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9" r:id="rId4"/>
    <p:sldMasterId id="2147483998" r:id="rId5"/>
    <p:sldMasterId id="2147484031" r:id="rId6"/>
    <p:sldMasterId id="2147484046" r:id="rId7"/>
    <p:sldMasterId id="2147484061" r:id="rId8"/>
    <p:sldMasterId id="2147484076" r:id="rId9"/>
    <p:sldMasterId id="2147484091" r:id="rId10"/>
  </p:sldMasterIdLst>
  <p:notesMasterIdLst>
    <p:notesMasterId r:id="rId67"/>
  </p:notesMasterIdLst>
  <p:sldIdLst>
    <p:sldId id="996" r:id="rId11"/>
    <p:sldId id="2147471772" r:id="rId12"/>
    <p:sldId id="2147471801" r:id="rId13"/>
    <p:sldId id="2147471709" r:id="rId14"/>
    <p:sldId id="2147471773" r:id="rId15"/>
    <p:sldId id="2147471780" r:id="rId16"/>
    <p:sldId id="2147471800" r:id="rId17"/>
    <p:sldId id="2147471855" r:id="rId18"/>
    <p:sldId id="2147471806" r:id="rId19"/>
    <p:sldId id="2147471804" r:id="rId20"/>
    <p:sldId id="2147471811" r:id="rId21"/>
    <p:sldId id="2147471819" r:id="rId22"/>
    <p:sldId id="2147471822" r:id="rId23"/>
    <p:sldId id="2147471808" r:id="rId24"/>
    <p:sldId id="2147471778" r:id="rId25"/>
    <p:sldId id="2147471824" r:id="rId26"/>
    <p:sldId id="2147471847" r:id="rId27"/>
    <p:sldId id="2147471814" r:id="rId28"/>
    <p:sldId id="2147471820" r:id="rId29"/>
    <p:sldId id="2147471823" r:id="rId30"/>
    <p:sldId id="2147471809" r:id="rId31"/>
    <p:sldId id="2147471851" r:id="rId32"/>
    <p:sldId id="2147471803" r:id="rId33"/>
    <p:sldId id="2147471856" r:id="rId34"/>
    <p:sldId id="2147471827" r:id="rId35"/>
    <p:sldId id="2147471826" r:id="rId36"/>
    <p:sldId id="2147471828" r:id="rId37"/>
    <p:sldId id="2147471829" r:id="rId38"/>
    <p:sldId id="2147471830" r:id="rId39"/>
    <p:sldId id="2147471833" r:id="rId40"/>
    <p:sldId id="2147471850" r:id="rId41"/>
    <p:sldId id="2147471837" r:id="rId42"/>
    <p:sldId id="2147471805" r:id="rId43"/>
    <p:sldId id="2147471831" r:id="rId44"/>
    <p:sldId id="2147471835" r:id="rId45"/>
    <p:sldId id="2147471836" r:id="rId46"/>
    <p:sldId id="2147471839" r:id="rId47"/>
    <p:sldId id="2147471852" r:id="rId48"/>
    <p:sldId id="2147471825" r:id="rId49"/>
    <p:sldId id="2147471815" r:id="rId50"/>
    <p:sldId id="2147471817" r:id="rId51"/>
    <p:sldId id="2147471818" r:id="rId52"/>
    <p:sldId id="2147471843" r:id="rId53"/>
    <p:sldId id="2147471844" r:id="rId54"/>
    <p:sldId id="2147471845" r:id="rId55"/>
    <p:sldId id="2147471846" r:id="rId56"/>
    <p:sldId id="2147471789" r:id="rId57"/>
    <p:sldId id="2147471784" r:id="rId58"/>
    <p:sldId id="2147471782" r:id="rId59"/>
    <p:sldId id="2147471793" r:id="rId60"/>
    <p:sldId id="2147471799" r:id="rId61"/>
    <p:sldId id="2147471849" r:id="rId62"/>
    <p:sldId id="2147471794" r:id="rId63"/>
    <p:sldId id="2147471853" r:id="rId64"/>
    <p:sldId id="2147471787" r:id="rId65"/>
    <p:sldId id="965" r:id="rId66"/>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BD60E445-FFAC-3872-0ADF-74FBD1FD659E}" name="Kam Leung" initials="KL" userId="Kam Leung" providerId="None"/>
  <p188:author id="{67850364-DD18-1A34-E98F-3B441CDEA6C7}" name="Jon Reid" initials="JR" userId="S::jonreid@ethicsboard.org::d20ac94e-951d-486b-b95e-024d48430245" providerId="AD"/>
  <p188:author id="{6D24159C-C64D-BF64-3E90-850CBA2A8C17}" name="Ken Siong" initials="KS" userId="S::kensiong@ethicsboard.org::f7679ae9-de6b-4f69-a967-87584c14b709" providerId="AD"/>
  <p188:author id="{C71948DA-2986-D3E8-4769-FA227531F0A4}" name="Linda Biek" initials="LB" userId="S::lindabiek@ethicsboard.org::5a3f140b-42f3-44c4-a264-c128a1fbdafe"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838383"/>
    <a:srgbClr val="F2F2F2"/>
    <a:srgbClr val="00AA55"/>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07" autoAdjust="0"/>
    <p:restoredTop sz="94595" autoAdjust="0"/>
  </p:normalViewPr>
  <p:slideViewPr>
    <p:cSldViewPr snapToGrid="0">
      <p:cViewPr varScale="1">
        <p:scale>
          <a:sx n="69" d="100"/>
          <a:sy n="69" d="100"/>
        </p:scale>
        <p:origin x="5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5" Type="http://schemas.openxmlformats.org/officeDocument/2006/relationships/slideMaster" Target="slideMasters/slideMaster2.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notesMaster" Target="notesMasters/notesMaster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 Type="http://schemas.openxmlformats.org/officeDocument/2006/relationships/slideMaster" Target="slideMasters/slideMaster4.xml"/><Relationship Id="rId7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75E220-A30B-4EDA-9ACF-1637F5DBCA79}"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778C4C75-EDC0-4DF6-9291-7A7606E2416B}">
      <dgm:prSet phldrT="[Text]" custT="1"/>
      <dgm:spPr/>
      <dgm:t>
        <a:bodyPr/>
        <a:lstStyle/>
        <a:p>
          <a:pPr>
            <a:lnSpc>
              <a:spcPct val="100000"/>
            </a:lnSpc>
          </a:pPr>
          <a:r>
            <a:rPr lang="en-US" sz="2200" b="0" dirty="0">
              <a:latin typeface="+mj-lt"/>
            </a:rPr>
            <a:t>Definitions Introduced for “Expert” and “Expertise”</a:t>
          </a:r>
        </a:p>
      </dgm:t>
    </dgm:pt>
    <dgm:pt modelId="{BC2F7C87-04B4-40E2-A534-F1F68A621D01}" type="parTrans" cxnId="{D9401C1F-DD15-4B1E-82B9-0EE47E5A3BD2}">
      <dgm:prSet/>
      <dgm:spPr/>
      <dgm:t>
        <a:bodyPr/>
        <a:lstStyle/>
        <a:p>
          <a:pPr>
            <a:lnSpc>
              <a:spcPct val="100000"/>
            </a:lnSpc>
          </a:pPr>
          <a:endParaRPr lang="en-US" sz="1800"/>
        </a:p>
      </dgm:t>
    </dgm:pt>
    <dgm:pt modelId="{20C46756-61AB-463A-9D71-A718ECB06A5C}" type="sibTrans" cxnId="{D9401C1F-DD15-4B1E-82B9-0EE47E5A3BD2}">
      <dgm:prSet/>
      <dgm:spPr/>
      <dgm:t>
        <a:bodyPr/>
        <a:lstStyle/>
        <a:p>
          <a:pPr>
            <a:lnSpc>
              <a:spcPct val="100000"/>
            </a:lnSpc>
          </a:pPr>
          <a:endParaRPr lang="en-US" sz="1800"/>
        </a:p>
      </dgm:t>
    </dgm:pt>
    <dgm:pt modelId="{5971FFCA-09B2-416F-8371-A650418D6F96}">
      <dgm:prSet phldrT="[Text]" custT="1"/>
      <dgm:spPr/>
      <dgm:t>
        <a:bodyPr/>
        <a:lstStyle/>
        <a:p>
          <a:pPr>
            <a:lnSpc>
              <a:spcPct val="100000"/>
            </a:lnSpc>
          </a:pPr>
          <a:r>
            <a:rPr lang="en-US" sz="2200" b="0" dirty="0">
              <a:latin typeface="+mj-lt"/>
            </a:rPr>
            <a:t>Evaluating Whether to Use the Work of An Expert</a:t>
          </a:r>
        </a:p>
      </dgm:t>
    </dgm:pt>
    <dgm:pt modelId="{E754BE91-3630-4E5A-A74D-D332D1CD0D84}" type="parTrans" cxnId="{59B228C9-2CBA-423C-978A-DBCEC3C8E918}">
      <dgm:prSet/>
      <dgm:spPr/>
      <dgm:t>
        <a:bodyPr/>
        <a:lstStyle/>
        <a:p>
          <a:pPr>
            <a:lnSpc>
              <a:spcPct val="100000"/>
            </a:lnSpc>
          </a:pPr>
          <a:endParaRPr lang="en-US" sz="1800"/>
        </a:p>
      </dgm:t>
    </dgm:pt>
    <dgm:pt modelId="{3EBAF40E-8E50-4B0C-ABED-EF0AB646556B}" type="sibTrans" cxnId="{59B228C9-2CBA-423C-978A-DBCEC3C8E918}">
      <dgm:prSet/>
      <dgm:spPr/>
      <dgm:t>
        <a:bodyPr/>
        <a:lstStyle/>
        <a:p>
          <a:pPr>
            <a:lnSpc>
              <a:spcPct val="100000"/>
            </a:lnSpc>
          </a:pPr>
          <a:endParaRPr lang="en-US" sz="1800"/>
        </a:p>
      </dgm:t>
    </dgm:pt>
    <dgm:pt modelId="{646783D4-ACB7-4CC7-BF66-A5B49027ED90}">
      <dgm:prSet phldrT="[Text]" custT="1"/>
      <dgm:spPr/>
      <dgm:t>
        <a:bodyPr/>
        <a:lstStyle/>
        <a:p>
          <a:pPr>
            <a:lnSpc>
              <a:spcPct val="100000"/>
            </a:lnSpc>
          </a:pPr>
          <a:r>
            <a:rPr lang="en-US" sz="2200" b="0" dirty="0">
              <a:latin typeface="+mj-lt"/>
            </a:rPr>
            <a:t>Potential Threats When Using the Work of an Expert</a:t>
          </a:r>
        </a:p>
      </dgm:t>
    </dgm:pt>
    <dgm:pt modelId="{13667CE7-C741-4F21-AED4-016A16305C7A}" type="parTrans" cxnId="{E9608F35-7748-478B-8C17-F7CE5CD4236A}">
      <dgm:prSet/>
      <dgm:spPr/>
      <dgm:t>
        <a:bodyPr/>
        <a:lstStyle/>
        <a:p>
          <a:pPr>
            <a:lnSpc>
              <a:spcPct val="100000"/>
            </a:lnSpc>
          </a:pPr>
          <a:endParaRPr lang="en-US" sz="1800"/>
        </a:p>
      </dgm:t>
    </dgm:pt>
    <dgm:pt modelId="{E7A9A3D4-898F-44E6-8C32-52A5B721F482}" type="sibTrans" cxnId="{E9608F35-7748-478B-8C17-F7CE5CD4236A}">
      <dgm:prSet/>
      <dgm:spPr/>
      <dgm:t>
        <a:bodyPr/>
        <a:lstStyle/>
        <a:p>
          <a:pPr>
            <a:lnSpc>
              <a:spcPct val="100000"/>
            </a:lnSpc>
          </a:pPr>
          <a:endParaRPr lang="en-US" sz="1800"/>
        </a:p>
      </dgm:t>
    </dgm:pt>
    <dgm:pt modelId="{A6821404-17A6-4CBE-A029-B96BAC5F8CA3}">
      <dgm:prSet custT="1"/>
      <dgm:spPr/>
      <dgm:t>
        <a:bodyPr/>
        <a:lstStyle/>
        <a:p>
          <a:pPr marL="347472" indent="-347472" algn="just">
            <a:lnSpc>
              <a:spcPct val="100000"/>
            </a:lnSpc>
            <a:spcBef>
              <a:spcPts val="1200"/>
            </a:spcBef>
            <a:spcAft>
              <a:spcPts val="1200"/>
            </a:spcAft>
          </a:pPr>
          <a:r>
            <a:rPr lang="en-US" sz="1600" dirty="0">
              <a:latin typeface="+mj-lt"/>
            </a:rPr>
            <a:t>Distinguish the work of experts from the work of other individuals or organizations providing information for general use</a:t>
          </a:r>
        </a:p>
      </dgm:t>
    </dgm:pt>
    <dgm:pt modelId="{19E8B48C-D358-42BE-A8BC-EC6AD1C22C44}" type="parTrans" cxnId="{06E518A0-4305-4EB3-A32F-CE38A29EA69C}">
      <dgm:prSet/>
      <dgm:spPr/>
      <dgm:t>
        <a:bodyPr/>
        <a:lstStyle/>
        <a:p>
          <a:pPr>
            <a:lnSpc>
              <a:spcPct val="100000"/>
            </a:lnSpc>
          </a:pPr>
          <a:endParaRPr lang="en-US" sz="1800"/>
        </a:p>
      </dgm:t>
    </dgm:pt>
    <dgm:pt modelId="{C3FCADB5-46FD-41AF-9674-E6432BF3238B}" type="sibTrans" cxnId="{06E518A0-4305-4EB3-A32F-CE38A29EA69C}">
      <dgm:prSet/>
      <dgm:spPr/>
      <dgm:t>
        <a:bodyPr/>
        <a:lstStyle/>
        <a:p>
          <a:pPr>
            <a:lnSpc>
              <a:spcPct val="100000"/>
            </a:lnSpc>
          </a:pPr>
          <a:endParaRPr lang="en-US" sz="1800"/>
        </a:p>
      </dgm:t>
    </dgm:pt>
    <dgm:pt modelId="{263D4F83-2763-4B82-9F7D-7D0E1CA282CC}">
      <dgm:prSet custT="1"/>
      <dgm:spPr/>
      <dgm:t>
        <a:bodyPr/>
        <a:lstStyle/>
        <a:p>
          <a:pPr marL="347472" indent="-347472" algn="just" rtl="0">
            <a:lnSpc>
              <a:spcPct val="100000"/>
            </a:lnSpc>
            <a:spcBef>
              <a:spcPts val="600"/>
            </a:spcBef>
            <a:spcAft>
              <a:spcPts val="600"/>
            </a:spcAft>
          </a:pPr>
          <a:r>
            <a:rPr lang="en-US" sz="1600" dirty="0">
              <a:solidFill>
                <a:schemeClr val="tx1"/>
              </a:solidFill>
              <a:latin typeface="+mj-lt"/>
            </a:rPr>
            <a:t>Focused on the expert’s competence, capability and objectivity (CCO)</a:t>
          </a:r>
        </a:p>
      </dgm:t>
    </dgm:pt>
    <dgm:pt modelId="{C2EC7DBE-F93C-4FA5-AC34-36D67EDCC4E4}" type="parTrans" cxnId="{65823D06-E0A3-4D36-B45B-EAC8B9C56AF9}">
      <dgm:prSet/>
      <dgm:spPr/>
      <dgm:t>
        <a:bodyPr/>
        <a:lstStyle/>
        <a:p>
          <a:pPr>
            <a:lnSpc>
              <a:spcPct val="100000"/>
            </a:lnSpc>
          </a:pPr>
          <a:endParaRPr lang="en-US" sz="1800"/>
        </a:p>
      </dgm:t>
    </dgm:pt>
    <dgm:pt modelId="{4A15D308-EFCD-4664-AC38-A29596AAEAA1}" type="sibTrans" cxnId="{65823D06-E0A3-4D36-B45B-EAC8B9C56AF9}">
      <dgm:prSet/>
      <dgm:spPr/>
      <dgm:t>
        <a:bodyPr/>
        <a:lstStyle/>
        <a:p>
          <a:pPr>
            <a:lnSpc>
              <a:spcPct val="100000"/>
            </a:lnSpc>
          </a:pPr>
          <a:endParaRPr lang="en-US" sz="1800"/>
        </a:p>
      </dgm:t>
    </dgm:pt>
    <dgm:pt modelId="{11DD79AE-4A25-443D-BDF9-953D11C6AF83}">
      <dgm:prSet custT="1"/>
      <dgm:spPr/>
      <dgm:t>
        <a:bodyPr/>
        <a:lstStyle/>
        <a:p>
          <a:pPr marL="347472" indent="-347472" algn="just">
            <a:lnSpc>
              <a:spcPct val="100000"/>
            </a:lnSpc>
            <a:spcBef>
              <a:spcPts val="600"/>
            </a:spcBef>
            <a:spcAft>
              <a:spcPts val="600"/>
            </a:spcAft>
            <a:buClrTx/>
            <a:buSzTx/>
            <a:buFont typeface="Arial" panose="020B0604020202020204" pitchFamily="34" charset="0"/>
            <a:buChar char="•"/>
          </a:pPr>
          <a:r>
            <a:rPr kumimoji="0" lang="en-US" sz="1600" b="0" i="0" u="none" strike="noStrike" cap="none" spc="0" normalizeH="0" baseline="0" noProof="0" dirty="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dirty="0"/>
        </a:p>
      </dgm:t>
    </dgm:pt>
    <dgm:pt modelId="{533C962A-775F-466C-A816-F7377CEC4C4A}" type="parTrans" cxnId="{025ABBE4-86CC-4E40-A886-66411C1A3DCA}">
      <dgm:prSet/>
      <dgm:spPr/>
      <dgm:t>
        <a:bodyPr/>
        <a:lstStyle/>
        <a:p>
          <a:pPr>
            <a:lnSpc>
              <a:spcPct val="100000"/>
            </a:lnSpc>
          </a:pPr>
          <a:endParaRPr lang="en-US" sz="1800"/>
        </a:p>
      </dgm:t>
    </dgm:pt>
    <dgm:pt modelId="{4191B978-F601-4D61-BAD2-E19E2CACA028}" type="sibTrans" cxnId="{025ABBE4-86CC-4E40-A886-66411C1A3DCA}">
      <dgm:prSet/>
      <dgm:spPr/>
      <dgm:t>
        <a:bodyPr/>
        <a:lstStyle/>
        <a:p>
          <a:pPr>
            <a:lnSpc>
              <a:spcPct val="100000"/>
            </a:lnSpc>
          </a:pPr>
          <a:endParaRPr lang="en-US" sz="1800"/>
        </a:p>
      </dgm:t>
    </dgm:pt>
    <dgm:pt modelId="{BCF0BE97-05AB-4011-B765-41C54AB86BB0}">
      <dgm:prSet custT="1"/>
      <dgm:spPr/>
      <dgm:t>
        <a:bodyPr/>
        <a:lstStyle/>
        <a:p>
          <a:pPr marL="347472" indent="-347472" algn="just">
            <a:lnSpc>
              <a:spcPct val="100000"/>
            </a:lnSpc>
            <a:spcBef>
              <a:spcPts val="600"/>
            </a:spcBef>
            <a:spcAft>
              <a:spcPts val="600"/>
            </a:spcAft>
          </a:pPr>
          <a:r>
            <a:rPr lang="en-US" sz="1600" dirty="0">
              <a:solidFill>
                <a:schemeClr val="tx1"/>
              </a:solidFill>
              <a:latin typeface="+mj-lt"/>
            </a:rPr>
            <a:t>Work of an expert cannot be used if it does not meet CCO thresholds</a:t>
          </a:r>
        </a:p>
      </dgm:t>
    </dgm:pt>
    <dgm:pt modelId="{1C347172-3E8F-41AE-9D37-7D091DE69AF4}" type="parTrans" cxnId="{8506D2C2-AB7E-455E-A808-B79B780AEAC6}">
      <dgm:prSet/>
      <dgm:spPr/>
      <dgm:t>
        <a:bodyPr/>
        <a:lstStyle/>
        <a:p>
          <a:endParaRPr lang="en-US"/>
        </a:p>
      </dgm:t>
    </dgm:pt>
    <dgm:pt modelId="{92DF0CEA-D19B-4FF7-925C-4FF94B0E2B16}" type="sibTrans" cxnId="{8506D2C2-AB7E-455E-A808-B79B780AEAC6}">
      <dgm:prSet/>
      <dgm:spPr/>
      <dgm:t>
        <a:bodyPr/>
        <a:lstStyle/>
        <a:p>
          <a:endParaRPr lang="en-US"/>
        </a:p>
      </dgm:t>
    </dgm:pt>
    <dgm:pt modelId="{E3027625-574E-4E5F-8AC6-79EAFE8A96E0}">
      <dgm:prSet custT="1"/>
      <dgm:spPr/>
      <dgm:t>
        <a:bodyPr/>
        <a:lstStyle/>
        <a:p>
          <a:pPr marL="347472" indent="-347472" algn="just">
            <a:lnSpc>
              <a:spcPct val="100000"/>
            </a:lnSpc>
            <a:spcBef>
              <a:spcPts val="600"/>
            </a:spcBef>
            <a:spcAft>
              <a:spcPts val="600"/>
            </a:spcAft>
          </a:pPr>
          <a:r>
            <a:rPr lang="en-US" sz="1600" dirty="0">
              <a:solidFill>
                <a:schemeClr val="tx1"/>
              </a:solidFill>
              <a:latin typeface="+mj-lt"/>
            </a:rPr>
            <a:t>Additional objectivity requirements to evaluate interests and relationships based on Parts 4A/4B independence attributes</a:t>
          </a:r>
        </a:p>
      </dgm:t>
    </dgm:pt>
    <dgm:pt modelId="{80CE5B1A-F6BE-4707-A3D7-D49B9E539DD6}" type="parTrans" cxnId="{84884261-6EDD-4393-BACF-B7C1EF26BE31}">
      <dgm:prSet/>
      <dgm:spPr/>
      <dgm:t>
        <a:bodyPr/>
        <a:lstStyle/>
        <a:p>
          <a:endParaRPr lang="en-US"/>
        </a:p>
      </dgm:t>
    </dgm:pt>
    <dgm:pt modelId="{F4E037B4-4785-4194-84A8-A1C2A398A666}" type="sibTrans" cxnId="{84884261-6EDD-4393-BACF-B7C1EF26BE31}">
      <dgm:prSet/>
      <dgm:spPr/>
      <dgm:t>
        <a:bodyPr/>
        <a:lstStyle/>
        <a:p>
          <a:endParaRPr lang="en-US"/>
        </a:p>
      </dgm:t>
    </dgm:pt>
    <dgm:pt modelId="{34DC21A9-6138-4CF9-8C48-B6CDFAF79F55}">
      <dgm:prSet custT="1"/>
      <dgm:spPr/>
      <dgm:t>
        <a:bodyPr/>
        <a:lstStyle/>
        <a:p>
          <a:pPr marL="347472" indent="-347472" algn="just">
            <a:lnSpc>
              <a:spcPct val="100000"/>
            </a:lnSpc>
            <a:spcBef>
              <a:spcPts val="600"/>
            </a:spcBef>
            <a:spcAft>
              <a:spcPts val="600"/>
            </a:spcAft>
          </a:pPr>
          <a:r>
            <a:rPr lang="en-US" sz="2200" dirty="0">
              <a:solidFill>
                <a:schemeClr val="bg1"/>
              </a:solidFill>
              <a:latin typeface="+mj-lt"/>
            </a:rPr>
            <a:t>External Experts in Audit or Assurance Engagements</a:t>
          </a:r>
        </a:p>
      </dgm:t>
    </dgm:pt>
    <dgm:pt modelId="{5A8E3D48-C1E3-41E0-9504-45E74EA15222}" type="parTrans" cxnId="{444B412F-821D-4FB4-A235-74975E7AB34C}">
      <dgm:prSet/>
      <dgm:spPr/>
      <dgm:t>
        <a:bodyPr/>
        <a:lstStyle/>
        <a:p>
          <a:endParaRPr lang="en-US"/>
        </a:p>
      </dgm:t>
    </dgm:pt>
    <dgm:pt modelId="{FF610717-9D51-4531-A885-3E10FB3D2DF5}" type="sibTrans" cxnId="{444B412F-821D-4FB4-A235-74975E7AB34C}">
      <dgm:prSet/>
      <dgm:spPr/>
      <dgm:t>
        <a:bodyPr/>
        <a:lstStyle/>
        <a:p>
          <a:endParaRPr lang="en-US"/>
        </a:p>
      </dgm:t>
    </dgm:pt>
    <dgm:pt modelId="{791FBEFA-D025-414D-A1E7-5951AE617F9B}" type="pres">
      <dgm:prSet presAssocID="{1A75E220-A30B-4EDA-9ACF-1637F5DBCA79}" presName="linear" presStyleCnt="0">
        <dgm:presLayoutVars>
          <dgm:dir/>
          <dgm:animLvl val="lvl"/>
          <dgm:resizeHandles val="exact"/>
        </dgm:presLayoutVars>
      </dgm:prSet>
      <dgm:spPr/>
    </dgm:pt>
    <dgm:pt modelId="{4C911693-E2CF-4EC4-86D9-0B398708AEEF}" type="pres">
      <dgm:prSet presAssocID="{778C4C75-EDC0-4DF6-9291-7A7606E2416B}" presName="parentLin" presStyleCnt="0"/>
      <dgm:spPr/>
    </dgm:pt>
    <dgm:pt modelId="{2B8D0022-A31F-47C4-93C3-FAA3957D1F74}" type="pres">
      <dgm:prSet presAssocID="{778C4C75-EDC0-4DF6-9291-7A7606E2416B}" presName="parentLeftMargin" presStyleLbl="node1" presStyleIdx="0" presStyleCnt="4"/>
      <dgm:spPr/>
    </dgm:pt>
    <dgm:pt modelId="{77607ECB-1637-4213-AB01-376520EA5BFB}" type="pres">
      <dgm:prSet presAssocID="{778C4C75-EDC0-4DF6-9291-7A7606E2416B}" presName="parentText" presStyleLbl="node1" presStyleIdx="0" presStyleCnt="4" custScaleX="120502" custScaleY="156369">
        <dgm:presLayoutVars>
          <dgm:chMax val="0"/>
          <dgm:bulletEnabled val="1"/>
        </dgm:presLayoutVars>
      </dgm:prSet>
      <dgm:spPr/>
    </dgm:pt>
    <dgm:pt modelId="{D23E1C67-EC9E-4536-BC25-B4454334E3DE}" type="pres">
      <dgm:prSet presAssocID="{778C4C75-EDC0-4DF6-9291-7A7606E2416B}" presName="negativeSpace" presStyleCnt="0"/>
      <dgm:spPr/>
    </dgm:pt>
    <dgm:pt modelId="{88798AED-7D94-4546-A17C-039A013E7B99}" type="pres">
      <dgm:prSet presAssocID="{778C4C75-EDC0-4DF6-9291-7A7606E2416B}" presName="childText" presStyleLbl="conFgAcc1" presStyleIdx="0" presStyleCnt="4">
        <dgm:presLayoutVars>
          <dgm:bulletEnabled val="1"/>
        </dgm:presLayoutVars>
      </dgm:prSet>
      <dgm:spPr/>
    </dgm:pt>
    <dgm:pt modelId="{DE5EA0B2-55E9-4366-B375-56ACED3985C8}" type="pres">
      <dgm:prSet presAssocID="{20C46756-61AB-463A-9D71-A718ECB06A5C}" presName="spaceBetweenRectangles" presStyleCnt="0"/>
      <dgm:spPr/>
    </dgm:pt>
    <dgm:pt modelId="{B72FA026-99FD-4EE9-8941-7DE02A720547}" type="pres">
      <dgm:prSet presAssocID="{5971FFCA-09B2-416F-8371-A650418D6F96}" presName="parentLin" presStyleCnt="0"/>
      <dgm:spPr/>
    </dgm:pt>
    <dgm:pt modelId="{C36F3F5F-89EE-4E4E-9871-793C54FD12FF}" type="pres">
      <dgm:prSet presAssocID="{5971FFCA-09B2-416F-8371-A650418D6F96}" presName="parentLeftMargin" presStyleLbl="node1" presStyleIdx="0" presStyleCnt="4"/>
      <dgm:spPr/>
    </dgm:pt>
    <dgm:pt modelId="{4E72DD76-EBAE-4B4A-87C5-3CA33738E369}" type="pres">
      <dgm:prSet presAssocID="{5971FFCA-09B2-416F-8371-A650418D6F96}" presName="parentText" presStyleLbl="node1" presStyleIdx="1" presStyleCnt="4" custScaleX="120502" custScaleY="156369">
        <dgm:presLayoutVars>
          <dgm:chMax val="0"/>
          <dgm:bulletEnabled val="1"/>
        </dgm:presLayoutVars>
      </dgm:prSet>
      <dgm:spPr/>
    </dgm:pt>
    <dgm:pt modelId="{7D97FA4B-D47E-48DE-80B4-14B47280A5DB}" type="pres">
      <dgm:prSet presAssocID="{5971FFCA-09B2-416F-8371-A650418D6F96}" presName="negativeSpace" presStyleCnt="0"/>
      <dgm:spPr/>
    </dgm:pt>
    <dgm:pt modelId="{0C294E3B-2DB2-4669-8D17-4D1EA369914E}" type="pres">
      <dgm:prSet presAssocID="{5971FFCA-09B2-416F-8371-A650418D6F96}" presName="childText" presStyleLbl="conFgAcc1" presStyleIdx="1" presStyleCnt="4" custLinFactNeighborX="-2455" custLinFactNeighborY="-9845">
        <dgm:presLayoutVars>
          <dgm:bulletEnabled val="1"/>
        </dgm:presLayoutVars>
      </dgm:prSet>
      <dgm:spPr/>
    </dgm:pt>
    <dgm:pt modelId="{1D56B64C-A88C-47AC-A793-24053624B29A}" type="pres">
      <dgm:prSet presAssocID="{3EBAF40E-8E50-4B0C-ABED-EF0AB646556B}" presName="spaceBetweenRectangles" presStyleCnt="0"/>
      <dgm:spPr/>
    </dgm:pt>
    <dgm:pt modelId="{BF2EEA13-A653-4387-B51E-6373DF59169C}" type="pres">
      <dgm:prSet presAssocID="{34DC21A9-6138-4CF9-8C48-B6CDFAF79F55}" presName="parentLin" presStyleCnt="0"/>
      <dgm:spPr/>
    </dgm:pt>
    <dgm:pt modelId="{8764A7C8-2F39-4428-93D4-B795BC1C2A1E}" type="pres">
      <dgm:prSet presAssocID="{34DC21A9-6138-4CF9-8C48-B6CDFAF79F55}" presName="parentLeftMargin" presStyleLbl="node1" presStyleIdx="1" presStyleCnt="4"/>
      <dgm:spPr/>
    </dgm:pt>
    <dgm:pt modelId="{F32F583F-6351-4188-BBE3-89F599395CF6}" type="pres">
      <dgm:prSet presAssocID="{34DC21A9-6138-4CF9-8C48-B6CDFAF79F55}" presName="parentText" presStyleLbl="node1" presStyleIdx="2" presStyleCnt="4" custScaleX="120414" custScaleY="182337">
        <dgm:presLayoutVars>
          <dgm:chMax val="0"/>
          <dgm:bulletEnabled val="1"/>
        </dgm:presLayoutVars>
      </dgm:prSet>
      <dgm:spPr/>
    </dgm:pt>
    <dgm:pt modelId="{CA4BA4B9-89EC-44E5-B5D1-C515D9BE5990}" type="pres">
      <dgm:prSet presAssocID="{34DC21A9-6138-4CF9-8C48-B6CDFAF79F55}" presName="negativeSpace" presStyleCnt="0"/>
      <dgm:spPr/>
    </dgm:pt>
    <dgm:pt modelId="{D1A312DB-AA58-4774-B41D-D4475726D5D4}" type="pres">
      <dgm:prSet presAssocID="{34DC21A9-6138-4CF9-8C48-B6CDFAF79F55}" presName="childText" presStyleLbl="conFgAcc1" presStyleIdx="2" presStyleCnt="4">
        <dgm:presLayoutVars>
          <dgm:bulletEnabled val="1"/>
        </dgm:presLayoutVars>
      </dgm:prSet>
      <dgm:spPr/>
    </dgm:pt>
    <dgm:pt modelId="{E2B321B3-934E-4488-8F0F-32A46C6F2AC0}" type="pres">
      <dgm:prSet presAssocID="{FF610717-9D51-4531-A885-3E10FB3D2DF5}" presName="spaceBetweenRectangles" presStyleCnt="0"/>
      <dgm:spPr/>
    </dgm:pt>
    <dgm:pt modelId="{9A83635A-B21B-4D5E-9275-C177930FAB06}" type="pres">
      <dgm:prSet presAssocID="{646783D4-ACB7-4CC7-BF66-A5B49027ED90}" presName="parentLin" presStyleCnt="0"/>
      <dgm:spPr/>
    </dgm:pt>
    <dgm:pt modelId="{686077FF-35AD-4595-B1A5-6D7622BB01A0}" type="pres">
      <dgm:prSet presAssocID="{646783D4-ACB7-4CC7-BF66-A5B49027ED90}" presName="parentLeftMargin" presStyleLbl="node1" presStyleIdx="2" presStyleCnt="4"/>
      <dgm:spPr/>
    </dgm:pt>
    <dgm:pt modelId="{F6A050CE-69D3-4037-9E44-9AD4B5F52BB2}" type="pres">
      <dgm:prSet presAssocID="{646783D4-ACB7-4CC7-BF66-A5B49027ED90}" presName="parentText" presStyleLbl="node1" presStyleIdx="3" presStyleCnt="4" custScaleX="120502" custScaleY="156369">
        <dgm:presLayoutVars>
          <dgm:chMax val="0"/>
          <dgm:bulletEnabled val="1"/>
        </dgm:presLayoutVars>
      </dgm:prSet>
      <dgm:spPr/>
    </dgm:pt>
    <dgm:pt modelId="{D2FC2FC8-F017-46F5-879B-247AC327077A}" type="pres">
      <dgm:prSet presAssocID="{646783D4-ACB7-4CC7-BF66-A5B49027ED90}" presName="negativeSpace" presStyleCnt="0"/>
      <dgm:spPr/>
    </dgm:pt>
    <dgm:pt modelId="{75E0F87E-0113-4E7A-A97F-D9CCA372D29F}" type="pres">
      <dgm:prSet presAssocID="{646783D4-ACB7-4CC7-BF66-A5B49027ED90}" presName="childText" presStyleLbl="conFgAcc1" presStyleIdx="3" presStyleCnt="4">
        <dgm:presLayoutVars>
          <dgm:bulletEnabled val="1"/>
        </dgm:presLayoutVars>
      </dgm:prSet>
      <dgm:spPr/>
    </dgm:pt>
  </dgm:ptLst>
  <dgm:cxnLst>
    <dgm:cxn modelId="{65823D06-E0A3-4D36-B45B-EAC8B9C56AF9}" srcId="{5971FFCA-09B2-416F-8371-A650418D6F96}" destId="{263D4F83-2763-4B82-9F7D-7D0E1CA282CC}" srcOrd="0" destOrd="0" parTransId="{C2EC7DBE-F93C-4FA5-AC34-36D67EDCC4E4}" sibTransId="{4A15D308-EFCD-4664-AC38-A29596AAEAA1}"/>
    <dgm:cxn modelId="{7E0E5508-60D8-412B-AF19-8E5BB0A43F64}" type="presOf" srcId="{778C4C75-EDC0-4DF6-9291-7A7606E2416B}" destId="{77607ECB-1637-4213-AB01-376520EA5BFB}" srcOrd="1" destOrd="0" presId="urn:microsoft.com/office/officeart/2005/8/layout/list1"/>
    <dgm:cxn modelId="{D9401C1F-DD15-4B1E-82B9-0EE47E5A3BD2}" srcId="{1A75E220-A30B-4EDA-9ACF-1637F5DBCA79}" destId="{778C4C75-EDC0-4DF6-9291-7A7606E2416B}" srcOrd="0" destOrd="0" parTransId="{BC2F7C87-04B4-40E2-A534-F1F68A621D01}" sibTransId="{20C46756-61AB-463A-9D71-A718ECB06A5C}"/>
    <dgm:cxn modelId="{842DFF1F-5177-4C87-9B7E-00712052E9C9}" type="presOf" srcId="{A6821404-17A6-4CBE-A029-B96BAC5F8CA3}" destId="{88798AED-7D94-4546-A17C-039A013E7B99}" srcOrd="0" destOrd="0" presId="urn:microsoft.com/office/officeart/2005/8/layout/list1"/>
    <dgm:cxn modelId="{444B412F-821D-4FB4-A235-74975E7AB34C}" srcId="{1A75E220-A30B-4EDA-9ACF-1637F5DBCA79}" destId="{34DC21A9-6138-4CF9-8C48-B6CDFAF79F55}" srcOrd="2" destOrd="0" parTransId="{5A8E3D48-C1E3-41E0-9504-45E74EA15222}" sibTransId="{FF610717-9D51-4531-A885-3E10FB3D2DF5}"/>
    <dgm:cxn modelId="{E9608F35-7748-478B-8C17-F7CE5CD4236A}" srcId="{1A75E220-A30B-4EDA-9ACF-1637F5DBCA79}" destId="{646783D4-ACB7-4CC7-BF66-A5B49027ED90}" srcOrd="3" destOrd="0" parTransId="{13667CE7-C741-4F21-AED4-016A16305C7A}" sibTransId="{E7A9A3D4-898F-44E6-8C32-52A5B721F482}"/>
    <dgm:cxn modelId="{E337B335-1C93-432D-9EE7-36C97557F87B}" type="presOf" srcId="{646783D4-ACB7-4CC7-BF66-A5B49027ED90}" destId="{686077FF-35AD-4595-B1A5-6D7622BB01A0}" srcOrd="0" destOrd="0" presId="urn:microsoft.com/office/officeart/2005/8/layout/list1"/>
    <dgm:cxn modelId="{2C3E203E-9067-491A-B24F-2C3FC3930146}" type="presOf" srcId="{BCF0BE97-05AB-4011-B765-41C54AB86BB0}" destId="{0C294E3B-2DB2-4669-8D17-4D1EA369914E}" srcOrd="0" destOrd="1" presId="urn:microsoft.com/office/officeart/2005/8/layout/list1"/>
    <dgm:cxn modelId="{19C9585B-1917-47E3-A399-38751650B356}" type="presOf" srcId="{11DD79AE-4A25-443D-BDF9-953D11C6AF83}" destId="{75E0F87E-0113-4E7A-A97F-D9CCA372D29F}" srcOrd="0" destOrd="0" presId="urn:microsoft.com/office/officeart/2005/8/layout/list1"/>
    <dgm:cxn modelId="{F372805C-BEB7-4683-988A-84993D0CECB3}" type="presOf" srcId="{778C4C75-EDC0-4DF6-9291-7A7606E2416B}" destId="{2B8D0022-A31F-47C4-93C3-FAA3957D1F74}" srcOrd="0" destOrd="0" presId="urn:microsoft.com/office/officeart/2005/8/layout/list1"/>
    <dgm:cxn modelId="{84884261-6EDD-4393-BACF-B7C1EF26BE31}" srcId="{34DC21A9-6138-4CF9-8C48-B6CDFAF79F55}" destId="{E3027625-574E-4E5F-8AC6-79EAFE8A96E0}" srcOrd="0" destOrd="0" parTransId="{80CE5B1A-F6BE-4707-A3D7-D49B9E539DD6}" sibTransId="{F4E037B4-4785-4194-84A8-A1C2A398A666}"/>
    <dgm:cxn modelId="{FD09B776-B459-4A58-94AF-141DC62CAD5A}" type="presOf" srcId="{E3027625-574E-4E5F-8AC6-79EAFE8A96E0}" destId="{D1A312DB-AA58-4774-B41D-D4475726D5D4}" srcOrd="0" destOrd="0" presId="urn:microsoft.com/office/officeart/2005/8/layout/list1"/>
    <dgm:cxn modelId="{50E23E82-693B-498C-847F-B08F338ABFAB}" type="presOf" srcId="{5971FFCA-09B2-416F-8371-A650418D6F96}" destId="{C36F3F5F-89EE-4E4E-9871-793C54FD12FF}" srcOrd="0" destOrd="0" presId="urn:microsoft.com/office/officeart/2005/8/layout/list1"/>
    <dgm:cxn modelId="{2C37AB98-D846-4460-8007-4B5D03998FE3}" type="presOf" srcId="{5971FFCA-09B2-416F-8371-A650418D6F96}" destId="{4E72DD76-EBAE-4B4A-87C5-3CA33738E369}" srcOrd="1" destOrd="0" presId="urn:microsoft.com/office/officeart/2005/8/layout/list1"/>
    <dgm:cxn modelId="{06E518A0-4305-4EB3-A32F-CE38A29EA69C}" srcId="{778C4C75-EDC0-4DF6-9291-7A7606E2416B}" destId="{A6821404-17A6-4CBE-A029-B96BAC5F8CA3}" srcOrd="0" destOrd="0" parTransId="{19E8B48C-D358-42BE-A8BC-EC6AD1C22C44}" sibTransId="{C3FCADB5-46FD-41AF-9674-E6432BF3238B}"/>
    <dgm:cxn modelId="{8506D2C2-AB7E-455E-A808-B79B780AEAC6}" srcId="{5971FFCA-09B2-416F-8371-A650418D6F96}" destId="{BCF0BE97-05AB-4011-B765-41C54AB86BB0}" srcOrd="1" destOrd="0" parTransId="{1C347172-3E8F-41AE-9D37-7D091DE69AF4}" sibTransId="{92DF0CEA-D19B-4FF7-925C-4FF94B0E2B16}"/>
    <dgm:cxn modelId="{A1743EC7-EDCE-43F2-AF0A-333049F07FE2}" type="presOf" srcId="{646783D4-ACB7-4CC7-BF66-A5B49027ED90}" destId="{F6A050CE-69D3-4037-9E44-9AD4B5F52BB2}" srcOrd="1" destOrd="0" presId="urn:microsoft.com/office/officeart/2005/8/layout/list1"/>
    <dgm:cxn modelId="{59B228C9-2CBA-423C-978A-DBCEC3C8E918}" srcId="{1A75E220-A30B-4EDA-9ACF-1637F5DBCA79}" destId="{5971FFCA-09B2-416F-8371-A650418D6F96}" srcOrd="1" destOrd="0" parTransId="{E754BE91-3630-4E5A-A74D-D332D1CD0D84}" sibTransId="{3EBAF40E-8E50-4B0C-ABED-EF0AB646556B}"/>
    <dgm:cxn modelId="{12D8D8CE-A17F-45B5-8ECA-89D0672A7AF9}" type="presOf" srcId="{1A75E220-A30B-4EDA-9ACF-1637F5DBCA79}" destId="{791FBEFA-D025-414D-A1E7-5951AE617F9B}" srcOrd="0" destOrd="0" presId="urn:microsoft.com/office/officeart/2005/8/layout/list1"/>
    <dgm:cxn modelId="{2391B2D1-8188-4988-9CCF-B8609F506E43}" type="presOf" srcId="{34DC21A9-6138-4CF9-8C48-B6CDFAF79F55}" destId="{F32F583F-6351-4188-BBE3-89F599395CF6}" srcOrd="1" destOrd="0" presId="urn:microsoft.com/office/officeart/2005/8/layout/list1"/>
    <dgm:cxn modelId="{025ABBE4-86CC-4E40-A886-66411C1A3DCA}" srcId="{646783D4-ACB7-4CC7-BF66-A5B49027ED90}" destId="{11DD79AE-4A25-443D-BDF9-953D11C6AF83}" srcOrd="0" destOrd="0" parTransId="{533C962A-775F-466C-A816-F7377CEC4C4A}" sibTransId="{4191B978-F601-4D61-BAD2-E19E2CACA028}"/>
    <dgm:cxn modelId="{BB9985ED-7B8E-49CF-A09B-3247BE90917B}" type="presOf" srcId="{34DC21A9-6138-4CF9-8C48-B6CDFAF79F55}" destId="{8764A7C8-2F39-4428-93D4-B795BC1C2A1E}" srcOrd="0" destOrd="0" presId="urn:microsoft.com/office/officeart/2005/8/layout/list1"/>
    <dgm:cxn modelId="{2684C8FC-7416-4B41-804E-02CC1C07A756}" type="presOf" srcId="{263D4F83-2763-4B82-9F7D-7D0E1CA282CC}" destId="{0C294E3B-2DB2-4669-8D17-4D1EA369914E}" srcOrd="0" destOrd="0" presId="urn:microsoft.com/office/officeart/2005/8/layout/list1"/>
    <dgm:cxn modelId="{8412A811-2E08-45E2-A2BF-0ABF0483E6F3}" type="presParOf" srcId="{791FBEFA-D025-414D-A1E7-5951AE617F9B}" destId="{4C911693-E2CF-4EC4-86D9-0B398708AEEF}" srcOrd="0" destOrd="0" presId="urn:microsoft.com/office/officeart/2005/8/layout/list1"/>
    <dgm:cxn modelId="{CD5A0BC3-9B15-4824-B74B-7A9EB81D3F05}" type="presParOf" srcId="{4C911693-E2CF-4EC4-86D9-0B398708AEEF}" destId="{2B8D0022-A31F-47C4-93C3-FAA3957D1F74}" srcOrd="0" destOrd="0" presId="urn:microsoft.com/office/officeart/2005/8/layout/list1"/>
    <dgm:cxn modelId="{AF1017B8-0D41-44D1-9895-67B472BC3C72}" type="presParOf" srcId="{4C911693-E2CF-4EC4-86D9-0B398708AEEF}" destId="{77607ECB-1637-4213-AB01-376520EA5BFB}" srcOrd="1" destOrd="0" presId="urn:microsoft.com/office/officeart/2005/8/layout/list1"/>
    <dgm:cxn modelId="{335788BE-8894-4005-B0CC-9A20BCA2D7E7}" type="presParOf" srcId="{791FBEFA-D025-414D-A1E7-5951AE617F9B}" destId="{D23E1C67-EC9E-4536-BC25-B4454334E3DE}" srcOrd="1" destOrd="0" presId="urn:microsoft.com/office/officeart/2005/8/layout/list1"/>
    <dgm:cxn modelId="{CF4F461C-43E9-47A9-9885-4E3E1DDD04CB}" type="presParOf" srcId="{791FBEFA-D025-414D-A1E7-5951AE617F9B}" destId="{88798AED-7D94-4546-A17C-039A013E7B99}" srcOrd="2" destOrd="0" presId="urn:microsoft.com/office/officeart/2005/8/layout/list1"/>
    <dgm:cxn modelId="{F6E9DC54-3D54-4FB5-BF42-EE0A8643B1A1}" type="presParOf" srcId="{791FBEFA-D025-414D-A1E7-5951AE617F9B}" destId="{DE5EA0B2-55E9-4366-B375-56ACED3985C8}" srcOrd="3" destOrd="0" presId="urn:microsoft.com/office/officeart/2005/8/layout/list1"/>
    <dgm:cxn modelId="{CA919CDC-AF28-4FE8-8D83-99F4F0B7BD3E}" type="presParOf" srcId="{791FBEFA-D025-414D-A1E7-5951AE617F9B}" destId="{B72FA026-99FD-4EE9-8941-7DE02A720547}" srcOrd="4" destOrd="0" presId="urn:microsoft.com/office/officeart/2005/8/layout/list1"/>
    <dgm:cxn modelId="{5E739F59-7616-423A-B047-FDE1DA2DE76A}" type="presParOf" srcId="{B72FA026-99FD-4EE9-8941-7DE02A720547}" destId="{C36F3F5F-89EE-4E4E-9871-793C54FD12FF}" srcOrd="0" destOrd="0" presId="urn:microsoft.com/office/officeart/2005/8/layout/list1"/>
    <dgm:cxn modelId="{1293177D-ED8B-4956-8EBA-0BCD58D0BF96}" type="presParOf" srcId="{B72FA026-99FD-4EE9-8941-7DE02A720547}" destId="{4E72DD76-EBAE-4B4A-87C5-3CA33738E369}" srcOrd="1" destOrd="0" presId="urn:microsoft.com/office/officeart/2005/8/layout/list1"/>
    <dgm:cxn modelId="{BC177A32-CBAD-4F5D-97D8-EF3BD6C36F0F}" type="presParOf" srcId="{791FBEFA-D025-414D-A1E7-5951AE617F9B}" destId="{7D97FA4B-D47E-48DE-80B4-14B47280A5DB}" srcOrd="5" destOrd="0" presId="urn:microsoft.com/office/officeart/2005/8/layout/list1"/>
    <dgm:cxn modelId="{FF4B30C9-2E86-4AAE-979E-39E74EC77826}" type="presParOf" srcId="{791FBEFA-D025-414D-A1E7-5951AE617F9B}" destId="{0C294E3B-2DB2-4669-8D17-4D1EA369914E}" srcOrd="6" destOrd="0" presId="urn:microsoft.com/office/officeart/2005/8/layout/list1"/>
    <dgm:cxn modelId="{0C08A508-22DD-4C9F-A79D-735FEDC2D22C}" type="presParOf" srcId="{791FBEFA-D025-414D-A1E7-5951AE617F9B}" destId="{1D56B64C-A88C-47AC-A793-24053624B29A}" srcOrd="7" destOrd="0" presId="urn:microsoft.com/office/officeart/2005/8/layout/list1"/>
    <dgm:cxn modelId="{0B50398D-5ED7-490A-A760-866D7B151606}" type="presParOf" srcId="{791FBEFA-D025-414D-A1E7-5951AE617F9B}" destId="{BF2EEA13-A653-4387-B51E-6373DF59169C}" srcOrd="8" destOrd="0" presId="urn:microsoft.com/office/officeart/2005/8/layout/list1"/>
    <dgm:cxn modelId="{646400D8-DDAA-453D-A4AE-2972B564FBFA}" type="presParOf" srcId="{BF2EEA13-A653-4387-B51E-6373DF59169C}" destId="{8764A7C8-2F39-4428-93D4-B795BC1C2A1E}" srcOrd="0" destOrd="0" presId="urn:microsoft.com/office/officeart/2005/8/layout/list1"/>
    <dgm:cxn modelId="{698A1703-AAF7-40A6-9174-9B6139A627D9}" type="presParOf" srcId="{BF2EEA13-A653-4387-B51E-6373DF59169C}" destId="{F32F583F-6351-4188-BBE3-89F599395CF6}" srcOrd="1" destOrd="0" presId="urn:microsoft.com/office/officeart/2005/8/layout/list1"/>
    <dgm:cxn modelId="{D22A9E7B-33BD-4C02-B4FA-FE7337BC19F8}" type="presParOf" srcId="{791FBEFA-D025-414D-A1E7-5951AE617F9B}" destId="{CA4BA4B9-89EC-44E5-B5D1-C515D9BE5990}" srcOrd="9" destOrd="0" presId="urn:microsoft.com/office/officeart/2005/8/layout/list1"/>
    <dgm:cxn modelId="{1D0BA125-CB98-410F-9548-C256561EE0A6}" type="presParOf" srcId="{791FBEFA-D025-414D-A1E7-5951AE617F9B}" destId="{D1A312DB-AA58-4774-B41D-D4475726D5D4}" srcOrd="10" destOrd="0" presId="urn:microsoft.com/office/officeart/2005/8/layout/list1"/>
    <dgm:cxn modelId="{68BFA313-547D-4567-A7EC-CA32C213EBEA}" type="presParOf" srcId="{791FBEFA-D025-414D-A1E7-5951AE617F9B}" destId="{E2B321B3-934E-4488-8F0F-32A46C6F2AC0}" srcOrd="11" destOrd="0" presId="urn:microsoft.com/office/officeart/2005/8/layout/list1"/>
    <dgm:cxn modelId="{6C8F3FE1-5667-4919-A308-E5B9FDF60A4C}" type="presParOf" srcId="{791FBEFA-D025-414D-A1E7-5951AE617F9B}" destId="{9A83635A-B21B-4D5E-9275-C177930FAB06}" srcOrd="12" destOrd="0" presId="urn:microsoft.com/office/officeart/2005/8/layout/list1"/>
    <dgm:cxn modelId="{2761805D-73DE-4FC4-B42F-D69BD860AE05}" type="presParOf" srcId="{9A83635A-B21B-4D5E-9275-C177930FAB06}" destId="{686077FF-35AD-4595-B1A5-6D7622BB01A0}" srcOrd="0" destOrd="0" presId="urn:microsoft.com/office/officeart/2005/8/layout/list1"/>
    <dgm:cxn modelId="{87D9BA93-4420-4503-B330-D57AFDA01C17}" type="presParOf" srcId="{9A83635A-B21B-4D5E-9275-C177930FAB06}" destId="{F6A050CE-69D3-4037-9E44-9AD4B5F52BB2}" srcOrd="1" destOrd="0" presId="urn:microsoft.com/office/officeart/2005/8/layout/list1"/>
    <dgm:cxn modelId="{DFFFBA92-2E69-4127-9570-E43A437CF4EE}" type="presParOf" srcId="{791FBEFA-D025-414D-A1E7-5951AE617F9B}" destId="{D2FC2FC8-F017-46F5-879B-247AC327077A}" srcOrd="13" destOrd="0" presId="urn:microsoft.com/office/officeart/2005/8/layout/list1"/>
    <dgm:cxn modelId="{A8D097CB-8BDA-4143-BED3-342C7F8AEE6B}" type="presParOf" srcId="{791FBEFA-D025-414D-A1E7-5951AE617F9B}" destId="{75E0F87E-0113-4E7A-A97F-D9CCA372D29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98AED-7D94-4546-A17C-039A013E7B99}">
      <dsp:nvSpPr>
        <dsp:cNvPr id="0" name=""/>
        <dsp:cNvSpPr/>
      </dsp:nvSpPr>
      <dsp:spPr>
        <a:xfrm>
          <a:off x="0" y="472416"/>
          <a:ext cx="8894365" cy="831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1200"/>
            </a:spcAft>
            <a:buChar char="•"/>
          </a:pPr>
          <a:r>
            <a:rPr lang="en-US" sz="1600" kern="1200" dirty="0">
              <a:latin typeface="+mj-lt"/>
            </a:rPr>
            <a:t>Distinguish the work of experts from the work of other individuals or organizations providing information for general use</a:t>
          </a:r>
        </a:p>
      </dsp:txBody>
      <dsp:txXfrm>
        <a:off x="0" y="472416"/>
        <a:ext cx="8894365" cy="831600"/>
      </dsp:txXfrm>
    </dsp:sp>
    <dsp:sp modelId="{77607ECB-1637-4213-AB01-376520EA5BFB}">
      <dsp:nvSpPr>
        <dsp:cNvPr id="0" name=""/>
        <dsp:cNvSpPr/>
      </dsp:nvSpPr>
      <dsp:spPr>
        <a:xfrm>
          <a:off x="444718" y="95615"/>
          <a:ext cx="7502521" cy="5539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dirty="0">
              <a:latin typeface="+mj-lt"/>
            </a:rPr>
            <a:t>Definitions Introduced for “Expert” and “Expertise”</a:t>
          </a:r>
        </a:p>
      </dsp:txBody>
      <dsp:txXfrm>
        <a:off x="471758" y="122655"/>
        <a:ext cx="7448441" cy="499841"/>
      </dsp:txXfrm>
    </dsp:sp>
    <dsp:sp modelId="{0C294E3B-2DB2-4669-8D17-4D1EA369914E}">
      <dsp:nvSpPr>
        <dsp:cNvPr id="0" name=""/>
        <dsp:cNvSpPr/>
      </dsp:nvSpPr>
      <dsp:spPr>
        <a:xfrm>
          <a:off x="0" y="1739238"/>
          <a:ext cx="8894365" cy="9261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rtl="0">
            <a:lnSpc>
              <a:spcPct val="100000"/>
            </a:lnSpc>
            <a:spcBef>
              <a:spcPct val="0"/>
            </a:spcBef>
            <a:spcAft>
              <a:spcPts val="600"/>
            </a:spcAft>
            <a:buChar char="•"/>
          </a:pPr>
          <a:r>
            <a:rPr lang="en-US" sz="1600" kern="1200" dirty="0">
              <a:solidFill>
                <a:schemeClr val="tx1"/>
              </a:solidFill>
              <a:latin typeface="+mj-lt"/>
            </a:rPr>
            <a:t>Focused on the expert’s competence, capability and objectivity (CCO)</a:t>
          </a:r>
        </a:p>
        <a:p>
          <a:pPr marL="347472" lvl="1" indent="-347472" algn="just" defTabSz="711200">
            <a:lnSpc>
              <a:spcPct val="100000"/>
            </a:lnSpc>
            <a:spcBef>
              <a:spcPct val="0"/>
            </a:spcBef>
            <a:spcAft>
              <a:spcPts val="600"/>
            </a:spcAft>
            <a:buChar char="•"/>
          </a:pPr>
          <a:r>
            <a:rPr lang="en-US" sz="1600" kern="1200" dirty="0">
              <a:solidFill>
                <a:schemeClr val="tx1"/>
              </a:solidFill>
              <a:latin typeface="+mj-lt"/>
            </a:rPr>
            <a:t>Work of an expert cannot be used if it does not meet CCO thresholds</a:t>
          </a:r>
        </a:p>
      </dsp:txBody>
      <dsp:txXfrm>
        <a:off x="0" y="1739238"/>
        <a:ext cx="8894365" cy="926100"/>
      </dsp:txXfrm>
    </dsp:sp>
    <dsp:sp modelId="{4E72DD76-EBAE-4B4A-87C5-3CA33738E369}">
      <dsp:nvSpPr>
        <dsp:cNvPr id="0" name=""/>
        <dsp:cNvSpPr/>
      </dsp:nvSpPr>
      <dsp:spPr>
        <a:xfrm>
          <a:off x="444718" y="1368816"/>
          <a:ext cx="7502521" cy="55392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dirty="0">
              <a:latin typeface="+mj-lt"/>
            </a:rPr>
            <a:t>Evaluating Whether to Use the Work of An Expert</a:t>
          </a:r>
        </a:p>
      </dsp:txBody>
      <dsp:txXfrm>
        <a:off x="471758" y="1395856"/>
        <a:ext cx="7448441" cy="499841"/>
      </dsp:txXfrm>
    </dsp:sp>
    <dsp:sp modelId="{D1A312DB-AA58-4774-B41D-D4475726D5D4}">
      <dsp:nvSpPr>
        <dsp:cNvPr id="0" name=""/>
        <dsp:cNvSpPr/>
      </dsp:nvSpPr>
      <dsp:spPr>
        <a:xfrm>
          <a:off x="0" y="3205309"/>
          <a:ext cx="8894365" cy="8316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har char="•"/>
          </a:pPr>
          <a:r>
            <a:rPr lang="en-US" sz="1600" kern="1200" dirty="0">
              <a:solidFill>
                <a:schemeClr val="tx1"/>
              </a:solidFill>
              <a:latin typeface="+mj-lt"/>
            </a:rPr>
            <a:t>Additional objectivity requirements to evaluate interests and relationships based on Parts 4A/4B independence attributes</a:t>
          </a:r>
        </a:p>
      </dsp:txBody>
      <dsp:txXfrm>
        <a:off x="0" y="3205309"/>
        <a:ext cx="8894365" cy="831600"/>
      </dsp:txXfrm>
    </dsp:sp>
    <dsp:sp modelId="{F32F583F-6351-4188-BBE3-89F599395CF6}">
      <dsp:nvSpPr>
        <dsp:cNvPr id="0" name=""/>
        <dsp:cNvSpPr/>
      </dsp:nvSpPr>
      <dsp:spPr>
        <a:xfrm>
          <a:off x="444718" y="2736518"/>
          <a:ext cx="7497042" cy="64591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347472" lvl="0" indent="-347472" algn="just" defTabSz="977900">
            <a:lnSpc>
              <a:spcPct val="100000"/>
            </a:lnSpc>
            <a:spcBef>
              <a:spcPct val="0"/>
            </a:spcBef>
            <a:spcAft>
              <a:spcPts val="600"/>
            </a:spcAft>
            <a:buNone/>
          </a:pPr>
          <a:r>
            <a:rPr lang="en-US" sz="2200" kern="1200" dirty="0">
              <a:solidFill>
                <a:schemeClr val="bg1"/>
              </a:solidFill>
              <a:latin typeface="+mj-lt"/>
            </a:rPr>
            <a:t>External Experts in Audit or Assurance Engagements</a:t>
          </a:r>
        </a:p>
      </dsp:txBody>
      <dsp:txXfrm>
        <a:off x="476249" y="2768049"/>
        <a:ext cx="7433980" cy="582848"/>
      </dsp:txXfrm>
    </dsp:sp>
    <dsp:sp modelId="{75E0F87E-0113-4E7A-A97F-D9CCA372D29F}">
      <dsp:nvSpPr>
        <dsp:cNvPr id="0" name=""/>
        <dsp:cNvSpPr/>
      </dsp:nvSpPr>
      <dsp:spPr>
        <a:xfrm>
          <a:off x="0" y="4478510"/>
          <a:ext cx="8894365" cy="8505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lrTx/>
            <a:buSzTx/>
            <a:buFont typeface="Arial" panose="020B0604020202020204" pitchFamily="34" charset="0"/>
            <a:buChar char="•"/>
          </a:pPr>
          <a:r>
            <a:rPr kumimoji="0" lang="en-US" sz="1600" b="0" i="0" u="none" strike="noStrike" kern="1200" cap="none" spc="0" normalizeH="0" baseline="0" noProof="0" dirty="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kern="1200" dirty="0"/>
        </a:p>
      </dsp:txBody>
      <dsp:txXfrm>
        <a:off x="0" y="4478510"/>
        <a:ext cx="8894365" cy="850500"/>
      </dsp:txXfrm>
    </dsp:sp>
    <dsp:sp modelId="{F6A050CE-69D3-4037-9E44-9AD4B5F52BB2}">
      <dsp:nvSpPr>
        <dsp:cNvPr id="0" name=""/>
        <dsp:cNvSpPr/>
      </dsp:nvSpPr>
      <dsp:spPr>
        <a:xfrm>
          <a:off x="444718" y="4101709"/>
          <a:ext cx="7502521" cy="55392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dirty="0">
              <a:latin typeface="+mj-lt"/>
            </a:rPr>
            <a:t>Potential Threats When Using the Work of an Expert</a:t>
          </a:r>
        </a:p>
      </dsp:txBody>
      <dsp:txXfrm>
        <a:off x="471758" y="4128749"/>
        <a:ext cx="7448441" cy="49984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9/20/2023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552484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5827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5012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654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8095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a:p>
        </p:txBody>
      </p:sp>
    </p:spTree>
    <p:extLst>
      <p:ext uri="{BB962C8B-B14F-4D97-AF65-F5344CB8AC3E}">
        <p14:creationId xmlns:p14="http://schemas.microsoft.com/office/powerpoint/2010/main" val="3955627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9830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2813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335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a:p>
        </p:txBody>
      </p:sp>
    </p:spTree>
    <p:extLst>
      <p:ext uri="{BB962C8B-B14F-4D97-AF65-F5344CB8AC3E}">
        <p14:creationId xmlns:p14="http://schemas.microsoft.com/office/powerpoint/2010/main" val="3955841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201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1472207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5247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168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055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70292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7581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67514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a:p>
        </p:txBody>
      </p:sp>
    </p:spTree>
    <p:extLst>
      <p:ext uri="{BB962C8B-B14F-4D97-AF65-F5344CB8AC3E}">
        <p14:creationId xmlns:p14="http://schemas.microsoft.com/office/powerpoint/2010/main" val="23208849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1114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43305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30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96033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1482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highlight>
                <a:srgbClr val="FFFF00"/>
              </a:highligh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9148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19332297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70147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a:p>
        </p:txBody>
      </p:sp>
    </p:spTree>
    <p:extLst>
      <p:ext uri="{BB962C8B-B14F-4D97-AF65-F5344CB8AC3E}">
        <p14:creationId xmlns:p14="http://schemas.microsoft.com/office/powerpoint/2010/main" val="22191033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284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82672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59148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95470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6426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1638062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9774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1563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4049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8483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645255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703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2698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3863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5.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96581695"/>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2348474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555092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36927041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5662916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70858540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38408432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104152203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70211674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4417996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0339588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7706076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7482703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1619481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39369227"/>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798628661"/>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728052830"/>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639268355"/>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2100296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97378858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30884865"/>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9/20/2023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905268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6139539"/>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160229273"/>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04439801"/>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90498065"/>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31524781"/>
      </p:ext>
    </p:extLst>
  </p:cSld>
  <p:clrMapOvr>
    <a:masterClrMapping/>
  </p:clrMapOvr>
  <p:hf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13069877"/>
      </p:ext>
    </p:extLst>
  </p:cSld>
  <p:clrMapOvr>
    <a:masterClrMapping/>
  </p:clrMapOvr>
  <p:hf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70105535"/>
      </p:ext>
    </p:extLst>
  </p:cSld>
  <p:clrMapOvr>
    <a:masterClrMapping/>
  </p:clrMapOvr>
  <p:hf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74093346"/>
      </p:ext>
    </p:extLst>
  </p:cSld>
  <p:clrMapOvr>
    <a:masterClrMapping/>
  </p:clrMapOvr>
  <p:hf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863444348"/>
      </p:ext>
    </p:extLst>
  </p:cSld>
  <p:clrMapOvr>
    <a:masterClrMapping/>
  </p:clrMapOvr>
  <p:hf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805900549"/>
      </p:ext>
    </p:extLst>
  </p:cSld>
  <p:clrMapOvr>
    <a:masterClrMapping/>
  </p:clrMapOvr>
  <p:hf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8772950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622818778"/>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707262541"/>
      </p:ext>
    </p:extLst>
  </p:cSld>
  <p:clrMapOvr>
    <a:masterClrMapping/>
  </p:clrMapOvr>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80938862"/>
      </p:ext>
    </p:extLst>
  </p:cSld>
  <p:clrMapOvr>
    <a:masterClrMapping/>
  </p:clrMapOvr>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40247003"/>
      </p:ext>
    </p:extLst>
  </p:cSld>
  <p:clrMapOvr>
    <a:masterClrMapping/>
  </p:clrMapOvr>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9/20/2023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50861740"/>
      </p:ext>
    </p:extLst>
  </p:cSld>
  <p:clrMapOvr>
    <a:masterClrMapping/>
  </p:clrMapOvr>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379831113"/>
      </p:ext>
    </p:extLst>
  </p:cSld>
  <p:clrMapOvr>
    <a:masterClrMapping/>
  </p:clrMapOvr>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21907258"/>
      </p:ext>
    </p:extLst>
  </p:cSld>
  <p:clrMapOvr>
    <a:masterClrMapping/>
  </p:clrMapOvr>
  <p:hf hdr="0" ftr="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163330895"/>
      </p:ext>
    </p:extLst>
  </p:cSld>
  <p:clrMapOvr>
    <a:masterClrMapping/>
  </p:clrMapOvr>
  <p:hf hdr="0" ftr="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7107939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18431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202902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641497491"/>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942145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884376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2401309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039154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4308228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753760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640174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9/20/2023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4839773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7942127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24999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39675610"/>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8618426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302702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3515871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196818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16836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20028547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25706531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5086793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9474658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744170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25203789"/>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9504814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9/20/2023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3508730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9393206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0880126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9226142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404040"/>
        </a:solidFill>
        <a:effectLst/>
      </p:bgPr>
    </p:bg>
    <p:spTree>
      <p:nvGrpSpPr>
        <p:cNvPr id="1" name=""/>
        <p:cNvGrpSpPr/>
        <p:nvPr/>
      </p:nvGrpSpPr>
      <p:grpSpPr>
        <a:xfrm>
          <a:off x="0" y="0"/>
          <a:ext cx="0" cy="0"/>
          <a:chOff x="0" y="0"/>
          <a:chExt cx="0" cy="0"/>
        </a:xfrm>
      </p:grpSpPr>
      <p:grpSp>
        <p:nvGrpSpPr>
          <p:cNvPr id="74" name="Group 73">
            <a:extLst>
              <a:ext uri="{FF2B5EF4-FFF2-40B4-BE49-F238E27FC236}">
                <a16:creationId xmlns:a16="http://schemas.microsoft.com/office/drawing/2014/main" id="{B9A0CF91-2F3B-40C7-8AB8-A01998346BF2}"/>
              </a:ext>
            </a:extLst>
          </p:cNvPr>
          <p:cNvGrpSpPr/>
          <p:nvPr userDrawn="1"/>
        </p:nvGrpSpPr>
        <p:grpSpPr>
          <a:xfrm>
            <a:off x="345440" y="3227204"/>
            <a:ext cx="11541760" cy="1221033"/>
            <a:chOff x="345440" y="3227204"/>
            <a:chExt cx="11541760" cy="1221033"/>
          </a:xfrm>
          <a:solidFill>
            <a:srgbClr val="404040"/>
          </a:solidFill>
        </p:grpSpPr>
        <p:cxnSp>
          <p:nvCxnSpPr>
            <p:cNvPr id="8" name="Straight Connector 7">
              <a:extLst>
                <a:ext uri="{FF2B5EF4-FFF2-40B4-BE49-F238E27FC236}">
                  <a16:creationId xmlns:a16="http://schemas.microsoft.com/office/drawing/2014/main" id="{773EC5C4-1F47-442F-9D5A-B34278E46838}"/>
                </a:ext>
              </a:extLst>
            </p:cNvPr>
            <p:cNvCxnSpPr>
              <a:cxnSpLocks/>
            </p:cNvCxnSpPr>
            <p:nvPr userDrawn="1"/>
          </p:nvCxnSpPr>
          <p:spPr>
            <a:xfrm>
              <a:off x="345440" y="3848801"/>
              <a:ext cx="11541760" cy="0"/>
            </a:xfrm>
            <a:prstGeom prst="line">
              <a:avLst/>
            </a:prstGeom>
            <a:grpFill/>
            <a:ln w="177800" cap="rnd">
              <a:solidFill>
                <a:schemeClr val="tx1">
                  <a:lumMod val="65000"/>
                  <a:lumOff val="35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AD0888A5-07F2-4FCF-8971-919AF42D5352}"/>
                </a:ext>
              </a:extLst>
            </p:cNvPr>
            <p:cNvGrpSpPr/>
            <p:nvPr userDrawn="1"/>
          </p:nvGrpSpPr>
          <p:grpSpPr>
            <a:xfrm>
              <a:off x="975360" y="3249361"/>
              <a:ext cx="1198873" cy="1198876"/>
              <a:chOff x="975360" y="2700721"/>
              <a:chExt cx="1198873" cy="1198876"/>
            </a:xfrm>
            <a:grpFill/>
            <a:effectLst>
              <a:outerShdw blurRad="50800" dist="38100" dir="8100000" algn="tr" rotWithShape="0">
                <a:prstClr val="black">
                  <a:alpha val="40000"/>
                </a:prstClr>
              </a:outerShdw>
            </a:effectLst>
          </p:grpSpPr>
          <p:sp>
            <p:nvSpPr>
              <p:cNvPr id="11" name="Oval 10">
                <a:extLst>
                  <a:ext uri="{FF2B5EF4-FFF2-40B4-BE49-F238E27FC236}">
                    <a16:creationId xmlns:a16="http://schemas.microsoft.com/office/drawing/2014/main" id="{F4E8BDE3-4E10-4D56-84BA-7E03385799CB}"/>
                  </a:ext>
                </a:extLst>
              </p:cNvPr>
              <p:cNvSpPr/>
              <p:nvPr userDrawn="1"/>
            </p:nvSpPr>
            <p:spPr>
              <a:xfrm>
                <a:off x="975360" y="2700724"/>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ircle: Hollow 15">
                <a:extLst>
                  <a:ext uri="{FF2B5EF4-FFF2-40B4-BE49-F238E27FC236}">
                    <a16:creationId xmlns:a16="http://schemas.microsoft.com/office/drawing/2014/main" id="{F5EF6C12-ED46-4CB9-82B8-B9991382C462}"/>
                  </a:ext>
                </a:extLst>
              </p:cNvPr>
              <p:cNvSpPr/>
              <p:nvPr userDrawn="1"/>
            </p:nvSpPr>
            <p:spPr>
              <a:xfrm>
                <a:off x="975360" y="2700721"/>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2" name="Group 41">
              <a:extLst>
                <a:ext uri="{FF2B5EF4-FFF2-40B4-BE49-F238E27FC236}">
                  <a16:creationId xmlns:a16="http://schemas.microsoft.com/office/drawing/2014/main" id="{77768214-9A9D-41A1-9221-4E7DCB69CD98}"/>
                </a:ext>
              </a:extLst>
            </p:cNvPr>
            <p:cNvGrpSpPr/>
            <p:nvPr userDrawn="1"/>
          </p:nvGrpSpPr>
          <p:grpSpPr>
            <a:xfrm>
              <a:off x="3220718" y="3227208"/>
              <a:ext cx="1198877" cy="1198874"/>
              <a:chOff x="3220718" y="2678568"/>
              <a:chExt cx="1198877" cy="1198874"/>
            </a:xfrm>
            <a:grpFill/>
            <a:effectLst>
              <a:outerShdw blurRad="50800" dist="38100" dir="8100000" algn="tr" rotWithShape="0">
                <a:prstClr val="black">
                  <a:alpha val="40000"/>
                </a:prstClr>
              </a:outerShdw>
            </a:effectLst>
          </p:grpSpPr>
          <p:sp>
            <p:nvSpPr>
              <p:cNvPr id="12" name="Oval 11">
                <a:extLst>
                  <a:ext uri="{FF2B5EF4-FFF2-40B4-BE49-F238E27FC236}">
                    <a16:creationId xmlns:a16="http://schemas.microsoft.com/office/drawing/2014/main" id="{DE241B73-D0FF-4F54-8CB5-8A8DE0435F7A}"/>
                  </a:ext>
                </a:extLst>
              </p:cNvPr>
              <p:cNvSpPr/>
              <p:nvPr userDrawn="1"/>
            </p:nvSpPr>
            <p:spPr>
              <a:xfrm>
                <a:off x="3220718" y="2678568"/>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ircle: Hollow 16">
                <a:extLst>
                  <a:ext uri="{FF2B5EF4-FFF2-40B4-BE49-F238E27FC236}">
                    <a16:creationId xmlns:a16="http://schemas.microsoft.com/office/drawing/2014/main" id="{43FC3FE9-3BB8-4E25-8643-4B9FE540F540}"/>
                  </a:ext>
                </a:extLst>
              </p:cNvPr>
              <p:cNvSpPr/>
              <p:nvPr userDrawn="1"/>
            </p:nvSpPr>
            <p:spPr>
              <a:xfrm>
                <a:off x="3220721" y="2678568"/>
                <a:ext cx="1198874" cy="1198874"/>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3" name="Group 42">
              <a:extLst>
                <a:ext uri="{FF2B5EF4-FFF2-40B4-BE49-F238E27FC236}">
                  <a16:creationId xmlns:a16="http://schemas.microsoft.com/office/drawing/2014/main" id="{7DBADE76-D1FD-4716-BC11-B0597BDA827B}"/>
                </a:ext>
              </a:extLst>
            </p:cNvPr>
            <p:cNvGrpSpPr/>
            <p:nvPr userDrawn="1"/>
          </p:nvGrpSpPr>
          <p:grpSpPr>
            <a:xfrm>
              <a:off x="5466080" y="3249360"/>
              <a:ext cx="1198873" cy="1198876"/>
              <a:chOff x="5466080" y="2700720"/>
              <a:chExt cx="1198873" cy="1198876"/>
            </a:xfrm>
            <a:grpFill/>
            <a:effectLst>
              <a:outerShdw blurRad="50800" dist="38100" dir="8100000" algn="tr" rotWithShape="0">
                <a:prstClr val="black">
                  <a:alpha val="40000"/>
                </a:prstClr>
              </a:outerShdw>
            </a:effectLst>
          </p:grpSpPr>
          <p:sp>
            <p:nvSpPr>
              <p:cNvPr id="13" name="Oval 12">
                <a:extLst>
                  <a:ext uri="{FF2B5EF4-FFF2-40B4-BE49-F238E27FC236}">
                    <a16:creationId xmlns:a16="http://schemas.microsoft.com/office/drawing/2014/main" id="{00324D9D-D041-4429-9B95-C40E7FD87798}"/>
                  </a:ext>
                </a:extLst>
              </p:cNvPr>
              <p:cNvSpPr/>
              <p:nvPr userDrawn="1"/>
            </p:nvSpPr>
            <p:spPr>
              <a:xfrm>
                <a:off x="5466080" y="2700723"/>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ircle: Hollow 17">
                <a:extLst>
                  <a:ext uri="{FF2B5EF4-FFF2-40B4-BE49-F238E27FC236}">
                    <a16:creationId xmlns:a16="http://schemas.microsoft.com/office/drawing/2014/main" id="{1DDD0C37-64DC-4390-A307-EAD4C3085251}"/>
                  </a:ext>
                </a:extLst>
              </p:cNvPr>
              <p:cNvSpPr/>
              <p:nvPr userDrawn="1"/>
            </p:nvSpPr>
            <p:spPr>
              <a:xfrm>
                <a:off x="5466080" y="2700720"/>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4" name="Group 43">
              <a:extLst>
                <a:ext uri="{FF2B5EF4-FFF2-40B4-BE49-F238E27FC236}">
                  <a16:creationId xmlns:a16="http://schemas.microsoft.com/office/drawing/2014/main" id="{7F066A8B-005D-4E24-BDDB-83EB1B8A97AB}"/>
                </a:ext>
              </a:extLst>
            </p:cNvPr>
            <p:cNvGrpSpPr/>
            <p:nvPr userDrawn="1"/>
          </p:nvGrpSpPr>
          <p:grpSpPr>
            <a:xfrm>
              <a:off x="7711438" y="3227204"/>
              <a:ext cx="1198877" cy="1198877"/>
              <a:chOff x="7711438" y="2678564"/>
              <a:chExt cx="1198877" cy="1198877"/>
            </a:xfrm>
            <a:grpFill/>
            <a:effectLst>
              <a:outerShdw blurRad="50800" dist="38100" dir="8100000" algn="tr" rotWithShape="0">
                <a:prstClr val="black">
                  <a:alpha val="40000"/>
                </a:prstClr>
              </a:outerShdw>
            </a:effectLst>
          </p:grpSpPr>
          <p:sp>
            <p:nvSpPr>
              <p:cNvPr id="14" name="Oval 13">
                <a:extLst>
                  <a:ext uri="{FF2B5EF4-FFF2-40B4-BE49-F238E27FC236}">
                    <a16:creationId xmlns:a16="http://schemas.microsoft.com/office/drawing/2014/main" id="{60751DBE-F4B9-49A6-92B0-477617634283}"/>
                  </a:ext>
                </a:extLst>
              </p:cNvPr>
              <p:cNvSpPr/>
              <p:nvPr userDrawn="1"/>
            </p:nvSpPr>
            <p:spPr>
              <a:xfrm>
                <a:off x="7711440" y="2678568"/>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ircle: Hollow 18">
                <a:extLst>
                  <a:ext uri="{FF2B5EF4-FFF2-40B4-BE49-F238E27FC236}">
                    <a16:creationId xmlns:a16="http://schemas.microsoft.com/office/drawing/2014/main" id="{5BA1BDFF-D187-4F3E-8E69-2292F809ED2B}"/>
                  </a:ext>
                </a:extLst>
              </p:cNvPr>
              <p:cNvSpPr/>
              <p:nvPr userDrawn="1"/>
            </p:nvSpPr>
            <p:spPr>
              <a:xfrm>
                <a:off x="7711438" y="2678564"/>
                <a:ext cx="1198877" cy="1198877"/>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5" name="Group 44">
              <a:extLst>
                <a:ext uri="{FF2B5EF4-FFF2-40B4-BE49-F238E27FC236}">
                  <a16:creationId xmlns:a16="http://schemas.microsoft.com/office/drawing/2014/main" id="{5C92BF73-A0CF-44E2-8ED7-366C39070A18}"/>
                </a:ext>
              </a:extLst>
            </p:cNvPr>
            <p:cNvGrpSpPr/>
            <p:nvPr userDrawn="1"/>
          </p:nvGrpSpPr>
          <p:grpSpPr>
            <a:xfrm>
              <a:off x="9956796" y="3249358"/>
              <a:ext cx="1198877" cy="1198877"/>
              <a:chOff x="9956796" y="2700718"/>
              <a:chExt cx="1198877" cy="1198877"/>
            </a:xfrm>
            <a:grpFill/>
            <a:effectLst>
              <a:outerShdw blurRad="50800" dist="38100" dir="8100000" algn="tr" rotWithShape="0">
                <a:prstClr val="black">
                  <a:alpha val="40000"/>
                </a:prstClr>
              </a:outerShdw>
            </a:effectLst>
          </p:grpSpPr>
          <p:sp>
            <p:nvSpPr>
              <p:cNvPr id="15" name="Oval 14">
                <a:extLst>
                  <a:ext uri="{FF2B5EF4-FFF2-40B4-BE49-F238E27FC236}">
                    <a16:creationId xmlns:a16="http://schemas.microsoft.com/office/drawing/2014/main" id="{06B91428-2BB1-4A9D-B661-7C96679DB024}"/>
                  </a:ext>
                </a:extLst>
              </p:cNvPr>
              <p:cNvSpPr/>
              <p:nvPr userDrawn="1"/>
            </p:nvSpPr>
            <p:spPr>
              <a:xfrm>
                <a:off x="9956800" y="2700722"/>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ircle: Hollow 19">
                <a:extLst>
                  <a:ext uri="{FF2B5EF4-FFF2-40B4-BE49-F238E27FC236}">
                    <a16:creationId xmlns:a16="http://schemas.microsoft.com/office/drawing/2014/main" id="{B5BC5108-ED06-4FAB-BB93-93062E7A6D49}"/>
                  </a:ext>
                </a:extLst>
              </p:cNvPr>
              <p:cNvSpPr/>
              <p:nvPr userDrawn="1"/>
            </p:nvSpPr>
            <p:spPr>
              <a:xfrm>
                <a:off x="9956796" y="2700718"/>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grpSp>
        <p:nvGrpSpPr>
          <p:cNvPr id="25" name="Group 24">
            <a:extLst>
              <a:ext uri="{FF2B5EF4-FFF2-40B4-BE49-F238E27FC236}">
                <a16:creationId xmlns:a16="http://schemas.microsoft.com/office/drawing/2014/main" id="{487E8E15-D7B1-412B-AD6D-32B85B1FDBCD}"/>
              </a:ext>
            </a:extLst>
          </p:cNvPr>
          <p:cNvGrpSpPr/>
          <p:nvPr userDrawn="1"/>
        </p:nvGrpSpPr>
        <p:grpSpPr>
          <a:xfrm>
            <a:off x="403854" y="4617706"/>
            <a:ext cx="2341884" cy="1537384"/>
            <a:chOff x="403854" y="4069066"/>
            <a:chExt cx="2341884" cy="1537384"/>
          </a:xfrm>
          <a:effectLst>
            <a:outerShdw blurRad="50800" dist="38100" dir="8100000" algn="tr" rotWithShape="0">
              <a:prstClr val="black">
                <a:alpha val="40000"/>
              </a:prstClr>
            </a:outerShdw>
          </a:effectLst>
        </p:grpSpPr>
        <p:sp>
          <p:nvSpPr>
            <p:cNvPr id="24" name="Diamond 23">
              <a:extLst>
                <a:ext uri="{FF2B5EF4-FFF2-40B4-BE49-F238E27FC236}">
                  <a16:creationId xmlns:a16="http://schemas.microsoft.com/office/drawing/2014/main" id="{BA8E296D-FABC-4041-8179-D5E07C0B6210}"/>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18A9B19D-6EB3-4467-AF42-95D984C5D788}"/>
                </a:ext>
              </a:extLst>
            </p:cNvPr>
            <p:cNvGrpSpPr/>
            <p:nvPr userDrawn="1"/>
          </p:nvGrpSpPr>
          <p:grpSpPr>
            <a:xfrm>
              <a:off x="403854" y="4331800"/>
              <a:ext cx="2341884" cy="1274650"/>
              <a:chOff x="403854" y="4331800"/>
              <a:chExt cx="2341884" cy="1274650"/>
            </a:xfrm>
          </p:grpSpPr>
          <p:sp>
            <p:nvSpPr>
              <p:cNvPr id="21" name="Rectangle: Rounded Corners 20">
                <a:extLst>
                  <a:ext uri="{FF2B5EF4-FFF2-40B4-BE49-F238E27FC236}">
                    <a16:creationId xmlns:a16="http://schemas.microsoft.com/office/drawing/2014/main" id="{9BF44FD4-7FD7-40F2-98C8-E788E2B4D9A5}"/>
                  </a:ext>
                </a:extLst>
              </p:cNvPr>
              <p:cNvSpPr/>
              <p:nvPr userDrawn="1"/>
            </p:nvSpPr>
            <p:spPr>
              <a:xfrm>
                <a:off x="403854" y="4336472"/>
                <a:ext cx="2341884" cy="1269978"/>
              </a:xfrm>
              <a:prstGeom prst="roundRect">
                <a:avLst>
                  <a:gd name="adj" fmla="val 102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0E08B57-ED76-43AF-B67C-BCA6FD9A2059}"/>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1" name="Group 30">
            <a:extLst>
              <a:ext uri="{FF2B5EF4-FFF2-40B4-BE49-F238E27FC236}">
                <a16:creationId xmlns:a16="http://schemas.microsoft.com/office/drawing/2014/main" id="{CFFC21A9-96FB-4FF8-AEB8-48E0A946427A}"/>
              </a:ext>
            </a:extLst>
          </p:cNvPr>
          <p:cNvGrpSpPr/>
          <p:nvPr userDrawn="1"/>
        </p:nvGrpSpPr>
        <p:grpSpPr>
          <a:xfrm>
            <a:off x="4945374" y="4617706"/>
            <a:ext cx="2341884" cy="1537384"/>
            <a:chOff x="403854" y="4069066"/>
            <a:chExt cx="2341884" cy="1537384"/>
          </a:xfrm>
          <a:effectLst>
            <a:outerShdw blurRad="50800" dist="38100" dir="8100000" algn="tr" rotWithShape="0">
              <a:prstClr val="black">
                <a:alpha val="40000"/>
              </a:prstClr>
            </a:outerShdw>
          </a:effectLst>
        </p:grpSpPr>
        <p:sp>
          <p:nvSpPr>
            <p:cNvPr id="32" name="Diamond 31">
              <a:extLst>
                <a:ext uri="{FF2B5EF4-FFF2-40B4-BE49-F238E27FC236}">
                  <a16:creationId xmlns:a16="http://schemas.microsoft.com/office/drawing/2014/main" id="{E70F75C1-D801-4001-B85E-599E24F7D1A5}"/>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583F934F-15A5-4EBD-BCF8-D261ADDF9DB4}"/>
                </a:ext>
              </a:extLst>
            </p:cNvPr>
            <p:cNvGrpSpPr/>
            <p:nvPr userDrawn="1"/>
          </p:nvGrpSpPr>
          <p:grpSpPr>
            <a:xfrm>
              <a:off x="403854" y="4331800"/>
              <a:ext cx="2341884" cy="1274650"/>
              <a:chOff x="403854" y="4331800"/>
              <a:chExt cx="2341884" cy="1274650"/>
            </a:xfrm>
          </p:grpSpPr>
          <p:sp>
            <p:nvSpPr>
              <p:cNvPr id="34" name="Rectangle: Rounded Corners 33">
                <a:extLst>
                  <a:ext uri="{FF2B5EF4-FFF2-40B4-BE49-F238E27FC236}">
                    <a16:creationId xmlns:a16="http://schemas.microsoft.com/office/drawing/2014/main" id="{307ACF98-3D7E-4BB7-9540-6C99E885B32D}"/>
                  </a:ext>
                </a:extLst>
              </p:cNvPr>
              <p:cNvSpPr/>
              <p:nvPr userDrawn="1"/>
            </p:nvSpPr>
            <p:spPr>
              <a:xfrm>
                <a:off x="403854" y="4336472"/>
                <a:ext cx="2341884" cy="1269978"/>
              </a:xfrm>
              <a:prstGeom prst="roundRect">
                <a:avLst>
                  <a:gd name="adj" fmla="val 102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028A08F1-3092-4779-A9E8-517DB617DCF8}"/>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6" name="Group 35">
            <a:extLst>
              <a:ext uri="{FF2B5EF4-FFF2-40B4-BE49-F238E27FC236}">
                <a16:creationId xmlns:a16="http://schemas.microsoft.com/office/drawing/2014/main" id="{2F003540-5294-4111-ACCA-A23E40CB5D0A}"/>
              </a:ext>
            </a:extLst>
          </p:cNvPr>
          <p:cNvGrpSpPr/>
          <p:nvPr userDrawn="1"/>
        </p:nvGrpSpPr>
        <p:grpSpPr>
          <a:xfrm>
            <a:off x="9385293" y="4617706"/>
            <a:ext cx="2341884" cy="1537384"/>
            <a:chOff x="403854" y="4069066"/>
            <a:chExt cx="2341884" cy="1537384"/>
          </a:xfrm>
          <a:effectLst>
            <a:outerShdw blurRad="50800" dist="38100" dir="8100000" algn="tr" rotWithShape="0">
              <a:prstClr val="black">
                <a:alpha val="40000"/>
              </a:prstClr>
            </a:outerShdw>
          </a:effectLst>
        </p:grpSpPr>
        <p:sp>
          <p:nvSpPr>
            <p:cNvPr id="37" name="Diamond 36">
              <a:extLst>
                <a:ext uri="{FF2B5EF4-FFF2-40B4-BE49-F238E27FC236}">
                  <a16:creationId xmlns:a16="http://schemas.microsoft.com/office/drawing/2014/main" id="{74A68BA0-0E8D-481B-8AAC-C71F39808FE6}"/>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990A82A5-AEC2-4F28-B664-4099320A501D}"/>
                </a:ext>
              </a:extLst>
            </p:cNvPr>
            <p:cNvGrpSpPr/>
            <p:nvPr userDrawn="1"/>
          </p:nvGrpSpPr>
          <p:grpSpPr>
            <a:xfrm>
              <a:off x="403854" y="4331800"/>
              <a:ext cx="2341884" cy="1274650"/>
              <a:chOff x="403854" y="4331800"/>
              <a:chExt cx="2341884" cy="1274650"/>
            </a:xfrm>
          </p:grpSpPr>
          <p:sp>
            <p:nvSpPr>
              <p:cNvPr id="39" name="Rectangle: Rounded Corners 38">
                <a:extLst>
                  <a:ext uri="{FF2B5EF4-FFF2-40B4-BE49-F238E27FC236}">
                    <a16:creationId xmlns:a16="http://schemas.microsoft.com/office/drawing/2014/main" id="{3E12C820-BCBE-4432-895B-4E6FEAE65778}"/>
                  </a:ext>
                </a:extLst>
              </p:cNvPr>
              <p:cNvSpPr/>
              <p:nvPr userDrawn="1"/>
            </p:nvSpPr>
            <p:spPr>
              <a:xfrm>
                <a:off x="403854" y="4336472"/>
                <a:ext cx="2341884" cy="1269978"/>
              </a:xfrm>
              <a:prstGeom prst="roundRect">
                <a:avLst>
                  <a:gd name="adj" fmla="val 1026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DCAAB050-4206-4A27-B938-06C579DC0BCC}"/>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6" name="Group 45">
            <a:extLst>
              <a:ext uri="{FF2B5EF4-FFF2-40B4-BE49-F238E27FC236}">
                <a16:creationId xmlns:a16="http://schemas.microsoft.com/office/drawing/2014/main" id="{BB699EEB-C029-4EE9-AB2E-C36BD151BF92}"/>
              </a:ext>
            </a:extLst>
          </p:cNvPr>
          <p:cNvGrpSpPr/>
          <p:nvPr userDrawn="1"/>
        </p:nvGrpSpPr>
        <p:grpSpPr>
          <a:xfrm rot="10800000">
            <a:off x="2649212" y="1471385"/>
            <a:ext cx="2341884" cy="1537384"/>
            <a:chOff x="403854" y="4069066"/>
            <a:chExt cx="2341884" cy="1537384"/>
          </a:xfrm>
          <a:effectLst>
            <a:outerShdw blurRad="50800" dist="38100" dir="8100000" algn="tr" rotWithShape="0">
              <a:prstClr val="black">
                <a:alpha val="40000"/>
              </a:prstClr>
            </a:outerShdw>
          </a:effectLst>
        </p:grpSpPr>
        <p:sp>
          <p:nvSpPr>
            <p:cNvPr id="47" name="Diamond 46">
              <a:extLst>
                <a:ext uri="{FF2B5EF4-FFF2-40B4-BE49-F238E27FC236}">
                  <a16:creationId xmlns:a16="http://schemas.microsoft.com/office/drawing/2014/main" id="{92488968-C7FD-43D4-AC66-28FAE9D3A0D3}"/>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EFC385BB-B919-4FE7-B88D-6614D96FE54F}"/>
                </a:ext>
              </a:extLst>
            </p:cNvPr>
            <p:cNvGrpSpPr/>
            <p:nvPr userDrawn="1"/>
          </p:nvGrpSpPr>
          <p:grpSpPr>
            <a:xfrm>
              <a:off x="403854" y="4321208"/>
              <a:ext cx="2341884" cy="1285242"/>
              <a:chOff x="403854" y="4321208"/>
              <a:chExt cx="2341884" cy="1285242"/>
            </a:xfrm>
          </p:grpSpPr>
          <p:sp>
            <p:nvSpPr>
              <p:cNvPr id="49" name="Rectangle: Rounded Corners 48">
                <a:extLst>
                  <a:ext uri="{FF2B5EF4-FFF2-40B4-BE49-F238E27FC236}">
                    <a16:creationId xmlns:a16="http://schemas.microsoft.com/office/drawing/2014/main" id="{2D40B4F7-4249-48EB-B76D-7322E43B296D}"/>
                  </a:ext>
                </a:extLst>
              </p:cNvPr>
              <p:cNvSpPr/>
              <p:nvPr userDrawn="1"/>
            </p:nvSpPr>
            <p:spPr>
              <a:xfrm>
                <a:off x="403854" y="4336472"/>
                <a:ext cx="2341884" cy="1269978"/>
              </a:xfrm>
              <a:prstGeom prst="roundRect">
                <a:avLst>
                  <a:gd name="adj" fmla="val 102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0235ED88-73D7-4913-B429-4E32943AEA7F}"/>
                  </a:ext>
                </a:extLst>
              </p:cNvPr>
              <p:cNvSpPr/>
              <p:nvPr userDrawn="1"/>
            </p:nvSpPr>
            <p:spPr>
              <a:xfrm>
                <a:off x="403854" y="4321208"/>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1" name="Group 50">
            <a:extLst>
              <a:ext uri="{FF2B5EF4-FFF2-40B4-BE49-F238E27FC236}">
                <a16:creationId xmlns:a16="http://schemas.microsoft.com/office/drawing/2014/main" id="{CB191BBD-9BF5-4978-AD4B-B8312B56D6F6}"/>
              </a:ext>
            </a:extLst>
          </p:cNvPr>
          <p:cNvGrpSpPr/>
          <p:nvPr userDrawn="1"/>
        </p:nvGrpSpPr>
        <p:grpSpPr>
          <a:xfrm rot="10800000">
            <a:off x="7139934" y="1470488"/>
            <a:ext cx="2341884" cy="1537384"/>
            <a:chOff x="403854" y="4069066"/>
            <a:chExt cx="2341884" cy="1537384"/>
          </a:xfrm>
          <a:effectLst>
            <a:outerShdw blurRad="50800" dist="38100" dir="8100000" algn="tr" rotWithShape="0">
              <a:prstClr val="black">
                <a:alpha val="40000"/>
              </a:prstClr>
            </a:outerShdw>
          </a:effectLst>
        </p:grpSpPr>
        <p:sp>
          <p:nvSpPr>
            <p:cNvPr id="52" name="Diamond 51">
              <a:extLst>
                <a:ext uri="{FF2B5EF4-FFF2-40B4-BE49-F238E27FC236}">
                  <a16:creationId xmlns:a16="http://schemas.microsoft.com/office/drawing/2014/main" id="{33B76293-DAB7-429C-8B75-19B1BFFF1F73}"/>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39136E51-5F9F-4189-97FA-588E52C7BD39}"/>
                </a:ext>
              </a:extLst>
            </p:cNvPr>
            <p:cNvGrpSpPr/>
            <p:nvPr userDrawn="1"/>
          </p:nvGrpSpPr>
          <p:grpSpPr>
            <a:xfrm>
              <a:off x="403854" y="4321208"/>
              <a:ext cx="2341884" cy="1285242"/>
              <a:chOff x="403854" y="4321208"/>
              <a:chExt cx="2341884" cy="1285242"/>
            </a:xfrm>
          </p:grpSpPr>
          <p:sp>
            <p:nvSpPr>
              <p:cNvPr id="54" name="Rectangle: Rounded Corners 53">
                <a:extLst>
                  <a:ext uri="{FF2B5EF4-FFF2-40B4-BE49-F238E27FC236}">
                    <a16:creationId xmlns:a16="http://schemas.microsoft.com/office/drawing/2014/main" id="{4227047C-C5B6-4CAE-AE15-F77FC131354A}"/>
                  </a:ext>
                </a:extLst>
              </p:cNvPr>
              <p:cNvSpPr/>
              <p:nvPr userDrawn="1"/>
            </p:nvSpPr>
            <p:spPr>
              <a:xfrm>
                <a:off x="403854" y="4336472"/>
                <a:ext cx="2341884" cy="1269978"/>
              </a:xfrm>
              <a:prstGeom prst="roundRect">
                <a:avLst>
                  <a:gd name="adj" fmla="val 102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2AD0B1F8-0C41-4F72-A916-C531DE13C852}"/>
                  </a:ext>
                </a:extLst>
              </p:cNvPr>
              <p:cNvSpPr/>
              <p:nvPr userDrawn="1"/>
            </p:nvSpPr>
            <p:spPr>
              <a:xfrm>
                <a:off x="403854" y="4321208"/>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6" name="Title 55">
            <a:extLst>
              <a:ext uri="{FF2B5EF4-FFF2-40B4-BE49-F238E27FC236}">
                <a16:creationId xmlns:a16="http://schemas.microsoft.com/office/drawing/2014/main" id="{3AC4B787-D5D7-4A9A-A2BA-892A84A63E5B}"/>
              </a:ext>
            </a:extLst>
          </p:cNvPr>
          <p:cNvSpPr>
            <a:spLocks noGrp="1"/>
          </p:cNvSpPr>
          <p:nvPr>
            <p:ph type="title"/>
          </p:nvPr>
        </p:nvSpPr>
        <p:spPr>
          <a:xfrm>
            <a:off x="858516" y="346242"/>
            <a:ext cx="10515600" cy="778159"/>
          </a:xfrm>
          <a:prstGeom prst="rect">
            <a:avLst/>
          </a:prstGeom>
        </p:spPr>
        <p:txBody>
          <a:bodyPr anchor="ctr"/>
          <a:lstStyle>
            <a:lvl1pPr algn="ctr">
              <a:defRPr>
                <a:solidFill>
                  <a:schemeClr val="bg1"/>
                </a:solidFill>
              </a:defRPr>
            </a:lvl1pPr>
          </a:lstStyle>
          <a:p>
            <a:r>
              <a:rPr lang="en-US"/>
              <a:t>Click to edit Master title style</a:t>
            </a:r>
          </a:p>
        </p:txBody>
      </p:sp>
      <p:sp>
        <p:nvSpPr>
          <p:cNvPr id="58" name="Text Placeholder 57">
            <a:extLst>
              <a:ext uri="{FF2B5EF4-FFF2-40B4-BE49-F238E27FC236}">
                <a16:creationId xmlns:a16="http://schemas.microsoft.com/office/drawing/2014/main" id="{EEF042D0-9AB6-4A7E-8DC2-5AA96AC91027}"/>
              </a:ext>
            </a:extLst>
          </p:cNvPr>
          <p:cNvSpPr>
            <a:spLocks noGrp="1"/>
          </p:cNvSpPr>
          <p:nvPr>
            <p:ph type="body" sz="quarter" idx="10"/>
          </p:nvPr>
        </p:nvSpPr>
        <p:spPr>
          <a:xfrm>
            <a:off x="2726055" y="174783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59" name="Text Placeholder 57">
            <a:extLst>
              <a:ext uri="{FF2B5EF4-FFF2-40B4-BE49-F238E27FC236}">
                <a16:creationId xmlns:a16="http://schemas.microsoft.com/office/drawing/2014/main" id="{F1ABDD9A-E987-4D88-A94A-3844701C2364}"/>
              </a:ext>
            </a:extLst>
          </p:cNvPr>
          <p:cNvSpPr>
            <a:spLocks noGrp="1"/>
          </p:cNvSpPr>
          <p:nvPr>
            <p:ph type="body" sz="quarter" idx="11"/>
          </p:nvPr>
        </p:nvSpPr>
        <p:spPr>
          <a:xfrm>
            <a:off x="2726055" y="2070540"/>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0" name="Text Placeholder 57">
            <a:extLst>
              <a:ext uri="{FF2B5EF4-FFF2-40B4-BE49-F238E27FC236}">
                <a16:creationId xmlns:a16="http://schemas.microsoft.com/office/drawing/2014/main" id="{EA24A090-F5C9-4DC5-A4C6-756BE14CED8F}"/>
              </a:ext>
            </a:extLst>
          </p:cNvPr>
          <p:cNvSpPr>
            <a:spLocks noGrp="1"/>
          </p:cNvSpPr>
          <p:nvPr>
            <p:ph type="body" sz="quarter" idx="12"/>
          </p:nvPr>
        </p:nvSpPr>
        <p:spPr>
          <a:xfrm>
            <a:off x="7216775" y="175799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1" name="Text Placeholder 57">
            <a:extLst>
              <a:ext uri="{FF2B5EF4-FFF2-40B4-BE49-F238E27FC236}">
                <a16:creationId xmlns:a16="http://schemas.microsoft.com/office/drawing/2014/main" id="{26276A48-6AF6-4E18-B2CD-0B880E531D14}"/>
              </a:ext>
            </a:extLst>
          </p:cNvPr>
          <p:cNvSpPr>
            <a:spLocks noGrp="1"/>
          </p:cNvSpPr>
          <p:nvPr>
            <p:ph type="body" sz="quarter" idx="13"/>
          </p:nvPr>
        </p:nvSpPr>
        <p:spPr>
          <a:xfrm>
            <a:off x="7216775" y="2080700"/>
            <a:ext cx="2198688" cy="294322"/>
          </a:xfrm>
          <a:prstGeom prst="rect">
            <a:avLst/>
          </a:prstGeom>
        </p:spPr>
        <p:txBody>
          <a:bodyPr>
            <a:normAutofit/>
          </a:bodyPr>
          <a:lstStyle>
            <a:lvl1pPr marL="0" indent="0">
              <a:buNone/>
              <a:defRPr sz="1200">
                <a:solidFill>
                  <a:srgbClr val="595959"/>
                </a:solidFill>
              </a:defRPr>
            </a:lvl1pPr>
          </a:lstStyle>
          <a:p>
            <a:pPr lvl="0"/>
            <a:r>
              <a:rPr lang="en-US"/>
              <a:t>Click to edit Master text styles</a:t>
            </a:r>
          </a:p>
        </p:txBody>
      </p:sp>
      <p:sp>
        <p:nvSpPr>
          <p:cNvPr id="62" name="Text Placeholder 57">
            <a:extLst>
              <a:ext uri="{FF2B5EF4-FFF2-40B4-BE49-F238E27FC236}">
                <a16:creationId xmlns:a16="http://schemas.microsoft.com/office/drawing/2014/main" id="{A27CFD0F-25AF-4D79-8F26-6D9C362BA1AD}"/>
              </a:ext>
            </a:extLst>
          </p:cNvPr>
          <p:cNvSpPr>
            <a:spLocks noGrp="1"/>
          </p:cNvSpPr>
          <p:nvPr>
            <p:ph type="body" sz="quarter" idx="14"/>
          </p:nvPr>
        </p:nvSpPr>
        <p:spPr>
          <a:xfrm>
            <a:off x="464823" y="500933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3" name="Text Placeholder 57">
            <a:extLst>
              <a:ext uri="{FF2B5EF4-FFF2-40B4-BE49-F238E27FC236}">
                <a16:creationId xmlns:a16="http://schemas.microsoft.com/office/drawing/2014/main" id="{872ECCB3-F1D9-435D-9E5A-FEDC64D33175}"/>
              </a:ext>
            </a:extLst>
          </p:cNvPr>
          <p:cNvSpPr>
            <a:spLocks noGrp="1"/>
          </p:cNvSpPr>
          <p:nvPr>
            <p:ph type="body" sz="quarter" idx="15"/>
          </p:nvPr>
        </p:nvSpPr>
        <p:spPr>
          <a:xfrm>
            <a:off x="464823" y="5332040"/>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4" name="Text Placeholder 57">
            <a:extLst>
              <a:ext uri="{FF2B5EF4-FFF2-40B4-BE49-F238E27FC236}">
                <a16:creationId xmlns:a16="http://schemas.microsoft.com/office/drawing/2014/main" id="{F9C486BA-7F0F-4FDE-8512-1709168B644E}"/>
              </a:ext>
            </a:extLst>
          </p:cNvPr>
          <p:cNvSpPr>
            <a:spLocks noGrp="1"/>
          </p:cNvSpPr>
          <p:nvPr>
            <p:ph type="body" sz="quarter" idx="16"/>
          </p:nvPr>
        </p:nvSpPr>
        <p:spPr>
          <a:xfrm>
            <a:off x="5018087" y="5017612"/>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5" name="Text Placeholder 57">
            <a:extLst>
              <a:ext uri="{FF2B5EF4-FFF2-40B4-BE49-F238E27FC236}">
                <a16:creationId xmlns:a16="http://schemas.microsoft.com/office/drawing/2014/main" id="{C1C4CE38-F5DF-415D-93CD-1471C1C51FC1}"/>
              </a:ext>
            </a:extLst>
          </p:cNvPr>
          <p:cNvSpPr>
            <a:spLocks noGrp="1"/>
          </p:cNvSpPr>
          <p:nvPr>
            <p:ph type="body" sz="quarter" idx="17"/>
          </p:nvPr>
        </p:nvSpPr>
        <p:spPr>
          <a:xfrm>
            <a:off x="5018087" y="5340313"/>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6" name="Text Placeholder 57">
            <a:extLst>
              <a:ext uri="{FF2B5EF4-FFF2-40B4-BE49-F238E27FC236}">
                <a16:creationId xmlns:a16="http://schemas.microsoft.com/office/drawing/2014/main" id="{70B1A5FD-7254-4D10-BAF3-109998A1EF38}"/>
              </a:ext>
            </a:extLst>
          </p:cNvPr>
          <p:cNvSpPr>
            <a:spLocks noGrp="1"/>
          </p:cNvSpPr>
          <p:nvPr>
            <p:ph type="body" sz="quarter" idx="18"/>
          </p:nvPr>
        </p:nvSpPr>
        <p:spPr>
          <a:xfrm>
            <a:off x="9456103" y="4998704"/>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7" name="Text Placeholder 57">
            <a:extLst>
              <a:ext uri="{FF2B5EF4-FFF2-40B4-BE49-F238E27FC236}">
                <a16:creationId xmlns:a16="http://schemas.microsoft.com/office/drawing/2014/main" id="{49D1D764-CBB3-4B86-B321-2B80095F314B}"/>
              </a:ext>
            </a:extLst>
          </p:cNvPr>
          <p:cNvSpPr>
            <a:spLocks noGrp="1"/>
          </p:cNvSpPr>
          <p:nvPr>
            <p:ph type="body" sz="quarter" idx="19"/>
          </p:nvPr>
        </p:nvSpPr>
        <p:spPr>
          <a:xfrm>
            <a:off x="9456103" y="5321405"/>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9" name="Text Placeholder 68">
            <a:extLst>
              <a:ext uri="{FF2B5EF4-FFF2-40B4-BE49-F238E27FC236}">
                <a16:creationId xmlns:a16="http://schemas.microsoft.com/office/drawing/2014/main" id="{7B2D4918-7013-45C4-8FA9-14CBFF98AAF1}"/>
              </a:ext>
            </a:extLst>
          </p:cNvPr>
          <p:cNvSpPr>
            <a:spLocks noGrp="1"/>
          </p:cNvSpPr>
          <p:nvPr>
            <p:ph type="body" sz="quarter" idx="20" hasCustomPrompt="1"/>
          </p:nvPr>
        </p:nvSpPr>
        <p:spPr>
          <a:xfrm>
            <a:off x="1244600" y="3707243"/>
            <a:ext cx="660400" cy="26421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0" name="Text Placeholder 68">
            <a:extLst>
              <a:ext uri="{FF2B5EF4-FFF2-40B4-BE49-F238E27FC236}">
                <a16:creationId xmlns:a16="http://schemas.microsoft.com/office/drawing/2014/main" id="{D4171E06-7737-478A-8C33-AAB11606B523}"/>
              </a:ext>
            </a:extLst>
          </p:cNvPr>
          <p:cNvSpPr>
            <a:spLocks noGrp="1"/>
          </p:cNvSpPr>
          <p:nvPr>
            <p:ph type="body" sz="quarter" idx="21" hasCustomPrompt="1"/>
          </p:nvPr>
        </p:nvSpPr>
        <p:spPr>
          <a:xfrm>
            <a:off x="3500120" y="3712323"/>
            <a:ext cx="660400" cy="25405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1" name="Text Placeholder 68">
            <a:extLst>
              <a:ext uri="{FF2B5EF4-FFF2-40B4-BE49-F238E27FC236}">
                <a16:creationId xmlns:a16="http://schemas.microsoft.com/office/drawing/2014/main" id="{9A53CF1F-27A1-402D-9394-7DC9EA9B3CC2}"/>
              </a:ext>
            </a:extLst>
          </p:cNvPr>
          <p:cNvSpPr>
            <a:spLocks noGrp="1"/>
          </p:cNvSpPr>
          <p:nvPr>
            <p:ph type="body" sz="quarter" idx="22" hasCustomPrompt="1"/>
          </p:nvPr>
        </p:nvSpPr>
        <p:spPr>
          <a:xfrm>
            <a:off x="5745480" y="3712323"/>
            <a:ext cx="660400" cy="25405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2" name="Text Placeholder 68">
            <a:extLst>
              <a:ext uri="{FF2B5EF4-FFF2-40B4-BE49-F238E27FC236}">
                <a16:creationId xmlns:a16="http://schemas.microsoft.com/office/drawing/2014/main" id="{EEDA5B9B-4E29-44BD-9AB4-63CC31001C4D}"/>
              </a:ext>
            </a:extLst>
          </p:cNvPr>
          <p:cNvSpPr>
            <a:spLocks noGrp="1"/>
          </p:cNvSpPr>
          <p:nvPr>
            <p:ph type="body" sz="quarter" idx="23" hasCustomPrompt="1"/>
          </p:nvPr>
        </p:nvSpPr>
        <p:spPr>
          <a:xfrm>
            <a:off x="7980676" y="3707243"/>
            <a:ext cx="660400" cy="26421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3" name="Text Placeholder 68">
            <a:extLst>
              <a:ext uri="{FF2B5EF4-FFF2-40B4-BE49-F238E27FC236}">
                <a16:creationId xmlns:a16="http://schemas.microsoft.com/office/drawing/2014/main" id="{3B7FA5A5-3F35-435F-9C91-FBBB04F5B166}"/>
              </a:ext>
            </a:extLst>
          </p:cNvPr>
          <p:cNvSpPr>
            <a:spLocks noGrp="1"/>
          </p:cNvSpPr>
          <p:nvPr>
            <p:ph type="body" sz="quarter" idx="24" hasCustomPrompt="1"/>
          </p:nvPr>
        </p:nvSpPr>
        <p:spPr>
          <a:xfrm>
            <a:off x="10225247" y="3708318"/>
            <a:ext cx="660400" cy="262066"/>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Tree>
    <p:extLst>
      <p:ext uri="{BB962C8B-B14F-4D97-AF65-F5344CB8AC3E}">
        <p14:creationId xmlns:p14="http://schemas.microsoft.com/office/powerpoint/2010/main" val="3977583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8DBD5F-C6EC-485E-8ECE-A5152736C43A}"/>
              </a:ext>
            </a:extLst>
          </p:cNvPr>
          <p:cNvSpPr>
            <a:spLocks noGrp="1"/>
          </p:cNvSpPr>
          <p:nvPr>
            <p:ph type="dt" sz="half" idx="10"/>
          </p:nvPr>
        </p:nvSpPr>
        <p:spPr>
          <a:xfrm>
            <a:off x="838200" y="6356352"/>
            <a:ext cx="2743200" cy="365125"/>
          </a:xfrm>
          <a:prstGeom prst="rect">
            <a:avLst/>
          </a:prstGeom>
        </p:spPr>
        <p:txBody>
          <a:bodyPr/>
          <a:lstStyle/>
          <a:p>
            <a:fld id="{6EBB0E32-0304-4451-ADB8-C044457D5B85}" type="datetimeFigureOut">
              <a:rPr lang="en-US" smtClean="0"/>
              <a:t>9/20/2023</a:t>
            </a:fld>
            <a:endParaRPr lang="en-US"/>
          </a:p>
        </p:txBody>
      </p:sp>
      <p:sp>
        <p:nvSpPr>
          <p:cNvPr id="3" name="Footer Placeholder 2">
            <a:extLst>
              <a:ext uri="{FF2B5EF4-FFF2-40B4-BE49-F238E27FC236}">
                <a16:creationId xmlns:a16="http://schemas.microsoft.com/office/drawing/2014/main" id="{FB6C0BE6-E24A-4679-B786-AAB41ADCCD5D}"/>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3FB9417-93D4-4C41-8E0E-1553E0B5D0CE}"/>
              </a:ext>
            </a:extLst>
          </p:cNvPr>
          <p:cNvSpPr>
            <a:spLocks noGrp="1"/>
          </p:cNvSpPr>
          <p:nvPr>
            <p:ph type="sldNum" sz="quarter" idx="12"/>
          </p:nvPr>
        </p:nvSpPr>
        <p:spPr>
          <a:xfrm>
            <a:off x="8610600" y="6356352"/>
            <a:ext cx="2743200" cy="365125"/>
          </a:xfrm>
          <a:prstGeom prst="rect">
            <a:avLst/>
          </a:prstGeom>
        </p:spPr>
        <p:txBody>
          <a:bodyPr/>
          <a:lstStyle/>
          <a:p>
            <a:fld id="{DA64F31B-23FA-4075-AF7D-6228CFD12F03}" type="slidenum">
              <a:rPr lang="en-US" smtClean="0"/>
              <a:t>‹#›</a:t>
            </a:fld>
            <a:endParaRPr lang="en-US"/>
          </a:p>
        </p:txBody>
      </p:sp>
      <p:sp>
        <p:nvSpPr>
          <p:cNvPr id="5" name="Title 55">
            <a:extLst>
              <a:ext uri="{FF2B5EF4-FFF2-40B4-BE49-F238E27FC236}">
                <a16:creationId xmlns:a16="http://schemas.microsoft.com/office/drawing/2014/main" id="{FB873B05-02D5-485C-98EB-9E77B1C8BF24}"/>
              </a:ext>
            </a:extLst>
          </p:cNvPr>
          <p:cNvSpPr>
            <a:spLocks noGrp="1"/>
          </p:cNvSpPr>
          <p:nvPr>
            <p:ph type="title"/>
          </p:nvPr>
        </p:nvSpPr>
        <p:spPr>
          <a:xfrm>
            <a:off x="858516" y="346242"/>
            <a:ext cx="10515600" cy="778159"/>
          </a:xfrm>
          <a:prstGeom prst="rect">
            <a:avLst/>
          </a:prstGeom>
        </p:spPr>
        <p:txBody>
          <a:bodyPr anchor="ctr"/>
          <a:lstStyle>
            <a:lvl1pPr algn="ctr">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7" name="Text Placeholder 6">
            <a:extLst>
              <a:ext uri="{FF2B5EF4-FFF2-40B4-BE49-F238E27FC236}">
                <a16:creationId xmlns:a16="http://schemas.microsoft.com/office/drawing/2014/main" id="{71E27557-7C88-434A-AC62-3ECB18F43E53}"/>
              </a:ext>
            </a:extLst>
          </p:cNvPr>
          <p:cNvSpPr>
            <a:spLocks noGrp="1"/>
          </p:cNvSpPr>
          <p:nvPr>
            <p:ph type="body" sz="quarter" idx="13"/>
          </p:nvPr>
        </p:nvSpPr>
        <p:spPr>
          <a:xfrm>
            <a:off x="2017003" y="1969294"/>
            <a:ext cx="8157995" cy="2919412"/>
          </a:xfrm>
          <a:prstGeom prst="rect">
            <a:avLst/>
          </a:prstGeom>
        </p:spPr>
        <p:txBody>
          <a:bodyPr anchor="ctr">
            <a:normAutofit/>
          </a:bodyPr>
          <a:lstStyle>
            <a:lvl1pPr marL="0" indent="0" algn="ctr">
              <a:buNone/>
              <a:defRPr sz="36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4858844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9228586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a:prstGeom prst="rect">
            <a:avLst/>
          </a:prstGeo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50134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a:prstGeom prst="rect">
            <a:avLst/>
          </a:prstGeo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463305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04173800"/>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a:prstGeom prst="rect">
            <a:avLst/>
          </a:prstGeo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4444297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a:prstGeom prst="rect">
            <a:avLst/>
          </a:prstGeo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280460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a:prstGeom prst="rect">
            <a:avLst/>
          </a:prstGeo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a:prstGeom prst="rect">
            <a:avLst/>
          </a:prstGeo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2532138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a:prstGeom prst="rect">
            <a:avLst/>
          </a:prstGeo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a:prstGeom prst="rect">
            <a:avLst/>
          </a:prstGeo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6350843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a:prstGeom prst="rect">
            <a:avLst/>
          </a:prstGeo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a:prstGeom prst="rect">
            <a:avLst/>
          </a:prstGeo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0640963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a:prstGeom prst="rect">
            <a:avLst/>
          </a:prstGeo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942545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a:prstGeom prst="rect">
            <a:avLst/>
          </a:prstGeo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a:prstGeom prst="rect">
            <a:avLst/>
          </a:prstGeo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a:prstGeom prst="rect">
            <a:avLst/>
          </a:prstGeo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a:prstGeom prst="rect">
            <a:avLst/>
          </a:prstGeo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9/20/2023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471610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a:xfrm>
            <a:off x="7205133" y="6041362"/>
            <a:ext cx="911939" cy="365125"/>
          </a:xfrm>
          <a:prstGeom prst="rect">
            <a:avLst/>
          </a:prstGeom>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a:xfrm>
            <a:off x="8590663" y="6041362"/>
            <a:ext cx="683339" cy="365125"/>
          </a:xfrm>
          <a:prstGeom prst="rect">
            <a:avLst/>
          </a:prstGeom>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9306284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89145531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F4FAC-EA47-498E-D459-730E09F2DF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914289-8AB5-5636-AA6E-DA6BBFAE43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FD53D1-8DA9-E2C8-9EA3-F7620315CF2D}"/>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5" name="Footer Placeholder 4">
            <a:extLst>
              <a:ext uri="{FF2B5EF4-FFF2-40B4-BE49-F238E27FC236}">
                <a16:creationId xmlns:a16="http://schemas.microsoft.com/office/drawing/2014/main" id="{41AE461A-AAB9-9104-7DB7-8F72C2D993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ABA813-CE8C-9555-9A2E-7327085E4D8E}"/>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132585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31680392"/>
      </p:ext>
    </p:extLst>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6C884-3087-CCCA-F281-E7F0F0E591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26CE06-69C3-BA38-76B0-B508C191F0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E65CAE-0B6F-C7B3-DE85-1AE09CC0B441}"/>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5" name="Footer Placeholder 4">
            <a:extLst>
              <a:ext uri="{FF2B5EF4-FFF2-40B4-BE49-F238E27FC236}">
                <a16:creationId xmlns:a16="http://schemas.microsoft.com/office/drawing/2014/main" id="{5245DA0A-5840-F043-BEB7-DDF76695B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67053-CC8B-6356-4D5F-38C6B2AF67A7}"/>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427790034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A2AD2-C6DD-88C7-08F6-79C751E26D5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7DB725-902D-C44E-3034-A2F9908D0D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EA1E82-A07F-F447-1DC6-F28584DFCF73}"/>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5" name="Footer Placeholder 4">
            <a:extLst>
              <a:ext uri="{FF2B5EF4-FFF2-40B4-BE49-F238E27FC236}">
                <a16:creationId xmlns:a16="http://schemas.microsoft.com/office/drawing/2014/main" id="{5F980E3E-C962-EBD6-0F60-6C553BC550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3E4DC0-0BBD-7830-C663-B50560C616E7}"/>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3361235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95276-C3E1-CF4B-F2F7-AC78B73FAA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3797B0-9548-4E99-A125-4431FBC87B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2BE4C0-DF6F-0E15-5572-AC07AFC645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E50C3F-9222-AAB3-ADD7-39855BCE25B2}"/>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6" name="Footer Placeholder 5">
            <a:extLst>
              <a:ext uri="{FF2B5EF4-FFF2-40B4-BE49-F238E27FC236}">
                <a16:creationId xmlns:a16="http://schemas.microsoft.com/office/drawing/2014/main" id="{BA86DF97-F831-360C-BE92-7BCA2FA175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26B1D0-ECF6-9BA6-61F2-EF5F3F8AD834}"/>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31511115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2CA26-30B9-A2B8-E717-2AF9E690C1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293E30-6ADA-EC29-2F66-8893157E51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4EAEB1-A7B3-E78D-B64B-8AC17A8E88A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82761D-92A1-1A6A-737C-E2528A493D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5BA44E-11EF-4800-BE97-B38706E4C7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60B2F4-342B-F8B3-AF0F-09985C2CE42F}"/>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8" name="Footer Placeholder 7">
            <a:extLst>
              <a:ext uri="{FF2B5EF4-FFF2-40B4-BE49-F238E27FC236}">
                <a16:creationId xmlns:a16="http://schemas.microsoft.com/office/drawing/2014/main" id="{B3B29D55-F3EB-09DC-DB03-AC352343A4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9A6D4B-15F5-6456-3CD8-98DADCABE909}"/>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82688976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C11F-CA6F-9EA9-C24B-35448FC703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1F2C3A-1A92-CA7E-33B1-770E34DF3FEC}"/>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4" name="Footer Placeholder 3">
            <a:extLst>
              <a:ext uri="{FF2B5EF4-FFF2-40B4-BE49-F238E27FC236}">
                <a16:creationId xmlns:a16="http://schemas.microsoft.com/office/drawing/2014/main" id="{37DAFB63-8AA9-8B23-094A-2D2B16FD18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163087-2092-EB46-AD65-C7FDC2E342EA}"/>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77840315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781815-631C-D169-6B12-E76394E40B42}"/>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3" name="Footer Placeholder 2">
            <a:extLst>
              <a:ext uri="{FF2B5EF4-FFF2-40B4-BE49-F238E27FC236}">
                <a16:creationId xmlns:a16="http://schemas.microsoft.com/office/drawing/2014/main" id="{6D2C21E4-CB6D-7336-5B0B-3487879E7B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BB02EE1-8B78-79C3-B45D-694604555FD8}"/>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73886643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F3682-C364-9B36-A383-03F5CE7D99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0C7CBE-FF1E-5DE1-41A1-800DF614D8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30BAFC-4792-6EE2-8676-EBCAF78CF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E49453-C3C8-E237-187A-0FF824FBC8E2}"/>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6" name="Footer Placeholder 5">
            <a:extLst>
              <a:ext uri="{FF2B5EF4-FFF2-40B4-BE49-F238E27FC236}">
                <a16:creationId xmlns:a16="http://schemas.microsoft.com/office/drawing/2014/main" id="{4684DDA3-7CB9-A704-9264-5C378B094C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D255EF-34A3-15E7-1A0D-624411EFB209}"/>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49292171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FE1B4-D9D4-4287-13A7-3FB81709D7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02A5031-BFE3-070C-3706-72EF4AA11D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C59A61-8132-6436-9374-CDE389DA8D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97529C-D218-E30A-247B-51D6C8DCC047}"/>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6" name="Footer Placeholder 5">
            <a:extLst>
              <a:ext uri="{FF2B5EF4-FFF2-40B4-BE49-F238E27FC236}">
                <a16:creationId xmlns:a16="http://schemas.microsoft.com/office/drawing/2014/main" id="{95FBEDEB-8D62-09E7-2CDD-D312556F5E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A659C8-0E71-4CBA-BC42-B51DC19E532D}"/>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5969251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DD15A-E9B4-5F9E-BDCF-B0F216E833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BAD6CF-336E-76B8-2558-837E294C47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952D0B-52CB-207F-8AC1-6E1D2D593AC6}"/>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5" name="Footer Placeholder 4">
            <a:extLst>
              <a:ext uri="{FF2B5EF4-FFF2-40B4-BE49-F238E27FC236}">
                <a16:creationId xmlns:a16="http://schemas.microsoft.com/office/drawing/2014/main" id="{793F90E4-67E7-B353-BAA6-53A04CE244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7F8A03-BE17-54B4-6752-163D8ACC00DD}"/>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79628109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861815-BB58-70C4-EC42-C33E55A2E8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781CB1-A3E2-A7E7-15E7-3BF91568288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316D17-C524-4BA7-78A1-7A6CBDCB4326}"/>
              </a:ext>
            </a:extLst>
          </p:cNvPr>
          <p:cNvSpPr>
            <a:spLocks noGrp="1"/>
          </p:cNvSpPr>
          <p:nvPr>
            <p:ph type="dt" sz="half" idx="10"/>
          </p:nvPr>
        </p:nvSpPr>
        <p:spPr/>
        <p:txBody>
          <a:bodyPr/>
          <a:lstStyle/>
          <a:p>
            <a:fld id="{61BC89B1-3607-4370-B506-136B19E5F4FB}" type="datetimeFigureOut">
              <a:rPr lang="en-US" smtClean="0"/>
              <a:t>9/20/2023</a:t>
            </a:fld>
            <a:endParaRPr lang="en-US"/>
          </a:p>
        </p:txBody>
      </p:sp>
      <p:sp>
        <p:nvSpPr>
          <p:cNvPr id="5" name="Footer Placeholder 4">
            <a:extLst>
              <a:ext uri="{FF2B5EF4-FFF2-40B4-BE49-F238E27FC236}">
                <a16:creationId xmlns:a16="http://schemas.microsoft.com/office/drawing/2014/main" id="{E98F6D8B-10E9-D94C-34AA-041B7971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25EE89-5218-28FA-8C81-0889DBAFBE2B}"/>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3876751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3.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theme" Target="../theme/theme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theme" Target="../theme/theme6.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7.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9/20/2023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562106913"/>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 id="2147483947"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3889111142"/>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605790790"/>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 id="2147484044" r:id="rId13"/>
    <p:sldLayoutId id="214748404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797008953"/>
      </p:ext>
    </p:extLst>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 id="2147484059" r:id="rId13"/>
    <p:sldLayoutId id="2147484060"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385240149"/>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 id="2147484073" r:id="rId12"/>
    <p:sldLayoutId id="2147484074" r:id="rId13"/>
    <p:sldLayoutId id="214748407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53261"/>
      </p:ext>
    </p:extLst>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 id="2147484082" r:id="rId6"/>
    <p:sldLayoutId id="2147484083" r:id="rId7"/>
    <p:sldLayoutId id="2147484084" r:id="rId8"/>
    <p:sldLayoutId id="2147484085" r:id="rId9"/>
    <p:sldLayoutId id="2147484086" r:id="rId10"/>
    <p:sldLayoutId id="2147484087" r:id="rId11"/>
    <p:sldLayoutId id="2147484088" r:id="rId12"/>
    <p:sldLayoutId id="2147484089" r:id="rId13"/>
    <p:sldLayoutId id="214748409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AC8AC-A0B7-23A0-898E-193270BDE7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F9B172-0FE0-8245-4523-B7BA9FF918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EDB6AD-955F-A0B6-B481-4763031061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C89B1-3607-4370-B506-136B19E5F4FB}" type="datetimeFigureOut">
              <a:rPr lang="en-US" smtClean="0"/>
              <a:t>9/20/2023</a:t>
            </a:fld>
            <a:endParaRPr lang="en-US"/>
          </a:p>
        </p:txBody>
      </p:sp>
      <p:sp>
        <p:nvSpPr>
          <p:cNvPr id="5" name="Footer Placeholder 4">
            <a:extLst>
              <a:ext uri="{FF2B5EF4-FFF2-40B4-BE49-F238E27FC236}">
                <a16:creationId xmlns:a16="http://schemas.microsoft.com/office/drawing/2014/main" id="{3BEFB184-2323-F6BC-5B84-1188926825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F3E43B9-728C-1524-F871-C48C5BECB2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5816B-DF80-4ADC-ABB0-7F2AE1ECDFE4}" type="slidenum">
              <a:rPr lang="en-US" smtClean="0"/>
              <a:t>‹#›</a:t>
            </a:fld>
            <a:endParaRPr lang="en-US"/>
          </a:p>
        </p:txBody>
      </p:sp>
    </p:spTree>
    <p:extLst>
      <p:ext uri="{BB962C8B-B14F-4D97-AF65-F5344CB8AC3E}">
        <p14:creationId xmlns:p14="http://schemas.microsoft.com/office/powerpoint/2010/main" val="635167065"/>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3" Type="http://schemas.openxmlformats.org/officeDocument/2006/relationships/hyperlink" Target="https://pcaobus.org/oversight/standards/auditing-standards/details/AS1210" TargetMode="External"/><Relationship Id="rId2" Type="http://schemas.openxmlformats.org/officeDocument/2006/relationships/notesSlide" Target="../notesSlides/notesSlide11.xml"/><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66.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6.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6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6.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66.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2.xml"/></Relationships>
</file>

<file path=ppt/slides/_rels/slide55.xml.rels><?xml version="1.0" encoding="UTF-8" standalone="yes"?>
<Relationships xmlns="http://schemas.openxmlformats.org/package/2006/relationships"><Relationship Id="rId3" Type="http://schemas.openxmlformats.org/officeDocument/2006/relationships/hyperlink" Target="https://www.ethicsboard.org/meetings/june-12-16-2023-nyc" TargetMode="External"/><Relationship Id="rId2" Type="http://schemas.openxmlformats.org/officeDocument/2006/relationships/notesSlide" Target="../notesSlides/notesSlide42.xml"/><Relationship Id="rId1" Type="http://schemas.openxmlformats.org/officeDocument/2006/relationships/slideLayout" Target="../slideLayouts/slideLayout75.xml"/><Relationship Id="rId4" Type="http://schemas.openxmlformats.org/officeDocument/2006/relationships/hyperlink" Target="https://www.ethicsboard.org/meetings/september-18-22-2023-aicpa-offices-nyc"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557EA7-907D-4000-B7CA-7D3B1AE0409C}"/>
              </a:ext>
            </a:extLst>
          </p:cNvPr>
          <p:cNvSpPr>
            <a:spLocks noGrp="1"/>
          </p:cNvSpPr>
          <p:nvPr>
            <p:ph type="body" sz="quarter" idx="14"/>
          </p:nvPr>
        </p:nvSpPr>
        <p:spPr>
          <a:xfrm>
            <a:off x="765175" y="4844312"/>
            <a:ext cx="9907588" cy="1179868"/>
          </a:xfrm>
        </p:spPr>
        <p:txBody>
          <a:bodyPr>
            <a:normAutofit/>
          </a:bodyPr>
          <a:lstStyle/>
          <a:p>
            <a:r>
              <a:rPr lang="en-US" sz="2400" dirty="0">
                <a:latin typeface="+mj-lt"/>
                <a:cs typeface="Arial" panose="020B0604020202020204" pitchFamily="34" charset="0"/>
              </a:rPr>
              <a:t>Laurie Endsley, Task Force Chair and IESBA Vice-chair</a:t>
            </a:r>
          </a:p>
          <a:p>
            <a:r>
              <a:rPr lang="en-US" sz="2400" dirty="0">
                <a:latin typeface="+mj-lt"/>
                <a:cs typeface="Arial" panose="020B0604020202020204" pitchFamily="34" charset="0"/>
              </a:rPr>
              <a:t>Kam Leung, IESBA Principal</a:t>
            </a:r>
          </a:p>
        </p:txBody>
      </p:sp>
      <p:sp>
        <p:nvSpPr>
          <p:cNvPr id="3" name="Text Placeholder 2">
            <a:extLst>
              <a:ext uri="{FF2B5EF4-FFF2-40B4-BE49-F238E27FC236}">
                <a16:creationId xmlns:a16="http://schemas.microsoft.com/office/drawing/2014/main" id="{7A6BC7E8-7EBA-4931-A8E0-DB6973025F9D}"/>
              </a:ext>
            </a:extLst>
          </p:cNvPr>
          <p:cNvSpPr>
            <a:spLocks noGrp="1"/>
          </p:cNvSpPr>
          <p:nvPr>
            <p:ph type="body" sz="quarter" idx="11"/>
          </p:nvPr>
        </p:nvSpPr>
        <p:spPr/>
        <p:txBody>
          <a:bodyPr/>
          <a:lstStyle/>
          <a:p>
            <a:r>
              <a:rPr lang="en-US" dirty="0">
                <a:latin typeface="+mj-lt"/>
                <a:cs typeface="Arial" panose="020B0604020202020204" pitchFamily="34" charset="0"/>
              </a:rPr>
              <a:t>September 21, 2023 IESBA Meeting</a:t>
            </a:r>
          </a:p>
        </p:txBody>
      </p:sp>
      <p:sp>
        <p:nvSpPr>
          <p:cNvPr id="4" name="Text Placeholder 3">
            <a:extLst>
              <a:ext uri="{FF2B5EF4-FFF2-40B4-BE49-F238E27FC236}">
                <a16:creationId xmlns:a16="http://schemas.microsoft.com/office/drawing/2014/main" id="{B782FC71-7D53-421E-A76D-72D8965A9F9F}"/>
              </a:ext>
            </a:extLst>
          </p:cNvPr>
          <p:cNvSpPr>
            <a:spLocks noGrp="1"/>
          </p:cNvSpPr>
          <p:nvPr>
            <p:ph type="body" sz="quarter" idx="12"/>
          </p:nvPr>
        </p:nvSpPr>
        <p:spPr>
          <a:xfrm>
            <a:off x="765175" y="894824"/>
            <a:ext cx="9598025" cy="2417876"/>
          </a:xfrm>
        </p:spPr>
        <p:txBody>
          <a:bodyPr>
            <a:normAutofit/>
          </a:bodyPr>
          <a:lstStyle/>
          <a:p>
            <a:r>
              <a:rPr lang="en-US" sz="4800" dirty="0">
                <a:latin typeface="+mj-lt"/>
                <a:cs typeface="Arial" panose="020B0604020202020204" pitchFamily="34" charset="0"/>
              </a:rPr>
              <a:t>Use of Experts</a:t>
            </a:r>
          </a:p>
        </p:txBody>
      </p:sp>
    </p:spTree>
    <p:extLst>
      <p:ext uri="{BB962C8B-B14F-4D97-AF65-F5344CB8AC3E}">
        <p14:creationId xmlns:p14="http://schemas.microsoft.com/office/powerpoint/2010/main" val="102944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10</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I</a:t>
            </a: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EBSAs</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 views on the overall proposed approach, including the objectivity approach taken for an external expert in an audit/assurance engagement</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2150862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Definitions</a:t>
            </a:r>
          </a:p>
        </p:txBody>
      </p:sp>
    </p:spTree>
    <p:extLst>
      <p:ext uri="{BB962C8B-B14F-4D97-AF65-F5344CB8AC3E}">
        <p14:creationId xmlns:p14="http://schemas.microsoft.com/office/powerpoint/2010/main" val="2907887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Proposed New and Revised Definitions</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835565" y="1899059"/>
            <a:ext cx="7442035" cy="3422241"/>
          </a:xfrm>
        </p:spPr>
        <p:txBody>
          <a:bodyPr>
            <a:noAutofit/>
          </a:bodyPr>
          <a:lstStyle/>
          <a:p>
            <a:pPr marL="347472" indent="-347472" algn="just">
              <a:spcBef>
                <a:spcPts val="600"/>
              </a:spcBef>
              <a:spcAft>
                <a:spcPts val="600"/>
              </a:spcAft>
            </a:pPr>
            <a:r>
              <a:rPr lang="en-US" sz="2000" dirty="0">
                <a:solidFill>
                  <a:schemeClr val="tx1"/>
                </a:solidFill>
                <a:latin typeface="+mj-lt"/>
              </a:rPr>
              <a:t>Proposed new definitions</a:t>
            </a:r>
          </a:p>
          <a:p>
            <a:pPr marL="694944" lvl="1" indent="-347472" algn="just">
              <a:lnSpc>
                <a:spcPct val="100000"/>
              </a:lnSpc>
              <a:spcBef>
                <a:spcPts val="600"/>
              </a:spcBef>
              <a:spcAft>
                <a:spcPts val="600"/>
              </a:spcAft>
            </a:pPr>
            <a:r>
              <a:rPr lang="en-US" sz="2000" dirty="0">
                <a:solidFill>
                  <a:schemeClr val="tx1"/>
                </a:solidFill>
                <a:latin typeface="+mj-lt"/>
              </a:rPr>
              <a:t>Expertise</a:t>
            </a:r>
          </a:p>
          <a:p>
            <a:pPr marL="694944" lvl="1" indent="-347472" algn="just">
              <a:lnSpc>
                <a:spcPct val="100000"/>
              </a:lnSpc>
              <a:spcBef>
                <a:spcPts val="600"/>
              </a:spcBef>
              <a:spcAft>
                <a:spcPts val="600"/>
              </a:spcAft>
            </a:pPr>
            <a:r>
              <a:rPr lang="en-US" sz="2000" dirty="0">
                <a:solidFill>
                  <a:schemeClr val="tx1"/>
                </a:solidFill>
                <a:latin typeface="+mj-lt"/>
              </a:rPr>
              <a:t>Management’s Expert</a:t>
            </a:r>
          </a:p>
          <a:p>
            <a:pPr marL="694944" lvl="1" indent="-347472" algn="just">
              <a:lnSpc>
                <a:spcPct val="100000"/>
              </a:lnSpc>
              <a:spcBef>
                <a:spcPts val="600"/>
              </a:spcBef>
              <a:spcAft>
                <a:spcPts val="600"/>
              </a:spcAft>
            </a:pPr>
            <a:r>
              <a:rPr lang="en-US" sz="2000" dirty="0">
                <a:solidFill>
                  <a:schemeClr val="tx1"/>
                </a:solidFill>
                <a:latin typeface="+mj-lt"/>
              </a:rPr>
              <a:t>Expert</a:t>
            </a:r>
          </a:p>
          <a:p>
            <a:pPr marL="347472" indent="-347472" algn="just">
              <a:spcBef>
                <a:spcPts val="600"/>
              </a:spcBef>
              <a:spcAft>
                <a:spcPts val="600"/>
              </a:spcAft>
            </a:pPr>
            <a:endParaRPr lang="en-US" sz="2000" dirty="0">
              <a:solidFill>
                <a:schemeClr val="tx1"/>
              </a:solidFill>
              <a:latin typeface="+mj-lt"/>
            </a:endParaRPr>
          </a:p>
          <a:p>
            <a:pPr marL="347472" indent="-347472" algn="just">
              <a:spcBef>
                <a:spcPts val="600"/>
              </a:spcBef>
              <a:spcAft>
                <a:spcPts val="600"/>
              </a:spcAft>
            </a:pPr>
            <a:r>
              <a:rPr lang="en-US" sz="2000" dirty="0">
                <a:solidFill>
                  <a:schemeClr val="tx1"/>
                </a:solidFill>
                <a:latin typeface="+mj-lt"/>
              </a:rPr>
              <a:t>Proposed revised definition</a:t>
            </a:r>
          </a:p>
          <a:p>
            <a:pPr marL="694944" lvl="1" indent="-347472" algn="just">
              <a:lnSpc>
                <a:spcPct val="100000"/>
              </a:lnSpc>
              <a:spcBef>
                <a:spcPts val="600"/>
              </a:spcBef>
              <a:spcAft>
                <a:spcPts val="600"/>
              </a:spcAft>
            </a:pPr>
            <a:r>
              <a:rPr lang="en-US" sz="2000" dirty="0">
                <a:solidFill>
                  <a:schemeClr val="tx1"/>
                </a:solidFill>
                <a:latin typeface="+mj-lt"/>
              </a:rPr>
              <a:t>External Expert</a:t>
            </a:r>
          </a:p>
          <a:p>
            <a:pPr marL="347472" indent="-347472" algn="just">
              <a:spcBef>
                <a:spcPts val="600"/>
              </a:spcBef>
              <a:spcAft>
                <a:spcPts val="600"/>
              </a:spcAft>
            </a:pPr>
            <a:endParaRPr lang="en-US" sz="2000" dirty="0">
              <a:solidFill>
                <a:schemeClr val="tx1"/>
              </a:solidFill>
              <a:latin typeface="+mj-lt"/>
            </a:endParaRPr>
          </a:p>
          <a:p>
            <a:pPr marL="0" indent="0" algn="just">
              <a:spcBef>
                <a:spcPts val="600"/>
              </a:spcBef>
              <a:spcAft>
                <a:spcPts val="600"/>
              </a:spcAft>
              <a:buNone/>
            </a:pPr>
            <a:endParaRPr lang="en-US" sz="2000" dirty="0">
              <a:solidFill>
                <a:schemeClr val="tx1"/>
              </a:solidFill>
              <a:latin typeface="+mj-lt"/>
            </a:endParaRPr>
          </a:p>
          <a:p>
            <a:pPr marL="0" indent="0" algn="just">
              <a:spcBef>
                <a:spcPts val="600"/>
              </a:spcBef>
              <a:spcAft>
                <a:spcPts val="600"/>
              </a:spcAft>
              <a:buNone/>
            </a:pPr>
            <a:endParaRPr lang="en-US" sz="2000" dirty="0">
              <a:solidFill>
                <a:schemeClr val="tx1"/>
              </a:solidFill>
              <a:latin typeface="+mj-lt"/>
            </a:endParaRPr>
          </a:p>
        </p:txBody>
      </p:sp>
    </p:spTree>
    <p:extLst>
      <p:ext uri="{BB962C8B-B14F-4D97-AF65-F5344CB8AC3E}">
        <p14:creationId xmlns:p14="http://schemas.microsoft.com/office/powerpoint/2010/main" val="2876830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Proposed New Definition: Expertise</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835565" y="1899059"/>
            <a:ext cx="7442035" cy="3422241"/>
          </a:xfrm>
        </p:spPr>
        <p:txBody>
          <a:bodyPr>
            <a:noAutofit/>
          </a:bodyPr>
          <a:lstStyle/>
          <a:p>
            <a:pPr marL="347472" indent="-347472" algn="just">
              <a:spcBef>
                <a:spcPts val="600"/>
              </a:spcBef>
              <a:spcAft>
                <a:spcPts val="600"/>
              </a:spcAft>
            </a:pPr>
            <a:r>
              <a:rPr lang="en-US" sz="2000" dirty="0">
                <a:solidFill>
                  <a:schemeClr val="tx1"/>
                </a:solidFill>
                <a:latin typeface="+mj-lt"/>
              </a:rPr>
              <a:t>Proposed new definition</a:t>
            </a:r>
          </a:p>
          <a:p>
            <a:pPr marL="694944" lvl="1" indent="-347472" algn="just">
              <a:lnSpc>
                <a:spcPct val="100000"/>
              </a:lnSpc>
              <a:spcBef>
                <a:spcPts val="600"/>
              </a:spcBef>
              <a:spcAft>
                <a:spcPts val="600"/>
              </a:spcAft>
            </a:pPr>
            <a:r>
              <a:rPr lang="en-US" sz="2000" dirty="0">
                <a:solidFill>
                  <a:schemeClr val="tx1"/>
                </a:solidFill>
                <a:latin typeface="+mj-lt"/>
              </a:rPr>
              <a:t>Aligned with Dictionary usage of expertise</a:t>
            </a:r>
          </a:p>
          <a:p>
            <a:pPr marL="694944" lvl="1" indent="-347472" algn="just">
              <a:lnSpc>
                <a:spcPct val="100000"/>
              </a:lnSpc>
              <a:spcBef>
                <a:spcPts val="600"/>
              </a:spcBef>
              <a:spcAft>
                <a:spcPts val="600"/>
              </a:spcAft>
            </a:pPr>
            <a:r>
              <a:rPr lang="en-US" sz="2000" dirty="0">
                <a:solidFill>
                  <a:schemeClr val="tx1"/>
                </a:solidFill>
                <a:latin typeface="+mj-lt"/>
              </a:rPr>
              <a:t>Differential with ISA 620 (removed </a:t>
            </a:r>
            <a:r>
              <a:rPr lang="en-US" sz="2000" dirty="0">
                <a:solidFill>
                  <a:srgbClr val="0070C0"/>
                </a:solidFill>
                <a:latin typeface="+mj-lt"/>
              </a:rPr>
              <a:t>“experience”</a:t>
            </a:r>
            <a:r>
              <a:rPr lang="en-US" sz="2000" dirty="0">
                <a:solidFill>
                  <a:schemeClr val="tx1"/>
                </a:solidFill>
                <a:latin typeface="+mj-lt"/>
              </a:rPr>
              <a:t>)</a:t>
            </a:r>
          </a:p>
          <a:p>
            <a:pPr marL="694944" lvl="1" indent="-347472" algn="just">
              <a:lnSpc>
                <a:spcPct val="100000"/>
              </a:lnSpc>
              <a:spcBef>
                <a:spcPts val="600"/>
              </a:spcBef>
              <a:spcAft>
                <a:spcPts val="600"/>
              </a:spcAft>
            </a:pPr>
            <a:r>
              <a:rPr lang="en-US" sz="2000" dirty="0">
                <a:solidFill>
                  <a:schemeClr val="tx1"/>
                </a:solidFill>
                <a:latin typeface="+mj-lt"/>
              </a:rPr>
              <a:t>IAASB coordination on matter and no concern raised</a:t>
            </a:r>
          </a:p>
          <a:p>
            <a:pPr marL="347472" indent="-347472" algn="just">
              <a:spcBef>
                <a:spcPts val="600"/>
              </a:spcBef>
              <a:spcAft>
                <a:spcPts val="600"/>
              </a:spcAft>
            </a:pPr>
            <a:r>
              <a:rPr lang="en-US" sz="2000" dirty="0">
                <a:solidFill>
                  <a:schemeClr val="tx1"/>
                </a:solidFill>
                <a:latin typeface="+mj-lt"/>
              </a:rPr>
              <a:t>Element of experience is a factor that is important to demonstrate or assess whether an expert really has the expertise (knowledge and skills)</a:t>
            </a:r>
          </a:p>
          <a:p>
            <a:pPr marL="0" indent="0" algn="just">
              <a:spcBef>
                <a:spcPts val="600"/>
              </a:spcBef>
              <a:spcAft>
                <a:spcPts val="600"/>
              </a:spcAft>
              <a:buNone/>
            </a:pPr>
            <a:endParaRPr lang="en-US" sz="2000" dirty="0">
              <a:solidFill>
                <a:schemeClr val="tx1"/>
              </a:solidFill>
              <a:latin typeface="+mj-lt"/>
            </a:endParaRPr>
          </a:p>
          <a:p>
            <a:pPr marL="0" indent="0" algn="just">
              <a:spcBef>
                <a:spcPts val="600"/>
              </a:spcBef>
              <a:spcAft>
                <a:spcPts val="600"/>
              </a:spcAft>
              <a:buNone/>
            </a:pPr>
            <a:r>
              <a:rPr lang="en-US" sz="2000" dirty="0">
                <a:solidFill>
                  <a:srgbClr val="0070C0"/>
                </a:solidFill>
                <a:latin typeface="+mj-lt"/>
              </a:rPr>
              <a:t>“Expertise – Knowledge and skills in a particular field.”  </a:t>
            </a:r>
          </a:p>
          <a:p>
            <a:pPr marL="0" indent="0" algn="just">
              <a:spcBef>
                <a:spcPts val="600"/>
              </a:spcBef>
              <a:spcAft>
                <a:spcPts val="600"/>
              </a:spcAft>
              <a:buNone/>
            </a:pPr>
            <a:endParaRPr lang="en-US" sz="2000" dirty="0">
              <a:solidFill>
                <a:schemeClr val="tx1"/>
              </a:solidFill>
              <a:latin typeface="+mj-lt"/>
            </a:endParaRPr>
          </a:p>
        </p:txBody>
      </p:sp>
    </p:spTree>
    <p:extLst>
      <p:ext uri="{BB962C8B-B14F-4D97-AF65-F5344CB8AC3E}">
        <p14:creationId xmlns:p14="http://schemas.microsoft.com/office/powerpoint/2010/main" val="3079347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368300" y="88664"/>
            <a:ext cx="10617365" cy="1068518"/>
          </a:xfrm>
        </p:spPr>
        <p:txBody>
          <a:bodyPr>
            <a:noAutofit/>
          </a:bodyPr>
          <a:lstStyle/>
          <a:p>
            <a:r>
              <a:rPr lang="en-US" dirty="0">
                <a:latin typeface="+mj-lt"/>
              </a:rPr>
              <a:t>For Ref – Dictionary and Other Definitions</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70065" y="1157182"/>
            <a:ext cx="8745187" cy="773218"/>
          </a:xfrm>
        </p:spPr>
        <p:txBody>
          <a:bodyPr vert="horz" lIns="91440" tIns="45720" rIns="91440" bIns="45720" rtlCol="0" anchor="t">
            <a:noAutofit/>
          </a:bodyPr>
          <a:lstStyle/>
          <a:p>
            <a:pPr marL="347472" indent="-347472">
              <a:lnSpc>
                <a:spcPts val="2400"/>
              </a:lnSpc>
              <a:spcBef>
                <a:spcPts val="600"/>
              </a:spcBef>
              <a:spcAft>
                <a:spcPts val="600"/>
              </a:spcAft>
            </a:pPr>
            <a:r>
              <a:rPr lang="en-US" sz="1800" dirty="0">
                <a:solidFill>
                  <a:schemeClr val="tx1"/>
                </a:solidFill>
                <a:latin typeface="+mj-lt"/>
              </a:rPr>
              <a:t>The following table lists a few examples of dictionary definitions of the term:</a:t>
            </a: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marL="347472" indent="-347472">
              <a:lnSpc>
                <a:spcPts val="2400"/>
              </a:lnSpc>
              <a:spcBef>
                <a:spcPts val="600"/>
              </a:spcBef>
              <a:spcAft>
                <a:spcPts val="600"/>
              </a:spcAft>
              <a:buClr>
                <a:schemeClr val="tx1">
                  <a:lumMod val="50000"/>
                </a:schemeClr>
              </a:buClr>
            </a:pPr>
            <a:r>
              <a:rPr lang="en-US" sz="1800" u="sng" dirty="0">
                <a:solidFill>
                  <a:srgbClr val="0000FF"/>
                </a:solidFill>
                <a:effectLst/>
                <a:latin typeface="Arial" panose="020B0604020202020204" pitchFamily="34" charset="0"/>
                <a:ea typeface="MS Mincho" panose="02020609040205080304" pitchFamily="49" charset="-128"/>
                <a:cs typeface="Arial" panose="020B0604020202020204" pitchFamily="34" charset="0"/>
                <a:hlinkClick r:id="rId3"/>
              </a:rPr>
              <a:t>PCAOB AS 1210: </a:t>
            </a:r>
            <a:r>
              <a:rPr lang="en-US" sz="1800" i="1" u="sng" dirty="0">
                <a:solidFill>
                  <a:srgbClr val="0000FF"/>
                </a:solidFill>
                <a:effectLst/>
                <a:latin typeface="Arial" panose="020B0604020202020204" pitchFamily="34" charset="0"/>
                <a:ea typeface="MS Mincho" panose="02020609040205080304" pitchFamily="49" charset="-128"/>
                <a:cs typeface="Arial" panose="020B0604020202020204" pitchFamily="34" charset="0"/>
                <a:hlinkClick r:id="rId3"/>
              </a:rPr>
              <a:t>Using the Work of an Auditor-Engaged Specialist</a:t>
            </a:r>
            <a:r>
              <a:rPr lang="en-US" sz="1800" dirty="0">
                <a:effectLst/>
                <a:latin typeface="Arial" panose="020B0604020202020204" pitchFamily="34" charset="0"/>
                <a:ea typeface="MS Mincho" panose="02020609040205080304" pitchFamily="49" charset="-128"/>
              </a:rPr>
              <a:t>: </a:t>
            </a:r>
            <a:r>
              <a:rPr lang="en-US" sz="1800" i="1" dirty="0">
                <a:effectLst/>
                <a:latin typeface="Arial" panose="020B0604020202020204" pitchFamily="34" charset="0"/>
                <a:ea typeface="MS Mincho" panose="02020609040205080304" pitchFamily="49" charset="-128"/>
              </a:rPr>
              <a:t> </a:t>
            </a:r>
            <a:r>
              <a:rPr lang="en-US" sz="1800" dirty="0">
                <a:effectLst/>
                <a:latin typeface="Arial" panose="020B0604020202020204" pitchFamily="34" charset="0"/>
                <a:ea typeface="MS Mincho" panose="02020609040205080304" pitchFamily="49" charset="-128"/>
              </a:rPr>
              <a:t>A specialist is a person (or firm) possessing special skill or knowledge in a particular field other </a:t>
            </a:r>
            <a:r>
              <a:rPr lang="en-US" sz="1800" dirty="0">
                <a:solidFill>
                  <a:schemeClr val="tx1"/>
                </a:solidFill>
                <a:latin typeface="+mj-lt"/>
              </a:rPr>
              <a:t>than</a:t>
            </a:r>
            <a:r>
              <a:rPr lang="en-US" sz="1800" dirty="0">
                <a:effectLst/>
                <a:latin typeface="Arial" panose="020B0604020202020204" pitchFamily="34" charset="0"/>
                <a:ea typeface="MS Mincho" panose="02020609040205080304" pitchFamily="49" charset="-128"/>
              </a:rPr>
              <a:t> accounting or auditing.</a:t>
            </a:r>
            <a:endParaRPr lang="en-US" sz="1800" dirty="0">
              <a:solidFill>
                <a:srgbClr val="0B5494"/>
              </a:solidFill>
              <a:latin typeface="+mj-lt"/>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aphicFrame>
        <p:nvGraphicFramePr>
          <p:cNvPr id="6" name="Table 5">
            <a:extLst>
              <a:ext uri="{FF2B5EF4-FFF2-40B4-BE49-F238E27FC236}">
                <a16:creationId xmlns:a16="http://schemas.microsoft.com/office/drawing/2014/main" id="{4CDC5BAE-0101-355A-ACB5-6CA117C5D515}"/>
              </a:ext>
            </a:extLst>
          </p:cNvPr>
          <p:cNvGraphicFramePr>
            <a:graphicFrameLocks noGrp="1"/>
          </p:cNvGraphicFramePr>
          <p:nvPr>
            <p:extLst>
              <p:ext uri="{D42A27DB-BD31-4B8C-83A1-F6EECF244321}">
                <p14:modId xmlns:p14="http://schemas.microsoft.com/office/powerpoint/2010/main" val="2177399923"/>
              </p:ext>
            </p:extLst>
          </p:nvPr>
        </p:nvGraphicFramePr>
        <p:xfrm>
          <a:off x="914400" y="1553022"/>
          <a:ext cx="8682317" cy="3795607"/>
        </p:xfrm>
        <a:graphic>
          <a:graphicData uri="http://schemas.openxmlformats.org/drawingml/2006/table">
            <a:tbl>
              <a:tblPr firstRow="1" firstCol="1" bandRow="1"/>
              <a:tblGrid>
                <a:gridCol w="1849003">
                  <a:extLst>
                    <a:ext uri="{9D8B030D-6E8A-4147-A177-3AD203B41FA5}">
                      <a16:colId xmlns:a16="http://schemas.microsoft.com/office/drawing/2014/main" val="848879727"/>
                    </a:ext>
                  </a:extLst>
                </a:gridCol>
                <a:gridCol w="3416657">
                  <a:extLst>
                    <a:ext uri="{9D8B030D-6E8A-4147-A177-3AD203B41FA5}">
                      <a16:colId xmlns:a16="http://schemas.microsoft.com/office/drawing/2014/main" val="3514113917"/>
                    </a:ext>
                  </a:extLst>
                </a:gridCol>
                <a:gridCol w="3416657">
                  <a:extLst>
                    <a:ext uri="{9D8B030D-6E8A-4147-A177-3AD203B41FA5}">
                      <a16:colId xmlns:a16="http://schemas.microsoft.com/office/drawing/2014/main" val="2287561912"/>
                    </a:ext>
                  </a:extLst>
                </a:gridCol>
              </a:tblGrid>
              <a:tr h="358912">
                <a:tc>
                  <a:txBody>
                    <a:bodyPr/>
                    <a:lstStyle/>
                    <a:p>
                      <a:pPr marL="0" marR="0" algn="l">
                        <a:lnSpc>
                          <a:spcPct val="100000"/>
                        </a:lnSpc>
                        <a:spcBef>
                          <a:spcPts val="300"/>
                        </a:spcBef>
                        <a:spcAft>
                          <a:spcPts val="300"/>
                        </a:spcAft>
                      </a:pPr>
                      <a:r>
                        <a:rPr lang="en-US" sz="1800" b="1">
                          <a:effectLst/>
                          <a:latin typeface="Arial" panose="020B0604020202020204" pitchFamily="34" charset="0"/>
                          <a:ea typeface="MS Mincho" panose="02020609040205080304" pitchFamily="49" charset="-128"/>
                          <a:cs typeface="Arial" panose="020B0604020202020204" pitchFamily="34" charset="0"/>
                        </a:rPr>
                        <a:t>Dictionary</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b="1">
                          <a:effectLst/>
                          <a:latin typeface="Arial" panose="020B0604020202020204" pitchFamily="34" charset="0"/>
                          <a:ea typeface="MS Mincho" panose="02020609040205080304" pitchFamily="49" charset="-128"/>
                          <a:cs typeface="Arial" panose="020B0604020202020204" pitchFamily="34" charset="0"/>
                        </a:rPr>
                        <a:t>Noun</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b="1">
                          <a:effectLst/>
                          <a:latin typeface="Arial" panose="020B0604020202020204" pitchFamily="34" charset="0"/>
                          <a:ea typeface="MS Mincho" panose="02020609040205080304" pitchFamily="49" charset="-128"/>
                          <a:cs typeface="Arial" panose="020B0604020202020204" pitchFamily="34" charset="0"/>
                        </a:rPr>
                        <a:t>Adjective</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9753078"/>
                  </a:ext>
                </a:extLst>
              </a:tr>
              <a:tr h="1145565">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Cambridge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A person with a high level of knowledge or skill relating to a particular subject or activity.</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Having or showing a lot of knowledge or skill.</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51571"/>
                  </a:ext>
                </a:extLst>
              </a:tr>
              <a:tr h="1145565">
                <a:tc>
                  <a:txBody>
                    <a:bodyPr/>
                    <a:lstStyle/>
                    <a:p>
                      <a:pPr marL="0" marR="0" algn="l">
                        <a:lnSpc>
                          <a:spcPct val="100000"/>
                        </a:lnSpc>
                        <a:spcBef>
                          <a:spcPts val="300"/>
                        </a:spcBef>
                        <a:spcAft>
                          <a:spcPts val="300"/>
                        </a:spcAft>
                      </a:pPr>
                      <a:r>
                        <a:rPr lang="en-US" sz="1800">
                          <a:effectLst/>
                          <a:latin typeface="Arial" panose="020B0604020202020204" pitchFamily="34" charset="0"/>
                          <a:ea typeface="MS Mincho" panose="02020609040205080304" pitchFamily="49" charset="-128"/>
                          <a:cs typeface="Arial" panose="020B0604020202020204" pitchFamily="34" charset="0"/>
                        </a:rPr>
                        <a:t>Merriam-Webster</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One with the special skill or knowledge representing </a:t>
                      </a:r>
                      <a:r>
                        <a:rPr lang="en-US" sz="1800" i="1" dirty="0">
                          <a:effectLst/>
                          <a:latin typeface="Arial" panose="020B0604020202020204" pitchFamily="34" charset="0"/>
                          <a:ea typeface="MS Mincho" panose="02020609040205080304" pitchFamily="49" charset="-128"/>
                          <a:cs typeface="Arial" panose="020B0604020202020204" pitchFamily="34" charset="0"/>
                        </a:rPr>
                        <a:t>mastery</a:t>
                      </a:r>
                      <a:r>
                        <a:rPr lang="en-US" sz="1800" dirty="0">
                          <a:effectLst/>
                          <a:latin typeface="Arial" panose="020B0604020202020204" pitchFamily="34" charset="0"/>
                          <a:ea typeface="MS Mincho" panose="02020609040205080304" pitchFamily="49" charset="-128"/>
                          <a:cs typeface="Arial" panose="020B0604020202020204" pitchFamily="34" charset="0"/>
                        </a:rPr>
                        <a:t> of a particular subject.</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a:effectLst/>
                          <a:latin typeface="Arial" panose="020B0604020202020204" pitchFamily="34" charset="0"/>
                          <a:ea typeface="MS Mincho" panose="02020609040205080304" pitchFamily="49" charset="-128"/>
                          <a:cs typeface="Arial" panose="020B0604020202020204" pitchFamily="34" charset="0"/>
                        </a:rPr>
                        <a:t>Having, involving, or displaying special skill or knowledge derived from </a:t>
                      </a:r>
                      <a:r>
                        <a:rPr lang="en-US" sz="1800" i="1">
                          <a:effectLst/>
                          <a:latin typeface="Arial" panose="020B0604020202020204" pitchFamily="34" charset="0"/>
                          <a:ea typeface="MS Mincho" panose="02020609040205080304" pitchFamily="49" charset="-128"/>
                          <a:cs typeface="Arial" panose="020B0604020202020204" pitchFamily="34" charset="0"/>
                        </a:rPr>
                        <a:t>training or experience</a:t>
                      </a:r>
                      <a:r>
                        <a:rPr lang="en-US" sz="1800">
                          <a:effectLst/>
                          <a:latin typeface="Arial" panose="020B0604020202020204" pitchFamily="34" charset="0"/>
                          <a:ea typeface="MS Mincho" panose="02020609040205080304" pitchFamily="49" charset="-128"/>
                          <a:cs typeface="Arial" panose="020B0604020202020204" pitchFamily="34" charset="0"/>
                        </a:rPr>
                        <a:t>.</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6037338"/>
                  </a:ext>
                </a:extLst>
              </a:tr>
              <a:tr h="1145565">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Oxford Languages</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a:effectLst/>
                          <a:latin typeface="Arial" panose="020B0604020202020204" pitchFamily="34" charset="0"/>
                          <a:ea typeface="MS Mincho" panose="02020609040205080304" pitchFamily="49" charset="-128"/>
                          <a:cs typeface="Arial" panose="020B0604020202020204" pitchFamily="34" charset="0"/>
                        </a:rPr>
                        <a:t>A person who has a comprehensive and </a:t>
                      </a:r>
                      <a:r>
                        <a:rPr lang="en-US" sz="1800" i="1">
                          <a:effectLst/>
                          <a:latin typeface="Arial" panose="020B0604020202020204" pitchFamily="34" charset="0"/>
                          <a:ea typeface="MS Mincho" panose="02020609040205080304" pitchFamily="49" charset="-128"/>
                          <a:cs typeface="Arial" panose="020B0604020202020204" pitchFamily="34" charset="0"/>
                        </a:rPr>
                        <a:t>authoritative</a:t>
                      </a:r>
                      <a:r>
                        <a:rPr lang="en-US" sz="1800">
                          <a:effectLst/>
                          <a:latin typeface="Arial" panose="020B0604020202020204" pitchFamily="34" charset="0"/>
                          <a:ea typeface="MS Mincho" panose="02020609040205080304" pitchFamily="49" charset="-128"/>
                          <a:cs typeface="Arial" panose="020B0604020202020204" pitchFamily="34" charset="0"/>
                        </a:rPr>
                        <a:t> knowledge of or skill in a particular area.</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Having or involving </a:t>
                      </a:r>
                      <a:r>
                        <a:rPr lang="en-US" sz="1800" i="1" dirty="0">
                          <a:effectLst/>
                          <a:latin typeface="Arial" panose="020B0604020202020204" pitchFamily="34" charset="0"/>
                          <a:ea typeface="MS Mincho" panose="02020609040205080304" pitchFamily="49" charset="-128"/>
                          <a:cs typeface="Arial" panose="020B0604020202020204" pitchFamily="34" charset="0"/>
                        </a:rPr>
                        <a:t>authoritative</a:t>
                      </a:r>
                      <a:r>
                        <a:rPr lang="en-US" sz="1800" dirty="0">
                          <a:effectLst/>
                          <a:latin typeface="Arial" panose="020B0604020202020204" pitchFamily="34" charset="0"/>
                          <a:ea typeface="MS Mincho" panose="02020609040205080304" pitchFamily="49" charset="-128"/>
                          <a:cs typeface="Arial" panose="020B0604020202020204" pitchFamily="34" charset="0"/>
                        </a:rPr>
                        <a:t> knowledge.</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0685350"/>
                  </a:ext>
                </a:extLst>
              </a:tr>
            </a:tbl>
          </a:graphicData>
        </a:graphic>
      </p:graphicFrame>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2433557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a:xfrm>
            <a:off x="0" y="36374"/>
            <a:ext cx="11353800" cy="1068518"/>
          </a:xfrm>
        </p:spPr>
        <p:txBody>
          <a:bodyPr>
            <a:normAutofit fontScale="90000"/>
          </a:bodyPr>
          <a:lstStyle/>
          <a:p>
            <a:r>
              <a:rPr lang="en-US" dirty="0">
                <a:latin typeface="+mj-lt"/>
              </a:rPr>
              <a:t>Proposed New Definition: Management’s Expert</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809817" y="1383843"/>
            <a:ext cx="7442035" cy="3013075"/>
          </a:xfrm>
        </p:spPr>
        <p:txBody>
          <a:bodyPr>
            <a:noAutofit/>
          </a:bodyPr>
          <a:lstStyle/>
          <a:p>
            <a:pPr marL="347472" indent="-347472" algn="just">
              <a:spcBef>
                <a:spcPts val="600"/>
              </a:spcBef>
              <a:spcAft>
                <a:spcPts val="600"/>
              </a:spcAft>
            </a:pPr>
            <a:r>
              <a:rPr lang="en-US" sz="2000" dirty="0">
                <a:solidFill>
                  <a:schemeClr val="tx1"/>
                </a:solidFill>
                <a:latin typeface="+mj-lt"/>
              </a:rPr>
              <a:t>Builds on ISA 500 Revised (ED) with minor differential (added </a:t>
            </a:r>
            <a:r>
              <a:rPr lang="en-US" sz="2000" dirty="0">
                <a:solidFill>
                  <a:srgbClr val="0070C0"/>
                </a:solidFill>
                <a:latin typeface="+mj-lt"/>
              </a:rPr>
              <a:t>“non-financial information”</a:t>
            </a:r>
            <a:r>
              <a:rPr lang="en-US" sz="2000" dirty="0">
                <a:solidFill>
                  <a:schemeClr val="tx1"/>
                </a:solidFill>
                <a:latin typeface="+mj-lt"/>
              </a:rPr>
              <a:t>)</a:t>
            </a:r>
          </a:p>
          <a:p>
            <a:pPr marL="347472" indent="-347472" algn="just">
              <a:spcBef>
                <a:spcPts val="600"/>
              </a:spcBef>
              <a:spcAft>
                <a:spcPts val="600"/>
              </a:spcAft>
            </a:pPr>
            <a:r>
              <a:rPr lang="en-US" sz="2000" dirty="0">
                <a:solidFill>
                  <a:schemeClr val="tx1"/>
                </a:solidFill>
                <a:latin typeface="+mj-lt"/>
              </a:rPr>
              <a:t>IAASB coordination on matter and no concern raised</a:t>
            </a:r>
          </a:p>
          <a:p>
            <a:pPr marL="0" indent="0" algn="just">
              <a:spcBef>
                <a:spcPts val="600"/>
              </a:spcBef>
              <a:spcAft>
                <a:spcPts val="600"/>
              </a:spcAft>
              <a:buNone/>
            </a:pPr>
            <a:r>
              <a:rPr lang="en-US" sz="2000" dirty="0">
                <a:solidFill>
                  <a:srgbClr val="0070C0"/>
                </a:solidFill>
                <a:latin typeface="+mj-lt"/>
              </a:rPr>
              <a:t>“An individual or organization possessing expertise in a field other than accounting, auditing, or assurance whose work in that field is used by the entity to assist the entity in preparing the financial or non-financial information.” </a:t>
            </a:r>
          </a:p>
          <a:p>
            <a:pPr marL="347472" lvl="1" indent="-347472" algn="just">
              <a:lnSpc>
                <a:spcPct val="100000"/>
              </a:lnSpc>
              <a:spcBef>
                <a:spcPts val="600"/>
              </a:spcBef>
              <a:spcAft>
                <a:spcPts val="600"/>
              </a:spcAft>
              <a:buNone/>
            </a:pPr>
            <a:endParaRPr lang="en-US" sz="2000" dirty="0">
              <a:solidFill>
                <a:srgbClr val="0B5494"/>
              </a:solidFill>
              <a:latin typeface="+mj-lt"/>
            </a:endParaRPr>
          </a:p>
        </p:txBody>
      </p:sp>
      <p:sp>
        <p:nvSpPr>
          <p:cNvPr id="3" name="Content Placeholder 2">
            <a:extLst>
              <a:ext uri="{FF2B5EF4-FFF2-40B4-BE49-F238E27FC236}">
                <a16:creationId xmlns:a16="http://schemas.microsoft.com/office/drawing/2014/main" id="{B82A1E31-3BFE-BC0C-E3A8-A4987635F27B}"/>
              </a:ext>
            </a:extLst>
          </p:cNvPr>
          <p:cNvSpPr txBox="1">
            <a:spLocks/>
          </p:cNvSpPr>
          <p:nvPr/>
        </p:nvSpPr>
        <p:spPr>
          <a:xfrm>
            <a:off x="3809816" y="4300089"/>
            <a:ext cx="7442035" cy="2557912"/>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472" indent="-347472" algn="just">
              <a:spcBef>
                <a:spcPts val="600"/>
              </a:spcBef>
              <a:spcAft>
                <a:spcPts val="600"/>
              </a:spcAft>
            </a:pPr>
            <a:r>
              <a:rPr lang="en-US" sz="2000" dirty="0">
                <a:solidFill>
                  <a:schemeClr val="tx1"/>
                </a:solidFill>
                <a:latin typeface="+mj-lt"/>
              </a:rPr>
              <a:t>Proposed provision (p. 390.7 A2) to explain why the work of an management’s expert is not in the scope of the new sections</a:t>
            </a:r>
          </a:p>
          <a:p>
            <a:pPr marL="0" indent="0" algn="just">
              <a:spcBef>
                <a:spcPts val="600"/>
              </a:spcBef>
              <a:spcAft>
                <a:spcPts val="600"/>
              </a:spcAft>
              <a:buFont typeface="Arial" panose="020B0604020202020204" pitchFamily="34" charset="0"/>
              <a:buNone/>
            </a:pPr>
            <a:r>
              <a:rPr lang="en-US" sz="2000" dirty="0">
                <a:solidFill>
                  <a:srgbClr val="0070C0"/>
                </a:solidFill>
                <a:latin typeface="+mj-lt"/>
              </a:rPr>
              <a:t>“If in the course of performing a professional service, the professional accountant uses the work of a management’s expert, such work is deemed to be information provided by management for the purposes of this section.” </a:t>
            </a:r>
          </a:p>
          <a:p>
            <a:pPr marL="347472" lvl="1" indent="-347472" algn="just">
              <a:lnSpc>
                <a:spcPct val="100000"/>
              </a:lnSpc>
              <a:spcBef>
                <a:spcPts val="600"/>
              </a:spcBef>
              <a:spcAft>
                <a:spcPts val="600"/>
              </a:spcAft>
              <a:buFont typeface="System Font Regular"/>
              <a:buNone/>
            </a:pPr>
            <a:endParaRPr lang="en-US" sz="2000" dirty="0">
              <a:solidFill>
                <a:srgbClr val="0B5494"/>
              </a:solidFill>
              <a:latin typeface="+mj-lt"/>
            </a:endParaRPr>
          </a:p>
        </p:txBody>
      </p:sp>
    </p:spTree>
    <p:extLst>
      <p:ext uri="{BB962C8B-B14F-4D97-AF65-F5344CB8AC3E}">
        <p14:creationId xmlns:p14="http://schemas.microsoft.com/office/powerpoint/2010/main" val="2431725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a:xfrm>
            <a:off x="964504" y="36374"/>
            <a:ext cx="10389296" cy="1068518"/>
          </a:xfrm>
        </p:spPr>
        <p:txBody>
          <a:bodyPr>
            <a:normAutofit/>
          </a:bodyPr>
          <a:lstStyle/>
          <a:p>
            <a:r>
              <a:rPr lang="en-US" dirty="0">
                <a:latin typeface="+mj-lt"/>
              </a:rPr>
              <a:t>Proposed New Definition: Expert</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670383" y="1471525"/>
            <a:ext cx="7442035" cy="3013075"/>
          </a:xfrm>
        </p:spPr>
        <p:txBody>
          <a:bodyPr>
            <a:noAutofit/>
          </a:bodyPr>
          <a:lstStyle/>
          <a:p>
            <a:pPr marL="347472" indent="-347472" algn="just">
              <a:spcBef>
                <a:spcPts val="600"/>
              </a:spcBef>
              <a:spcAft>
                <a:spcPts val="600"/>
              </a:spcAft>
            </a:pPr>
            <a:r>
              <a:rPr lang="en-US" sz="2000" dirty="0">
                <a:solidFill>
                  <a:schemeClr val="tx1"/>
                </a:solidFill>
                <a:latin typeface="+mj-lt"/>
              </a:rPr>
              <a:t>Introduce new proposed definition </a:t>
            </a:r>
          </a:p>
          <a:p>
            <a:pPr marL="347472" lvl="1" indent="-347472" algn="just">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Benchmarked against the PA’s own competence</a:t>
            </a:r>
          </a:p>
          <a:p>
            <a:pPr marL="347472" lvl="1" indent="-347472" algn="just">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So it is applicable also to PAIBs and experts used in NAS</a:t>
            </a:r>
          </a:p>
          <a:p>
            <a:pPr marL="0" indent="0" algn="just">
              <a:spcBef>
                <a:spcPts val="600"/>
              </a:spcBef>
              <a:spcAft>
                <a:spcPts val="600"/>
              </a:spcAft>
              <a:buNone/>
            </a:pPr>
            <a:endParaRPr lang="en-US" sz="2000" dirty="0">
              <a:solidFill>
                <a:srgbClr val="0070C0"/>
              </a:solidFill>
              <a:latin typeface="+mj-lt"/>
            </a:endParaRPr>
          </a:p>
          <a:p>
            <a:pPr marL="0" indent="0" algn="just">
              <a:spcBef>
                <a:spcPts val="600"/>
              </a:spcBef>
              <a:spcAft>
                <a:spcPts val="600"/>
              </a:spcAft>
              <a:buNone/>
            </a:pPr>
            <a:r>
              <a:rPr lang="en-US" sz="2000" dirty="0">
                <a:solidFill>
                  <a:srgbClr val="0070C0"/>
                </a:solidFill>
                <a:latin typeface="+mj-lt"/>
              </a:rPr>
              <a:t>“An individual or organization possessing expertise that is outside the professional accountant’s or sustainability assurance practitioner’s competence. This excludes internal auditors employed or engaged by an employing organization or client.</a:t>
            </a:r>
          </a:p>
          <a:p>
            <a:pPr marL="0" indent="0" algn="just">
              <a:spcBef>
                <a:spcPts val="600"/>
              </a:spcBef>
              <a:spcAft>
                <a:spcPts val="600"/>
              </a:spcAft>
              <a:buNone/>
            </a:pPr>
            <a:r>
              <a:rPr lang="en-US" sz="2000" i="1" dirty="0">
                <a:solidFill>
                  <a:srgbClr val="0070C0"/>
                </a:solidFill>
                <a:latin typeface="+mj-lt"/>
              </a:rPr>
              <a:t>Sections 290 and 390 set out the relevant ethical requirements addressing the use of the work of an expert other than a management’s expert. </a:t>
            </a:r>
          </a:p>
          <a:p>
            <a:pPr marL="0" indent="0" algn="just">
              <a:spcBef>
                <a:spcPts val="600"/>
              </a:spcBef>
              <a:spcAft>
                <a:spcPts val="600"/>
              </a:spcAft>
              <a:buNone/>
            </a:pPr>
            <a:r>
              <a:rPr lang="en-US" sz="2000" i="1" dirty="0">
                <a:solidFill>
                  <a:srgbClr val="0070C0"/>
                </a:solidFill>
                <a:latin typeface="+mj-lt"/>
              </a:rPr>
              <a:t>[Placeholder: Add cross-reference to Part 5]</a:t>
            </a:r>
            <a:r>
              <a:rPr lang="en-US" sz="2000" dirty="0">
                <a:solidFill>
                  <a:srgbClr val="0070C0"/>
                </a:solidFill>
                <a:latin typeface="+mj-lt"/>
              </a:rPr>
              <a:t>” </a:t>
            </a:r>
          </a:p>
          <a:p>
            <a:pPr marL="347472" lvl="1" indent="-347472" algn="just">
              <a:lnSpc>
                <a:spcPct val="100000"/>
              </a:lnSpc>
              <a:spcBef>
                <a:spcPts val="600"/>
              </a:spcBef>
              <a:spcAft>
                <a:spcPts val="600"/>
              </a:spcAft>
              <a:buNone/>
            </a:pPr>
            <a:endParaRPr lang="en-US" sz="2000" dirty="0">
              <a:solidFill>
                <a:srgbClr val="0B5494"/>
              </a:solidFill>
              <a:latin typeface="+mj-lt"/>
            </a:endParaRPr>
          </a:p>
        </p:txBody>
      </p:sp>
    </p:spTree>
    <p:extLst>
      <p:ext uri="{BB962C8B-B14F-4D97-AF65-F5344CB8AC3E}">
        <p14:creationId xmlns:p14="http://schemas.microsoft.com/office/powerpoint/2010/main" val="3730852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251460" y="23446"/>
            <a:ext cx="10955802" cy="1068518"/>
          </a:xfrm>
        </p:spPr>
        <p:txBody>
          <a:bodyPr>
            <a:noAutofit/>
          </a:bodyPr>
          <a:lstStyle/>
          <a:p>
            <a:r>
              <a:rPr lang="en-US" dirty="0">
                <a:latin typeface="+mj-lt"/>
              </a:rPr>
              <a:t>Datasets for General Purpose</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411247" y="2280720"/>
            <a:ext cx="8529293" cy="3907922"/>
          </a:xfrm>
        </p:spPr>
        <p:txBody>
          <a:bodyPr vert="horz" lIns="91440" tIns="45720" rIns="91440" bIns="45720" rtlCol="0" anchor="t">
            <a:noAutofit/>
          </a:bodyPr>
          <a:lstStyle/>
          <a:p>
            <a:pPr marL="347345" lvl="1" indent="-347345">
              <a:lnSpc>
                <a:spcPts val="2800"/>
              </a:lnSpc>
              <a:spcBef>
                <a:spcPts val="600"/>
              </a:spcBef>
              <a:spcAft>
                <a:spcPts val="600"/>
              </a:spcAft>
              <a:buFont typeface="Arial" panose="020B0604020202020204" pitchFamily="34" charset="0"/>
              <a:buChar char="•"/>
            </a:pPr>
            <a:r>
              <a:rPr lang="en-US" sz="2000" dirty="0">
                <a:latin typeface="+mj-lt"/>
              </a:rPr>
              <a:t>Individuals or organizations that provide datasets for general purpose are </a:t>
            </a:r>
            <a:r>
              <a:rPr lang="en-US" sz="2000" u="sng" dirty="0">
                <a:latin typeface="+mj-lt"/>
              </a:rPr>
              <a:t>not</a:t>
            </a:r>
            <a:r>
              <a:rPr lang="en-US" sz="2000" dirty="0">
                <a:latin typeface="+mj-lt"/>
              </a:rPr>
              <a:t> experts. </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Such individuals or organizations include, for example, those that provide industry or other benchmarking data or studies, such as information about real estate prices that is suitable for use by a broad range of users, or mortality tables for general use. </a:t>
            </a:r>
          </a:p>
          <a:p>
            <a:pPr marL="0" lvl="1" indent="0">
              <a:lnSpc>
                <a:spcPts val="2800"/>
              </a:lnSpc>
              <a:spcBef>
                <a:spcPts val="600"/>
              </a:spcBef>
              <a:spcAft>
                <a:spcPts val="600"/>
              </a:spcAft>
              <a:buNone/>
            </a:pPr>
            <a:r>
              <a:rPr lang="en-US" sz="2000" dirty="0">
                <a:latin typeface="+mj-lt"/>
              </a:rPr>
              <a:t>(p. 390.4 A1)</a:t>
            </a: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9CD9B89C-96C8-7837-0D36-723A69986671}"/>
              </a:ext>
            </a:extLst>
          </p:cNvPr>
          <p:cNvSpPr/>
          <p:nvPr/>
        </p:nvSpPr>
        <p:spPr>
          <a:xfrm>
            <a:off x="251460" y="1939688"/>
            <a:ext cx="2948941" cy="3566746"/>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Stakeholder questions as to whether those that provide data or other information would be experts</a:t>
            </a:r>
          </a:p>
        </p:txBody>
      </p:sp>
    </p:spTree>
    <p:extLst>
      <p:ext uri="{BB962C8B-B14F-4D97-AF65-F5344CB8AC3E}">
        <p14:creationId xmlns:p14="http://schemas.microsoft.com/office/powerpoint/2010/main" val="1762591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a:xfrm>
            <a:off x="216243" y="15780"/>
            <a:ext cx="11137557" cy="1089112"/>
          </a:xfrm>
        </p:spPr>
        <p:txBody>
          <a:bodyPr>
            <a:normAutofit/>
          </a:bodyPr>
          <a:lstStyle/>
          <a:p>
            <a:r>
              <a:rPr lang="en-US" sz="4000" dirty="0">
                <a:latin typeface="+mj-lt"/>
              </a:rPr>
              <a:t>Different Role of Experts in Audit/Assurance</a:t>
            </a:r>
            <a:endParaRPr lang="en-US" sz="4000" dirty="0">
              <a:latin typeface="+mj-lt"/>
              <a:cs typeface="Arial"/>
            </a:endParaRP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216243" y="1201957"/>
            <a:ext cx="11370511" cy="5292316"/>
          </a:xfrm>
        </p:spPr>
        <p:txBody>
          <a:bodyPr vert="horz" lIns="91440" tIns="45720" rIns="91440" bIns="45720" rtlCol="0" anchor="t">
            <a:noAutofit/>
          </a:bodyPr>
          <a:lstStyle/>
          <a:p>
            <a:pPr marL="347345" indent="-347345" algn="just">
              <a:spcBef>
                <a:spcPts val="600"/>
              </a:spcBef>
              <a:spcAft>
                <a:spcPts val="600"/>
              </a:spcAft>
            </a:pPr>
            <a:r>
              <a:rPr lang="en-US" sz="2000" dirty="0">
                <a:solidFill>
                  <a:schemeClr val="tx1"/>
                </a:solidFill>
                <a:latin typeface="+mj-lt"/>
              </a:rPr>
              <a:t>Recognizes that experts can be engagement team (ET) or audit/assurance team (AT) members, and in those cases they are already subject to the Code’s ethics and independence provisions (p. 390.15 A1)   </a:t>
            </a:r>
          </a:p>
          <a:p>
            <a:pPr marL="347345" indent="-347345" algn="just">
              <a:spcBef>
                <a:spcPts val="600"/>
              </a:spcBef>
              <a:spcAft>
                <a:spcPts val="600"/>
              </a:spcAft>
            </a:pPr>
            <a:r>
              <a:rPr lang="en-US" sz="2000" dirty="0">
                <a:solidFill>
                  <a:schemeClr val="tx1"/>
                </a:solidFill>
                <a:latin typeface="+mj-lt"/>
              </a:rPr>
              <a:t>Proposed provisions (p. 390.7 A3) to clarify the roles and differences</a:t>
            </a:r>
            <a:endParaRPr lang="en-US" sz="2000" dirty="0">
              <a:solidFill>
                <a:schemeClr val="tx1"/>
              </a:solidFill>
              <a:latin typeface="+mj-lt"/>
              <a:cs typeface="Arial" panose="020B0604020202020204"/>
            </a:endParaRP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ET member if performs audit/assurance procedures</a:t>
            </a: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AT member if provides consultation on technical or industry-specific issues, transactions or events for the engagement</a:t>
            </a: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External expert if engaged by the PA/SAP and the expert’s work is used to assist in obtaining sufficient appropriate evidence</a:t>
            </a: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Management’s expert if employed or engaged by the client and the expert’s work is used to assist the entity in preparing the financial or non-financial information</a:t>
            </a:r>
          </a:p>
          <a:p>
            <a:pPr marL="342900" indent="-342900" algn="just">
              <a:spcBef>
                <a:spcPts val="600"/>
              </a:spcBef>
              <a:spcAft>
                <a:spcPts val="600"/>
              </a:spcAft>
            </a:pPr>
            <a:r>
              <a:rPr lang="en-US" sz="2000" dirty="0">
                <a:solidFill>
                  <a:schemeClr val="tx1"/>
                </a:solidFill>
                <a:latin typeface="+mj-lt"/>
              </a:rPr>
              <a:t>Differentiates between AT and external expert</a:t>
            </a:r>
          </a:p>
          <a:p>
            <a:pPr marL="800100" lvl="1" indent="-342900" algn="just">
              <a:lnSpc>
                <a:spcPct val="100000"/>
              </a:lnSpc>
              <a:spcBef>
                <a:spcPts val="600"/>
              </a:spcBef>
              <a:spcAft>
                <a:spcPts val="600"/>
              </a:spcAft>
            </a:pPr>
            <a:r>
              <a:rPr lang="en-US" sz="1800" dirty="0">
                <a:solidFill>
                  <a:srgbClr val="0070C0"/>
                </a:solidFill>
                <a:latin typeface="+mj-lt"/>
              </a:rPr>
              <a:t>Provision of consultation (advice) versus performing work (for the PA/SAP to use)</a:t>
            </a:r>
          </a:p>
          <a:p>
            <a:pPr marL="800100" lvl="1" indent="-342900" algn="just">
              <a:lnSpc>
                <a:spcPct val="100000"/>
              </a:lnSpc>
              <a:spcBef>
                <a:spcPts val="600"/>
              </a:spcBef>
              <a:spcAft>
                <a:spcPts val="600"/>
              </a:spcAft>
            </a:pPr>
            <a:r>
              <a:rPr lang="en-US" sz="1800" dirty="0">
                <a:solidFill>
                  <a:srgbClr val="0070C0"/>
                </a:solidFill>
                <a:latin typeface="+mj-lt"/>
              </a:rPr>
              <a:t>Under ISQM 1 and ISA 220 (Revised), the outcome resulting from such a consultation must be implemented</a:t>
            </a:r>
          </a:p>
          <a:p>
            <a:pPr marL="347345" indent="-347345">
              <a:spcBef>
                <a:spcPts val="600"/>
              </a:spcBef>
              <a:spcAft>
                <a:spcPts val="600"/>
              </a:spcAft>
              <a:buNone/>
            </a:pPr>
            <a:endParaRPr lang="en-US" sz="2000" dirty="0">
              <a:solidFill>
                <a:schemeClr val="tx1"/>
              </a:solidFill>
              <a:latin typeface="+mj-lt"/>
              <a:cs typeface="Arial" panose="020B0604020202020204"/>
            </a:endParaRPr>
          </a:p>
        </p:txBody>
      </p:sp>
    </p:spTree>
    <p:extLst>
      <p:ext uri="{BB962C8B-B14F-4D97-AF65-F5344CB8AC3E}">
        <p14:creationId xmlns:p14="http://schemas.microsoft.com/office/powerpoint/2010/main" val="3546627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External Expert in Audit/Assurance</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581401" y="1335287"/>
            <a:ext cx="8140535" cy="5292316"/>
          </a:xfrm>
        </p:spPr>
        <p:txBody>
          <a:bodyPr vert="horz" lIns="91440" tIns="45720" rIns="91440" bIns="45720" rtlCol="0" anchor="t">
            <a:noAutofit/>
          </a:bodyPr>
          <a:lstStyle/>
          <a:p>
            <a:pPr marL="347345" indent="-347345" algn="just">
              <a:spcBef>
                <a:spcPts val="600"/>
              </a:spcBef>
              <a:spcAft>
                <a:spcPts val="600"/>
              </a:spcAft>
            </a:pPr>
            <a:r>
              <a:rPr lang="en-US" sz="2000" dirty="0">
                <a:solidFill>
                  <a:schemeClr val="tx1"/>
                </a:solidFill>
                <a:latin typeface="+mj-lt"/>
              </a:rPr>
              <a:t>Revised Definition</a:t>
            </a:r>
          </a:p>
          <a:p>
            <a:pPr marL="347345" indent="-347345" algn="just">
              <a:spcBef>
                <a:spcPts val="600"/>
              </a:spcBef>
              <a:spcAft>
                <a:spcPts val="600"/>
              </a:spcAft>
            </a:pPr>
            <a:r>
              <a:rPr lang="en-US" sz="2000" dirty="0">
                <a:solidFill>
                  <a:schemeClr val="tx1"/>
                </a:solidFill>
                <a:latin typeface="+mj-lt"/>
              </a:rPr>
              <a:t>Underlying concepts continue to align with the ISAs and ISAE/ISSA and the extant Code and proposed Part 5 definitions for ET/AT</a:t>
            </a:r>
            <a:endParaRPr lang="en-US" sz="2000" dirty="0">
              <a:solidFill>
                <a:schemeClr val="tx1"/>
              </a:solidFill>
              <a:latin typeface="+mj-lt"/>
              <a:cs typeface="Arial" panose="020B0604020202020204"/>
            </a:endParaRPr>
          </a:p>
          <a:p>
            <a:pPr marL="347345" indent="-347345" algn="just">
              <a:spcBef>
                <a:spcPts val="600"/>
              </a:spcBef>
              <a:spcAft>
                <a:spcPts val="600"/>
              </a:spcAft>
            </a:pPr>
            <a:r>
              <a:rPr lang="en-US" sz="2000" dirty="0">
                <a:solidFill>
                  <a:schemeClr val="tx1"/>
                </a:solidFill>
                <a:latin typeface="+mj-lt"/>
              </a:rPr>
              <a:t>External Expert in:</a:t>
            </a:r>
            <a:endParaRPr lang="en-US" sz="2000" dirty="0">
              <a:solidFill>
                <a:schemeClr val="tx1"/>
              </a:solidFill>
              <a:latin typeface="+mj-lt"/>
              <a:cs typeface="Arial" panose="020B0604020202020204"/>
            </a:endParaRPr>
          </a:p>
          <a:p>
            <a:pPr marL="685800" indent="-346075" algn="just">
              <a:spcBef>
                <a:spcPts val="600"/>
              </a:spcBef>
              <a:spcAft>
                <a:spcPts val="600"/>
              </a:spcAft>
              <a:buFont typeface="Arial" panose="020B0604020202020204" pitchFamily="34" charset="0"/>
              <a:buChar char="‒"/>
            </a:pPr>
            <a:r>
              <a:rPr lang="en-US" sz="1800" dirty="0">
                <a:solidFill>
                  <a:schemeClr val="tx1"/>
                </a:solidFill>
                <a:latin typeface="+mj-lt"/>
              </a:rPr>
              <a:t>Audit engagements, </a:t>
            </a:r>
            <a:r>
              <a:rPr lang="en-US" sz="1800" dirty="0">
                <a:solidFill>
                  <a:srgbClr val="0070C0"/>
                </a:solidFill>
                <a:latin typeface="+mj-lt"/>
              </a:rPr>
              <a:t>possesses expertise in a field other than accounting, auditing, or assurance</a:t>
            </a:r>
            <a:r>
              <a:rPr lang="en-US" sz="1800" dirty="0">
                <a:solidFill>
                  <a:schemeClr val="tx1"/>
                </a:solidFill>
                <a:latin typeface="+mj-lt"/>
              </a:rPr>
              <a:t> </a:t>
            </a:r>
          </a:p>
          <a:p>
            <a:pPr marL="685800" indent="-346075" algn="just">
              <a:spcBef>
                <a:spcPts val="600"/>
              </a:spcBef>
              <a:spcAft>
                <a:spcPts val="600"/>
              </a:spcAft>
              <a:buFont typeface="Arial" panose="020B0604020202020204" pitchFamily="34" charset="0"/>
              <a:buChar char="‒"/>
            </a:pPr>
            <a:r>
              <a:rPr lang="en-US" sz="1800" dirty="0">
                <a:solidFill>
                  <a:schemeClr val="tx1"/>
                </a:solidFill>
                <a:latin typeface="+mj-lt"/>
              </a:rPr>
              <a:t>Assurance engagements, including sustainability assurance engagements, </a:t>
            </a:r>
            <a:r>
              <a:rPr lang="en-US" sz="1800" dirty="0">
                <a:solidFill>
                  <a:srgbClr val="0070C0"/>
                </a:solidFill>
                <a:latin typeface="+mj-lt"/>
              </a:rPr>
              <a:t>possesses expertise in a field other than assurance</a:t>
            </a:r>
          </a:p>
          <a:p>
            <a:pPr marL="685800" indent="-346075" algn="just">
              <a:spcBef>
                <a:spcPts val="600"/>
              </a:spcBef>
              <a:spcAft>
                <a:spcPts val="600"/>
              </a:spcAft>
              <a:buFont typeface="Arial" panose="020B0604020202020204" pitchFamily="34" charset="0"/>
              <a:buChar char="‒"/>
            </a:pPr>
            <a:r>
              <a:rPr lang="en-US" sz="1800" dirty="0">
                <a:latin typeface="Arial" panose="020B0604020202020204" pitchFamily="34" charset="0"/>
              </a:rPr>
              <a:t>Expert's work in that field is used to assist the PA/SAP in obtaining sufficient appropriate evidence</a:t>
            </a:r>
          </a:p>
          <a:p>
            <a:pPr marL="685800" indent="-346075" algn="just">
              <a:spcBef>
                <a:spcPts val="600"/>
              </a:spcBef>
              <a:spcAft>
                <a:spcPts val="6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rPr>
              <a:t>Excludes a partner or a member of the professional staff, including temporary staff, of the firm or a network firm</a:t>
            </a:r>
            <a:endParaRPr lang="en-US" sz="1800" dirty="0">
              <a:solidFill>
                <a:schemeClr val="tx1"/>
              </a:solidFill>
              <a:latin typeface="+mj-lt"/>
            </a:endParaRPr>
          </a:p>
          <a:p>
            <a:pPr marL="342900" indent="-342900" algn="just">
              <a:spcBef>
                <a:spcPts val="600"/>
              </a:spcBef>
              <a:spcAft>
                <a:spcPts val="600"/>
              </a:spcAft>
            </a:pPr>
            <a:r>
              <a:rPr lang="en-US" sz="2000" dirty="0">
                <a:solidFill>
                  <a:schemeClr val="tx1"/>
                </a:solidFill>
                <a:latin typeface="+mj-lt"/>
              </a:rPr>
              <a:t>Recognizes that ET members need to possess expertise in audit/assurance </a:t>
            </a:r>
          </a:p>
          <a:p>
            <a:pPr marL="342900" indent="-342900" algn="just">
              <a:spcBef>
                <a:spcPts val="600"/>
              </a:spcBef>
              <a:spcAft>
                <a:spcPts val="600"/>
              </a:spcAft>
            </a:pPr>
            <a:endParaRPr lang="en-US" sz="2000" dirty="0">
              <a:solidFill>
                <a:schemeClr val="tx1"/>
              </a:solidFill>
              <a:latin typeface="+mj-lt"/>
            </a:endParaRPr>
          </a:p>
          <a:p>
            <a:pPr marL="339725" indent="0" algn="just">
              <a:spcBef>
                <a:spcPts val="600"/>
              </a:spcBef>
              <a:spcAft>
                <a:spcPts val="600"/>
              </a:spcAft>
              <a:buNone/>
            </a:pPr>
            <a:endParaRPr lang="en-US" sz="2000" dirty="0">
              <a:solidFill>
                <a:srgbClr val="0070C0"/>
              </a:solidFill>
              <a:latin typeface="+mj-lt"/>
            </a:endParaRPr>
          </a:p>
          <a:p>
            <a:pPr marL="347345" indent="-347345">
              <a:spcBef>
                <a:spcPts val="600"/>
              </a:spcBef>
              <a:spcAft>
                <a:spcPts val="600"/>
              </a:spcAft>
              <a:buNone/>
            </a:pPr>
            <a:endParaRPr lang="en-US" sz="2000" dirty="0">
              <a:solidFill>
                <a:schemeClr val="tx1"/>
              </a:solidFill>
              <a:latin typeface="+mj-lt"/>
              <a:cs typeface="Arial" panose="020B0604020202020204"/>
            </a:endParaRPr>
          </a:p>
        </p:txBody>
      </p:sp>
    </p:spTree>
    <p:extLst>
      <p:ext uri="{BB962C8B-B14F-4D97-AF65-F5344CB8AC3E}">
        <p14:creationId xmlns:p14="http://schemas.microsoft.com/office/powerpoint/2010/main" val="345757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34532C-11A4-CD1B-FF60-C6F102DF9A4D}"/>
              </a:ext>
            </a:extLst>
          </p:cNvPr>
          <p:cNvSpPr>
            <a:spLocks noGrp="1"/>
          </p:cNvSpPr>
          <p:nvPr>
            <p:ph sz="half" idx="2"/>
          </p:nvPr>
        </p:nvSpPr>
        <p:spPr>
          <a:xfrm>
            <a:off x="838200" y="1235059"/>
            <a:ext cx="7090954" cy="4922543"/>
          </a:xfrm>
        </p:spPr>
        <p:txBody>
          <a:bodyPr anchor="ctr">
            <a:noAutofit/>
          </a:bodyPr>
          <a:lstStyle/>
          <a:p>
            <a:pPr>
              <a:lnSpc>
                <a:spcPct val="100000"/>
              </a:lnSpc>
              <a:spcBef>
                <a:spcPts val="1800"/>
              </a:spcBef>
              <a:spcAft>
                <a:spcPts val="1800"/>
              </a:spcAft>
              <a:buFont typeface="+mj-lt"/>
              <a:buAutoNum type="arabicPeriod"/>
            </a:pPr>
            <a:r>
              <a:rPr lang="en-US" dirty="0">
                <a:latin typeface="+mj-lt"/>
              </a:rPr>
              <a:t>IESBA to consider and provide input on the key matters outlined in this presentation</a:t>
            </a:r>
          </a:p>
          <a:p>
            <a:pPr>
              <a:lnSpc>
                <a:spcPct val="100000"/>
              </a:lnSpc>
              <a:spcBef>
                <a:spcPts val="1800"/>
              </a:spcBef>
              <a:spcAft>
                <a:spcPts val="1800"/>
              </a:spcAft>
              <a:buFont typeface="+mj-lt"/>
              <a:buAutoNum type="arabicPeriod"/>
            </a:pPr>
            <a:r>
              <a:rPr lang="en-US" dirty="0">
                <a:latin typeface="+mj-lt"/>
              </a:rPr>
              <a:t>IESBA to consider page turn of the draft texts for Part 3, Part 5 and Part 2 </a:t>
            </a:r>
          </a:p>
        </p:txBody>
      </p:sp>
      <p:sp>
        <p:nvSpPr>
          <p:cNvPr id="3" name="Title 2">
            <a:extLst>
              <a:ext uri="{FF2B5EF4-FFF2-40B4-BE49-F238E27FC236}">
                <a16:creationId xmlns:a16="http://schemas.microsoft.com/office/drawing/2014/main" id="{53602F75-7CA6-06D2-222E-ECDB5B80737F}"/>
              </a:ext>
            </a:extLst>
          </p:cNvPr>
          <p:cNvSpPr>
            <a:spLocks noGrp="1"/>
          </p:cNvSpPr>
          <p:nvPr>
            <p:ph type="title"/>
          </p:nvPr>
        </p:nvSpPr>
        <p:spPr/>
        <p:txBody>
          <a:bodyPr/>
          <a:lstStyle/>
          <a:p>
            <a:r>
              <a:rPr lang="en-US" dirty="0">
                <a:latin typeface="+mj-lt"/>
              </a:rPr>
              <a:t>Objectives</a:t>
            </a:r>
          </a:p>
        </p:txBody>
      </p:sp>
      <p:sp>
        <p:nvSpPr>
          <p:cNvPr id="5" name="Slide Number Placeholder 4">
            <a:extLst>
              <a:ext uri="{FF2B5EF4-FFF2-40B4-BE49-F238E27FC236}">
                <a16:creationId xmlns:a16="http://schemas.microsoft.com/office/drawing/2014/main" id="{01619E17-10C2-26FA-9175-DC79A0DABB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191518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0" y="-19070"/>
            <a:ext cx="11823700" cy="1068518"/>
          </a:xfrm>
        </p:spPr>
        <p:txBody>
          <a:bodyPr>
            <a:noAutofit/>
          </a:bodyPr>
          <a:lstStyle/>
          <a:p>
            <a:r>
              <a:rPr lang="en-US" dirty="0">
                <a:latin typeface="+mj-lt"/>
              </a:rPr>
              <a:t>Proposed Revised Definition: External Expert</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19961" y="1408570"/>
            <a:ext cx="10252214" cy="4947780"/>
          </a:xfrm>
        </p:spPr>
        <p:txBody>
          <a:bodyPr vert="horz" lIns="91440" tIns="45720" rIns="91440" bIns="45720" rtlCol="0" anchor="t">
            <a:noAutofit/>
          </a:bodyPr>
          <a:lstStyle/>
          <a:p>
            <a:pPr marL="0" indent="0" algn="just">
              <a:lnSpc>
                <a:spcPts val="2400"/>
              </a:lnSpc>
              <a:spcBef>
                <a:spcPts val="600"/>
              </a:spcBef>
              <a:spcAft>
                <a:spcPts val="600"/>
              </a:spcAft>
              <a:buNone/>
            </a:pPr>
            <a:r>
              <a:rPr lang="en-US" sz="2000" dirty="0">
                <a:solidFill>
                  <a:srgbClr val="0070C0"/>
                </a:solidFill>
                <a:latin typeface="+mj-lt"/>
              </a:rPr>
              <a:t>“In the context of Parts 2 and 3, an expert engaged by a professional accountant’s employing organization or firm. </a:t>
            </a:r>
          </a:p>
          <a:p>
            <a:pPr marL="0" indent="0" algn="just">
              <a:spcBef>
                <a:spcPts val="600"/>
              </a:spcBef>
              <a:spcAft>
                <a:spcPts val="600"/>
              </a:spcAft>
              <a:buNone/>
            </a:pPr>
            <a:r>
              <a:rPr lang="en-US" sz="2000" dirty="0">
                <a:solidFill>
                  <a:srgbClr val="0070C0"/>
                </a:solidFill>
                <a:latin typeface="+mj-lt"/>
              </a:rPr>
              <a:t>In the context of audit engagements, </a:t>
            </a:r>
            <a:r>
              <a:rPr lang="en-US" sz="2000" dirty="0">
                <a:solidFill>
                  <a:schemeClr val="tx1"/>
                </a:solidFill>
                <a:latin typeface="+mj-lt"/>
              </a:rPr>
              <a:t>an</a:t>
            </a:r>
            <a:r>
              <a:rPr lang="en-US" sz="2000" dirty="0">
                <a:solidFill>
                  <a:srgbClr val="0070C0"/>
                </a:solidFill>
                <a:latin typeface="+mj-lt"/>
              </a:rPr>
              <a:t> </a:t>
            </a:r>
            <a:r>
              <a:rPr lang="en-US" sz="2000" dirty="0">
                <a:solidFill>
                  <a:srgbClr val="0070C0"/>
                </a:solidFill>
                <a:highlight>
                  <a:srgbClr val="FFFF00"/>
                </a:highlight>
                <a:latin typeface="+mj-lt"/>
              </a:rPr>
              <a:t>expert</a:t>
            </a:r>
            <a:r>
              <a:rPr lang="en-US" sz="2000" dirty="0">
                <a:solidFill>
                  <a:srgbClr val="0070C0"/>
                </a:solidFill>
                <a:latin typeface="+mj-lt"/>
              </a:rPr>
              <a:t> </a:t>
            </a:r>
            <a:r>
              <a:rPr lang="en-US" sz="2000" dirty="0">
                <a:solidFill>
                  <a:schemeClr val="tx1"/>
                </a:solidFill>
                <a:latin typeface="+mj-lt"/>
              </a:rPr>
              <a:t>(who is not a partner or a member of the professional staff, including temporary staff, of the firm or a network firm) possessing </a:t>
            </a:r>
            <a:r>
              <a:rPr lang="en-US" sz="2000" dirty="0">
                <a:solidFill>
                  <a:srgbClr val="0070C0"/>
                </a:solidFill>
                <a:highlight>
                  <a:srgbClr val="FFFF00"/>
                </a:highlight>
                <a:latin typeface="+mj-lt"/>
              </a:rPr>
              <a:t>expertise</a:t>
            </a:r>
            <a:r>
              <a:rPr lang="en-US" sz="2000" dirty="0">
                <a:solidFill>
                  <a:srgbClr val="0070C0"/>
                </a:solidFill>
                <a:latin typeface="+mj-lt"/>
              </a:rPr>
              <a:t> </a:t>
            </a:r>
            <a:r>
              <a:rPr lang="en-US" sz="2000" dirty="0">
                <a:solidFill>
                  <a:schemeClr val="tx1"/>
                </a:solidFill>
                <a:latin typeface="+mj-lt"/>
              </a:rPr>
              <a:t>in a field other than accounting, auditing, or assurance, whose work in that field is used to assist the professional accountant in obtaining sufficient appropriate evidence.</a:t>
            </a:r>
          </a:p>
          <a:p>
            <a:pPr marL="0" indent="0" algn="just">
              <a:spcBef>
                <a:spcPts val="600"/>
              </a:spcBef>
              <a:spcAft>
                <a:spcPts val="600"/>
              </a:spcAft>
              <a:buNone/>
            </a:pPr>
            <a:r>
              <a:rPr lang="en-US" sz="2000" dirty="0">
                <a:solidFill>
                  <a:srgbClr val="0070C0"/>
                </a:solidFill>
                <a:latin typeface="+mj-lt"/>
              </a:rPr>
              <a:t>In the context of assurance engagements, including sustainability assurance engagements, an expert (who is not a partner or a member of the professional staff, including temporary staff, of the firm or a network firm) possessing expertise in a field other than assurance, whose work in that field is used to assist the sustainability assurance practitioner in obtaining sufficient appropriate evidence. </a:t>
            </a:r>
          </a:p>
          <a:p>
            <a:pPr marL="0" indent="0" algn="just">
              <a:spcBef>
                <a:spcPts val="600"/>
              </a:spcBef>
              <a:spcAft>
                <a:spcPts val="600"/>
              </a:spcAft>
              <a:buNone/>
            </a:pPr>
            <a:r>
              <a:rPr lang="en-US" sz="2000" i="1" dirty="0">
                <a:solidFill>
                  <a:srgbClr val="0070C0"/>
                </a:solidFill>
                <a:latin typeface="+mj-lt"/>
              </a:rPr>
              <a:t>External experts are not members of the engagement team, audit team, review team. assurance team, or sustainability assurance team.</a:t>
            </a:r>
            <a:r>
              <a:rPr lang="en-US" sz="2000" dirty="0">
                <a:solidFill>
                  <a:srgbClr val="0070C0"/>
                </a:solidFill>
                <a:latin typeface="+mj-lt"/>
              </a:rPr>
              <a:t>”</a:t>
            </a:r>
            <a:r>
              <a:rPr lang="en-US" sz="2000" i="1" dirty="0">
                <a:solidFill>
                  <a:schemeClr val="tx1"/>
                </a:solidFill>
                <a:latin typeface="+mj-lt"/>
              </a:rPr>
              <a:t> </a:t>
            </a:r>
          </a:p>
          <a:p>
            <a:pPr marL="0" indent="0" algn="just">
              <a:lnSpc>
                <a:spcPts val="2400"/>
              </a:lnSpc>
              <a:spcBef>
                <a:spcPts val="600"/>
              </a:spcBef>
              <a:spcAft>
                <a:spcPts val="600"/>
              </a:spcAft>
              <a:buNone/>
            </a:pPr>
            <a:endParaRPr lang="en-US" sz="2000" dirty="0">
              <a:solidFill>
                <a:schemeClr val="tx1"/>
              </a:solidFill>
              <a:latin typeface="+mj-lt"/>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2784256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21</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I</a:t>
            </a: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EBSAs</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 </a:t>
            </a:r>
            <a:r>
              <a:rPr lang="en-US" sz="3000" dirty="0">
                <a:solidFill>
                  <a:srgbClr val="FFFFFF"/>
                </a:solidFill>
                <a:latin typeface="Arial" panose="020B0604020202020204"/>
              </a:rPr>
              <a:t>views on the </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concepts underlying the proposed new and revised definitions</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1909619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a:xfrm>
            <a:off x="1503123" y="2934040"/>
            <a:ext cx="8855723" cy="1115179"/>
          </a:xfrm>
        </p:spPr>
        <p:txBody>
          <a:bodyPr anchor="ctr">
            <a:normAutofit/>
          </a:bodyPr>
          <a:lstStyle/>
          <a:p>
            <a:pPr algn="ctr"/>
            <a:r>
              <a:rPr lang="en-US" sz="3600" dirty="0">
                <a:latin typeface="+mj-lt"/>
              </a:rPr>
              <a:t>Agreeing the Work of An Expert (Part 3)</a:t>
            </a:r>
          </a:p>
        </p:txBody>
      </p:sp>
    </p:spTree>
    <p:extLst>
      <p:ext uri="{BB962C8B-B14F-4D97-AF65-F5344CB8AC3E}">
        <p14:creationId xmlns:p14="http://schemas.microsoft.com/office/powerpoint/2010/main" val="708834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9" name="Rectangle 1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fld id="{A68F81FF-A8B7-8E49-9D5B-3CAD5ADFEE3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3" name="Picture 2" descr="Woman signing contract">
            <a:extLst>
              <a:ext uri="{FF2B5EF4-FFF2-40B4-BE49-F238E27FC236}">
                <a16:creationId xmlns:a16="http://schemas.microsoft.com/office/drawing/2014/main" id="{CF266B56-2409-EAE7-CFDD-A269472D403F}"/>
              </a:ext>
            </a:extLst>
          </p:cNvPr>
          <p:cNvPicPr>
            <a:picLocks noChangeAspect="1"/>
          </p:cNvPicPr>
          <p:nvPr/>
        </p:nvPicPr>
        <p:blipFill>
          <a:blip r:embed="rId3">
            <a:alphaModFix amt="95000"/>
            <a:extLst>
              <a:ext uri="{28A0092B-C50C-407E-A947-70E740481C1C}">
                <a14:useLocalDpi xmlns:a14="http://schemas.microsoft.com/office/drawing/2010/main" val="0"/>
              </a:ext>
            </a:extLst>
          </a:blip>
          <a:stretch>
            <a:fillRect/>
          </a:stretch>
        </p:blipFill>
        <p:spPr>
          <a:xfrm>
            <a:off x="0" y="322544"/>
            <a:ext cx="12220914" cy="6858000"/>
          </a:xfrm>
          <a:prstGeom prst="rect">
            <a:avLst/>
          </a:prstGeom>
          <a:effectLst>
            <a:softEdge rad="317500"/>
          </a:effectLst>
        </p:spPr>
      </p:pic>
      <p:sp>
        <p:nvSpPr>
          <p:cNvPr id="10" name="Rectangle: Rounded Corners 9">
            <a:extLst>
              <a:ext uri="{FF2B5EF4-FFF2-40B4-BE49-F238E27FC236}">
                <a16:creationId xmlns:a16="http://schemas.microsoft.com/office/drawing/2014/main" id="{CBCF210E-AE06-6360-3967-383F3422583E}"/>
              </a:ext>
            </a:extLst>
          </p:cNvPr>
          <p:cNvSpPr/>
          <p:nvPr/>
        </p:nvSpPr>
        <p:spPr>
          <a:xfrm>
            <a:off x="1166701" y="804830"/>
            <a:ext cx="2574079" cy="180054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a:ln>
                  <a:noFill/>
                </a:ln>
                <a:solidFill>
                  <a:srgbClr val="FFFFFF"/>
                </a:solidFill>
                <a:effectLst/>
                <a:uLnTx/>
                <a:uFillTx/>
                <a:latin typeface="Arial" panose="020B0604020202020204"/>
                <a:ea typeface="+mn-ea"/>
                <a:cs typeface="+mn-cs"/>
              </a:rPr>
              <a:t>Purpose, intended use and timing</a:t>
            </a:r>
            <a:endParaRPr kumimoji="0" lang="en-US" sz="20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3433D0EC-43CB-E315-96F9-C1EE9B8A8DDF}"/>
              </a:ext>
            </a:extLst>
          </p:cNvPr>
          <p:cNvSpPr/>
          <p:nvPr/>
        </p:nvSpPr>
        <p:spPr>
          <a:xfrm>
            <a:off x="3740780" y="804830"/>
            <a:ext cx="2574079" cy="1800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dirty="0">
                <a:ln>
                  <a:noFill/>
                </a:ln>
                <a:solidFill>
                  <a:srgbClr val="FFFFFF"/>
                </a:solidFill>
                <a:effectLst/>
                <a:uLnTx/>
                <a:uFillTx/>
                <a:latin typeface="Arial" panose="020B0604020202020204"/>
                <a:ea typeface="+mn-ea"/>
                <a:cs typeface="+mn-cs"/>
              </a:rPr>
              <a:t>General approach and expected format and content</a:t>
            </a:r>
          </a:p>
        </p:txBody>
      </p:sp>
      <p:sp>
        <p:nvSpPr>
          <p:cNvPr id="16" name="Rectangle: Rounded Corners 15">
            <a:extLst>
              <a:ext uri="{FF2B5EF4-FFF2-40B4-BE49-F238E27FC236}">
                <a16:creationId xmlns:a16="http://schemas.microsoft.com/office/drawing/2014/main" id="{2E38F19B-5A4C-1629-71E5-5F7085DE9745}"/>
              </a:ext>
            </a:extLst>
          </p:cNvPr>
          <p:cNvSpPr/>
          <p:nvPr/>
        </p:nvSpPr>
        <p:spPr>
          <a:xfrm>
            <a:off x="6314859" y="804830"/>
            <a:ext cx="2574079" cy="1800549"/>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dirty="0">
                <a:ln>
                  <a:noFill/>
                </a:ln>
                <a:solidFill>
                  <a:srgbClr val="FFFFFF"/>
                </a:solidFill>
                <a:effectLst/>
                <a:uLnTx/>
                <a:uFillTx/>
                <a:latin typeface="Arial" panose="020B0604020202020204"/>
                <a:ea typeface="+mn-ea"/>
                <a:cs typeface="+mn-cs"/>
              </a:rPr>
              <a:t>Expectations on Confidentiality</a:t>
            </a:r>
          </a:p>
        </p:txBody>
      </p:sp>
      <p:sp>
        <p:nvSpPr>
          <p:cNvPr id="18" name="Rectangle: Rounded Corners 17">
            <a:extLst>
              <a:ext uri="{FF2B5EF4-FFF2-40B4-BE49-F238E27FC236}">
                <a16:creationId xmlns:a16="http://schemas.microsoft.com/office/drawing/2014/main" id="{D0989C17-B6AE-DCAD-EDAB-A71CABB4A077}"/>
              </a:ext>
            </a:extLst>
          </p:cNvPr>
          <p:cNvSpPr/>
          <p:nvPr/>
        </p:nvSpPr>
        <p:spPr>
          <a:xfrm>
            <a:off x="8888938" y="806321"/>
            <a:ext cx="2574079" cy="1800549"/>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dirty="0">
                <a:ln>
                  <a:noFill/>
                </a:ln>
                <a:solidFill>
                  <a:srgbClr val="FFFFFF"/>
                </a:solidFill>
                <a:effectLst/>
                <a:uLnTx/>
                <a:uFillTx/>
                <a:latin typeface="Arial" panose="020B0604020202020204"/>
                <a:ea typeface="+mn-ea"/>
                <a:cs typeface="+mn-cs"/>
              </a:rPr>
              <a:t>Expectations on information to be provided to facilitate evaluation of objectivity</a:t>
            </a:r>
          </a:p>
        </p:txBody>
      </p:sp>
      <p:sp>
        <p:nvSpPr>
          <p:cNvPr id="20" name="Rectangle: Rounded Corners 19">
            <a:extLst>
              <a:ext uri="{FF2B5EF4-FFF2-40B4-BE49-F238E27FC236}">
                <a16:creationId xmlns:a16="http://schemas.microsoft.com/office/drawing/2014/main" id="{F70E4FBF-1D81-B025-3D53-D2F6135F2F30}"/>
              </a:ext>
            </a:extLst>
          </p:cNvPr>
          <p:cNvSpPr/>
          <p:nvPr/>
        </p:nvSpPr>
        <p:spPr>
          <a:xfrm>
            <a:off x="1139869" y="107139"/>
            <a:ext cx="10264036" cy="69769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Agree Terms of Engagement </a:t>
            </a:r>
            <a:r>
              <a:rPr kumimoji="0" lang="en-US" sz="2800" i="0" u="none" strike="noStrike" kern="1200" cap="none" spc="0" normalizeH="0" baseline="0" noProof="0" dirty="0">
                <a:ln>
                  <a:noFill/>
                </a:ln>
                <a:solidFill>
                  <a:srgbClr val="FFFFFF"/>
                </a:solidFill>
                <a:effectLst/>
                <a:uLnTx/>
                <a:uFillTx/>
                <a:latin typeface="Arial" panose="020B0604020202020204"/>
                <a:ea typeface="+mn-ea"/>
                <a:cs typeface="+mn-cs"/>
              </a:rPr>
              <a:t>(p. R390.6 &amp; 390.6 A1)</a:t>
            </a:r>
          </a:p>
        </p:txBody>
      </p:sp>
    </p:spTree>
    <p:extLst>
      <p:ext uri="{BB962C8B-B14F-4D97-AF65-F5344CB8AC3E}">
        <p14:creationId xmlns:p14="http://schemas.microsoft.com/office/powerpoint/2010/main" val="29494287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a:xfrm>
            <a:off x="1503123" y="2934040"/>
            <a:ext cx="8855723" cy="1115179"/>
          </a:xfrm>
        </p:spPr>
        <p:txBody>
          <a:bodyPr anchor="ctr">
            <a:normAutofit fontScale="90000"/>
          </a:bodyPr>
          <a:lstStyle/>
          <a:p>
            <a:pPr algn="ctr"/>
            <a:r>
              <a:rPr lang="en-US" sz="3600" dirty="0">
                <a:latin typeface="+mj-lt"/>
              </a:rPr>
              <a:t>Whether to Use the Work of An Expert (Part 3)</a:t>
            </a:r>
          </a:p>
        </p:txBody>
      </p:sp>
    </p:spTree>
    <p:extLst>
      <p:ext uri="{BB962C8B-B14F-4D97-AF65-F5344CB8AC3E}">
        <p14:creationId xmlns:p14="http://schemas.microsoft.com/office/powerpoint/2010/main" val="1365763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595625" y="23311"/>
            <a:ext cx="11102236" cy="1068518"/>
          </a:xfrm>
        </p:spPr>
        <p:txBody>
          <a:bodyPr>
            <a:noAutofit/>
          </a:bodyPr>
          <a:lstStyle/>
          <a:p>
            <a:r>
              <a:rPr lang="en-US" dirty="0">
                <a:latin typeface="+mj-lt"/>
              </a:rPr>
              <a:t>Whether to Use the Work of an Expert</a:t>
            </a:r>
            <a:endParaRPr lang="en-US"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63763" y="1502634"/>
            <a:ext cx="7534098" cy="4853716"/>
          </a:xfrm>
        </p:spPr>
        <p:txBody>
          <a:bodyPr vert="horz" lIns="91440" tIns="45720" rIns="91440" bIns="45720" rtlCol="0" anchor="t">
            <a:noAutofit/>
          </a:bodyPr>
          <a:lstStyle/>
          <a:p>
            <a:pPr marL="347345" indent="-347345" algn="just">
              <a:spcBef>
                <a:spcPts val="600"/>
              </a:spcBef>
              <a:spcAft>
                <a:spcPts val="600"/>
              </a:spcAft>
            </a:pPr>
            <a:r>
              <a:rPr lang="en-US" sz="2000" dirty="0">
                <a:solidFill>
                  <a:srgbClr val="0070C0"/>
                </a:solidFill>
                <a:latin typeface="+mj-lt"/>
              </a:rPr>
              <a:t>(p. R390.7) </a:t>
            </a:r>
            <a:r>
              <a:rPr lang="en-US" sz="2000" dirty="0">
                <a:solidFill>
                  <a:schemeClr val="tx1"/>
                </a:solidFill>
                <a:latin typeface="+mj-lt"/>
              </a:rPr>
              <a:t>“In determining whether it is appropriate to use the work of the expert, the PA shall evaluate the expert’s competence, capabilities and objectivity.” </a:t>
            </a:r>
          </a:p>
          <a:p>
            <a:pPr marL="347345" indent="-347345" algn="just">
              <a:spcBef>
                <a:spcPts val="600"/>
              </a:spcBef>
              <a:spcAft>
                <a:spcPts val="600"/>
              </a:spcAft>
            </a:pPr>
            <a:r>
              <a:rPr lang="en-US" sz="2000" dirty="0">
                <a:solidFill>
                  <a:srgbClr val="0070C0"/>
                </a:solidFill>
                <a:latin typeface="+mj-lt"/>
              </a:rPr>
              <a:t>(p. R390.14)</a:t>
            </a:r>
            <a:r>
              <a:rPr lang="en-US" sz="2000" dirty="0">
                <a:solidFill>
                  <a:schemeClr val="tx1"/>
                </a:solidFill>
                <a:latin typeface="+mj-lt"/>
              </a:rPr>
              <a:t>	“The PA shall conclude, based on the evaluation of the expert’s competence and capabilities, and any identified threats to the expert’s objectivity, whether the expert is competent, has the capabilities, and is objective.”</a:t>
            </a:r>
          </a:p>
          <a:p>
            <a:pPr marL="347345" indent="-347345" algn="just">
              <a:spcBef>
                <a:spcPts val="600"/>
              </a:spcBef>
              <a:spcAft>
                <a:spcPts val="600"/>
              </a:spcAft>
            </a:pPr>
            <a:r>
              <a:rPr lang="en-US" sz="2000" dirty="0">
                <a:solidFill>
                  <a:srgbClr val="0070C0"/>
                </a:solidFill>
                <a:latin typeface="+mj-lt"/>
              </a:rPr>
              <a:t>(p. R390.15)</a:t>
            </a:r>
            <a:r>
              <a:rPr lang="en-US" sz="2000" dirty="0">
                <a:solidFill>
                  <a:schemeClr val="tx1"/>
                </a:solidFill>
                <a:latin typeface="+mj-lt"/>
              </a:rPr>
              <a:t>	“If the PA concludes that the expert is not competent, capable or objective, the accountant shall not use the expert’s work.” </a:t>
            </a:r>
          </a:p>
          <a:p>
            <a:pPr marL="0" indent="0" algn="just">
              <a:spcBef>
                <a:spcPts val="600"/>
              </a:spcBef>
              <a:spcAft>
                <a:spcPts val="600"/>
              </a:spcAft>
              <a:buNone/>
            </a:pPr>
            <a:r>
              <a:rPr lang="en-US" sz="2000" b="1" dirty="0">
                <a:solidFill>
                  <a:schemeClr val="tx1"/>
                </a:solidFill>
                <a:latin typeface="+mj-lt"/>
                <a:sym typeface="Wingdings" panose="05000000000000000000" pitchFamily="2" charset="2"/>
              </a:rPr>
              <a:t>TF view is that if the PA cannot obtain the information necessary to conclude on the expert’s CCO or the expert is not CCO, the PA shall not use the expert’s work. </a:t>
            </a:r>
          </a:p>
          <a:p>
            <a:pPr marL="347345" indent="-347345" algn="just">
              <a:spcBef>
                <a:spcPts val="600"/>
              </a:spcBef>
              <a:spcAft>
                <a:spcPts val="600"/>
              </a:spcAft>
            </a:pPr>
            <a:endParaRPr lang="en-US" sz="2000" dirty="0">
              <a:solidFill>
                <a:schemeClr val="tx1"/>
              </a:solidFill>
              <a:latin typeface="+mj-lt"/>
            </a:endParaRPr>
          </a:p>
          <a:p>
            <a:pPr marL="347345" indent="-347345" algn="just">
              <a:spcBef>
                <a:spcPts val="600"/>
              </a:spcBef>
              <a:spcAft>
                <a:spcPts val="600"/>
              </a:spcAft>
            </a:pPr>
            <a:endParaRPr lang="en-US" sz="2000" dirty="0">
              <a:solidFill>
                <a:schemeClr val="tx1"/>
              </a:solidFill>
              <a:latin typeface="+mj-lt"/>
            </a:endParaRPr>
          </a:p>
          <a:p>
            <a:pPr marL="347345" indent="-347345" algn="just">
              <a:spcBef>
                <a:spcPts val="600"/>
              </a:spcBef>
              <a:spcAft>
                <a:spcPts val="600"/>
              </a:spcAft>
            </a:pPr>
            <a:endParaRPr lang="en-US" sz="2000" dirty="0">
              <a:solidFill>
                <a:srgbClr val="0070C0"/>
              </a:solidFill>
              <a:latin typeface="+mj-lt"/>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Basic Premise for </a:t>
            </a:r>
            <a:r>
              <a:rPr kumimoji="0" lang="en-US" sz="2200" b="1" i="0" u="none" strike="noStrike" kern="1200" cap="none" spc="0" normalizeH="0" baseline="0" noProof="0" dirty="0">
                <a:ln>
                  <a:noFill/>
                </a:ln>
                <a:solidFill>
                  <a:schemeClr val="bg1"/>
                </a:solidFill>
                <a:effectLst/>
                <a:uLnTx/>
                <a:uFillTx/>
                <a:latin typeface="Arial" panose="020B0604020202020204"/>
                <a:ea typeface="+mn-ea"/>
                <a:cs typeface="+mn-cs"/>
              </a:rPr>
              <a:t>all</a:t>
            </a: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 Experts</a:t>
            </a:r>
          </a:p>
        </p:txBody>
      </p:sp>
    </p:spTree>
    <p:extLst>
      <p:ext uri="{BB962C8B-B14F-4D97-AF65-F5344CB8AC3E}">
        <p14:creationId xmlns:p14="http://schemas.microsoft.com/office/powerpoint/2010/main" val="21027454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Competence (p. 390.7 A5)</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19961" y="1408570"/>
            <a:ext cx="10252214" cy="4947780"/>
          </a:xfrm>
        </p:spPr>
        <p:txBody>
          <a:bodyPr vert="horz" lIns="91440" tIns="45720" rIns="91440" bIns="45720" rtlCol="0" anchor="t">
            <a:noAutofit/>
          </a:bodyPr>
          <a:lstStyle/>
          <a:p>
            <a:pPr marL="0" indent="0" algn="just">
              <a:lnSpc>
                <a:spcPts val="2400"/>
              </a:lnSpc>
              <a:spcBef>
                <a:spcPts val="600"/>
              </a:spcBef>
              <a:spcAft>
                <a:spcPts val="600"/>
              </a:spcAft>
              <a:buNone/>
            </a:pPr>
            <a:r>
              <a:rPr lang="en-US" sz="2000" dirty="0">
                <a:solidFill>
                  <a:schemeClr val="tx1"/>
                </a:solidFill>
                <a:latin typeface="+mj-lt"/>
              </a:rPr>
              <a:t>Factors that are relevant in evaluating the competence of the expert include: </a:t>
            </a:r>
          </a:p>
          <a:p>
            <a:pPr marL="347472" indent="-347472" algn="just">
              <a:lnSpc>
                <a:spcPts val="2400"/>
              </a:lnSpc>
              <a:spcBef>
                <a:spcPts val="600"/>
              </a:spcBef>
              <a:spcAft>
                <a:spcPts val="600"/>
              </a:spcAft>
            </a:pPr>
            <a:r>
              <a:rPr lang="en-US" sz="2000" dirty="0">
                <a:solidFill>
                  <a:schemeClr val="tx1"/>
                </a:solidFill>
                <a:latin typeface="+mj-lt"/>
              </a:rPr>
              <a:t>Whether the expert’s credentials, education, training, experience and reputation are relevant to, or consistent with, the nature of the work to be performed.</a:t>
            </a:r>
          </a:p>
          <a:p>
            <a:pPr marL="347472" indent="-347472" algn="just">
              <a:lnSpc>
                <a:spcPts val="2400"/>
              </a:lnSpc>
              <a:spcBef>
                <a:spcPts val="600"/>
              </a:spcBef>
              <a:spcAft>
                <a:spcPts val="600"/>
              </a:spcAft>
            </a:pPr>
            <a:r>
              <a:rPr lang="en-US" sz="2000" dirty="0">
                <a:solidFill>
                  <a:schemeClr val="tx1"/>
                </a:solidFill>
                <a:latin typeface="+mj-lt"/>
              </a:rPr>
              <a:t>Whether the expert belongs to a professional body and, if so, whether the expert is in good standing.</a:t>
            </a:r>
          </a:p>
          <a:p>
            <a:pPr marL="347472" indent="-347472" algn="just">
              <a:lnSpc>
                <a:spcPts val="2400"/>
              </a:lnSpc>
              <a:spcBef>
                <a:spcPts val="600"/>
              </a:spcBef>
              <a:spcAft>
                <a:spcPts val="600"/>
              </a:spcAft>
            </a:pPr>
            <a:r>
              <a:rPr lang="en-US" sz="2000" dirty="0">
                <a:solidFill>
                  <a:schemeClr val="tx1"/>
                </a:solidFill>
                <a:latin typeface="+mj-lt"/>
              </a:rPr>
              <a:t>Whether the expert’s work is subject to professional standards issued by a recognized body, or follows generally accepted principles or practices, in the expert’s field or area of expertise.</a:t>
            </a:r>
          </a:p>
          <a:p>
            <a:pPr marL="347472" indent="-347472" algn="just">
              <a:lnSpc>
                <a:spcPts val="2400"/>
              </a:lnSpc>
              <a:spcBef>
                <a:spcPts val="600"/>
              </a:spcBef>
              <a:spcAft>
                <a:spcPts val="600"/>
              </a:spcAft>
            </a:pPr>
            <a:r>
              <a:rPr lang="en-US" sz="2000" dirty="0">
                <a:solidFill>
                  <a:schemeClr val="tx1"/>
                </a:solidFill>
                <a:latin typeface="+mj-lt"/>
              </a:rPr>
              <a:t>Whether the expert has a track record of performing similar work for the professional accountant’s firm or other clients.</a:t>
            </a:r>
          </a:p>
          <a:p>
            <a:pPr marL="347472" indent="-347472" algn="just">
              <a:lnSpc>
                <a:spcPts val="2400"/>
              </a:lnSpc>
              <a:spcBef>
                <a:spcPts val="600"/>
              </a:spcBef>
              <a:spcAft>
                <a:spcPts val="600"/>
              </a:spcAft>
            </a:pPr>
            <a:r>
              <a:rPr lang="en-US" sz="2000" dirty="0">
                <a:solidFill>
                  <a:schemeClr val="tx1"/>
                </a:solidFill>
                <a:latin typeface="+mj-lt"/>
              </a:rPr>
              <a:t>Where the expert is employed by the accountant’s firm, whether their expertise has been validated by an accreditation or similar process established by the firm.</a:t>
            </a:r>
            <a:endParaRPr lang="en-US" sz="2000" i="1" dirty="0">
              <a:solidFill>
                <a:schemeClr val="tx1"/>
              </a:solidFill>
              <a:latin typeface="+mj-lt"/>
            </a:endParaRPr>
          </a:p>
          <a:p>
            <a:pPr marL="0" indent="0" algn="just">
              <a:lnSpc>
                <a:spcPts val="2400"/>
              </a:lnSpc>
              <a:spcBef>
                <a:spcPts val="600"/>
              </a:spcBef>
              <a:spcAft>
                <a:spcPts val="600"/>
              </a:spcAft>
              <a:buNone/>
            </a:pPr>
            <a:endParaRPr lang="en-US" sz="2000" dirty="0">
              <a:solidFill>
                <a:schemeClr val="tx1"/>
              </a:solidFill>
              <a:latin typeface="+mj-lt"/>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8130463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Capabilities (p. 390.7 A6)</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pic>
        <p:nvPicPr>
          <p:cNvPr id="6" name="Picture 5" descr="Desk and clock">
            <a:extLst>
              <a:ext uri="{FF2B5EF4-FFF2-40B4-BE49-F238E27FC236}">
                <a16:creationId xmlns:a16="http://schemas.microsoft.com/office/drawing/2014/main" id="{0FA28213-E2EA-DDB1-8D2A-5B70FB0919A9}"/>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3303587" y="1164921"/>
            <a:ext cx="8888413" cy="5705604"/>
          </a:xfrm>
          <a:prstGeom prst="rect">
            <a:avLst/>
          </a:prstGeom>
        </p:spPr>
      </p:pic>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19960" y="2451765"/>
            <a:ext cx="5429693" cy="2086390"/>
          </a:xfrm>
        </p:spPr>
        <p:txBody>
          <a:bodyPr vert="horz" lIns="91440" tIns="45720" rIns="91440" bIns="45720" rtlCol="0" anchor="t">
            <a:noAutofit/>
          </a:bodyPr>
          <a:lstStyle/>
          <a:p>
            <a:pPr marL="0" indent="0" algn="just">
              <a:lnSpc>
                <a:spcPts val="2400"/>
              </a:lnSpc>
              <a:spcBef>
                <a:spcPts val="600"/>
              </a:spcBef>
              <a:spcAft>
                <a:spcPts val="600"/>
              </a:spcAft>
              <a:buNone/>
            </a:pPr>
            <a:r>
              <a:rPr lang="en-US" sz="2000" dirty="0">
                <a:solidFill>
                  <a:schemeClr val="tx1"/>
                </a:solidFill>
                <a:latin typeface="+mj-lt"/>
              </a:rPr>
              <a:t>Factors that are relevant in evaluating the capabilities of the expert include: </a:t>
            </a:r>
          </a:p>
          <a:p>
            <a:pPr marL="347472" indent="-347472" algn="just">
              <a:lnSpc>
                <a:spcPts val="2400"/>
              </a:lnSpc>
              <a:spcBef>
                <a:spcPts val="600"/>
              </a:spcBef>
              <a:spcAft>
                <a:spcPts val="600"/>
              </a:spcAft>
            </a:pPr>
            <a:r>
              <a:rPr lang="en-US" sz="2000" dirty="0">
                <a:solidFill>
                  <a:schemeClr val="tx1"/>
                </a:solidFill>
                <a:latin typeface="+mj-lt"/>
              </a:rPr>
              <a:t>The resources available to the expert.</a:t>
            </a:r>
          </a:p>
          <a:p>
            <a:pPr marL="347472" indent="-347472" algn="just">
              <a:lnSpc>
                <a:spcPts val="2400"/>
              </a:lnSpc>
              <a:spcBef>
                <a:spcPts val="600"/>
              </a:spcBef>
              <a:spcAft>
                <a:spcPts val="600"/>
              </a:spcAft>
            </a:pPr>
            <a:r>
              <a:rPr lang="en-US" sz="2000" dirty="0">
                <a:solidFill>
                  <a:schemeClr val="tx1"/>
                </a:solidFill>
                <a:latin typeface="+mj-lt"/>
              </a:rPr>
              <a:t>Whether the expert has adequate time to perform the work.</a:t>
            </a:r>
            <a:endParaRPr lang="en-US" sz="2000" i="1" dirty="0">
              <a:solidFill>
                <a:schemeClr val="tx1"/>
              </a:solidFill>
              <a:latin typeface="+mj-lt"/>
            </a:endParaRPr>
          </a:p>
          <a:p>
            <a:pPr marL="0" indent="0" algn="just">
              <a:lnSpc>
                <a:spcPts val="2400"/>
              </a:lnSpc>
              <a:spcBef>
                <a:spcPts val="600"/>
              </a:spcBef>
              <a:spcAft>
                <a:spcPts val="600"/>
              </a:spcAft>
              <a:buNone/>
            </a:pPr>
            <a:endParaRPr lang="en-US" sz="2000" dirty="0">
              <a:solidFill>
                <a:schemeClr val="tx1"/>
              </a:solidFill>
              <a:latin typeface="+mj-lt"/>
            </a:endParaRPr>
          </a:p>
        </p:txBody>
      </p:sp>
    </p:spTree>
    <p:extLst>
      <p:ext uri="{BB962C8B-B14F-4D97-AF65-F5344CB8AC3E}">
        <p14:creationId xmlns:p14="http://schemas.microsoft.com/office/powerpoint/2010/main" val="2489593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Objectivity (p. 390.7 A7)</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19961" y="1358466"/>
            <a:ext cx="10252214" cy="5449430"/>
          </a:xfrm>
        </p:spPr>
        <p:txBody>
          <a:bodyPr vert="horz" lIns="91440" tIns="45720" rIns="91440" bIns="45720" rtlCol="0" anchor="t">
            <a:noAutofit/>
          </a:bodyPr>
          <a:lstStyle/>
          <a:p>
            <a:pPr marL="0" indent="0" algn="just">
              <a:lnSpc>
                <a:spcPts val="2400"/>
              </a:lnSpc>
              <a:spcBef>
                <a:spcPts val="600"/>
              </a:spcBef>
              <a:spcAft>
                <a:spcPts val="600"/>
              </a:spcAft>
              <a:buNone/>
            </a:pPr>
            <a:r>
              <a:rPr lang="en-US" sz="2000" dirty="0">
                <a:solidFill>
                  <a:schemeClr val="tx1"/>
                </a:solidFill>
                <a:latin typeface="+mj-lt"/>
              </a:rPr>
              <a:t>Factors that are relevant in evaluating the objectivity of the expert include: </a:t>
            </a:r>
          </a:p>
          <a:p>
            <a:pPr marL="347472" indent="-347472" algn="just">
              <a:lnSpc>
                <a:spcPts val="2400"/>
              </a:lnSpc>
              <a:spcBef>
                <a:spcPts val="600"/>
              </a:spcBef>
              <a:spcAft>
                <a:spcPts val="600"/>
              </a:spcAft>
            </a:pPr>
            <a:r>
              <a:rPr lang="en-US" sz="2000" dirty="0">
                <a:solidFill>
                  <a:schemeClr val="tx1"/>
                </a:solidFill>
                <a:latin typeface="+mj-lt"/>
              </a:rPr>
              <a:t>Whether the expert is subject to ethics standards issued by a professional body in the expert’s field or area of expertise.</a:t>
            </a:r>
          </a:p>
          <a:p>
            <a:pPr marL="347472" indent="-347472" algn="just">
              <a:lnSpc>
                <a:spcPts val="2400"/>
              </a:lnSpc>
              <a:spcBef>
                <a:spcPts val="600"/>
              </a:spcBef>
              <a:spcAft>
                <a:spcPts val="600"/>
              </a:spcAft>
            </a:pPr>
            <a:r>
              <a:rPr lang="en-US" sz="2000" dirty="0">
                <a:solidFill>
                  <a:schemeClr val="tx1"/>
                </a:solidFill>
                <a:latin typeface="+mj-lt"/>
              </a:rPr>
              <a:t>Whether the expert has a conflict of interest in relation to the work the expert is performing at the entity.</a:t>
            </a:r>
          </a:p>
          <a:p>
            <a:pPr marL="347472" indent="-347472" algn="just">
              <a:lnSpc>
                <a:spcPts val="2400"/>
              </a:lnSpc>
              <a:spcBef>
                <a:spcPts val="600"/>
              </a:spcBef>
              <a:spcAft>
                <a:spcPts val="600"/>
              </a:spcAft>
            </a:pPr>
            <a:r>
              <a:rPr lang="en-US" sz="2000" dirty="0">
                <a:solidFill>
                  <a:schemeClr val="tx1"/>
                </a:solidFill>
                <a:latin typeface="+mj-lt"/>
              </a:rPr>
              <a:t>Whether there is any known potential bias that might affect the exercise of the expert’s professional judgment.</a:t>
            </a:r>
          </a:p>
          <a:p>
            <a:pPr marL="347472" indent="-347472" algn="just">
              <a:lnSpc>
                <a:spcPts val="2400"/>
              </a:lnSpc>
              <a:spcBef>
                <a:spcPts val="600"/>
              </a:spcBef>
              <a:spcAft>
                <a:spcPts val="600"/>
              </a:spcAft>
            </a:pPr>
            <a:r>
              <a:rPr lang="en-US" sz="2000" dirty="0">
                <a:solidFill>
                  <a:schemeClr val="tx1"/>
                </a:solidFill>
                <a:latin typeface="+mj-lt"/>
              </a:rPr>
              <a:t>Whether the expert will evaluate or rely on any previous judgments made or activities performed by the expert in undertaking the work. </a:t>
            </a:r>
          </a:p>
          <a:p>
            <a:pPr marL="347472" indent="-347472" algn="just">
              <a:lnSpc>
                <a:spcPts val="2400"/>
              </a:lnSpc>
              <a:spcBef>
                <a:spcPts val="600"/>
              </a:spcBef>
              <a:spcAft>
                <a:spcPts val="600"/>
              </a:spcAft>
            </a:pPr>
            <a:r>
              <a:rPr lang="en-US" sz="2000" dirty="0">
                <a:solidFill>
                  <a:schemeClr val="tx1"/>
                </a:solidFill>
                <a:latin typeface="+mj-lt"/>
              </a:rPr>
              <a:t>Where the expert is employed by the professional accountant’s firm, whether the expert is subject to the firm’s system of quality management addressing threats to compliance with the principle of objectivity.</a:t>
            </a:r>
          </a:p>
          <a:p>
            <a:pPr marL="0" indent="0" algn="just">
              <a:lnSpc>
                <a:spcPts val="2400"/>
              </a:lnSpc>
              <a:spcBef>
                <a:spcPts val="600"/>
              </a:spcBef>
              <a:spcAft>
                <a:spcPts val="600"/>
              </a:spcAft>
              <a:buNone/>
            </a:pPr>
            <a:r>
              <a:rPr lang="en-US" sz="2000" b="1" dirty="0">
                <a:solidFill>
                  <a:srgbClr val="FF0000"/>
                </a:solidFill>
                <a:latin typeface="+mj-lt"/>
              </a:rPr>
              <a:t>Paragraphs R390.10 to R390.13 set out required further actions in evaluating the objectivity of an external expert in an audit or other assurance engagement.</a:t>
            </a:r>
          </a:p>
          <a:p>
            <a:pPr marL="0" indent="0" algn="just">
              <a:lnSpc>
                <a:spcPts val="2400"/>
              </a:lnSpc>
              <a:spcBef>
                <a:spcPts val="600"/>
              </a:spcBef>
              <a:spcAft>
                <a:spcPts val="600"/>
              </a:spcAft>
              <a:buNone/>
            </a:pPr>
            <a:endParaRPr lang="en-US" sz="2000" dirty="0">
              <a:solidFill>
                <a:schemeClr val="tx1"/>
              </a:solidFill>
              <a:latin typeface="+mj-lt"/>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2640934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Sources of Information (p. 390.7 A9)</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
        <p:nvSpPr>
          <p:cNvPr id="8" name="Content Placeholder 2">
            <a:extLst>
              <a:ext uri="{FF2B5EF4-FFF2-40B4-BE49-F238E27FC236}">
                <a16:creationId xmlns:a16="http://schemas.microsoft.com/office/drawing/2014/main" id="{5BC6F6BE-719F-CD29-5912-49E85D40F6FC}"/>
              </a:ext>
            </a:extLst>
          </p:cNvPr>
          <p:cNvSpPr>
            <a:spLocks noGrp="1"/>
          </p:cNvSpPr>
          <p:nvPr>
            <p:ph idx="1"/>
          </p:nvPr>
        </p:nvSpPr>
        <p:spPr>
          <a:xfrm>
            <a:off x="419960" y="1321213"/>
            <a:ext cx="10933840" cy="4854119"/>
          </a:xfrm>
        </p:spPr>
        <p:txBody>
          <a:bodyPr>
            <a:noAutofit/>
          </a:bodyPr>
          <a:lstStyle/>
          <a:p>
            <a:pPr marL="0" indent="0" algn="just">
              <a:spcBef>
                <a:spcPts val="600"/>
              </a:spcBef>
              <a:spcAft>
                <a:spcPts val="600"/>
              </a:spcAft>
              <a:buNone/>
            </a:pPr>
            <a:r>
              <a:rPr lang="en-US" sz="2000" dirty="0">
                <a:solidFill>
                  <a:schemeClr val="tx1"/>
                </a:solidFill>
                <a:latin typeface="+mj-lt"/>
              </a:rPr>
              <a:t>Information about an expert’s competence, capabilities and objectivity might be obtained from various sources, including:</a:t>
            </a:r>
          </a:p>
          <a:p>
            <a:pPr marL="347472" indent="-347472" algn="just">
              <a:spcBef>
                <a:spcPts val="600"/>
              </a:spcBef>
              <a:spcAft>
                <a:spcPts val="600"/>
              </a:spcAft>
            </a:pPr>
            <a:r>
              <a:rPr lang="en-US" sz="2000" dirty="0">
                <a:solidFill>
                  <a:schemeClr val="tx1"/>
                </a:solidFill>
                <a:latin typeface="+mj-lt"/>
              </a:rPr>
              <a:t>Personal association or experience with previous work undertaken by the expert.</a:t>
            </a:r>
          </a:p>
          <a:p>
            <a:pPr marL="347472" indent="-347472" algn="just">
              <a:spcBef>
                <a:spcPts val="600"/>
              </a:spcBef>
              <a:spcAft>
                <a:spcPts val="600"/>
              </a:spcAft>
            </a:pPr>
            <a:r>
              <a:rPr lang="en-US" sz="2000" dirty="0">
                <a:solidFill>
                  <a:schemeClr val="tx1"/>
                </a:solidFill>
                <a:latin typeface="+mj-lt"/>
              </a:rPr>
              <a:t>Consulting with others within or outside the professional accountant’s firm who are familiar with the expert's work.</a:t>
            </a:r>
          </a:p>
          <a:p>
            <a:pPr marL="347472" indent="-347472" algn="just">
              <a:spcBef>
                <a:spcPts val="600"/>
              </a:spcBef>
              <a:spcAft>
                <a:spcPts val="600"/>
              </a:spcAft>
            </a:pPr>
            <a:r>
              <a:rPr lang="en-US" sz="2000" dirty="0">
                <a:solidFill>
                  <a:schemeClr val="tx1"/>
                </a:solidFill>
                <a:latin typeface="+mj-lt"/>
              </a:rPr>
              <a:t>Discussion with the expert about their background, including their field of expertise and business activities.</a:t>
            </a:r>
          </a:p>
          <a:p>
            <a:pPr marL="347472" indent="-347472" algn="just">
              <a:spcBef>
                <a:spcPts val="600"/>
              </a:spcBef>
              <a:spcAft>
                <a:spcPts val="600"/>
              </a:spcAft>
            </a:pPr>
            <a:r>
              <a:rPr lang="en-US" sz="2000" dirty="0">
                <a:solidFill>
                  <a:schemeClr val="tx1"/>
                </a:solidFill>
                <a:latin typeface="+mj-lt"/>
              </a:rPr>
              <a:t>Making inquiries of the expert’s professional body or industry association.</a:t>
            </a:r>
          </a:p>
          <a:p>
            <a:pPr marL="347472" indent="-347472" algn="just">
              <a:spcBef>
                <a:spcPts val="600"/>
              </a:spcBef>
              <a:spcAft>
                <a:spcPts val="600"/>
              </a:spcAft>
            </a:pPr>
            <a:r>
              <a:rPr lang="en-US" sz="2000" dirty="0">
                <a:solidFill>
                  <a:schemeClr val="tx1"/>
                </a:solidFill>
                <a:latin typeface="+mj-lt"/>
              </a:rPr>
              <a:t>Published papers or books written by the expert. </a:t>
            </a:r>
          </a:p>
          <a:p>
            <a:pPr marL="347472" indent="-347472" algn="just">
              <a:spcBef>
                <a:spcPts val="600"/>
              </a:spcBef>
              <a:spcAft>
                <a:spcPts val="600"/>
              </a:spcAft>
            </a:pPr>
            <a:r>
              <a:rPr lang="en-US" sz="2000" dirty="0">
                <a:solidFill>
                  <a:schemeClr val="tx1"/>
                </a:solidFill>
                <a:latin typeface="+mj-lt"/>
              </a:rPr>
              <a:t>External recognition or accolades.</a:t>
            </a:r>
          </a:p>
          <a:p>
            <a:pPr marL="347472" indent="-347472" algn="just">
              <a:spcBef>
                <a:spcPts val="600"/>
              </a:spcBef>
              <a:spcAft>
                <a:spcPts val="600"/>
              </a:spcAft>
            </a:pPr>
            <a:r>
              <a:rPr lang="en-US" sz="2000" dirty="0">
                <a:solidFill>
                  <a:schemeClr val="tx1"/>
                </a:solidFill>
                <a:latin typeface="+mj-lt"/>
              </a:rPr>
              <a:t>Published records, such as legal proceedings involving the expert.</a:t>
            </a:r>
          </a:p>
          <a:p>
            <a:pPr marL="347472" indent="-347472" algn="just">
              <a:spcBef>
                <a:spcPts val="600"/>
              </a:spcBef>
              <a:spcAft>
                <a:spcPts val="600"/>
              </a:spcAft>
            </a:pPr>
            <a:r>
              <a:rPr lang="en-US" sz="2000" dirty="0">
                <a:solidFill>
                  <a:schemeClr val="tx1"/>
                </a:solidFill>
                <a:latin typeface="+mj-lt"/>
              </a:rPr>
              <a:t>Inquiry with the client and, if different, the entity at which the expert is performing the work regarding any interests and relationships between the expert and the client or the entity.</a:t>
            </a:r>
          </a:p>
        </p:txBody>
      </p:sp>
    </p:spTree>
    <p:extLst>
      <p:ext uri="{BB962C8B-B14F-4D97-AF65-F5344CB8AC3E}">
        <p14:creationId xmlns:p14="http://schemas.microsoft.com/office/powerpoint/2010/main" val="3273834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9" name="Rectangle 1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10A6E18B-2EA0-703B-8136-001F2A04BC9F}"/>
              </a:ext>
            </a:extLst>
          </p:cNvPr>
          <p:cNvSpPr>
            <a:spLocks noGrp="1"/>
          </p:cNvSpPr>
          <p:nvPr>
            <p:ph type="title"/>
          </p:nvPr>
        </p:nvSpPr>
        <p:spPr>
          <a:xfrm>
            <a:off x="4829909" y="-88276"/>
            <a:ext cx="7359042" cy="705049"/>
          </a:xfrm>
          <a:noFill/>
        </p:spPr>
        <p:txBody>
          <a:bodyPr vert="horz" lIns="91440" tIns="45720" rIns="91440" bIns="45720" rtlCol="0" anchor="b">
            <a:noAutofit/>
          </a:bodyPr>
          <a:lstStyle/>
          <a:p>
            <a:pPr algn="ctr" hangingPunct="1">
              <a:lnSpc>
                <a:spcPct val="90000"/>
              </a:lnSpc>
            </a:pPr>
            <a:r>
              <a:rPr lang="en-US" sz="3000" dirty="0">
                <a:solidFill>
                  <a:schemeClr val="tx1"/>
                </a:solidFill>
                <a:latin typeface="+mj-lt"/>
              </a:rPr>
              <a:t>Key Sept CAG Comments</a:t>
            </a:r>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fld id="{A68F81FF-A8B7-8E49-9D5B-3CAD5ADFEE3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6" name="Picture 5" descr="A glass building with plants on the terrace">
            <a:extLst>
              <a:ext uri="{FF2B5EF4-FFF2-40B4-BE49-F238E27FC236}">
                <a16:creationId xmlns:a16="http://schemas.microsoft.com/office/drawing/2014/main" id="{554E4F80-CA73-4BB5-E891-F52454391207}"/>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0"/>
            <a:ext cx="6682154" cy="6858000"/>
          </a:xfrm>
          <a:prstGeom prst="rect">
            <a:avLst/>
          </a:prstGeom>
          <a:effectLst>
            <a:softEdge rad="317500"/>
          </a:effectLst>
        </p:spPr>
      </p:pic>
      <p:sp>
        <p:nvSpPr>
          <p:cNvPr id="15" name="Content Placeholder 2">
            <a:extLst>
              <a:ext uri="{FF2B5EF4-FFF2-40B4-BE49-F238E27FC236}">
                <a16:creationId xmlns:a16="http://schemas.microsoft.com/office/drawing/2014/main" id="{B8FB7845-7E91-368B-8226-54AB1AB1E41F}"/>
              </a:ext>
            </a:extLst>
          </p:cNvPr>
          <p:cNvSpPr>
            <a:spLocks noGrp="1"/>
          </p:cNvSpPr>
          <p:nvPr>
            <p:ph idx="1"/>
          </p:nvPr>
        </p:nvSpPr>
        <p:spPr>
          <a:xfrm>
            <a:off x="4647073" y="688428"/>
            <a:ext cx="7160100" cy="4941886"/>
          </a:xfrm>
        </p:spPr>
        <p:txBody>
          <a:bodyPr>
            <a:noAutofit/>
          </a:bodyPr>
          <a:lstStyle/>
          <a:p>
            <a:pPr marL="1397" indent="0" algn="just">
              <a:spcBef>
                <a:spcPts val="600"/>
              </a:spcBef>
              <a:spcAft>
                <a:spcPts val="600"/>
              </a:spcAft>
              <a:buNone/>
            </a:pPr>
            <a:r>
              <a:rPr lang="en-US" sz="2000" i="1" dirty="0">
                <a:solidFill>
                  <a:schemeClr val="tx1"/>
                </a:solidFill>
                <a:latin typeface="+mj-lt"/>
              </a:rPr>
              <a:t>General Support</a:t>
            </a:r>
            <a:endParaRPr lang="en-US" sz="2000" b="1" i="1" dirty="0">
              <a:solidFill>
                <a:schemeClr val="tx1"/>
              </a:solidFill>
              <a:latin typeface="+mj-lt"/>
            </a:endParaRPr>
          </a:p>
          <a:p>
            <a:pPr marL="347472" indent="-346075" algn="just">
              <a:spcBef>
                <a:spcPts val="600"/>
              </a:spcBef>
              <a:spcAft>
                <a:spcPts val="600"/>
              </a:spcAft>
            </a:pPr>
            <a:r>
              <a:rPr lang="en-US" sz="2000" dirty="0">
                <a:solidFill>
                  <a:schemeClr val="tx1"/>
                </a:solidFill>
                <a:latin typeface="+mj-lt"/>
              </a:rPr>
              <a:t>Agrees with the direction of the proposals</a:t>
            </a:r>
          </a:p>
          <a:p>
            <a:pPr marL="347472" indent="-346075" algn="just">
              <a:spcBef>
                <a:spcPts val="600"/>
              </a:spcBef>
              <a:spcAft>
                <a:spcPts val="600"/>
              </a:spcAft>
            </a:pPr>
            <a:r>
              <a:rPr lang="en-US" sz="2000" dirty="0">
                <a:solidFill>
                  <a:schemeClr val="tx1"/>
                </a:solidFill>
                <a:latin typeface="+mj-lt"/>
              </a:rPr>
              <a:t>Importance of IAASB making consequential amendments to the relevant definitions at same time as IESBA</a:t>
            </a:r>
          </a:p>
          <a:p>
            <a:pPr marL="347472" indent="-346075" algn="just">
              <a:spcBef>
                <a:spcPts val="600"/>
              </a:spcBef>
              <a:spcAft>
                <a:spcPts val="600"/>
              </a:spcAft>
            </a:pPr>
            <a:endParaRPr lang="en-US" sz="2000" dirty="0">
              <a:solidFill>
                <a:schemeClr val="tx1"/>
              </a:solidFill>
              <a:latin typeface="+mj-lt"/>
            </a:endParaRPr>
          </a:p>
          <a:p>
            <a:pPr marL="0" indent="-347472" algn="just">
              <a:spcBef>
                <a:spcPts val="1800"/>
              </a:spcBef>
              <a:spcAft>
                <a:spcPts val="600"/>
              </a:spcAft>
              <a:buNone/>
            </a:pPr>
            <a:r>
              <a:rPr lang="en-US" sz="2000" i="1" dirty="0">
                <a:solidFill>
                  <a:schemeClr val="tx1"/>
                </a:solidFill>
                <a:latin typeface="+mj-lt"/>
              </a:rPr>
              <a:t>Other Considerations Raised for Audit and Assurance Engagements</a:t>
            </a:r>
            <a:endParaRPr lang="en-US" sz="2000" b="1" i="1" dirty="0">
              <a:solidFill>
                <a:schemeClr val="tx1"/>
              </a:solidFill>
              <a:latin typeface="+mj-lt"/>
            </a:endParaRPr>
          </a:p>
          <a:p>
            <a:pPr marL="347472" indent="-346075" algn="just">
              <a:spcBef>
                <a:spcPts val="600"/>
              </a:spcBef>
              <a:spcAft>
                <a:spcPts val="600"/>
              </a:spcAft>
            </a:pPr>
            <a:r>
              <a:rPr lang="en-US" sz="2000" dirty="0">
                <a:solidFill>
                  <a:schemeClr val="tx1"/>
                </a:solidFill>
                <a:latin typeface="+mj-lt"/>
              </a:rPr>
              <a:t>Principles appropriate from a public interest perspective</a:t>
            </a:r>
          </a:p>
          <a:p>
            <a:pPr marL="347472" indent="-346075" algn="just">
              <a:spcBef>
                <a:spcPts val="600"/>
              </a:spcBef>
              <a:spcAft>
                <a:spcPts val="600"/>
              </a:spcAft>
            </a:pPr>
            <a:r>
              <a:rPr lang="en-US" sz="2000" dirty="0">
                <a:solidFill>
                  <a:schemeClr val="tx1"/>
                </a:solidFill>
                <a:latin typeface="+mj-lt"/>
              </a:rPr>
              <a:t>Makes sense in financial reporting and assurance – but applied to sustainability will be challenging where there will might be a shortage of experts</a:t>
            </a:r>
          </a:p>
          <a:p>
            <a:pPr marL="347472" indent="-346075" algn="just">
              <a:spcBef>
                <a:spcPts val="600"/>
              </a:spcBef>
              <a:spcAft>
                <a:spcPts val="600"/>
              </a:spcAft>
            </a:pPr>
            <a:r>
              <a:rPr lang="en-US" sz="2000" dirty="0">
                <a:solidFill>
                  <a:schemeClr val="tx1"/>
                </a:solidFill>
                <a:latin typeface="+mj-lt"/>
              </a:rPr>
              <a:t>Evaluation of competence, capabilities and objectivity might be challenging, in addition to weighing the decision on whether or not to use an expert who has expertise but is not objective</a:t>
            </a:r>
          </a:p>
        </p:txBody>
      </p:sp>
    </p:spTree>
    <p:extLst>
      <p:ext uri="{BB962C8B-B14F-4D97-AF65-F5344CB8AC3E}">
        <p14:creationId xmlns:p14="http://schemas.microsoft.com/office/powerpoint/2010/main" val="3993427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251460" y="23446"/>
            <a:ext cx="10955802" cy="1068518"/>
          </a:xfrm>
        </p:spPr>
        <p:txBody>
          <a:bodyPr>
            <a:noAutofit/>
          </a:bodyPr>
          <a:lstStyle/>
          <a:p>
            <a:r>
              <a:rPr lang="en-US" dirty="0">
                <a:latin typeface="+mj-lt"/>
              </a:rPr>
              <a:t>Applicability to Team and Organization</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411247" y="2017674"/>
            <a:ext cx="8529293" cy="3907922"/>
          </a:xfrm>
        </p:spPr>
        <p:txBody>
          <a:bodyPr vert="horz" lIns="91440" tIns="45720" rIns="91440" bIns="45720" rtlCol="0" anchor="t">
            <a:noAutofit/>
          </a:bodyPr>
          <a:lstStyle/>
          <a:p>
            <a:pPr marL="347345" lvl="1" indent="-347345">
              <a:lnSpc>
                <a:spcPts val="2800"/>
              </a:lnSpc>
              <a:spcBef>
                <a:spcPts val="600"/>
              </a:spcBef>
              <a:spcAft>
                <a:spcPts val="600"/>
              </a:spcAft>
              <a:buFont typeface="Arial" panose="020B0604020202020204" pitchFamily="34" charset="0"/>
              <a:buChar char="•"/>
            </a:pPr>
            <a:r>
              <a:rPr lang="en-US" sz="2000" dirty="0">
                <a:latin typeface="+mj-lt"/>
              </a:rPr>
              <a:t>Expert’s Organization: Proposed new definition of an expert includes an individual or organization</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Expert’s Team: Evaluation of the expert's CCO envisioned to be conducted with respect to the individual who oversees the expert work</a:t>
            </a:r>
          </a:p>
          <a:p>
            <a:pPr marL="694944" lvl="1" indent="-347472" algn="just">
              <a:lnSpc>
                <a:spcPct val="100000"/>
              </a:lnSpc>
              <a:spcBef>
                <a:spcPts val="600"/>
              </a:spcBef>
              <a:spcAft>
                <a:spcPts val="600"/>
              </a:spcAft>
            </a:pPr>
            <a:r>
              <a:rPr lang="en-US" sz="2000" dirty="0">
                <a:solidFill>
                  <a:srgbClr val="0070C0"/>
                </a:solidFill>
                <a:latin typeface="+mj-lt"/>
              </a:rPr>
              <a:t>Takes into account that an expert might have a supporting team</a:t>
            </a:r>
          </a:p>
          <a:p>
            <a:pPr marL="694944" lvl="1" indent="-347472" algn="just">
              <a:lnSpc>
                <a:spcPct val="100000"/>
              </a:lnSpc>
              <a:spcBef>
                <a:spcPts val="600"/>
              </a:spcBef>
              <a:spcAft>
                <a:spcPts val="600"/>
              </a:spcAft>
            </a:pPr>
            <a:r>
              <a:rPr lang="en-US" sz="2000" dirty="0">
                <a:solidFill>
                  <a:srgbClr val="0070C0"/>
                </a:solidFill>
                <a:latin typeface="+mj-lt"/>
              </a:rPr>
              <a:t>Expert's responsibility to determine what support from the team is needed to perform the work</a:t>
            </a:r>
          </a:p>
          <a:p>
            <a:pPr marL="0" lvl="1" indent="0">
              <a:lnSpc>
                <a:spcPts val="2800"/>
              </a:lnSpc>
              <a:spcBef>
                <a:spcPts val="600"/>
              </a:spcBef>
              <a:spcAft>
                <a:spcPts val="600"/>
              </a:spcAft>
              <a:buNone/>
            </a:pPr>
            <a:r>
              <a:rPr lang="en-US" sz="2000" dirty="0">
                <a:latin typeface="+mj-lt"/>
              </a:rPr>
              <a:t> </a:t>
            </a: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9CD9B89C-96C8-7837-0D36-723A69986671}"/>
              </a:ext>
            </a:extLst>
          </p:cNvPr>
          <p:cNvSpPr/>
          <p:nvPr/>
        </p:nvSpPr>
        <p:spPr>
          <a:xfrm>
            <a:off x="251460" y="1786872"/>
            <a:ext cx="2948941" cy="3566746"/>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Stakeholder questions on how the draft texts interact with an expert's team and</a:t>
            </a:r>
          </a:p>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organization</a:t>
            </a:r>
          </a:p>
        </p:txBody>
      </p:sp>
    </p:spTree>
    <p:extLst>
      <p:ext uri="{BB962C8B-B14F-4D97-AF65-F5344CB8AC3E}">
        <p14:creationId xmlns:p14="http://schemas.microsoft.com/office/powerpoint/2010/main" val="2211110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31</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I</a:t>
            </a: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EBSAs</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 </a:t>
            </a:r>
            <a:r>
              <a:rPr lang="en-US" sz="3000" dirty="0">
                <a:solidFill>
                  <a:srgbClr val="FFFFFF"/>
                </a:solidFill>
                <a:latin typeface="Arial" panose="020B0604020202020204"/>
              </a:rPr>
              <a:t>views on the </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concepts underlying the proposed new and revised definitions</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20726969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fontScale="90000"/>
          </a:bodyPr>
          <a:lstStyle/>
          <a:p>
            <a:pPr algn="ctr"/>
            <a:r>
              <a:rPr lang="en-US" sz="3600" dirty="0">
                <a:latin typeface="+mj-lt"/>
              </a:rPr>
              <a:t>Additional Requirements for External Experts in Audit or Assurance Engagements (Part 3)</a:t>
            </a:r>
          </a:p>
        </p:txBody>
      </p:sp>
    </p:spTree>
    <p:extLst>
      <p:ext uri="{BB962C8B-B14F-4D97-AF65-F5344CB8AC3E}">
        <p14:creationId xmlns:p14="http://schemas.microsoft.com/office/powerpoint/2010/main" val="1023775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B162BAC7-5ACA-29D9-A8C8-ED283D3F8551}"/>
              </a:ext>
            </a:extLst>
          </p:cNvPr>
          <p:cNvSpPr>
            <a:spLocks noGrp="1"/>
          </p:cNvSpPr>
          <p:nvPr>
            <p:ph idx="1"/>
          </p:nvPr>
        </p:nvSpPr>
        <p:spPr>
          <a:xfrm>
            <a:off x="371836" y="1581165"/>
            <a:ext cx="7369249" cy="3695670"/>
          </a:xfrm>
        </p:spPr>
        <p:txBody>
          <a:bodyPr vert="horz" lIns="91440" tIns="45720" rIns="91440" bIns="45720" rtlCol="0" anchor="t">
            <a:noAutofit/>
          </a:bodyPr>
          <a:lstStyle/>
          <a:p>
            <a:pPr marL="347345" lvl="1" indent="-347345">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Additional objectivity evaluation of key independence attributes focused on entity at which the expert is performing work (p R390.10) </a:t>
            </a:r>
            <a:endParaRPr lang="en-US" sz="2000" dirty="0">
              <a:solidFill>
                <a:schemeClr val="tx1"/>
              </a:solidFill>
              <a:latin typeface="+mj-lt"/>
              <a:cs typeface="Arial" panose="020B0604020202020204"/>
            </a:endParaRPr>
          </a:p>
          <a:p>
            <a:pPr marL="347472" indent="-347472" algn="just">
              <a:spcBef>
                <a:spcPts val="600"/>
              </a:spcBef>
              <a:spcAft>
                <a:spcPts val="600"/>
              </a:spcAft>
            </a:pPr>
            <a:r>
              <a:rPr lang="en-US" sz="2000" dirty="0">
                <a:solidFill>
                  <a:schemeClr val="tx1"/>
                </a:solidFill>
                <a:latin typeface="+mj-lt"/>
              </a:rPr>
              <a:t>Requiring objectivity of an expert concerning entities at which the expert is not performing work would be unduly onerous</a:t>
            </a:r>
          </a:p>
          <a:p>
            <a:pPr marL="804545" lvl="2" indent="-347345">
              <a:lnSpc>
                <a:spcPct val="100000"/>
              </a:lnSpc>
              <a:spcBef>
                <a:spcPts val="600"/>
              </a:spcBef>
              <a:spcAft>
                <a:spcPts val="600"/>
              </a:spcAft>
              <a:buFont typeface="Arial" panose="020B0604020202020204" pitchFamily="34" charset="0"/>
              <a:buChar char="‒"/>
            </a:pPr>
            <a:r>
              <a:rPr lang="en-US" sz="1800" dirty="0">
                <a:solidFill>
                  <a:srgbClr val="0070C0"/>
                </a:solidFill>
                <a:latin typeface="+mj-lt"/>
              </a:rPr>
              <a:t>Expert might not even have systems of quality management in place to monitor such interests and relationships</a:t>
            </a:r>
          </a:p>
          <a:p>
            <a:pPr marL="347472" indent="-347472" algn="just">
              <a:spcBef>
                <a:spcPts val="600"/>
              </a:spcBef>
              <a:spcAft>
                <a:spcPts val="600"/>
              </a:spcAft>
            </a:pPr>
            <a:r>
              <a:rPr lang="en-US" sz="2000" dirty="0">
                <a:solidFill>
                  <a:schemeClr val="tx1"/>
                </a:solidFill>
                <a:latin typeface="+mj-lt"/>
              </a:rPr>
              <a:t>Notification mechanism focused on other interests and relationships between the external expert and (a) the client; and (b) the entity at which the expert is performing the work (p R390.13)</a:t>
            </a:r>
          </a:p>
          <a:p>
            <a:pPr marL="804545" lvl="2" indent="-347345">
              <a:lnSpc>
                <a:spcPct val="100000"/>
              </a:lnSpc>
              <a:spcBef>
                <a:spcPts val="600"/>
              </a:spcBef>
              <a:spcAft>
                <a:spcPts val="600"/>
              </a:spcAft>
              <a:buFont typeface="Arial" panose="020B0604020202020204" pitchFamily="34" charset="0"/>
              <a:buChar char="‒"/>
            </a:pPr>
            <a:endParaRPr lang="en-US" sz="1800" dirty="0">
              <a:solidFill>
                <a:srgbClr val="0070C0"/>
              </a:solidFill>
              <a:latin typeface="+mj-lt"/>
            </a:endParaRPr>
          </a:p>
          <a:p>
            <a:pPr marL="457200" lvl="2" indent="0">
              <a:lnSpc>
                <a:spcPct val="100000"/>
              </a:lnSpc>
              <a:spcBef>
                <a:spcPts val="600"/>
              </a:spcBef>
              <a:spcAft>
                <a:spcPts val="600"/>
              </a:spcAft>
              <a:buNone/>
            </a:pPr>
            <a:endParaRPr lang="en-US" sz="1800" dirty="0">
              <a:solidFill>
                <a:srgbClr val="0070C0"/>
              </a:solidFill>
              <a:latin typeface="+mj-lt"/>
            </a:endParaRPr>
          </a:p>
        </p:txBody>
      </p:sp>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371836" y="10936"/>
            <a:ext cx="11820164" cy="1068518"/>
          </a:xfrm>
        </p:spPr>
        <p:txBody>
          <a:bodyPr>
            <a:noAutofit/>
          </a:bodyPr>
          <a:lstStyle/>
          <a:p>
            <a:r>
              <a:rPr lang="en-US" dirty="0">
                <a:latin typeface="+mj-lt"/>
              </a:rPr>
              <a:t>External Experts in Audit/Assurance</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Rounded Corners 2">
            <a:extLst>
              <a:ext uri="{FF2B5EF4-FFF2-40B4-BE49-F238E27FC236}">
                <a16:creationId xmlns:a16="http://schemas.microsoft.com/office/drawing/2014/main" id="{47400A1D-E707-E133-39EA-1963438DABDE}"/>
              </a:ext>
            </a:extLst>
          </p:cNvPr>
          <p:cNvSpPr/>
          <p:nvPr/>
        </p:nvSpPr>
        <p:spPr>
          <a:xfrm>
            <a:off x="8329808" y="1358216"/>
            <a:ext cx="3537409" cy="2199591"/>
          </a:xfrm>
          <a:prstGeom prst="roundRect">
            <a:avLst/>
          </a:prstGeom>
          <a:solidFill>
            <a:schemeClr val="accent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lang="en-US" sz="2000" dirty="0">
                <a:solidFill>
                  <a:srgbClr val="FFFFFF"/>
                </a:solidFill>
                <a:latin typeface="Arial"/>
                <a:cs typeface="Arial"/>
              </a:rPr>
              <a:t>Additional objectivity evaluation addresses </a:t>
            </a:r>
            <a:r>
              <a:rPr kumimoji="0" lang="en-US" sz="2000" i="0" u="none" strike="noStrike" kern="1200" cap="none" spc="0" normalizeH="0" baseline="0" noProof="0" dirty="0">
                <a:ln>
                  <a:noFill/>
                </a:ln>
                <a:solidFill>
                  <a:srgbClr val="FFFFFF"/>
                </a:solidFill>
                <a:effectLst/>
                <a:uLnTx/>
                <a:uFillTx/>
                <a:latin typeface="Arial"/>
                <a:cs typeface="Arial"/>
              </a:rPr>
              <a:t>the </a:t>
            </a:r>
            <a:r>
              <a:rPr lang="en-US" sz="2000" dirty="0">
                <a:solidFill>
                  <a:srgbClr val="FFFFFF"/>
                </a:solidFill>
                <a:latin typeface="Arial"/>
                <a:cs typeface="Arial"/>
              </a:rPr>
              <a:t>most </a:t>
            </a:r>
            <a:r>
              <a:rPr kumimoji="0" lang="en-US" sz="2000" i="0" u="none" strike="noStrike" kern="1200" cap="none" spc="0" normalizeH="0" baseline="0" noProof="0" dirty="0">
                <a:ln>
                  <a:noFill/>
                </a:ln>
                <a:solidFill>
                  <a:srgbClr val="FFFFFF"/>
                </a:solidFill>
                <a:effectLst/>
                <a:uLnTx/>
                <a:uFillTx/>
                <a:latin typeface="Arial"/>
                <a:cs typeface="Arial"/>
              </a:rPr>
              <a:t>direct threats to objectivity</a:t>
            </a:r>
            <a:endParaRPr kumimoji="0" lang="en-US" sz="200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Rectangle: Rounded Corners 5">
            <a:extLst>
              <a:ext uri="{FF2B5EF4-FFF2-40B4-BE49-F238E27FC236}">
                <a16:creationId xmlns:a16="http://schemas.microsoft.com/office/drawing/2014/main" id="{760BFA31-E8E6-0FEC-FC68-5536EF4B14F2}"/>
              </a:ext>
            </a:extLst>
          </p:cNvPr>
          <p:cNvSpPr/>
          <p:nvPr/>
        </p:nvSpPr>
        <p:spPr>
          <a:xfrm>
            <a:off x="8326757" y="3873163"/>
            <a:ext cx="3540459"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000" b="0" i="0" u="none" strike="noStrike" kern="1200" cap="none" spc="0" normalizeH="0" baseline="0" noProof="0" dirty="0">
                <a:ln>
                  <a:noFill/>
                </a:ln>
                <a:solidFill>
                  <a:schemeClr val="bg1"/>
                </a:solidFill>
                <a:effectLst/>
                <a:uLnTx/>
                <a:uFillTx/>
                <a:latin typeface="Arial" panose="020B0604020202020204"/>
                <a:ea typeface="+mn-ea"/>
                <a:cs typeface="+mn-cs"/>
              </a:rPr>
              <a:t>Notification mechanism to capture other threats to objectivity</a:t>
            </a:r>
          </a:p>
        </p:txBody>
      </p:sp>
    </p:spTree>
    <p:extLst>
      <p:ext uri="{BB962C8B-B14F-4D97-AF65-F5344CB8AC3E}">
        <p14:creationId xmlns:p14="http://schemas.microsoft.com/office/powerpoint/2010/main" val="9936089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666205" y="-32609"/>
            <a:ext cx="10567521" cy="1068518"/>
          </a:xfrm>
        </p:spPr>
        <p:txBody>
          <a:bodyPr>
            <a:noAutofit/>
          </a:bodyPr>
          <a:lstStyle/>
          <a:p>
            <a:r>
              <a:rPr lang="en-US" dirty="0">
                <a:latin typeface="+mj-lt"/>
              </a:rPr>
              <a:t>Objectivity Evaluation (p. R390.10)</a:t>
            </a:r>
            <a:endParaRPr lang="en-US"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064158" y="1502634"/>
            <a:ext cx="8028237" cy="4853716"/>
          </a:xfrm>
        </p:spPr>
        <p:txBody>
          <a:bodyPr vert="horz" lIns="91440" tIns="45720" rIns="91440" bIns="45720" rtlCol="0" anchor="t">
            <a:noAutofit/>
          </a:bodyPr>
          <a:lstStyle/>
          <a:p>
            <a:pPr marL="347345" indent="-347345" algn="just">
              <a:spcBef>
                <a:spcPts val="600"/>
              </a:spcBef>
              <a:spcAft>
                <a:spcPts val="600"/>
              </a:spcAft>
            </a:pPr>
            <a:r>
              <a:rPr lang="en-US" sz="2000" dirty="0">
                <a:solidFill>
                  <a:schemeClr val="tx1"/>
                </a:solidFill>
                <a:latin typeface="+mj-lt"/>
              </a:rPr>
              <a:t>PA required to request the external expert to: </a:t>
            </a:r>
          </a:p>
          <a:p>
            <a:pPr marL="804545" lvl="1" indent="-347345" algn="just">
              <a:spcBef>
                <a:spcPts val="600"/>
              </a:spcBef>
              <a:spcAft>
                <a:spcPts val="600"/>
              </a:spcAft>
            </a:pPr>
            <a:r>
              <a:rPr lang="en-US" sz="2000" dirty="0">
                <a:solidFill>
                  <a:srgbClr val="0070C0"/>
                </a:solidFill>
                <a:latin typeface="+mj-lt"/>
              </a:rPr>
              <a:t>In relation to the entity(s) at which the expert is performing the work</a:t>
            </a:r>
          </a:p>
          <a:p>
            <a:pPr marL="804545" lvl="1" indent="-347345" algn="just">
              <a:spcBef>
                <a:spcPts val="600"/>
              </a:spcBef>
              <a:spcAft>
                <a:spcPts val="600"/>
              </a:spcAft>
            </a:pPr>
            <a:r>
              <a:rPr lang="en-US" sz="2000" dirty="0">
                <a:solidFill>
                  <a:srgbClr val="0070C0"/>
                </a:solidFill>
                <a:latin typeface="+mj-lt"/>
              </a:rPr>
              <a:t>With respect to the period covered by the audit or assurance report and the engagement period</a:t>
            </a:r>
          </a:p>
          <a:p>
            <a:pPr marL="804545" lvl="1" indent="-347345" algn="just">
              <a:spcBef>
                <a:spcPts val="600"/>
              </a:spcBef>
              <a:spcAft>
                <a:spcPts val="600"/>
              </a:spcAft>
            </a:pPr>
            <a:r>
              <a:rPr lang="en-US" sz="2000" dirty="0">
                <a:solidFill>
                  <a:srgbClr val="0070C0"/>
                </a:solidFill>
                <a:latin typeface="+mj-lt"/>
              </a:rPr>
              <a:t>Disclose information about specific interests or relationships or circumstances </a:t>
            </a:r>
          </a:p>
          <a:p>
            <a:pPr marL="1260475" lvl="2" indent="-463550" algn="just">
              <a:spcBef>
                <a:spcPts val="600"/>
              </a:spcBef>
              <a:spcAft>
                <a:spcPts val="600"/>
              </a:spcAft>
            </a:pPr>
            <a:r>
              <a:rPr lang="en-US" dirty="0">
                <a:solidFill>
                  <a:srgbClr val="0070C0"/>
                </a:solidFill>
                <a:latin typeface="+mj-lt"/>
              </a:rPr>
              <a:t>Aligned with the independence attributes set out in Parts 4A/4B of the Code</a:t>
            </a:r>
          </a:p>
          <a:p>
            <a:pPr marL="1260475" lvl="2" indent="-463550" algn="just">
              <a:spcBef>
                <a:spcPts val="600"/>
              </a:spcBef>
              <a:spcAft>
                <a:spcPts val="600"/>
              </a:spcAft>
            </a:pPr>
            <a:r>
              <a:rPr lang="en-US" dirty="0">
                <a:solidFill>
                  <a:srgbClr val="0070C0"/>
                </a:solidFill>
                <a:latin typeface="+mj-lt"/>
              </a:rPr>
              <a:t>PA cannot accept the information provided without appropriately applying the conceptual framework</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For an external expert’s team, the additional objectivity evaluation applies equally to all members of the team (p. 390.10 A1)</a:t>
            </a:r>
          </a:p>
          <a:p>
            <a:pPr marL="347345" lvl="1" indent="-347345">
              <a:lnSpc>
                <a:spcPts val="2800"/>
              </a:lnSpc>
              <a:spcBef>
                <a:spcPts val="600"/>
              </a:spcBef>
              <a:spcAft>
                <a:spcPts val="600"/>
              </a:spcAft>
              <a:buFont typeface="Arial" panose="020B0604020202020204" pitchFamily="34" charset="0"/>
              <a:buChar char="•"/>
            </a:pPr>
            <a:endParaRPr lang="en-US" sz="2000" dirty="0">
              <a:latin typeface="+mj-lt"/>
            </a:endParaRPr>
          </a:p>
          <a:p>
            <a:pPr marL="804545" lvl="1" indent="-347345" algn="just">
              <a:spcBef>
                <a:spcPts val="600"/>
              </a:spcBef>
              <a:spcAft>
                <a:spcPts val="600"/>
              </a:spcAft>
            </a:pPr>
            <a:endParaRPr lang="en-US" sz="2000" dirty="0">
              <a:solidFill>
                <a:srgbClr val="0070C0"/>
              </a:solidFill>
              <a:latin typeface="+mj-lt"/>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681461"/>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Based on independence attributes in Parts 4A/4B</a:t>
            </a:r>
          </a:p>
        </p:txBody>
      </p:sp>
    </p:spTree>
    <p:extLst>
      <p:ext uri="{BB962C8B-B14F-4D97-AF65-F5344CB8AC3E}">
        <p14:creationId xmlns:p14="http://schemas.microsoft.com/office/powerpoint/2010/main" val="9078809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Objectivity Evaluation (p. R390.10)</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19960" y="1229009"/>
            <a:ext cx="10252214" cy="4947780"/>
          </a:xfrm>
        </p:spPr>
        <p:txBody>
          <a:bodyPr vert="horz" lIns="91440" tIns="45720" rIns="91440" bIns="45720" rtlCol="0" anchor="t">
            <a:noAutofit/>
          </a:bodyPr>
          <a:lstStyle/>
          <a:p>
            <a:pPr marL="347472" indent="-347472" algn="just">
              <a:spcBef>
                <a:spcPts val="600"/>
              </a:spcBef>
              <a:spcAft>
                <a:spcPts val="600"/>
              </a:spcAft>
              <a:buFont typeface="+mj-lt"/>
              <a:buAutoNum type="alphaLcParenR"/>
            </a:pPr>
            <a:r>
              <a:rPr lang="en-US" sz="2000" dirty="0">
                <a:solidFill>
                  <a:schemeClr val="tx1"/>
                </a:solidFill>
                <a:latin typeface="+mj-lt"/>
              </a:rPr>
              <a:t>Any direct financial interest or material indirect financial interest held by the external expert or their immediate family in the entity; </a:t>
            </a:r>
          </a:p>
          <a:p>
            <a:pPr marL="347472" indent="-347472" algn="just">
              <a:spcBef>
                <a:spcPts val="600"/>
              </a:spcBef>
              <a:spcAft>
                <a:spcPts val="600"/>
              </a:spcAft>
              <a:buFont typeface="+mj-lt"/>
              <a:buAutoNum type="alphaLcParenR"/>
            </a:pPr>
            <a:r>
              <a:rPr lang="en-US" sz="2000" dirty="0">
                <a:solidFill>
                  <a:schemeClr val="tx1"/>
                </a:solidFill>
                <a:latin typeface="+mj-lt"/>
              </a:rPr>
              <a:t>Any loan, or guarantee of a loan, made to the entity by the external expert or their immediate family, unless the loan or guarantee is immaterial to both the expert and the entity; </a:t>
            </a:r>
          </a:p>
          <a:p>
            <a:pPr marL="347472" indent="-347472" algn="just">
              <a:spcBef>
                <a:spcPts val="600"/>
              </a:spcBef>
              <a:spcAft>
                <a:spcPts val="600"/>
              </a:spcAft>
              <a:buFont typeface="+mj-lt"/>
              <a:buAutoNum type="alphaLcParenR"/>
            </a:pPr>
            <a:r>
              <a:rPr lang="en-US" sz="2000" dirty="0">
                <a:solidFill>
                  <a:schemeClr val="tx1"/>
                </a:solidFill>
                <a:latin typeface="+mj-lt"/>
              </a:rPr>
              <a:t>Any loan, or a guarantee of a loan, accepted by the external expert or their immediate family from the entity if it is a bank or similar institution, unless the loan or guarantee is made under normal lending procedures, terms and conditions;</a:t>
            </a:r>
          </a:p>
          <a:p>
            <a:pPr marL="347472" indent="-347472" algn="just">
              <a:spcBef>
                <a:spcPts val="600"/>
              </a:spcBef>
              <a:spcAft>
                <a:spcPts val="600"/>
              </a:spcAft>
              <a:buFont typeface="+mj-lt"/>
              <a:buAutoNum type="alphaLcParenR"/>
            </a:pPr>
            <a:r>
              <a:rPr lang="en-US" sz="2000" dirty="0">
                <a:solidFill>
                  <a:schemeClr val="tx1"/>
                </a:solidFill>
                <a:latin typeface="+mj-lt"/>
              </a:rPr>
              <a:t>Any loan, or a guarantee of a loan, accepted by the external expert or their immediate family from the entity if it is not a bank or similar institution, unless the loan or guarantee is immaterial to both the expert and the entity;</a:t>
            </a:r>
          </a:p>
          <a:p>
            <a:pPr marL="347472" indent="-347472" algn="just">
              <a:spcBef>
                <a:spcPts val="600"/>
              </a:spcBef>
              <a:spcAft>
                <a:spcPts val="600"/>
              </a:spcAft>
              <a:buFont typeface="+mj-lt"/>
              <a:buAutoNum type="alphaLcParenR"/>
            </a:pPr>
            <a:r>
              <a:rPr lang="en-US" sz="2000" dirty="0">
                <a:solidFill>
                  <a:schemeClr val="tx1"/>
                </a:solidFill>
                <a:latin typeface="+mj-lt"/>
              </a:rPr>
              <a:t>Any close business relationship between the external expert or their immediate family and the entity or its management, unless any financial interest is immaterial and the business relationship is insignificant to the expert and the entity or its management;</a:t>
            </a:r>
          </a:p>
          <a:p>
            <a:pPr marL="347472" indent="-347472" algn="just">
              <a:spcBef>
                <a:spcPts val="600"/>
              </a:spcBef>
              <a:spcAft>
                <a:spcPts val="600"/>
              </a:spcAft>
              <a:buFont typeface="+mj-lt"/>
              <a:buAutoNum type="alphaLcParenR"/>
            </a:pPr>
            <a:r>
              <a:rPr lang="en-US" sz="2000" dirty="0">
                <a:solidFill>
                  <a:schemeClr val="tx1"/>
                </a:solidFill>
                <a:latin typeface="+mj-lt"/>
              </a:rPr>
              <a:t>Any long association between the external expert and the entity;</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3779465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Objectivity Evaluation (p. R390.10)</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19960" y="1229009"/>
            <a:ext cx="10252214" cy="4947780"/>
          </a:xfrm>
        </p:spPr>
        <p:txBody>
          <a:bodyPr vert="horz" lIns="91440" tIns="45720" rIns="91440" bIns="45720" rtlCol="0" anchor="t">
            <a:noAutofit/>
          </a:bodyPr>
          <a:lstStyle/>
          <a:p>
            <a:pPr marL="347472" indent="-347472" algn="just">
              <a:spcBef>
                <a:spcPts val="600"/>
              </a:spcBef>
              <a:spcAft>
                <a:spcPts val="600"/>
              </a:spcAft>
              <a:buFont typeface="+mj-lt"/>
              <a:buAutoNum type="alphaLcParenR" startAt="7"/>
            </a:pPr>
            <a:r>
              <a:rPr lang="en-US" sz="2000" dirty="0">
                <a:solidFill>
                  <a:schemeClr val="tx1"/>
                </a:solidFill>
                <a:latin typeface="+mj-lt"/>
              </a:rPr>
              <a:t>Any previous public statements by the external expert which advocate for the entity;</a:t>
            </a:r>
          </a:p>
          <a:p>
            <a:pPr marL="347472" indent="-347472" algn="just">
              <a:spcBef>
                <a:spcPts val="600"/>
              </a:spcBef>
              <a:spcAft>
                <a:spcPts val="600"/>
              </a:spcAft>
              <a:buFont typeface="+mj-lt"/>
              <a:buAutoNum type="alphaLcParenR" startAt="7"/>
            </a:pPr>
            <a:r>
              <a:rPr lang="en-US" sz="2000" dirty="0">
                <a:solidFill>
                  <a:schemeClr val="tx1"/>
                </a:solidFill>
                <a:latin typeface="+mj-lt"/>
              </a:rPr>
              <a:t>Any position as a director or officer of the entity, or an employee in a position to exert significant influence over the preparation of the entity’s financial or non-financial information, or the records underlying such information:</a:t>
            </a:r>
          </a:p>
          <a:p>
            <a:pPr marL="744538" indent="-404813" algn="just">
              <a:spcBef>
                <a:spcPts val="600"/>
              </a:spcBef>
              <a:spcAft>
                <a:spcPts val="600"/>
              </a:spcAft>
              <a:buNone/>
            </a:pPr>
            <a:r>
              <a:rPr lang="en-US" sz="2000" dirty="0">
                <a:solidFill>
                  <a:schemeClr val="tx1"/>
                </a:solidFill>
                <a:latin typeface="+mj-lt"/>
              </a:rPr>
              <a:t>(i)  Held by the external expert or their immediate family; or</a:t>
            </a:r>
          </a:p>
          <a:p>
            <a:pPr marL="744538" indent="-404813" algn="just">
              <a:spcBef>
                <a:spcPts val="600"/>
              </a:spcBef>
              <a:spcAft>
                <a:spcPts val="600"/>
              </a:spcAft>
              <a:buNone/>
            </a:pPr>
            <a:r>
              <a:rPr lang="en-US" sz="2000" dirty="0">
                <a:solidFill>
                  <a:schemeClr val="tx1"/>
                </a:solidFill>
                <a:latin typeface="+mj-lt"/>
              </a:rPr>
              <a:t>(ii) Previously held by the external expert before the period covered by the audit or assurance report; </a:t>
            </a:r>
          </a:p>
          <a:p>
            <a:pPr marL="347472" indent="-347472" algn="just">
              <a:spcBef>
                <a:spcPts val="600"/>
              </a:spcBef>
              <a:spcAft>
                <a:spcPts val="600"/>
              </a:spcAft>
              <a:buFont typeface="+mj-lt"/>
              <a:buAutoNum type="alphaLcParenR" startAt="7"/>
            </a:pPr>
            <a:r>
              <a:rPr lang="en-US" sz="2000" dirty="0">
                <a:solidFill>
                  <a:schemeClr val="tx1"/>
                </a:solidFill>
                <a:latin typeface="+mj-lt"/>
              </a:rPr>
              <a:t>Any material fee or contingent fee or dependency on fees or other types of remuneration due to or received by the external expert from the entity;</a:t>
            </a:r>
          </a:p>
          <a:p>
            <a:pPr marL="347472" indent="-347472" algn="just">
              <a:spcBef>
                <a:spcPts val="600"/>
              </a:spcBef>
              <a:spcAft>
                <a:spcPts val="600"/>
              </a:spcAft>
              <a:buFont typeface="+mj-lt"/>
              <a:buAutoNum type="alphaLcParenR" startAt="7"/>
            </a:pPr>
            <a:r>
              <a:rPr lang="en-US" sz="2000" dirty="0">
                <a:solidFill>
                  <a:schemeClr val="tx1"/>
                </a:solidFill>
                <a:latin typeface="+mj-lt"/>
              </a:rPr>
              <a:t>Any conflict of interest in relation to the work the external expert is performing at the entity; and</a:t>
            </a:r>
          </a:p>
          <a:p>
            <a:pPr marL="347472" indent="-347472" algn="just">
              <a:spcBef>
                <a:spcPts val="600"/>
              </a:spcBef>
              <a:spcAft>
                <a:spcPts val="600"/>
              </a:spcAft>
              <a:buFont typeface="+mj-lt"/>
              <a:buAutoNum type="alphaLcParenR" startAt="7"/>
            </a:pPr>
            <a:r>
              <a:rPr lang="en-US" sz="2000" dirty="0">
                <a:solidFill>
                  <a:schemeClr val="tx1"/>
                </a:solidFill>
                <a:latin typeface="+mj-lt"/>
              </a:rPr>
              <a:t>If the external expert is an organization, the nature and extent of interests and relationships between the controlling owner of the external expert and the entity.</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24348720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666205" y="-32609"/>
            <a:ext cx="10567521" cy="1068518"/>
          </a:xfrm>
        </p:spPr>
        <p:txBody>
          <a:bodyPr>
            <a:noAutofit/>
          </a:bodyPr>
          <a:lstStyle/>
          <a:p>
            <a:r>
              <a:rPr lang="en-US" dirty="0">
                <a:latin typeface="+mj-lt"/>
              </a:rPr>
              <a:t>Notification Mechanism (p. R390.12)</a:t>
            </a:r>
            <a:endParaRPr lang="en-US"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51237" y="1325991"/>
            <a:ext cx="7534098" cy="4853716"/>
          </a:xfrm>
        </p:spPr>
        <p:txBody>
          <a:bodyPr vert="horz" lIns="91440" tIns="45720" rIns="91440" bIns="45720" rtlCol="0" anchor="t">
            <a:noAutofit/>
          </a:bodyPr>
          <a:lstStyle/>
          <a:p>
            <a:pPr marL="347345" indent="-347345" algn="just">
              <a:spcBef>
                <a:spcPts val="600"/>
              </a:spcBef>
              <a:spcAft>
                <a:spcPts val="600"/>
              </a:spcAft>
            </a:pPr>
            <a:r>
              <a:rPr lang="en-US" sz="2000" dirty="0">
                <a:solidFill>
                  <a:schemeClr val="tx1"/>
                </a:solidFill>
                <a:latin typeface="+mj-lt"/>
              </a:rPr>
              <a:t>PA required to request the client and external expert to notify the PA of any other interest, relationship or circumstance of which they are aware between </a:t>
            </a:r>
          </a:p>
          <a:p>
            <a:pPr marL="804545" lvl="1" indent="-347345" algn="just">
              <a:spcBef>
                <a:spcPts val="600"/>
              </a:spcBef>
              <a:spcAft>
                <a:spcPts val="600"/>
              </a:spcAft>
            </a:pPr>
            <a:r>
              <a:rPr lang="en-US" sz="2000" dirty="0">
                <a:solidFill>
                  <a:srgbClr val="0070C0"/>
                </a:solidFill>
                <a:latin typeface="+mj-lt"/>
              </a:rPr>
              <a:t>(a) the client, and (b) the entity at which the expert is performing the work</a:t>
            </a:r>
          </a:p>
          <a:p>
            <a:pPr marL="347345" indent="-347345" algn="just">
              <a:spcBef>
                <a:spcPts val="600"/>
              </a:spcBef>
              <a:spcAft>
                <a:spcPts val="600"/>
              </a:spcAft>
            </a:pPr>
            <a:r>
              <a:rPr lang="en-US" sz="2000" dirty="0">
                <a:solidFill>
                  <a:schemeClr val="tx1"/>
                </a:solidFill>
                <a:latin typeface="+mj-lt"/>
              </a:rPr>
              <a:t>For example, this could include:</a:t>
            </a:r>
          </a:p>
          <a:p>
            <a:pPr marL="804545" lvl="1" indent="-347345" algn="just">
              <a:spcBef>
                <a:spcPts val="600"/>
              </a:spcBef>
              <a:spcAft>
                <a:spcPts val="600"/>
              </a:spcAft>
            </a:pPr>
            <a:r>
              <a:rPr lang="en-US" sz="2000" dirty="0">
                <a:solidFill>
                  <a:srgbClr val="0070C0"/>
                </a:solidFill>
                <a:latin typeface="+mj-lt"/>
              </a:rPr>
              <a:t>Any direct financial interest or material indirect financial interest in the client held by the expert or their immediate family</a:t>
            </a:r>
          </a:p>
          <a:p>
            <a:pPr marL="804545" lvl="1" indent="-347345" algn="just">
              <a:spcBef>
                <a:spcPts val="600"/>
              </a:spcBef>
              <a:spcAft>
                <a:spcPts val="600"/>
              </a:spcAft>
            </a:pPr>
            <a:r>
              <a:rPr lang="en-US" sz="2000" dirty="0">
                <a:solidFill>
                  <a:srgbClr val="0070C0"/>
                </a:solidFill>
                <a:latin typeface="+mj-lt"/>
              </a:rPr>
              <a:t>Close family members or other close relationships of the expert who are in a position to exert significant influence over the preparation of the financial or non-financial information of the entity, or the records underlying such information</a:t>
            </a:r>
          </a:p>
          <a:p>
            <a:pPr marL="804545" lvl="1" indent="-347345" algn="just">
              <a:spcBef>
                <a:spcPts val="600"/>
              </a:spcBef>
              <a:spcAft>
                <a:spcPts val="600"/>
              </a:spcAft>
            </a:pPr>
            <a:r>
              <a:rPr lang="en-US" sz="2000" dirty="0">
                <a:solidFill>
                  <a:srgbClr val="0070C0"/>
                </a:solidFill>
                <a:latin typeface="+mj-lt"/>
              </a:rPr>
              <a:t>Any interests or relationships with the client and those entities over which it has direct or indirect control</a:t>
            </a: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A083FB02-FF57-93D9-1884-A01AFCF45341}"/>
              </a:ext>
            </a:extLst>
          </p:cNvPr>
          <p:cNvSpPr/>
          <p:nvPr/>
        </p:nvSpPr>
        <p:spPr>
          <a:xfrm>
            <a:off x="430682" y="1273504"/>
            <a:ext cx="3488173" cy="2381484"/>
          </a:xfrm>
          <a:prstGeom prst="roundRect">
            <a:avLst/>
          </a:prstGeom>
          <a:solidFill>
            <a:schemeClr val="accent2"/>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If notification is received, PA required to evaluate such interests or relationships</a:t>
            </a:r>
          </a:p>
        </p:txBody>
      </p:sp>
      <p:sp>
        <p:nvSpPr>
          <p:cNvPr id="6" name="Rectangle: Rounded Corners 5">
            <a:extLst>
              <a:ext uri="{FF2B5EF4-FFF2-40B4-BE49-F238E27FC236}">
                <a16:creationId xmlns:a16="http://schemas.microsoft.com/office/drawing/2014/main" id="{8CC55915-BAF2-19A0-A5CB-D689EAC7C1A0}"/>
              </a:ext>
            </a:extLst>
          </p:cNvPr>
          <p:cNvSpPr/>
          <p:nvPr/>
        </p:nvSpPr>
        <p:spPr>
          <a:xfrm>
            <a:off x="406063" y="3823390"/>
            <a:ext cx="3537409" cy="2858896"/>
          </a:xfrm>
          <a:prstGeom prst="roundRect">
            <a:avLst/>
          </a:prstGeom>
          <a:solidFill>
            <a:schemeClr val="accent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lang="en-US" sz="2200" dirty="0">
                <a:solidFill>
                  <a:srgbClr val="FFFFFF"/>
                </a:solidFill>
                <a:latin typeface="Arial"/>
                <a:cs typeface="Arial"/>
              </a:rPr>
              <a:t>Not anticipating that an external expert must set up, or have</a:t>
            </a:r>
          </a:p>
          <a:p>
            <a:pPr algn="ctr">
              <a:lnSpc>
                <a:spcPts val="2800"/>
              </a:lnSpc>
              <a:defRPr/>
            </a:pPr>
            <a:r>
              <a:rPr lang="en-US" sz="2200" dirty="0">
                <a:solidFill>
                  <a:srgbClr val="FFFFFF"/>
                </a:solidFill>
                <a:latin typeface="Arial"/>
                <a:cs typeface="Arial"/>
              </a:rPr>
              <a:t>in place, a system of quality management similar to that expected for a firm or practitioner</a:t>
            </a:r>
            <a:endParaRPr kumimoji="0" lang="en-US" sz="220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34311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38</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I</a:t>
            </a: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EBSAs</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 </a:t>
            </a:r>
            <a:r>
              <a:rPr lang="en-US" sz="3000" dirty="0">
                <a:solidFill>
                  <a:srgbClr val="FFFFFF"/>
                </a:solidFill>
                <a:latin typeface="Arial" panose="020B0604020202020204"/>
              </a:rPr>
              <a:t>views on the additional objectivity evaluation and notification mechanism for external experts in an audit or other assurance</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19601115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Emerging Fields</a:t>
            </a:r>
          </a:p>
        </p:txBody>
      </p:sp>
    </p:spTree>
    <p:extLst>
      <p:ext uri="{BB962C8B-B14F-4D97-AF65-F5344CB8AC3E}">
        <p14:creationId xmlns:p14="http://schemas.microsoft.com/office/powerpoint/2010/main" val="2656508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Proposed Scope and Approach</a:t>
            </a:r>
          </a:p>
        </p:txBody>
      </p:sp>
    </p:spTree>
    <p:extLst>
      <p:ext uri="{BB962C8B-B14F-4D97-AF65-F5344CB8AC3E}">
        <p14:creationId xmlns:p14="http://schemas.microsoft.com/office/powerpoint/2010/main" val="18031751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1" y="12700"/>
            <a:ext cx="11645900" cy="1068518"/>
          </a:xfrm>
        </p:spPr>
        <p:txBody>
          <a:bodyPr>
            <a:noAutofit/>
          </a:bodyPr>
          <a:lstStyle/>
          <a:p>
            <a:r>
              <a:rPr lang="en-US" dirty="0">
                <a:latin typeface="+mj-lt"/>
              </a:rPr>
              <a:t>Evaluation of Competence (p. 390.8 A1 &amp; A2)</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82765" y="1487657"/>
            <a:ext cx="8384240" cy="4273841"/>
          </a:xfrm>
        </p:spPr>
        <p:txBody>
          <a:bodyPr vert="horz" lIns="91440" tIns="45720" rIns="91440" bIns="45720" rtlCol="0" anchor="t">
            <a:noAutofit/>
          </a:bodyPr>
          <a:lstStyle/>
          <a:p>
            <a:pPr algn="just">
              <a:spcBef>
                <a:spcPts val="600"/>
              </a:spcBef>
              <a:spcAft>
                <a:spcPts val="600"/>
              </a:spcAft>
            </a:pPr>
            <a:r>
              <a:rPr lang="en-US" sz="2000" dirty="0">
                <a:solidFill>
                  <a:schemeClr val="tx1"/>
                </a:solidFill>
                <a:latin typeface="+mj-lt"/>
              </a:rPr>
              <a:t>Expertise in emerging fields or areas might evolve depending on how laws, regulations and generally accepted practices develop</a:t>
            </a:r>
          </a:p>
          <a:p>
            <a:pPr lvl="1" algn="just">
              <a:lnSpc>
                <a:spcPct val="100000"/>
              </a:lnSpc>
              <a:spcBef>
                <a:spcPts val="600"/>
              </a:spcBef>
              <a:spcAft>
                <a:spcPts val="600"/>
              </a:spcAft>
            </a:pPr>
            <a:r>
              <a:rPr lang="en-US" sz="1800" dirty="0">
                <a:solidFill>
                  <a:srgbClr val="0070C0"/>
                </a:solidFill>
                <a:latin typeface="+mj-lt"/>
              </a:rPr>
              <a:t>Might therefore be limited availability of experts in emerging fields </a:t>
            </a:r>
          </a:p>
          <a:p>
            <a:pPr algn="just">
              <a:spcBef>
                <a:spcPts val="600"/>
              </a:spcBef>
              <a:spcAft>
                <a:spcPts val="600"/>
              </a:spcAft>
            </a:pPr>
            <a:r>
              <a:rPr lang="en-US" sz="2000" dirty="0">
                <a:solidFill>
                  <a:schemeClr val="tx1"/>
                </a:solidFill>
                <a:latin typeface="+mj-lt"/>
              </a:rPr>
              <a:t>Some of the factors relevant to evaluating the competence of an expert in might not be applicable if expertise in an emerging field or area is nascent. For example:</a:t>
            </a:r>
          </a:p>
          <a:p>
            <a:pPr lvl="1" algn="just">
              <a:lnSpc>
                <a:spcPct val="100000"/>
              </a:lnSpc>
              <a:spcBef>
                <a:spcPts val="600"/>
              </a:spcBef>
              <a:spcAft>
                <a:spcPts val="600"/>
              </a:spcAft>
            </a:pPr>
            <a:r>
              <a:rPr lang="en-US" sz="1800" dirty="0">
                <a:solidFill>
                  <a:srgbClr val="0070C0"/>
                </a:solidFill>
                <a:latin typeface="+mj-lt"/>
              </a:rPr>
              <a:t>Might not be public recognition of the expert</a:t>
            </a:r>
          </a:p>
          <a:p>
            <a:pPr lvl="1" algn="just">
              <a:lnSpc>
                <a:spcPct val="100000"/>
              </a:lnSpc>
              <a:spcBef>
                <a:spcPts val="600"/>
              </a:spcBef>
              <a:spcAft>
                <a:spcPts val="600"/>
              </a:spcAft>
            </a:pPr>
            <a:r>
              <a:rPr lang="en-US" sz="1800" dirty="0">
                <a:solidFill>
                  <a:srgbClr val="0070C0"/>
                </a:solidFill>
                <a:latin typeface="+mj-lt"/>
              </a:rPr>
              <a:t>Professional standards might not have been developed</a:t>
            </a:r>
          </a:p>
          <a:p>
            <a:pPr lvl="1" algn="just">
              <a:lnSpc>
                <a:spcPct val="100000"/>
              </a:lnSpc>
              <a:spcBef>
                <a:spcPts val="600"/>
              </a:spcBef>
              <a:spcAft>
                <a:spcPts val="600"/>
              </a:spcAft>
            </a:pPr>
            <a:r>
              <a:rPr lang="en-US" sz="1800" dirty="0">
                <a:solidFill>
                  <a:srgbClr val="0070C0"/>
                </a:solidFill>
                <a:latin typeface="+mj-lt"/>
              </a:rPr>
              <a:t>Professional bodies might not have been established in the emerging field</a:t>
            </a:r>
          </a:p>
          <a:p>
            <a:pPr marL="285750" lvl="1" indent="-285750" algn="just">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Clarifies that a factor that is particularly relevant in such circumstances is the expert’s </a:t>
            </a:r>
            <a:r>
              <a:rPr lang="en-US" sz="2000" b="1" dirty="0">
                <a:solidFill>
                  <a:srgbClr val="0070C0"/>
                </a:solidFill>
                <a:latin typeface="+mj-lt"/>
              </a:rPr>
              <a:t>experience</a:t>
            </a:r>
            <a:r>
              <a:rPr lang="en-US" sz="2000" dirty="0">
                <a:solidFill>
                  <a:schemeClr val="tx1"/>
                </a:solidFill>
                <a:latin typeface="+mj-lt"/>
              </a:rPr>
              <a:t> in a similar field as the emerging field, or in an established field, that provides a reasonable basis for the expert’s work in the emerging field</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B29E40B7-14BD-1920-2BD5-BA110EC55F62}"/>
              </a:ext>
            </a:extLst>
          </p:cNvPr>
          <p:cNvSpPr/>
          <p:nvPr/>
        </p:nvSpPr>
        <p:spPr>
          <a:xfrm>
            <a:off x="9216663" y="2057035"/>
            <a:ext cx="2743200" cy="313508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000" b="0" i="0" u="none" strike="noStrike" kern="1200" cap="none" spc="0" normalizeH="0" baseline="0" noProof="0" dirty="0">
                <a:ln>
                  <a:noFill/>
                </a:ln>
                <a:solidFill>
                  <a:srgbClr val="FFFFFF"/>
                </a:solidFill>
                <a:effectLst/>
                <a:uLnTx/>
                <a:uFillTx/>
                <a:latin typeface="Arial"/>
                <a:cs typeface="Arial"/>
              </a:rPr>
              <a:t>Recognizes challenge of evaluating competence in emerging fields</a:t>
            </a: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635094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251460" y="23446"/>
            <a:ext cx="10955802" cy="1068518"/>
          </a:xfrm>
        </p:spPr>
        <p:txBody>
          <a:bodyPr>
            <a:noAutofit/>
          </a:bodyPr>
          <a:lstStyle/>
          <a:p>
            <a:r>
              <a:rPr lang="en-US" sz="4000" dirty="0">
                <a:latin typeface="+mj-lt"/>
              </a:rPr>
              <a:t>Limited Availability of Experts</a:t>
            </a:r>
            <a:endParaRPr lang="en-US" sz="4000" dirty="0">
              <a:latin typeface="+mj-lt"/>
              <a:cs typeface="Arial"/>
            </a:endParaRP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2668044" y="1091964"/>
            <a:ext cx="9272497" cy="3362166"/>
          </a:xfrm>
        </p:spPr>
        <p:txBody>
          <a:bodyPr vert="horz" lIns="91440" tIns="45720" rIns="91440" bIns="45720" rtlCol="0" anchor="t">
            <a:noAutofit/>
          </a:bodyPr>
          <a:lstStyle/>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Stakeholder questions relating to circumstances or jurisdictions where there is a limited availability of experts</a:t>
            </a:r>
          </a:p>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Introducing transparency as a mitigating action for using an unobjective expert would inadvertently create an “easy exit” and shift the accountability for the PA to evaluate the objectivity of an external expert to the stakeholders</a:t>
            </a:r>
          </a:p>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Competence, capability and objectivity of an expert cannot be less relevant or lower in jurisdictions/fields with a low number of experts</a:t>
            </a:r>
            <a:endParaRPr lang="en-US" sz="2000" dirty="0">
              <a:latin typeface="+mj-lt"/>
              <a:cs typeface="Arial" panose="020B0604020202020204"/>
            </a:endParaRPr>
          </a:p>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Where it is determined that there are no experts available in a particular field or jurisdiction:</a:t>
            </a:r>
            <a:endParaRPr lang="en-US" sz="2000" dirty="0">
              <a:latin typeface="+mj-lt"/>
              <a:cs typeface="Arial" panose="020B0604020202020204"/>
            </a:endParaRPr>
          </a:p>
          <a:p>
            <a:pPr marL="804545" lvl="2" indent="-347345" algn="just">
              <a:lnSpc>
                <a:spcPct val="100000"/>
              </a:lnSpc>
              <a:spcBef>
                <a:spcPts val="600"/>
              </a:spcBef>
              <a:spcAft>
                <a:spcPts val="600"/>
              </a:spcAft>
              <a:buFont typeface="Arial" panose="020B0604020202020204" pitchFamily="34" charset="0"/>
              <a:buChar char="‒"/>
            </a:pPr>
            <a:r>
              <a:rPr lang="en-US" sz="1800" dirty="0">
                <a:solidFill>
                  <a:schemeClr val="tx1"/>
                </a:solidFill>
                <a:latin typeface="+mj-lt"/>
              </a:rPr>
              <a:t>The PA could consider using an expert from another jurisdiction, or the PA could also consider consultation with the appropriate independent regulatory body or professional body to address the issue and ascertain what are appropriate next steps</a:t>
            </a:r>
          </a:p>
          <a:p>
            <a:pPr marL="804545" lvl="2" indent="-347345" algn="just">
              <a:lnSpc>
                <a:spcPct val="100000"/>
              </a:lnSpc>
              <a:spcBef>
                <a:spcPts val="600"/>
              </a:spcBef>
              <a:spcAft>
                <a:spcPts val="600"/>
              </a:spcAft>
              <a:buFont typeface="Arial" panose="020B0604020202020204" pitchFamily="34" charset="0"/>
              <a:buChar char="‒"/>
            </a:pPr>
            <a:r>
              <a:rPr lang="en-US" sz="1800" dirty="0">
                <a:solidFill>
                  <a:schemeClr val="tx1"/>
                </a:solidFill>
                <a:latin typeface="+mj-lt"/>
                <a:cs typeface="Arial" panose="020B0604020202020204"/>
              </a:rPr>
              <a:t>The PA might issue an opinion with a limitation in scope</a:t>
            </a:r>
          </a:p>
          <a:p>
            <a:pPr marL="804545" lvl="2" indent="-347345" algn="just">
              <a:lnSpc>
                <a:spcPct val="100000"/>
              </a:lnSpc>
              <a:spcBef>
                <a:spcPts val="600"/>
              </a:spcBef>
              <a:spcAft>
                <a:spcPts val="600"/>
              </a:spcAft>
              <a:buFont typeface="Arial" panose="020B0604020202020204" pitchFamily="34" charset="0"/>
              <a:buChar char="‒"/>
            </a:pPr>
            <a:r>
              <a:rPr lang="en-US" sz="1800" dirty="0">
                <a:solidFill>
                  <a:schemeClr val="tx1"/>
                </a:solidFill>
                <a:latin typeface="+mj-lt"/>
              </a:rPr>
              <a:t>TF to consider developing appropriate transitional provisions to accommodate the build-up of market capacity in due course if necessary</a:t>
            </a:r>
            <a:endParaRPr lang="en-US" sz="1800" dirty="0">
              <a:solidFill>
                <a:schemeClr val="tx1"/>
              </a:solidFill>
              <a:latin typeface="+mj-lt"/>
              <a:cs typeface="Arial" panose="020B0604020202020204"/>
            </a:endParaRPr>
          </a:p>
          <a:p>
            <a:pPr marL="804545" lvl="2" indent="-347345" algn="just">
              <a:lnSpc>
                <a:spcPct val="100000"/>
              </a:lnSpc>
              <a:spcBef>
                <a:spcPts val="600"/>
              </a:spcBef>
              <a:spcAft>
                <a:spcPts val="600"/>
              </a:spcAft>
              <a:buFont typeface="Arial" panose="020B0604020202020204" pitchFamily="34" charset="0"/>
              <a:buChar char="‒"/>
            </a:pPr>
            <a:endParaRPr lang="en-US" sz="1800" dirty="0">
              <a:solidFill>
                <a:schemeClr val="tx1"/>
              </a:solidFill>
              <a:latin typeface="+mj-lt"/>
              <a:cs typeface="Arial" panose="020B0604020202020204"/>
            </a:endParaRP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9CD9B89C-96C8-7837-0D36-723A69986671}"/>
              </a:ext>
            </a:extLst>
          </p:cNvPr>
          <p:cNvSpPr/>
          <p:nvPr/>
        </p:nvSpPr>
        <p:spPr>
          <a:xfrm>
            <a:off x="251459" y="1728592"/>
            <a:ext cx="2191114" cy="4125371"/>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Objectivity is an ethical principle, </a:t>
            </a:r>
            <a:r>
              <a:rPr lang="en-US" sz="2000" dirty="0">
                <a:solidFill>
                  <a:srgbClr val="FFFFFF"/>
                </a:solidFill>
                <a:latin typeface="Arial" panose="020B0604020202020204"/>
              </a:rPr>
              <a:t>cannot be a </a:t>
            </a: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“lower” threshold to accommodate different circumstances</a:t>
            </a:r>
          </a:p>
        </p:txBody>
      </p:sp>
    </p:spTree>
    <p:extLst>
      <p:ext uri="{BB962C8B-B14F-4D97-AF65-F5344CB8AC3E}">
        <p14:creationId xmlns:p14="http://schemas.microsoft.com/office/powerpoint/2010/main" val="2061035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42</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I</a:t>
            </a:r>
            <a:r>
              <a:rPr kumimoji="0" lang="en-US" sz="2800" i="0" u="none" strike="noStrike" kern="1200" cap="none" spc="0" normalizeH="0" baseline="0" noProof="0" dirty="0">
                <a:ln>
                  <a:noFill/>
                </a:ln>
                <a:solidFill>
                  <a:srgbClr val="FFFFFF"/>
                </a:solidFill>
                <a:effectLst/>
                <a:uLnTx/>
                <a:uFillTx/>
                <a:latin typeface="Arial" panose="020B0604020202020204"/>
                <a:ea typeface="+mn-ea"/>
                <a:cs typeface="+mn-cs"/>
              </a:rPr>
              <a:t>EBSA</a:t>
            </a:r>
            <a:r>
              <a:rPr kumimoji="0" lang="en-US" sz="2400" b="0" i="0" u="none" strike="noStrike" kern="1200" cap="none" spc="0" normalizeH="0" baseline="0" noProof="0" dirty="0">
                <a:ln>
                  <a:noFill/>
                </a:ln>
                <a:solidFill>
                  <a:srgbClr val="FFFFFF"/>
                </a:solidFill>
                <a:effectLst/>
                <a:uLnTx/>
                <a:uFillTx/>
                <a:latin typeface="Arial" panose="020B0604020202020204"/>
                <a:ea typeface="+mn-ea"/>
                <a:cs typeface="+mn-cs"/>
              </a:rPr>
              <a:t>’</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 views on the considerations for experts in emerging fields, including not lowering the bar </a:t>
            </a:r>
            <a:r>
              <a:rPr lang="en-US" sz="2800" dirty="0">
                <a:solidFill>
                  <a:srgbClr val="FFFFFF"/>
                </a:solidFill>
                <a:latin typeface="Arial" panose="020B0604020202020204"/>
              </a:rPr>
              <a:t>for objectivity</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42424307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fontScale="90000"/>
          </a:bodyPr>
          <a:lstStyle/>
          <a:p>
            <a:pPr algn="ctr"/>
            <a:r>
              <a:rPr lang="en-US" sz="3600" dirty="0">
                <a:latin typeface="+mj-lt"/>
              </a:rPr>
              <a:t>Potential Threats Arising from Using the Work of an Expert </a:t>
            </a:r>
          </a:p>
        </p:txBody>
      </p:sp>
    </p:spTree>
    <p:extLst>
      <p:ext uri="{BB962C8B-B14F-4D97-AF65-F5344CB8AC3E}">
        <p14:creationId xmlns:p14="http://schemas.microsoft.com/office/powerpoint/2010/main" val="15768601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When Using the Work of an Expert</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
        <p:nvSpPr>
          <p:cNvPr id="8" name="Content Placeholder 2">
            <a:extLst>
              <a:ext uri="{FF2B5EF4-FFF2-40B4-BE49-F238E27FC236}">
                <a16:creationId xmlns:a16="http://schemas.microsoft.com/office/drawing/2014/main" id="{985B3E6D-CCF3-BC63-E7DD-B08CA64F0EA4}"/>
              </a:ext>
            </a:extLst>
          </p:cNvPr>
          <p:cNvSpPr>
            <a:spLocks noGrp="1"/>
          </p:cNvSpPr>
          <p:nvPr>
            <p:ph idx="1"/>
          </p:nvPr>
        </p:nvSpPr>
        <p:spPr>
          <a:xfrm>
            <a:off x="482765" y="1487657"/>
            <a:ext cx="8384240" cy="4273841"/>
          </a:xfrm>
        </p:spPr>
        <p:txBody>
          <a:bodyPr vert="horz" lIns="91440" tIns="45720" rIns="91440" bIns="45720" rtlCol="0" anchor="t">
            <a:noAutofit/>
          </a:bodyPr>
          <a:lstStyle/>
          <a:p>
            <a:pPr algn="just">
              <a:spcBef>
                <a:spcPts val="600"/>
              </a:spcBef>
              <a:spcAft>
                <a:spcPts val="600"/>
              </a:spcAft>
            </a:pPr>
            <a:r>
              <a:rPr lang="en-US" sz="2000" dirty="0">
                <a:solidFill>
                  <a:schemeClr val="tx1"/>
                </a:solidFill>
                <a:latin typeface="+mj-lt"/>
              </a:rPr>
              <a:t>Where a PA is using the work of an expert, the PA shall </a:t>
            </a:r>
            <a:r>
              <a:rPr lang="en-US" sz="2200" b="1" dirty="0">
                <a:solidFill>
                  <a:schemeClr val="tx1"/>
                </a:solidFill>
                <a:latin typeface="+mj-lt"/>
              </a:rPr>
              <a:t>identify, evaluate, and address</a:t>
            </a:r>
            <a:r>
              <a:rPr lang="en-US" sz="2000" dirty="0">
                <a:solidFill>
                  <a:schemeClr val="tx1"/>
                </a:solidFill>
                <a:latin typeface="+mj-lt"/>
              </a:rPr>
              <a:t> any threats to compliance with the fundamental principles (p. R390.16)</a:t>
            </a:r>
          </a:p>
          <a:p>
            <a:pPr algn="just">
              <a:spcBef>
                <a:spcPts val="600"/>
              </a:spcBef>
              <a:spcAft>
                <a:spcPts val="600"/>
              </a:spcAft>
            </a:pPr>
            <a:r>
              <a:rPr lang="en-US" sz="2000" dirty="0">
                <a:solidFill>
                  <a:schemeClr val="tx1"/>
                </a:solidFill>
                <a:latin typeface="+mj-lt"/>
              </a:rPr>
              <a:t>Addressing threats (p. 390.20 A1 and A2)</a:t>
            </a:r>
          </a:p>
          <a:p>
            <a:pPr lvl="1" algn="just">
              <a:lnSpc>
                <a:spcPct val="100000"/>
              </a:lnSpc>
              <a:spcBef>
                <a:spcPts val="600"/>
              </a:spcBef>
              <a:spcAft>
                <a:spcPts val="600"/>
              </a:spcAft>
            </a:pPr>
            <a:r>
              <a:rPr lang="en-US" sz="2000" dirty="0">
                <a:solidFill>
                  <a:srgbClr val="0070C0"/>
                </a:solidFill>
                <a:latin typeface="+mj-lt"/>
              </a:rPr>
              <a:t>An example of an action that might eliminate such threats is identifying a different expert to use</a:t>
            </a:r>
          </a:p>
          <a:p>
            <a:pPr lvl="1" algn="just">
              <a:lnSpc>
                <a:spcPct val="100000"/>
              </a:lnSpc>
              <a:spcBef>
                <a:spcPts val="600"/>
              </a:spcBef>
              <a:spcAft>
                <a:spcPts val="600"/>
              </a:spcAft>
            </a:pPr>
            <a:r>
              <a:rPr lang="en-US" sz="2000" dirty="0">
                <a:solidFill>
                  <a:srgbClr val="0070C0"/>
                </a:solidFill>
                <a:latin typeface="+mj-lt"/>
              </a:rPr>
              <a:t>Examples of actions that might be safeguards to address such threats include</a:t>
            </a:r>
          </a:p>
          <a:p>
            <a:pPr marL="1149350" lvl="2" indent="-463550" algn="just">
              <a:lnSpc>
                <a:spcPct val="100000"/>
              </a:lnSpc>
              <a:spcBef>
                <a:spcPts val="600"/>
              </a:spcBef>
              <a:spcAft>
                <a:spcPts val="600"/>
              </a:spcAft>
            </a:pPr>
            <a:r>
              <a:rPr lang="en-US" dirty="0">
                <a:solidFill>
                  <a:srgbClr val="0070C0"/>
                </a:solidFill>
                <a:latin typeface="+mj-lt"/>
              </a:rPr>
              <a:t>Consulting with qualified personnel who have the necessary knowledge, skills and experience to evaluate the expert’s work, obtain additional input, or challenge the appropriateness of the expert’s work for the intended purpose.</a:t>
            </a:r>
          </a:p>
          <a:p>
            <a:pPr marL="1149350" lvl="2" indent="-463550" algn="just">
              <a:lnSpc>
                <a:spcPct val="100000"/>
              </a:lnSpc>
              <a:spcBef>
                <a:spcPts val="600"/>
              </a:spcBef>
              <a:spcAft>
                <a:spcPts val="600"/>
              </a:spcAft>
            </a:pPr>
            <a:r>
              <a:rPr lang="en-US" dirty="0">
                <a:solidFill>
                  <a:srgbClr val="0070C0"/>
                </a:solidFill>
                <a:latin typeface="+mj-lt"/>
              </a:rPr>
              <a:t>Obtaining a second opinion on the expert’s work.</a:t>
            </a:r>
          </a:p>
        </p:txBody>
      </p:sp>
      <p:sp>
        <p:nvSpPr>
          <p:cNvPr id="9" name="Rectangle: Rounded Corners 8">
            <a:extLst>
              <a:ext uri="{FF2B5EF4-FFF2-40B4-BE49-F238E27FC236}">
                <a16:creationId xmlns:a16="http://schemas.microsoft.com/office/drawing/2014/main" id="{4475BAA7-7CAB-C5DE-CF42-453DB7846290}"/>
              </a:ext>
            </a:extLst>
          </p:cNvPr>
          <p:cNvSpPr/>
          <p:nvPr/>
        </p:nvSpPr>
        <p:spPr>
          <a:xfrm>
            <a:off x="9918515" y="2418742"/>
            <a:ext cx="1633155" cy="52246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Self-interest</a:t>
            </a:r>
          </a:p>
        </p:txBody>
      </p:sp>
      <p:sp>
        <p:nvSpPr>
          <p:cNvPr id="10" name="Rectangle: Rounded Corners 9">
            <a:extLst>
              <a:ext uri="{FF2B5EF4-FFF2-40B4-BE49-F238E27FC236}">
                <a16:creationId xmlns:a16="http://schemas.microsoft.com/office/drawing/2014/main" id="{FA67E821-394E-23CE-871A-9A7429B80C81}"/>
              </a:ext>
            </a:extLst>
          </p:cNvPr>
          <p:cNvSpPr/>
          <p:nvPr/>
        </p:nvSpPr>
        <p:spPr>
          <a:xfrm>
            <a:off x="9918515" y="3046358"/>
            <a:ext cx="1633155" cy="5197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Self-review</a:t>
            </a:r>
          </a:p>
        </p:txBody>
      </p:sp>
      <p:sp>
        <p:nvSpPr>
          <p:cNvPr id="11" name="Rectangle: Rounded Corners 10">
            <a:extLst>
              <a:ext uri="{FF2B5EF4-FFF2-40B4-BE49-F238E27FC236}">
                <a16:creationId xmlns:a16="http://schemas.microsoft.com/office/drawing/2014/main" id="{32C06E79-FA5C-DF8C-96A5-FDB0D1E51D11}"/>
              </a:ext>
            </a:extLst>
          </p:cNvPr>
          <p:cNvSpPr/>
          <p:nvPr/>
        </p:nvSpPr>
        <p:spPr>
          <a:xfrm>
            <a:off x="9918514" y="3661722"/>
            <a:ext cx="1633155" cy="51976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Advocacy</a:t>
            </a:r>
          </a:p>
        </p:txBody>
      </p:sp>
      <p:sp>
        <p:nvSpPr>
          <p:cNvPr id="12" name="Rectangle: Rounded Corners 11">
            <a:extLst>
              <a:ext uri="{FF2B5EF4-FFF2-40B4-BE49-F238E27FC236}">
                <a16:creationId xmlns:a16="http://schemas.microsoft.com/office/drawing/2014/main" id="{71806F9B-8E9B-F59C-6228-270999F10C0C}"/>
              </a:ext>
            </a:extLst>
          </p:cNvPr>
          <p:cNvSpPr/>
          <p:nvPr/>
        </p:nvSpPr>
        <p:spPr>
          <a:xfrm>
            <a:off x="9918514" y="4279339"/>
            <a:ext cx="1633155" cy="51976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FFFFFF"/>
                </a:solidFill>
                <a:latin typeface="Arial" panose="020B0604020202020204"/>
              </a:rPr>
              <a:t>Familiarity</a:t>
            </a:r>
            <a:endPar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Rounded Corners 12">
            <a:extLst>
              <a:ext uri="{FF2B5EF4-FFF2-40B4-BE49-F238E27FC236}">
                <a16:creationId xmlns:a16="http://schemas.microsoft.com/office/drawing/2014/main" id="{D0F83636-A882-490D-D89D-29044AFF76AF}"/>
              </a:ext>
            </a:extLst>
          </p:cNvPr>
          <p:cNvSpPr/>
          <p:nvPr/>
        </p:nvSpPr>
        <p:spPr>
          <a:xfrm>
            <a:off x="9918514" y="4896955"/>
            <a:ext cx="1633155" cy="519763"/>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FFFFFF"/>
                </a:solidFill>
                <a:latin typeface="Arial" panose="020B0604020202020204"/>
              </a:rPr>
              <a:t>Intimidation</a:t>
            </a:r>
            <a:endPar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87082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19960" y="-19070"/>
            <a:ext cx="11403739" cy="1068518"/>
          </a:xfrm>
        </p:spPr>
        <p:txBody>
          <a:bodyPr>
            <a:noAutofit/>
          </a:bodyPr>
          <a:lstStyle/>
          <a:p>
            <a:r>
              <a:rPr lang="en-US" dirty="0">
                <a:latin typeface="+mj-lt"/>
              </a:rPr>
              <a:t>Communication and Documentation</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
        <p:nvSpPr>
          <p:cNvPr id="8" name="Content Placeholder 2">
            <a:extLst>
              <a:ext uri="{FF2B5EF4-FFF2-40B4-BE49-F238E27FC236}">
                <a16:creationId xmlns:a16="http://schemas.microsoft.com/office/drawing/2014/main" id="{985B3E6D-CCF3-BC63-E7DD-B08CA64F0EA4}"/>
              </a:ext>
            </a:extLst>
          </p:cNvPr>
          <p:cNvSpPr>
            <a:spLocks noGrp="1"/>
          </p:cNvSpPr>
          <p:nvPr>
            <p:ph idx="1"/>
          </p:nvPr>
        </p:nvSpPr>
        <p:spPr>
          <a:xfrm>
            <a:off x="2323815" y="1237078"/>
            <a:ext cx="6807659" cy="4273841"/>
          </a:xfrm>
        </p:spPr>
        <p:txBody>
          <a:bodyPr vert="horz" lIns="91440" tIns="45720" rIns="91440" bIns="45720" rtlCol="0" anchor="t">
            <a:noAutofit/>
          </a:bodyPr>
          <a:lstStyle/>
          <a:p>
            <a:pPr algn="just">
              <a:spcBef>
                <a:spcPts val="600"/>
              </a:spcBef>
              <a:spcAft>
                <a:spcPts val="600"/>
              </a:spcAft>
            </a:pPr>
            <a:r>
              <a:rPr lang="en-US" sz="1800" dirty="0">
                <a:solidFill>
                  <a:srgbClr val="0070C0"/>
                </a:solidFill>
                <a:latin typeface="+mj-lt"/>
              </a:rPr>
              <a:t>(p. 390.21 A1) </a:t>
            </a:r>
            <a:r>
              <a:rPr lang="en-US" sz="1800" dirty="0">
                <a:solidFill>
                  <a:schemeClr val="tx1"/>
                </a:solidFill>
                <a:latin typeface="+mj-lt"/>
              </a:rPr>
              <a:t>“The PA is encouraged to </a:t>
            </a:r>
            <a:r>
              <a:rPr lang="en-US" sz="1800" b="1" dirty="0">
                <a:solidFill>
                  <a:schemeClr val="tx1"/>
                </a:solidFill>
                <a:latin typeface="+mj-lt"/>
              </a:rPr>
              <a:t>communicate</a:t>
            </a:r>
            <a:r>
              <a:rPr lang="en-US" sz="1800" dirty="0">
                <a:solidFill>
                  <a:schemeClr val="tx1"/>
                </a:solidFill>
                <a:latin typeface="+mj-lt"/>
              </a:rPr>
              <a:t> with management, and where appropriate, TCWG:</a:t>
            </a:r>
          </a:p>
          <a:p>
            <a:pPr lvl="1" algn="just">
              <a:lnSpc>
                <a:spcPct val="100000"/>
              </a:lnSpc>
              <a:spcBef>
                <a:spcPts val="600"/>
              </a:spcBef>
              <a:spcAft>
                <a:spcPts val="600"/>
              </a:spcAft>
            </a:pPr>
            <a:r>
              <a:rPr lang="en-US" sz="1800" dirty="0">
                <a:solidFill>
                  <a:schemeClr val="tx1"/>
                </a:solidFill>
                <a:latin typeface="+mj-lt"/>
              </a:rPr>
              <a:t>The purpose of using an expert and the scope of the expert’s work.</a:t>
            </a:r>
          </a:p>
          <a:p>
            <a:pPr lvl="1" algn="just">
              <a:lnSpc>
                <a:spcPct val="100000"/>
              </a:lnSpc>
              <a:spcBef>
                <a:spcPts val="600"/>
              </a:spcBef>
              <a:spcAft>
                <a:spcPts val="600"/>
              </a:spcAft>
            </a:pPr>
            <a:r>
              <a:rPr lang="en-US" sz="1800" dirty="0">
                <a:solidFill>
                  <a:schemeClr val="tx1"/>
                </a:solidFill>
                <a:latin typeface="+mj-lt"/>
              </a:rPr>
              <a:t>The respective roles and responsibilities of the PA and the expert in the performance of the professional service.</a:t>
            </a:r>
          </a:p>
          <a:p>
            <a:pPr lvl="1" algn="just">
              <a:lnSpc>
                <a:spcPct val="100000"/>
              </a:lnSpc>
              <a:spcBef>
                <a:spcPts val="600"/>
              </a:spcBef>
              <a:spcAft>
                <a:spcPts val="600"/>
              </a:spcAft>
            </a:pPr>
            <a:r>
              <a:rPr lang="en-US" sz="1800" dirty="0">
                <a:solidFill>
                  <a:schemeClr val="tx1"/>
                </a:solidFill>
                <a:latin typeface="+mj-lt"/>
              </a:rPr>
              <a:t>Any threats to the PA’s compliance with the fundamental principles created by using the work of the expert and how they have been addressed.”</a:t>
            </a:r>
          </a:p>
          <a:p>
            <a:pPr algn="just">
              <a:spcBef>
                <a:spcPts val="600"/>
              </a:spcBef>
              <a:spcAft>
                <a:spcPts val="600"/>
              </a:spcAft>
            </a:pPr>
            <a:r>
              <a:rPr lang="en-US" sz="1800" dirty="0">
                <a:solidFill>
                  <a:srgbClr val="0070C0"/>
                </a:solidFill>
                <a:latin typeface="+mj-lt"/>
              </a:rPr>
              <a:t>(p. 390.22 A1) </a:t>
            </a:r>
            <a:r>
              <a:rPr lang="en-US" sz="1800" dirty="0">
                <a:solidFill>
                  <a:schemeClr val="tx1"/>
                </a:solidFill>
                <a:latin typeface="+mj-lt"/>
              </a:rPr>
              <a:t>“The PA is encouraged to </a:t>
            </a:r>
            <a:r>
              <a:rPr lang="en-US" sz="1800" b="1" dirty="0">
                <a:solidFill>
                  <a:schemeClr val="tx1"/>
                </a:solidFill>
                <a:latin typeface="+mj-lt"/>
              </a:rPr>
              <a:t>document</a:t>
            </a:r>
            <a:r>
              <a:rPr lang="en-US" sz="1800" dirty="0">
                <a:solidFill>
                  <a:schemeClr val="tx1"/>
                </a:solidFill>
                <a:latin typeface="+mj-lt"/>
              </a:rPr>
              <a:t>:</a:t>
            </a:r>
          </a:p>
          <a:p>
            <a:pPr lvl="1" algn="just">
              <a:lnSpc>
                <a:spcPct val="100000"/>
              </a:lnSpc>
              <a:spcBef>
                <a:spcPts val="600"/>
              </a:spcBef>
              <a:spcAft>
                <a:spcPts val="600"/>
              </a:spcAft>
            </a:pPr>
            <a:r>
              <a:rPr lang="en-US" sz="1800" dirty="0">
                <a:solidFill>
                  <a:schemeClr val="tx1"/>
                </a:solidFill>
                <a:latin typeface="+mj-lt"/>
              </a:rPr>
              <a:t>The steps taken by the PA to evaluate the expert’s competence, capabilities and objectivity, and the resulting conclusions. </a:t>
            </a:r>
          </a:p>
          <a:p>
            <a:pPr lvl="1" algn="just">
              <a:lnSpc>
                <a:spcPct val="100000"/>
              </a:lnSpc>
              <a:spcBef>
                <a:spcPts val="600"/>
              </a:spcBef>
              <a:spcAft>
                <a:spcPts val="600"/>
              </a:spcAft>
            </a:pPr>
            <a:r>
              <a:rPr lang="en-US" sz="1800" dirty="0">
                <a:solidFill>
                  <a:schemeClr val="tx1"/>
                </a:solidFill>
                <a:latin typeface="+mj-lt"/>
              </a:rPr>
              <a:t>Any significant threats identified by the PA in using the expert’s work and the actions taken to address the threats. </a:t>
            </a:r>
          </a:p>
          <a:p>
            <a:pPr lvl="1" algn="just">
              <a:lnSpc>
                <a:spcPct val="100000"/>
              </a:lnSpc>
              <a:spcBef>
                <a:spcPts val="600"/>
              </a:spcBef>
              <a:spcAft>
                <a:spcPts val="600"/>
              </a:spcAft>
            </a:pPr>
            <a:r>
              <a:rPr lang="en-US" sz="1800" dirty="0">
                <a:solidFill>
                  <a:schemeClr val="tx1"/>
                </a:solidFill>
                <a:latin typeface="+mj-lt"/>
              </a:rPr>
              <a:t>The results of any discussions with the expert.”</a:t>
            </a:r>
          </a:p>
        </p:txBody>
      </p:sp>
      <p:sp>
        <p:nvSpPr>
          <p:cNvPr id="3" name="Rectangle: Rounded Corners 2">
            <a:extLst>
              <a:ext uri="{FF2B5EF4-FFF2-40B4-BE49-F238E27FC236}">
                <a16:creationId xmlns:a16="http://schemas.microsoft.com/office/drawing/2014/main" id="{A019921B-490F-6F52-6695-0D8B18903DD4}"/>
              </a:ext>
            </a:extLst>
          </p:cNvPr>
          <p:cNvSpPr/>
          <p:nvPr/>
        </p:nvSpPr>
        <p:spPr>
          <a:xfrm>
            <a:off x="175940" y="1742201"/>
            <a:ext cx="2035141" cy="4273841"/>
          </a:xfrm>
          <a:prstGeom prst="roundRect">
            <a:avLst/>
          </a:prstGeom>
          <a:solidFill>
            <a:schemeClr val="accent2"/>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b="0" i="0" u="none" strike="noStrike" kern="1200" cap="none" spc="0" normalizeH="0" baseline="0" noProof="0" dirty="0">
                <a:ln>
                  <a:noFill/>
                </a:ln>
                <a:solidFill>
                  <a:schemeClr val="bg1"/>
                </a:solidFill>
                <a:effectLst/>
                <a:uLnTx/>
                <a:uFillTx/>
                <a:latin typeface="Arial" panose="020B0604020202020204"/>
                <a:ea typeface="+mn-ea"/>
                <a:cs typeface="+mn-cs"/>
              </a:rPr>
              <a:t>Applies to all experts, including those used in a NAS, and experts who are AT/ET members</a:t>
            </a:r>
          </a:p>
        </p:txBody>
      </p:sp>
      <p:sp>
        <p:nvSpPr>
          <p:cNvPr id="4" name="Rectangle: Rounded Corners 3">
            <a:extLst>
              <a:ext uri="{FF2B5EF4-FFF2-40B4-BE49-F238E27FC236}">
                <a16:creationId xmlns:a16="http://schemas.microsoft.com/office/drawing/2014/main" id="{F7811241-24BC-3534-6057-C45D2996C37C}"/>
              </a:ext>
            </a:extLst>
          </p:cNvPr>
          <p:cNvSpPr/>
          <p:nvPr/>
        </p:nvSpPr>
        <p:spPr>
          <a:xfrm>
            <a:off x="9424439" y="2799227"/>
            <a:ext cx="2524951" cy="2206207"/>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lang="en-US" b="1" dirty="0">
                <a:solidFill>
                  <a:srgbClr val="FFFFFF"/>
                </a:solidFill>
                <a:latin typeface="Arial"/>
                <a:cs typeface="Arial"/>
              </a:rPr>
              <a:t>D</a:t>
            </a:r>
            <a:r>
              <a:rPr lang="en-US" dirty="0">
                <a:solidFill>
                  <a:srgbClr val="FFFFFF"/>
                </a:solidFill>
                <a:latin typeface="Arial"/>
                <a:cs typeface="Arial"/>
              </a:rPr>
              <a:t>uplication of relevant</a:t>
            </a:r>
          </a:p>
          <a:p>
            <a:pPr algn="ctr">
              <a:lnSpc>
                <a:spcPts val="2800"/>
              </a:lnSpc>
              <a:defRPr/>
            </a:pPr>
            <a:r>
              <a:rPr lang="en-US" dirty="0">
                <a:solidFill>
                  <a:srgbClr val="FFFFFF"/>
                </a:solidFill>
                <a:latin typeface="Arial"/>
                <a:cs typeface="Arial"/>
              </a:rPr>
              <a:t>requirements in the Code on these two matters with respect to ET/AT members</a:t>
            </a:r>
            <a:r>
              <a:rPr lang="en-US" b="1" dirty="0">
                <a:solidFill>
                  <a:srgbClr val="FFFFFF"/>
                </a:solidFill>
                <a:latin typeface="Arial"/>
                <a:cs typeface="Arial"/>
              </a:rPr>
              <a:t>?</a:t>
            </a:r>
          </a:p>
        </p:txBody>
      </p:sp>
      <p:sp>
        <p:nvSpPr>
          <p:cNvPr id="6" name="Rectangle: Rounded Corners 5">
            <a:extLst>
              <a:ext uri="{FF2B5EF4-FFF2-40B4-BE49-F238E27FC236}">
                <a16:creationId xmlns:a16="http://schemas.microsoft.com/office/drawing/2014/main" id="{614CBC8C-1656-1A9C-A2CD-43AA019748E4}"/>
              </a:ext>
            </a:extLst>
          </p:cNvPr>
          <p:cNvSpPr/>
          <p:nvPr/>
        </p:nvSpPr>
        <p:spPr>
          <a:xfrm>
            <a:off x="9424439" y="5072664"/>
            <a:ext cx="2549572" cy="1302562"/>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lang="en-US" b="1" dirty="0">
                <a:solidFill>
                  <a:srgbClr val="FFFFFF"/>
                </a:solidFill>
                <a:latin typeface="Arial"/>
                <a:cs typeface="Arial"/>
              </a:rPr>
              <a:t>N</a:t>
            </a:r>
            <a:r>
              <a:rPr lang="en-US" dirty="0">
                <a:solidFill>
                  <a:srgbClr val="FFFFFF"/>
                </a:solidFill>
                <a:latin typeface="Arial"/>
                <a:cs typeface="Arial"/>
              </a:rPr>
              <a:t>ecessary for PAs using experts in a NAS</a:t>
            </a:r>
            <a:r>
              <a:rPr lang="en-US" b="1" dirty="0">
                <a:solidFill>
                  <a:srgbClr val="FFFFFF"/>
                </a:solidFill>
                <a:latin typeface="Arial"/>
                <a:cs typeface="Arial"/>
              </a:rPr>
              <a:t>?</a:t>
            </a:r>
            <a:endParaRPr kumimoji="0" lang="en-US"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15" name="Picture 14" descr="Quizzical burrowing owl looking forward">
            <a:extLst>
              <a:ext uri="{FF2B5EF4-FFF2-40B4-BE49-F238E27FC236}">
                <a16:creationId xmlns:a16="http://schemas.microsoft.com/office/drawing/2014/main" id="{CABBD197-96E0-4982-8946-DE814038BA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0460" y="981701"/>
            <a:ext cx="2636838" cy="1832140"/>
          </a:xfrm>
          <a:prstGeom prst="rect">
            <a:avLst/>
          </a:prstGeom>
          <a:effectLst>
            <a:softEdge rad="190500"/>
          </a:effectLst>
        </p:spPr>
      </p:pic>
    </p:spTree>
    <p:extLst>
      <p:ext uri="{BB962C8B-B14F-4D97-AF65-F5344CB8AC3E}">
        <p14:creationId xmlns:p14="http://schemas.microsoft.com/office/powerpoint/2010/main" val="9253896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Other Considerations</a:t>
            </a:r>
          </a:p>
        </p:txBody>
      </p:sp>
    </p:spTree>
    <p:extLst>
      <p:ext uri="{BB962C8B-B14F-4D97-AF65-F5344CB8AC3E}">
        <p14:creationId xmlns:p14="http://schemas.microsoft.com/office/powerpoint/2010/main" val="26806479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34026" y="48900"/>
            <a:ext cx="10515600" cy="1068518"/>
          </a:xfrm>
        </p:spPr>
        <p:txBody>
          <a:bodyPr/>
          <a:lstStyle/>
          <a:p>
            <a:r>
              <a:rPr lang="en-US" sz="3600" dirty="0">
                <a:latin typeface="+mj-lt"/>
              </a:rPr>
              <a:t>Conforming and Consequential Amendments</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0" name="Rectangle: Rounded Corners 9">
            <a:extLst>
              <a:ext uri="{FF2B5EF4-FFF2-40B4-BE49-F238E27FC236}">
                <a16:creationId xmlns:a16="http://schemas.microsoft.com/office/drawing/2014/main" id="{B9941F7F-F91F-536A-B806-B866555B187C}"/>
              </a:ext>
            </a:extLst>
          </p:cNvPr>
          <p:cNvSpPr/>
          <p:nvPr/>
        </p:nvSpPr>
        <p:spPr>
          <a:xfrm>
            <a:off x="9160827" y="1222122"/>
            <a:ext cx="2743200" cy="2364267"/>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Section on “Using the Work of an Expert” withdrawn from Part 3</a:t>
            </a:r>
          </a:p>
        </p:txBody>
      </p:sp>
      <p:sp>
        <p:nvSpPr>
          <p:cNvPr id="6" name="Rectangle: Rounded Corners 5">
            <a:extLst>
              <a:ext uri="{FF2B5EF4-FFF2-40B4-BE49-F238E27FC236}">
                <a16:creationId xmlns:a16="http://schemas.microsoft.com/office/drawing/2014/main" id="{B7B24517-BA53-9D32-ACE3-1DCD276B989A}"/>
              </a:ext>
            </a:extLst>
          </p:cNvPr>
          <p:cNvSpPr/>
          <p:nvPr/>
        </p:nvSpPr>
        <p:spPr>
          <a:xfrm>
            <a:off x="9160827" y="3875290"/>
            <a:ext cx="2743200" cy="2293071"/>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Paras R320.11 to 320.12 A1 will be renumbered</a:t>
            </a:r>
          </a:p>
        </p:txBody>
      </p:sp>
      <p:pic>
        <p:nvPicPr>
          <p:cNvPr id="7" name="Picture 6">
            <a:extLst>
              <a:ext uri="{FF2B5EF4-FFF2-40B4-BE49-F238E27FC236}">
                <a16:creationId xmlns:a16="http://schemas.microsoft.com/office/drawing/2014/main" id="{16FC6EB6-CA4C-D710-B3FC-224FB73F764C}"/>
              </a:ext>
            </a:extLst>
          </p:cNvPr>
          <p:cNvPicPr>
            <a:picLocks noChangeAspect="1"/>
          </p:cNvPicPr>
          <p:nvPr/>
        </p:nvPicPr>
        <p:blipFill>
          <a:blip r:embed="rId3"/>
          <a:stretch>
            <a:fillRect/>
          </a:stretch>
        </p:blipFill>
        <p:spPr>
          <a:xfrm>
            <a:off x="605280" y="1234211"/>
            <a:ext cx="8238242" cy="5306336"/>
          </a:xfrm>
          <a:prstGeom prst="rect">
            <a:avLst/>
          </a:prstGeom>
        </p:spPr>
      </p:pic>
    </p:spTree>
    <p:extLst>
      <p:ext uri="{BB962C8B-B14F-4D97-AF65-F5344CB8AC3E}">
        <p14:creationId xmlns:p14="http://schemas.microsoft.com/office/powerpoint/2010/main" val="19777128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7636988B-4587-7F21-4880-C1DC7345050C}"/>
              </a:ext>
            </a:extLst>
          </p:cNvPr>
          <p:cNvSpPr txBox="1"/>
          <p:nvPr/>
        </p:nvSpPr>
        <p:spPr>
          <a:xfrm>
            <a:off x="2490594" y="62182"/>
            <a:ext cx="679281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rPr>
              <a:t>Extant Code – Part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rPr>
              <a:t>Using the Work of Others </a:t>
            </a:r>
          </a:p>
        </p:txBody>
      </p:sp>
      <p:sp>
        <p:nvSpPr>
          <p:cNvPr id="6" name="TextBox 5">
            <a:extLst>
              <a:ext uri="{FF2B5EF4-FFF2-40B4-BE49-F238E27FC236}">
                <a16:creationId xmlns:a16="http://schemas.microsoft.com/office/drawing/2014/main" id="{8E27BB56-1A03-7703-2EDB-4E40B25D9B6F}"/>
              </a:ext>
            </a:extLst>
          </p:cNvPr>
          <p:cNvSpPr txBox="1"/>
          <p:nvPr/>
        </p:nvSpPr>
        <p:spPr>
          <a:xfrm>
            <a:off x="1903539" y="5150600"/>
            <a:ext cx="8870782" cy="800219"/>
          </a:xfrm>
          <a:prstGeom prst="rect">
            <a:avLst/>
          </a:prstGeom>
          <a:noFill/>
          <a:ln w="63500">
            <a:solidFill>
              <a:schemeClr val="accent2"/>
            </a:solidFill>
          </a:ln>
        </p:spPr>
        <p:txBody>
          <a:bodyPr wrap="square" rtlCol="0">
            <a:spAutoFit/>
          </a:bodyPr>
          <a:lstStyle/>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rPr>
              <a:t>No provisions relating to “Using the Work of Others” in Part 3</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800"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rPr>
              <a:t>But R220.7 to 220.7 A1 still relevant in Part 3, through the applicability provisions</a:t>
            </a:r>
          </a:p>
        </p:txBody>
      </p:sp>
      <p:pic>
        <p:nvPicPr>
          <p:cNvPr id="4" name="Picture 3">
            <a:extLst>
              <a:ext uri="{FF2B5EF4-FFF2-40B4-BE49-F238E27FC236}">
                <a16:creationId xmlns:a16="http://schemas.microsoft.com/office/drawing/2014/main" id="{1E8B5465-9EFB-8F03-F40C-8AE2475DFA47}"/>
              </a:ext>
            </a:extLst>
          </p:cNvPr>
          <p:cNvPicPr>
            <a:picLocks noChangeAspect="1"/>
          </p:cNvPicPr>
          <p:nvPr/>
        </p:nvPicPr>
        <p:blipFill>
          <a:blip r:embed="rId2"/>
          <a:stretch>
            <a:fillRect/>
          </a:stretch>
        </p:blipFill>
        <p:spPr>
          <a:xfrm>
            <a:off x="1235379" y="1077845"/>
            <a:ext cx="9637956" cy="3975656"/>
          </a:xfrm>
          <a:prstGeom prst="rect">
            <a:avLst/>
          </a:prstGeom>
        </p:spPr>
      </p:pic>
    </p:spTree>
    <p:extLst>
      <p:ext uri="{BB962C8B-B14F-4D97-AF65-F5344CB8AC3E}">
        <p14:creationId xmlns:p14="http://schemas.microsoft.com/office/powerpoint/2010/main" val="754164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512524" y="36374"/>
            <a:ext cx="10515600" cy="1068518"/>
          </a:xfrm>
        </p:spPr>
        <p:txBody>
          <a:bodyPr/>
          <a:lstStyle/>
          <a:p>
            <a:r>
              <a:rPr lang="en-US" sz="3600" dirty="0">
                <a:latin typeface="+mj-lt"/>
              </a:rPr>
              <a:t>Using the Work of Others</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512524" y="1246596"/>
            <a:ext cx="8745187" cy="5292316"/>
          </a:xfrm>
        </p:spPr>
        <p:txBody>
          <a:bodyPr vert="horz" lIns="91440" tIns="45720" rIns="91440" bIns="45720" rtlCol="0" anchor="t">
            <a:noAutofit/>
          </a:bodyPr>
          <a:lstStyle/>
          <a:p>
            <a:pPr algn="just">
              <a:lnSpc>
                <a:spcPts val="2400"/>
              </a:lnSpc>
              <a:spcBef>
                <a:spcPts val="600"/>
              </a:spcBef>
              <a:spcAft>
                <a:spcPts val="600"/>
              </a:spcAft>
            </a:pPr>
            <a:r>
              <a:rPr lang="en-US" sz="1800" dirty="0">
                <a:solidFill>
                  <a:schemeClr val="tx1"/>
                </a:solidFill>
                <a:latin typeface="+mj-lt"/>
              </a:rPr>
              <a:t>Individuals or organizations employed or engaged by the employing organization or firm that provide data or other information without needing specific expertise. For example:</a:t>
            </a:r>
          </a:p>
          <a:p>
            <a:pPr lvl="1" indent="-460375" algn="just">
              <a:lnSpc>
                <a:spcPts val="2400"/>
              </a:lnSpc>
              <a:spcBef>
                <a:spcPts val="600"/>
              </a:spcBef>
              <a:spcAft>
                <a:spcPts val="600"/>
              </a:spcAft>
            </a:pPr>
            <a:r>
              <a:rPr lang="en-US" sz="1800" dirty="0">
                <a:solidFill>
                  <a:srgbClr val="0B5494"/>
                </a:solidFill>
                <a:latin typeface="+mj-lt"/>
              </a:rPr>
              <a:t>Those that provide industry or other benchmarking data or studies, such as information about real estate prices that is suitable for use by a broad range of users or mortality tables for general use.</a:t>
            </a:r>
          </a:p>
          <a:p>
            <a:pPr lvl="1" indent="-460375" algn="just">
              <a:lnSpc>
                <a:spcPts val="2400"/>
              </a:lnSpc>
              <a:spcBef>
                <a:spcPts val="600"/>
              </a:spcBef>
              <a:spcAft>
                <a:spcPts val="600"/>
              </a:spcAft>
            </a:pPr>
            <a:r>
              <a:rPr lang="en-US" sz="1800" dirty="0">
                <a:solidFill>
                  <a:srgbClr val="0B5494"/>
                </a:solidFill>
                <a:latin typeface="+mj-lt"/>
              </a:rPr>
              <a:t>Those within their employing organizations or firms (i.e., IT teams) on matters relating to the use of technology and data governance, including maintaining confidentiality.</a:t>
            </a:r>
          </a:p>
          <a:p>
            <a:pPr lvl="1" indent="-460375" algn="just">
              <a:lnSpc>
                <a:spcPts val="2400"/>
              </a:lnSpc>
              <a:spcBef>
                <a:spcPts val="600"/>
              </a:spcBef>
              <a:spcAft>
                <a:spcPts val="600"/>
              </a:spcAft>
            </a:pPr>
            <a:r>
              <a:rPr lang="en-US" sz="1800" dirty="0">
                <a:solidFill>
                  <a:srgbClr val="0B5494"/>
                </a:solidFill>
                <a:latin typeface="+mj-lt"/>
              </a:rPr>
              <a:t>Management’s expert (i.e., in the context of ISA 500, ISAE 3000, ISSA 5000).</a:t>
            </a:r>
          </a:p>
          <a:p>
            <a:pPr lvl="1" indent="-460375" algn="just">
              <a:lnSpc>
                <a:spcPts val="2400"/>
              </a:lnSpc>
              <a:spcBef>
                <a:spcPts val="600"/>
              </a:spcBef>
              <a:spcAft>
                <a:spcPts val="600"/>
              </a:spcAft>
            </a:pPr>
            <a:r>
              <a:rPr lang="en-US" sz="1800" dirty="0">
                <a:solidFill>
                  <a:srgbClr val="0B5494"/>
                </a:solidFill>
                <a:latin typeface="+mj-lt"/>
              </a:rPr>
              <a:t>Those providing data or information or certifications with no assurance element on sustainability information outside the entity’s organizational boundary (but within its reporting boundary) in its value chain, such as in relation to the supply chain of an entity in sustainability reporting. </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352291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23722" y="36374"/>
            <a:ext cx="10515600" cy="1068518"/>
          </a:xfrm>
        </p:spPr>
        <p:txBody>
          <a:bodyPr>
            <a:noAutofit/>
          </a:bodyPr>
          <a:lstStyle/>
          <a:p>
            <a:r>
              <a:rPr lang="en-US" dirty="0">
                <a:latin typeface="+mj-lt"/>
              </a:rPr>
              <a:t>Proposed New Ethics Standards</a:t>
            </a:r>
            <a:endParaRPr lang="en-US"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75543" y="1113022"/>
            <a:ext cx="7534098" cy="5632124"/>
          </a:xfrm>
        </p:spPr>
        <p:txBody>
          <a:bodyPr vert="horz" lIns="91440" tIns="45720" rIns="91440" bIns="45720" rtlCol="0" anchor="t">
            <a:noAutofit/>
          </a:bodyPr>
          <a:lstStyle/>
          <a:p>
            <a:pPr marL="347345" indent="-347345">
              <a:spcBef>
                <a:spcPts val="600"/>
              </a:spcBef>
              <a:spcAft>
                <a:spcPts val="600"/>
              </a:spcAft>
            </a:pPr>
            <a:r>
              <a:rPr lang="en-US" sz="2000" dirty="0">
                <a:latin typeface="+mj-lt"/>
              </a:rPr>
              <a:t>Self-interest threat if PA/SAP has insufficient expertise for a professional activity/service</a:t>
            </a:r>
            <a:endParaRPr lang="en-US" dirty="0"/>
          </a:p>
          <a:p>
            <a:pPr marL="347345" indent="-347345">
              <a:spcBef>
                <a:spcPts val="600"/>
              </a:spcBef>
              <a:spcAft>
                <a:spcPts val="600"/>
              </a:spcAft>
            </a:pPr>
            <a:r>
              <a:rPr lang="en-US" sz="2000" dirty="0">
                <a:latin typeface="+mj-lt"/>
              </a:rPr>
              <a:t>Principles-based provisions applicable to </a:t>
            </a:r>
            <a:r>
              <a:rPr lang="en-US" sz="2000" b="1" dirty="0">
                <a:latin typeface="+mj-lt"/>
              </a:rPr>
              <a:t>all</a:t>
            </a:r>
            <a:r>
              <a:rPr lang="en-US" sz="2000" dirty="0">
                <a:latin typeface="+mj-lt"/>
              </a:rPr>
              <a:t> experts (significant influence test removed, broader approach adopted which applies to all experts)</a:t>
            </a:r>
          </a:p>
          <a:p>
            <a:pPr lvl="1" indent="-347345">
              <a:lnSpc>
                <a:spcPct val="100000"/>
              </a:lnSpc>
              <a:spcBef>
                <a:spcPts val="600"/>
              </a:spcBef>
              <a:spcAft>
                <a:spcPts val="600"/>
              </a:spcAft>
            </a:pPr>
            <a:r>
              <a:rPr lang="en-US" sz="1800" dirty="0">
                <a:solidFill>
                  <a:srgbClr val="0070C0"/>
                </a:solidFill>
                <a:latin typeface="Arial" panose="020B0604020202020204"/>
              </a:rPr>
              <a:t>Except a management’s expert used in a professional service (akin to any other information received from management) </a:t>
            </a:r>
            <a:endParaRPr lang="en-US" sz="1800" dirty="0">
              <a:solidFill>
                <a:srgbClr val="0070C0"/>
              </a:solidFill>
              <a:latin typeface="Arial" panose="020B0604020202020204"/>
              <a:cs typeface="Arial" panose="020B0604020202020204"/>
            </a:endParaRPr>
          </a:p>
          <a:p>
            <a:pPr marL="347345" indent="-347345">
              <a:spcBef>
                <a:spcPts val="600"/>
              </a:spcBef>
              <a:spcAft>
                <a:spcPts val="600"/>
              </a:spcAft>
            </a:pPr>
            <a:r>
              <a:rPr lang="en-US" sz="2000" dirty="0">
                <a:latin typeface="+mj-lt"/>
              </a:rPr>
              <a:t>Regarding external experts used in an audit or other assurance engagement (including sustainability assurance)</a:t>
            </a:r>
            <a:endParaRPr lang="en-US" sz="2000" dirty="0">
              <a:latin typeface="+mj-lt"/>
              <a:cs typeface="Arial" panose="020B0604020202020204"/>
            </a:endParaRPr>
          </a:p>
          <a:p>
            <a:pPr lvl="1" indent="-347345" algn="just">
              <a:lnSpc>
                <a:spcPct val="100000"/>
              </a:lnSpc>
              <a:spcBef>
                <a:spcPts val="600"/>
              </a:spcBef>
              <a:spcAft>
                <a:spcPts val="600"/>
              </a:spcAft>
            </a:pPr>
            <a:r>
              <a:rPr lang="en-US" sz="1800" dirty="0">
                <a:solidFill>
                  <a:srgbClr val="0070C0"/>
                </a:solidFill>
                <a:latin typeface="Arial" panose="020B0604020202020204"/>
              </a:rPr>
              <a:t>Reflects feedback from global roundtables that imposing independence is not practicable or enforceable</a:t>
            </a:r>
          </a:p>
          <a:p>
            <a:pPr lvl="1" indent="-347345" algn="just">
              <a:lnSpc>
                <a:spcPct val="100000"/>
              </a:lnSpc>
              <a:spcBef>
                <a:spcPts val="600"/>
              </a:spcBef>
              <a:spcAft>
                <a:spcPts val="600"/>
              </a:spcAft>
            </a:pPr>
            <a:r>
              <a:rPr lang="en-US" sz="1800" dirty="0">
                <a:solidFill>
                  <a:srgbClr val="0070C0"/>
                </a:solidFill>
                <a:latin typeface="Arial" panose="020B0604020202020204"/>
              </a:rPr>
              <a:t>Focusses on the underlying responsibility of the PA to evaluate the objectivity, including independence attributes, of an external expert before the expert's work can be used</a:t>
            </a:r>
          </a:p>
          <a:p>
            <a:pPr lvl="1" indent="-347345" algn="just">
              <a:lnSpc>
                <a:spcPct val="100000"/>
              </a:lnSpc>
              <a:spcBef>
                <a:spcPts val="600"/>
              </a:spcBef>
              <a:spcAft>
                <a:spcPts val="600"/>
              </a:spcAft>
            </a:pPr>
            <a:r>
              <a:rPr lang="en-US" sz="1800" dirty="0">
                <a:solidFill>
                  <a:srgbClr val="0070C0"/>
                </a:solidFill>
                <a:latin typeface="Arial" panose="020B0604020202020204"/>
              </a:rPr>
              <a:t>Additional requirements that recognize the public interest importance of using the work of an objective external expert </a:t>
            </a:r>
            <a:endParaRPr lang="en-US" sz="1800" dirty="0">
              <a:solidFill>
                <a:srgbClr val="0070C0"/>
              </a:solidFill>
              <a:latin typeface="Arial" panose="020B0604020202020204"/>
              <a:cs typeface="Arial"/>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Proposed new Sections in Parts 2, 3 and 5</a:t>
            </a:r>
          </a:p>
        </p:txBody>
      </p:sp>
    </p:spTree>
    <p:extLst>
      <p:ext uri="{BB962C8B-B14F-4D97-AF65-F5344CB8AC3E}">
        <p14:creationId xmlns:p14="http://schemas.microsoft.com/office/powerpoint/2010/main" val="9800996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B359F2F-8344-5D67-6DCD-1E9405DDE19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D1FAA21F-7F7E-014B-1683-8AC201ADB966}"/>
              </a:ext>
            </a:extLst>
          </p:cNvPr>
          <p:cNvSpPr>
            <a:spLocks noGrp="1"/>
          </p:cNvSpPr>
          <p:nvPr>
            <p:ph type="title"/>
          </p:nvPr>
        </p:nvSpPr>
        <p:spPr>
          <a:xfrm>
            <a:off x="0" y="2974157"/>
            <a:ext cx="12192000" cy="1115179"/>
          </a:xfrm>
        </p:spPr>
        <p:txBody>
          <a:bodyPr anchor="ctr">
            <a:noAutofit/>
          </a:bodyPr>
          <a:lstStyle/>
          <a:p>
            <a:pPr algn="ctr"/>
            <a:r>
              <a:rPr lang="en-US" sz="4000" dirty="0">
                <a:latin typeface="+mj-lt"/>
              </a:rPr>
              <a:t>Select Matters Related to the Equivalent Part 5</a:t>
            </a:r>
          </a:p>
        </p:txBody>
      </p:sp>
    </p:spTree>
    <p:extLst>
      <p:ext uri="{BB962C8B-B14F-4D97-AF65-F5344CB8AC3E}">
        <p14:creationId xmlns:p14="http://schemas.microsoft.com/office/powerpoint/2010/main" val="1744211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70065" y="0"/>
            <a:ext cx="10515600" cy="1068518"/>
          </a:xfrm>
        </p:spPr>
        <p:txBody>
          <a:bodyPr>
            <a:normAutofit fontScale="90000"/>
          </a:bodyPr>
          <a:lstStyle/>
          <a:p>
            <a:r>
              <a:rPr lang="en-US" sz="3600" dirty="0">
                <a:latin typeface="+mj-lt"/>
              </a:rPr>
              <a:t>External Experts Across the Sustainability Value Chain</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Content Placeholder 2">
            <a:extLst>
              <a:ext uri="{FF2B5EF4-FFF2-40B4-BE49-F238E27FC236}">
                <a16:creationId xmlns:a16="http://schemas.microsoft.com/office/drawing/2014/main" id="{FF6236C5-4E55-348B-93EB-599950047DAA}"/>
              </a:ext>
            </a:extLst>
          </p:cNvPr>
          <p:cNvSpPr txBox="1">
            <a:spLocks/>
          </p:cNvSpPr>
          <p:nvPr/>
        </p:nvSpPr>
        <p:spPr>
          <a:xfrm>
            <a:off x="470065" y="1384664"/>
            <a:ext cx="10710124" cy="497694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472" marR="0" lvl="0" indent="-347472" algn="just" defTabSz="914400" rtl="0" eaLnBrk="1" fontAlgn="auto" latinLnBrk="0" hangingPunct="1">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chemeClr val="tx1"/>
                </a:solidFill>
                <a:effectLst/>
                <a:uLnTx/>
                <a:uFillTx/>
                <a:latin typeface="Arial" panose="020B0604020202020204"/>
                <a:ea typeface="+mn-ea"/>
                <a:cs typeface="+mn-cs"/>
              </a:rPr>
              <a:t>TF view is that the general principle regarding evaluating objectivity remains applicable. The evaluation refers to the entity at which the practitioner performs work. </a:t>
            </a:r>
          </a:p>
          <a:p>
            <a:pPr marL="347472" marR="0" lvl="0" indent="-347472" algn="just" defTabSz="914400" rtl="0" eaLnBrk="1" fontAlgn="auto" latinLnBrk="0" hangingPunct="1">
              <a:spcBef>
                <a:spcPts val="600"/>
              </a:spcBef>
              <a:spcAft>
                <a:spcPts val="600"/>
              </a:spcAft>
              <a:buClrTx/>
              <a:buSzTx/>
              <a:buFont typeface="Arial" panose="020B0604020202020204" pitchFamily="34" charset="0"/>
              <a:buChar char="•"/>
              <a:tabLst/>
              <a:defRPr/>
            </a:pPr>
            <a:r>
              <a:rPr lang="en-US" sz="2200" dirty="0">
                <a:solidFill>
                  <a:schemeClr val="tx1"/>
                </a:solidFill>
                <a:latin typeface="Arial" panose="020B0604020202020204"/>
              </a:rPr>
              <a:t>TF considered whether to expand the evaluation of objectivity to other entities within the client's value chain (i.e., outside of the client’s organizational boundary) but believes:</a:t>
            </a:r>
          </a:p>
          <a:p>
            <a:pPr marL="692150" lvl="1" indent="-346075" algn="just">
              <a:lnSpc>
                <a:spcPct val="100000"/>
              </a:lnSpc>
              <a:spcBef>
                <a:spcPts val="600"/>
              </a:spcBef>
              <a:spcAft>
                <a:spcPts val="600"/>
              </a:spcAft>
              <a:buClrTx/>
              <a:buFont typeface="Courier New" panose="02070309020205020404" pitchFamily="49" charset="0"/>
              <a:buChar char="o"/>
            </a:pPr>
            <a:r>
              <a:rPr lang="en-US" sz="2200" dirty="0">
                <a:solidFill>
                  <a:srgbClr val="0070C0"/>
                </a:solidFill>
                <a:latin typeface="Arial" panose="020B0604020202020204"/>
              </a:rPr>
              <a:t>This would neither be practical nor manageable. </a:t>
            </a:r>
          </a:p>
          <a:p>
            <a:pPr marL="692150" lvl="1" indent="-346075" algn="just">
              <a:lnSpc>
                <a:spcPct val="100000"/>
              </a:lnSpc>
              <a:spcBef>
                <a:spcPts val="600"/>
              </a:spcBef>
              <a:spcAft>
                <a:spcPts val="600"/>
              </a:spcAft>
              <a:buClrTx/>
              <a:buFont typeface="Courier New" panose="02070309020205020404" pitchFamily="49" charset="0"/>
              <a:buChar char="o"/>
            </a:pPr>
            <a:r>
              <a:rPr lang="en-US" sz="2200" dirty="0">
                <a:solidFill>
                  <a:srgbClr val="0070C0"/>
                </a:solidFill>
                <a:latin typeface="Arial" panose="020B0604020202020204"/>
              </a:rPr>
              <a:t>For example, a particular supplier within a client's value chain might also be the supplier to many other entities. Such supplier might then become inundated with numerous requests to provide information about interests, relationships and circumstances with its customers. Whether such supplier would even respond is outside the control of the practitioner, client or entity at which the expert is performing work.</a:t>
            </a:r>
            <a:endParaRPr kumimoji="0" lang="en-US" sz="2200" b="0" i="0" u="none" strike="noStrike" kern="1200" cap="none" spc="0" normalizeH="0" baseline="0" noProof="0" dirty="0">
              <a:ln>
                <a:noFill/>
              </a:ln>
              <a:solidFill>
                <a:srgbClr val="0070C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53929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70065" y="0"/>
            <a:ext cx="10515600" cy="1068518"/>
          </a:xfrm>
        </p:spPr>
        <p:txBody>
          <a:bodyPr>
            <a:normAutofit fontScale="90000"/>
          </a:bodyPr>
          <a:lstStyle/>
          <a:p>
            <a:r>
              <a:rPr lang="en-US" sz="3600" dirty="0">
                <a:latin typeface="+mj-lt"/>
              </a:rPr>
              <a:t>Sustainability Assurance Providers Who Are Also Experts</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9" name="Content Placeholder 2">
            <a:extLst>
              <a:ext uri="{FF2B5EF4-FFF2-40B4-BE49-F238E27FC236}">
                <a16:creationId xmlns:a16="http://schemas.microsoft.com/office/drawing/2014/main" id="{52E19446-D78A-3821-D41E-D8315A95DBDF}"/>
              </a:ext>
            </a:extLst>
          </p:cNvPr>
          <p:cNvSpPr txBox="1">
            <a:spLocks/>
          </p:cNvSpPr>
          <p:nvPr/>
        </p:nvSpPr>
        <p:spPr>
          <a:xfrm>
            <a:off x="3649602" y="2655025"/>
            <a:ext cx="7924090" cy="154794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472" marR="0" lvl="0" indent="-347472" algn="just" defTabSz="914400" rtl="0" eaLnBrk="1" fontAlgn="auto" latinLnBrk="0" hangingPunct="1">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chemeClr val="tx1"/>
                </a:solidFill>
                <a:effectLst/>
                <a:uLnTx/>
                <a:uFillTx/>
                <a:latin typeface="Arial" panose="020B0604020202020204"/>
                <a:ea typeface="+mn-ea"/>
                <a:cs typeface="+mn-cs"/>
              </a:rPr>
              <a:t>The self-review threat provisions of the equivalent NAS section of proposed Part 5 sustainability assurance standards would cover the circumstance where an expert also acts as an assurance provider on a specific subject matter.</a:t>
            </a:r>
          </a:p>
        </p:txBody>
      </p:sp>
      <p:sp>
        <p:nvSpPr>
          <p:cNvPr id="10" name="Rectangle: Rounded Corners 9">
            <a:extLst>
              <a:ext uri="{FF2B5EF4-FFF2-40B4-BE49-F238E27FC236}">
                <a16:creationId xmlns:a16="http://schemas.microsoft.com/office/drawing/2014/main" id="{E65C60D3-1E9D-7E5C-89CC-B7DEF6CA309C}"/>
              </a:ext>
            </a:extLst>
          </p:cNvPr>
          <p:cNvSpPr/>
          <p:nvPr/>
        </p:nvSpPr>
        <p:spPr>
          <a:xfrm>
            <a:off x="251460" y="1786872"/>
            <a:ext cx="2948941" cy="3566746"/>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Stakeholder questions on how the draft texts would apply when the experts are also sustainability assurance providers</a:t>
            </a:r>
          </a:p>
        </p:txBody>
      </p:sp>
    </p:spTree>
    <p:extLst>
      <p:ext uri="{BB962C8B-B14F-4D97-AF65-F5344CB8AC3E}">
        <p14:creationId xmlns:p14="http://schemas.microsoft.com/office/powerpoint/2010/main" val="31503513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70065" y="0"/>
            <a:ext cx="10515600" cy="1068518"/>
          </a:xfrm>
        </p:spPr>
        <p:txBody>
          <a:bodyPr>
            <a:normAutofit/>
          </a:bodyPr>
          <a:lstStyle/>
          <a:p>
            <a:r>
              <a:rPr lang="en-US" sz="3600" dirty="0">
                <a:latin typeface="+mj-lt"/>
              </a:rPr>
              <a:t>Another Practitioner vs External Expert</a:t>
            </a:r>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70066" y="1350222"/>
            <a:ext cx="10883734" cy="5292316"/>
          </a:xfrm>
        </p:spPr>
        <p:txBody>
          <a:bodyPr>
            <a:noAutofit/>
          </a:bodyPr>
          <a:lstStyle/>
          <a:p>
            <a:pPr algn="just">
              <a:spcBef>
                <a:spcPts val="600"/>
              </a:spcBef>
              <a:spcAft>
                <a:spcPts val="600"/>
              </a:spcAft>
            </a:pPr>
            <a:r>
              <a:rPr lang="en-US" sz="2200" dirty="0">
                <a:solidFill>
                  <a:schemeClr val="tx1"/>
                </a:solidFill>
                <a:latin typeface="+mj-lt"/>
              </a:rPr>
              <a:t>TF considered whether the use of "another practitioner" in a sustainability assurance engagement who is not under the direction, supervision and review of the sustainability assurance practitioner is similar to the use of an external expert who is also not under the direction, supervision and review of the sustainability assurance practitioner</a:t>
            </a:r>
          </a:p>
          <a:p>
            <a:pPr lvl="1" indent="-460375" algn="just">
              <a:lnSpc>
                <a:spcPct val="100000"/>
              </a:lnSpc>
              <a:spcBef>
                <a:spcPts val="600"/>
              </a:spcBef>
              <a:spcAft>
                <a:spcPts val="600"/>
              </a:spcAft>
              <a:buClr>
                <a:srgbClr val="0070C0"/>
              </a:buClr>
              <a:buFont typeface="Courier New" panose="02070309020205020404" pitchFamily="49" charset="0"/>
              <a:buChar char="o"/>
            </a:pPr>
            <a:r>
              <a:rPr lang="en-US" sz="2200" dirty="0">
                <a:solidFill>
                  <a:srgbClr val="0070C0"/>
                </a:solidFill>
                <a:latin typeface="+mj-lt"/>
              </a:rPr>
              <a:t>TF view is that the function and expertise of “another practitioner” and “external expert” are fundamentally different </a:t>
            </a:r>
          </a:p>
          <a:p>
            <a:pPr lvl="1" indent="-460375" algn="just">
              <a:lnSpc>
                <a:spcPct val="100000"/>
              </a:lnSpc>
              <a:spcBef>
                <a:spcPts val="600"/>
              </a:spcBef>
              <a:spcAft>
                <a:spcPts val="600"/>
              </a:spcAft>
              <a:buClr>
                <a:srgbClr val="0070C0"/>
              </a:buClr>
              <a:buFont typeface="Courier New" panose="02070309020205020404" pitchFamily="49" charset="0"/>
              <a:buChar char="o"/>
            </a:pPr>
            <a:r>
              <a:rPr lang="en-US" sz="2200" dirty="0">
                <a:solidFill>
                  <a:srgbClr val="0070C0"/>
                </a:solidFill>
                <a:latin typeface="+mj-lt"/>
              </a:rPr>
              <a:t>Another practitioner – performs/performed assurance work that the practitioner uses to gather sufficient appropriate evidence</a:t>
            </a:r>
          </a:p>
          <a:p>
            <a:pPr lvl="1" indent="-460375" algn="just">
              <a:lnSpc>
                <a:spcPct val="100000"/>
              </a:lnSpc>
              <a:spcBef>
                <a:spcPts val="600"/>
              </a:spcBef>
              <a:spcAft>
                <a:spcPts val="600"/>
              </a:spcAft>
              <a:buClr>
                <a:srgbClr val="0070C0"/>
              </a:buClr>
              <a:buFont typeface="Courier New" panose="02070309020205020404" pitchFamily="49" charset="0"/>
              <a:buChar char="o"/>
            </a:pPr>
            <a:r>
              <a:rPr lang="en-US" sz="2200" dirty="0">
                <a:solidFill>
                  <a:srgbClr val="0070C0"/>
                </a:solidFill>
                <a:latin typeface="+mj-lt"/>
              </a:rPr>
              <a:t>External expert – does not perform assurance work and the practitioner must still perform procedures over the expert’s work to determine whether it can be used</a:t>
            </a:r>
          </a:p>
          <a:p>
            <a:pPr lvl="1" algn="just">
              <a:lnSpc>
                <a:spcPct val="100000"/>
              </a:lnSpc>
              <a:spcBef>
                <a:spcPts val="600"/>
              </a:spcBef>
              <a:spcAft>
                <a:spcPts val="600"/>
              </a:spcAft>
            </a:pPr>
            <a:endParaRPr lang="en-US" sz="2200" dirty="0">
              <a:solidFill>
                <a:srgbClr val="0B5494"/>
              </a:solidFill>
              <a:latin typeface="+mj-lt"/>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596804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54</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I</a:t>
            </a:r>
            <a:r>
              <a:rPr kumimoji="0" lang="en-US" sz="2800" i="0" u="none" strike="noStrike" kern="1200" cap="none" spc="0" normalizeH="0" baseline="0" noProof="0" dirty="0">
                <a:ln>
                  <a:noFill/>
                </a:ln>
                <a:solidFill>
                  <a:srgbClr val="FFFFFF"/>
                </a:solidFill>
                <a:effectLst/>
                <a:uLnTx/>
                <a:uFillTx/>
                <a:latin typeface="Arial" panose="020B0604020202020204"/>
                <a:ea typeface="+mn-ea"/>
                <a:cs typeface="+mn-cs"/>
              </a:rPr>
              <a:t>EBSAs</a:t>
            </a:r>
            <a:r>
              <a:rPr kumimoji="0" lang="en-US" sz="2400" b="0" i="0" u="none" strike="noStrike" kern="1200" cap="none" spc="0" normalizeH="0" baseline="0" noProof="0" dirty="0">
                <a:ln>
                  <a:noFill/>
                </a:ln>
                <a:solidFill>
                  <a:srgbClr val="FFFFFF"/>
                </a:solidFill>
                <a:effectLst/>
                <a:uLnTx/>
                <a:uFillTx/>
                <a:latin typeface="Arial" panose="020B0604020202020204"/>
                <a:ea typeface="+mn-ea"/>
                <a:cs typeface="+mn-cs"/>
              </a:rPr>
              <a:t>’</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 views on the selected matters for the           equivalent Part 5</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26061294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47982AE-5ACF-469D-91A7-92A11C3E63C7}"/>
              </a:ext>
            </a:extLst>
          </p:cNvPr>
          <p:cNvSpPr>
            <a:spLocks noGrp="1"/>
          </p:cNvSpPr>
          <p:nvPr>
            <p:ph type="body" sz="quarter" idx="10"/>
          </p:nvPr>
        </p:nvSpPr>
        <p:spPr>
          <a:xfrm>
            <a:off x="2606987" y="1755986"/>
            <a:ext cx="2446666" cy="870461"/>
          </a:xfrm>
        </p:spPr>
        <p:txBody>
          <a:bodyPr>
            <a:noAutofit/>
          </a:bodyPr>
          <a:lstStyle/>
          <a:p>
            <a:pPr algn="ctr"/>
            <a:r>
              <a:rPr lang="en-US" sz="2000" dirty="0">
                <a:latin typeface="+mj-lt"/>
              </a:rPr>
              <a:t>IESBA discussed RT input and preliminary drafts </a:t>
            </a:r>
            <a:r>
              <a:rPr lang="en-US" sz="2000" dirty="0">
                <a:solidFill>
                  <a:srgbClr val="C00000"/>
                </a:solidFill>
                <a:latin typeface="+mj-lt"/>
              </a:rPr>
              <a:t>*</a:t>
            </a:r>
            <a:r>
              <a:rPr lang="en-US" sz="2000" dirty="0">
                <a:latin typeface="+mj-lt"/>
              </a:rPr>
              <a:t> </a:t>
            </a:r>
          </a:p>
        </p:txBody>
      </p:sp>
      <p:sp>
        <p:nvSpPr>
          <p:cNvPr id="7" name="Text Placeholder 6">
            <a:extLst>
              <a:ext uri="{FF2B5EF4-FFF2-40B4-BE49-F238E27FC236}">
                <a16:creationId xmlns:a16="http://schemas.microsoft.com/office/drawing/2014/main" id="{668EE015-41C3-4380-8DF3-C2A18B645378}"/>
              </a:ext>
            </a:extLst>
          </p:cNvPr>
          <p:cNvSpPr>
            <a:spLocks noGrp="1"/>
          </p:cNvSpPr>
          <p:nvPr>
            <p:ph type="body" sz="quarter" idx="12"/>
          </p:nvPr>
        </p:nvSpPr>
        <p:spPr>
          <a:xfrm>
            <a:off x="7216775" y="1908146"/>
            <a:ext cx="2198688" cy="728941"/>
          </a:xfrm>
        </p:spPr>
        <p:txBody>
          <a:bodyPr>
            <a:noAutofit/>
          </a:bodyPr>
          <a:lstStyle/>
          <a:p>
            <a:pPr algn="ctr"/>
            <a:r>
              <a:rPr lang="en-US" sz="2000" dirty="0"/>
              <a:t>Full review ED responses</a:t>
            </a:r>
          </a:p>
        </p:txBody>
      </p:sp>
      <p:sp>
        <p:nvSpPr>
          <p:cNvPr id="9" name="Text Placeholder 8">
            <a:extLst>
              <a:ext uri="{FF2B5EF4-FFF2-40B4-BE49-F238E27FC236}">
                <a16:creationId xmlns:a16="http://schemas.microsoft.com/office/drawing/2014/main" id="{B062ADA2-DB42-4EFA-A1DF-5213C124AC52}"/>
              </a:ext>
            </a:extLst>
          </p:cNvPr>
          <p:cNvSpPr>
            <a:spLocks noGrp="1"/>
          </p:cNvSpPr>
          <p:nvPr>
            <p:ph type="body" sz="quarter" idx="14"/>
          </p:nvPr>
        </p:nvSpPr>
        <p:spPr>
          <a:xfrm>
            <a:off x="476908" y="5157753"/>
            <a:ext cx="2198688" cy="654269"/>
          </a:xfrm>
        </p:spPr>
        <p:txBody>
          <a:bodyPr>
            <a:noAutofit/>
          </a:bodyPr>
          <a:lstStyle/>
          <a:p>
            <a:pPr algn="ctr"/>
            <a:r>
              <a:rPr lang="en-US" sz="2000" dirty="0"/>
              <a:t>Global roundtables</a:t>
            </a:r>
          </a:p>
        </p:txBody>
      </p:sp>
      <p:sp>
        <p:nvSpPr>
          <p:cNvPr id="11" name="Text Placeholder 10">
            <a:extLst>
              <a:ext uri="{FF2B5EF4-FFF2-40B4-BE49-F238E27FC236}">
                <a16:creationId xmlns:a16="http://schemas.microsoft.com/office/drawing/2014/main" id="{7019C2C0-DD39-4E66-9A50-474D1D4851E0}"/>
              </a:ext>
            </a:extLst>
          </p:cNvPr>
          <p:cNvSpPr>
            <a:spLocks noGrp="1"/>
          </p:cNvSpPr>
          <p:nvPr>
            <p:ph type="body" sz="quarter" idx="16"/>
          </p:nvPr>
        </p:nvSpPr>
        <p:spPr>
          <a:xfrm>
            <a:off x="5018087" y="5127754"/>
            <a:ext cx="2198688" cy="728940"/>
          </a:xfrm>
        </p:spPr>
        <p:txBody>
          <a:bodyPr lIns="91440" tIns="45720" rIns="91440" bIns="45720" anchor="t">
            <a:noAutofit/>
          </a:bodyPr>
          <a:lstStyle/>
          <a:p>
            <a:pPr algn="ctr"/>
            <a:r>
              <a:rPr lang="en-US" sz="2000" dirty="0"/>
              <a:t>Approval Exposure Draft</a:t>
            </a:r>
          </a:p>
        </p:txBody>
      </p:sp>
      <p:sp>
        <p:nvSpPr>
          <p:cNvPr id="13" name="Text Placeholder 12">
            <a:extLst>
              <a:ext uri="{FF2B5EF4-FFF2-40B4-BE49-F238E27FC236}">
                <a16:creationId xmlns:a16="http://schemas.microsoft.com/office/drawing/2014/main" id="{4AFC0019-7658-4B77-AD8B-7714621C7848}"/>
              </a:ext>
            </a:extLst>
          </p:cNvPr>
          <p:cNvSpPr>
            <a:spLocks noGrp="1"/>
          </p:cNvSpPr>
          <p:nvPr>
            <p:ph type="body" sz="quarter" idx="18"/>
          </p:nvPr>
        </p:nvSpPr>
        <p:spPr>
          <a:xfrm>
            <a:off x="9494218" y="5127752"/>
            <a:ext cx="2198688" cy="728940"/>
          </a:xfrm>
        </p:spPr>
        <p:txBody>
          <a:bodyPr>
            <a:noAutofit/>
          </a:bodyPr>
          <a:lstStyle/>
          <a:p>
            <a:pPr algn="ctr"/>
            <a:r>
              <a:rPr lang="en-US" sz="2000" dirty="0"/>
              <a:t>Approval final standards</a:t>
            </a:r>
          </a:p>
        </p:txBody>
      </p:sp>
      <p:sp>
        <p:nvSpPr>
          <p:cNvPr id="15" name="Text Placeholder 14">
            <a:extLst>
              <a:ext uri="{FF2B5EF4-FFF2-40B4-BE49-F238E27FC236}">
                <a16:creationId xmlns:a16="http://schemas.microsoft.com/office/drawing/2014/main" id="{8EF428C8-4594-430E-8C13-D438B2BA1EEF}"/>
              </a:ext>
            </a:extLst>
          </p:cNvPr>
          <p:cNvSpPr>
            <a:spLocks noGrp="1"/>
          </p:cNvSpPr>
          <p:nvPr>
            <p:ph type="body" sz="quarter" idx="20"/>
          </p:nvPr>
        </p:nvSpPr>
        <p:spPr>
          <a:xfrm>
            <a:off x="1266372" y="3707243"/>
            <a:ext cx="660400" cy="264217"/>
          </a:xfrm>
        </p:spPr>
        <p:txBody>
          <a:bodyPr/>
          <a:lstStyle/>
          <a:p>
            <a:r>
              <a:rPr lang="en-US" dirty="0"/>
              <a:t>2023 Mar-Apr</a:t>
            </a:r>
          </a:p>
        </p:txBody>
      </p:sp>
      <p:sp>
        <p:nvSpPr>
          <p:cNvPr id="16" name="Text Placeholder 15">
            <a:extLst>
              <a:ext uri="{FF2B5EF4-FFF2-40B4-BE49-F238E27FC236}">
                <a16:creationId xmlns:a16="http://schemas.microsoft.com/office/drawing/2014/main" id="{5D4C4A41-4179-46C1-B06A-59A3009E9548}"/>
              </a:ext>
            </a:extLst>
          </p:cNvPr>
          <p:cNvSpPr>
            <a:spLocks noGrp="1"/>
          </p:cNvSpPr>
          <p:nvPr>
            <p:ph type="body" sz="quarter" idx="21"/>
          </p:nvPr>
        </p:nvSpPr>
        <p:spPr/>
        <p:txBody>
          <a:bodyPr/>
          <a:lstStyle/>
          <a:p>
            <a:r>
              <a:rPr lang="en-US" dirty="0"/>
              <a:t>2023 Jun-Sep</a:t>
            </a:r>
          </a:p>
        </p:txBody>
      </p:sp>
      <p:sp>
        <p:nvSpPr>
          <p:cNvPr id="17" name="Text Placeholder 16">
            <a:extLst>
              <a:ext uri="{FF2B5EF4-FFF2-40B4-BE49-F238E27FC236}">
                <a16:creationId xmlns:a16="http://schemas.microsoft.com/office/drawing/2014/main" id="{7176D5BC-F6BD-4551-9649-CC1694545433}"/>
              </a:ext>
            </a:extLst>
          </p:cNvPr>
          <p:cNvSpPr>
            <a:spLocks noGrp="1"/>
          </p:cNvSpPr>
          <p:nvPr>
            <p:ph type="body" sz="quarter" idx="22"/>
          </p:nvPr>
        </p:nvSpPr>
        <p:spPr/>
        <p:txBody>
          <a:bodyPr/>
          <a:lstStyle/>
          <a:p>
            <a:r>
              <a:rPr lang="en-US" dirty="0"/>
              <a:t>2023 Dec</a:t>
            </a:r>
          </a:p>
        </p:txBody>
      </p:sp>
      <p:sp>
        <p:nvSpPr>
          <p:cNvPr id="18" name="Text Placeholder 17">
            <a:extLst>
              <a:ext uri="{FF2B5EF4-FFF2-40B4-BE49-F238E27FC236}">
                <a16:creationId xmlns:a16="http://schemas.microsoft.com/office/drawing/2014/main" id="{46A5122B-0CE4-44E6-A6B1-87B29DE89321}"/>
              </a:ext>
            </a:extLst>
          </p:cNvPr>
          <p:cNvSpPr>
            <a:spLocks noGrp="1"/>
          </p:cNvSpPr>
          <p:nvPr>
            <p:ph type="body" sz="quarter" idx="23"/>
          </p:nvPr>
        </p:nvSpPr>
        <p:spPr/>
        <p:txBody>
          <a:bodyPr/>
          <a:lstStyle/>
          <a:p>
            <a:r>
              <a:rPr lang="en-US" dirty="0"/>
              <a:t>2024 Jun-Sep</a:t>
            </a:r>
          </a:p>
        </p:txBody>
      </p:sp>
      <p:sp>
        <p:nvSpPr>
          <p:cNvPr id="19" name="Text Placeholder 18">
            <a:extLst>
              <a:ext uri="{FF2B5EF4-FFF2-40B4-BE49-F238E27FC236}">
                <a16:creationId xmlns:a16="http://schemas.microsoft.com/office/drawing/2014/main" id="{86D19569-8DCF-44EA-8D58-1203447FD38C}"/>
              </a:ext>
            </a:extLst>
          </p:cNvPr>
          <p:cNvSpPr>
            <a:spLocks noGrp="1"/>
          </p:cNvSpPr>
          <p:nvPr>
            <p:ph type="body" sz="quarter" idx="24"/>
          </p:nvPr>
        </p:nvSpPr>
        <p:spPr>
          <a:xfrm>
            <a:off x="10088628" y="3708318"/>
            <a:ext cx="929514" cy="262066"/>
          </a:xfrm>
        </p:spPr>
        <p:txBody>
          <a:bodyPr/>
          <a:lstStyle/>
          <a:p>
            <a:r>
              <a:rPr lang="en-US" dirty="0"/>
              <a:t>2024 Dec</a:t>
            </a:r>
          </a:p>
        </p:txBody>
      </p:sp>
      <p:sp>
        <p:nvSpPr>
          <p:cNvPr id="3" name="Rectangle 2">
            <a:extLst>
              <a:ext uri="{FF2B5EF4-FFF2-40B4-BE49-F238E27FC236}">
                <a16:creationId xmlns:a16="http://schemas.microsoft.com/office/drawing/2014/main" id="{3107B6A5-94BB-5171-73D1-379AF0163B74}"/>
              </a:ext>
            </a:extLst>
          </p:cNvPr>
          <p:cNvSpPr/>
          <p:nvPr/>
        </p:nvSpPr>
        <p:spPr>
          <a:xfrm>
            <a:off x="0" y="136525"/>
            <a:ext cx="9494218" cy="728941"/>
          </a:xfrm>
          <a:prstGeom prst="rect">
            <a:avLst/>
          </a:prstGeom>
          <a:solidFill>
            <a:srgbClr val="083861">
              <a:lumMod val="60000"/>
              <a:lumOff val="40000"/>
            </a:srgbClr>
          </a:solidFill>
          <a:ln w="12700" cap="flat" cmpd="sng" algn="ctr">
            <a:no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anose="020B0604020202020204"/>
                <a:ea typeface="+mn-ea"/>
                <a:cs typeface="+mn-cs"/>
              </a:rPr>
              <a:t>Timeline to Use of Expert Project</a:t>
            </a:r>
            <a:endParaRPr kumimoji="0" lang="en-US" sz="2800" b="0" i="0" u="none" strike="noStrike" kern="0" cap="none" spc="0" normalizeH="0" baseline="0" noProof="0" dirty="0">
              <a:ln>
                <a:noFill/>
              </a:ln>
              <a:solidFill>
                <a:srgbClr val="FFFFFF"/>
              </a:solidFill>
              <a:effectLst/>
              <a:uLnTx/>
              <a:uFillTx/>
              <a:latin typeface="Arial" panose="020B0604020202020204"/>
              <a:ea typeface="+mn-ea"/>
              <a:cs typeface="+mn-cs"/>
            </a:endParaRPr>
          </a:p>
        </p:txBody>
      </p:sp>
      <p:sp>
        <p:nvSpPr>
          <p:cNvPr id="2" name="TextBox 1">
            <a:extLst>
              <a:ext uri="{FF2B5EF4-FFF2-40B4-BE49-F238E27FC236}">
                <a16:creationId xmlns:a16="http://schemas.microsoft.com/office/drawing/2014/main" id="{4F6108D3-2333-BCB9-76D4-D3BD2824ACD4}"/>
              </a:ext>
            </a:extLst>
          </p:cNvPr>
          <p:cNvSpPr txBox="1"/>
          <p:nvPr/>
        </p:nvSpPr>
        <p:spPr>
          <a:xfrm>
            <a:off x="2412142" y="6352143"/>
            <a:ext cx="732707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Arial" panose="020B0604020202020204"/>
                <a:ea typeface="+mn-ea"/>
                <a:cs typeface="+mn-cs"/>
              </a:rPr>
              <a:t>*</a:t>
            </a:r>
            <a:r>
              <a:rPr kumimoji="0" lang="en-US" sz="1800" b="0" i="0" u="none" strike="noStrike" kern="1200" cap="none" spc="0" normalizeH="0" baseline="0" noProof="0" dirty="0">
                <a:ln>
                  <a:noFill/>
                </a:ln>
                <a:effectLst/>
                <a:uLnTx/>
                <a:uFillTx/>
                <a:latin typeface="Arial" panose="020B0604020202020204"/>
                <a:ea typeface="+mn-ea"/>
                <a:cs typeface="+mn-cs"/>
              </a:rPr>
              <a:t> Documents for </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hlinkClick r:id="rId3">
                  <a:extLst>
                    <a:ext uri="{A12FA001-AC4F-418D-AE19-62706E023703}">
                      <ahyp:hlinkClr xmlns:ahyp="http://schemas.microsoft.com/office/drawing/2018/hyperlinkcolor" val="tx"/>
                    </a:ext>
                  </a:extLst>
                </a:hlinkClick>
              </a:rPr>
              <a:t>June</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rPr>
              <a:t> </a:t>
            </a:r>
            <a:r>
              <a:rPr kumimoji="0" lang="en-US" sz="1800" b="0" i="0" u="none" strike="noStrike" kern="1200" cap="none" spc="0" normalizeH="0" baseline="0" noProof="0" dirty="0">
                <a:ln>
                  <a:noFill/>
                </a:ln>
                <a:effectLst/>
                <a:uLnTx/>
                <a:uFillTx/>
                <a:latin typeface="Arial" panose="020B0604020202020204"/>
                <a:ea typeface="+mn-ea"/>
                <a:cs typeface="+mn-cs"/>
              </a:rPr>
              <a:t>and </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hlinkClick r:id="rId4">
                  <a:extLst>
                    <a:ext uri="{A12FA001-AC4F-418D-AE19-62706E023703}">
                      <ahyp:hlinkClr xmlns:ahyp="http://schemas.microsoft.com/office/drawing/2018/hyperlinkcolor" val="tx"/>
                    </a:ext>
                  </a:extLst>
                </a:hlinkClick>
              </a:rPr>
              <a:t>September</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rPr>
              <a:t> </a:t>
            </a:r>
            <a:r>
              <a:rPr kumimoji="0" lang="en-US" sz="1800" b="0" i="0" u="none" strike="noStrike" kern="1200" cap="none" spc="0" normalizeH="0" baseline="0" noProof="0" dirty="0">
                <a:ln>
                  <a:noFill/>
                </a:ln>
                <a:effectLst/>
                <a:uLnTx/>
                <a:uFillTx/>
                <a:latin typeface="Arial" panose="020B0604020202020204"/>
                <a:ea typeface="+mn-ea"/>
                <a:cs typeface="+mn-cs"/>
              </a:rPr>
              <a:t>IESBA papers and discussion</a:t>
            </a:r>
            <a:endParaRPr kumimoji="0" lang="en-US" sz="1800" b="0" i="1" u="none" strike="noStrike" kern="1200" cap="none" spc="0" normalizeH="0" baseline="0" noProof="0" dirty="0">
              <a:ln>
                <a:noFill/>
              </a:ln>
              <a:effectLst/>
              <a:uLnTx/>
              <a:uFillTx/>
              <a:latin typeface="Arial" panose="020B0604020202020204"/>
              <a:ea typeface="+mn-ea"/>
              <a:cs typeface="+mn-cs"/>
            </a:endParaRPr>
          </a:p>
        </p:txBody>
      </p:sp>
    </p:spTree>
    <p:extLst>
      <p:ext uri="{BB962C8B-B14F-4D97-AF65-F5344CB8AC3E}">
        <p14:creationId xmlns:p14="http://schemas.microsoft.com/office/powerpoint/2010/main" val="28136827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415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251460" y="23446"/>
            <a:ext cx="10955802" cy="1068518"/>
          </a:xfrm>
        </p:spPr>
        <p:txBody>
          <a:bodyPr>
            <a:noAutofit/>
          </a:bodyPr>
          <a:lstStyle/>
          <a:p>
            <a:r>
              <a:rPr lang="en-US" dirty="0">
                <a:latin typeface="+mj-lt"/>
              </a:rPr>
              <a:t>External Experts in Audit/Assurance</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411247" y="2531240"/>
            <a:ext cx="8529293" cy="2266228"/>
          </a:xfrm>
        </p:spPr>
        <p:txBody>
          <a:bodyPr vert="horz" lIns="91440" tIns="45720" rIns="91440" bIns="45720" rtlCol="0" anchor="t">
            <a:noAutofit/>
          </a:bodyPr>
          <a:lstStyle/>
          <a:p>
            <a:pPr marL="347345" lvl="1" indent="-347345">
              <a:lnSpc>
                <a:spcPts val="2800"/>
              </a:lnSpc>
              <a:spcBef>
                <a:spcPts val="600"/>
              </a:spcBef>
              <a:spcAft>
                <a:spcPts val="600"/>
              </a:spcAft>
              <a:buFont typeface="Arial" panose="020B0604020202020204" pitchFamily="34" charset="0"/>
              <a:buChar char="•"/>
            </a:pPr>
            <a:r>
              <a:rPr lang="en-US" sz="2000" dirty="0">
                <a:latin typeface="+mj-lt"/>
              </a:rPr>
              <a:t>External experts do not generally have systems of quality management that monitor independence between employees and clients </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Code is not/ will not be enforceable on external experts who are not PAs or SAP performing Part 5 sustainability assurance</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However, heightened public interest expectations around such experts</a:t>
            </a: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9CD9B89C-96C8-7837-0D36-723A69986671}"/>
              </a:ext>
            </a:extLst>
          </p:cNvPr>
          <p:cNvSpPr/>
          <p:nvPr/>
        </p:nvSpPr>
        <p:spPr>
          <a:xfrm>
            <a:off x="251460" y="1977266"/>
            <a:ext cx="2948941" cy="3566746"/>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Recognizes feedback from all stakeholders to date</a:t>
            </a:r>
          </a:p>
        </p:txBody>
      </p:sp>
    </p:spTree>
    <p:extLst>
      <p:ext uri="{BB962C8B-B14F-4D97-AF65-F5344CB8AC3E}">
        <p14:creationId xmlns:p14="http://schemas.microsoft.com/office/powerpoint/2010/main" val="432632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127001" y="36374"/>
            <a:ext cx="11226800" cy="1068518"/>
          </a:xfrm>
        </p:spPr>
        <p:txBody>
          <a:bodyPr>
            <a:noAutofit/>
          </a:bodyPr>
          <a:lstStyle/>
          <a:p>
            <a:r>
              <a:rPr lang="en-US" sz="4000" dirty="0">
                <a:latin typeface="Arial"/>
                <a:cs typeface="Arial"/>
              </a:rPr>
              <a:t>Proposed Ethical Framework and Approach</a:t>
            </a:r>
          </a:p>
        </p:txBody>
      </p:sp>
      <p:graphicFrame>
        <p:nvGraphicFramePr>
          <p:cNvPr id="11" name="Diagram 10">
            <a:extLst>
              <a:ext uri="{FF2B5EF4-FFF2-40B4-BE49-F238E27FC236}">
                <a16:creationId xmlns:a16="http://schemas.microsoft.com/office/drawing/2014/main" id="{3381A0A4-CB61-B0C7-7292-A277CC55C82B}"/>
              </a:ext>
            </a:extLst>
          </p:cNvPr>
          <p:cNvGraphicFramePr/>
          <p:nvPr>
            <p:extLst>
              <p:ext uri="{D42A27DB-BD31-4B8C-83A1-F6EECF244321}">
                <p14:modId xmlns:p14="http://schemas.microsoft.com/office/powerpoint/2010/main" val="1019009658"/>
              </p:ext>
            </p:extLst>
          </p:nvPr>
        </p:nvGraphicFramePr>
        <p:xfrm>
          <a:off x="313135" y="1285490"/>
          <a:ext cx="8894365" cy="5424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 9">
            <a:extLst>
              <a:ext uri="{FF2B5EF4-FFF2-40B4-BE49-F238E27FC236}">
                <a16:creationId xmlns:a16="http://schemas.microsoft.com/office/drawing/2014/main" id="{54F08673-4C2F-A073-9FE8-67244F06CF1A}"/>
              </a:ext>
            </a:extLst>
          </p:cNvPr>
          <p:cNvGrpSpPr/>
          <p:nvPr/>
        </p:nvGrpSpPr>
        <p:grpSpPr>
          <a:xfrm>
            <a:off x="9753600" y="2120900"/>
            <a:ext cx="1963047" cy="3295818"/>
            <a:chOff x="9879994" y="1382737"/>
            <a:chExt cx="2371323" cy="5326850"/>
          </a:xfrm>
        </p:grpSpPr>
        <p:sp>
          <p:nvSpPr>
            <p:cNvPr id="3" name="Rectangle: Rounded Corners 2">
              <a:extLst>
                <a:ext uri="{FF2B5EF4-FFF2-40B4-BE49-F238E27FC236}">
                  <a16:creationId xmlns:a16="http://schemas.microsoft.com/office/drawing/2014/main" id="{AD1B5FC8-B276-3DF1-2CA1-BDC363BC3DFB}"/>
                </a:ext>
              </a:extLst>
            </p:cNvPr>
            <p:cNvSpPr/>
            <p:nvPr/>
          </p:nvSpPr>
          <p:spPr>
            <a:xfrm>
              <a:off x="10079208" y="1864123"/>
              <a:ext cx="1972820" cy="84443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Global Roundtables </a:t>
              </a:r>
            </a:p>
          </p:txBody>
        </p:sp>
        <p:sp>
          <p:nvSpPr>
            <p:cNvPr id="4" name="Rectangle: Rounded Corners 3">
              <a:extLst>
                <a:ext uri="{FF2B5EF4-FFF2-40B4-BE49-F238E27FC236}">
                  <a16:creationId xmlns:a16="http://schemas.microsoft.com/office/drawing/2014/main" id="{A56C361D-9503-8802-56BB-5C71147B12C2}"/>
                </a:ext>
              </a:extLst>
            </p:cNvPr>
            <p:cNvSpPr/>
            <p:nvPr/>
          </p:nvSpPr>
          <p:spPr>
            <a:xfrm>
              <a:off x="10079208" y="2878504"/>
              <a:ext cx="1972820" cy="8400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IESBA National Standard-Setters</a:t>
              </a:r>
            </a:p>
          </p:txBody>
        </p:sp>
        <p:sp>
          <p:nvSpPr>
            <p:cNvPr id="5" name="Rectangle: Rounded Corners 4">
              <a:extLst>
                <a:ext uri="{FF2B5EF4-FFF2-40B4-BE49-F238E27FC236}">
                  <a16:creationId xmlns:a16="http://schemas.microsoft.com/office/drawing/2014/main" id="{EB85CE38-0D3F-2726-1298-FFBE84583136}"/>
                </a:ext>
              </a:extLst>
            </p:cNvPr>
            <p:cNvSpPr/>
            <p:nvPr/>
          </p:nvSpPr>
          <p:spPr>
            <a:xfrm>
              <a:off x="10079207" y="3873083"/>
              <a:ext cx="1972820" cy="84006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Forum of Firms</a:t>
              </a:r>
            </a:p>
          </p:txBody>
        </p:sp>
        <p:sp>
          <p:nvSpPr>
            <p:cNvPr id="6" name="Rectangle: Rounded Corners 5">
              <a:extLst>
                <a:ext uri="{FF2B5EF4-FFF2-40B4-BE49-F238E27FC236}">
                  <a16:creationId xmlns:a16="http://schemas.microsoft.com/office/drawing/2014/main" id="{2D9E03BB-88E5-C6DA-B6D6-F2D52F794705}"/>
                </a:ext>
              </a:extLst>
            </p:cNvPr>
            <p:cNvSpPr/>
            <p:nvPr/>
          </p:nvSpPr>
          <p:spPr>
            <a:xfrm>
              <a:off x="10079207" y="4871303"/>
              <a:ext cx="1972820" cy="84006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FFFFFF"/>
                  </a:solidFill>
                  <a:latin typeface="Arial" panose="020B0604020202020204"/>
                </a:rPr>
                <a:t>Ongoing Liaison with IAASB</a:t>
              </a:r>
              <a:endPar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EAE911DE-5A69-E274-9055-97ED39F7E090}"/>
                </a:ext>
              </a:extLst>
            </p:cNvPr>
            <p:cNvSpPr txBox="1"/>
            <p:nvPr/>
          </p:nvSpPr>
          <p:spPr>
            <a:xfrm>
              <a:off x="9879994" y="1382737"/>
              <a:ext cx="2371323" cy="469663"/>
            </a:xfrm>
            <a:prstGeom prst="rect">
              <a:avLst/>
            </a:prstGeom>
          </p:spPr>
          <p:txBody>
            <a:bodyPr vert="horz" wrap="square" lIns="91440" tIns="45720" rIns="91440" bIns="45720" rtlCol="0" anchor="b">
              <a:normAutofit/>
            </a:bodyPr>
            <a:lstStyle/>
            <a:p>
              <a:pPr algn="ctr"/>
              <a:r>
                <a:rPr lang="en-US" sz="1300" dirty="0">
                  <a:latin typeface="+mj-lt"/>
                </a:rPr>
                <a:t>Informed By:</a:t>
              </a:r>
            </a:p>
          </p:txBody>
        </p:sp>
        <p:sp>
          <p:nvSpPr>
            <p:cNvPr id="8" name="Rectangle: Rounded Corners 7">
              <a:extLst>
                <a:ext uri="{FF2B5EF4-FFF2-40B4-BE49-F238E27FC236}">
                  <a16:creationId xmlns:a16="http://schemas.microsoft.com/office/drawing/2014/main" id="{4A53B92B-7249-F16F-DE01-974218F15CCC}"/>
                </a:ext>
              </a:extLst>
            </p:cNvPr>
            <p:cNvSpPr/>
            <p:nvPr/>
          </p:nvSpPr>
          <p:spPr>
            <a:xfrm>
              <a:off x="10079207" y="5869523"/>
              <a:ext cx="1972820" cy="840064"/>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FFFFFF"/>
                  </a:solidFill>
                  <a:latin typeface="Arial" panose="020B0604020202020204"/>
                </a:rPr>
                <a:t>March IESBA CAG and June IESBA</a:t>
              </a:r>
              <a:endPar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1346623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0" name="Group 39">
            <a:extLst>
              <a:ext uri="{FF2B5EF4-FFF2-40B4-BE49-F238E27FC236}">
                <a16:creationId xmlns:a16="http://schemas.microsoft.com/office/drawing/2014/main" id="{9079B14B-2B2D-96F9-B695-641AF44A0F5D}"/>
              </a:ext>
            </a:extLst>
          </p:cNvPr>
          <p:cNvGrpSpPr/>
          <p:nvPr/>
        </p:nvGrpSpPr>
        <p:grpSpPr>
          <a:xfrm>
            <a:off x="576199" y="104503"/>
            <a:ext cx="11039604" cy="6616972"/>
            <a:chOff x="-435431" y="104503"/>
            <a:chExt cx="12001051" cy="6616972"/>
          </a:xfrm>
        </p:grpSpPr>
        <p:sp>
          <p:nvSpPr>
            <p:cNvPr id="41" name="Rectangle: Rounded Corners 40">
              <a:extLst>
                <a:ext uri="{FF2B5EF4-FFF2-40B4-BE49-F238E27FC236}">
                  <a16:creationId xmlns:a16="http://schemas.microsoft.com/office/drawing/2014/main" id="{060ACBF5-95E3-9674-A67B-3802B56F5DDA}"/>
                </a:ext>
              </a:extLst>
            </p:cNvPr>
            <p:cNvSpPr/>
            <p:nvPr/>
          </p:nvSpPr>
          <p:spPr>
            <a:xfrm>
              <a:off x="-435431" y="104503"/>
              <a:ext cx="12001051" cy="6616972"/>
            </a:xfrm>
            <a:prstGeom prst="roundRect">
              <a:avLst/>
            </a:prstGeom>
            <a:solidFill>
              <a:srgbClr val="00A3A6"/>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2200" b="1" i="0" u="none" strike="noStrike" kern="0" cap="none" spc="0" normalizeH="0" baseline="0" noProof="0" dirty="0">
                  <a:ln>
                    <a:noFill/>
                  </a:ln>
                  <a:solidFill>
                    <a:srgbClr val="FFFFFF"/>
                  </a:solidFill>
                  <a:effectLst/>
                  <a:uLnTx/>
                  <a:uFillTx/>
                  <a:latin typeface="Arial"/>
                  <a:ea typeface="+mn-ea"/>
                  <a:cs typeface="Arial"/>
                </a:rPr>
                <a:t>All Experts, including External Experts in an Audit and Other Assurance</a:t>
              </a:r>
            </a:p>
            <a:p>
              <a:pPr marL="342900" marR="0" lvl="0" indent="-342900" algn="ctr"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r>
                <a:rPr kumimoji="0" lang="en-US" sz="2000" b="0" i="0" u="none" strike="noStrike" kern="0" cap="none" spc="0" normalizeH="0" baseline="0" noProof="0" dirty="0">
                  <a:ln>
                    <a:noFill/>
                  </a:ln>
                  <a:solidFill>
                    <a:srgbClr val="FFFFFF"/>
                  </a:solidFill>
                  <a:effectLst/>
                  <a:uLnTx/>
                  <a:uFillTx/>
                  <a:latin typeface="Arial"/>
                  <a:ea typeface="+mn-ea"/>
                  <a:cs typeface="Arial"/>
                </a:rPr>
                <a:t>NAS, Audit and Other Assurance</a:t>
              </a:r>
            </a:p>
            <a:p>
              <a:pPr marL="627063" marR="0" lvl="0" indent="-342900" algn="ctr"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r>
                <a:rPr kumimoji="0" lang="en-US" sz="2000" b="0" i="0" u="none" strike="noStrike" kern="0" cap="none" spc="0" normalizeH="0" baseline="0" noProof="0" dirty="0">
                  <a:ln>
                    <a:noFill/>
                  </a:ln>
                  <a:solidFill>
                    <a:srgbClr val="FFFFFF"/>
                  </a:solidFill>
                  <a:effectLst/>
                  <a:uLnTx/>
                  <a:uFillTx/>
                  <a:latin typeface="Arial"/>
                  <a:ea typeface="+mn-ea"/>
                  <a:cs typeface="Arial"/>
                </a:rPr>
                <a:t>Applies to both external experts or experts employed by firm</a:t>
              </a: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342900" marR="0" lvl="0" indent="-342900" algn="ctr"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p:txBody>
        </p:sp>
        <p:sp>
          <p:nvSpPr>
            <p:cNvPr id="42" name="Rectangle: Rounded Corners 41">
              <a:extLst>
                <a:ext uri="{FF2B5EF4-FFF2-40B4-BE49-F238E27FC236}">
                  <a16:creationId xmlns:a16="http://schemas.microsoft.com/office/drawing/2014/main" id="{1FE6ACCD-ED3F-404E-FF88-DDB2FC3AA749}"/>
                </a:ext>
              </a:extLst>
            </p:cNvPr>
            <p:cNvSpPr/>
            <p:nvPr/>
          </p:nvSpPr>
          <p:spPr>
            <a:xfrm>
              <a:off x="382465" y="2390299"/>
              <a:ext cx="3821964" cy="746845"/>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Agreeing the work of an Expert</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 name="Rectangle: Rounded Corners 42">
              <a:extLst>
                <a:ext uri="{FF2B5EF4-FFF2-40B4-BE49-F238E27FC236}">
                  <a16:creationId xmlns:a16="http://schemas.microsoft.com/office/drawing/2014/main" id="{E6C9E33F-7E8B-1392-74CA-5296CFBC19B1}"/>
                </a:ext>
              </a:extLst>
            </p:cNvPr>
            <p:cNvSpPr/>
            <p:nvPr/>
          </p:nvSpPr>
          <p:spPr>
            <a:xfrm>
              <a:off x="417175" y="3246711"/>
              <a:ext cx="3821964" cy="746845"/>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Evaluating whether to use the work of an Expert</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4" name="Rectangle: Rounded Corners 43">
              <a:extLst>
                <a:ext uri="{FF2B5EF4-FFF2-40B4-BE49-F238E27FC236}">
                  <a16:creationId xmlns:a16="http://schemas.microsoft.com/office/drawing/2014/main" id="{1DC15313-41D6-2D65-955E-34FD907F2A82}"/>
                </a:ext>
              </a:extLst>
            </p:cNvPr>
            <p:cNvSpPr/>
            <p:nvPr/>
          </p:nvSpPr>
          <p:spPr>
            <a:xfrm>
              <a:off x="382465" y="4102908"/>
              <a:ext cx="3821964" cy="746845"/>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Concluding whether to use the work of an Expert</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5" name="Rectangle: Rounded Corners 44">
              <a:extLst>
                <a:ext uri="{FF2B5EF4-FFF2-40B4-BE49-F238E27FC236}">
                  <a16:creationId xmlns:a16="http://schemas.microsoft.com/office/drawing/2014/main" id="{482337C6-2047-3CA4-E030-B0AD6F2055C6}"/>
                </a:ext>
              </a:extLst>
            </p:cNvPr>
            <p:cNvSpPr/>
            <p:nvPr/>
          </p:nvSpPr>
          <p:spPr>
            <a:xfrm>
              <a:off x="382465" y="4967476"/>
              <a:ext cx="3821964" cy="746845"/>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Threats to the FPs when using the work of an expert</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6" name="Rectangle: Rounded Corners 45">
              <a:extLst>
                <a:ext uri="{FF2B5EF4-FFF2-40B4-BE49-F238E27FC236}">
                  <a16:creationId xmlns:a16="http://schemas.microsoft.com/office/drawing/2014/main" id="{22ABC39D-D08D-D002-E09E-DE36DB2C668B}"/>
                </a:ext>
              </a:extLst>
            </p:cNvPr>
            <p:cNvSpPr/>
            <p:nvPr/>
          </p:nvSpPr>
          <p:spPr>
            <a:xfrm>
              <a:off x="382465" y="5810707"/>
              <a:ext cx="3821964" cy="746845"/>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Documentation and Communication with TCWG</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7" name="Rectangle: Rounded Corners 46">
              <a:extLst>
                <a:ext uri="{FF2B5EF4-FFF2-40B4-BE49-F238E27FC236}">
                  <a16:creationId xmlns:a16="http://schemas.microsoft.com/office/drawing/2014/main" id="{B069411B-A2DC-68D2-35A6-177C269E51A4}"/>
                </a:ext>
              </a:extLst>
            </p:cNvPr>
            <p:cNvSpPr/>
            <p:nvPr/>
          </p:nvSpPr>
          <p:spPr>
            <a:xfrm>
              <a:off x="382465" y="1546950"/>
              <a:ext cx="3821964" cy="746845"/>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Identifying when to use the work of an Expert</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8" name="Arrow: Right 47">
              <a:extLst>
                <a:ext uri="{FF2B5EF4-FFF2-40B4-BE49-F238E27FC236}">
                  <a16:creationId xmlns:a16="http://schemas.microsoft.com/office/drawing/2014/main" id="{6FFC3E3B-0A01-CD3C-7EE3-F17244B5EBF4}"/>
                </a:ext>
              </a:extLst>
            </p:cNvPr>
            <p:cNvSpPr/>
            <p:nvPr/>
          </p:nvSpPr>
          <p:spPr>
            <a:xfrm>
              <a:off x="4410494" y="3312026"/>
              <a:ext cx="2003655" cy="486155"/>
            </a:xfrm>
            <a:prstGeom prst="rightArrow">
              <a:avLst/>
            </a:prstGeom>
            <a:solidFill>
              <a:srgbClr val="870C2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94949"/>
                </a:solidFill>
                <a:effectLst/>
                <a:uLnTx/>
                <a:uFillTx/>
                <a:latin typeface="Times New Roman" panose="02020603050405020304"/>
                <a:ea typeface="+mn-ea"/>
                <a:cs typeface="+mn-cs"/>
              </a:endParaRPr>
            </a:p>
          </p:txBody>
        </p:sp>
        <p:grpSp>
          <p:nvGrpSpPr>
            <p:cNvPr id="49" name="Group 48">
              <a:extLst>
                <a:ext uri="{FF2B5EF4-FFF2-40B4-BE49-F238E27FC236}">
                  <a16:creationId xmlns:a16="http://schemas.microsoft.com/office/drawing/2014/main" id="{9274BBD9-EBF1-6752-D078-866985644EAE}"/>
                </a:ext>
              </a:extLst>
            </p:cNvPr>
            <p:cNvGrpSpPr/>
            <p:nvPr/>
          </p:nvGrpSpPr>
          <p:grpSpPr>
            <a:xfrm>
              <a:off x="6589628" y="1962198"/>
              <a:ext cx="4403771" cy="3935684"/>
              <a:chOff x="6589628" y="1296919"/>
              <a:chExt cx="4403771" cy="3935684"/>
            </a:xfrm>
          </p:grpSpPr>
          <p:sp>
            <p:nvSpPr>
              <p:cNvPr id="51" name="Rectangle: Rounded Corners 50">
                <a:extLst>
                  <a:ext uri="{FF2B5EF4-FFF2-40B4-BE49-F238E27FC236}">
                    <a16:creationId xmlns:a16="http://schemas.microsoft.com/office/drawing/2014/main" id="{C0A26BAC-6A1F-DCE8-44E3-E402FBD4C04A}"/>
                  </a:ext>
                </a:extLst>
              </p:cNvPr>
              <p:cNvSpPr/>
              <p:nvPr/>
            </p:nvSpPr>
            <p:spPr>
              <a:xfrm>
                <a:off x="6589628" y="1296919"/>
                <a:ext cx="4403771" cy="3935684"/>
              </a:xfrm>
              <a:prstGeom prst="roundRect">
                <a:avLst/>
              </a:prstGeom>
              <a:solidFill>
                <a:srgbClr val="870C24"/>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lang="en-US" sz="2000" b="1" kern="0" dirty="0">
                    <a:solidFill>
                      <a:srgbClr val="FFFFFF"/>
                    </a:solidFill>
                    <a:latin typeface="Arial"/>
                    <a:cs typeface="Arial"/>
                  </a:rPr>
                  <a:t>Additional requirements only for </a:t>
                </a:r>
                <a:r>
                  <a:rPr kumimoji="0" lang="en-US" sz="2000" b="1" i="0" u="none" strike="noStrike" kern="0" cap="none" spc="0" normalizeH="0" baseline="0" noProof="0" dirty="0">
                    <a:ln>
                      <a:noFill/>
                    </a:ln>
                    <a:solidFill>
                      <a:srgbClr val="FFFFFF"/>
                    </a:solidFill>
                    <a:effectLst/>
                    <a:uLnTx/>
                    <a:uFillTx/>
                    <a:latin typeface="Arial"/>
                    <a:ea typeface="+mn-ea"/>
                    <a:cs typeface="Arial"/>
                  </a:rPr>
                  <a:t>External Experts in an Audit and Other Assurance</a:t>
                </a: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627063" marR="0" lvl="0" indent="-342900"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342900" marR="0" lvl="0" indent="-342900" algn="ctr" defTabSz="914400" eaLnBrk="1" fontAlgn="auto" latinLnBrk="0" hangingPunct="1">
                  <a:lnSpc>
                    <a:spcPts val="2800"/>
                  </a:lnSpc>
                  <a:spcBef>
                    <a:spcPts val="0"/>
                  </a:spcBef>
                  <a:spcAft>
                    <a:spcPts val="0"/>
                  </a:spcAft>
                  <a:buClrTx/>
                  <a:buSzTx/>
                  <a:buFont typeface="Wingdings" panose="05000000000000000000" pitchFamily="2" charset="2"/>
                  <a:buChar char="ü"/>
                  <a:tabLst/>
                  <a:defRPr/>
                </a:pPr>
                <a:endParaRPr kumimoji="0" lang="en-US" sz="2000" b="0"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a:p>
                <a:pPr marL="0" marR="0" lvl="0" indent="0" algn="ctr" defTabSz="914400" eaLnBrk="1" fontAlgn="auto" latinLnBrk="0" hangingPunct="1">
                  <a:lnSpc>
                    <a:spcPts val="28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Arial"/>
                  <a:ea typeface="+mn-ea"/>
                  <a:cs typeface="Arial"/>
                </a:endParaRPr>
              </a:p>
            </p:txBody>
          </p:sp>
          <p:sp>
            <p:nvSpPr>
              <p:cNvPr id="52" name="Rectangle: Rounded Corners 51">
                <a:extLst>
                  <a:ext uri="{FF2B5EF4-FFF2-40B4-BE49-F238E27FC236}">
                    <a16:creationId xmlns:a16="http://schemas.microsoft.com/office/drawing/2014/main" id="{112B62AB-8B5B-7C03-5C03-96AC1EB32589}"/>
                  </a:ext>
                </a:extLst>
              </p:cNvPr>
              <p:cNvSpPr/>
              <p:nvPr/>
            </p:nvSpPr>
            <p:spPr>
              <a:xfrm>
                <a:off x="6727073" y="2931448"/>
                <a:ext cx="4143558" cy="893746"/>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Additional objectivity evaluation based on independence attributes</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3" name="Rectangle: Rounded Corners 52">
                <a:extLst>
                  <a:ext uri="{FF2B5EF4-FFF2-40B4-BE49-F238E27FC236}">
                    <a16:creationId xmlns:a16="http://schemas.microsoft.com/office/drawing/2014/main" id="{29657438-19F5-EC8F-AD1C-B942E6B4642E}"/>
                  </a:ext>
                </a:extLst>
              </p:cNvPr>
              <p:cNvSpPr/>
              <p:nvPr/>
            </p:nvSpPr>
            <p:spPr>
              <a:xfrm>
                <a:off x="6727073" y="3902809"/>
                <a:ext cx="4143558" cy="893746"/>
              </a:xfrm>
              <a:prstGeom prst="roundRect">
                <a:avLst/>
              </a:prstGeom>
              <a:solidFill>
                <a:srgbClr val="0070C0"/>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91440" tIns="45720" rIns="91440" bIns="45720" rtlCol="0" anchor="ct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Notification mechanism to capture other threats to objectivity</a:t>
                </a:r>
                <a:endParaRPr kumimoji="0" lang="en-US" sz="18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50" name="Arrow: Right 49">
              <a:extLst>
                <a:ext uri="{FF2B5EF4-FFF2-40B4-BE49-F238E27FC236}">
                  <a16:creationId xmlns:a16="http://schemas.microsoft.com/office/drawing/2014/main" id="{A8DEE1A1-E79D-B53C-6A95-B685053C7E8D}"/>
                </a:ext>
              </a:extLst>
            </p:cNvPr>
            <p:cNvSpPr/>
            <p:nvPr/>
          </p:nvSpPr>
          <p:spPr>
            <a:xfrm rot="10800000">
              <a:off x="4379907" y="4186541"/>
              <a:ext cx="2003655" cy="486155"/>
            </a:xfrm>
            <a:prstGeom prst="rightArrow">
              <a:avLst/>
            </a:prstGeom>
            <a:solidFill>
              <a:srgbClr val="870C2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94949"/>
                </a:solidFill>
                <a:effectLst/>
                <a:uLnTx/>
                <a:uFillTx/>
                <a:latin typeface="Times New Roman" panose="02020603050405020304"/>
                <a:ea typeface="+mn-ea"/>
                <a:cs typeface="+mn-cs"/>
              </a:endParaRPr>
            </a:p>
          </p:txBody>
        </p:sp>
      </p:grpSp>
    </p:spTree>
    <p:extLst>
      <p:ext uri="{BB962C8B-B14F-4D97-AF65-F5344CB8AC3E}">
        <p14:creationId xmlns:p14="http://schemas.microsoft.com/office/powerpoint/2010/main" val="2109319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82765" y="12700"/>
            <a:ext cx="11163135" cy="1068518"/>
          </a:xfrm>
        </p:spPr>
        <p:txBody>
          <a:bodyPr>
            <a:noAutofit/>
          </a:bodyPr>
          <a:lstStyle/>
          <a:p>
            <a:r>
              <a:rPr lang="en-US" dirty="0">
                <a:latin typeface="+mj-lt"/>
              </a:rPr>
              <a:t>Public Interest Framework Characteristics</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82765" y="1242053"/>
            <a:ext cx="8384240" cy="4953462"/>
          </a:xfrm>
        </p:spPr>
        <p:txBody>
          <a:bodyPr vert="horz" lIns="91440" tIns="45720" rIns="91440" bIns="45720" rtlCol="0" anchor="t">
            <a:noAutofit/>
          </a:bodyPr>
          <a:lstStyle/>
          <a:p>
            <a:pPr algn="just">
              <a:lnSpc>
                <a:spcPts val="2400"/>
              </a:lnSpc>
              <a:spcBef>
                <a:spcPts val="600"/>
              </a:spcBef>
              <a:spcAft>
                <a:spcPts val="600"/>
              </a:spcAft>
            </a:pPr>
            <a:r>
              <a:rPr lang="en-US" sz="2000" b="1" dirty="0">
                <a:solidFill>
                  <a:schemeClr val="tx1"/>
                </a:solidFill>
                <a:latin typeface="+mj-lt"/>
              </a:rPr>
              <a:t>Comprehensiveness: </a:t>
            </a:r>
            <a:r>
              <a:rPr lang="en-US" sz="1800" dirty="0">
                <a:solidFill>
                  <a:schemeClr val="tx1"/>
                </a:solidFill>
                <a:latin typeface="+mj-lt"/>
              </a:rPr>
              <a:t>Development of a comprehensive ethical framework based on the Code’s conceptual framework that covers the use of experts in audit and other assurance (including sustainability assurance) services, non-assurance services, as well as for PAs in business</a:t>
            </a:r>
          </a:p>
          <a:p>
            <a:pPr algn="just">
              <a:lnSpc>
                <a:spcPts val="2400"/>
              </a:lnSpc>
              <a:spcBef>
                <a:spcPts val="600"/>
              </a:spcBef>
              <a:spcAft>
                <a:spcPts val="600"/>
              </a:spcAft>
            </a:pPr>
            <a:r>
              <a:rPr lang="en-US" sz="2000" b="1" dirty="0">
                <a:solidFill>
                  <a:schemeClr val="tx1"/>
                </a:solidFill>
                <a:latin typeface="+mj-lt"/>
              </a:rPr>
              <a:t>Scalability: </a:t>
            </a:r>
            <a:r>
              <a:rPr lang="en-US" sz="1800" dirty="0">
                <a:solidFill>
                  <a:schemeClr val="tx1"/>
                </a:solidFill>
                <a:latin typeface="+mj-lt"/>
              </a:rPr>
              <a:t>Scope of evaluation of independence characteristics for external experts in an audit and other assurance context</a:t>
            </a:r>
            <a:endParaRPr lang="en-US" sz="1800" dirty="0">
              <a:solidFill>
                <a:schemeClr val="tx1"/>
              </a:solidFill>
              <a:latin typeface="+mj-lt"/>
              <a:cs typeface="Arial"/>
            </a:endParaRPr>
          </a:p>
          <a:p>
            <a:pPr algn="just">
              <a:lnSpc>
                <a:spcPts val="2400"/>
              </a:lnSpc>
              <a:spcBef>
                <a:spcPts val="600"/>
              </a:spcBef>
              <a:spcAft>
                <a:spcPts val="600"/>
              </a:spcAft>
            </a:pPr>
            <a:r>
              <a:rPr lang="en-US" sz="2000" b="1" dirty="0">
                <a:solidFill>
                  <a:schemeClr val="tx1"/>
                </a:solidFill>
                <a:latin typeface="+mj-lt"/>
              </a:rPr>
              <a:t>Clarity: </a:t>
            </a:r>
            <a:r>
              <a:rPr lang="en-US" sz="1800" dirty="0">
                <a:solidFill>
                  <a:schemeClr val="tx1"/>
                </a:solidFill>
                <a:latin typeface="+mj-lt"/>
              </a:rPr>
              <a:t>Clear distinction among internal, external and management’s experts</a:t>
            </a:r>
            <a:endParaRPr lang="en-US" sz="1800" dirty="0">
              <a:solidFill>
                <a:schemeClr val="tx1"/>
              </a:solidFill>
              <a:latin typeface="+mj-lt"/>
              <a:cs typeface="Arial"/>
            </a:endParaRPr>
          </a:p>
          <a:p>
            <a:pPr algn="just">
              <a:lnSpc>
                <a:spcPts val="2400"/>
              </a:lnSpc>
              <a:spcBef>
                <a:spcPts val="600"/>
              </a:spcBef>
              <a:spcAft>
                <a:spcPts val="600"/>
              </a:spcAft>
            </a:pPr>
            <a:r>
              <a:rPr lang="en-US" sz="2000" b="1" dirty="0" err="1">
                <a:solidFill>
                  <a:schemeClr val="tx1"/>
                </a:solidFill>
                <a:latin typeface="+mj-lt"/>
              </a:rPr>
              <a:t>Implementability</a:t>
            </a:r>
            <a:r>
              <a:rPr lang="en-US" sz="2000" b="1" dirty="0">
                <a:solidFill>
                  <a:schemeClr val="tx1"/>
                </a:solidFill>
                <a:latin typeface="+mj-lt"/>
              </a:rPr>
              <a:t>: </a:t>
            </a:r>
            <a:r>
              <a:rPr lang="en-US" sz="1800" dirty="0">
                <a:solidFill>
                  <a:schemeClr val="tx1"/>
                </a:solidFill>
                <a:latin typeface="+mj-lt"/>
              </a:rPr>
              <a:t>Focus on the evaluation of objectivity by a PA/non-PA practitioner versus imposition of independence for external experts in an audit or other assurance context, which would require the experts to implement potentially costly and burdensome internal systems, policies and procedures to continuously monitor, evaluate and report their independence when they are not assurance providers</a:t>
            </a:r>
          </a:p>
          <a:p>
            <a:pPr algn="just">
              <a:lnSpc>
                <a:spcPts val="2400"/>
              </a:lnSpc>
              <a:spcBef>
                <a:spcPts val="600"/>
              </a:spcBef>
              <a:spcAft>
                <a:spcPts val="600"/>
              </a:spcAft>
            </a:pPr>
            <a:r>
              <a:rPr lang="en-US" sz="2000" b="1" dirty="0">
                <a:solidFill>
                  <a:schemeClr val="tx1"/>
                </a:solidFill>
                <a:latin typeface="+mj-lt"/>
              </a:rPr>
              <a:t>Enforceability: </a:t>
            </a:r>
            <a:r>
              <a:rPr lang="en-US" sz="1800" dirty="0">
                <a:solidFill>
                  <a:schemeClr val="tx1"/>
                </a:solidFill>
                <a:latin typeface="+mj-lt"/>
              </a:rPr>
              <a:t>Clear requirements for PAs/non-PA practitioners</a:t>
            </a:r>
            <a:endParaRPr lang="en-US" sz="1800" dirty="0">
              <a:solidFill>
                <a:schemeClr val="tx1"/>
              </a:solidFill>
              <a:latin typeface="+mj-lt"/>
              <a:cs typeface="Arial"/>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B29E40B7-14BD-1920-2BD5-BA110EC55F62}"/>
              </a:ext>
            </a:extLst>
          </p:cNvPr>
          <p:cNvSpPr/>
          <p:nvPr/>
        </p:nvSpPr>
        <p:spPr>
          <a:xfrm>
            <a:off x="9216663" y="2057035"/>
            <a:ext cx="2743200" cy="313508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000" b="0" i="0" u="none" strike="noStrike" kern="1200" cap="none" spc="0" normalizeH="0" baseline="0" noProof="0" dirty="0">
                <a:ln>
                  <a:noFill/>
                </a:ln>
                <a:solidFill>
                  <a:srgbClr val="FFFFFF"/>
                </a:solidFill>
                <a:effectLst/>
                <a:uLnTx/>
                <a:uFillTx/>
                <a:latin typeface="Arial"/>
                <a:cs typeface="Arial"/>
              </a:rPr>
              <a:t>Proposed approach </a:t>
            </a:r>
            <a:r>
              <a:rPr lang="en-US" sz="2000" dirty="0">
                <a:solidFill>
                  <a:srgbClr val="FFFFFF"/>
                </a:solidFill>
                <a:latin typeface="Arial"/>
                <a:cs typeface="Arial"/>
              </a:rPr>
              <a:t>meets the PIF characteristics</a:t>
            </a: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97713503"/>
      </p:ext>
    </p:extLst>
  </p:cSld>
  <p:clrMapOvr>
    <a:masterClrMapping/>
  </p:clrMapOvr>
</p:sld>
</file>

<file path=ppt/theme/theme1.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Theme">
  <a:themeElements>
    <a:clrScheme name="Custom 14">
      <a:dk1>
        <a:sysClr val="windowText" lastClr="000000"/>
      </a:dk1>
      <a:lt1>
        <a:srgbClr val="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16B41A1-99BE-4BFB-85C6-FABE310FF7E5}" vid="{58F02D9E-518B-4A33-89E8-1F1C7413884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F5D83133179E4BA307D9156862539D" ma:contentTypeVersion="3" ma:contentTypeDescription="Create a new document." ma:contentTypeScope="" ma:versionID="13bd115b687427e587897bd002146dc2">
  <xsd:schema xmlns:xsd="http://www.w3.org/2001/XMLSchema" xmlns:xs="http://www.w3.org/2001/XMLSchema" xmlns:p="http://schemas.microsoft.com/office/2006/metadata/properties" xmlns:ns2="8d2daf65-68ff-4e24-822d-04ca346d5ba2" targetNamespace="http://schemas.microsoft.com/office/2006/metadata/properties" ma:root="true" ma:fieldsID="6a406da71d39bbdaca7975bf4ddf5ca4" ns2:_="">
    <xsd:import namespace="8d2daf65-68ff-4e24-822d-04ca346d5ba2"/>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2daf65-68ff-4e24-822d-04ca346d5b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A1070C0-8238-472B-B9C5-75EFD2830E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2daf65-68ff-4e24-822d-04ca346d5b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D25335E-3AE3-4697-8738-48CC81FF050E}">
  <ds:schemaRefs>
    <ds:schemaRef ds:uri="http://schemas.microsoft.com/sharepoint/v3/contenttype/forms"/>
  </ds:schemaRefs>
</ds:datastoreItem>
</file>

<file path=customXml/itemProps3.xml><?xml version="1.0" encoding="utf-8"?>
<ds:datastoreItem xmlns:ds="http://schemas.openxmlformats.org/officeDocument/2006/customXml" ds:itemID="{2961E205-AB67-47F1-A9A8-858D16EC92D4}">
  <ds:schemaRefs>
    <ds:schemaRef ds:uri="http://schemas.microsoft.com/office/2006/documentManagement/types"/>
    <ds:schemaRef ds:uri="http://purl.org/dc/terms/"/>
    <ds:schemaRef ds:uri="http://schemas.microsoft.com/office/infopath/2007/PartnerControls"/>
    <ds:schemaRef ds:uri="http://purl.org/dc/dcmitype/"/>
    <ds:schemaRef ds:uri="http://schemas.openxmlformats.org/package/2006/metadata/core-properties"/>
    <ds:schemaRef ds:uri="http://www.w3.org/XML/1998/namespace"/>
    <ds:schemaRef ds:uri="http://schemas.microsoft.com/office/2006/metadata/properties"/>
    <ds:schemaRef ds:uri="3f6c9806-7b9e-4729-852a-27a13fcb1ff5"/>
    <ds:schemaRef ds:uri="8d2daf65-68ff-4e24-822d-04ca346d5ba2"/>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1276</TotalTime>
  <Words>4873</Words>
  <Application>Microsoft Office PowerPoint</Application>
  <PresentationFormat>Widescreen</PresentationFormat>
  <Paragraphs>454</Paragraphs>
  <Slides>56</Slides>
  <Notes>42</Notes>
  <HiddenSlides>0</HiddenSlides>
  <MMClips>0</MMClips>
  <ScaleCrop>false</ScaleCrop>
  <HeadingPairs>
    <vt:vector size="6" baseType="variant">
      <vt:variant>
        <vt:lpstr>Fonts Used</vt:lpstr>
      </vt:variant>
      <vt:variant>
        <vt:i4>9</vt:i4>
      </vt:variant>
      <vt:variant>
        <vt:lpstr>Theme</vt:lpstr>
      </vt:variant>
      <vt:variant>
        <vt:i4>7</vt:i4>
      </vt:variant>
      <vt:variant>
        <vt:lpstr>Slide Titles</vt:lpstr>
      </vt:variant>
      <vt:variant>
        <vt:i4>56</vt:i4>
      </vt:variant>
    </vt:vector>
  </HeadingPairs>
  <TitlesOfParts>
    <vt:vector size="72" baseType="lpstr">
      <vt:lpstr>Arial</vt:lpstr>
      <vt:lpstr>Calibri</vt:lpstr>
      <vt:lpstr>Calibri Light</vt:lpstr>
      <vt:lpstr>Courier New</vt:lpstr>
      <vt:lpstr>Product Sans Light</vt:lpstr>
      <vt:lpstr>Product Sans Thin</vt:lpstr>
      <vt:lpstr>System Font Regular</vt:lpstr>
      <vt:lpstr>Times New Roman</vt:lpstr>
      <vt:lpstr>Wingdings</vt:lpstr>
      <vt:lpstr>2_Custom Design</vt:lpstr>
      <vt:lpstr>4_Custom Design</vt:lpstr>
      <vt:lpstr>1_Custom Design</vt:lpstr>
      <vt:lpstr>3_Custom Design</vt:lpstr>
      <vt:lpstr>5_Custom Design</vt:lpstr>
      <vt:lpstr>1_Office Theme</vt:lpstr>
      <vt:lpstr>Office Theme</vt:lpstr>
      <vt:lpstr>PowerPoint Presentation</vt:lpstr>
      <vt:lpstr>Objectives</vt:lpstr>
      <vt:lpstr>Key Sept CAG Comments</vt:lpstr>
      <vt:lpstr>Proposed Scope and Approach</vt:lpstr>
      <vt:lpstr>Proposed New Ethics Standards</vt:lpstr>
      <vt:lpstr>External Experts in Audit/Assurance</vt:lpstr>
      <vt:lpstr>Proposed Ethical Framework and Approach</vt:lpstr>
      <vt:lpstr>PowerPoint Presentation</vt:lpstr>
      <vt:lpstr>Public Interest Framework Characteristics</vt:lpstr>
      <vt:lpstr>PowerPoint Presentation</vt:lpstr>
      <vt:lpstr>Definitions</vt:lpstr>
      <vt:lpstr>Proposed New and Revised Definitions</vt:lpstr>
      <vt:lpstr>Proposed New Definition: Expertise</vt:lpstr>
      <vt:lpstr>For Ref – Dictionary and Other Definitions</vt:lpstr>
      <vt:lpstr>Proposed New Definition: Management’s Expert</vt:lpstr>
      <vt:lpstr>Proposed New Definition: Expert</vt:lpstr>
      <vt:lpstr>Datasets for General Purpose</vt:lpstr>
      <vt:lpstr>Different Role of Experts in Audit/Assurance</vt:lpstr>
      <vt:lpstr>External Expert in Audit/Assurance</vt:lpstr>
      <vt:lpstr>Proposed Revised Definition: External Expert</vt:lpstr>
      <vt:lpstr>PowerPoint Presentation</vt:lpstr>
      <vt:lpstr>Agreeing the Work of An Expert (Part 3)</vt:lpstr>
      <vt:lpstr>PowerPoint Presentation</vt:lpstr>
      <vt:lpstr>Whether to Use the Work of An Expert (Part 3)</vt:lpstr>
      <vt:lpstr>Whether to Use the Work of an Expert</vt:lpstr>
      <vt:lpstr>Competence (p. 390.7 A5)</vt:lpstr>
      <vt:lpstr>Capabilities (p. 390.7 A6)</vt:lpstr>
      <vt:lpstr>Objectivity (p. 390.7 A7)</vt:lpstr>
      <vt:lpstr>Sources of Information (p. 390.7 A9)</vt:lpstr>
      <vt:lpstr>Applicability to Team and Organization</vt:lpstr>
      <vt:lpstr>PowerPoint Presentation</vt:lpstr>
      <vt:lpstr>Additional Requirements for External Experts in Audit or Assurance Engagements (Part 3)</vt:lpstr>
      <vt:lpstr>External Experts in Audit/Assurance</vt:lpstr>
      <vt:lpstr>Objectivity Evaluation (p. R390.10)</vt:lpstr>
      <vt:lpstr>Objectivity Evaluation (p. R390.10)</vt:lpstr>
      <vt:lpstr>Objectivity Evaluation (p. R390.10)</vt:lpstr>
      <vt:lpstr>Notification Mechanism (p. R390.12)</vt:lpstr>
      <vt:lpstr>PowerPoint Presentation</vt:lpstr>
      <vt:lpstr>Emerging Fields</vt:lpstr>
      <vt:lpstr>Evaluation of Competence (p. 390.8 A1 &amp; A2)</vt:lpstr>
      <vt:lpstr>Limited Availability of Experts</vt:lpstr>
      <vt:lpstr>PowerPoint Presentation</vt:lpstr>
      <vt:lpstr>Potential Threats Arising from Using the Work of an Expert </vt:lpstr>
      <vt:lpstr>When Using the Work of an Expert</vt:lpstr>
      <vt:lpstr>Communication and Documentation</vt:lpstr>
      <vt:lpstr>Other Considerations</vt:lpstr>
      <vt:lpstr>Conforming and Consequential Amendments</vt:lpstr>
      <vt:lpstr>PowerPoint Presentation</vt:lpstr>
      <vt:lpstr>Using the Work of Others</vt:lpstr>
      <vt:lpstr>Select Matters Related to the Equivalent Part 5</vt:lpstr>
      <vt:lpstr>External Experts Across the Sustainability Value Chain</vt:lpstr>
      <vt:lpstr>Sustainability Assurance Providers Who Are Also Experts</vt:lpstr>
      <vt:lpstr>Another Practitioner vs External Expert</vt:lpstr>
      <vt:lpstr>PowerPoint Presentation</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Asteway Tilahun</cp:lastModifiedBy>
  <cp:revision>277</cp:revision>
  <cp:lastPrinted>2020-01-09T14:46:46Z</cp:lastPrinted>
  <dcterms:created xsi:type="dcterms:W3CDTF">2018-10-18T19:25:41Z</dcterms:created>
  <dcterms:modified xsi:type="dcterms:W3CDTF">2023-09-20T13:56:27Z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0x0101001BF5D83133179E4BA307D9156862539D</vt:lpwstr>
  </property>
  <property fmtid="{D5CDD505-2E9C-101B-9397-08002B2CF9AE}" pid="3" name="Order">
    <vt:r8>263400</vt:r8>
  </property>
  <property fmtid="{D5CDD505-2E9C-101B-9397-08002B2CF9AE}" pid="4" name="MediaServiceImageTags">
    <vt:lpwstr/>
  </property>
</Properties>
</file>