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drawings/drawing1.xml" ContentType="application/vnd.openxmlformats-officedocument.drawingml.chartshapes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bookmarkIdSeed="2">
  <p:sldMasterIdLst>
    <p:sldMasterId id="2147483871" r:id="rId4"/>
  </p:sldMasterIdLst>
  <p:notesMasterIdLst>
    <p:notesMasterId r:id="rId59"/>
  </p:notesMasterIdLst>
  <p:sldIdLst>
    <p:sldId id="1215" r:id="rId5"/>
    <p:sldId id="1129" r:id="rId6"/>
    <p:sldId id="1342" r:id="rId7"/>
    <p:sldId id="1333" r:id="rId8"/>
    <p:sldId id="1334" r:id="rId9"/>
    <p:sldId id="1203" r:id="rId10"/>
    <p:sldId id="1190" r:id="rId11"/>
    <p:sldId id="1306" r:id="rId12"/>
    <p:sldId id="1308" r:id="rId13"/>
    <p:sldId id="1391" r:id="rId14"/>
    <p:sldId id="1376" r:id="rId15"/>
    <p:sldId id="1309" r:id="rId16"/>
    <p:sldId id="1310" r:id="rId17"/>
    <p:sldId id="1393" r:id="rId18"/>
    <p:sldId id="1377" r:id="rId19"/>
    <p:sldId id="1339" r:id="rId20"/>
    <p:sldId id="1261" r:id="rId21"/>
    <p:sldId id="1392" r:id="rId22"/>
    <p:sldId id="1320" r:id="rId23"/>
    <p:sldId id="1321" r:id="rId24"/>
    <p:sldId id="1322" r:id="rId25"/>
    <p:sldId id="1335" r:id="rId26"/>
    <p:sldId id="1226" r:id="rId27"/>
    <p:sldId id="1194" r:id="rId28"/>
    <p:sldId id="1239" r:id="rId29"/>
    <p:sldId id="1196" r:id="rId30"/>
    <p:sldId id="1218" r:id="rId31"/>
    <p:sldId id="1368" r:id="rId32"/>
    <p:sldId id="1336" r:id="rId33"/>
    <p:sldId id="1197" r:id="rId34"/>
    <p:sldId id="1219" r:id="rId35"/>
    <p:sldId id="1289" r:id="rId36"/>
    <p:sldId id="1292" r:id="rId37"/>
    <p:sldId id="1294" r:id="rId38"/>
    <p:sldId id="1259" r:id="rId39"/>
    <p:sldId id="1378" r:id="rId40"/>
    <p:sldId id="1386" r:id="rId41"/>
    <p:sldId id="1387" r:id="rId42"/>
    <p:sldId id="1388" r:id="rId43"/>
    <p:sldId id="1338" r:id="rId44"/>
    <p:sldId id="1227" r:id="rId45"/>
    <p:sldId id="1331" r:id="rId46"/>
    <p:sldId id="1390" r:id="rId47"/>
    <p:sldId id="1349" r:id="rId48"/>
    <p:sldId id="1269" r:id="rId49"/>
    <p:sldId id="1337" r:id="rId50"/>
    <p:sldId id="267" r:id="rId51"/>
    <p:sldId id="1374" r:id="rId52"/>
    <p:sldId id="1343" r:id="rId53"/>
    <p:sldId id="1344" r:id="rId54"/>
    <p:sldId id="1346" r:id="rId55"/>
    <p:sldId id="1345" r:id="rId56"/>
    <p:sldId id="1350" r:id="rId57"/>
    <p:sldId id="1347" r:id="rId58"/>
  </p:sldIdLst>
  <p:sldSz cx="12192000" cy="6858000"/>
  <p:notesSz cx="6858000" cy="9945688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952" userDrawn="1">
          <p15:clr>
            <a:srgbClr val="A4A3A4"/>
          </p15:clr>
        </p15:guide>
        <p15:guide id="2" pos="1464" userDrawn="1">
          <p15:clr>
            <a:srgbClr val="A4A3A4"/>
          </p15:clr>
        </p15:guide>
        <p15:guide id="3" pos="2112" userDrawn="1">
          <p15:clr>
            <a:srgbClr val="A4A3A4"/>
          </p15:clr>
        </p15:guide>
        <p15:guide id="4" pos="7536" userDrawn="1">
          <p15:clr>
            <a:srgbClr val="A4A3A4"/>
          </p15:clr>
        </p15:guide>
        <p15:guide id="5" pos="3528" userDrawn="1">
          <p15:clr>
            <a:srgbClr val="A4A3A4"/>
          </p15:clr>
        </p15:guide>
        <p15:guide id="6" orient="horz" pos="2712" userDrawn="1">
          <p15:clr>
            <a:srgbClr val="A4A3A4"/>
          </p15:clr>
        </p15:guide>
        <p15:guide id="7" orient="horz" pos="2064" userDrawn="1">
          <p15:clr>
            <a:srgbClr val="A4A3A4"/>
          </p15:clr>
        </p15:guide>
        <p15:guide id="8" orient="horz" pos="624" userDrawn="1">
          <p15:clr>
            <a:srgbClr val="A4A3A4"/>
          </p15:clr>
        </p15:guide>
        <p15:guide id="9" orient="horz" pos="4176" userDrawn="1">
          <p15:clr>
            <a:srgbClr val="A4A3A4"/>
          </p15:clr>
        </p15:guide>
        <p15:guide id="10" pos="2664" userDrawn="1">
          <p15:clr>
            <a:srgbClr val="A4A3A4"/>
          </p15:clr>
        </p15:guide>
      </p15:sld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56716365-38C8-293A-974C-A2D9CBBF0D47}" name="Jeanne Viljoen" initials="JV" userId="S::JeanneViljoen@ethicsboard.org::15b5a62f-600a-4206-957b-fe0e12035773" providerId="AD"/>
  <p188:author id="{FE8B5C9F-7B18-B143-6551-47BF86F7ED3A}" name="Geoff Kwan" initials="GK" userId="S::GeoffKwan@ethicsboard.org::c3a5c4b8-7020-4697-b49e-ebe9f60812c0" providerId="AD"/>
  <p188:author id="{B62276D6-496F-52B6-6D00-824CB7935334}" name="Ken Siong" initials="KS" userId="S::KenSiong@ethicsboard.org::f7679ae9-de6b-4f69-a967-87584c14b709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7" name="snkim0018@hanmail.net" initials="s" lastIdx="2" clrIdx="6">
    <p:extLst>
      <p:ext uri="{19B8F6BF-5375-455C-9EA6-DF929625EA0E}">
        <p15:presenceInfo xmlns:p15="http://schemas.microsoft.com/office/powerpoint/2012/main" userId="ac1bde267ce9af90" providerId="Windows Live"/>
      </p:ext>
    </p:extLst>
  </p:cmAuthor>
  <p:cmAuthor id="1" name="Megan Zietsman" initials="MZ" lastIdx="79" clrIdx="0">
    <p:extLst>
      <p:ext uri="{19B8F6BF-5375-455C-9EA6-DF929625EA0E}">
        <p15:presenceInfo xmlns:p15="http://schemas.microsoft.com/office/powerpoint/2012/main" userId="Megan Zietsman" providerId="None"/>
      </p:ext>
    </p:extLst>
  </p:cmAuthor>
  <p:cmAuthor id="8" name="Ken Siong" initials="KS" lastIdx="19" clrIdx="7">
    <p:extLst>
      <p:ext uri="{19B8F6BF-5375-455C-9EA6-DF929625EA0E}">
        <p15:presenceInfo xmlns:p15="http://schemas.microsoft.com/office/powerpoint/2012/main" userId="S::KenSiong@ethicsboard.org::f7679ae9-de6b-4f69-a967-87584c14b709" providerId="AD"/>
      </p:ext>
    </p:extLst>
  </p:cmAuthor>
  <p:cmAuthor id="2" name="Dan Montgomery" initials="DM" lastIdx="2" clrIdx="1">
    <p:extLst>
      <p:ext uri="{19B8F6BF-5375-455C-9EA6-DF929625EA0E}">
        <p15:presenceInfo xmlns:p15="http://schemas.microsoft.com/office/powerpoint/2012/main" userId="8ba5e3d143c5e0b2" providerId="Windows Live"/>
      </p:ext>
    </p:extLst>
  </p:cmAuthor>
  <p:cmAuthor id="9" name="rjhfleck@gmail.com" initials="r" lastIdx="7" clrIdx="8">
    <p:extLst>
      <p:ext uri="{19B8F6BF-5375-455C-9EA6-DF929625EA0E}">
        <p15:presenceInfo xmlns:p15="http://schemas.microsoft.com/office/powerpoint/2012/main" userId="87dd6d942a517341" providerId="Windows Live"/>
      </p:ext>
    </p:extLst>
  </p:cmAuthor>
  <p:cmAuthor id="3" name="Natalie Klonaridis" initials="NK" lastIdx="115" clrIdx="2">
    <p:extLst>
      <p:ext uri="{19B8F6BF-5375-455C-9EA6-DF929625EA0E}">
        <p15:presenceInfo xmlns:p15="http://schemas.microsoft.com/office/powerpoint/2012/main" userId="S-1-5-21-1801674531-1972579041-839522115-13323" providerId="AD"/>
      </p:ext>
    </p:extLst>
  </p:cmAuthor>
  <p:cmAuthor id="4" name="James Grosvenor" initials="JG" lastIdx="10" clrIdx="3">
    <p:extLst>
      <p:ext uri="{19B8F6BF-5375-455C-9EA6-DF929625EA0E}">
        <p15:presenceInfo xmlns:p15="http://schemas.microsoft.com/office/powerpoint/2012/main" userId="S-1-5-21-1801674531-1972579041-839522115-17641" providerId="AD"/>
      </p:ext>
    </p:extLst>
  </p:cmAuthor>
  <p:cmAuthor id="5" name="Joy Thurgood" initials="JT" lastIdx="20" clrIdx="4">
    <p:extLst>
      <p:ext uri="{19B8F6BF-5375-455C-9EA6-DF929625EA0E}">
        <p15:presenceInfo xmlns:p15="http://schemas.microsoft.com/office/powerpoint/2012/main" userId="S-1-5-21-1801674531-1972579041-839522115-17607" providerId="AD"/>
      </p:ext>
    </p:extLst>
  </p:cmAuthor>
  <p:cmAuthor id="6" name="BJ" initials="BJ" lastIdx="14" clrIdx="5">
    <p:extLst>
      <p:ext uri="{19B8F6BF-5375-455C-9EA6-DF929625EA0E}">
        <p15:presenceInfo xmlns:p15="http://schemas.microsoft.com/office/powerpoint/2012/main" userId="BJ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4D9F9"/>
    <a:srgbClr val="0B5494"/>
    <a:srgbClr val="69B3F3"/>
    <a:srgbClr val="00B0F0"/>
    <a:srgbClr val="EE6612"/>
    <a:srgbClr val="000000"/>
    <a:srgbClr val="F2F2F2"/>
    <a:srgbClr val="1F8EEC"/>
    <a:srgbClr val="FFFFFF"/>
    <a:srgbClr val="00A3A6"/>
  </p:clrMru>
  <p:extLst>
    <p:ext uri="{E76CE94A-603C-4142-B9EB-6D1370010A27}">
      <p14:discardImageEditData xmlns:p14="http://schemas.microsoft.com/office/powerpoint/2010/main" val="1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7881889-04F9-44FF-865B-2C4AC242DFA2}" v="2" dt="2023-09-20T03:01:07.20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E8B1032C-EA38-4F05-BA0D-38AFFFC7BED3}" styleName="Light Style 3 - Accent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912C8C85-51F0-491E-9774-3900AFEF0FD7}" styleName="Light Style 2 - Accent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9DCAF9ED-07DC-4A11-8D7F-57B35C25682E}" styleName="Medium Style 1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951" autoAdjust="0"/>
    <p:restoredTop sz="90086" autoAdjust="0"/>
  </p:normalViewPr>
  <p:slideViewPr>
    <p:cSldViewPr snapToGrid="0">
      <p:cViewPr>
        <p:scale>
          <a:sx n="54" d="100"/>
          <a:sy n="54" d="100"/>
        </p:scale>
        <p:origin x="24" y="60"/>
      </p:cViewPr>
      <p:guideLst>
        <p:guide orient="horz" pos="2952"/>
        <p:guide pos="1464"/>
        <p:guide pos="2112"/>
        <p:guide pos="7536"/>
        <p:guide pos="3528"/>
        <p:guide orient="horz" pos="2712"/>
        <p:guide orient="horz" pos="2064"/>
        <p:guide orient="horz" pos="624"/>
        <p:guide orient="horz" pos="4176"/>
        <p:guide pos="266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2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50" Type="http://schemas.openxmlformats.org/officeDocument/2006/relationships/slide" Target="slides/slide46.xml"/><Relationship Id="rId55" Type="http://schemas.openxmlformats.org/officeDocument/2006/relationships/slide" Target="slides/slide51.xml"/><Relationship Id="rId63" Type="http://schemas.openxmlformats.org/officeDocument/2006/relationships/theme" Target="theme/theme1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3" Type="http://schemas.openxmlformats.org/officeDocument/2006/relationships/slide" Target="slides/slide49.xml"/><Relationship Id="rId58" Type="http://schemas.openxmlformats.org/officeDocument/2006/relationships/slide" Target="slides/slide54.xml"/><Relationship Id="rId66" Type="http://schemas.microsoft.com/office/2015/10/relationships/revisionInfo" Target="revisionInfo.xml"/><Relationship Id="rId5" Type="http://schemas.openxmlformats.org/officeDocument/2006/relationships/slide" Target="slides/slide1.xml"/><Relationship Id="rId61" Type="http://schemas.openxmlformats.org/officeDocument/2006/relationships/presProps" Target="presProps.xml"/><Relationship Id="rId19" Type="http://schemas.openxmlformats.org/officeDocument/2006/relationships/slide" Target="slides/slide1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56" Type="http://schemas.openxmlformats.org/officeDocument/2006/relationships/slide" Target="slides/slide52.xml"/><Relationship Id="rId64" Type="http://schemas.openxmlformats.org/officeDocument/2006/relationships/tableStyles" Target="tableStyles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59" Type="http://schemas.openxmlformats.org/officeDocument/2006/relationships/notesMaster" Target="notesMasters/notesMaster1.xml"/><Relationship Id="rId67" Type="http://schemas.microsoft.com/office/2018/10/relationships/authors" Target="authors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54" Type="http://schemas.openxmlformats.org/officeDocument/2006/relationships/slide" Target="slides/slide50.xml"/><Relationship Id="rId62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slide" Target="slides/slide45.xml"/><Relationship Id="rId57" Type="http://schemas.openxmlformats.org/officeDocument/2006/relationships/slide" Target="slides/slide53.xml"/><Relationship Id="rId10" Type="http://schemas.openxmlformats.org/officeDocument/2006/relationships/slide" Target="slides/slide6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slide" Target="slides/slide48.xml"/><Relationship Id="rId60" Type="http://schemas.openxmlformats.org/officeDocument/2006/relationships/commentAuthors" Target="commentAuthors.xml"/><Relationship Id="rId65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9" Type="http://schemas.openxmlformats.org/officeDocument/2006/relationships/slide" Target="slides/slide35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eoff Kwan" userId="c3a5c4b8-7020-4697-b49e-ebe9f60812c0" providerId="ADAL" clId="{07881889-04F9-44FF-865B-2C4AC242DFA2}"/>
    <pc:docChg chg="custSel modSld">
      <pc:chgData name="Geoff Kwan" userId="c3a5c4b8-7020-4697-b49e-ebe9f60812c0" providerId="ADAL" clId="{07881889-04F9-44FF-865B-2C4AC242DFA2}" dt="2023-09-20T03:24:50.385" v="716" actId="1076"/>
      <pc:docMkLst>
        <pc:docMk/>
      </pc:docMkLst>
      <pc:sldChg chg="addSp delSp modSp mod">
        <pc:chgData name="Geoff Kwan" userId="c3a5c4b8-7020-4697-b49e-ebe9f60812c0" providerId="ADAL" clId="{07881889-04F9-44FF-865B-2C4AC242DFA2}" dt="2023-09-20T03:24:50.385" v="716" actId="1076"/>
        <pc:sldMkLst>
          <pc:docMk/>
          <pc:sldMk cId="3150353941" sldId="1377"/>
        </pc:sldMkLst>
        <pc:spChg chg="mod">
          <ac:chgData name="Geoff Kwan" userId="c3a5c4b8-7020-4697-b49e-ebe9f60812c0" providerId="ADAL" clId="{07881889-04F9-44FF-865B-2C4AC242DFA2}" dt="2023-09-20T03:09:12.858" v="710" actId="113"/>
          <ac:spMkLst>
            <pc:docMk/>
            <pc:sldMk cId="3150353941" sldId="1377"/>
            <ac:spMk id="4" creationId="{8816B0EF-A232-B843-3894-CDF84F7507AB}"/>
          </ac:spMkLst>
        </pc:spChg>
        <pc:spChg chg="del mod">
          <ac:chgData name="Geoff Kwan" userId="c3a5c4b8-7020-4697-b49e-ebe9f60812c0" providerId="ADAL" clId="{07881889-04F9-44FF-865B-2C4AC242DFA2}" dt="2023-09-20T03:03:19.796" v="709" actId="478"/>
          <ac:spMkLst>
            <pc:docMk/>
            <pc:sldMk cId="3150353941" sldId="1377"/>
            <ac:spMk id="8" creationId="{49B6F678-4DC0-50F8-8891-0D21F3F17BB4}"/>
          </ac:spMkLst>
        </pc:spChg>
        <pc:spChg chg="add mod">
          <ac:chgData name="Geoff Kwan" userId="c3a5c4b8-7020-4697-b49e-ebe9f60812c0" providerId="ADAL" clId="{07881889-04F9-44FF-865B-2C4AC242DFA2}" dt="2023-09-20T03:24:50.385" v="716" actId="1076"/>
          <ac:spMkLst>
            <pc:docMk/>
            <pc:sldMk cId="3150353941" sldId="1377"/>
            <ac:spMk id="9" creationId="{2FCD9629-DF4E-37EB-7852-4FA955C58848}"/>
          </ac:spMkLst>
        </pc:spChg>
      </pc:sldChg>
      <pc:sldChg chg="modSp mod">
        <pc:chgData name="Geoff Kwan" userId="c3a5c4b8-7020-4697-b49e-ebe9f60812c0" providerId="ADAL" clId="{07881889-04F9-44FF-865B-2C4AC242DFA2}" dt="2023-09-20T02:58:39.673" v="67" actId="1076"/>
        <pc:sldMkLst>
          <pc:docMk/>
          <pc:sldMk cId="3684073895" sldId="1393"/>
        </pc:sldMkLst>
        <pc:spChg chg="mod">
          <ac:chgData name="Geoff Kwan" userId="c3a5c4b8-7020-4697-b49e-ebe9f60812c0" providerId="ADAL" clId="{07881889-04F9-44FF-865B-2C4AC242DFA2}" dt="2023-09-20T02:58:39.673" v="67" actId="1076"/>
          <ac:spMkLst>
            <pc:docMk/>
            <pc:sldMk cId="3684073895" sldId="1393"/>
            <ac:spMk id="4" creationId="{8816B0EF-A232-B843-3894-CDF84F7507AB}"/>
          </ac:spMkLst>
        </pc:spChg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chartUserShapes" Target="../drawings/drawing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doughnutChart>
        <c:varyColors val="1"/>
        <c:dLbls>
          <c:showLegendKey val="0"/>
          <c:showVal val="0"/>
          <c:showCatName val="0"/>
          <c:showSerName val="0"/>
          <c:showPercent val="1"/>
          <c:showBubbleSize val="0"/>
          <c:showLeaderLines val="0"/>
        </c:dLbls>
        <c:firstSliceAng val="0"/>
        <c:holeSize val="50"/>
      </c:doughnutChart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  <c:userShapes r:id="rId4"/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8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defRPr sz="1197" b="1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scene3d>
        <a:camera prst="orthographicFront"/>
        <a:lightRig rig="brightRoom" dir="t"/>
      </a:scene3d>
      <a:sp3d prstMaterial="flat">
        <a:bevelT w="50800" h="101600" prst="angle"/>
        <a:contourClr>
          <a:srgbClr val="000000"/>
        </a:contourClr>
      </a:sp3d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1905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1" i="0" kern="1200" cap="all" spc="5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2476D1D-3390-42C6-B2EA-B5329C53E42E}" type="doc">
      <dgm:prSet loTypeId="urn:microsoft.com/office/officeart/2009/layout/CircleArrowProcess" loCatId="cycle" qsTypeId="urn:microsoft.com/office/officeart/2005/8/quickstyle/simple2" qsCatId="simple" csTypeId="urn:microsoft.com/office/officeart/2005/8/colors/colorful2" csCatId="colorful" phldr="1"/>
      <dgm:spPr/>
      <dgm:t>
        <a:bodyPr/>
        <a:lstStyle/>
        <a:p>
          <a:endParaRPr lang="en-US"/>
        </a:p>
      </dgm:t>
    </dgm:pt>
    <dgm:pt modelId="{13F241DB-3E65-4624-B32D-3A46C85B618D}">
      <dgm:prSet phldrT="[Text]"/>
      <dgm:spPr/>
      <dgm:t>
        <a:bodyPr/>
        <a:lstStyle/>
        <a:p>
          <a:r>
            <a:rPr lang="en-US" dirty="0">
              <a:latin typeface="+mj-lt"/>
            </a:rPr>
            <a:t>Q1 2024</a:t>
          </a:r>
        </a:p>
      </dgm:t>
    </dgm:pt>
    <dgm:pt modelId="{27ABF34B-BB03-4645-815A-21020BE9FF79}" type="parTrans" cxnId="{C131E199-B330-4165-B1B7-97DE4A102059}">
      <dgm:prSet/>
      <dgm:spPr/>
      <dgm:t>
        <a:bodyPr/>
        <a:lstStyle/>
        <a:p>
          <a:endParaRPr lang="en-US"/>
        </a:p>
      </dgm:t>
    </dgm:pt>
    <dgm:pt modelId="{E18FF98B-10CF-4128-905C-D1EC0E0EBE7A}" type="sibTrans" cxnId="{C131E199-B330-4165-B1B7-97DE4A102059}">
      <dgm:prSet/>
      <dgm:spPr/>
      <dgm:t>
        <a:bodyPr/>
        <a:lstStyle/>
        <a:p>
          <a:endParaRPr lang="en-US"/>
        </a:p>
      </dgm:t>
    </dgm:pt>
    <dgm:pt modelId="{E6EA9114-7736-430A-A2E0-5517311AE982}">
      <dgm:prSet phldrT="[Text]"/>
      <dgm:spPr/>
      <dgm:t>
        <a:bodyPr/>
        <a:lstStyle/>
        <a:p>
          <a:r>
            <a:rPr lang="en-US" dirty="0">
              <a:latin typeface="+mj-lt"/>
            </a:rPr>
            <a:t>Q3 2023</a:t>
          </a:r>
        </a:p>
      </dgm:t>
    </dgm:pt>
    <dgm:pt modelId="{2A6150B3-950C-4E48-B198-403AB496E3B6}" type="parTrans" cxnId="{EDF63580-49B1-4FBD-9EC3-F6D6CDEE125C}">
      <dgm:prSet/>
      <dgm:spPr/>
      <dgm:t>
        <a:bodyPr/>
        <a:lstStyle/>
        <a:p>
          <a:endParaRPr lang="en-US"/>
        </a:p>
      </dgm:t>
    </dgm:pt>
    <dgm:pt modelId="{1210E894-398D-45A8-8EAB-2F3213BE4D03}" type="sibTrans" cxnId="{EDF63580-49B1-4FBD-9EC3-F6D6CDEE125C}">
      <dgm:prSet/>
      <dgm:spPr/>
      <dgm:t>
        <a:bodyPr/>
        <a:lstStyle/>
        <a:p>
          <a:endParaRPr lang="en-US"/>
        </a:p>
      </dgm:t>
    </dgm:pt>
    <dgm:pt modelId="{42382B03-971B-4382-8C6E-976F4E0BBCDC}">
      <dgm:prSet phldrT="[Text]"/>
      <dgm:spPr/>
      <dgm:t>
        <a:bodyPr/>
        <a:lstStyle/>
        <a:p>
          <a:r>
            <a:rPr lang="en-US" dirty="0">
              <a:latin typeface="+mj-lt"/>
            </a:rPr>
            <a:t>Q4 2023</a:t>
          </a:r>
        </a:p>
      </dgm:t>
    </dgm:pt>
    <dgm:pt modelId="{CD76A396-73C9-43B1-9857-A66FDCC03935}" type="parTrans" cxnId="{42103038-2D5A-405F-A55D-284D46857CAC}">
      <dgm:prSet/>
      <dgm:spPr/>
      <dgm:t>
        <a:bodyPr/>
        <a:lstStyle/>
        <a:p>
          <a:endParaRPr lang="en-US"/>
        </a:p>
      </dgm:t>
    </dgm:pt>
    <dgm:pt modelId="{A1A4BF5C-442D-44B6-9564-E2CCC19272E6}" type="sibTrans" cxnId="{42103038-2D5A-405F-A55D-284D46857CAC}">
      <dgm:prSet/>
      <dgm:spPr/>
      <dgm:t>
        <a:bodyPr/>
        <a:lstStyle/>
        <a:p>
          <a:endParaRPr lang="en-US"/>
        </a:p>
      </dgm:t>
    </dgm:pt>
    <dgm:pt modelId="{70D373B0-FDC4-49D7-AC4F-03674CC53888}">
      <dgm:prSet phldrT="[Text]"/>
      <dgm:spPr/>
      <dgm:t>
        <a:bodyPr/>
        <a:lstStyle/>
        <a:p>
          <a:r>
            <a:rPr lang="en-US" dirty="0">
              <a:latin typeface="+mj-lt"/>
            </a:rPr>
            <a:t>Q4 2024</a:t>
          </a:r>
        </a:p>
      </dgm:t>
    </dgm:pt>
    <dgm:pt modelId="{BF1C4976-4872-437D-AE20-6C313E5490D9}" type="parTrans" cxnId="{4CABC852-C5C9-4C1E-8BE0-312C452CC28A}">
      <dgm:prSet/>
      <dgm:spPr/>
      <dgm:t>
        <a:bodyPr/>
        <a:lstStyle/>
        <a:p>
          <a:endParaRPr lang="en-US"/>
        </a:p>
      </dgm:t>
    </dgm:pt>
    <dgm:pt modelId="{D780F520-4A6F-4BB5-AF1A-653BCABAB73E}" type="sibTrans" cxnId="{4CABC852-C5C9-4C1E-8BE0-312C452CC28A}">
      <dgm:prSet/>
      <dgm:spPr/>
      <dgm:t>
        <a:bodyPr/>
        <a:lstStyle/>
        <a:p>
          <a:endParaRPr lang="en-US"/>
        </a:p>
      </dgm:t>
    </dgm:pt>
    <dgm:pt modelId="{28E0F847-70DF-45AD-A492-92D214D24834}" type="pres">
      <dgm:prSet presAssocID="{92476D1D-3390-42C6-B2EA-B5329C53E42E}" presName="Name0" presStyleCnt="0">
        <dgm:presLayoutVars>
          <dgm:chMax val="7"/>
          <dgm:chPref val="7"/>
          <dgm:dir/>
          <dgm:animLvl val="lvl"/>
        </dgm:presLayoutVars>
      </dgm:prSet>
      <dgm:spPr/>
    </dgm:pt>
    <dgm:pt modelId="{E604BA84-B1D9-4E3D-9EC8-C9767D3457C8}" type="pres">
      <dgm:prSet presAssocID="{E6EA9114-7736-430A-A2E0-5517311AE982}" presName="Accent1" presStyleCnt="0"/>
      <dgm:spPr/>
    </dgm:pt>
    <dgm:pt modelId="{C94E1297-831F-4EFA-A74D-0DD9D3C96640}" type="pres">
      <dgm:prSet presAssocID="{E6EA9114-7736-430A-A2E0-5517311AE982}" presName="Accent" presStyleLbl="node1" presStyleIdx="0" presStyleCnt="4"/>
      <dgm:spPr/>
    </dgm:pt>
    <dgm:pt modelId="{335FDA9A-952E-489F-90F0-A064D1A9F779}" type="pres">
      <dgm:prSet presAssocID="{E6EA9114-7736-430A-A2E0-5517311AE982}" presName="Parent1" presStyleLbl="revTx" presStyleIdx="0" presStyleCnt="4">
        <dgm:presLayoutVars>
          <dgm:chMax val="1"/>
          <dgm:chPref val="1"/>
          <dgm:bulletEnabled val="1"/>
        </dgm:presLayoutVars>
      </dgm:prSet>
      <dgm:spPr/>
    </dgm:pt>
    <dgm:pt modelId="{B8DA0E57-9F59-4B34-9F28-E600F19F95D1}" type="pres">
      <dgm:prSet presAssocID="{42382B03-971B-4382-8C6E-976F4E0BBCDC}" presName="Accent2" presStyleCnt="0"/>
      <dgm:spPr/>
    </dgm:pt>
    <dgm:pt modelId="{32F1FBA9-4C8A-4883-8BFD-F4BB20069D17}" type="pres">
      <dgm:prSet presAssocID="{42382B03-971B-4382-8C6E-976F4E0BBCDC}" presName="Accent" presStyleLbl="node1" presStyleIdx="1" presStyleCnt="4"/>
      <dgm:spPr/>
    </dgm:pt>
    <dgm:pt modelId="{0ECF600F-FE34-4F27-BCB1-11240DDFE2E3}" type="pres">
      <dgm:prSet presAssocID="{42382B03-971B-4382-8C6E-976F4E0BBCDC}" presName="Parent2" presStyleLbl="revTx" presStyleIdx="1" presStyleCnt="4">
        <dgm:presLayoutVars>
          <dgm:chMax val="1"/>
          <dgm:chPref val="1"/>
          <dgm:bulletEnabled val="1"/>
        </dgm:presLayoutVars>
      </dgm:prSet>
      <dgm:spPr/>
    </dgm:pt>
    <dgm:pt modelId="{0BFC37B6-C315-43A6-B900-B0EE9D429BA4}" type="pres">
      <dgm:prSet presAssocID="{13F241DB-3E65-4624-B32D-3A46C85B618D}" presName="Accent3" presStyleCnt="0"/>
      <dgm:spPr/>
    </dgm:pt>
    <dgm:pt modelId="{2BD9CF36-15B5-4155-A875-7F24BE470B0A}" type="pres">
      <dgm:prSet presAssocID="{13F241DB-3E65-4624-B32D-3A46C85B618D}" presName="Accent" presStyleLbl="node1" presStyleIdx="2" presStyleCnt="4"/>
      <dgm:spPr/>
    </dgm:pt>
    <dgm:pt modelId="{8F2BAFEB-8745-4E85-BF45-7AC459BB3AD1}" type="pres">
      <dgm:prSet presAssocID="{13F241DB-3E65-4624-B32D-3A46C85B618D}" presName="Parent3" presStyleLbl="revTx" presStyleIdx="2" presStyleCnt="4">
        <dgm:presLayoutVars>
          <dgm:chMax val="1"/>
          <dgm:chPref val="1"/>
          <dgm:bulletEnabled val="1"/>
        </dgm:presLayoutVars>
      </dgm:prSet>
      <dgm:spPr/>
    </dgm:pt>
    <dgm:pt modelId="{36FDEC02-F5BD-4199-8DB0-5D79A57D1C04}" type="pres">
      <dgm:prSet presAssocID="{70D373B0-FDC4-49D7-AC4F-03674CC53888}" presName="Accent4" presStyleCnt="0"/>
      <dgm:spPr/>
    </dgm:pt>
    <dgm:pt modelId="{0892C558-8F66-43AC-9A4E-A9F52EF6C907}" type="pres">
      <dgm:prSet presAssocID="{70D373B0-FDC4-49D7-AC4F-03674CC53888}" presName="Accent" presStyleLbl="node1" presStyleIdx="3" presStyleCnt="4"/>
      <dgm:spPr/>
    </dgm:pt>
    <dgm:pt modelId="{2E09F990-BECA-447A-8F01-AC7A3DF166B6}" type="pres">
      <dgm:prSet presAssocID="{70D373B0-FDC4-49D7-AC4F-03674CC53888}" presName="Parent4" presStyleLbl="revTx" presStyleIdx="3" presStyleCnt="4">
        <dgm:presLayoutVars>
          <dgm:chMax val="1"/>
          <dgm:chPref val="1"/>
          <dgm:bulletEnabled val="1"/>
        </dgm:presLayoutVars>
      </dgm:prSet>
      <dgm:spPr/>
    </dgm:pt>
  </dgm:ptLst>
  <dgm:cxnLst>
    <dgm:cxn modelId="{3975EE1A-64A3-4F34-8CAF-F63008BFD140}" type="presOf" srcId="{13F241DB-3E65-4624-B32D-3A46C85B618D}" destId="{8F2BAFEB-8745-4E85-BF45-7AC459BB3AD1}" srcOrd="0" destOrd="0" presId="urn:microsoft.com/office/officeart/2009/layout/CircleArrowProcess"/>
    <dgm:cxn modelId="{42103038-2D5A-405F-A55D-284D46857CAC}" srcId="{92476D1D-3390-42C6-B2EA-B5329C53E42E}" destId="{42382B03-971B-4382-8C6E-976F4E0BBCDC}" srcOrd="1" destOrd="0" parTransId="{CD76A396-73C9-43B1-9857-A66FDCC03935}" sibTransId="{A1A4BF5C-442D-44B6-9564-E2CCC19272E6}"/>
    <dgm:cxn modelId="{035BCF42-21F5-45C9-8F61-8FDDDD2F0B09}" type="presOf" srcId="{92476D1D-3390-42C6-B2EA-B5329C53E42E}" destId="{28E0F847-70DF-45AD-A492-92D214D24834}" srcOrd="0" destOrd="0" presId="urn:microsoft.com/office/officeart/2009/layout/CircleArrowProcess"/>
    <dgm:cxn modelId="{4CABC852-C5C9-4C1E-8BE0-312C452CC28A}" srcId="{92476D1D-3390-42C6-B2EA-B5329C53E42E}" destId="{70D373B0-FDC4-49D7-AC4F-03674CC53888}" srcOrd="3" destOrd="0" parTransId="{BF1C4976-4872-437D-AE20-6C313E5490D9}" sibTransId="{D780F520-4A6F-4BB5-AF1A-653BCABAB73E}"/>
    <dgm:cxn modelId="{9539C973-2816-41C8-A11B-788C146915BF}" type="presOf" srcId="{42382B03-971B-4382-8C6E-976F4E0BBCDC}" destId="{0ECF600F-FE34-4F27-BCB1-11240DDFE2E3}" srcOrd="0" destOrd="0" presId="urn:microsoft.com/office/officeart/2009/layout/CircleArrowProcess"/>
    <dgm:cxn modelId="{EDF63580-49B1-4FBD-9EC3-F6D6CDEE125C}" srcId="{92476D1D-3390-42C6-B2EA-B5329C53E42E}" destId="{E6EA9114-7736-430A-A2E0-5517311AE982}" srcOrd="0" destOrd="0" parTransId="{2A6150B3-950C-4E48-B198-403AB496E3B6}" sibTransId="{1210E894-398D-45A8-8EAB-2F3213BE4D03}"/>
    <dgm:cxn modelId="{C131E199-B330-4165-B1B7-97DE4A102059}" srcId="{92476D1D-3390-42C6-B2EA-B5329C53E42E}" destId="{13F241DB-3E65-4624-B32D-3A46C85B618D}" srcOrd="2" destOrd="0" parTransId="{27ABF34B-BB03-4645-815A-21020BE9FF79}" sibTransId="{E18FF98B-10CF-4128-905C-D1EC0E0EBE7A}"/>
    <dgm:cxn modelId="{B84CF89B-5A83-4AB7-8BF4-DEBFF73EB1D1}" type="presOf" srcId="{E6EA9114-7736-430A-A2E0-5517311AE982}" destId="{335FDA9A-952E-489F-90F0-A064D1A9F779}" srcOrd="0" destOrd="0" presId="urn:microsoft.com/office/officeart/2009/layout/CircleArrowProcess"/>
    <dgm:cxn modelId="{7DCBAEED-DE95-46B8-8594-C51586AC54B6}" type="presOf" srcId="{70D373B0-FDC4-49D7-AC4F-03674CC53888}" destId="{2E09F990-BECA-447A-8F01-AC7A3DF166B6}" srcOrd="0" destOrd="0" presId="urn:microsoft.com/office/officeart/2009/layout/CircleArrowProcess"/>
    <dgm:cxn modelId="{E9E161D1-5339-4882-B524-7ACE467047D1}" type="presParOf" srcId="{28E0F847-70DF-45AD-A492-92D214D24834}" destId="{E604BA84-B1D9-4E3D-9EC8-C9767D3457C8}" srcOrd="0" destOrd="0" presId="urn:microsoft.com/office/officeart/2009/layout/CircleArrowProcess"/>
    <dgm:cxn modelId="{A78D5737-9656-413E-9D6C-A44EA4AD9323}" type="presParOf" srcId="{E604BA84-B1D9-4E3D-9EC8-C9767D3457C8}" destId="{C94E1297-831F-4EFA-A74D-0DD9D3C96640}" srcOrd="0" destOrd="0" presId="urn:microsoft.com/office/officeart/2009/layout/CircleArrowProcess"/>
    <dgm:cxn modelId="{4A2CFFDF-9F52-402B-8F3B-DE209E564AD2}" type="presParOf" srcId="{28E0F847-70DF-45AD-A492-92D214D24834}" destId="{335FDA9A-952E-489F-90F0-A064D1A9F779}" srcOrd="1" destOrd="0" presId="urn:microsoft.com/office/officeart/2009/layout/CircleArrowProcess"/>
    <dgm:cxn modelId="{DA67A338-AB19-40AA-98B3-5DE42680CA05}" type="presParOf" srcId="{28E0F847-70DF-45AD-A492-92D214D24834}" destId="{B8DA0E57-9F59-4B34-9F28-E600F19F95D1}" srcOrd="2" destOrd="0" presId="urn:microsoft.com/office/officeart/2009/layout/CircleArrowProcess"/>
    <dgm:cxn modelId="{296F4A9B-5AAC-4C54-9996-99F312FADA52}" type="presParOf" srcId="{B8DA0E57-9F59-4B34-9F28-E600F19F95D1}" destId="{32F1FBA9-4C8A-4883-8BFD-F4BB20069D17}" srcOrd="0" destOrd="0" presId="urn:microsoft.com/office/officeart/2009/layout/CircleArrowProcess"/>
    <dgm:cxn modelId="{E023E3E2-22D4-45CC-8CED-3A96A227A94C}" type="presParOf" srcId="{28E0F847-70DF-45AD-A492-92D214D24834}" destId="{0ECF600F-FE34-4F27-BCB1-11240DDFE2E3}" srcOrd="3" destOrd="0" presId="urn:microsoft.com/office/officeart/2009/layout/CircleArrowProcess"/>
    <dgm:cxn modelId="{A7DD37F8-1EB8-4608-BB76-0F7CC326E7F8}" type="presParOf" srcId="{28E0F847-70DF-45AD-A492-92D214D24834}" destId="{0BFC37B6-C315-43A6-B900-B0EE9D429BA4}" srcOrd="4" destOrd="0" presId="urn:microsoft.com/office/officeart/2009/layout/CircleArrowProcess"/>
    <dgm:cxn modelId="{A5C348A0-02A9-4444-A6D8-547B7C85D2AD}" type="presParOf" srcId="{0BFC37B6-C315-43A6-B900-B0EE9D429BA4}" destId="{2BD9CF36-15B5-4155-A875-7F24BE470B0A}" srcOrd="0" destOrd="0" presId="urn:microsoft.com/office/officeart/2009/layout/CircleArrowProcess"/>
    <dgm:cxn modelId="{990EDC2C-4101-45C9-8B67-9412668D8F1A}" type="presParOf" srcId="{28E0F847-70DF-45AD-A492-92D214D24834}" destId="{8F2BAFEB-8745-4E85-BF45-7AC459BB3AD1}" srcOrd="5" destOrd="0" presId="urn:microsoft.com/office/officeart/2009/layout/CircleArrowProcess"/>
    <dgm:cxn modelId="{ECA5BCF0-ACC6-4E63-853D-8CAE5EE17709}" type="presParOf" srcId="{28E0F847-70DF-45AD-A492-92D214D24834}" destId="{36FDEC02-F5BD-4199-8DB0-5D79A57D1C04}" srcOrd="6" destOrd="0" presId="urn:microsoft.com/office/officeart/2009/layout/CircleArrowProcess"/>
    <dgm:cxn modelId="{4F5CE940-099B-4557-9065-F25ACA585EC0}" type="presParOf" srcId="{36FDEC02-F5BD-4199-8DB0-5D79A57D1C04}" destId="{0892C558-8F66-43AC-9A4E-A9F52EF6C907}" srcOrd="0" destOrd="0" presId="urn:microsoft.com/office/officeart/2009/layout/CircleArrowProcess"/>
    <dgm:cxn modelId="{DB383310-8C29-4E72-9EA6-F0819F47687C}" type="presParOf" srcId="{28E0F847-70DF-45AD-A492-92D214D24834}" destId="{2E09F990-BECA-447A-8F01-AC7A3DF166B6}" srcOrd="7" destOrd="0" presId="urn:microsoft.com/office/officeart/2009/layout/CircleArrowProcess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94E1297-831F-4EFA-A74D-0DD9D3C96640}">
      <dsp:nvSpPr>
        <dsp:cNvPr id="0" name=""/>
        <dsp:cNvSpPr/>
      </dsp:nvSpPr>
      <dsp:spPr>
        <a:xfrm>
          <a:off x="2314576" y="0"/>
          <a:ext cx="1784911" cy="1785093"/>
        </a:xfrm>
        <a:prstGeom prst="circularArrow">
          <a:avLst>
            <a:gd name="adj1" fmla="val 10980"/>
            <a:gd name="adj2" fmla="val 1142322"/>
            <a:gd name="adj3" fmla="val 4500000"/>
            <a:gd name="adj4" fmla="val 10800000"/>
            <a:gd name="adj5" fmla="val 125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335FDA9A-952E-489F-90F0-A064D1A9F779}">
      <dsp:nvSpPr>
        <dsp:cNvPr id="0" name=""/>
        <dsp:cNvSpPr/>
      </dsp:nvSpPr>
      <dsp:spPr>
        <a:xfrm>
          <a:off x="2708656" y="646155"/>
          <a:ext cx="996081" cy="49798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065" tIns="12065" rIns="12065" bIns="12065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 dirty="0">
              <a:latin typeface="+mj-lt"/>
            </a:rPr>
            <a:t>Q3 2023</a:t>
          </a:r>
        </a:p>
      </dsp:txBody>
      <dsp:txXfrm>
        <a:off x="2708656" y="646155"/>
        <a:ext cx="996081" cy="497989"/>
      </dsp:txXfrm>
    </dsp:sp>
    <dsp:sp modelId="{32F1FBA9-4C8A-4883-8BFD-F4BB20069D17}">
      <dsp:nvSpPr>
        <dsp:cNvPr id="0" name=""/>
        <dsp:cNvSpPr/>
      </dsp:nvSpPr>
      <dsp:spPr>
        <a:xfrm>
          <a:off x="1818711" y="1025801"/>
          <a:ext cx="1784911" cy="1785093"/>
        </a:xfrm>
        <a:prstGeom prst="leftCircularArrow">
          <a:avLst>
            <a:gd name="adj1" fmla="val 10980"/>
            <a:gd name="adj2" fmla="val 1142322"/>
            <a:gd name="adj3" fmla="val 6300000"/>
            <a:gd name="adj4" fmla="val 18900000"/>
            <a:gd name="adj5" fmla="val 12500"/>
          </a:avLst>
        </a:prstGeom>
        <a:solidFill>
          <a:schemeClr val="accent2">
            <a:hueOff val="1981601"/>
            <a:satOff val="-13267"/>
            <a:lumOff val="2288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0ECF600F-FE34-4F27-BCB1-11240DDFE2E3}">
      <dsp:nvSpPr>
        <dsp:cNvPr id="0" name=""/>
        <dsp:cNvSpPr/>
      </dsp:nvSpPr>
      <dsp:spPr>
        <a:xfrm>
          <a:off x="2210783" y="1673850"/>
          <a:ext cx="996081" cy="49798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065" tIns="12065" rIns="12065" bIns="12065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 dirty="0">
              <a:latin typeface="+mj-lt"/>
            </a:rPr>
            <a:t>Q4 2023</a:t>
          </a:r>
        </a:p>
      </dsp:txBody>
      <dsp:txXfrm>
        <a:off x="2210783" y="1673850"/>
        <a:ext cx="996081" cy="497989"/>
      </dsp:txXfrm>
    </dsp:sp>
    <dsp:sp modelId="{2BD9CF36-15B5-4155-A875-7F24BE470B0A}">
      <dsp:nvSpPr>
        <dsp:cNvPr id="0" name=""/>
        <dsp:cNvSpPr/>
      </dsp:nvSpPr>
      <dsp:spPr>
        <a:xfrm>
          <a:off x="2314576" y="2055389"/>
          <a:ext cx="1784911" cy="1785093"/>
        </a:xfrm>
        <a:prstGeom prst="circularArrow">
          <a:avLst>
            <a:gd name="adj1" fmla="val 10980"/>
            <a:gd name="adj2" fmla="val 1142322"/>
            <a:gd name="adj3" fmla="val 4500000"/>
            <a:gd name="adj4" fmla="val 13500000"/>
            <a:gd name="adj5" fmla="val 12500"/>
          </a:avLst>
        </a:prstGeom>
        <a:solidFill>
          <a:schemeClr val="accent2">
            <a:hueOff val="3963203"/>
            <a:satOff val="-26535"/>
            <a:lumOff val="4575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8F2BAFEB-8745-4E85-BF45-7AC459BB3AD1}">
      <dsp:nvSpPr>
        <dsp:cNvPr id="0" name=""/>
        <dsp:cNvSpPr/>
      </dsp:nvSpPr>
      <dsp:spPr>
        <a:xfrm>
          <a:off x="2708656" y="2701545"/>
          <a:ext cx="996081" cy="49798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065" tIns="12065" rIns="12065" bIns="12065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 dirty="0">
              <a:latin typeface="+mj-lt"/>
            </a:rPr>
            <a:t>Q1 2024</a:t>
          </a:r>
        </a:p>
      </dsp:txBody>
      <dsp:txXfrm>
        <a:off x="2708656" y="2701545"/>
        <a:ext cx="996081" cy="497989"/>
      </dsp:txXfrm>
    </dsp:sp>
    <dsp:sp modelId="{0892C558-8F66-43AC-9A4E-A9F52EF6C907}">
      <dsp:nvSpPr>
        <dsp:cNvPr id="0" name=""/>
        <dsp:cNvSpPr/>
      </dsp:nvSpPr>
      <dsp:spPr>
        <a:xfrm>
          <a:off x="1945942" y="3199534"/>
          <a:ext cx="1533463" cy="1534205"/>
        </a:xfrm>
        <a:prstGeom prst="blockArc">
          <a:avLst>
            <a:gd name="adj1" fmla="val 0"/>
            <a:gd name="adj2" fmla="val 18900000"/>
            <a:gd name="adj3" fmla="val 12740"/>
          </a:avLst>
        </a:prstGeom>
        <a:solidFill>
          <a:schemeClr val="accent2">
            <a:hueOff val="5944804"/>
            <a:satOff val="-39802"/>
            <a:lumOff val="6863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2E09F990-BECA-447A-8F01-AC7A3DF166B6}">
      <dsp:nvSpPr>
        <dsp:cNvPr id="0" name=""/>
        <dsp:cNvSpPr/>
      </dsp:nvSpPr>
      <dsp:spPr>
        <a:xfrm>
          <a:off x="2210783" y="3729240"/>
          <a:ext cx="996081" cy="49798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065" tIns="12065" rIns="12065" bIns="12065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 dirty="0">
              <a:latin typeface="+mj-lt"/>
            </a:rPr>
            <a:t>Q4 2024</a:t>
          </a:r>
        </a:p>
      </dsp:txBody>
      <dsp:txXfrm>
        <a:off x="2210783" y="3729240"/>
        <a:ext cx="996081" cy="49798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9/layout/CircleArrowProcess">
  <dgm:title val=""/>
  <dgm:desc val=""/>
  <dgm:catLst>
    <dgm:cat type="process" pri="16500"/>
    <dgm:cat type="cycle" pri="16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30" srcId="0" destId="10" srcOrd="0" destOrd="0"/>
        <dgm:cxn modelId="4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50" srcId="0" destId="10" srcOrd="0" destOrd="0"/>
        <dgm:cxn modelId="60" srcId="0" destId="20" srcOrd="1" destOrd="0"/>
        <dgm:cxn modelId="70" srcId="0" destId="30" srcOrd="2" destOrd="0"/>
        <dgm:cxn modelId="80" srcId="0" destId="40" srcOrd="3" destOrd="0"/>
      </dgm:cxnLst>
      <dgm:bg/>
      <dgm:whole/>
    </dgm:dataModel>
  </dgm:clrData>
  <dgm:layoutNode name="Name0">
    <dgm:varLst>
      <dgm:chMax val="7"/>
      <dgm:chPref val="7"/>
      <dgm:dir/>
      <dgm:animLvl val="lvl"/>
    </dgm:varLst>
    <dgm:shape xmlns:r="http://schemas.openxmlformats.org/officeDocument/2006/relationships" r:blip="">
      <dgm:adjLst/>
    </dgm:shape>
    <dgm:choose name="Name1">
      <dgm:if name="Name2" func="var" arg="dir" op="equ" val="norm">
        <dgm:choose name="Name3">
          <dgm:if name="Name4" axis="ch" ptType="node" func="cnt" op="equ" val="1">
            <dgm:alg type="composite">
              <dgm:param type="ar" val="1.599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l" for="ch" forName="Child1" refType="w" fact="0.625"/>
              <dgm:constr type="t" for="ch" forName="Child1" refType="h" fact="0.2981"/>
              <dgm:constr type="w" for="ch" forName="Child1" refType="w" fact="0.375"/>
              <dgm:constr type="h" for="ch" forName="Child1" refType="h" fact="0.4001"/>
              <dgm:constr type="l" for="ch" forName="Accent1" refType="w" fact="0"/>
              <dgm:constr type="t" for="ch" forName="Accent1" refType="h" fact="0"/>
              <dgm:constr type="w" for="ch" forName="Accent1" refType="w" fact="0.6249"/>
              <dgm:constr type="h" for="ch" forName="Accent1" refType="h"/>
              <dgm:constr type="l" for="ch" forName="Parent1" refType="w" fact="0.138"/>
              <dgm:constr type="t" for="ch" forName="Parent1" refType="h" fact="0.362"/>
              <dgm:constr type="w" for="ch" forName="Parent1" refType="w" fact="0.3487"/>
              <dgm:constr type="h" for="ch" forName="Parent1" refType="h" fact="0.2789"/>
            </dgm:constrLst>
          </dgm:if>
          <dgm:if name="Name5" axis="ch" ptType="node" func="cnt" op="equ" val="2">
            <dgm:alg type="composite">
              <dgm:param type="ar" val="1.2026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Parent2" refType="primFontSz" refFor="des" refForName="Parent1" op="equ"/>
              <dgm:constr type="primFontSz" for="des" forName="Child2" refType="primFontSz" refFor="des" refForName="Child1" op="equ"/>
              <dgm:constr type="l" for="ch" forName="Accent1" refType="w" fact="0.1144"/>
              <dgm:constr type="t" for="ch" forName="Accent1" refType="h" fact="0"/>
              <dgm:constr type="w" for="ch" forName="Accent1" refType="w" fact="0.5542"/>
              <dgm:constr type="h" for="ch" forName="Accent1" refType="h" fact="0.6665"/>
              <dgm:constr type="l" for="ch" forName="Parent1" refType="w" fact="0.2368"/>
              <dgm:constr type="t" for="ch" forName="Parent1" refType="h" fact="0.2413"/>
              <dgm:constr type="w" for="ch" forName="Parent1" refType="w" fact="0.3092"/>
              <dgm:constr type="h" for="ch" forName="Parent1" refType="h" fact="0.1859"/>
              <dgm:constr type="l" for="ch" forName="Parent2" refType="w" fact="0.0822"/>
              <dgm:constr type="t" for="ch" forName="Parent2" refType="h" fact="0.625"/>
              <dgm:constr type="w" for="ch" forName="Parent2" refType="w" fact="0.3092"/>
              <dgm:constr type="h" for="ch" forName="Parent2" refType="h" fact="0.1859"/>
              <dgm:constr type="l" for="ch" forName="Child1" refType="w" fact="0.6678"/>
              <dgm:constr type="t" for="ch" forName="Child1" refType="h" fact="0.1978"/>
              <dgm:constr type="w" for="ch" forName="Child1" refType="w" fact="0.3322"/>
              <dgm:constr type="h" for="ch" forName="Child1" refType="h" fact="0.265"/>
              <dgm:constr type="l" for="ch" forName="Child2" refType="w" fact="0.5164"/>
              <dgm:constr type="t" for="ch" forName="Child2" refType="h" fact="0.5855"/>
              <dgm:constr type="w" for="ch" forName="Child2" refType="w" fact="0.3322"/>
              <dgm:constr type="h" for="ch" forName="Child2" refType="h" fact="0.265"/>
              <dgm:constr type="l" for="ch" forName="Accent2" refType="w" fact="0"/>
              <dgm:constr type="t" for="ch" forName="Accent2" refType="h" fact="0.4272"/>
              <dgm:constr type="w" for="ch" forName="Accent2" refType="w" fact="0.4761"/>
              <dgm:constr type="h" for="ch" forName="Accent2" refType="h" fact="0.5728"/>
            </dgm:constrLst>
          </dgm:if>
          <dgm:if name="Name6" axis="ch" ptType="node" func="cnt" op="equ" val="3">
            <dgm:alg type="composite">
              <dgm:param type="ar" val="0.9039"/>
            </dgm:alg>
            <dgm:shape xmlns:r="http://schemas.openxmlformats.org/officeDocument/2006/relationships" r:blip="">
              <dgm:adjLst/>
            </dgm:shape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l" for="ch" forName="Accent1" refType="w" fact="0.1479"/>
              <dgm:constr type="t" for="ch" forName="Accent1" refType="h" fact="0"/>
              <dgm:constr type="w" for="ch" forName="Accent1" refType="w" fact="0.5325"/>
              <dgm:constr type="h" for="ch" forName="Accent1" refType="h" fact="0.4814"/>
              <dgm:constr type="l" for="ch" forName="Accent2" refType="w" fact="0"/>
              <dgm:constr type="t" for="ch" forName="Accent2" refType="h" fact="0.2766"/>
              <dgm:constr type="w" for="ch" forName="Accent2" refType="w" fact="0.5325"/>
              <dgm:constr type="h" for="ch" forName="Accent2" refType="h" fact="0.4814"/>
              <dgm:constr type="l" for="ch" forName="Parent1" refType="w" fact="0.2656"/>
              <dgm:constr type="t" for="ch" forName="Parent1" refType="h" fact="0.1738"/>
              <dgm:constr type="w" for="ch" forName="Parent1" refType="w" fact="0.2959"/>
              <dgm:constr type="h" for="ch" forName="Parent1" refType="h" fact="0.1337"/>
              <dgm:constr type="l" for="ch" forName="Accent3" refType="w" fact="0.1858"/>
              <dgm:constr type="t" for="ch" forName="Accent3" refType="h" fact="0.5863"/>
              <dgm:constr type="w" for="ch" forName="Accent3" refType="w" fact="0.4575"/>
              <dgm:constr type="h" for="ch" forName="Accent3" refType="h" fact="0.4137"/>
              <dgm:constr type="l" for="ch" forName="Parent2" refType="w" fact="0.1183"/>
              <dgm:constr type="t" for="ch" forName="Parent2" refType="h" fact="0.452"/>
              <dgm:constr type="w" for="ch" forName="Parent2" refType="w" fact="0.2959"/>
              <dgm:constr type="h" for="ch" forName="Parent2" refType="h" fact="0.1337"/>
              <dgm:constr type="l" for="ch" forName="Parent3" refType="w" fact="0.2663"/>
              <dgm:constr type="t" for="ch" forName="Parent3" refType="h" fact="0.7306"/>
              <dgm:constr type="w" for="ch" forName="Parent3" refType="w" fact="0.2959"/>
              <dgm:constr type="h" for="ch" forName="Parent3" refType="h" fact="0.1337"/>
              <dgm:constr type="l" for="ch" forName="Child2" refType="w" fact="0.5325"/>
              <dgm:constr type="t" for="ch" forName="Child2" refType="h" fact="0.4217"/>
              <dgm:constr type="w" for="ch" forName="Child2" refType="w" fact="0.3195"/>
              <dgm:constr type="h" for="ch" forName="Child2" refType="h" fact="0.1926"/>
              <dgm:constr type="l" for="ch" forName="Child1" refType="w" fact="0.6805"/>
              <dgm:constr type="t" for="ch" forName="Child1" refType="h" fact="0.1435"/>
              <dgm:constr type="w" for="ch" forName="Child1" refType="w" fact="0.3195"/>
              <dgm:constr type="h" for="ch" forName="Child1" refType="h" fact="0.1926"/>
              <dgm:constr type="l" for="ch" forName="Child3" refType="w" fact="0.6805"/>
              <dgm:constr type="t" for="ch" forName="Child3" refType="h" fact="0.6998"/>
              <dgm:constr type="w" for="ch" forName="Child3" refType="w" fact="0.3195"/>
              <dgm:constr type="h" for="ch" forName="Child3" refType="h" fact="0.1926"/>
            </dgm:constrLst>
          </dgm:if>
          <dgm:if name="Name7" axis="ch" ptType="node" func="cnt" op="equ" val="4">
            <dgm:alg type="composite">
              <dgm:param type="ar" val="0.707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3771"/>
              <dgm:constr type="l" for="ch" forName="Accent2" refType="w" fact="0"/>
              <dgm:constr type="t" for="ch" forName="Accent2" refType="h" fact="0.2167"/>
              <dgm:constr type="w" for="ch" forName="Accent2" refType="w" fact="0.5331"/>
              <dgm:constr type="h" for="ch" forName="Accent2" refType="h" fact="0.3771"/>
              <dgm:constr type="l" for="ch" forName="Accent3" refType="w" fact="0.1481"/>
              <dgm:constr type="t" for="ch" forName="Accent3" refType="h" fact="0.4342"/>
              <dgm:constr type="w" for="ch" forName="Accent3" refType="w" fact="0.5331"/>
              <dgm:constr type="h" for="ch" forName="Accent3" refType="h" fact="0.3771"/>
              <dgm:constr type="l" for="ch" forName="Parent1" refType="w" fact="0.2658"/>
              <dgm:constr type="t" for="ch" forName="Parent1" refType="h" fact="0.1365"/>
              <dgm:constr type="w" for="ch" forName="Parent1" refType="w" fact="0.2975"/>
              <dgm:constr type="h" for="ch" forName="Parent1" refType="h" fact="0.1052"/>
              <dgm:constr type="l" for="ch" forName="Parent2" refType="w" fact="0.1171"/>
              <dgm:constr type="t" for="ch" forName="Parent2" refType="h" fact="0.3536"/>
              <dgm:constr type="w" for="ch" forName="Parent2" refType="w" fact="0.2975"/>
              <dgm:constr type="h" for="ch" forName="Parent2" refType="h" fact="0.1052"/>
              <dgm:constr type="l" for="ch" forName="Parent3" refType="w" fact="0.2658"/>
              <dgm:constr type="t" for="ch" forName="Parent3" refType="h" fact="0.5707"/>
              <dgm:constr type="w" for="ch" forName="Parent3" refType="w" fact="0.2975"/>
              <dgm:constr type="h" for="ch" forName="Parent3" refType="h" fact="0.1052"/>
              <dgm:constr type="l" for="ch" forName="Parent4" refType="w" fact="0.1171"/>
              <dgm:constr type="t" for="ch" forName="Parent4" refType="h" fact="0.7878"/>
              <dgm:constr type="w" for="ch" forName="Parent4" refType="w" fact="0.2975"/>
              <dgm:constr type="h" for="ch" forName="Parent4" refType="h" fact="0.1052"/>
              <dgm:constr type="l" for="ch" forName="Child1" refType="w" fact="0.6804"/>
              <dgm:constr type="t" for="ch" forName="Child1" refType="h" fact="0.1119"/>
              <dgm:constr type="w" for="ch" forName="Child1" refType="w" fact="0.3196"/>
              <dgm:constr type="h" for="ch" forName="Child1" refType="h" fact="0.15"/>
              <dgm:constr type="l" for="ch" forName="Child2" refType="w" fact="0.5348"/>
              <dgm:constr type="t" for="ch" forName="Child2" refType="h" fact="0.3312"/>
              <dgm:constr type="w" for="ch" forName="Child2" refType="w" fact="0.3196"/>
              <dgm:constr type="h" for="ch" forName="Child2" refType="h" fact="0.15"/>
              <dgm:constr type="l" for="ch" forName="Child3" refType="w" fact="0.6804"/>
              <dgm:constr type="t" for="ch" forName="Child3" refType="h" fact="0.5461"/>
              <dgm:constr type="w" for="ch" forName="Child3" refType="w" fact="0.3196"/>
              <dgm:constr type="h" for="ch" forName="Child3" refType="h" fact="0.15"/>
              <dgm:constr type="l" for="ch" forName="Child4" refType="w" fact="0.5348"/>
              <dgm:constr type="t" for="ch" forName="Child4" refType="h" fact="0.7632"/>
              <dgm:constr type="w" for="ch" forName="Child4" refType="w" fact="0.3196"/>
              <dgm:constr type="h" for="ch" forName="Child4" refType="h" fact="0.15"/>
              <dgm:constr type="l" for="ch" forName="Accent4" refType="w" fact="0.038"/>
              <dgm:constr type="t" for="ch" forName="Accent4" refType="h" fact="0.6759"/>
              <dgm:constr type="w" for="ch" forName="Accent4" refType="w" fact="0.458"/>
              <dgm:constr type="h" for="ch" forName="Accent4" refType="h" fact="0.3241"/>
            </dgm:constrLst>
          </dgm:if>
          <dgm:if name="Name8" axis="ch" ptType="node" func="cnt" op="equ" val="5">
            <dgm:alg type="composite">
              <dgm:param type="ar" val="0.581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3098"/>
              <dgm:constr type="l" for="ch" forName="Accent2" refType="w" fact="0"/>
              <dgm:constr type="t" for="ch" forName="Accent2" refType="h" fact="0.178"/>
              <dgm:constr type="w" for="ch" forName="Accent2" refType="w" fact="0.5331"/>
              <dgm:constr type="h" for="ch" forName="Accent2" refType="h" fact="0.3098"/>
              <dgm:constr type="l" for="ch" forName="Accent3" refType="w" fact="0.1481"/>
              <dgm:constr type="t" for="ch" forName="Accent3" refType="h" fact="0.3568"/>
              <dgm:constr type="w" for="ch" forName="Accent3" refType="w" fact="0.5331"/>
              <dgm:constr type="h" for="ch" forName="Accent3" refType="h" fact="0.3098"/>
              <dgm:constr type="l" for="ch" forName="Accent4" refType="w" fact="0"/>
              <dgm:constr type="t" for="ch" forName="Accent4" refType="h" fact="0.5351"/>
              <dgm:constr type="w" for="ch" forName="Accent4" refType="w" fact="0.5331"/>
              <dgm:constr type="h" for="ch" forName="Accent4" refType="h" fact="0.3098"/>
              <dgm:constr type="l" for="ch" forName="Accent5" refType="w" fact="0.186"/>
              <dgm:constr type="t" for="ch" forName="Accent5" refType="h" fact="0.7337"/>
              <dgm:constr type="w" for="ch" forName="Accent5" refType="w" fact="0.458"/>
              <dgm:constr type="h" for="ch" forName="Accent5" refType="h" fact="0.2663"/>
              <dgm:constr type="l" for="ch" forName="Parent1" refType="w" fact="0.2658"/>
              <dgm:constr type="t" for="ch" forName="Parent1" refType="h" fact="0.1122"/>
              <dgm:constr type="w" for="ch" forName="Parent1" refType="w" fact="0.2975"/>
              <dgm:constr type="h" for="ch" forName="Parent1" refType="h" fact="0.0864"/>
              <dgm:constr type="l" for="ch" forName="Parent2" refType="w" fact="0.1171"/>
              <dgm:constr type="t" for="ch" forName="Parent2" refType="h" fact="0.2906"/>
              <dgm:constr type="w" for="ch" forName="Parent2" refType="w" fact="0.2975"/>
              <dgm:constr type="h" for="ch" forName="Parent2" refType="h" fact="0.0864"/>
              <dgm:constr type="l" for="ch" forName="Parent3" refType="w" fact="0.2658"/>
              <dgm:constr type="t" for="ch" forName="Parent3" refType="h" fact="0.4689"/>
              <dgm:constr type="w" for="ch" forName="Parent3" refType="w" fact="0.2975"/>
              <dgm:constr type="h" for="ch" forName="Parent3" refType="h" fact="0.0864"/>
              <dgm:constr type="l" for="ch" forName="Parent4" refType="w" fact="0.1171"/>
              <dgm:constr type="t" for="ch" forName="Parent4" refType="h" fact="0.6473"/>
              <dgm:constr type="w" for="ch" forName="Parent4" refType="w" fact="0.2975"/>
              <dgm:constr type="h" for="ch" forName="Parent4" refType="h" fact="0.0864"/>
              <dgm:constr type="l" for="ch" forName="Parent5" refType="w" fact="0.2658"/>
              <dgm:constr type="t" for="ch" forName="Parent5" refType="h" fact="0.8257"/>
              <dgm:constr type="w" for="ch" forName="Parent5" refType="w" fact="0.2975"/>
              <dgm:constr type="h" for="ch" forName="Parent5" refType="h" fact="0.0864"/>
              <dgm:constr type="l" for="ch" forName="Child1" refType="w" fact="0.6804"/>
              <dgm:constr type="t" for="ch" forName="Child1" refType="h" fact="0.0919"/>
              <dgm:constr type="w" for="ch" forName="Child1" refType="w" fact="0.3196"/>
              <dgm:constr type="h" for="ch" forName="Child1" refType="h" fact="0.1232"/>
              <dgm:constr type="l" for="ch" forName="Child2" refType="w" fact="0.5348"/>
              <dgm:constr type="t" for="ch" forName="Child2" refType="h" fact="0.2722"/>
              <dgm:constr type="w" for="ch" forName="Child2" refType="w" fact="0.3196"/>
              <dgm:constr type="h" for="ch" forName="Child2" refType="h" fact="0.1232"/>
              <dgm:constr type="l" for="ch" forName="Child3" refType="w" fact="0.6804"/>
              <dgm:constr type="t" for="ch" forName="Child3" refType="h" fact="0.4487"/>
              <dgm:constr type="w" for="ch" forName="Child3" refType="w" fact="0.3196"/>
              <dgm:constr type="h" for="ch" forName="Child3" refType="h" fact="0.1232"/>
              <dgm:constr type="l" for="ch" forName="Child4" refType="w" fact="0.5348"/>
              <dgm:constr type="t" for="ch" forName="Child4" refType="h" fact="0.6271"/>
              <dgm:constr type="w" for="ch" forName="Child4" refType="w" fact="0.3196"/>
              <dgm:constr type="h" for="ch" forName="Child4" refType="h" fact="0.1232"/>
              <dgm:constr type="l" for="ch" forName="Child5" refType="w" fact="0.6804"/>
              <dgm:constr type="t" for="ch" forName="Child5" refType="h" fact="0.8073"/>
              <dgm:constr type="w" for="ch" forName="Child5" refType="w" fact="0.3196"/>
              <dgm:constr type="h" for="ch" forName="Child5" refType="h" fact="0.1232"/>
            </dgm:constrLst>
          </dgm:if>
          <dgm:if name="Name9" axis="ch" ptType="node" func="cnt" op="equ" val="6">
            <dgm:alg type="composite">
              <dgm:param type="ar" val="0.493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2629"/>
              <dgm:constr type="l" for="ch" forName="Accent2" refType="w" fact="0"/>
              <dgm:constr type="t" for="ch" forName="Accent2" refType="h" fact="0.1511"/>
              <dgm:constr type="w" for="ch" forName="Accent2" refType="w" fact="0.5331"/>
              <dgm:constr type="h" for="ch" forName="Accent2" refType="h" fact="0.2629"/>
              <dgm:constr type="l" for="ch" forName="Accent3" refType="w" fact="0.1481"/>
              <dgm:constr type="t" for="ch" forName="Accent3" refType="h" fact="0.3027"/>
              <dgm:constr type="w" for="ch" forName="Accent3" refType="w" fact="0.5331"/>
              <dgm:constr type="h" for="ch" forName="Accent3" refType="h" fact="0.2629"/>
              <dgm:constr type="l" for="ch" forName="Accent4" refType="w" fact="0"/>
              <dgm:constr type="t" for="ch" forName="Accent4" refType="h" fact="0.4541"/>
              <dgm:constr type="w" for="ch" forName="Accent4" refType="w" fact="0.5331"/>
              <dgm:constr type="h" for="ch" forName="Accent4" refType="h" fact="0.2629"/>
              <dgm:constr type="l" for="ch" forName="Parent1" refType="w" fact="0.2658"/>
              <dgm:constr type="t" for="ch" forName="Parent1" refType="h" fact="0.0952"/>
              <dgm:constr type="w" for="ch" forName="Parent1" refType="w" fact="0.2975"/>
              <dgm:constr type="h" for="ch" forName="Parent1" refType="h" fact="0.0733"/>
              <dgm:constr type="l" for="ch" forName="Parent2" refType="w" fact="0.1171"/>
              <dgm:constr type="t" for="ch" forName="Parent2" refType="h" fact="0.2466"/>
              <dgm:constr type="w" for="ch" forName="Parent2" refType="w" fact="0.2975"/>
              <dgm:constr type="h" for="ch" forName="Parent2" refType="h" fact="0.0733"/>
              <dgm:constr type="l" for="ch" forName="Parent3" refType="w" fact="0.2658"/>
              <dgm:constr type="t" for="ch" forName="Parent3" refType="h" fact="0.3979"/>
              <dgm:constr type="w" for="ch" forName="Parent3" refType="w" fact="0.2975"/>
              <dgm:constr type="h" for="ch" forName="Parent3" refType="h" fact="0.0733"/>
              <dgm:constr type="l" for="ch" forName="Parent4" refType="w" fact="0.1171"/>
              <dgm:constr type="t" for="ch" forName="Parent4" refType="h" fact="0.5493"/>
              <dgm:constr type="w" for="ch" forName="Parent4" refType="w" fact="0.2975"/>
              <dgm:constr type="h" for="ch" forName="Parent4" refType="h" fact="0.0733"/>
              <dgm:constr type="l" for="ch" forName="Child1" refType="w" fact="0.6804"/>
              <dgm:constr type="t" for="ch" forName="Child1" refType="h" fact="0.078"/>
              <dgm:constr type="w" for="ch" forName="Child1" refType="w" fact="0.3196"/>
              <dgm:constr type="h" for="ch" forName="Child1" refType="h" fact="0.1046"/>
              <dgm:constr type="l" for="ch" forName="Child2" refType="w" fact="0.5348"/>
              <dgm:constr type="t" for="ch" forName="Child2" refType="h" fact="0.231"/>
              <dgm:constr type="w" for="ch" forName="Child2" refType="w" fact="0.3196"/>
              <dgm:constr type="h" for="ch" forName="Child2" refType="h" fact="0.1046"/>
              <dgm:constr type="l" for="ch" forName="Child3" refType="w" fact="0.6804"/>
              <dgm:constr type="t" for="ch" forName="Child3" refType="h" fact="0.3808"/>
              <dgm:constr type="w" for="ch" forName="Child3" refType="w" fact="0.3196"/>
              <dgm:constr type="h" for="ch" forName="Child3" refType="h" fact="0.1046"/>
              <dgm:constr type="l" for="ch" forName="Child4" refType="w" fact="0.5348"/>
              <dgm:constr type="t" for="ch" forName="Child4" refType="h" fact="0.5322"/>
              <dgm:constr type="w" for="ch" forName="Child4" refType="w" fact="0.3196"/>
              <dgm:constr type="h" for="ch" forName="Child4" refType="h" fact="0.1046"/>
              <dgm:constr type="l" for="ch" forName="Accent5" refType="w" fact="0.1481"/>
              <dgm:constr type="t" for="ch" forName="Accent5" refType="h" fact="0.6053"/>
              <dgm:constr type="w" for="ch" forName="Accent5" refType="w" fact="0.5331"/>
              <dgm:constr type="h" for="ch" forName="Accent5" refType="h" fact="0.2629"/>
              <dgm:constr type="l" for="ch" forName="Accent6" refType="w" fact="0.038"/>
              <dgm:constr type="t" for="ch" forName="Accent6" refType="h" fact="0.774"/>
              <dgm:constr type="w" for="ch" forName="Accent6" refType="w" fact="0.458"/>
              <dgm:constr type="h" for="ch" forName="Accent6" refType="h" fact="0.226"/>
              <dgm:constr type="l" for="ch" forName="Parent5" refType="w" fact="0.2658"/>
              <dgm:constr type="t" for="ch" forName="Parent5" refType="h" fact="0.7005"/>
              <dgm:constr type="w" for="ch" forName="Parent5" refType="w" fact="0.2975"/>
              <dgm:constr type="h" for="ch" forName="Parent5" refType="h" fact="0.0733"/>
              <dgm:constr type="l" for="ch" forName="Parent6" refType="w" fact="0.1171"/>
              <dgm:constr type="t" for="ch" forName="Parent6" refType="h" fact="0.8519"/>
              <dgm:constr type="w" for="ch" forName="Parent6" refType="w" fact="0.2975"/>
              <dgm:constr type="h" for="ch" forName="Parent6" refType="h" fact="0.0733"/>
              <dgm:constr type="l" for="ch" forName="Child5" refType="w" fact="0.6804"/>
              <dgm:constr type="t" for="ch" forName="Child5" refType="h" fact="0.6833"/>
              <dgm:constr type="w" for="ch" forName="Child5" refType="w" fact="0.3196"/>
              <dgm:constr type="h" for="ch" forName="Child5" refType="h" fact="0.1046"/>
              <dgm:constr type="l" for="ch" forName="Child6" refType="w" fact="0.5348"/>
              <dgm:constr type="t" for="ch" forName="Child6" refType="h" fact="0.8347"/>
              <dgm:constr type="w" for="ch" forName="Child6" refType="w" fact="0.3196"/>
              <dgm:constr type="h" for="ch" forName="Child6" refType="h" fact="0.1046"/>
            </dgm:constrLst>
          </dgm:if>
          <dgm:else name="Name10">
            <dgm:alg type="composite">
              <dgm:param type="ar" val="0.4284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2284"/>
              <dgm:constr type="l" for="ch" forName="Accent2" refType="w" fact="0"/>
              <dgm:constr type="t" for="ch" forName="Accent2" refType="h" fact="0.1312"/>
              <dgm:constr type="w" for="ch" forName="Accent2" refType="w" fact="0.5331"/>
              <dgm:constr type="h" for="ch" forName="Accent2" refType="h" fact="0.2284"/>
              <dgm:constr type="l" for="ch" forName="Accent3" refType="w" fact="0.1481"/>
              <dgm:constr type="t" for="ch" forName="Accent3" refType="h" fact="0.263"/>
              <dgm:constr type="w" for="ch" forName="Accent3" refType="w" fact="0.5331"/>
              <dgm:constr type="h" for="ch" forName="Accent3" refType="h" fact="0.2284"/>
              <dgm:constr type="l" for="ch" forName="Accent4" refType="w" fact="0"/>
              <dgm:constr type="t" for="ch" forName="Accent4" refType="h" fact="0.3945"/>
              <dgm:constr type="w" for="ch" forName="Accent4" refType="w" fact="0.5331"/>
              <dgm:constr type="h" for="ch" forName="Accent4" refType="h" fact="0.2284"/>
              <dgm:constr type="l" for="ch" forName="Parent1" refType="w" fact="0.2658"/>
              <dgm:constr type="t" for="ch" forName="Parent1" refType="h" fact="0.0827"/>
              <dgm:constr type="w" for="ch" forName="Parent1" refType="w" fact="0.2975"/>
              <dgm:constr type="h" for="ch" forName="Parent1" refType="h" fact="0.0637"/>
              <dgm:constr type="l" for="ch" forName="Parent2" refType="w" fact="0.1171"/>
              <dgm:constr type="t" for="ch" forName="Parent2" refType="h" fact="0.2142"/>
              <dgm:constr type="w" for="ch" forName="Parent2" refType="w" fact="0.2975"/>
              <dgm:constr type="h" for="ch" forName="Parent2" refType="h" fact="0.0637"/>
              <dgm:constr type="l" for="ch" forName="Parent3" refType="w" fact="0.2658"/>
              <dgm:constr type="t" for="ch" forName="Parent3" refType="h" fact="0.3457"/>
              <dgm:constr type="w" for="ch" forName="Parent3" refType="w" fact="0.2975"/>
              <dgm:constr type="h" for="ch" forName="Parent3" refType="h" fact="0.0637"/>
              <dgm:constr type="l" for="ch" forName="Parent4" refType="w" fact="0.1171"/>
              <dgm:constr type="t" for="ch" forName="Parent4" refType="h" fact="0.4772"/>
              <dgm:constr type="w" for="ch" forName="Parent4" refType="w" fact="0.2975"/>
              <dgm:constr type="h" for="ch" forName="Parent4" refType="h" fact="0.0637"/>
              <dgm:constr type="l" for="ch" forName="Child1" refType="w" fact="0.6804"/>
              <dgm:constr type="t" for="ch" forName="Child1" refType="h" fact="0.0678"/>
              <dgm:constr type="w" for="ch" forName="Child1" refType="w" fact="0.3196"/>
              <dgm:constr type="h" for="ch" forName="Child1" refType="h" fact="0.0908"/>
              <dgm:constr type="l" for="ch" forName="Child2" refType="w" fact="0.5348"/>
              <dgm:constr type="t" for="ch" forName="Child2" refType="h" fact="0.2006"/>
              <dgm:constr type="w" for="ch" forName="Child2" refType="w" fact="0.3196"/>
              <dgm:constr type="h" for="ch" forName="Child2" refType="h" fact="0.0908"/>
              <dgm:constr type="l" for="ch" forName="Child3" refType="w" fact="0.6804"/>
              <dgm:constr type="t" for="ch" forName="Child3" refType="h" fact="0.3308"/>
              <dgm:constr type="w" for="ch" forName="Child3" refType="w" fact="0.3196"/>
              <dgm:constr type="h" for="ch" forName="Child3" refType="h" fact="0.0908"/>
              <dgm:constr type="l" for="ch" forName="Child4" refType="w" fact="0.5348"/>
              <dgm:constr type="t" for="ch" forName="Child4" refType="h" fact="0.4623"/>
              <dgm:constr type="w" for="ch" forName="Child4" refType="w" fact="0.3196"/>
              <dgm:constr type="h" for="ch" forName="Child4" refType="h" fact="0.0908"/>
              <dgm:constr type="l" for="ch" forName="Accent5" refType="w" fact="0.1481"/>
              <dgm:constr type="t" for="ch" forName="Accent5" refType="h" fact="0.5258"/>
              <dgm:constr type="w" for="ch" forName="Accent5" refType="w" fact="0.5331"/>
              <dgm:constr type="h" for="ch" forName="Accent5" refType="h" fact="0.2284"/>
              <dgm:constr type="l" for="ch" forName="Accent6" refType="w" fact="0"/>
              <dgm:constr type="t" for="ch" forName="Accent6" refType="h" fact="0.6573"/>
              <dgm:constr type="w" for="ch" forName="Accent6" refType="w" fact="0.5331"/>
              <dgm:constr type="h" for="ch" forName="Accent6" refType="h" fact="0.2284"/>
              <dgm:constr type="l" for="ch" forName="Accent7" refType="w" fact="0.186"/>
              <dgm:constr type="t" for="ch" forName="Accent7" refType="h" fact="0.8037"/>
              <dgm:constr type="w" for="ch" forName="Accent7" refType="w" fact="0.458"/>
              <dgm:constr type="h" for="ch" forName="Accent7" refType="h" fact="0.1963"/>
              <dgm:constr type="l" for="ch" forName="Parent5" refType="w" fact="0.2658"/>
              <dgm:constr type="t" for="ch" forName="Parent5" refType="h" fact="0.6085"/>
              <dgm:constr type="w" for="ch" forName="Parent5" refType="w" fact="0.2975"/>
              <dgm:constr type="h" for="ch" forName="Parent5" refType="h" fact="0.0637"/>
              <dgm:constr type="l" for="ch" forName="Parent6" refType="w" fact="0.1171"/>
              <dgm:constr type="t" for="ch" forName="Parent6" refType="h" fact="0.74"/>
              <dgm:constr type="w" for="ch" forName="Parent6" refType="w" fact="0.2975"/>
              <dgm:constr type="h" for="ch" forName="Parent6" refType="h" fact="0.0637"/>
              <dgm:constr type="l" for="ch" forName="Parent7" refType="w" fact="0.2658"/>
              <dgm:constr type="t" for="ch" forName="Parent7" refType="h" fact="0.8715"/>
              <dgm:constr type="w" for="ch" forName="Parent7" refType="w" fact="0.2975"/>
              <dgm:constr type="h" for="ch" forName="Parent7" refType="h" fact="0.0637"/>
              <dgm:constr type="l" for="ch" forName="Child5" refType="w" fact="0.6804"/>
              <dgm:constr type="t" for="ch" forName="Child5" refType="h" fact="0.5936"/>
              <dgm:constr type="w" for="ch" forName="Child5" refType="w" fact="0.3196"/>
              <dgm:constr type="h" for="ch" forName="Child5" refType="h" fact="0.0908"/>
              <dgm:constr type="l" for="ch" forName="Child6" refType="w" fact="0.5348"/>
              <dgm:constr type="t" for="ch" forName="Child6" refType="h" fact="0.7251"/>
              <dgm:constr type="w" for="ch" forName="Child6" refType="w" fact="0.3196"/>
              <dgm:constr type="h" for="ch" forName="Child6" refType="h" fact="0.0908"/>
              <dgm:constr type="l" for="ch" forName="Child7" refType="w" fact="0.6804"/>
              <dgm:constr type="t" for="ch" forName="Child7" refType="h" fact="0.8579"/>
              <dgm:constr type="w" for="ch" forName="Child7" refType="w" fact="0.3196"/>
              <dgm:constr type="h" for="ch" forName="Child7" refType="h" fact="0.0908"/>
            </dgm:constrLst>
          </dgm:else>
        </dgm:choose>
      </dgm:if>
      <dgm:else name="Name11">
        <dgm:choose name="Name12">
          <dgm:if name="Name13" axis="ch" ptType="node" func="cnt" op="equ" val="1">
            <dgm:alg type="composite">
              <dgm:param type="ar" val="1.599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l" for="ch" forName="Child1" refType="w" fact="0.625"/>
              <dgm:constr type="t" for="ch" forName="Child1" refType="h" fact="0.2981"/>
              <dgm:constr type="w" for="ch" forName="Child1" refType="w" fact="0.375"/>
              <dgm:constr type="h" for="ch" forName="Child1" refType="h" fact="0.4001"/>
              <dgm:constr type="l" for="ch" forName="Accent1" refType="w" fact="0"/>
              <dgm:constr type="t" for="ch" forName="Accent1" refType="h" fact="0"/>
              <dgm:constr type="w" for="ch" forName="Accent1" refType="w" fact="0.6249"/>
              <dgm:constr type="h" for="ch" forName="Accent1" refType="h"/>
              <dgm:constr type="l" for="ch" forName="Parent1" refType="w" fact="0.138"/>
              <dgm:constr type="t" for="ch" forName="Parent1" refType="h" fact="0.362"/>
              <dgm:constr type="w" for="ch" forName="Parent1" refType="w" fact="0.3487"/>
              <dgm:constr type="h" for="ch" forName="Parent1" refType="h" fact="0.2789"/>
            </dgm:constrLst>
          </dgm:if>
          <dgm:if name="Name14" axis="ch" ptType="node" func="cnt" op="equ" val="2">
            <dgm:alg type="composite">
              <dgm:param type="ar" val="1.2026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Parent2" refType="primFontSz" refFor="des" refForName="Parent1" op="equ"/>
              <dgm:constr type="primFontSz" for="des" forName="Child2" refType="primFontSz" refFor="des" refForName="Child1" op="equ"/>
              <dgm:constr type="l" for="ch" forName="Accent1" refType="w" fact="-0.0407"/>
              <dgm:constr type="t" for="ch" forName="Accent1" refType="h" fact="0"/>
              <dgm:constr type="w" for="ch" forName="Accent1" refType="w" fact="0.5542"/>
              <dgm:constr type="h" for="ch" forName="Accent1" refType="h" fact="0.6665"/>
              <dgm:constr type="l" for="ch" forName="Accent2" refType="w" fact="0.1533"/>
              <dgm:constr type="t" for="ch" forName="Accent2" refType="h" fact="0.4272"/>
              <dgm:constr type="w" for="ch" forName="Accent2" refType="w" fact="0.4761"/>
              <dgm:constr type="h" for="ch" forName="Accent2" refType="h" fact="0.5728"/>
              <dgm:constr type="l" for="ch" forName="Parent1" refType="w" fact="0.0822"/>
              <dgm:constr type="t" for="ch" forName="Parent1" refType="h" fact="0.2413"/>
              <dgm:constr type="w" for="ch" forName="Parent1" refType="w" fact="0.3092"/>
              <dgm:constr type="h" for="ch" forName="Parent1" refType="h" fact="0.1859"/>
              <dgm:constr type="l" for="ch" forName="Parent2" refType="w" fact="0.2368"/>
              <dgm:constr type="t" for="ch" forName="Parent2" refType="h" fact="0.625"/>
              <dgm:constr type="w" for="ch" forName="Parent2" refType="w" fact="0.3092"/>
              <dgm:constr type="h" for="ch" forName="Parent2" refType="h" fact="0.1859"/>
              <dgm:constr type="l" for="ch" forName="Child1" refType="w" fact="0.5164"/>
              <dgm:constr type="t" for="ch" forName="Child1" refType="h" fact="0.1978"/>
              <dgm:constr type="w" for="ch" forName="Child1" refType="w" fact="0.3322"/>
              <dgm:constr type="h" for="ch" forName="Child1" refType="h" fact="0.265"/>
              <dgm:constr type="l" for="ch" forName="Child2" refType="w" fact="0.6678"/>
              <dgm:constr type="t" for="ch" forName="Child2" refType="h" fact="0.5855"/>
              <dgm:constr type="w" for="ch" forName="Child2" refType="w" fact="0.3322"/>
              <dgm:constr type="h" for="ch" forName="Child2" refType="h" fact="0.265"/>
            </dgm:constrLst>
          </dgm:if>
          <dgm:if name="Name15" axis="ch" ptType="node" func="cnt" op="equ" val="3">
            <dgm:alg type="composite">
              <dgm:param type="ar" val="0.9039"/>
            </dgm:alg>
            <dgm:shape xmlns:r="http://schemas.openxmlformats.org/officeDocument/2006/relationships" r:blip="">
              <dgm:adjLst/>
            </dgm:shape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25"/>
              <dgm:constr type="h" for="ch" forName="Accent1" refType="h" fact="0.4814"/>
              <dgm:constr type="l" for="ch" forName="Accent2" refType="w" fact="0.1479"/>
              <dgm:constr type="t" for="ch" forName="Accent2" refType="h" fact="0.2766"/>
              <dgm:constr type="w" for="ch" forName="Accent2" refType="w" fact="0.5325"/>
              <dgm:constr type="h" for="ch" forName="Accent2" refType="h" fact="0.4814"/>
              <dgm:constr type="l" for="ch" forName="Accent3" refType="w" fact="0.0378"/>
              <dgm:constr type="t" for="ch" forName="Accent3" refType="h" fact="0.5863"/>
              <dgm:constr type="w" for="ch" forName="Accent3" refType="w" fact="0.4575"/>
              <dgm:constr type="h" for="ch" forName="Accent3" refType="h" fact="0.4137"/>
              <dgm:constr type="l" for="ch" forName="Parent1" refType="w" fact="0.1183"/>
              <dgm:constr type="t" for="ch" forName="Parent1" refType="h" fact="0.1738"/>
              <dgm:constr type="w" for="ch" forName="Parent1" refType="w" fact="0.2959"/>
              <dgm:constr type="h" for="ch" forName="Parent1" refType="h" fact="0.1337"/>
              <dgm:constr type="l" for="ch" forName="Parent2" refType="w" fact="0.2656"/>
              <dgm:constr type="t" for="ch" forName="Parent2" refType="h" fact="0.452"/>
              <dgm:constr type="w" for="ch" forName="Parent2" refType="w" fact="0.2959"/>
              <dgm:constr type="h" for="ch" forName="Parent2" refType="h" fact="0.1337"/>
              <dgm:constr type="l" for="ch" forName="Parent3" refType="w" fact="0.1183"/>
              <dgm:constr type="t" for="ch" forName="Parent3" refType="h" fact="0.7306"/>
              <dgm:constr type="w" for="ch" forName="Parent3" refType="w" fact="0.2959"/>
              <dgm:constr type="h" for="ch" forName="Parent3" refType="h" fact="0.1337"/>
              <dgm:constr type="l" for="ch" forName="Child1" refType="w" fact="0.5325"/>
              <dgm:constr type="t" for="ch" forName="Child1" refType="h" fact="0.1435"/>
              <dgm:constr type="w" for="ch" forName="Child1" refType="w" fact="0.3195"/>
              <dgm:constr type="h" for="ch" forName="Child1" refType="h" fact="0.1926"/>
              <dgm:constr type="l" for="ch" forName="Child2" refType="w" fact="0.6805"/>
              <dgm:constr type="t" for="ch" forName="Child2" refType="h" fact="0.4217"/>
              <dgm:constr type="w" for="ch" forName="Child2" refType="w" fact="0.3195"/>
              <dgm:constr type="h" for="ch" forName="Child2" refType="h" fact="0.1926"/>
              <dgm:constr type="l" for="ch" forName="Child3" refType="w" fact="0.5325"/>
              <dgm:constr type="t" for="ch" forName="Child3" refType="h" fact="0.6998"/>
              <dgm:constr type="w" for="ch" forName="Child3" refType="w" fact="0.3195"/>
              <dgm:constr type="h" for="ch" forName="Child3" refType="h" fact="0.1926"/>
            </dgm:constrLst>
          </dgm:if>
          <dgm:if name="Name16" axis="ch" ptType="node" func="cnt" op="equ" val="4">
            <dgm:alg type="composite">
              <dgm:param type="ar" val="0.707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3771"/>
              <dgm:constr type="l" for="ch" forName="Accent2" refType="w" fact="0.1481"/>
              <dgm:constr type="t" for="ch" forName="Accent2" refType="h" fact="0.2167"/>
              <dgm:constr type="w" for="ch" forName="Accent2" refType="w" fact="0.5331"/>
              <dgm:constr type="h" for="ch" forName="Accent2" refType="h" fact="0.3771"/>
              <dgm:constr type="l" for="ch" forName="Accent3" refType="w" fact="0"/>
              <dgm:constr type="t" for="ch" forName="Accent3" refType="h" fact="0.4342"/>
              <dgm:constr type="w" for="ch" forName="Accent3" refType="w" fact="0.5331"/>
              <dgm:constr type="h" for="ch" forName="Accent3" refType="h" fact="0.3771"/>
              <dgm:constr type="l" for="ch" forName="Accent4" refType="w" fact="0.186"/>
              <dgm:constr type="t" for="ch" forName="Accent4" refType="h" fact="0.6759"/>
              <dgm:constr type="w" for="ch" forName="Accent4" refType="w" fact="0.458"/>
              <dgm:constr type="h" for="ch" forName="Accent4" refType="h" fact="0.3241"/>
              <dgm:constr type="l" for="ch" forName="Parent1" refType="w" fact="0.1171"/>
              <dgm:constr type="t" for="ch" forName="Parent1" refType="h" fact="0.1365"/>
              <dgm:constr type="w" for="ch" forName="Parent1" refType="w" fact="0.2975"/>
              <dgm:constr type="h" for="ch" forName="Parent1" refType="h" fact="0.1052"/>
              <dgm:constr type="l" for="ch" forName="Parent2" refType="w" fact="0.2658"/>
              <dgm:constr type="t" for="ch" forName="Parent2" refType="h" fact="0.3536"/>
              <dgm:constr type="w" for="ch" forName="Parent2" refType="w" fact="0.2975"/>
              <dgm:constr type="h" for="ch" forName="Parent2" refType="h" fact="0.1052"/>
              <dgm:constr type="l" for="ch" forName="Parent3" refType="w" fact="0.1171"/>
              <dgm:constr type="t" for="ch" forName="Parent3" refType="h" fact="0.5707"/>
              <dgm:constr type="w" for="ch" forName="Parent3" refType="w" fact="0.2975"/>
              <dgm:constr type="h" for="ch" forName="Parent3" refType="h" fact="0.1052"/>
              <dgm:constr type="l" for="ch" forName="Parent4" refType="w" fact="0.2658"/>
              <dgm:constr type="t" for="ch" forName="Parent4" refType="h" fact="0.7878"/>
              <dgm:constr type="w" for="ch" forName="Parent4" refType="w" fact="0.2975"/>
              <dgm:constr type="h" for="ch" forName="Parent4" refType="h" fact="0.1052"/>
              <dgm:constr type="l" for="ch" forName="Child1" refType="w" fact="0.5348"/>
              <dgm:constr type="t" for="ch" forName="Child1" refType="h" fact="0.1119"/>
              <dgm:constr type="w" for="ch" forName="Child1" refType="w" fact="0.3196"/>
              <dgm:constr type="h" for="ch" forName="Child1" refType="h" fact="0.15"/>
              <dgm:constr type="l" for="ch" forName="Child2" refType="w" fact="0.6804"/>
              <dgm:constr type="t" for="ch" forName="Child2" refType="h" fact="0.3312"/>
              <dgm:constr type="w" for="ch" forName="Child2" refType="w" fact="0.3196"/>
              <dgm:constr type="h" for="ch" forName="Child2" refType="h" fact="0.15"/>
              <dgm:constr type="l" for="ch" forName="Child3" refType="w" fact="0.5348"/>
              <dgm:constr type="t" for="ch" forName="Child3" refType="h" fact="0.5461"/>
              <dgm:constr type="w" for="ch" forName="Child3" refType="w" fact="0.3196"/>
              <dgm:constr type="h" for="ch" forName="Child3" refType="h" fact="0.15"/>
              <dgm:constr type="l" for="ch" forName="Child4" refType="w" fact="0.6804"/>
              <dgm:constr type="t" for="ch" forName="Child4" refType="h" fact="0.7632"/>
              <dgm:constr type="w" for="ch" forName="Child4" refType="w" fact="0.3196"/>
              <dgm:constr type="h" for="ch" forName="Child4" refType="h" fact="0.15"/>
            </dgm:constrLst>
          </dgm:if>
          <dgm:if name="Name17" axis="ch" ptType="node" func="cnt" op="equ" val="5">
            <dgm:alg type="composite">
              <dgm:param type="ar" val="0.581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3098"/>
              <dgm:constr type="l" for="ch" forName="Accent2" refType="w" fact="0.1481"/>
              <dgm:constr type="t" for="ch" forName="Accent2" refType="h" fact="0.178"/>
              <dgm:constr type="w" for="ch" forName="Accent2" refType="w" fact="0.5331"/>
              <dgm:constr type="h" for="ch" forName="Accent2" refType="h" fact="0.3098"/>
              <dgm:constr type="l" for="ch" forName="Accent3" refType="w" fact="0"/>
              <dgm:constr type="t" for="ch" forName="Accent3" refType="h" fact="0.3568"/>
              <dgm:constr type="w" for="ch" forName="Accent3" refType="w" fact="0.5331"/>
              <dgm:constr type="h" for="ch" forName="Accent3" refType="h" fact="0.3098"/>
              <dgm:constr type="l" for="ch" forName="Accent4" refType="w" fact="0.1481"/>
              <dgm:constr type="t" for="ch" forName="Accent4" refType="h" fact="0.5351"/>
              <dgm:constr type="w" for="ch" forName="Accent4" refType="w" fact="0.5331"/>
              <dgm:constr type="h" for="ch" forName="Accent4" refType="h" fact="0.3098"/>
              <dgm:constr type="l" for="ch" forName="Accent5" refType="w" fact="0.0378"/>
              <dgm:constr type="t" for="ch" forName="Accent5" refType="h" fact="0.7337"/>
              <dgm:constr type="w" for="ch" forName="Accent5" refType="w" fact="0.458"/>
              <dgm:constr type="h" for="ch" forName="Accent5" refType="h" fact="0.2663"/>
              <dgm:constr type="l" for="ch" forName="Parent1" refType="w" fact="0.1171"/>
              <dgm:constr type="t" for="ch" forName="Parent1" refType="h" fact="0.1122"/>
              <dgm:constr type="w" for="ch" forName="Parent1" refType="w" fact="0.2975"/>
              <dgm:constr type="h" for="ch" forName="Parent1" refType="h" fact="0.0864"/>
              <dgm:constr type="l" for="ch" forName="Parent2" refType="w" fact="0.2658"/>
              <dgm:constr type="t" for="ch" forName="Parent2" refType="h" fact="0.2906"/>
              <dgm:constr type="w" for="ch" forName="Parent2" refType="w" fact="0.2975"/>
              <dgm:constr type="h" for="ch" forName="Parent2" refType="h" fact="0.0864"/>
              <dgm:constr type="l" for="ch" forName="Parent3" refType="w" fact="0.1171"/>
              <dgm:constr type="t" for="ch" forName="Parent3" refType="h" fact="0.4689"/>
              <dgm:constr type="w" for="ch" forName="Parent3" refType="w" fact="0.2975"/>
              <dgm:constr type="h" for="ch" forName="Parent3" refType="h" fact="0.0864"/>
              <dgm:constr type="l" for="ch" forName="Parent4" refType="w" fact="0.2658"/>
              <dgm:constr type="t" for="ch" forName="Parent4" refType="h" fact="0.6473"/>
              <dgm:constr type="w" for="ch" forName="Parent4" refType="w" fact="0.2975"/>
              <dgm:constr type="h" for="ch" forName="Parent4" refType="h" fact="0.0864"/>
              <dgm:constr type="l" for="ch" forName="Parent5" refType="w" fact="0.1171"/>
              <dgm:constr type="t" for="ch" forName="Parent5" refType="h" fact="0.8257"/>
              <dgm:constr type="w" for="ch" forName="Parent5" refType="w" fact="0.2975"/>
              <dgm:constr type="h" for="ch" forName="Parent5" refType="h" fact="0.0864"/>
              <dgm:constr type="l" for="ch" forName="Child1" refType="w" fact="0.5348"/>
              <dgm:constr type="t" for="ch" forName="Child1" refType="h" fact="0.0919"/>
              <dgm:constr type="w" for="ch" forName="Child1" refType="w" fact="0.3196"/>
              <dgm:constr type="h" for="ch" forName="Child1" refType="h" fact="0.1232"/>
              <dgm:constr type="l" for="ch" forName="Child2" refType="w" fact="0.6804"/>
              <dgm:constr type="t" for="ch" forName="Child2" refType="h" fact="0.2722"/>
              <dgm:constr type="w" for="ch" forName="Child2" refType="w" fact="0.3196"/>
              <dgm:constr type="h" for="ch" forName="Child2" refType="h" fact="0.1232"/>
              <dgm:constr type="l" for="ch" forName="Child3" refType="w" fact="0.5348"/>
              <dgm:constr type="t" for="ch" forName="Child3" refType="h" fact="0.4487"/>
              <dgm:constr type="w" for="ch" forName="Child3" refType="w" fact="0.3196"/>
              <dgm:constr type="h" for="ch" forName="Child3" refType="h" fact="0.1232"/>
              <dgm:constr type="l" for="ch" forName="Child4" refType="w" fact="0.6804"/>
              <dgm:constr type="t" for="ch" forName="Child4" refType="h" fact="0.6271"/>
              <dgm:constr type="w" for="ch" forName="Child4" refType="w" fact="0.3196"/>
              <dgm:constr type="h" for="ch" forName="Child4" refType="h" fact="0.1232"/>
              <dgm:constr type="l" for="ch" forName="Child5" refType="w" fact="0.5348"/>
              <dgm:constr type="t" for="ch" forName="Child5" refType="h" fact="0.8073"/>
              <dgm:constr type="w" for="ch" forName="Child5" refType="w" fact="0.3196"/>
              <dgm:constr type="h" for="ch" forName="Child5" refType="h" fact="0.1232"/>
            </dgm:constrLst>
          </dgm:if>
          <dgm:if name="Name18" axis="ch" ptType="node" func="cnt" op="equ" val="6">
            <dgm:alg type="composite">
              <dgm:param type="ar" val="0.493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2629"/>
              <dgm:constr type="l" for="ch" forName="Accent2" refType="w" fact="0.1481"/>
              <dgm:constr type="t" for="ch" forName="Accent2" refType="h" fact="0.1511"/>
              <dgm:constr type="w" for="ch" forName="Accent2" refType="w" fact="0.5331"/>
              <dgm:constr type="h" for="ch" forName="Accent2" refType="h" fact="0.2629"/>
              <dgm:constr type="l" for="ch" forName="Accent3" refType="w" fact="0"/>
              <dgm:constr type="t" for="ch" forName="Accent3" refType="h" fact="0.3027"/>
              <dgm:constr type="w" for="ch" forName="Accent3" refType="w" fact="0.5331"/>
              <dgm:constr type="h" for="ch" forName="Accent3" refType="h" fact="0.2629"/>
              <dgm:constr type="l" for="ch" forName="Accent4" refType="w" fact="0.1481"/>
              <dgm:constr type="t" for="ch" forName="Accent4" refType="h" fact="0.4541"/>
              <dgm:constr type="w" for="ch" forName="Accent4" refType="w" fact="0.5331"/>
              <dgm:constr type="h" for="ch" forName="Accent4" refType="h" fact="0.2629"/>
              <dgm:constr type="l" for="ch" forName="Accent5" refType="w" fact="0"/>
              <dgm:constr type="t" for="ch" forName="Accent5" refType="h" fact="0.6053"/>
              <dgm:constr type="w" for="ch" forName="Accent5" refType="w" fact="0.5331"/>
              <dgm:constr type="h" for="ch" forName="Accent5" refType="h" fact="0.2629"/>
              <dgm:constr type="l" for="ch" forName="Accent6" refType="w" fact="0.186"/>
              <dgm:constr type="t" for="ch" forName="Accent6" refType="h" fact="0.774"/>
              <dgm:constr type="w" for="ch" forName="Accent6" refType="w" fact="0.458"/>
              <dgm:constr type="h" for="ch" forName="Accent6" refType="h" fact="0.226"/>
              <dgm:constr type="l" for="ch" forName="Parent1" refType="w" fact="0.1171"/>
              <dgm:constr type="t" for="ch" forName="Parent1" refType="h" fact="0.0952"/>
              <dgm:constr type="w" for="ch" forName="Parent1" refType="w" fact="0.2975"/>
              <dgm:constr type="h" for="ch" forName="Parent1" refType="h" fact="0.0733"/>
              <dgm:constr type="l" for="ch" forName="Parent2" refType="w" fact="0.2658"/>
              <dgm:constr type="t" for="ch" forName="Parent2" refType="h" fact="0.2466"/>
              <dgm:constr type="w" for="ch" forName="Parent2" refType="w" fact="0.2975"/>
              <dgm:constr type="h" for="ch" forName="Parent2" refType="h" fact="0.0733"/>
              <dgm:constr type="l" for="ch" forName="Parent3" refType="w" fact="0.1171"/>
              <dgm:constr type="t" for="ch" forName="Parent3" refType="h" fact="0.3979"/>
              <dgm:constr type="w" for="ch" forName="Parent3" refType="w" fact="0.2975"/>
              <dgm:constr type="h" for="ch" forName="Parent3" refType="h" fact="0.0733"/>
              <dgm:constr type="l" for="ch" forName="Parent4" refType="w" fact="0.2658"/>
              <dgm:constr type="t" for="ch" forName="Parent4" refType="h" fact="0.5493"/>
              <dgm:constr type="w" for="ch" forName="Parent4" refType="w" fact="0.2975"/>
              <dgm:constr type="h" for="ch" forName="Parent4" refType="h" fact="0.0733"/>
              <dgm:constr type="l" for="ch" forName="Parent5" refType="w" fact="0.1171"/>
              <dgm:constr type="t" for="ch" forName="Parent5" refType="h" fact="0.7005"/>
              <dgm:constr type="w" for="ch" forName="Parent5" refType="w" fact="0.2975"/>
              <dgm:constr type="h" for="ch" forName="Parent5" refType="h" fact="0.0733"/>
              <dgm:constr type="l" for="ch" forName="Parent6" refType="w" fact="0.2658"/>
              <dgm:constr type="t" for="ch" forName="Parent6" refType="h" fact="0.8519"/>
              <dgm:constr type="w" for="ch" forName="Parent6" refType="w" fact="0.2975"/>
              <dgm:constr type="h" for="ch" forName="Parent6" refType="h" fact="0.0733"/>
              <dgm:constr type="l" for="ch" forName="Child1" refType="w" fact="0.5348"/>
              <dgm:constr type="t" for="ch" forName="Child1" refType="h" fact="0.078"/>
              <dgm:constr type="w" for="ch" forName="Child1" refType="w" fact="0.3196"/>
              <dgm:constr type="h" for="ch" forName="Child1" refType="h" fact="0.1046"/>
              <dgm:constr type="l" for="ch" forName="Child2" refType="w" fact="0.6804"/>
              <dgm:constr type="t" for="ch" forName="Child2" refType="h" fact="0.231"/>
              <dgm:constr type="w" for="ch" forName="Child2" refType="w" fact="0.3196"/>
              <dgm:constr type="h" for="ch" forName="Child2" refType="h" fact="0.1046"/>
              <dgm:constr type="l" for="ch" forName="Child3" refType="w" fact="0.5348"/>
              <dgm:constr type="t" for="ch" forName="Child3" refType="h" fact="0.3808"/>
              <dgm:constr type="w" for="ch" forName="Child3" refType="w" fact="0.3196"/>
              <dgm:constr type="h" for="ch" forName="Child3" refType="h" fact="0.1046"/>
              <dgm:constr type="l" for="ch" forName="Child4" refType="w" fact="0.6804"/>
              <dgm:constr type="t" for="ch" forName="Child4" refType="h" fact="0.5322"/>
              <dgm:constr type="w" for="ch" forName="Child4" refType="w" fact="0.3196"/>
              <dgm:constr type="h" for="ch" forName="Child4" refType="h" fact="0.1046"/>
              <dgm:constr type="l" for="ch" forName="Child5" refType="w" fact="0.5348"/>
              <dgm:constr type="t" for="ch" forName="Child5" refType="h" fact="0.6833"/>
              <dgm:constr type="w" for="ch" forName="Child5" refType="w" fact="0.3196"/>
              <dgm:constr type="h" for="ch" forName="Child5" refType="h" fact="0.1046"/>
              <dgm:constr type="l" for="ch" forName="Child6" refType="w" fact="0.6804"/>
              <dgm:constr type="t" for="ch" forName="Child6" refType="h" fact="0.8347"/>
              <dgm:constr type="w" for="ch" forName="Child6" refType="w" fact="0.3196"/>
              <dgm:constr type="h" for="ch" forName="Child6" refType="h" fact="0.1046"/>
            </dgm:constrLst>
          </dgm:if>
          <dgm:else name="Name19">
            <dgm:alg type="composite">
              <dgm:param type="ar" val="0.4284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2284"/>
              <dgm:constr type="l" for="ch" forName="Accent2" refType="w" fact="0.1481"/>
              <dgm:constr type="t" for="ch" forName="Accent2" refType="h" fact="0.1312"/>
              <dgm:constr type="w" for="ch" forName="Accent2" refType="w" fact="0.5331"/>
              <dgm:constr type="h" for="ch" forName="Accent2" refType="h" fact="0.2284"/>
              <dgm:constr type="l" for="ch" forName="Accent3" refType="w" fact="0"/>
              <dgm:constr type="t" for="ch" forName="Accent3" refType="h" fact="0.263"/>
              <dgm:constr type="w" for="ch" forName="Accent3" refType="w" fact="0.5331"/>
              <dgm:constr type="h" for="ch" forName="Accent3" refType="h" fact="0.2284"/>
              <dgm:constr type="l" for="ch" forName="Accent4" refType="w" fact="0.1481"/>
              <dgm:constr type="t" for="ch" forName="Accent4" refType="h" fact="0.3945"/>
              <dgm:constr type="w" for="ch" forName="Accent4" refType="w" fact="0.5331"/>
              <dgm:constr type="h" for="ch" forName="Accent4" refType="h" fact="0.2284"/>
              <dgm:constr type="l" for="ch" forName="Accent5" refType="w" fact="0"/>
              <dgm:constr type="t" for="ch" forName="Accent5" refType="h" fact="0.5258"/>
              <dgm:constr type="w" for="ch" forName="Accent5" refType="w" fact="0.5331"/>
              <dgm:constr type="h" for="ch" forName="Accent5" refType="h" fact="0.2284"/>
              <dgm:constr type="l" for="ch" forName="Accent6" refType="w" fact="0.1481"/>
              <dgm:constr type="t" for="ch" forName="Accent6" refType="h" fact="0.6573"/>
              <dgm:constr type="w" for="ch" forName="Accent6" refType="w" fact="0.5331"/>
              <dgm:constr type="h" for="ch" forName="Accent6" refType="h" fact="0.2284"/>
              <dgm:constr type="l" for="ch" forName="Accent7" refType="w" fact="0.0378"/>
              <dgm:constr type="t" for="ch" forName="Accent7" refType="h" fact="0.8037"/>
              <dgm:constr type="w" for="ch" forName="Accent7" refType="w" fact="0.458"/>
              <dgm:constr type="h" for="ch" forName="Accent7" refType="h" fact="0.1963"/>
              <dgm:constr type="l" for="ch" forName="Parent1" refType="w" fact="0.1171"/>
              <dgm:constr type="t" for="ch" forName="Parent1" refType="h" fact="0.0827"/>
              <dgm:constr type="w" for="ch" forName="Parent1" refType="w" fact="0.2975"/>
              <dgm:constr type="h" for="ch" forName="Parent1" refType="h" fact="0.0637"/>
              <dgm:constr type="l" for="ch" forName="Parent2" refType="w" fact="0.2658"/>
              <dgm:constr type="t" for="ch" forName="Parent2" refType="h" fact="0.2142"/>
              <dgm:constr type="w" for="ch" forName="Parent2" refType="w" fact="0.2975"/>
              <dgm:constr type="h" for="ch" forName="Parent2" refType="h" fact="0.0637"/>
              <dgm:constr type="l" for="ch" forName="Parent3" refType="w" fact="0.1171"/>
              <dgm:constr type="t" for="ch" forName="Parent3" refType="h" fact="0.3457"/>
              <dgm:constr type="w" for="ch" forName="Parent3" refType="w" fact="0.2975"/>
              <dgm:constr type="h" for="ch" forName="Parent3" refType="h" fact="0.0637"/>
              <dgm:constr type="l" for="ch" forName="Parent4" refType="w" fact="0.2658"/>
              <dgm:constr type="t" for="ch" forName="Parent4" refType="h" fact="0.4772"/>
              <dgm:constr type="w" for="ch" forName="Parent4" refType="w" fact="0.2975"/>
              <dgm:constr type="h" for="ch" forName="Parent4" refType="h" fact="0.0637"/>
              <dgm:constr type="l" for="ch" forName="Parent5" refType="w" fact="0.1171"/>
              <dgm:constr type="t" for="ch" forName="Parent5" refType="h" fact="0.6085"/>
              <dgm:constr type="w" for="ch" forName="Parent5" refType="w" fact="0.2975"/>
              <dgm:constr type="h" for="ch" forName="Parent5" refType="h" fact="0.0637"/>
              <dgm:constr type="l" for="ch" forName="Parent6" refType="w" fact="0.2658"/>
              <dgm:constr type="t" for="ch" forName="Parent6" refType="h" fact="0.74"/>
              <dgm:constr type="w" for="ch" forName="Parent6" refType="w" fact="0.2975"/>
              <dgm:constr type="h" for="ch" forName="Parent6" refType="h" fact="0.0637"/>
              <dgm:constr type="l" for="ch" forName="Parent7" refType="w" fact="0.1171"/>
              <dgm:constr type="t" for="ch" forName="Parent7" refType="h" fact="0.8715"/>
              <dgm:constr type="w" for="ch" forName="Parent7" refType="w" fact="0.2975"/>
              <dgm:constr type="h" for="ch" forName="Parent7" refType="h" fact="0.0637"/>
              <dgm:constr type="l" for="ch" forName="Child1" refType="w" fact="0.5348"/>
              <dgm:constr type="t" for="ch" forName="Child1" refType="h" fact="0.0678"/>
              <dgm:constr type="w" for="ch" forName="Child1" refType="w" fact="0.3196"/>
              <dgm:constr type="h" for="ch" forName="Child1" refType="h" fact="0.0908"/>
              <dgm:constr type="l" for="ch" forName="Child2" refType="w" fact="0.6804"/>
              <dgm:constr type="t" for="ch" forName="Child2" refType="h" fact="0.2006"/>
              <dgm:constr type="w" for="ch" forName="Child2" refType="w" fact="0.3196"/>
              <dgm:constr type="h" for="ch" forName="Child2" refType="h" fact="0.0908"/>
              <dgm:constr type="l" for="ch" forName="Child3" refType="w" fact="0.5348"/>
              <dgm:constr type="t" for="ch" forName="Child3" refType="h" fact="0.3308"/>
              <dgm:constr type="w" for="ch" forName="Child3" refType="w" fact="0.3196"/>
              <dgm:constr type="h" for="ch" forName="Child3" refType="h" fact="0.0908"/>
              <dgm:constr type="l" for="ch" forName="Child4" refType="w" fact="0.6804"/>
              <dgm:constr type="t" for="ch" forName="Child4" refType="h" fact="0.4623"/>
              <dgm:constr type="w" for="ch" forName="Child4" refType="w" fact="0.3196"/>
              <dgm:constr type="h" for="ch" forName="Child4" refType="h" fact="0.0908"/>
              <dgm:constr type="l" for="ch" forName="Child5" refType="w" fact="0.5348"/>
              <dgm:constr type="t" for="ch" forName="Child5" refType="h" fact="0.5936"/>
              <dgm:constr type="w" for="ch" forName="Child5" refType="w" fact="0.3196"/>
              <dgm:constr type="h" for="ch" forName="Child5" refType="h" fact="0.0908"/>
              <dgm:constr type="l" for="ch" forName="Child6" refType="w" fact="0.6804"/>
              <dgm:constr type="t" for="ch" forName="Child6" refType="h" fact="0.7251"/>
              <dgm:constr type="w" for="ch" forName="Child6" refType="w" fact="0.3196"/>
              <dgm:constr type="h" for="ch" forName="Child6" refType="h" fact="0.0908"/>
              <dgm:constr type="l" for="ch" forName="Child7" refType="w" fact="0.5348"/>
              <dgm:constr type="t" for="ch" forName="Child7" refType="h" fact="0.8579"/>
              <dgm:constr type="w" for="ch" forName="Child7" refType="w" fact="0.3196"/>
              <dgm:constr type="h" for="ch" forName="Child7" refType="h" fact="0.0908"/>
            </dgm:constrLst>
          </dgm:else>
        </dgm:choose>
      </dgm:else>
    </dgm:choose>
    <dgm:forEach name="wrapper" axis="self" ptType="parTrans">
      <dgm:forEach name="accentRepeat" axis="self">
        <dgm:layoutNode name="Accent" styleLbl="node1">
          <dgm:alg type="sp"/>
          <dgm:choose name="Name20">
            <dgm:if name="Name21" func="var" arg="dir" op="equ" val="norm">
              <dgm:choose name="Name22">
                <dgm:if name="Name23" axis="precedSib" ptType="node" func="cnt" op="equ" val="0">
                  <dgm:choose name="Name24">
                    <dgm:if name="Name25" axis="followSib" ptType="node" func="cnt" op="equ" val="0">
                      <dgm:shape xmlns:r="http://schemas.openxmlformats.org/officeDocument/2006/relationships" type="circularArrow" r:blip="">
                        <dgm:adjLst>
                          <dgm:adj idx="1" val="0.1098"/>
                          <dgm:adj idx="2" val="19.0387"/>
                          <dgm:adj idx="3" val="150"/>
                          <dgm:adj idx="4" val="180"/>
                          <dgm:adj idx="5" val="0.125"/>
                        </dgm:adjLst>
                      </dgm:shape>
                    </dgm:if>
                    <dgm:else name="Name26">
                      <dgm:shape xmlns:r="http://schemas.openxmlformats.org/officeDocument/2006/relationships" type="circularArrow" r:blip="">
                        <dgm:adjLst>
                          <dgm:adj idx="1" val="0.1098"/>
                          <dgm:adj idx="2" val="19.0387"/>
                          <dgm:adj idx="3" val="75"/>
                          <dgm:adj idx="4" val="180"/>
                          <dgm:adj idx="5" val="0.125"/>
                        </dgm:adjLst>
                      </dgm:shape>
                    </dgm:else>
                  </dgm:choose>
                </dgm:if>
                <dgm:else name="Name27">
                  <dgm:choose name="Name28">
                    <dgm:if name="Name29" axis="followSib" ptType="node" func="cnt" op="equ" val="0">
                      <dgm:choose name="Name30">
                        <dgm:if name="Name31" axis="precedSib" ptType="node" func="cnt" op="equ" val="1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32" axis="precedSib" ptType="node" func="cnt" op="equ" val="2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33" axis="precedSib" ptType="node" func="cnt" op="equ" val="3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34" axis="precedSib" ptType="node" func="cnt" op="equ" val="4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35" axis="precedSib" ptType="node" func="cnt" op="equ" val="5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36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else name="Name37"/>
                      </dgm:choose>
                    </dgm:if>
                    <dgm:else name="Name38">
                      <dgm:choose name="Name39">
                        <dgm:if name="Name40" axis="precedSib" ptType="node" func="cnt" op="equ" val="0">
                          <dgm:shape xmlns:r="http://schemas.openxmlformats.org/officeDocument/2006/relationships" type="blockArc" r:blip="">
                            <dgm:adjLst>
                              <dgm:adj idx="1" val="-133.1632"/>
                              <dgm:adj idx="2" val="65"/>
                              <dgm:adj idx="3" val="0.13"/>
                            </dgm:adjLst>
                          </dgm:shape>
                        </dgm:if>
                        <dgm:if name="Name41" axis="precedSib" ptType="node" func="cnt" op="equ" val="1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42" axis="precedSib" ptType="node" func="cnt" op="equ" val="2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43" axis="precedSib" ptType="node" func="cnt" op="equ" val="3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44" axis="precedSib" ptType="node" func="cnt" op="equ" val="4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45" axis="precedSib" ptType="node" func="cnt" op="equ" val="5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46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else name="Name47"/>
                      </dgm:choose>
                    </dgm:else>
                  </dgm:choose>
                </dgm:else>
              </dgm:choose>
            </dgm:if>
            <dgm:else name="Name48">
              <dgm:choose name="Name49">
                <dgm:if name="Name50" axis="precedSib" ptType="node" func="cnt" op="equ" val="0">
                  <dgm:choose name="Name51">
                    <dgm:if name="Name52" axis="followSib" ptType="node" func="cnt" op="equ" val="0">
                      <dgm:shape xmlns:r="http://schemas.openxmlformats.org/officeDocument/2006/relationships" type="leftCircularArrow" r:blip="">
                        <dgm:adjLst>
                          <dgm:adj idx="1" val="0.1098"/>
                          <dgm:adj idx="2" val="19.0387"/>
                          <dgm:adj idx="3" val="30"/>
                          <dgm:adj idx="4" val="0"/>
                          <dgm:adj idx="5" val="0.125"/>
                        </dgm:adjLst>
                      </dgm:shape>
                    </dgm:if>
                    <dgm:else name="Name53">
                      <dgm:shape xmlns:r="http://schemas.openxmlformats.org/officeDocument/2006/relationships" type="leftCircularArrow" r:blip="">
                        <dgm:adjLst>
                          <dgm:adj idx="1" val="0.1098"/>
                          <dgm:adj idx="2" val="19.0387"/>
                          <dgm:adj idx="3" val="105"/>
                          <dgm:adj idx="4" val="0"/>
                          <dgm:adj idx="5" val="0.125"/>
                        </dgm:adjLst>
                      </dgm:shape>
                    </dgm:else>
                  </dgm:choose>
                </dgm:if>
                <dgm:else name="Name54">
                  <dgm:choose name="Name55">
                    <dgm:if name="Name56" axis="followSib" ptType="node" func="cnt" op="equ" val="0">
                      <dgm:choose name="Name57">
                        <dgm:if name="Name58" axis="precedSib" ptType="node" func="cnt" op="equ" val="1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59" axis="precedSib" ptType="node" func="cnt" op="equ" val="2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60" axis="precedSib" ptType="node" func="cnt" op="equ" val="3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61" axis="precedSib" ptType="node" func="cnt" op="equ" val="4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62" axis="precedSib" ptType="node" func="cnt" op="equ" val="5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63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else name="Name64"/>
                      </dgm:choose>
                    </dgm:if>
                    <dgm:else name="Name65">
                      <dgm:choose name="Name66">
                        <dgm:if name="Name67" axis="precedSib" ptType="node" func="cnt" op="equ" val="0">
                          <dgm:shape xmlns:r="http://schemas.openxmlformats.org/officeDocument/2006/relationships" type="blockArc" r:blip="">
                            <dgm:adjLst>
                              <dgm:adj idx="1" val="-133.1632"/>
                              <dgm:adj idx="2" val="65"/>
                              <dgm:adj idx="3" val="0.13"/>
                            </dgm:adjLst>
                          </dgm:shape>
                        </dgm:if>
                        <dgm:if name="Name68" axis="precedSib" ptType="node" func="cnt" op="equ" val="1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69" axis="precedSib" ptType="node" func="cnt" op="equ" val="2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70" axis="precedSib" ptType="node" func="cnt" op="equ" val="3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71" axis="precedSib" ptType="node" func="cnt" op="equ" val="4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72" axis="precedSib" ptType="node" func="cnt" op="equ" val="5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73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else name="Name74"/>
                      </dgm:choose>
                    </dgm:else>
                  </dgm:choose>
                </dgm:else>
              </dgm:choose>
            </dgm:else>
          </dgm:choose>
          <dgm:presOf/>
        </dgm:layoutNode>
      </dgm:forEach>
    </dgm:forEach>
    <dgm:forEach name="Name75" axis="ch" ptType="node" cnt="1">
      <dgm:layoutNode name="Accent1">
        <dgm:alg type="sp"/>
        <dgm:shape xmlns:r="http://schemas.openxmlformats.org/officeDocument/2006/relationships" r:blip="">
          <dgm:adjLst/>
        </dgm:shape>
        <dgm:presOf/>
        <dgm:constrLst/>
        <dgm:forEach name="Name76" ref="accentRepeat"/>
      </dgm:layoutNode>
      <dgm:choose name="Name77">
        <dgm:if name="Name78" axis="ch" ptType="node" func="cnt" op="gte" val="1">
          <dgm:layoutNode name="Child1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79"/>
      </dgm:choose>
      <dgm:layoutNode name="Parent1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80" axis="ch" ptType="node" st="2" cnt="1">
      <dgm:layoutNode name="Accent2">
        <dgm:alg type="sp"/>
        <dgm:shape xmlns:r="http://schemas.openxmlformats.org/officeDocument/2006/relationships" r:blip="">
          <dgm:adjLst/>
        </dgm:shape>
        <dgm:presOf/>
        <dgm:constrLst/>
        <dgm:forEach name="Name81" ref="accentRepeat"/>
      </dgm:layoutNode>
      <dgm:choose name="Name82">
        <dgm:if name="Name83" axis="ch" ptType="node" func="cnt" op="gte" val="1">
          <dgm:layoutNode name="Child2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84"/>
      </dgm:choose>
      <dgm:layoutNode name="Parent2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85" axis="ch" ptType="node" st="3" cnt="1">
      <dgm:layoutNode name="Accent3">
        <dgm:alg type="sp"/>
        <dgm:shape xmlns:r="http://schemas.openxmlformats.org/officeDocument/2006/relationships" r:blip="">
          <dgm:adjLst/>
        </dgm:shape>
        <dgm:presOf/>
        <dgm:constrLst/>
        <dgm:forEach name="Name86" ref="accentRepeat"/>
      </dgm:layoutNode>
      <dgm:choose name="Name87">
        <dgm:if name="Name88" axis="ch" ptType="node" func="cnt" op="gte" val="1">
          <dgm:layoutNode name="Child3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89"/>
      </dgm:choose>
      <dgm:layoutNode name="Parent3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Accent4">
        <dgm:alg type="sp"/>
        <dgm:shape xmlns:r="http://schemas.openxmlformats.org/officeDocument/2006/relationships" r:blip="">
          <dgm:adjLst/>
        </dgm:shape>
        <dgm:presOf/>
        <dgm:constrLst/>
        <dgm:forEach name="Name91" ref="accentRepeat"/>
      </dgm:layoutNode>
      <dgm:choose name="Name92">
        <dgm:if name="Name93" axis="ch" ptType="node" func="cnt" op="gte" val="1">
          <dgm:layoutNode name="Child4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94"/>
      </dgm:choose>
      <dgm:layoutNode name="Parent4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95" axis="ch" ptType="node" st="5" cnt="1">
      <dgm:layoutNode name="Accent5">
        <dgm:alg type="sp"/>
        <dgm:shape xmlns:r="http://schemas.openxmlformats.org/officeDocument/2006/relationships" r:blip="">
          <dgm:adjLst/>
        </dgm:shape>
        <dgm:presOf/>
        <dgm:constrLst/>
        <dgm:forEach name="Name96" ref="accentRepeat"/>
      </dgm:layoutNode>
      <dgm:choose name="Name97">
        <dgm:if name="Name98" axis="ch" ptType="node" func="cnt" op="gte" val="1">
          <dgm:layoutNode name="Child5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99"/>
      </dgm:choose>
      <dgm:layoutNode name="Parent5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100" axis="ch" ptType="node" st="6" cnt="1">
      <dgm:layoutNode name="Accent6">
        <dgm:alg type="sp"/>
        <dgm:shape xmlns:r="http://schemas.openxmlformats.org/officeDocument/2006/relationships" r:blip="">
          <dgm:adjLst/>
        </dgm:shape>
        <dgm:presOf/>
        <dgm:constrLst/>
        <dgm:forEach name="Name101" ref="accentRepeat"/>
      </dgm:layoutNode>
      <dgm:choose name="Name102">
        <dgm:if name="Name103" axis="ch" ptType="node" func="cnt" op="gte" val="1">
          <dgm:layoutNode name="Child6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104"/>
      </dgm:choose>
      <dgm:layoutNode name="Parent6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105" axis="ch" ptType="node" st="7" cnt="1">
      <dgm:layoutNode name="Accent7">
        <dgm:alg type="sp"/>
        <dgm:shape xmlns:r="http://schemas.openxmlformats.org/officeDocument/2006/relationships" r:blip="">
          <dgm:adjLst/>
        </dgm:shape>
        <dgm:presOf/>
        <dgm:constrLst/>
        <dgm:forEach name="Name106" ref="accentRepeat"/>
      </dgm:layoutNode>
      <dgm:choose name="Name107">
        <dgm:if name="Name108" axis="ch" ptType="node" func="cnt" op="gte" val="1">
          <dgm:layoutNode name="Child7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109"/>
      </dgm:choose>
      <dgm:layoutNode name="Parent7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</cdr:x>
      <cdr:y>0</cdr:y>
    </cdr:from>
    <cdr:to>
      <cdr:x>1</cdr:x>
      <cdr:y>1</cdr:y>
    </cdr:to>
    <cdr:sp macro="" textlink="">
      <cdr:nvSpPr>
        <cdr:cNvPr id="2" name="Content Placeholder 5">
          <a:extLst xmlns:a="http://schemas.openxmlformats.org/drawingml/2006/main">
            <a:ext uri="{FF2B5EF4-FFF2-40B4-BE49-F238E27FC236}">
              <a16:creationId xmlns:a16="http://schemas.microsoft.com/office/drawing/2014/main" id="{A49535DF-A49E-1F95-A5E7-B84CB25360F8}"/>
            </a:ext>
          </a:extLst>
        </cdr:cNvPr>
        <cdr:cNvSpPr>
          <a:spLocks xmlns:a="http://schemas.openxmlformats.org/drawingml/2006/main" noGrp="1"/>
        </cdr:cNvSpPr>
      </cdr:nvSpPr>
      <cdr:spPr>
        <a:xfrm xmlns:a="http://schemas.openxmlformats.org/drawingml/2006/main">
          <a:off x="6223000" y="2298693"/>
          <a:ext cx="5183188" cy="368458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="horz" lIns="91440" tIns="45720" rIns="91440" bIns="45720" rtlCol="0">
          <a:normAutofit/>
        </a:bodyPr>
        <a:lstStyle xmlns:a="http://schemas.openxmlformats.org/drawingml/2006/main">
          <a:lvl1pPr marL="228600" indent="-228600" algn="l" defTabSz="914400" rtl="0" eaLnBrk="1" latinLnBrk="0" hangingPunct="1">
            <a:lnSpc>
              <a:spcPct val="100000"/>
            </a:lnSpc>
            <a:spcBef>
              <a:spcPts val="1000"/>
            </a:spcBef>
            <a:buFont typeface="Arial" panose="020B0604020202020204" pitchFamily="34" charset="0"/>
            <a:buChar char="•"/>
            <a:defRPr sz="2800" kern="1200">
              <a:solidFill>
                <a:srgbClr val="4A4A4A"/>
              </a:solidFill>
              <a:latin typeface="Product Sans Thin" panose="020B0203030502040203" pitchFamily="34" charset="0"/>
              <a:ea typeface="+mn-ea"/>
              <a:cs typeface="+mn-cs"/>
            </a:defRPr>
          </a:lvl1pPr>
          <a:lvl2pPr marL="685800" indent="-228600" algn="l" defTabSz="914400" rtl="0" eaLnBrk="1" latinLnBrk="0" hangingPunct="1">
            <a:lnSpc>
              <a:spcPct val="90000"/>
            </a:lnSpc>
            <a:spcBef>
              <a:spcPts val="500"/>
            </a:spcBef>
            <a:buClr>
              <a:srgbClr val="4A4A4A"/>
            </a:buClr>
            <a:buFont typeface="System Font Regular"/>
            <a:buChar char="–"/>
            <a:defRPr sz="2400" kern="1200">
              <a:solidFill>
                <a:srgbClr val="4A4A4A"/>
              </a:solidFill>
              <a:latin typeface="Product Sans Thin" panose="020B0203030502040203" pitchFamily="34" charset="0"/>
              <a:ea typeface="+mn-ea"/>
              <a:cs typeface="+mn-cs"/>
            </a:defRPr>
          </a:lvl2pPr>
          <a:lvl3pPr marL="1143000" marR="0" indent="-228600" algn="l" defTabSz="914400" rtl="0" eaLnBrk="1" fontAlgn="auto" latinLnBrk="0" hangingPunct="1">
            <a:lnSpc>
              <a:spcPct val="90000"/>
            </a:lnSpc>
            <a:spcBef>
              <a:spcPts val="500"/>
            </a:spcBef>
            <a:spcAft>
              <a:spcPts val="0"/>
            </a:spcAft>
            <a:buClrTx/>
            <a:buSzPct val="75000"/>
            <a:buFont typeface="Courier New" panose="02070309020205020404" pitchFamily="49" charset="0"/>
            <a:buChar char="o"/>
            <a:tabLst/>
            <a:defRPr sz="2000" kern="1200">
              <a:solidFill>
                <a:srgbClr val="4A4A4A"/>
              </a:solidFill>
              <a:latin typeface="Product Sans Thin" panose="020B0203030502040203" pitchFamily="34" charset="0"/>
              <a:ea typeface="+mn-ea"/>
              <a:cs typeface="+mn-cs"/>
            </a:defRPr>
          </a:lvl3pPr>
          <a:lvl4pPr marL="1714500" marR="0" indent="-285750" algn="l" defTabSz="914400" rtl="0" eaLnBrk="1" fontAlgn="auto" latinLnBrk="0" hangingPunct="1">
            <a:lnSpc>
              <a:spcPct val="90000"/>
            </a:lnSpc>
            <a:spcBef>
              <a:spcPts val="500"/>
            </a:spcBef>
            <a:spcAft>
              <a:spcPts val="0"/>
            </a:spcAft>
            <a:buClrTx/>
            <a:buSzPct val="75000"/>
            <a:buFont typeface="System Font Regular"/>
            <a:buChar char="–"/>
            <a:tabLst/>
            <a:defRPr sz="1800" kern="1200">
              <a:solidFill>
                <a:srgbClr val="4A4A4A"/>
              </a:solidFill>
              <a:latin typeface="Product Sans Thin" panose="020B0203030502040203" pitchFamily="34" charset="0"/>
              <a:ea typeface="+mn-ea"/>
              <a:cs typeface="+mn-cs"/>
            </a:defRPr>
          </a:lvl4pPr>
          <a:lvl5pPr marL="1828800" marR="0" indent="0" algn="l" defTabSz="914400" rtl="0" eaLnBrk="1" fontAlgn="auto" latinLnBrk="0" hangingPunct="1">
            <a:lnSpc>
              <a:spcPct val="90000"/>
            </a:lnSpc>
            <a:spcBef>
              <a:spcPts val="500"/>
            </a:spcBef>
            <a:spcAft>
              <a:spcPts val="0"/>
            </a:spcAft>
            <a:buClrTx/>
            <a:buSzTx/>
            <a:buFont typeface="Arial" panose="020B0604020202020204" pitchFamily="34" charset="0"/>
            <a:buNone/>
            <a:tabLst/>
            <a:defRPr sz="1800" kern="1200">
              <a:solidFill>
                <a:srgbClr val="4A4A4A"/>
              </a:solidFill>
              <a:latin typeface="Product Sans Thin" panose="020B0203030502040203" pitchFamily="34" charset="0"/>
              <a:ea typeface="+mn-ea"/>
              <a:cs typeface="+mn-cs"/>
            </a:defRPr>
          </a:lvl5pPr>
          <a:lvl6pPr marL="2514600" indent="-228600" algn="l" defTabSz="914400" rtl="0" eaLnBrk="1" latinLnBrk="0" hangingPunct="1">
            <a:lnSpc>
              <a:spcPct val="90000"/>
            </a:lnSpc>
            <a:spcBef>
              <a:spcPts val="500"/>
            </a:spcBef>
            <a:buFont typeface="Arial" panose="020B0604020202020204" pitchFamily="34" charset="0"/>
            <a:buChar char="•"/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971800" indent="-228600" algn="l" defTabSz="914400" rtl="0" eaLnBrk="1" latinLnBrk="0" hangingPunct="1">
            <a:lnSpc>
              <a:spcPct val="90000"/>
            </a:lnSpc>
            <a:spcBef>
              <a:spcPts val="500"/>
            </a:spcBef>
            <a:buFont typeface="Arial" panose="020B0604020202020204" pitchFamily="34" charset="0"/>
            <a:buChar char="•"/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429000" indent="-228600" algn="l" defTabSz="914400" rtl="0" eaLnBrk="1" latinLnBrk="0" hangingPunct="1">
            <a:lnSpc>
              <a:spcPct val="90000"/>
            </a:lnSpc>
            <a:spcBef>
              <a:spcPts val="500"/>
            </a:spcBef>
            <a:buFont typeface="Arial" panose="020B0604020202020204" pitchFamily="34" charset="0"/>
            <a:buChar char="•"/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886200" indent="-228600" algn="l" defTabSz="914400" rtl="0" eaLnBrk="1" latinLnBrk="0" hangingPunct="1">
            <a:lnSpc>
              <a:spcPct val="90000"/>
            </a:lnSpc>
            <a:spcBef>
              <a:spcPts val="500"/>
            </a:spcBef>
            <a:buFont typeface="Arial" panose="020B0604020202020204" pitchFamily="34" charset="0"/>
            <a:buChar char="•"/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endParaRPr lang="en-US" dirty="0"/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99012"/>
          </a:xfrm>
          <a:prstGeom prst="rect">
            <a:avLst/>
          </a:prstGeom>
        </p:spPr>
        <p:txBody>
          <a:bodyPr vert="horz" lIns="92492" tIns="46246" rIns="92492" bIns="46246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4" y="0"/>
            <a:ext cx="2971800" cy="499012"/>
          </a:xfrm>
          <a:prstGeom prst="rect">
            <a:avLst/>
          </a:prstGeom>
        </p:spPr>
        <p:txBody>
          <a:bodyPr vert="horz" lIns="92492" tIns="46246" rIns="92492" bIns="46246" rtlCol="0"/>
          <a:lstStyle>
            <a:lvl1pPr algn="r">
              <a:defRPr sz="1200"/>
            </a:lvl1pPr>
          </a:lstStyle>
          <a:p>
            <a:fld id="{8217F18B-FBA3-4F6B-97D9-EA188CD16FE5}" type="datetimeFigureOut">
              <a:rPr lang="en-US" smtClean="0"/>
              <a:t>9/19/2023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44500" y="1243013"/>
            <a:ext cx="5969000" cy="335756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492" tIns="46246" rIns="92492" bIns="46246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786363"/>
            <a:ext cx="5486400" cy="3916115"/>
          </a:xfrm>
          <a:prstGeom prst="rect">
            <a:avLst/>
          </a:prstGeom>
        </p:spPr>
        <p:txBody>
          <a:bodyPr vert="horz" lIns="92492" tIns="46246" rIns="92492" bIns="46246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46679"/>
            <a:ext cx="2971800" cy="499011"/>
          </a:xfrm>
          <a:prstGeom prst="rect">
            <a:avLst/>
          </a:prstGeom>
        </p:spPr>
        <p:txBody>
          <a:bodyPr vert="horz" lIns="92492" tIns="46246" rIns="92492" bIns="46246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4" y="9446679"/>
            <a:ext cx="2971800" cy="499011"/>
          </a:xfrm>
          <a:prstGeom prst="rect">
            <a:avLst/>
          </a:prstGeom>
        </p:spPr>
        <p:txBody>
          <a:bodyPr vert="horz" lIns="92492" tIns="46246" rIns="92492" bIns="46246" rtlCol="0" anchor="b"/>
          <a:lstStyle>
            <a:lvl1pPr algn="r">
              <a:defRPr sz="1200"/>
            </a:lvl1pPr>
          </a:lstStyle>
          <a:p>
            <a:fld id="{BAD342E5-AFF1-4E5D-BEDB-B5261E7DADB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544790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AD342E5-AFF1-4E5D-BEDB-B5261E7DADB0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2453839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AD342E5-AFF1-4E5D-BEDB-B5261E7DADB0}" type="slidenum">
              <a:rPr lang="en-US" smtClean="0"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8541193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AD342E5-AFF1-4E5D-BEDB-B5261E7DADB0}" type="slidenum">
              <a:rPr lang="en-US" smtClean="0"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8541193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AD342E5-AFF1-4E5D-BEDB-B5261E7DADB0}" type="slidenum">
              <a:rPr lang="en-US" smtClean="0"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1091791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AD342E5-AFF1-4E5D-BEDB-B5261E7DADB0}" type="slidenum">
              <a:rPr lang="en-US" smtClean="0"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7359819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AD342E5-AFF1-4E5D-BEDB-B5261E7DADB0}" type="slidenum">
              <a:rPr lang="en-US" smtClean="0"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2602212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AD342E5-AFF1-4E5D-BEDB-B5261E7DADB0}" type="slidenum">
              <a:rPr lang="en-US" smtClean="0"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4024912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AD342E5-AFF1-4E5D-BEDB-B5261E7DADB0}" type="slidenum">
              <a:rPr lang="en-US" smtClean="0"/>
              <a:t>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2373366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AD342E5-AFF1-4E5D-BEDB-B5261E7DADB0}" type="slidenum">
              <a:rPr lang="en-US" smtClean="0"/>
              <a:t>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8522228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AD342E5-AFF1-4E5D-BEDB-B5261E7DADB0}" type="slidenum">
              <a:rPr lang="en-US" smtClean="0"/>
              <a:t>18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4435976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AD342E5-AFF1-4E5D-BEDB-B5261E7DADB0}" type="slidenum">
              <a:rPr lang="en-US" smtClean="0"/>
              <a:t>19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4435976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AD342E5-AFF1-4E5D-BEDB-B5261E7DADB0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5004882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AD342E5-AFF1-4E5D-BEDB-B5261E7DADB0}" type="slidenum">
              <a:rPr lang="en-US" smtClean="0"/>
              <a:t>20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5014631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AD342E5-AFF1-4E5D-BEDB-B5261E7DADB0}" type="slidenum">
              <a:rPr lang="en-US" smtClean="0"/>
              <a:t>21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2727509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AD342E5-AFF1-4E5D-BEDB-B5261E7DADB0}" type="slidenum">
              <a:rPr lang="en-US" smtClean="0"/>
              <a:t>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0383608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AD342E5-AFF1-4E5D-BEDB-B5261E7DADB0}" type="slidenum">
              <a:rPr lang="en-US" smtClean="0"/>
              <a:t>23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949479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AD342E5-AFF1-4E5D-BEDB-B5261E7DADB0}" type="slidenum">
              <a:rPr lang="en-US" smtClean="0"/>
              <a:t>24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4754353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AD342E5-AFF1-4E5D-BEDB-B5261E7DADB0}" type="slidenum">
              <a:rPr lang="en-US" smtClean="0"/>
              <a:t>25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60644126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AD342E5-AFF1-4E5D-BEDB-B5261E7DADB0}" type="slidenum">
              <a:rPr lang="en-US" smtClean="0"/>
              <a:t>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097639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AD342E5-AFF1-4E5D-BEDB-B5261E7DADB0}" type="slidenum">
              <a:rPr lang="en-US" smtClean="0"/>
              <a:t>27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73272434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AD342E5-AFF1-4E5D-BEDB-B5261E7DADB0}" type="slidenum">
              <a:rPr lang="en-US" smtClean="0"/>
              <a:t>28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3756844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AD342E5-AFF1-4E5D-BEDB-B5261E7DADB0}" type="slidenum">
              <a:rPr lang="en-US" smtClean="0"/>
              <a:t>29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479412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AD342E5-AFF1-4E5D-BEDB-B5261E7DADB0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68569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AD342E5-AFF1-4E5D-BEDB-B5261E7DADB0}" type="slidenum">
              <a:rPr lang="en-US" smtClean="0"/>
              <a:t>30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0041543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AD342E5-AFF1-4E5D-BEDB-B5261E7DADB0}" type="slidenum">
              <a:rPr lang="en-US" smtClean="0"/>
              <a:t>31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90034063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AD342E5-AFF1-4E5D-BEDB-B5261E7DADB0}" type="slidenum">
              <a:rPr lang="en-US" smtClean="0"/>
              <a:t>32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83050786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AD342E5-AFF1-4E5D-BEDB-B5261E7DADB0}" type="slidenum">
              <a:rPr lang="en-US" smtClean="0"/>
              <a:t>33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33842661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AD342E5-AFF1-4E5D-BEDB-B5261E7DADB0}" type="slidenum">
              <a:rPr lang="en-US" smtClean="0"/>
              <a:t>34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77605145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AD342E5-AFF1-4E5D-BEDB-B5261E7DADB0}" type="slidenum">
              <a:rPr lang="en-US" smtClean="0"/>
              <a:t>35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27044525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AD342E5-AFF1-4E5D-BEDB-B5261E7DADB0}" type="slidenum">
              <a:rPr lang="en-US" smtClean="0"/>
              <a:t>36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4876729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AD342E5-AFF1-4E5D-BEDB-B5261E7DADB0}" type="slidenum">
              <a:rPr lang="en-US" smtClean="0"/>
              <a:t>37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94482448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AD342E5-AFF1-4E5D-BEDB-B5261E7DADB0}" type="slidenum">
              <a:rPr lang="en-US" smtClean="0"/>
              <a:t>38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37498768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AD342E5-AFF1-4E5D-BEDB-B5261E7DADB0}" type="slidenum">
              <a:rPr lang="en-US" smtClean="0"/>
              <a:t>39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8538673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AD342E5-AFF1-4E5D-BEDB-B5261E7DADB0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5879838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AD342E5-AFF1-4E5D-BEDB-B5261E7DADB0}" type="slidenum">
              <a:rPr lang="en-US" smtClean="0"/>
              <a:t>40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69963780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AD342E5-AFF1-4E5D-BEDB-B5261E7DADB0}" type="slidenum">
              <a:rPr lang="en-US" smtClean="0"/>
              <a:t>41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16619587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AD342E5-AFF1-4E5D-BEDB-B5261E7DADB0}" type="slidenum">
              <a:rPr lang="en-US" smtClean="0"/>
              <a:t>42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78105427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AD342E5-AFF1-4E5D-BEDB-B5261E7DADB0}" type="slidenum">
              <a:rPr lang="en-US" smtClean="0"/>
              <a:t>43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20691006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AD342E5-AFF1-4E5D-BEDB-B5261E7DADB0}" type="slidenum">
              <a:rPr lang="en-US" smtClean="0"/>
              <a:t>44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26533313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AD342E5-AFF1-4E5D-BEDB-B5261E7DADB0}" type="slidenum">
              <a:rPr lang="en-US" smtClean="0"/>
              <a:t>45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66276463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AD342E5-AFF1-4E5D-BEDB-B5261E7DADB0}" type="slidenum">
              <a:rPr lang="en-US" smtClean="0"/>
              <a:t>46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33724556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AD342E5-AFF1-4E5D-BEDB-B5261E7DADB0}" type="slidenum">
              <a:rPr lang="en-US" smtClean="0"/>
              <a:t>47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98934527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AD342E5-AFF1-4E5D-BEDB-B5261E7DADB0}" type="slidenum">
              <a:rPr lang="en-US" smtClean="0"/>
              <a:t>48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34035541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AD342E5-AFF1-4E5D-BEDB-B5261E7DADB0}" type="slidenum">
              <a:rPr lang="en-US" smtClean="0"/>
              <a:t>49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7784135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AD342E5-AFF1-4E5D-BEDB-B5261E7DADB0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36185890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AD342E5-AFF1-4E5D-BEDB-B5261E7DADB0}" type="slidenum">
              <a:rPr lang="en-US" smtClean="0"/>
              <a:t>50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97006226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AD342E5-AFF1-4E5D-BEDB-B5261E7DADB0}" type="slidenum">
              <a:rPr lang="en-US" smtClean="0"/>
              <a:t>51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18559482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AD342E5-AFF1-4E5D-BEDB-B5261E7DADB0}" type="slidenum">
              <a:rPr lang="en-US" smtClean="0"/>
              <a:t>52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92634759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AD342E5-AFF1-4E5D-BEDB-B5261E7DADB0}" type="slidenum">
              <a:rPr lang="en-US" smtClean="0"/>
              <a:t>53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75934264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AD342E5-AFF1-4E5D-BEDB-B5261E7DADB0}" type="slidenum">
              <a:rPr lang="en-US" smtClean="0"/>
              <a:t>54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6571676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AD342E5-AFF1-4E5D-BEDB-B5261E7DADB0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0949696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AD342E5-AFF1-4E5D-BEDB-B5261E7DADB0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1119013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AD342E5-AFF1-4E5D-BEDB-B5261E7DADB0}" type="slidenum">
              <a:rPr lang="en-US" smtClean="0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9811259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AD342E5-AFF1-4E5D-BEDB-B5261E7DADB0}" type="slidenum">
              <a:rPr lang="en-US" smtClean="0"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8886127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jpe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hyperlink" Target="https://www.linkedin.com/company/iesba/" TargetMode="External"/><Relationship Id="rId7" Type="http://schemas.openxmlformats.org/officeDocument/2006/relationships/hyperlink" Target="https://www.linkedin.com/company/ipsasb/" TargetMode="External"/><Relationship Id="rId2" Type="http://schemas.openxmlformats.org/officeDocument/2006/relationships/hyperlink" Target="https://twitter.com/Ethics_Board" TargetMode="External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4.png"/><Relationship Id="rId5" Type="http://schemas.openxmlformats.org/officeDocument/2006/relationships/hyperlink" Target="https://twitter.com/IPSASB_News" TargetMode="External"/><Relationship Id="rId10" Type="http://schemas.openxmlformats.org/officeDocument/2006/relationships/image" Target="../media/image17.jpeg"/><Relationship Id="rId4" Type="http://schemas.openxmlformats.org/officeDocument/2006/relationships/hyperlink" Target="https://www.youtube.com/channel/UC0VaH8c5S0a_ASiToeonj0g" TargetMode="External"/><Relationship Id="rId9" Type="http://schemas.openxmlformats.org/officeDocument/2006/relationships/image" Target="../media/image16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jpe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jpe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1.jpe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1.jpe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picture containing outdoor&#10;&#10;Description automatically generated">
            <a:extLst>
              <a:ext uri="{FF2B5EF4-FFF2-40B4-BE49-F238E27FC236}">
                <a16:creationId xmlns:a16="http://schemas.microsoft.com/office/drawing/2014/main" id="{AB243662-BBA5-4983-9E42-C044319DEEA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23"/>
          <a:stretch/>
        </p:blipFill>
        <p:spPr>
          <a:xfrm>
            <a:off x="0" y="1359401"/>
            <a:ext cx="12192000" cy="5498599"/>
          </a:xfrm>
          <a:prstGeom prst="rect">
            <a:avLst/>
          </a:prstGeom>
        </p:spPr>
      </p:pic>
      <p:sp>
        <p:nvSpPr>
          <p:cNvPr id="21" name="Text Placeholder 20">
            <a:extLst>
              <a:ext uri="{FF2B5EF4-FFF2-40B4-BE49-F238E27FC236}">
                <a16:creationId xmlns:a16="http://schemas.microsoft.com/office/drawing/2014/main" id="{D372EE30-0CA9-9349-914F-931308613F0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65175" y="4844311"/>
            <a:ext cx="9907588" cy="2039040"/>
          </a:xfrm>
        </p:spPr>
        <p:txBody>
          <a:bodyPr>
            <a:normAutofit/>
          </a:bodyPr>
          <a:lstStyle>
            <a:lvl1pPr marL="0" indent="0">
              <a:buNone/>
              <a:defRPr sz="3000">
                <a:solidFill>
                  <a:schemeClr val="bg1"/>
                </a:solidFill>
                <a:latin typeface="Product Sans Light" panose="020B0303030502040203" pitchFamily="34" charset="0"/>
              </a:defRPr>
            </a:lvl1pPr>
          </a:lstStyle>
          <a:p>
            <a:pPr lvl="0"/>
            <a:r>
              <a:rPr lang="en-US"/>
              <a:t>Name(s) of presenter(s)</a:t>
            </a:r>
          </a:p>
          <a:p>
            <a:pPr lvl="0"/>
            <a:r>
              <a:rPr lang="en-US"/>
              <a:t>Date</a:t>
            </a:r>
          </a:p>
        </p:txBody>
      </p:sp>
      <p:pic>
        <p:nvPicPr>
          <p:cNvPr id="28" name="Picture 27">
            <a:extLst>
              <a:ext uri="{FF2B5EF4-FFF2-40B4-BE49-F238E27FC236}">
                <a16:creationId xmlns:a16="http://schemas.microsoft.com/office/drawing/2014/main" id="{FC4CAB7F-A97C-6F46-942A-943284A3E138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9976" y="1635464"/>
            <a:ext cx="12221976" cy="2932783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BC755942-84D2-2949-9D61-AAE823131D00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0247"/>
            <a:ext cx="12221976" cy="2932783"/>
          </a:xfrm>
          <a:prstGeom prst="rect">
            <a:avLst/>
          </a:prstGeom>
        </p:spPr>
      </p:pic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B2DC392D-8E34-E842-905D-2C0D9EF77B9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65861" y="3388380"/>
            <a:ext cx="9906901" cy="1179867"/>
          </a:xfrm>
        </p:spPr>
        <p:txBody>
          <a:bodyPr anchor="ctr">
            <a:normAutofit/>
          </a:bodyPr>
          <a:lstStyle>
            <a:lvl1pPr marL="0" indent="0">
              <a:buNone/>
              <a:defRPr sz="3000">
                <a:solidFill>
                  <a:srgbClr val="0B5494"/>
                </a:solidFill>
              </a:defRPr>
            </a:lvl1pPr>
          </a:lstStyle>
          <a:p>
            <a:pPr lvl="0"/>
            <a:r>
              <a:rPr lang="en-US"/>
              <a:t>Subtitle here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88279C55-74D0-264F-B945-2C8B8983543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65175" y="894824"/>
            <a:ext cx="9907588" cy="2417876"/>
          </a:xfrm>
          <a:noFill/>
        </p:spPr>
        <p:txBody>
          <a:bodyPr anchor="b">
            <a:normAutofit/>
          </a:bodyPr>
          <a:lstStyle>
            <a:lvl1pPr marL="0" indent="0">
              <a:buNone/>
              <a:defRPr sz="6000">
                <a:solidFill>
                  <a:srgbClr val="0B5494"/>
                </a:solidFill>
              </a:defRPr>
            </a:lvl1pPr>
          </a:lstStyle>
          <a:p>
            <a:pPr lvl="0"/>
            <a:r>
              <a:rPr lang="en-US"/>
              <a:t>Presentation title to go here</a:t>
            </a: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5784D37B-3DF2-8B49-A9B6-293C3148E6AA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65861" y="430247"/>
            <a:ext cx="2711972" cy="4645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32277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(with vert image alt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>
            <a:extLst>
              <a:ext uri="{FF2B5EF4-FFF2-40B4-BE49-F238E27FC236}">
                <a16:creationId xmlns:a16="http://schemas.microsoft.com/office/drawing/2014/main" id="{EC34133F-8ABA-8C41-8951-83582D1E63D8}"/>
              </a:ext>
            </a:extLst>
          </p:cNvPr>
          <p:cNvGrpSpPr/>
          <p:nvPr userDrawn="1"/>
        </p:nvGrpSpPr>
        <p:grpSpPr>
          <a:xfrm>
            <a:off x="7315199" y="0"/>
            <a:ext cx="4863445" cy="6845599"/>
            <a:chOff x="518112" y="1753386"/>
            <a:chExt cx="4073516" cy="5104613"/>
          </a:xfr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grpSpPr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2747C9DB-9490-4040-8FD7-82C9E70063D4}"/>
                </a:ext>
              </a:extLst>
            </p:cNvPr>
            <p:cNvSpPr/>
            <p:nvPr userDrawn="1"/>
          </p:nvSpPr>
          <p:spPr>
            <a:xfrm>
              <a:off x="3094339" y="1753386"/>
              <a:ext cx="1497289" cy="51046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1E348A8A-F1FB-164B-A4C0-F0ADE3F509FF}"/>
                </a:ext>
              </a:extLst>
            </p:cNvPr>
            <p:cNvSpPr/>
            <p:nvPr userDrawn="1"/>
          </p:nvSpPr>
          <p:spPr>
            <a:xfrm>
              <a:off x="518112" y="1753386"/>
              <a:ext cx="977914" cy="51046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31BCFB59-55AA-F84A-9EE6-C097383D3278}"/>
                </a:ext>
              </a:extLst>
            </p:cNvPr>
            <p:cNvSpPr/>
            <p:nvPr userDrawn="1"/>
          </p:nvSpPr>
          <p:spPr>
            <a:xfrm>
              <a:off x="1545994" y="1753386"/>
              <a:ext cx="1497289" cy="51046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dirty="0">
                  <a:solidFill>
                    <a:schemeClr val="tx1"/>
                  </a:solidFill>
                </a:rPr>
                <a:t>v</a:t>
              </a:r>
            </a:p>
          </p:txBody>
        </p:sp>
      </p:grp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8C3F4AE-E54B-234E-BA27-6B7270DF28E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8200" y="1371599"/>
            <a:ext cx="6476999" cy="4805363"/>
          </a:xfrm>
        </p:spPr>
        <p:txBody>
          <a:bodyPr/>
          <a:lstStyle>
            <a:lvl3pPr>
              <a:defRPr/>
            </a:lvl3pPr>
            <a:lvl4pPr marL="16002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Pct val="75000"/>
              <a:buFont typeface="System Font Regular"/>
              <a:buChar char="–"/>
              <a:tabLst/>
              <a:defRPr/>
            </a:lvl4pPr>
            <a:lvl5pPr marL="20574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60F19A3D-28BB-1148-BC12-2C796648DB61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115179"/>
          </a:xfrm>
          <a:prstGeom prst="rect">
            <a:avLst/>
          </a:prstGeom>
        </p:spPr>
      </p:pic>
      <p:sp>
        <p:nvSpPr>
          <p:cNvPr id="14" name="Date Placeholder 1">
            <a:extLst>
              <a:ext uri="{FF2B5EF4-FFF2-40B4-BE49-F238E27FC236}">
                <a16:creationId xmlns:a16="http://schemas.microsoft.com/office/drawing/2014/main" id="{06591EAA-F508-3C47-9146-1E4DA5C537B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>
              <a:defRPr>
                <a:solidFill>
                  <a:srgbClr val="838383"/>
                </a:solidFill>
              </a:defRPr>
            </a:lvl1pPr>
          </a:lstStyle>
          <a:p>
            <a:r>
              <a:rPr lang="en-CA" dirty="0"/>
              <a:t>05-24-2021</a:t>
            </a:r>
            <a:endParaRPr lang="en-US" dirty="0"/>
          </a:p>
        </p:txBody>
      </p:sp>
      <p:sp>
        <p:nvSpPr>
          <p:cNvPr id="15" name="Slide Number Placeholder 3">
            <a:extLst>
              <a:ext uri="{FF2B5EF4-FFF2-40B4-BE49-F238E27FC236}">
                <a16:creationId xmlns:a16="http://schemas.microsoft.com/office/drawing/2014/main" id="{DD430948-36BB-364D-97BA-1D593C3B87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A68F81FF-A8B7-8E49-9D5B-3CAD5ADFEE3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F152490E-FFCC-4912-9346-9ED8E1EBA70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374"/>
            <a:ext cx="10515600" cy="1068518"/>
          </a:xfrm>
        </p:spPr>
        <p:txBody>
          <a:bodyPr/>
          <a:lstStyle>
            <a:lvl1pPr>
              <a:lnSpc>
                <a:spcPct val="100000"/>
              </a:lnSpc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Title of slide</a:t>
            </a:r>
          </a:p>
        </p:txBody>
      </p:sp>
    </p:spTree>
    <p:extLst>
      <p:ext uri="{BB962C8B-B14F-4D97-AF65-F5344CB8AC3E}">
        <p14:creationId xmlns:p14="http://schemas.microsoft.com/office/powerpoint/2010/main" val="22682677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 Box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22AB7CC0-4987-F84D-9358-AA39C2F9EA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A68F81FF-A8B7-8E49-9D5B-3CAD5ADFEE36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6E55BB7F-B53C-9F4A-A2CF-27D3570D286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423981"/>
            <a:ext cx="5157787" cy="823912"/>
          </a:xfrm>
        </p:spPr>
        <p:txBody>
          <a:bodyPr anchor="b"/>
          <a:lstStyle>
            <a:lvl1pPr marL="0" indent="0">
              <a:buNone/>
              <a:defRPr sz="2400" b="0">
                <a:solidFill>
                  <a:srgbClr val="0B5494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0" name="Content Placeholder 3">
            <a:extLst>
              <a:ext uri="{FF2B5EF4-FFF2-40B4-BE49-F238E27FC236}">
                <a16:creationId xmlns:a16="http://schemas.microsoft.com/office/drawing/2014/main" id="{31731153-8464-A746-AB4F-09994EAFBA5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247893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11" name="Text Placeholder 4">
            <a:extLst>
              <a:ext uri="{FF2B5EF4-FFF2-40B4-BE49-F238E27FC236}">
                <a16:creationId xmlns:a16="http://schemas.microsoft.com/office/drawing/2014/main" id="{F9B9B6CF-D6E0-7541-8330-17BE83CDFEE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423981"/>
            <a:ext cx="5183188" cy="823912"/>
          </a:xfrm>
        </p:spPr>
        <p:txBody>
          <a:bodyPr anchor="b"/>
          <a:lstStyle>
            <a:lvl1pPr marL="0" indent="0">
              <a:buNone/>
              <a:defRPr sz="2400" b="0">
                <a:solidFill>
                  <a:srgbClr val="0B5494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2" name="Content Placeholder 5">
            <a:extLst>
              <a:ext uri="{FF2B5EF4-FFF2-40B4-BE49-F238E27FC236}">
                <a16:creationId xmlns:a16="http://schemas.microsoft.com/office/drawing/2014/main" id="{9A211F6D-1E1D-374F-9B3B-BB3CE5EFA06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247893"/>
            <a:ext cx="5183188" cy="3684588"/>
          </a:xfrm>
        </p:spPr>
        <p:txBody>
          <a:bodyPr/>
          <a:lstStyle>
            <a:lvl3pPr marL="11430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Pct val="75000"/>
              <a:buFont typeface="Courier New" panose="02070309020205020404" pitchFamily="49" charset="0"/>
              <a:buChar char="o"/>
              <a:tabLst/>
              <a:defRPr/>
            </a:lvl3pPr>
            <a:lvl4pPr marL="1714500" indent="-285750">
              <a:buFont typeface="System Font Regular"/>
              <a:buChar char="–"/>
              <a:defRPr/>
            </a:lvl4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marL="1657350" marR="0" lvl="3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Pct val="75000"/>
              <a:buFont typeface="Courier New" panose="02070309020205020404" pitchFamily="49" charset="0"/>
              <a:buChar char="o"/>
              <a:tabLst/>
              <a:defRPr/>
            </a:pPr>
            <a:r>
              <a:rPr lang="en-US"/>
              <a:t>Fourth level</a:t>
            </a:r>
          </a:p>
          <a:p>
            <a:pPr lvl="2"/>
            <a:endParaRPr lang="en-US"/>
          </a:p>
        </p:txBody>
      </p:sp>
      <p:sp>
        <p:nvSpPr>
          <p:cNvPr id="13" name="Date Placeholder 6">
            <a:extLst>
              <a:ext uri="{FF2B5EF4-FFF2-40B4-BE49-F238E27FC236}">
                <a16:creationId xmlns:a16="http://schemas.microsoft.com/office/drawing/2014/main" id="{36763471-A710-2D44-8CE7-4A59F2202F3F}"/>
              </a:ext>
            </a:extLst>
          </p:cNvPr>
          <p:cNvSpPr txBox="1">
            <a:spLocks/>
          </p:cNvSpPr>
          <p:nvPr userDrawn="1"/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Product Sans Thin" panose="020B0203030502040203" pitchFamily="34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882D11A3-E810-D24B-AE52-D1291F84FA3D}" type="datetimeFigureOut">
              <a:rPr lang="en-US" smtClean="0"/>
              <a:pPr/>
              <a:t>9/19/2023</a:t>
            </a:fld>
            <a:endParaRPr lang="en-US" dirty="0"/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E6656E22-8A20-264A-A686-2077136CDDE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115179"/>
          </a:xfrm>
          <a:prstGeom prst="rect">
            <a:avLst/>
          </a:prstGeom>
        </p:spPr>
      </p:pic>
      <p:sp>
        <p:nvSpPr>
          <p:cNvPr id="14" name="Title 1">
            <a:extLst>
              <a:ext uri="{FF2B5EF4-FFF2-40B4-BE49-F238E27FC236}">
                <a16:creationId xmlns:a16="http://schemas.microsoft.com/office/drawing/2014/main" id="{44377A8E-7939-4414-832B-DF2FB7FCEDC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374"/>
            <a:ext cx="10515600" cy="1068518"/>
          </a:xfrm>
        </p:spPr>
        <p:txBody>
          <a:bodyPr/>
          <a:lstStyle>
            <a:lvl1pPr>
              <a:lnSpc>
                <a:spcPct val="100000"/>
              </a:lnSpc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Title of slide</a:t>
            </a:r>
          </a:p>
        </p:txBody>
      </p:sp>
    </p:spTree>
    <p:extLst>
      <p:ext uri="{BB962C8B-B14F-4D97-AF65-F5344CB8AC3E}">
        <p14:creationId xmlns:p14="http://schemas.microsoft.com/office/powerpoint/2010/main" val="86421431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6D64937-1A05-B34F-90BB-BF72B0D8C7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CA" dirty="0"/>
              <a:t>05-24-2021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D9C75A3-FC22-C440-ADCA-0F0446391B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F81FF-A8B7-8E49-9D5B-3CAD5ADFEE36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E23EA5B0-5BC9-604A-BADC-22C777AB3324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38184" y="452486"/>
            <a:ext cx="10515616" cy="5476973"/>
          </a:xfrm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51709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53020A6-35B0-2148-8BB1-10241E03D8B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1357313"/>
            <a:ext cx="6172200" cy="4503737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E23E997-4DCA-8742-B052-C5C8981FB8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CA" dirty="0"/>
              <a:t>05-24-2021</a:t>
            </a:r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B393941-3B9D-4345-A9EA-A04120EFDB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F81FF-A8B7-8E49-9D5B-3CAD5ADFEE36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1" name="Content Placeholder 3">
            <a:extLst>
              <a:ext uri="{FF2B5EF4-FFF2-40B4-BE49-F238E27FC236}">
                <a16:creationId xmlns:a16="http://schemas.microsoft.com/office/drawing/2014/main" id="{F2798FE5-6721-474C-871F-E61BB27925C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747384" y="1357313"/>
            <a:ext cx="4281816" cy="42894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9365A979-ECB6-944B-B048-D15BBCA47E7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115179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001710DD-ADAB-40F1-822D-847785A4B9D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374"/>
            <a:ext cx="10515600" cy="1068518"/>
          </a:xfrm>
        </p:spPr>
        <p:txBody>
          <a:bodyPr/>
          <a:lstStyle>
            <a:lvl1pPr>
              <a:lnSpc>
                <a:spcPct val="100000"/>
              </a:lnSpc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Title of slide</a:t>
            </a:r>
          </a:p>
        </p:txBody>
      </p:sp>
    </p:spTree>
    <p:extLst>
      <p:ext uri="{BB962C8B-B14F-4D97-AF65-F5344CB8AC3E}">
        <p14:creationId xmlns:p14="http://schemas.microsoft.com/office/powerpoint/2010/main" val="48028630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Back 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A056E563-204B-4A86-9584-ADE6D714DDFA}"/>
              </a:ext>
            </a:extLst>
          </p:cNvPr>
          <p:cNvGrpSpPr/>
          <p:nvPr userDrawn="1"/>
        </p:nvGrpSpPr>
        <p:grpSpPr>
          <a:xfrm>
            <a:off x="1693404" y="5780005"/>
            <a:ext cx="9811512" cy="629918"/>
            <a:chOff x="1007885" y="2739164"/>
            <a:chExt cx="9455868" cy="584201"/>
          </a:xfrm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1B918966-6278-419D-86CE-78AA30AAF5A7}"/>
                </a:ext>
              </a:extLst>
            </p:cNvPr>
            <p:cNvSpPr/>
            <p:nvPr userDrawn="1"/>
          </p:nvSpPr>
          <p:spPr>
            <a:xfrm>
              <a:off x="1529370" y="2846598"/>
              <a:ext cx="8934383" cy="3425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algn="l"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None/>
              </a:pPr>
              <a:r>
                <a:rPr lang="en-CA" sz="1800" b="0" i="0" u="none" strike="noStrike" dirty="0">
                  <a:solidFill>
                    <a:srgbClr val="000000"/>
                  </a:solidFill>
                  <a:effectLst/>
                  <a:latin typeface="Product Sans Light" panose="020B0303030502040203" pitchFamily="34" charset="0"/>
                </a:rPr>
                <a:t> </a:t>
              </a:r>
              <a:r>
                <a:rPr lang="en-CA" sz="1800" b="0" i="0" u="sng" strike="noStrike" dirty="0">
                  <a:solidFill>
                    <a:srgbClr val="0B5494"/>
                  </a:solidFill>
                  <a:effectLst/>
                  <a:latin typeface="Product Sans Light" panose="020B0303030502040203" pitchFamily="34" charset="0"/>
                  <a:hlinkClick r:id="rId2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@Ethics_Board</a:t>
              </a:r>
              <a:r>
                <a:rPr lang="en-CA" sz="1600" b="0" i="0" u="none" strike="noStrike" dirty="0">
                  <a:solidFill>
                    <a:srgbClr val="000000"/>
                  </a:solidFill>
                  <a:effectLst/>
                  <a:latin typeface="Product Sans Light" panose="020B0303030502040203" pitchFamily="34" charset="0"/>
                </a:rPr>
                <a:t>		                  </a:t>
              </a:r>
              <a:r>
                <a:rPr lang="en-CA" sz="1800" b="0" i="0" u="sng" strike="noStrike" dirty="0">
                  <a:solidFill>
                    <a:srgbClr val="0B5494"/>
                  </a:solidFill>
                  <a:effectLst/>
                  <a:latin typeface="Product Sans Light" panose="020B0303030502040203" pitchFamily="34" charset="0"/>
                  <a:hlinkClick r:id="rId3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@IESBA</a:t>
              </a:r>
              <a:r>
                <a:rPr lang="en-CA" sz="1800" b="0" i="0" u="none" strike="noStrike" dirty="0">
                  <a:solidFill>
                    <a:srgbClr val="000000"/>
                  </a:solidFill>
                  <a:effectLst/>
                  <a:latin typeface="Product Sans Light" panose="020B0303030502040203" pitchFamily="34" charset="0"/>
                </a:rPr>
                <a:t>				</a:t>
              </a:r>
              <a:r>
                <a:rPr lang="en-CA" sz="1800" b="0" i="0" u="none" strike="noStrike" dirty="0">
                  <a:solidFill>
                    <a:srgbClr val="0B5494"/>
                  </a:solidFill>
                  <a:effectLst/>
                  <a:latin typeface="Product Sans Light" panose="020B0303030502040203" pitchFamily="34" charset="0"/>
                </a:rPr>
                <a:t>    </a:t>
              </a:r>
              <a:r>
                <a:rPr lang="en-CA" sz="1800" b="0" i="0" u="sng" strike="noStrike" dirty="0">
                  <a:solidFill>
                    <a:srgbClr val="0B5494"/>
                  </a:solidFill>
                  <a:effectLst/>
                  <a:latin typeface="Product Sans Light" panose="020B0303030502040203" pitchFamily="34" charset="0"/>
                  <a:hlinkClick r:id="rId4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@IESBA</a:t>
              </a:r>
              <a:endParaRPr lang="en-CA" sz="1600" b="0" i="0" u="none" strike="noStrike" dirty="0">
                <a:solidFill>
                  <a:srgbClr val="0B5494"/>
                </a:solidFill>
                <a:effectLst/>
                <a:latin typeface="Product Sans Light" panose="020B0303030502040203" pitchFamily="34" charset="0"/>
              </a:endParaRPr>
            </a:p>
          </p:txBody>
        </p:sp>
        <p:pic>
          <p:nvPicPr>
            <p:cNvPr id="12" name="Picture 11">
              <a:hlinkClick r:id="rId5"/>
              <a:extLst>
                <a:ext uri="{FF2B5EF4-FFF2-40B4-BE49-F238E27FC236}">
                  <a16:creationId xmlns:a16="http://schemas.microsoft.com/office/drawing/2014/main" id="{75F103B6-7D40-495F-B856-BAD56A174154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07885" y="2739165"/>
              <a:ext cx="596900" cy="584200"/>
            </a:xfrm>
            <a:prstGeom prst="rect">
              <a:avLst/>
            </a:prstGeom>
          </p:spPr>
        </p:pic>
        <p:pic>
          <p:nvPicPr>
            <p:cNvPr id="13" name="Picture 12">
              <a:hlinkClick r:id="rId7"/>
              <a:extLst>
                <a:ext uri="{FF2B5EF4-FFF2-40B4-BE49-F238E27FC236}">
                  <a16:creationId xmlns:a16="http://schemas.microsoft.com/office/drawing/2014/main" id="{DBA2C49C-5171-4C06-971F-B29996FDDFEF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453788" y="2739164"/>
              <a:ext cx="596900" cy="584200"/>
            </a:xfrm>
            <a:prstGeom prst="rect">
              <a:avLst/>
            </a:prstGeom>
          </p:spPr>
        </p:pic>
      </p:grpSp>
      <p:pic>
        <p:nvPicPr>
          <p:cNvPr id="14" name="Picture 13" descr="A picture containing text&#10;&#10;Description automatically generated">
            <a:extLst>
              <a:ext uri="{FF2B5EF4-FFF2-40B4-BE49-F238E27FC236}">
                <a16:creationId xmlns:a16="http://schemas.microsoft.com/office/drawing/2014/main" id="{F8A45A77-335F-4A7E-97BB-8231D92A3F8E}"/>
              </a:ext>
            </a:extLst>
          </p:cNvPr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0856" y="5866938"/>
            <a:ext cx="1836328" cy="427147"/>
          </a:xfrm>
          <a:prstGeom prst="rect">
            <a:avLst/>
          </a:prstGeom>
        </p:spPr>
      </p:pic>
      <p:pic>
        <p:nvPicPr>
          <p:cNvPr id="17" name="Picture 16" descr="A blue and white logo&#10;&#10;Description automatically generated with low confidence">
            <a:extLst>
              <a:ext uri="{FF2B5EF4-FFF2-40B4-BE49-F238E27FC236}">
                <a16:creationId xmlns:a16="http://schemas.microsoft.com/office/drawing/2014/main" id="{1160CEAE-27E9-46C8-8F06-649C8B4791A8}"/>
              </a:ext>
            </a:extLst>
          </p:cNvPr>
          <p:cNvPicPr>
            <a:picLocks noChangeAspect="1"/>
          </p:cNvPicPr>
          <p:nvPr userDrawn="1"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29417" y="1983072"/>
            <a:ext cx="5733166" cy="1673917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35941F45-47E0-46BC-A474-6E89FC3B2FF0}"/>
              </a:ext>
            </a:extLst>
          </p:cNvPr>
          <p:cNvSpPr txBox="1"/>
          <p:nvPr userDrawn="1"/>
        </p:nvSpPr>
        <p:spPr>
          <a:xfrm>
            <a:off x="3239146" y="3735092"/>
            <a:ext cx="914400" cy="914400"/>
          </a:xfrm>
          <a:prstGeom prst="rect">
            <a:avLst/>
          </a:prstGeom>
        </p:spPr>
        <p:txBody>
          <a:bodyPr vert="horz" wrap="none" lIns="91440" tIns="45720" rIns="91440" bIns="45720" rtlCol="0" anchor="b">
            <a:normAutofit/>
          </a:bodyPr>
          <a:lstStyle/>
          <a:p>
            <a:pPr algn="l"/>
            <a:endParaRPr lang="en-US" sz="2200" dirty="0">
              <a:solidFill>
                <a:srgbClr val="0B5494"/>
              </a:solidFill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CFD301A1-6DC6-4202-9D57-925864E85118}"/>
              </a:ext>
            </a:extLst>
          </p:cNvPr>
          <p:cNvSpPr txBox="1"/>
          <p:nvPr userDrawn="1"/>
        </p:nvSpPr>
        <p:spPr>
          <a:xfrm>
            <a:off x="604434" y="3716849"/>
            <a:ext cx="10900482" cy="470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ctr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2400" b="1" i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www.ethicsboard.org</a:t>
            </a:r>
          </a:p>
        </p:txBody>
      </p:sp>
    </p:spTree>
    <p:extLst>
      <p:ext uri="{BB962C8B-B14F-4D97-AF65-F5344CB8AC3E}">
        <p14:creationId xmlns:p14="http://schemas.microsoft.com/office/powerpoint/2010/main" val="12680441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 1 (alt Title Slid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A picture containing blur&#10;&#10;Description automatically generated">
            <a:extLst>
              <a:ext uri="{FF2B5EF4-FFF2-40B4-BE49-F238E27FC236}">
                <a16:creationId xmlns:a16="http://schemas.microsoft.com/office/drawing/2014/main" id="{7A85BD9F-E558-4254-89DB-9A7B3D1C56D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29976" y="1635465"/>
            <a:ext cx="12259180" cy="5260636"/>
          </a:xfrm>
          <a:prstGeom prst="rect">
            <a:avLst/>
          </a:prstGeom>
        </p:spPr>
      </p:pic>
      <p:sp>
        <p:nvSpPr>
          <p:cNvPr id="21" name="Text Placeholder 20">
            <a:extLst>
              <a:ext uri="{FF2B5EF4-FFF2-40B4-BE49-F238E27FC236}">
                <a16:creationId xmlns:a16="http://schemas.microsoft.com/office/drawing/2014/main" id="{E0EC3E29-B62B-5848-BFF2-3B22373AA7B8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65175" y="4844311"/>
            <a:ext cx="9907588" cy="2077140"/>
          </a:xfrm>
        </p:spPr>
        <p:txBody>
          <a:bodyPr>
            <a:normAutofit/>
          </a:bodyPr>
          <a:lstStyle>
            <a:lvl1pPr marL="0" indent="0">
              <a:buNone/>
              <a:defRPr sz="3000">
                <a:solidFill>
                  <a:srgbClr val="0B5494"/>
                </a:solidFill>
                <a:latin typeface="Product Sans Thin" panose="020B0203030502040203" pitchFamily="34" charset="0"/>
              </a:defRPr>
            </a:lvl1pPr>
          </a:lstStyle>
          <a:p>
            <a:pPr lvl="0"/>
            <a:r>
              <a:rPr lang="en-US"/>
              <a:t>Name(s) of presenter(s)</a:t>
            </a:r>
          </a:p>
          <a:p>
            <a:pPr lvl="0"/>
            <a:r>
              <a:rPr lang="en-US"/>
              <a:t>Date</a:t>
            </a:r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F629DFBE-95EF-9447-850B-5A38238E4F7F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9976" y="1635464"/>
            <a:ext cx="12221976" cy="2932783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FC8F5955-3DDD-F944-85A3-05004DFA4A43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0247"/>
            <a:ext cx="12221976" cy="2932783"/>
          </a:xfrm>
          <a:prstGeom prst="rect">
            <a:avLst/>
          </a:prstGeom>
        </p:spPr>
      </p:pic>
      <p:sp>
        <p:nvSpPr>
          <p:cNvPr id="24" name="Text Placeholder 6">
            <a:extLst>
              <a:ext uri="{FF2B5EF4-FFF2-40B4-BE49-F238E27FC236}">
                <a16:creationId xmlns:a16="http://schemas.microsoft.com/office/drawing/2014/main" id="{0F003CDE-CD75-5443-B99B-2ED7BCD5EE4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65861" y="3388380"/>
            <a:ext cx="9906901" cy="1179867"/>
          </a:xfrm>
        </p:spPr>
        <p:txBody>
          <a:bodyPr anchor="ctr">
            <a:normAutofit/>
          </a:bodyPr>
          <a:lstStyle>
            <a:lvl1pPr marL="0" indent="0">
              <a:buNone/>
              <a:defRPr sz="3000">
                <a:solidFill>
                  <a:srgbClr val="0B5494"/>
                </a:solidFill>
              </a:defRPr>
            </a:lvl1pPr>
          </a:lstStyle>
          <a:p>
            <a:pPr lvl="0"/>
            <a:r>
              <a:rPr lang="en-US"/>
              <a:t>Subtitle here</a:t>
            </a:r>
          </a:p>
        </p:txBody>
      </p:sp>
      <p:sp>
        <p:nvSpPr>
          <p:cNvPr id="25" name="Text Placeholder 10">
            <a:extLst>
              <a:ext uri="{FF2B5EF4-FFF2-40B4-BE49-F238E27FC236}">
                <a16:creationId xmlns:a16="http://schemas.microsoft.com/office/drawing/2014/main" id="{0E875A9D-8B55-2C4C-B935-74B25F46DA9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65175" y="894824"/>
            <a:ext cx="9907588" cy="2417876"/>
          </a:xfrm>
          <a:noFill/>
        </p:spPr>
        <p:txBody>
          <a:bodyPr anchor="b">
            <a:normAutofit/>
          </a:bodyPr>
          <a:lstStyle>
            <a:lvl1pPr marL="0" indent="0">
              <a:buNone/>
              <a:defRPr sz="6000">
                <a:solidFill>
                  <a:srgbClr val="0B5494"/>
                </a:solidFill>
              </a:defRPr>
            </a:lvl1pPr>
          </a:lstStyle>
          <a:p>
            <a:pPr lvl="0"/>
            <a:r>
              <a:rPr lang="en-US"/>
              <a:t>Presentation title to go here</a:t>
            </a:r>
          </a:p>
        </p:txBody>
      </p:sp>
      <p:pic>
        <p:nvPicPr>
          <p:cNvPr id="26" name="Picture 25">
            <a:extLst>
              <a:ext uri="{FF2B5EF4-FFF2-40B4-BE49-F238E27FC236}">
                <a16:creationId xmlns:a16="http://schemas.microsoft.com/office/drawing/2014/main" id="{848D7A3D-F2E1-CC45-95C1-83C1A0A06EB1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65861" y="430247"/>
            <a:ext cx="2711972" cy="4645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420856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Background pattern&#10;&#10;Description automatically generated">
            <a:extLst>
              <a:ext uri="{FF2B5EF4-FFF2-40B4-BE49-F238E27FC236}">
                <a16:creationId xmlns:a16="http://schemas.microsoft.com/office/drawing/2014/main" id="{D83A9A97-3FE1-4EDA-8AA4-850C7B3DF63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1" y="1359401"/>
            <a:ext cx="12192001" cy="5555749"/>
          </a:xfrm>
          <a:prstGeom prst="rect">
            <a:avLst/>
          </a:prstGeom>
        </p:spPr>
      </p:pic>
      <p:sp>
        <p:nvSpPr>
          <p:cNvPr id="10" name="Text Placeholder 20">
            <a:extLst>
              <a:ext uri="{FF2B5EF4-FFF2-40B4-BE49-F238E27FC236}">
                <a16:creationId xmlns:a16="http://schemas.microsoft.com/office/drawing/2014/main" id="{5B735781-C98E-3546-A3E5-41DD7AAEDB1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65175" y="4844311"/>
            <a:ext cx="9907588" cy="2096190"/>
          </a:xfrm>
        </p:spPr>
        <p:txBody>
          <a:bodyPr>
            <a:normAutofit/>
          </a:bodyPr>
          <a:lstStyle>
            <a:lvl1pPr marL="0" indent="0">
              <a:buNone/>
              <a:defRPr sz="3000" b="0" i="0">
                <a:solidFill>
                  <a:srgbClr val="0B5494"/>
                </a:solidFill>
                <a:latin typeface="Product Sans Thin" panose="020B0203030502040203" pitchFamily="34" charset="0"/>
              </a:defRPr>
            </a:lvl1pPr>
          </a:lstStyle>
          <a:p>
            <a:pPr lvl="0"/>
            <a:r>
              <a:rPr lang="en-US"/>
              <a:t>Name(s) of presenter(s)</a:t>
            </a:r>
          </a:p>
          <a:p>
            <a:pPr lvl="0"/>
            <a:r>
              <a:rPr lang="en-US"/>
              <a:t>Date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B0548A2B-C299-E44F-9499-8F728F8B4DA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9976" y="1635464"/>
            <a:ext cx="12221976" cy="2932783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86ED859E-0E54-394B-B2F4-63D1B380DB8F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0247"/>
            <a:ext cx="12221976" cy="2932783"/>
          </a:xfrm>
          <a:prstGeom prst="rect">
            <a:avLst/>
          </a:prstGeom>
        </p:spPr>
      </p:pic>
      <p:sp>
        <p:nvSpPr>
          <p:cNvPr id="15" name="Text Placeholder 6">
            <a:extLst>
              <a:ext uri="{FF2B5EF4-FFF2-40B4-BE49-F238E27FC236}">
                <a16:creationId xmlns:a16="http://schemas.microsoft.com/office/drawing/2014/main" id="{630EF5FB-5DCB-C84B-ADDB-AC9E3E6B58A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65861" y="3388380"/>
            <a:ext cx="9906901" cy="1179867"/>
          </a:xfrm>
        </p:spPr>
        <p:txBody>
          <a:bodyPr anchor="ctr">
            <a:normAutofit/>
          </a:bodyPr>
          <a:lstStyle>
            <a:lvl1pPr marL="0" indent="0">
              <a:buNone/>
              <a:defRPr sz="3000">
                <a:solidFill>
                  <a:srgbClr val="0B5494"/>
                </a:solidFill>
              </a:defRPr>
            </a:lvl1pPr>
          </a:lstStyle>
          <a:p>
            <a:pPr lvl="0"/>
            <a:r>
              <a:rPr lang="en-US"/>
              <a:t>Subtitle here</a:t>
            </a:r>
          </a:p>
        </p:txBody>
      </p:sp>
      <p:sp>
        <p:nvSpPr>
          <p:cNvPr id="16" name="Text Placeholder 10">
            <a:extLst>
              <a:ext uri="{FF2B5EF4-FFF2-40B4-BE49-F238E27FC236}">
                <a16:creationId xmlns:a16="http://schemas.microsoft.com/office/drawing/2014/main" id="{89B6BD9B-253D-404B-9EC4-14D3E5C7B0C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65175" y="894824"/>
            <a:ext cx="9907588" cy="2417876"/>
          </a:xfrm>
          <a:noFill/>
        </p:spPr>
        <p:txBody>
          <a:bodyPr anchor="b">
            <a:normAutofit/>
          </a:bodyPr>
          <a:lstStyle>
            <a:lvl1pPr marL="0" indent="0">
              <a:buNone/>
              <a:defRPr sz="6000">
                <a:solidFill>
                  <a:srgbClr val="0B5494"/>
                </a:solidFill>
              </a:defRPr>
            </a:lvl1pPr>
          </a:lstStyle>
          <a:p>
            <a:pPr lvl="0"/>
            <a:r>
              <a:rPr lang="en-US"/>
              <a:t>Presentation title to go here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5DDB95AD-1F20-1F45-AA37-1F83A42C35FA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65861" y="430247"/>
            <a:ext cx="2711972" cy="4645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24607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text&#10;&#10;Description automatically generated">
            <a:extLst>
              <a:ext uri="{FF2B5EF4-FFF2-40B4-BE49-F238E27FC236}">
                <a16:creationId xmlns:a16="http://schemas.microsoft.com/office/drawing/2014/main" id="{661203CD-23E0-4342-877C-A894DCEA5DB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H="1">
            <a:off x="-29976" y="1409942"/>
            <a:ext cx="12221976" cy="5565859"/>
          </a:xfrm>
          <a:prstGeom prst="rect">
            <a:avLst/>
          </a:prstGeom>
        </p:spPr>
      </p:pic>
      <p:sp>
        <p:nvSpPr>
          <p:cNvPr id="9" name="Text Placeholder 20">
            <a:extLst>
              <a:ext uri="{FF2B5EF4-FFF2-40B4-BE49-F238E27FC236}">
                <a16:creationId xmlns:a16="http://schemas.microsoft.com/office/drawing/2014/main" id="{A87F8C68-A834-C040-B991-FE55C7B99A3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65175" y="4844311"/>
            <a:ext cx="9907588" cy="2013690"/>
          </a:xfrm>
        </p:spPr>
        <p:txBody>
          <a:bodyPr>
            <a:normAutofit/>
          </a:bodyPr>
          <a:lstStyle>
            <a:lvl1pPr marL="0" indent="0">
              <a:buNone/>
              <a:defRPr sz="3000" b="0" i="0">
                <a:solidFill>
                  <a:srgbClr val="0B5494"/>
                </a:solidFill>
                <a:latin typeface="Product Sans Thin" panose="020B0203030502040203" pitchFamily="34" charset="0"/>
              </a:defRPr>
            </a:lvl1pPr>
          </a:lstStyle>
          <a:p>
            <a:pPr lvl="0"/>
            <a:r>
              <a:rPr lang="en-US"/>
              <a:t>Name(s) of presenter(s)</a:t>
            </a:r>
          </a:p>
          <a:p>
            <a:pPr lvl="0"/>
            <a:r>
              <a:rPr lang="en-US"/>
              <a:t>Date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672AAEB9-6CC3-CD4F-AFD3-F5FC597D3B16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9976" y="1635464"/>
            <a:ext cx="12221976" cy="2932783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18947CF2-97EB-674C-B6DA-43C3B4698F9F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430247"/>
            <a:ext cx="12192001" cy="2932783"/>
          </a:xfrm>
          <a:prstGeom prst="rect">
            <a:avLst/>
          </a:prstGeom>
        </p:spPr>
      </p:pic>
      <p:sp>
        <p:nvSpPr>
          <p:cNvPr id="13" name="Text Placeholder 6">
            <a:extLst>
              <a:ext uri="{FF2B5EF4-FFF2-40B4-BE49-F238E27FC236}">
                <a16:creationId xmlns:a16="http://schemas.microsoft.com/office/drawing/2014/main" id="{3F95E47B-1676-064D-B8E5-08B06B62549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65861" y="3388380"/>
            <a:ext cx="9906901" cy="1179867"/>
          </a:xfrm>
        </p:spPr>
        <p:txBody>
          <a:bodyPr anchor="ctr">
            <a:normAutofit/>
          </a:bodyPr>
          <a:lstStyle>
            <a:lvl1pPr marL="0" indent="0">
              <a:buNone/>
              <a:defRPr sz="3000">
                <a:solidFill>
                  <a:srgbClr val="0B5494"/>
                </a:solidFill>
              </a:defRPr>
            </a:lvl1pPr>
          </a:lstStyle>
          <a:p>
            <a:pPr lvl="0"/>
            <a:r>
              <a:rPr lang="en-US"/>
              <a:t>Subtitle here</a:t>
            </a:r>
          </a:p>
        </p:txBody>
      </p:sp>
      <p:sp>
        <p:nvSpPr>
          <p:cNvPr id="15" name="Text Placeholder 10">
            <a:extLst>
              <a:ext uri="{FF2B5EF4-FFF2-40B4-BE49-F238E27FC236}">
                <a16:creationId xmlns:a16="http://schemas.microsoft.com/office/drawing/2014/main" id="{2D775E79-4EA2-1741-8E6A-F64432D4586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65175" y="894824"/>
            <a:ext cx="9907588" cy="2417876"/>
          </a:xfrm>
          <a:noFill/>
        </p:spPr>
        <p:txBody>
          <a:bodyPr anchor="b">
            <a:normAutofit/>
          </a:bodyPr>
          <a:lstStyle>
            <a:lvl1pPr marL="0" indent="0">
              <a:buNone/>
              <a:defRPr sz="6000">
                <a:solidFill>
                  <a:srgbClr val="0B5494"/>
                </a:solidFill>
              </a:defRPr>
            </a:lvl1pPr>
          </a:lstStyle>
          <a:p>
            <a:pPr lvl="0"/>
            <a:r>
              <a:rPr lang="en-US"/>
              <a:t>Presentation title to go here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30031E86-8034-144D-9632-B1856DECFCCA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65861" y="430247"/>
            <a:ext cx="2711972" cy="4645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24092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ransition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7BBA1D3E-9956-9541-A964-313064928B1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1100135"/>
            <a:ext cx="12192000" cy="4543426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0CD48361-1CF2-8544-9830-31C4AD415DB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950406"/>
            <a:ext cx="12192000" cy="1115179"/>
          </a:xfrm>
          <a:prstGeom prst="rect">
            <a:avLst/>
          </a:prstGeom>
          <a:noFill/>
        </p:spPr>
      </p:pic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40EC403-9074-2E4B-B686-CE4BDA6772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838383"/>
                </a:solidFill>
              </a:defRPr>
            </a:lvl1pPr>
          </a:lstStyle>
          <a:p>
            <a:r>
              <a:rPr lang="en-CA" dirty="0"/>
              <a:t>05-24-2021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89A3C8A-7236-8343-AAF2-6EF87EE95C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838383"/>
                </a:solidFill>
              </a:defRPr>
            </a:lvl1pPr>
          </a:lstStyle>
          <a:p>
            <a:fld id="{A68F81FF-A8B7-8E49-9D5B-3CAD5ADFEE3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06079699-09D7-4544-BF06-E77DEC20A06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1850" y="2950406"/>
            <a:ext cx="9326563" cy="1115179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Transition slide</a:t>
            </a:r>
          </a:p>
        </p:txBody>
      </p:sp>
    </p:spTree>
    <p:extLst>
      <p:ext uri="{BB962C8B-B14F-4D97-AF65-F5344CB8AC3E}">
        <p14:creationId xmlns:p14="http://schemas.microsoft.com/office/powerpoint/2010/main" val="1127152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ontent Slide (no images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BFFC82E5-D0D8-EE4A-A621-5AB9F4BAB1E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11517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7D64BA9-4817-6446-BC17-D95F499700F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374"/>
            <a:ext cx="10515600" cy="1068518"/>
          </a:xfrm>
        </p:spPr>
        <p:txBody>
          <a:bodyPr/>
          <a:lstStyle>
            <a:lvl1pPr>
              <a:lnSpc>
                <a:spcPct val="100000"/>
              </a:lnSpc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Title of slide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11F7315-1D15-7F4A-AACF-F20BF2D5C66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14463"/>
            <a:ext cx="10515600" cy="4762500"/>
          </a:xfrm>
        </p:spPr>
        <p:txBody>
          <a:bodyPr/>
          <a:lstStyle>
            <a:lvl1pPr>
              <a:defRPr>
                <a:latin typeface="Product Sans Thin" panose="020B0203030502040203" pitchFamily="34" charset="0"/>
              </a:defRPr>
            </a:lvl1pPr>
            <a:lvl2pPr>
              <a:defRPr>
                <a:latin typeface="Product Sans Thin" panose="020B0203030502040203" pitchFamily="34" charset="0"/>
              </a:defRPr>
            </a:lvl2pPr>
            <a:lvl3pPr>
              <a:defRPr>
                <a:latin typeface="Product Sans Thin" panose="020B0203030502040203" pitchFamily="34" charset="0"/>
              </a:defRPr>
            </a:lvl3pPr>
            <a:lvl4pPr>
              <a:defRPr>
                <a:latin typeface="Product Sans Thin" panose="020B0203030502040203" pitchFamily="34" charset="0"/>
              </a:defRPr>
            </a:lvl4pPr>
            <a:lvl5pPr marL="1828800" marR="0" indent="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>
                <a:latin typeface="Product Sans Thin" panose="020B0203030502040203" pitchFamily="34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7" name="Date Placeholder 1">
            <a:extLst>
              <a:ext uri="{FF2B5EF4-FFF2-40B4-BE49-F238E27FC236}">
                <a16:creationId xmlns:a16="http://schemas.microsoft.com/office/drawing/2014/main" id="{71B5729D-97A3-B74D-8F1F-CE9FF284F34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>
              <a:defRPr>
                <a:solidFill>
                  <a:srgbClr val="838383"/>
                </a:solidFill>
              </a:defRPr>
            </a:lvl1pPr>
          </a:lstStyle>
          <a:p>
            <a:r>
              <a:rPr lang="en-CA" dirty="0"/>
              <a:t>05-24-2021</a:t>
            </a:r>
            <a:endParaRPr lang="en-US" dirty="0"/>
          </a:p>
        </p:txBody>
      </p:sp>
      <p:sp>
        <p:nvSpPr>
          <p:cNvPr id="9" name="Slide Number Placeholder 3">
            <a:extLst>
              <a:ext uri="{FF2B5EF4-FFF2-40B4-BE49-F238E27FC236}">
                <a16:creationId xmlns:a16="http://schemas.microsoft.com/office/drawing/2014/main" id="{E26F95E0-5E50-0E47-8FFD-6D000044AD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>
            <a:lvl1pPr>
              <a:defRPr>
                <a:solidFill>
                  <a:srgbClr val="838383"/>
                </a:solidFill>
              </a:defRPr>
            </a:lvl1pPr>
          </a:lstStyle>
          <a:p>
            <a:fld id="{A68F81FF-A8B7-8E49-9D5B-3CAD5ADFEE3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257284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(with boxes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A40D8CAB-D224-9E4B-913B-4650ACA6EC8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115179"/>
          </a:xfrm>
          <a:prstGeom prst="rect">
            <a:avLst/>
          </a:prstGeom>
        </p:spPr>
      </p:pic>
      <p:sp>
        <p:nvSpPr>
          <p:cNvPr id="16" name="Content Placeholder 3">
            <a:extLst>
              <a:ext uri="{FF2B5EF4-FFF2-40B4-BE49-F238E27FC236}">
                <a16:creationId xmlns:a16="http://schemas.microsoft.com/office/drawing/2014/main" id="{AAFBE3DE-3C9F-453F-9586-4057CDA650F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8200" y="1371599"/>
            <a:ext cx="6739386" cy="4805363"/>
          </a:xfrm>
        </p:spPr>
        <p:txBody>
          <a:bodyPr/>
          <a:lstStyle>
            <a:lvl3pPr>
              <a:defRPr/>
            </a:lvl3pPr>
            <a:lvl4pPr marL="16002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Pct val="75000"/>
              <a:buFont typeface="System Font Regular"/>
              <a:buChar char="–"/>
              <a:tabLst/>
              <a:defRPr/>
            </a:lvl4pPr>
            <a:lvl5pPr marL="20574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2455D951-7751-A541-A387-61A043688CE1}"/>
              </a:ext>
            </a:extLst>
          </p:cNvPr>
          <p:cNvSpPr/>
          <p:nvPr userDrawn="1"/>
        </p:nvSpPr>
        <p:spPr>
          <a:xfrm>
            <a:off x="8401051" y="1771656"/>
            <a:ext cx="1814513" cy="1814513"/>
          </a:xfrm>
          <a:prstGeom prst="rect">
            <a:avLst/>
          </a:prstGeom>
          <a:solidFill>
            <a:srgbClr val="289D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CAB157B1-00FA-D34E-A866-01820DB00A7C}"/>
              </a:ext>
            </a:extLst>
          </p:cNvPr>
          <p:cNvGrpSpPr/>
          <p:nvPr userDrawn="1"/>
        </p:nvGrpSpPr>
        <p:grpSpPr>
          <a:xfrm>
            <a:off x="8401051" y="1771656"/>
            <a:ext cx="3819525" cy="3800481"/>
            <a:chOff x="8401051" y="1771656"/>
            <a:chExt cx="3819525" cy="3800481"/>
          </a:xfrm>
        </p:grpSpPr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28894650-A92B-D44F-BD58-2949EF2709EE}"/>
                </a:ext>
              </a:extLst>
            </p:cNvPr>
            <p:cNvSpPr/>
            <p:nvPr userDrawn="1"/>
          </p:nvSpPr>
          <p:spPr>
            <a:xfrm>
              <a:off x="10406062" y="1771656"/>
              <a:ext cx="1814514" cy="1814514"/>
            </a:xfrm>
            <a:prstGeom prst="rect">
              <a:avLst/>
            </a:prstGeom>
            <a:blipFill dpi="0"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E5911023-1E8C-E743-B810-68A41E000E15}"/>
                </a:ext>
              </a:extLst>
            </p:cNvPr>
            <p:cNvSpPr/>
            <p:nvPr userDrawn="1"/>
          </p:nvSpPr>
          <p:spPr>
            <a:xfrm>
              <a:off x="8401051" y="3757624"/>
              <a:ext cx="1814513" cy="1814513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</p:grpSp>
      <p:sp>
        <p:nvSpPr>
          <p:cNvPr id="27" name="Rectangle 26">
            <a:extLst>
              <a:ext uri="{FF2B5EF4-FFF2-40B4-BE49-F238E27FC236}">
                <a16:creationId xmlns:a16="http://schemas.microsoft.com/office/drawing/2014/main" id="{2C1E3DB1-D883-E84F-93ED-11F1B86ED64D}"/>
              </a:ext>
            </a:extLst>
          </p:cNvPr>
          <p:cNvSpPr/>
          <p:nvPr userDrawn="1"/>
        </p:nvSpPr>
        <p:spPr>
          <a:xfrm>
            <a:off x="10406062" y="3757624"/>
            <a:ext cx="1814513" cy="1814513"/>
          </a:xfrm>
          <a:prstGeom prst="rect">
            <a:avLst/>
          </a:prstGeom>
          <a:solidFill>
            <a:srgbClr val="0B54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28" name="Picture 27" descr="Text, letter&#10;&#10;Description automatically generated">
            <a:extLst>
              <a:ext uri="{FF2B5EF4-FFF2-40B4-BE49-F238E27FC236}">
                <a16:creationId xmlns:a16="http://schemas.microsoft.com/office/drawing/2014/main" id="{749A8FFF-4E71-6648-9129-15CE07D9347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401051" y="3757625"/>
            <a:ext cx="1814984" cy="1814512"/>
          </a:xfrm>
          <a:prstGeom prst="rect">
            <a:avLst/>
          </a:prstGeom>
        </p:spPr>
      </p:pic>
      <p:sp>
        <p:nvSpPr>
          <p:cNvPr id="14" name="Date Placeholder 1">
            <a:extLst>
              <a:ext uri="{FF2B5EF4-FFF2-40B4-BE49-F238E27FC236}">
                <a16:creationId xmlns:a16="http://schemas.microsoft.com/office/drawing/2014/main" id="{46500801-EEE0-5640-B67D-583E10ABD4D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>
              <a:defRPr>
                <a:solidFill>
                  <a:srgbClr val="838383"/>
                </a:solidFill>
              </a:defRPr>
            </a:lvl1pPr>
          </a:lstStyle>
          <a:p>
            <a:r>
              <a:rPr lang="en-CA" dirty="0"/>
              <a:t>05-24-2021</a:t>
            </a:r>
            <a:endParaRPr lang="en-US" dirty="0"/>
          </a:p>
        </p:txBody>
      </p:sp>
      <p:sp>
        <p:nvSpPr>
          <p:cNvPr id="15" name="Slide Number Placeholder 3">
            <a:extLst>
              <a:ext uri="{FF2B5EF4-FFF2-40B4-BE49-F238E27FC236}">
                <a16:creationId xmlns:a16="http://schemas.microsoft.com/office/drawing/2014/main" id="{7B28734D-DE14-9442-AE67-2090A1DCAD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>
            <a:lvl1pPr>
              <a:defRPr>
                <a:solidFill>
                  <a:srgbClr val="838383"/>
                </a:solidFill>
              </a:defRPr>
            </a:lvl1pPr>
          </a:lstStyle>
          <a:p>
            <a:fld id="{A68F81FF-A8B7-8E49-9D5B-3CAD5ADFEE3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850B06AE-126A-4DA2-811F-104FAE999A2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374"/>
            <a:ext cx="10515600" cy="1068518"/>
          </a:xfrm>
        </p:spPr>
        <p:txBody>
          <a:bodyPr/>
          <a:lstStyle>
            <a:lvl1pPr>
              <a:lnSpc>
                <a:spcPct val="100000"/>
              </a:lnSpc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Title of slide</a:t>
            </a:r>
          </a:p>
        </p:txBody>
      </p:sp>
    </p:spTree>
    <p:extLst>
      <p:ext uri="{BB962C8B-B14F-4D97-AF65-F5344CB8AC3E}">
        <p14:creationId xmlns:p14="http://schemas.microsoft.com/office/powerpoint/2010/main" val="30284848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3">
            <a:extLst>
              <a:ext uri="{FF2B5EF4-FFF2-40B4-BE49-F238E27FC236}">
                <a16:creationId xmlns:a16="http://schemas.microsoft.com/office/drawing/2014/main" id="{CDE7FCE0-DABC-FF4C-A67F-37313C276B9F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838200" y="1428750"/>
            <a:ext cx="6219825" cy="4922543"/>
          </a:xfrm>
        </p:spPr>
        <p:txBody>
          <a:bodyPr/>
          <a:lstStyle>
            <a:lvl1pPr marL="514350" indent="-514350">
              <a:lnSpc>
                <a:spcPct val="150000"/>
              </a:lnSpc>
              <a:buSzPct val="120000"/>
              <a:buFont typeface="+mj-lt"/>
              <a:buAutoNum type="arabicParenR"/>
              <a:defRPr>
                <a:solidFill>
                  <a:srgbClr val="0B5494"/>
                </a:solidFill>
                <a:latin typeface="Product Sans Light" panose="020B0303030502040203" pitchFamily="34" charset="0"/>
              </a:defRPr>
            </a:lvl1pPr>
            <a:lvl2pPr>
              <a:buClrTx/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Agenda item 1</a:t>
            </a:r>
          </a:p>
          <a:p>
            <a:pPr lvl="0"/>
            <a:r>
              <a:rPr lang="en-US"/>
              <a:t>Agenda item 2</a:t>
            </a:r>
          </a:p>
          <a:p>
            <a:pPr lvl="0"/>
            <a:r>
              <a:rPr lang="en-US"/>
              <a:t>Agenda item 3</a:t>
            </a:r>
          </a:p>
          <a:p>
            <a:pPr lvl="0"/>
            <a:r>
              <a:rPr lang="en-US"/>
              <a:t>Agenda item 4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A40D8CAB-D224-9E4B-913B-4650ACA6EC8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115179"/>
          </a:xfrm>
          <a:prstGeom prst="rect">
            <a:avLst/>
          </a:prstGeom>
        </p:spPr>
      </p:pic>
      <p:sp>
        <p:nvSpPr>
          <p:cNvPr id="14" name="Title 1">
            <a:extLst>
              <a:ext uri="{FF2B5EF4-FFF2-40B4-BE49-F238E27FC236}">
                <a16:creationId xmlns:a16="http://schemas.microsoft.com/office/drawing/2014/main" id="{4AB5B9CB-E993-D64C-AC33-64C0B1891D0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374"/>
            <a:ext cx="10515600" cy="1068518"/>
          </a:xfrm>
        </p:spPr>
        <p:txBody>
          <a:bodyPr/>
          <a:lstStyle>
            <a:lvl1pPr>
              <a:lnSpc>
                <a:spcPct val="100000"/>
              </a:lnSpc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Agenda</a:t>
            </a:r>
          </a:p>
        </p:txBody>
      </p:sp>
      <p:sp>
        <p:nvSpPr>
          <p:cNvPr id="16" name="Date Placeholder 1">
            <a:extLst>
              <a:ext uri="{FF2B5EF4-FFF2-40B4-BE49-F238E27FC236}">
                <a16:creationId xmlns:a16="http://schemas.microsoft.com/office/drawing/2014/main" id="{15357D13-28E9-504B-AD5E-34C08981C76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>
              <a:defRPr>
                <a:solidFill>
                  <a:srgbClr val="838383"/>
                </a:solidFill>
              </a:defRPr>
            </a:lvl1pPr>
          </a:lstStyle>
          <a:p>
            <a:r>
              <a:rPr lang="en-CA" dirty="0"/>
              <a:t>05-24-2021</a:t>
            </a:r>
            <a:endParaRPr lang="en-US" dirty="0"/>
          </a:p>
        </p:txBody>
      </p:sp>
      <p:sp>
        <p:nvSpPr>
          <p:cNvPr id="17" name="Slide Number Placeholder 3">
            <a:extLst>
              <a:ext uri="{FF2B5EF4-FFF2-40B4-BE49-F238E27FC236}">
                <a16:creationId xmlns:a16="http://schemas.microsoft.com/office/drawing/2014/main" id="{376C37B9-9236-DC46-AEA1-4D13C0A103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>
            <a:lvl1pPr>
              <a:defRPr>
                <a:solidFill>
                  <a:srgbClr val="838383"/>
                </a:solidFill>
              </a:defRPr>
            </a:lvl1pPr>
          </a:lstStyle>
          <a:p>
            <a:fld id="{A68F81FF-A8B7-8E49-9D5B-3CAD5ADFEE3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AA046ADC-C429-F94E-913A-D027F8174AB6}"/>
              </a:ext>
            </a:extLst>
          </p:cNvPr>
          <p:cNvSpPr/>
          <p:nvPr userDrawn="1"/>
        </p:nvSpPr>
        <p:spPr>
          <a:xfrm>
            <a:off x="8401051" y="1771656"/>
            <a:ext cx="1814513" cy="1814513"/>
          </a:xfrm>
          <a:prstGeom prst="rect">
            <a:avLst/>
          </a:prstGeom>
          <a:solidFill>
            <a:srgbClr val="289D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grpSp>
        <p:nvGrpSpPr>
          <p:cNvPr id="34" name="Group 33">
            <a:extLst>
              <a:ext uri="{FF2B5EF4-FFF2-40B4-BE49-F238E27FC236}">
                <a16:creationId xmlns:a16="http://schemas.microsoft.com/office/drawing/2014/main" id="{95C268B5-C466-A749-A42E-4369F8388FAA}"/>
              </a:ext>
            </a:extLst>
          </p:cNvPr>
          <p:cNvGrpSpPr/>
          <p:nvPr userDrawn="1"/>
        </p:nvGrpSpPr>
        <p:grpSpPr>
          <a:xfrm>
            <a:off x="8401051" y="1771656"/>
            <a:ext cx="3819525" cy="3800481"/>
            <a:chOff x="8401051" y="1771656"/>
            <a:chExt cx="3819525" cy="3800481"/>
          </a:xfrm>
        </p:grpSpPr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E6A62B3B-4AF7-2742-BB66-C19F716FDA29}"/>
                </a:ext>
              </a:extLst>
            </p:cNvPr>
            <p:cNvSpPr/>
            <p:nvPr userDrawn="1"/>
          </p:nvSpPr>
          <p:spPr>
            <a:xfrm>
              <a:off x="10406062" y="1771656"/>
              <a:ext cx="1814514" cy="1814514"/>
            </a:xfrm>
            <a:prstGeom prst="rect">
              <a:avLst/>
            </a:prstGeom>
            <a:blipFill dpi="0"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10495851-64A6-1647-BE51-32E8939E73B4}"/>
                </a:ext>
              </a:extLst>
            </p:cNvPr>
            <p:cNvSpPr/>
            <p:nvPr userDrawn="1"/>
          </p:nvSpPr>
          <p:spPr>
            <a:xfrm>
              <a:off x="8401051" y="3757624"/>
              <a:ext cx="1814513" cy="1814513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</p:grpSp>
      <p:sp>
        <p:nvSpPr>
          <p:cNvPr id="37" name="Rectangle 36">
            <a:extLst>
              <a:ext uri="{FF2B5EF4-FFF2-40B4-BE49-F238E27FC236}">
                <a16:creationId xmlns:a16="http://schemas.microsoft.com/office/drawing/2014/main" id="{10A2D29C-F7F7-DB49-B3C5-D45351D4D317}"/>
              </a:ext>
            </a:extLst>
          </p:cNvPr>
          <p:cNvSpPr/>
          <p:nvPr userDrawn="1"/>
        </p:nvSpPr>
        <p:spPr>
          <a:xfrm>
            <a:off x="10406062" y="3757624"/>
            <a:ext cx="1814513" cy="1814513"/>
          </a:xfrm>
          <a:prstGeom prst="rect">
            <a:avLst/>
          </a:prstGeom>
          <a:solidFill>
            <a:srgbClr val="0B54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38" name="Picture 37" descr="Text, letter&#10;&#10;Description automatically generated">
            <a:extLst>
              <a:ext uri="{FF2B5EF4-FFF2-40B4-BE49-F238E27FC236}">
                <a16:creationId xmlns:a16="http://schemas.microsoft.com/office/drawing/2014/main" id="{ACE42BB7-EB50-754D-B8A3-A38D7EBEB83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401051" y="3757625"/>
            <a:ext cx="1814984" cy="18145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28796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(with vert imag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5FD654AC-93C5-5749-8FCC-E5FB9426D17C}"/>
              </a:ext>
            </a:extLst>
          </p:cNvPr>
          <p:cNvGrpSpPr/>
          <p:nvPr userDrawn="1"/>
        </p:nvGrpSpPr>
        <p:grpSpPr>
          <a:xfrm>
            <a:off x="7315199" y="-10288"/>
            <a:ext cx="4863445" cy="6855887"/>
            <a:chOff x="518112" y="1753386"/>
            <a:chExt cx="4073516" cy="5104613"/>
          </a:xfr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84684600-E216-FA45-9DA6-6B7A968D6EB4}"/>
                </a:ext>
              </a:extLst>
            </p:cNvPr>
            <p:cNvSpPr/>
            <p:nvPr userDrawn="1"/>
          </p:nvSpPr>
          <p:spPr>
            <a:xfrm>
              <a:off x="3094339" y="1753386"/>
              <a:ext cx="1497289" cy="51046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FCA50844-F620-754E-A12B-9A483D2F32F6}"/>
                </a:ext>
              </a:extLst>
            </p:cNvPr>
            <p:cNvSpPr/>
            <p:nvPr userDrawn="1"/>
          </p:nvSpPr>
          <p:spPr>
            <a:xfrm>
              <a:off x="518112" y="1753386"/>
              <a:ext cx="977914" cy="51046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59176982-5E1E-A245-81B5-9210E4EA747D}"/>
                </a:ext>
              </a:extLst>
            </p:cNvPr>
            <p:cNvSpPr/>
            <p:nvPr userDrawn="1"/>
          </p:nvSpPr>
          <p:spPr>
            <a:xfrm>
              <a:off x="1545994" y="1753386"/>
              <a:ext cx="1497289" cy="51046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</p:grp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8C3F4AE-E54B-234E-BA27-6B7270DF28E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8200" y="1371599"/>
            <a:ext cx="6416043" cy="4805363"/>
          </a:xfrm>
        </p:spPr>
        <p:txBody>
          <a:bodyPr/>
          <a:lstStyle>
            <a:lvl3pPr>
              <a:defRPr/>
            </a:lvl3pPr>
            <a:lvl4pPr marL="16002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Pct val="75000"/>
              <a:buFont typeface="System Font Regular"/>
              <a:buChar char="–"/>
              <a:tabLst/>
              <a:defRPr/>
            </a:lvl4pPr>
            <a:lvl5pPr marL="20574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60F19A3D-28BB-1148-BC12-2C796648DB61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3358" y="-10287"/>
            <a:ext cx="12192000" cy="1115179"/>
          </a:xfrm>
          <a:prstGeom prst="rect">
            <a:avLst/>
          </a:prstGeom>
        </p:spPr>
      </p:pic>
      <p:sp>
        <p:nvSpPr>
          <p:cNvPr id="15" name="Date Placeholder 1">
            <a:extLst>
              <a:ext uri="{FF2B5EF4-FFF2-40B4-BE49-F238E27FC236}">
                <a16:creationId xmlns:a16="http://schemas.microsoft.com/office/drawing/2014/main" id="{7769D9AB-7B87-544F-BE76-0EBE8E67712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>
              <a:defRPr>
                <a:solidFill>
                  <a:srgbClr val="838383"/>
                </a:solidFill>
              </a:defRPr>
            </a:lvl1pPr>
          </a:lstStyle>
          <a:p>
            <a:r>
              <a:rPr lang="en-CA" dirty="0"/>
              <a:t>05-24-2021</a:t>
            </a:r>
            <a:endParaRPr lang="en-US" dirty="0"/>
          </a:p>
        </p:txBody>
      </p:sp>
      <p:sp>
        <p:nvSpPr>
          <p:cNvPr id="17" name="Slide Number Placeholder 3">
            <a:extLst>
              <a:ext uri="{FF2B5EF4-FFF2-40B4-BE49-F238E27FC236}">
                <a16:creationId xmlns:a16="http://schemas.microsoft.com/office/drawing/2014/main" id="{BC8910A6-A3B8-EC4B-BD26-4664C23A42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>
            <a:lvl1pPr>
              <a:defRPr>
                <a:solidFill>
                  <a:srgbClr val="838383"/>
                </a:solidFill>
              </a:defRPr>
            </a:lvl1pPr>
          </a:lstStyle>
          <a:p>
            <a:fld id="{A68F81FF-A8B7-8E49-9D5B-3CAD5ADFEE3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BEC32625-7956-4078-9A04-BB491993D83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374"/>
            <a:ext cx="10515600" cy="1068518"/>
          </a:xfrm>
        </p:spPr>
        <p:txBody>
          <a:bodyPr/>
          <a:lstStyle>
            <a:lvl1pPr>
              <a:lnSpc>
                <a:spcPct val="100000"/>
              </a:lnSpc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Title of slide</a:t>
            </a:r>
          </a:p>
        </p:txBody>
      </p:sp>
    </p:spTree>
    <p:extLst>
      <p:ext uri="{BB962C8B-B14F-4D97-AF65-F5344CB8AC3E}">
        <p14:creationId xmlns:p14="http://schemas.microsoft.com/office/powerpoint/2010/main" val="20465894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BFC05BB-E5A2-4A44-B6AE-6B79F43363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7785"/>
            <a:ext cx="10515600" cy="167290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C5A1DB0-3B24-A64B-A2AB-D090086A8D1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EF48FA7-54B8-4549-832A-88EEA393ADA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838383"/>
                </a:solidFill>
                <a:latin typeface="Product Sans Thin" panose="020B0203030502040203" pitchFamily="34" charset="0"/>
              </a:defRPr>
            </a:lvl1pPr>
          </a:lstStyle>
          <a:p>
            <a:r>
              <a:rPr lang="en-CA" dirty="0"/>
              <a:t>05-24-2021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38AEB7B-A82F-754B-AEEF-517E6867BB9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838383"/>
                </a:solidFill>
                <a:latin typeface="Product Sans Thin" panose="020B0203030502040203" pitchFamily="34" charset="0"/>
              </a:defRPr>
            </a:lvl1pPr>
          </a:lstStyle>
          <a:p>
            <a:fld id="{16DFC2C5-FBBF-1943-8567-35264678A384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5687429D-C16A-3946-912E-75F6C9C2E1C8}"/>
              </a:ext>
            </a:extLst>
          </p:cNvPr>
          <p:cNvSpPr txBox="1">
            <a:spLocks/>
          </p:cNvSpPr>
          <p:nvPr userDrawn="1"/>
        </p:nvSpPr>
        <p:spPr>
          <a:xfrm>
            <a:off x="7345051" y="3746953"/>
            <a:ext cx="10513244" cy="62217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bg1"/>
                </a:solidFill>
                <a:latin typeface="Product Sans Thin" panose="020B0203030502040203" pitchFamily="34" charset="0"/>
                <a:ea typeface="+mj-ea"/>
                <a:cs typeface="+mj-cs"/>
              </a:defRPr>
            </a:lvl1pPr>
          </a:lstStyle>
          <a:p>
            <a:endParaRPr lang="en-US" sz="2200" dirty="0">
              <a:solidFill>
                <a:srgbClr val="0B549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70433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72" r:id="rId1"/>
    <p:sldLayoutId id="2147483874" r:id="rId2"/>
    <p:sldLayoutId id="2147483906" r:id="rId3"/>
    <p:sldLayoutId id="2147483905" r:id="rId4"/>
    <p:sldLayoutId id="2147483878" r:id="rId5"/>
    <p:sldLayoutId id="2147483873" r:id="rId6"/>
    <p:sldLayoutId id="2147483875" r:id="rId7"/>
    <p:sldLayoutId id="2147483912" r:id="rId8"/>
    <p:sldLayoutId id="2147483899" r:id="rId9"/>
    <p:sldLayoutId id="2147483910" r:id="rId10"/>
    <p:sldLayoutId id="2147483911" r:id="rId11"/>
    <p:sldLayoutId id="2147483877" r:id="rId12"/>
    <p:sldLayoutId id="2147483880" r:id="rId13"/>
    <p:sldLayoutId id="2147483913" r:id="rId14"/>
  </p:sldLayoutIdLst>
  <p:hf hdr="0" ftr="0"/>
  <p:txStyles>
    <p:titleStyle>
      <a:lvl1pPr marL="0" marR="0" indent="0" algn="l" defTabSz="914400" rtl="0" eaLnBrk="1" fontAlgn="auto" latinLnBrk="0" hangingPunct="0">
        <a:lnSpc>
          <a:spcPct val="100000"/>
        </a:lnSpc>
        <a:spcBef>
          <a:spcPct val="0"/>
        </a:spcBef>
        <a:spcAft>
          <a:spcPts val="0"/>
        </a:spcAft>
        <a:buClrTx/>
        <a:buSzTx/>
        <a:buFontTx/>
        <a:buNone/>
        <a:tabLst/>
        <a:defRPr sz="4400" kern="1200">
          <a:solidFill>
            <a:srgbClr val="0B5494"/>
          </a:solidFill>
          <a:latin typeface="Product Sans Thin" panose="020B0203030502040203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rgbClr val="4A4A4A"/>
          </a:solidFill>
          <a:latin typeface="Product Sans Thin" panose="020B0203030502040203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4A4A4A"/>
        </a:buClr>
        <a:buFont typeface="System Font Regular"/>
        <a:buChar char="–"/>
        <a:defRPr sz="2400" kern="1200">
          <a:solidFill>
            <a:srgbClr val="4A4A4A"/>
          </a:solidFill>
          <a:latin typeface="Product Sans Thin" panose="020B0203030502040203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SzPct val="75000"/>
        <a:buFont typeface="Courier New" panose="02070309020205020404" pitchFamily="49" charset="0"/>
        <a:buChar char="o"/>
        <a:defRPr sz="2000" kern="1200">
          <a:solidFill>
            <a:srgbClr val="4A4A4A"/>
          </a:solidFill>
          <a:latin typeface="Product Sans Thin" panose="020B0203030502040203" pitchFamily="34" charset="0"/>
          <a:ea typeface="+mn-ea"/>
          <a:cs typeface="+mn-cs"/>
        </a:defRPr>
      </a:lvl3pPr>
      <a:lvl4pPr marL="1657350" marR="0" indent="-285750" algn="l" defTabSz="914400" rtl="0" eaLnBrk="1" fontAlgn="auto" latinLnBrk="0" hangingPunct="1">
        <a:lnSpc>
          <a:spcPct val="90000"/>
        </a:lnSpc>
        <a:spcBef>
          <a:spcPts val="500"/>
        </a:spcBef>
        <a:spcAft>
          <a:spcPts val="0"/>
        </a:spcAft>
        <a:buClrTx/>
        <a:buSzPct val="75000"/>
        <a:buFont typeface="System Font Regular"/>
        <a:buChar char="–"/>
        <a:tabLst/>
        <a:defRPr sz="1800" kern="1200">
          <a:solidFill>
            <a:srgbClr val="4A4A4A"/>
          </a:solidFill>
          <a:latin typeface="Product Sans Thin" panose="020B0203030502040203" pitchFamily="34" charset="0"/>
          <a:ea typeface="+mn-ea"/>
          <a:cs typeface="+mn-cs"/>
        </a:defRPr>
      </a:lvl4pPr>
      <a:lvl5pPr marL="1828800" marR="0" indent="0" algn="l" defTabSz="914400" rtl="0" eaLnBrk="1" fontAlgn="auto" latinLnBrk="0" hangingPunct="1">
        <a:lnSpc>
          <a:spcPct val="90000"/>
        </a:lnSpc>
        <a:spcBef>
          <a:spcPts val="500"/>
        </a:spcBef>
        <a:spcAft>
          <a:spcPts val="0"/>
        </a:spcAft>
        <a:buClrTx/>
        <a:buSzTx/>
        <a:buFont typeface="Arial" panose="020B0604020202020204" pitchFamily="34" charset="0"/>
        <a:buNone/>
        <a:tabLst/>
        <a:defRPr sz="1800" kern="1200">
          <a:solidFill>
            <a:srgbClr val="4A4A4A"/>
          </a:solidFill>
          <a:latin typeface="Product Sans Thin" panose="020B0203030502040203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Relationship Id="rId4" Type="http://schemas.openxmlformats.org/officeDocument/2006/relationships/hyperlink" Target="https://www.ethicsboard.org/news-events/2023-07/iesba-emphasizes-critical-importance-ethical-behavior-all-professional-accountants" TargetMode="Externa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Relationship Id="rId4" Type="http://schemas.openxmlformats.org/officeDocument/2006/relationships/hyperlink" Target="https://www.ethicsboard.org/publications/iesba-strategy-and-work-plan-2024-2027-consultation-paper" TargetMode="Externa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5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5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Relationship Id="rId4" Type="http://schemas.openxmlformats.org/officeDocument/2006/relationships/chart" Target="../charts/char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5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2.xml"/></Relationships>
</file>

<file path=ppt/slides/_rels/slide4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jpe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4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5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6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6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6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6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9E90DDD2-5669-EF3E-715F-7C46FF0F7C3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765175" y="5652733"/>
            <a:ext cx="7375215" cy="1003385"/>
          </a:xfrm>
          <a:solidFill>
            <a:srgbClr val="062A49">
              <a:alpha val="50196"/>
            </a:srgbClr>
          </a:solidFill>
        </p:spPr>
        <p:txBody>
          <a:bodyPr>
            <a:normAutofit lnSpcReduction="10000"/>
          </a:bodyPr>
          <a:lstStyle/>
          <a:p>
            <a:pPr>
              <a:spcBef>
                <a:spcPts val="300"/>
              </a:spcBef>
              <a:tabLst>
                <a:tab pos="3889375" algn="l"/>
              </a:tabLst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Gabriela Figueiredo Dias, IESBA Chair</a:t>
            </a:r>
            <a:endParaRPr lang="en-US" sz="2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Bef>
                <a:spcPts val="300"/>
              </a:spcBef>
              <a:tabLst>
                <a:tab pos="3889375" algn="l"/>
              </a:tabLst>
            </a:pPr>
            <a:r>
              <a:rPr lang="en-US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Geoffrey Kwan, IESBA Director</a:t>
            </a:r>
          </a:p>
          <a:p>
            <a:pPr>
              <a:spcBef>
                <a:spcPts val="300"/>
              </a:spcBef>
              <a:tabLst>
                <a:tab pos="3889375" algn="l"/>
              </a:tabLst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Jeanne Viljoen, Senior Manager</a:t>
            </a:r>
            <a:endParaRPr lang="en-US" sz="2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510E6C4-6D1A-600C-7EEE-364AF0635A0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/>
          </a:bodyPr>
          <a:lstStyle/>
          <a:p>
            <a:r>
              <a:rPr lang="en-US" sz="4000" b="1" dirty="0">
                <a:solidFill>
                  <a:schemeClr val="bg1"/>
                </a:solidFill>
                <a:latin typeface="+mj-lt"/>
              </a:rPr>
              <a:t>IESBA meeting – September 2023</a:t>
            </a:r>
          </a:p>
        </p:txBody>
      </p:sp>
      <p:sp>
        <p:nvSpPr>
          <p:cNvPr id="5" name="Text Placeholder 3">
            <a:extLst>
              <a:ext uri="{FF2B5EF4-FFF2-40B4-BE49-F238E27FC236}">
                <a16:creationId xmlns:a16="http://schemas.microsoft.com/office/drawing/2014/main" id="{A6EF153C-C1B6-FC39-A35E-E9B6E7D40401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765175" y="1484243"/>
            <a:ext cx="8401127" cy="1828870"/>
          </a:xfrm>
        </p:spPr>
        <p:txBody>
          <a:bodyPr anchor="t" anchorCtr="0">
            <a:noAutofit/>
          </a:bodyPr>
          <a:lstStyle/>
          <a:p>
            <a:pPr>
              <a:spcBef>
                <a:spcPts val="0"/>
              </a:spcBef>
            </a:pPr>
            <a:r>
              <a:rPr lang="en-US" sz="54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IESBA SWP 2024 – 2027</a:t>
            </a:r>
          </a:p>
          <a:p>
            <a:pPr>
              <a:spcBef>
                <a:spcPts val="0"/>
              </a:spcBef>
            </a:pPr>
            <a:r>
              <a:rPr lang="en-US" sz="28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Full Analysis of Feedback to Consultation Paper and PC Proposals</a:t>
            </a:r>
          </a:p>
          <a:p>
            <a:pPr>
              <a:spcBef>
                <a:spcPts val="0"/>
              </a:spcBef>
            </a:pPr>
            <a:endParaRPr lang="en-US" sz="5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1983409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ow to Identify and Track the Critical Drivers in Your Business -">
            <a:extLst>
              <a:ext uri="{FF2B5EF4-FFF2-40B4-BE49-F238E27FC236}">
                <a16:creationId xmlns:a16="http://schemas.microsoft.com/office/drawing/2014/main" id="{D2E86F3C-28BB-A227-6151-D5F2837BBD8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"/>
          <a:stretch/>
        </p:blipFill>
        <p:spPr bwMode="auto">
          <a:xfrm>
            <a:off x="-211885" y="10"/>
            <a:ext cx="6757651" cy="6857990"/>
          </a:xfrm>
          <a:custGeom>
            <a:avLst/>
            <a:gdLst/>
            <a:ahLst/>
            <a:cxnLst/>
            <a:rect l="l" t="t" r="r" b="b"/>
            <a:pathLst>
              <a:path w="6116569" h="6879321">
                <a:moveTo>
                  <a:pt x="0" y="0"/>
                </a:moveTo>
                <a:lnTo>
                  <a:pt x="2935851" y="0"/>
                </a:lnTo>
                <a:cubicBezTo>
                  <a:pt x="3035710" y="10660"/>
                  <a:pt x="3138421" y="17767"/>
                  <a:pt x="3238280" y="31980"/>
                </a:cubicBezTo>
                <a:cubicBezTo>
                  <a:pt x="3817462" y="106602"/>
                  <a:pt x="3127009" y="277163"/>
                  <a:pt x="3660541" y="550772"/>
                </a:cubicBezTo>
                <a:cubicBezTo>
                  <a:pt x="3706191" y="575645"/>
                  <a:pt x="3757546" y="579199"/>
                  <a:pt x="3808902" y="589860"/>
                </a:cubicBezTo>
                <a:cubicBezTo>
                  <a:pt x="4008620" y="625393"/>
                  <a:pt x="4211192" y="618286"/>
                  <a:pt x="4413762" y="625393"/>
                </a:cubicBezTo>
                <a:cubicBezTo>
                  <a:pt x="4465118" y="628946"/>
                  <a:pt x="4525033" y="625393"/>
                  <a:pt x="4567830" y="721333"/>
                </a:cubicBezTo>
                <a:cubicBezTo>
                  <a:pt x="4425175" y="724888"/>
                  <a:pt x="4305344" y="731994"/>
                  <a:pt x="4171247" y="792401"/>
                </a:cubicBezTo>
                <a:cubicBezTo>
                  <a:pt x="4239722" y="859916"/>
                  <a:pt x="4322462" y="795955"/>
                  <a:pt x="4376671" y="842148"/>
                </a:cubicBezTo>
                <a:cubicBezTo>
                  <a:pt x="4428027" y="888342"/>
                  <a:pt x="4470824" y="891896"/>
                  <a:pt x="4527887" y="813722"/>
                </a:cubicBezTo>
                <a:cubicBezTo>
                  <a:pt x="4556417" y="774634"/>
                  <a:pt x="4604920" y="778187"/>
                  <a:pt x="4633452" y="799508"/>
                </a:cubicBezTo>
                <a:cubicBezTo>
                  <a:pt x="4781813" y="913216"/>
                  <a:pt x="4778960" y="909662"/>
                  <a:pt x="4947293" y="870576"/>
                </a:cubicBezTo>
                <a:cubicBezTo>
                  <a:pt x="5055712" y="845701"/>
                  <a:pt x="5166983" y="806615"/>
                  <a:pt x="5263988" y="820828"/>
                </a:cubicBezTo>
                <a:cubicBezTo>
                  <a:pt x="5275401" y="867022"/>
                  <a:pt x="5263988" y="888342"/>
                  <a:pt x="5249723" y="895449"/>
                </a:cubicBezTo>
                <a:cubicBezTo>
                  <a:pt x="5021475" y="1005604"/>
                  <a:pt x="4975825" y="1122864"/>
                  <a:pt x="4744723" y="1197485"/>
                </a:cubicBezTo>
                <a:cubicBezTo>
                  <a:pt x="4724751" y="1268552"/>
                  <a:pt x="4807491" y="1275660"/>
                  <a:pt x="4767548" y="1346727"/>
                </a:cubicBezTo>
                <a:cubicBezTo>
                  <a:pt x="4693367" y="1407134"/>
                  <a:pt x="4610627" y="1346727"/>
                  <a:pt x="4539299" y="1421348"/>
                </a:cubicBezTo>
                <a:cubicBezTo>
                  <a:pt x="4550712" y="1471094"/>
                  <a:pt x="4610627" y="1432008"/>
                  <a:pt x="4607773" y="1485309"/>
                </a:cubicBezTo>
                <a:cubicBezTo>
                  <a:pt x="4604920" y="1517288"/>
                  <a:pt x="4593508" y="1527948"/>
                  <a:pt x="4579242" y="1535055"/>
                </a:cubicBezTo>
                <a:cubicBezTo>
                  <a:pt x="4776107" y="1538608"/>
                  <a:pt x="5383820" y="1574142"/>
                  <a:pt x="5278255" y="1609676"/>
                </a:cubicBezTo>
                <a:cubicBezTo>
                  <a:pt x="5418057" y="1698511"/>
                  <a:pt x="5623481" y="1609676"/>
                  <a:pt x="5771843" y="1630997"/>
                </a:cubicBezTo>
                <a:cubicBezTo>
                  <a:pt x="5925911" y="1652316"/>
                  <a:pt x="6171278" y="1719830"/>
                  <a:pt x="6105656" y="1748257"/>
                </a:cubicBezTo>
                <a:cubicBezTo>
                  <a:pt x="6031475" y="1780238"/>
                  <a:pt x="5766136" y="2146235"/>
                  <a:pt x="5691955" y="2167555"/>
                </a:cubicBezTo>
                <a:cubicBezTo>
                  <a:pt x="5606362" y="2188875"/>
                  <a:pt x="5589243" y="2217302"/>
                  <a:pt x="5475118" y="2348776"/>
                </a:cubicBezTo>
                <a:cubicBezTo>
                  <a:pt x="5398085" y="2437610"/>
                  <a:pt x="5709074" y="2238623"/>
                  <a:pt x="5826051" y="2291922"/>
                </a:cubicBezTo>
                <a:cubicBezTo>
                  <a:pt x="5868848" y="2309690"/>
                  <a:pt x="5552153" y="2554872"/>
                  <a:pt x="5552153" y="2597513"/>
                </a:cubicBezTo>
                <a:cubicBezTo>
                  <a:pt x="5549300" y="2640153"/>
                  <a:pt x="5577831" y="2647260"/>
                  <a:pt x="5603508" y="2647260"/>
                </a:cubicBezTo>
                <a:cubicBezTo>
                  <a:pt x="5660571" y="2647260"/>
                  <a:pt x="5640599" y="2686346"/>
                  <a:pt x="5700515" y="2679240"/>
                </a:cubicBezTo>
                <a:cubicBezTo>
                  <a:pt x="5523622" y="2800055"/>
                  <a:pt x="5418057" y="2778734"/>
                  <a:pt x="5246870" y="2888889"/>
                </a:cubicBezTo>
                <a:cubicBezTo>
                  <a:pt x="5164130" y="2942189"/>
                  <a:pt x="4921615" y="3119857"/>
                  <a:pt x="4836022" y="3169605"/>
                </a:cubicBezTo>
                <a:cubicBezTo>
                  <a:pt x="4801785" y="3187371"/>
                  <a:pt x="4758988" y="3173158"/>
                  <a:pt x="4736163" y="3233565"/>
                </a:cubicBezTo>
                <a:cubicBezTo>
                  <a:pt x="4770400" y="3279759"/>
                  <a:pt x="4816050" y="3254885"/>
                  <a:pt x="4853141" y="3233565"/>
                </a:cubicBezTo>
                <a:cubicBezTo>
                  <a:pt x="4944440" y="3176711"/>
                  <a:pt x="4935881" y="3190925"/>
                  <a:pt x="4944440" y="3226459"/>
                </a:cubicBezTo>
                <a:cubicBezTo>
                  <a:pt x="4972972" y="3350827"/>
                  <a:pt x="5044300" y="3308186"/>
                  <a:pt x="5109921" y="3283313"/>
                </a:cubicBezTo>
                <a:cubicBezTo>
                  <a:pt x="5303932" y="3208692"/>
                  <a:pt x="5500797" y="3215799"/>
                  <a:pt x="5694809" y="3141178"/>
                </a:cubicBezTo>
                <a:cubicBezTo>
                  <a:pt x="5714781" y="3134070"/>
                  <a:pt x="5612068" y="3283313"/>
                  <a:pt x="5566419" y="3301079"/>
                </a:cubicBezTo>
                <a:cubicBezTo>
                  <a:pt x="5515063" y="3322399"/>
                  <a:pt x="5452294" y="3311739"/>
                  <a:pt x="5415203" y="3397020"/>
                </a:cubicBezTo>
                <a:cubicBezTo>
                  <a:pt x="5477972" y="3414787"/>
                  <a:pt x="5552153" y="3372147"/>
                  <a:pt x="5612068" y="3432554"/>
                </a:cubicBezTo>
                <a:cubicBezTo>
                  <a:pt x="5469413" y="3528494"/>
                  <a:pt x="5329610" y="3535601"/>
                  <a:pt x="5206927" y="3599562"/>
                </a:cubicBezTo>
                <a:cubicBezTo>
                  <a:pt x="5192661" y="3706163"/>
                  <a:pt x="5272548" y="3663523"/>
                  <a:pt x="5301079" y="3723930"/>
                </a:cubicBezTo>
                <a:cubicBezTo>
                  <a:pt x="5072830" y="3844745"/>
                  <a:pt x="4564977" y="4232062"/>
                  <a:pt x="4507915" y="4306683"/>
                </a:cubicBezTo>
                <a:cubicBezTo>
                  <a:pt x="4390937" y="4463031"/>
                  <a:pt x="3900202" y="4562525"/>
                  <a:pt x="3982942" y="4587399"/>
                </a:cubicBezTo>
                <a:cubicBezTo>
                  <a:pt x="4051417" y="4608719"/>
                  <a:pt x="4119891" y="4587399"/>
                  <a:pt x="4185513" y="4541205"/>
                </a:cubicBezTo>
                <a:cubicBezTo>
                  <a:pt x="4291078" y="4466584"/>
                  <a:pt x="5010062" y="4523438"/>
                  <a:pt x="5212633" y="4455924"/>
                </a:cubicBezTo>
                <a:cubicBezTo>
                  <a:pt x="5241164" y="4445264"/>
                  <a:pt x="5283960" y="4409730"/>
                  <a:pt x="5312492" y="4473691"/>
                </a:cubicBezTo>
                <a:cubicBezTo>
                  <a:pt x="5098508" y="4704659"/>
                  <a:pt x="4833169" y="4654913"/>
                  <a:pt x="4596361" y="4818368"/>
                </a:cubicBezTo>
                <a:cubicBezTo>
                  <a:pt x="4684807" y="4917861"/>
                  <a:pt x="4776107" y="4907202"/>
                  <a:pt x="4873113" y="4885882"/>
                </a:cubicBezTo>
                <a:cubicBezTo>
                  <a:pt x="4895938" y="4878775"/>
                  <a:pt x="4930175" y="4871668"/>
                  <a:pt x="4935881" y="4914309"/>
                </a:cubicBezTo>
                <a:cubicBezTo>
                  <a:pt x="4941587" y="4967609"/>
                  <a:pt x="4898790" y="4978270"/>
                  <a:pt x="4873113" y="5003143"/>
                </a:cubicBezTo>
                <a:cubicBezTo>
                  <a:pt x="4833169" y="5038676"/>
                  <a:pt x="4773254" y="4999590"/>
                  <a:pt x="4721898" y="5095530"/>
                </a:cubicBezTo>
                <a:cubicBezTo>
                  <a:pt x="4873113" y="5067104"/>
                  <a:pt x="4998650" y="5020910"/>
                  <a:pt x="5132745" y="4949842"/>
                </a:cubicBezTo>
                <a:cubicBezTo>
                  <a:pt x="5121333" y="5006696"/>
                  <a:pt x="5081390" y="5035123"/>
                  <a:pt x="5101362" y="5081317"/>
                </a:cubicBezTo>
                <a:cubicBezTo>
                  <a:pt x="5118480" y="5116850"/>
                  <a:pt x="5164130" y="5131063"/>
                  <a:pt x="5138452" y="5198578"/>
                </a:cubicBezTo>
                <a:cubicBezTo>
                  <a:pt x="5067125" y="5273199"/>
                  <a:pt x="4967265" y="5258986"/>
                  <a:pt x="4904497" y="5362033"/>
                </a:cubicBezTo>
                <a:cubicBezTo>
                  <a:pt x="4818903" y="5507721"/>
                  <a:pt x="4684807" y="5564575"/>
                  <a:pt x="4579242" y="5674729"/>
                </a:cubicBezTo>
                <a:cubicBezTo>
                  <a:pt x="4545005" y="5713816"/>
                  <a:pt x="4313903" y="5841738"/>
                  <a:pt x="4253988" y="5884379"/>
                </a:cubicBezTo>
                <a:cubicBezTo>
                  <a:pt x="4168395" y="5944786"/>
                  <a:pt x="4071389" y="5966106"/>
                  <a:pt x="3985795" y="6069153"/>
                </a:cubicBezTo>
                <a:cubicBezTo>
                  <a:pt x="4065682" y="6086921"/>
                  <a:pt x="4134157" y="5990979"/>
                  <a:pt x="4231163" y="6030066"/>
                </a:cubicBezTo>
                <a:cubicBezTo>
                  <a:pt x="4074242" y="6133114"/>
                  <a:pt x="3931586" y="6182861"/>
                  <a:pt x="3814609" y="6317889"/>
                </a:cubicBezTo>
                <a:cubicBezTo>
                  <a:pt x="3800343" y="6335656"/>
                  <a:pt x="3771812" y="6332102"/>
                  <a:pt x="3751840" y="6339209"/>
                </a:cubicBezTo>
                <a:cubicBezTo>
                  <a:pt x="3529298" y="6406723"/>
                  <a:pt x="3309608" y="6467130"/>
                  <a:pt x="3089919" y="6563071"/>
                </a:cubicBezTo>
                <a:cubicBezTo>
                  <a:pt x="3041416" y="6584392"/>
                  <a:pt x="2955823" y="6595052"/>
                  <a:pt x="2961529" y="6662566"/>
                </a:cubicBezTo>
                <a:cubicBezTo>
                  <a:pt x="2972941" y="6765613"/>
                  <a:pt x="3055681" y="6687439"/>
                  <a:pt x="3107038" y="6673226"/>
                </a:cubicBezTo>
                <a:cubicBezTo>
                  <a:pt x="3269664" y="6634138"/>
                  <a:pt x="3432292" y="6570178"/>
                  <a:pt x="3594919" y="6591499"/>
                </a:cubicBezTo>
                <a:cubicBezTo>
                  <a:pt x="3483648" y="6637693"/>
                  <a:pt x="3372376" y="6680332"/>
                  <a:pt x="3261106" y="6726527"/>
                </a:cubicBezTo>
                <a:cubicBezTo>
                  <a:pt x="3386642" y="6705206"/>
                  <a:pt x="3495061" y="6786934"/>
                  <a:pt x="3620597" y="6740740"/>
                </a:cubicBezTo>
                <a:cubicBezTo>
                  <a:pt x="3660541" y="6726527"/>
                  <a:pt x="3700484" y="6765613"/>
                  <a:pt x="3703337" y="6826020"/>
                </a:cubicBezTo>
                <a:cubicBezTo>
                  <a:pt x="3706191" y="6847340"/>
                  <a:pt x="3700484" y="6865108"/>
                  <a:pt x="3689072" y="6879321"/>
                </a:cubicBezTo>
                <a:lnTo>
                  <a:pt x="0" y="6879321"/>
                </a:ln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335C0BD7-4AF1-05E0-8F02-97FA8A6D22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>
              <a:spcAft>
                <a:spcPts val="600"/>
              </a:spcAft>
              <a:defRPr/>
            </a:pPr>
            <a:fld id="{A68F81FF-A8B7-8E49-9D5B-3CAD5ADFEE36}" type="slidenum">
              <a:rPr 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>
                <a:spcAft>
                  <a:spcPts val="600"/>
                </a:spcAft>
                <a:defRPr/>
              </a:pPr>
              <a:t>10</a:t>
            </a:fld>
            <a:endParaRPr 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8A0435FA-954D-7FA9-3952-161DFB31C6E7}"/>
              </a:ext>
            </a:extLst>
          </p:cNvPr>
          <p:cNvSpPr/>
          <p:nvPr/>
        </p:nvSpPr>
        <p:spPr>
          <a:xfrm>
            <a:off x="205098" y="721875"/>
            <a:ext cx="3621468" cy="72894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sz="4400" dirty="0">
              <a:solidFill>
                <a:srgbClr val="0070C0"/>
              </a:solidFill>
              <a:latin typeface="+mj-lt"/>
            </a:endParaRPr>
          </a:p>
        </p:txBody>
      </p:sp>
      <p:sp>
        <p:nvSpPr>
          <p:cNvPr id="2" name="Title 4">
            <a:extLst>
              <a:ext uri="{FF2B5EF4-FFF2-40B4-BE49-F238E27FC236}">
                <a16:creationId xmlns:a16="http://schemas.microsoft.com/office/drawing/2014/main" id="{BAF2A2DF-D708-BCCC-F0A1-617B84D962EB}"/>
              </a:ext>
            </a:extLst>
          </p:cNvPr>
          <p:cNvSpPr txBox="1">
            <a:spLocks/>
          </p:cNvSpPr>
          <p:nvPr/>
        </p:nvSpPr>
        <p:spPr>
          <a:xfrm>
            <a:off x="0" y="113200"/>
            <a:ext cx="4822819" cy="87740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>
            <a:normAutofit/>
          </a:bodyPr>
          <a:lstStyle>
            <a:lvl1pPr marL="0" marR="0" indent="0" algn="l" defTabSz="914400" rtl="0" eaLnBrk="1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400" kern="1200">
                <a:solidFill>
                  <a:srgbClr val="0B5494"/>
                </a:solidFill>
                <a:latin typeface="Product Sans Thin" panose="020B0203030502040203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en-US" b="1" dirty="0">
                <a:solidFill>
                  <a:schemeClr val="bg1"/>
                </a:solidFill>
                <a:latin typeface="+mj-lt"/>
              </a:rPr>
              <a:t>Strategic Drivers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09F8ABB6-071E-5B78-5A79-9FF89A75E9BB}"/>
              </a:ext>
            </a:extLst>
          </p:cNvPr>
          <p:cNvSpPr/>
          <p:nvPr/>
        </p:nvSpPr>
        <p:spPr>
          <a:xfrm>
            <a:off x="5640778" y="2172199"/>
            <a:ext cx="6308948" cy="2809884"/>
          </a:xfrm>
          <a:prstGeom prst="rect">
            <a:avLst/>
          </a:prstGeom>
          <a:solidFill>
            <a:srgbClr val="FFFFFF">
              <a:alpha val="69804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342900" indent="-342900" algn="just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tx1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Broadly supportive of strategic drivers and themes</a:t>
            </a:r>
          </a:p>
          <a:p>
            <a:pPr marL="342900" indent="-342900" algn="just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tx1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Supportive of focus on sustainability but should not be at expense of other IESBA ethics and independence projects </a:t>
            </a:r>
          </a:p>
          <a:p>
            <a:pPr marL="342900" indent="-342900" algn="just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tx1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Recent corporate failures and ethical lapses in audit firm reinforce importance of IESBA’s work and demonstrate need to intensify efforts on enhancing the quality and clarity of Code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4AE19A7A-9837-3629-7B52-9D821FA411F5}"/>
              </a:ext>
            </a:extLst>
          </p:cNvPr>
          <p:cNvSpPr/>
          <p:nvPr/>
        </p:nvSpPr>
        <p:spPr>
          <a:xfrm>
            <a:off x="5640778" y="1555668"/>
            <a:ext cx="6308947" cy="616531"/>
          </a:xfrm>
          <a:prstGeom prst="rect">
            <a:avLst/>
          </a:prstGeom>
          <a:solidFill>
            <a:srgbClr val="EE66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solidFill>
                  <a:schemeClr val="bg1"/>
                </a:solidFill>
                <a:latin typeface="+mj-lt"/>
              </a:rPr>
              <a:t>Monitoring Group Members</a:t>
            </a:r>
          </a:p>
        </p:txBody>
      </p:sp>
    </p:spTree>
    <p:extLst>
      <p:ext uri="{BB962C8B-B14F-4D97-AF65-F5344CB8AC3E}">
        <p14:creationId xmlns:p14="http://schemas.microsoft.com/office/powerpoint/2010/main" val="298380818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ow to Identify and Track the Critical Drivers in Your Business -">
            <a:extLst>
              <a:ext uri="{FF2B5EF4-FFF2-40B4-BE49-F238E27FC236}">
                <a16:creationId xmlns:a16="http://schemas.microsoft.com/office/drawing/2014/main" id="{D2E86F3C-28BB-A227-6151-D5F2837BBD8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"/>
          <a:stretch/>
        </p:blipFill>
        <p:spPr bwMode="auto">
          <a:xfrm>
            <a:off x="0" y="0"/>
            <a:ext cx="6757651" cy="6857990"/>
          </a:xfrm>
          <a:custGeom>
            <a:avLst/>
            <a:gdLst/>
            <a:ahLst/>
            <a:cxnLst/>
            <a:rect l="l" t="t" r="r" b="b"/>
            <a:pathLst>
              <a:path w="6116569" h="6879321">
                <a:moveTo>
                  <a:pt x="0" y="0"/>
                </a:moveTo>
                <a:lnTo>
                  <a:pt x="2935851" y="0"/>
                </a:lnTo>
                <a:cubicBezTo>
                  <a:pt x="3035710" y="10660"/>
                  <a:pt x="3138421" y="17767"/>
                  <a:pt x="3238280" y="31980"/>
                </a:cubicBezTo>
                <a:cubicBezTo>
                  <a:pt x="3817462" y="106602"/>
                  <a:pt x="3127009" y="277163"/>
                  <a:pt x="3660541" y="550772"/>
                </a:cubicBezTo>
                <a:cubicBezTo>
                  <a:pt x="3706191" y="575645"/>
                  <a:pt x="3757546" y="579199"/>
                  <a:pt x="3808902" y="589860"/>
                </a:cubicBezTo>
                <a:cubicBezTo>
                  <a:pt x="4008620" y="625393"/>
                  <a:pt x="4211192" y="618286"/>
                  <a:pt x="4413762" y="625393"/>
                </a:cubicBezTo>
                <a:cubicBezTo>
                  <a:pt x="4465118" y="628946"/>
                  <a:pt x="4525033" y="625393"/>
                  <a:pt x="4567830" y="721333"/>
                </a:cubicBezTo>
                <a:cubicBezTo>
                  <a:pt x="4425175" y="724888"/>
                  <a:pt x="4305344" y="731994"/>
                  <a:pt x="4171247" y="792401"/>
                </a:cubicBezTo>
                <a:cubicBezTo>
                  <a:pt x="4239722" y="859916"/>
                  <a:pt x="4322462" y="795955"/>
                  <a:pt x="4376671" y="842148"/>
                </a:cubicBezTo>
                <a:cubicBezTo>
                  <a:pt x="4428027" y="888342"/>
                  <a:pt x="4470824" y="891896"/>
                  <a:pt x="4527887" y="813722"/>
                </a:cubicBezTo>
                <a:cubicBezTo>
                  <a:pt x="4556417" y="774634"/>
                  <a:pt x="4604920" y="778187"/>
                  <a:pt x="4633452" y="799508"/>
                </a:cubicBezTo>
                <a:cubicBezTo>
                  <a:pt x="4781813" y="913216"/>
                  <a:pt x="4778960" y="909662"/>
                  <a:pt x="4947293" y="870576"/>
                </a:cubicBezTo>
                <a:cubicBezTo>
                  <a:pt x="5055712" y="845701"/>
                  <a:pt x="5166983" y="806615"/>
                  <a:pt x="5263988" y="820828"/>
                </a:cubicBezTo>
                <a:cubicBezTo>
                  <a:pt x="5275401" y="867022"/>
                  <a:pt x="5263988" y="888342"/>
                  <a:pt x="5249723" y="895449"/>
                </a:cubicBezTo>
                <a:cubicBezTo>
                  <a:pt x="5021475" y="1005604"/>
                  <a:pt x="4975825" y="1122864"/>
                  <a:pt x="4744723" y="1197485"/>
                </a:cubicBezTo>
                <a:cubicBezTo>
                  <a:pt x="4724751" y="1268552"/>
                  <a:pt x="4807491" y="1275660"/>
                  <a:pt x="4767548" y="1346727"/>
                </a:cubicBezTo>
                <a:cubicBezTo>
                  <a:pt x="4693367" y="1407134"/>
                  <a:pt x="4610627" y="1346727"/>
                  <a:pt x="4539299" y="1421348"/>
                </a:cubicBezTo>
                <a:cubicBezTo>
                  <a:pt x="4550712" y="1471094"/>
                  <a:pt x="4610627" y="1432008"/>
                  <a:pt x="4607773" y="1485309"/>
                </a:cubicBezTo>
                <a:cubicBezTo>
                  <a:pt x="4604920" y="1517288"/>
                  <a:pt x="4593508" y="1527948"/>
                  <a:pt x="4579242" y="1535055"/>
                </a:cubicBezTo>
                <a:cubicBezTo>
                  <a:pt x="4776107" y="1538608"/>
                  <a:pt x="5383820" y="1574142"/>
                  <a:pt x="5278255" y="1609676"/>
                </a:cubicBezTo>
                <a:cubicBezTo>
                  <a:pt x="5418057" y="1698511"/>
                  <a:pt x="5623481" y="1609676"/>
                  <a:pt x="5771843" y="1630997"/>
                </a:cubicBezTo>
                <a:cubicBezTo>
                  <a:pt x="5925911" y="1652316"/>
                  <a:pt x="6171278" y="1719830"/>
                  <a:pt x="6105656" y="1748257"/>
                </a:cubicBezTo>
                <a:cubicBezTo>
                  <a:pt x="6031475" y="1780238"/>
                  <a:pt x="5766136" y="2146235"/>
                  <a:pt x="5691955" y="2167555"/>
                </a:cubicBezTo>
                <a:cubicBezTo>
                  <a:pt x="5606362" y="2188875"/>
                  <a:pt x="5589243" y="2217302"/>
                  <a:pt x="5475118" y="2348776"/>
                </a:cubicBezTo>
                <a:cubicBezTo>
                  <a:pt x="5398085" y="2437610"/>
                  <a:pt x="5709074" y="2238623"/>
                  <a:pt x="5826051" y="2291922"/>
                </a:cubicBezTo>
                <a:cubicBezTo>
                  <a:pt x="5868848" y="2309690"/>
                  <a:pt x="5552153" y="2554872"/>
                  <a:pt x="5552153" y="2597513"/>
                </a:cubicBezTo>
                <a:cubicBezTo>
                  <a:pt x="5549300" y="2640153"/>
                  <a:pt x="5577831" y="2647260"/>
                  <a:pt x="5603508" y="2647260"/>
                </a:cubicBezTo>
                <a:cubicBezTo>
                  <a:pt x="5660571" y="2647260"/>
                  <a:pt x="5640599" y="2686346"/>
                  <a:pt x="5700515" y="2679240"/>
                </a:cubicBezTo>
                <a:cubicBezTo>
                  <a:pt x="5523622" y="2800055"/>
                  <a:pt x="5418057" y="2778734"/>
                  <a:pt x="5246870" y="2888889"/>
                </a:cubicBezTo>
                <a:cubicBezTo>
                  <a:pt x="5164130" y="2942189"/>
                  <a:pt x="4921615" y="3119857"/>
                  <a:pt x="4836022" y="3169605"/>
                </a:cubicBezTo>
                <a:cubicBezTo>
                  <a:pt x="4801785" y="3187371"/>
                  <a:pt x="4758988" y="3173158"/>
                  <a:pt x="4736163" y="3233565"/>
                </a:cubicBezTo>
                <a:cubicBezTo>
                  <a:pt x="4770400" y="3279759"/>
                  <a:pt x="4816050" y="3254885"/>
                  <a:pt x="4853141" y="3233565"/>
                </a:cubicBezTo>
                <a:cubicBezTo>
                  <a:pt x="4944440" y="3176711"/>
                  <a:pt x="4935881" y="3190925"/>
                  <a:pt x="4944440" y="3226459"/>
                </a:cubicBezTo>
                <a:cubicBezTo>
                  <a:pt x="4972972" y="3350827"/>
                  <a:pt x="5044300" y="3308186"/>
                  <a:pt x="5109921" y="3283313"/>
                </a:cubicBezTo>
                <a:cubicBezTo>
                  <a:pt x="5303932" y="3208692"/>
                  <a:pt x="5500797" y="3215799"/>
                  <a:pt x="5694809" y="3141178"/>
                </a:cubicBezTo>
                <a:cubicBezTo>
                  <a:pt x="5714781" y="3134070"/>
                  <a:pt x="5612068" y="3283313"/>
                  <a:pt x="5566419" y="3301079"/>
                </a:cubicBezTo>
                <a:cubicBezTo>
                  <a:pt x="5515063" y="3322399"/>
                  <a:pt x="5452294" y="3311739"/>
                  <a:pt x="5415203" y="3397020"/>
                </a:cubicBezTo>
                <a:cubicBezTo>
                  <a:pt x="5477972" y="3414787"/>
                  <a:pt x="5552153" y="3372147"/>
                  <a:pt x="5612068" y="3432554"/>
                </a:cubicBezTo>
                <a:cubicBezTo>
                  <a:pt x="5469413" y="3528494"/>
                  <a:pt x="5329610" y="3535601"/>
                  <a:pt x="5206927" y="3599562"/>
                </a:cubicBezTo>
                <a:cubicBezTo>
                  <a:pt x="5192661" y="3706163"/>
                  <a:pt x="5272548" y="3663523"/>
                  <a:pt x="5301079" y="3723930"/>
                </a:cubicBezTo>
                <a:cubicBezTo>
                  <a:pt x="5072830" y="3844745"/>
                  <a:pt x="4564977" y="4232062"/>
                  <a:pt x="4507915" y="4306683"/>
                </a:cubicBezTo>
                <a:cubicBezTo>
                  <a:pt x="4390937" y="4463031"/>
                  <a:pt x="3900202" y="4562525"/>
                  <a:pt x="3982942" y="4587399"/>
                </a:cubicBezTo>
                <a:cubicBezTo>
                  <a:pt x="4051417" y="4608719"/>
                  <a:pt x="4119891" y="4587399"/>
                  <a:pt x="4185513" y="4541205"/>
                </a:cubicBezTo>
                <a:cubicBezTo>
                  <a:pt x="4291078" y="4466584"/>
                  <a:pt x="5010062" y="4523438"/>
                  <a:pt x="5212633" y="4455924"/>
                </a:cubicBezTo>
                <a:cubicBezTo>
                  <a:pt x="5241164" y="4445264"/>
                  <a:pt x="5283960" y="4409730"/>
                  <a:pt x="5312492" y="4473691"/>
                </a:cubicBezTo>
                <a:cubicBezTo>
                  <a:pt x="5098508" y="4704659"/>
                  <a:pt x="4833169" y="4654913"/>
                  <a:pt x="4596361" y="4818368"/>
                </a:cubicBezTo>
                <a:cubicBezTo>
                  <a:pt x="4684807" y="4917861"/>
                  <a:pt x="4776107" y="4907202"/>
                  <a:pt x="4873113" y="4885882"/>
                </a:cubicBezTo>
                <a:cubicBezTo>
                  <a:pt x="4895938" y="4878775"/>
                  <a:pt x="4930175" y="4871668"/>
                  <a:pt x="4935881" y="4914309"/>
                </a:cubicBezTo>
                <a:cubicBezTo>
                  <a:pt x="4941587" y="4967609"/>
                  <a:pt x="4898790" y="4978270"/>
                  <a:pt x="4873113" y="5003143"/>
                </a:cubicBezTo>
                <a:cubicBezTo>
                  <a:pt x="4833169" y="5038676"/>
                  <a:pt x="4773254" y="4999590"/>
                  <a:pt x="4721898" y="5095530"/>
                </a:cubicBezTo>
                <a:cubicBezTo>
                  <a:pt x="4873113" y="5067104"/>
                  <a:pt x="4998650" y="5020910"/>
                  <a:pt x="5132745" y="4949842"/>
                </a:cubicBezTo>
                <a:cubicBezTo>
                  <a:pt x="5121333" y="5006696"/>
                  <a:pt x="5081390" y="5035123"/>
                  <a:pt x="5101362" y="5081317"/>
                </a:cubicBezTo>
                <a:cubicBezTo>
                  <a:pt x="5118480" y="5116850"/>
                  <a:pt x="5164130" y="5131063"/>
                  <a:pt x="5138452" y="5198578"/>
                </a:cubicBezTo>
                <a:cubicBezTo>
                  <a:pt x="5067125" y="5273199"/>
                  <a:pt x="4967265" y="5258986"/>
                  <a:pt x="4904497" y="5362033"/>
                </a:cubicBezTo>
                <a:cubicBezTo>
                  <a:pt x="4818903" y="5507721"/>
                  <a:pt x="4684807" y="5564575"/>
                  <a:pt x="4579242" y="5674729"/>
                </a:cubicBezTo>
                <a:cubicBezTo>
                  <a:pt x="4545005" y="5713816"/>
                  <a:pt x="4313903" y="5841738"/>
                  <a:pt x="4253988" y="5884379"/>
                </a:cubicBezTo>
                <a:cubicBezTo>
                  <a:pt x="4168395" y="5944786"/>
                  <a:pt x="4071389" y="5966106"/>
                  <a:pt x="3985795" y="6069153"/>
                </a:cubicBezTo>
                <a:cubicBezTo>
                  <a:pt x="4065682" y="6086921"/>
                  <a:pt x="4134157" y="5990979"/>
                  <a:pt x="4231163" y="6030066"/>
                </a:cubicBezTo>
                <a:cubicBezTo>
                  <a:pt x="4074242" y="6133114"/>
                  <a:pt x="3931586" y="6182861"/>
                  <a:pt x="3814609" y="6317889"/>
                </a:cubicBezTo>
                <a:cubicBezTo>
                  <a:pt x="3800343" y="6335656"/>
                  <a:pt x="3771812" y="6332102"/>
                  <a:pt x="3751840" y="6339209"/>
                </a:cubicBezTo>
                <a:cubicBezTo>
                  <a:pt x="3529298" y="6406723"/>
                  <a:pt x="3309608" y="6467130"/>
                  <a:pt x="3089919" y="6563071"/>
                </a:cubicBezTo>
                <a:cubicBezTo>
                  <a:pt x="3041416" y="6584392"/>
                  <a:pt x="2955823" y="6595052"/>
                  <a:pt x="2961529" y="6662566"/>
                </a:cubicBezTo>
                <a:cubicBezTo>
                  <a:pt x="2972941" y="6765613"/>
                  <a:pt x="3055681" y="6687439"/>
                  <a:pt x="3107038" y="6673226"/>
                </a:cubicBezTo>
                <a:cubicBezTo>
                  <a:pt x="3269664" y="6634138"/>
                  <a:pt x="3432292" y="6570178"/>
                  <a:pt x="3594919" y="6591499"/>
                </a:cubicBezTo>
                <a:cubicBezTo>
                  <a:pt x="3483648" y="6637693"/>
                  <a:pt x="3372376" y="6680332"/>
                  <a:pt x="3261106" y="6726527"/>
                </a:cubicBezTo>
                <a:cubicBezTo>
                  <a:pt x="3386642" y="6705206"/>
                  <a:pt x="3495061" y="6786934"/>
                  <a:pt x="3620597" y="6740740"/>
                </a:cubicBezTo>
                <a:cubicBezTo>
                  <a:pt x="3660541" y="6726527"/>
                  <a:pt x="3700484" y="6765613"/>
                  <a:pt x="3703337" y="6826020"/>
                </a:cubicBezTo>
                <a:cubicBezTo>
                  <a:pt x="3706191" y="6847340"/>
                  <a:pt x="3700484" y="6865108"/>
                  <a:pt x="3689072" y="6879321"/>
                </a:cubicBezTo>
                <a:lnTo>
                  <a:pt x="0" y="6879321"/>
                </a:ln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335C0BD7-4AF1-05E0-8F02-97FA8A6D22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>
              <a:spcAft>
                <a:spcPts val="600"/>
              </a:spcAft>
              <a:defRPr/>
            </a:pPr>
            <a:fld id="{A68F81FF-A8B7-8E49-9D5B-3CAD5ADFEE36}" type="slidenum">
              <a:rPr 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>
                <a:spcAft>
                  <a:spcPts val="600"/>
                </a:spcAft>
                <a:defRPr/>
              </a:pPr>
              <a:t>11</a:t>
            </a:fld>
            <a:endParaRPr 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8A0435FA-954D-7FA9-3952-161DFB31C6E7}"/>
              </a:ext>
            </a:extLst>
          </p:cNvPr>
          <p:cNvSpPr/>
          <p:nvPr/>
        </p:nvSpPr>
        <p:spPr>
          <a:xfrm>
            <a:off x="205098" y="721875"/>
            <a:ext cx="3621468" cy="72894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sz="4400" dirty="0">
              <a:solidFill>
                <a:srgbClr val="0070C0"/>
              </a:solidFill>
              <a:latin typeface="+mj-lt"/>
            </a:endParaRPr>
          </a:p>
        </p:txBody>
      </p:sp>
      <p:sp>
        <p:nvSpPr>
          <p:cNvPr id="2" name="Title 4">
            <a:extLst>
              <a:ext uri="{FF2B5EF4-FFF2-40B4-BE49-F238E27FC236}">
                <a16:creationId xmlns:a16="http://schemas.microsoft.com/office/drawing/2014/main" id="{BAF2A2DF-D708-BCCC-F0A1-617B84D962EB}"/>
              </a:ext>
            </a:extLst>
          </p:cNvPr>
          <p:cNvSpPr txBox="1">
            <a:spLocks/>
          </p:cNvSpPr>
          <p:nvPr/>
        </p:nvSpPr>
        <p:spPr>
          <a:xfrm>
            <a:off x="205098" y="113200"/>
            <a:ext cx="4603969" cy="87740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>
            <a:normAutofit fontScale="92500"/>
          </a:bodyPr>
          <a:lstStyle>
            <a:lvl1pPr marL="0" marR="0" indent="0" algn="l" defTabSz="914400" rtl="0" eaLnBrk="1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400" kern="1200">
                <a:solidFill>
                  <a:srgbClr val="0B5494"/>
                </a:solidFill>
                <a:latin typeface="Product Sans Thin" panose="020B0203030502040203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en-US" b="1" dirty="0">
                <a:solidFill>
                  <a:schemeClr val="bg1"/>
                </a:solidFill>
                <a:latin typeface="+mj-lt"/>
              </a:rPr>
              <a:t>Strategic Drivers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19059E57-38A6-AE75-B182-58F63256F9DE}"/>
              </a:ext>
            </a:extLst>
          </p:cNvPr>
          <p:cNvSpPr/>
          <p:nvPr/>
        </p:nvSpPr>
        <p:spPr>
          <a:xfrm>
            <a:off x="5640779" y="136525"/>
            <a:ext cx="6277275" cy="569543"/>
          </a:xfrm>
          <a:prstGeom prst="rect">
            <a:avLst/>
          </a:prstGeom>
          <a:solidFill>
            <a:srgbClr val="EE66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solidFill>
                  <a:schemeClr val="bg1"/>
                </a:solidFill>
                <a:latin typeface="+mj-lt"/>
              </a:rPr>
              <a:t>Other Respondents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C482424E-342F-721A-83E8-067FC4FA2548}"/>
              </a:ext>
            </a:extLst>
          </p:cNvPr>
          <p:cNvSpPr/>
          <p:nvPr/>
        </p:nvSpPr>
        <p:spPr>
          <a:xfrm>
            <a:off x="5640779" y="706068"/>
            <a:ext cx="6277275" cy="6234710"/>
          </a:xfrm>
          <a:prstGeom prst="rect">
            <a:avLst/>
          </a:prstGeom>
          <a:solidFill>
            <a:srgbClr val="FFFFFF">
              <a:alpha val="69804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342900" indent="-342900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Generally supportive of proposed strategic drivers</a:t>
            </a:r>
          </a:p>
          <a:p>
            <a:pPr>
              <a:spcBef>
                <a:spcPts val="1200"/>
              </a:spcBef>
              <a:spcAft>
                <a:spcPts val="300"/>
              </a:spcAft>
            </a:pPr>
            <a:r>
              <a:rPr lang="en-US" b="1" dirty="0">
                <a:solidFill>
                  <a:schemeClr val="accent6">
                    <a:lumMod val="60000"/>
                    <a:lumOff val="40000"/>
                  </a:schemeClr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Rapidly Growing Market Demand for Sustainability Info</a:t>
            </a:r>
          </a:p>
          <a:p>
            <a:pPr marL="342900" indent="-342900" algn="just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Non-PAIBs should also perform duties in ethical manner</a:t>
            </a:r>
          </a:p>
          <a:p>
            <a:pPr marL="342900" indent="-342900" algn="just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Close coordination with IAASB is important</a:t>
            </a:r>
          </a:p>
          <a:p>
            <a:pPr marL="342900" indent="-342900" algn="just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/>
                </a:solidFill>
                <a:latin typeface="+mj-lt"/>
                <a:cs typeface="Times New Roman" panose="02020603050405020304" pitchFamily="18" charset="0"/>
              </a:rPr>
              <a:t>The critical need for guidance material</a:t>
            </a:r>
          </a:p>
          <a:p>
            <a:pPr marL="342900" indent="-342900" algn="just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i="1" dirty="0">
                <a:solidFill>
                  <a:schemeClr val="tx1"/>
                </a:solidFill>
                <a:latin typeface="+mj-lt"/>
                <a:cs typeface="Times New Roman" panose="02020603050405020304" pitchFamily="18" charset="0"/>
              </a:rPr>
              <a:t>Use of Experts </a:t>
            </a:r>
            <a:r>
              <a:rPr lang="en-US" dirty="0">
                <a:solidFill>
                  <a:schemeClr val="tx1"/>
                </a:solidFill>
                <a:latin typeface="+mj-lt"/>
                <a:cs typeface="Times New Roman" panose="02020603050405020304" pitchFamily="18" charset="0"/>
              </a:rPr>
              <a:t>project should also address experts involved in preparation of sustainability information </a:t>
            </a:r>
          </a:p>
          <a:p>
            <a:pPr marR="0" lvl="0" algn="just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300"/>
              </a:spcAft>
              <a:buClrTx/>
              <a:buSzTx/>
              <a:tabLst/>
              <a:defRPr/>
            </a:pPr>
            <a:r>
              <a:rPr lang="en-US" b="1" dirty="0">
                <a:solidFill>
                  <a:schemeClr val="accent6">
                    <a:lumMod val="60000"/>
                    <a:lumOff val="40000"/>
                  </a:schemeClr>
                </a:solidFill>
                <a:latin typeface="+mj-lt"/>
                <a:cs typeface="Times New Roman" panose="02020603050405020304" pitchFamily="18" charset="0"/>
              </a:rPr>
              <a:t>Expanding Role of PA in Business</a:t>
            </a:r>
          </a:p>
          <a:p>
            <a:pPr marL="342900" marR="0" lvl="1" indent="-342900" algn="just" fontAlgn="auto">
              <a:lnSpc>
                <a:spcPct val="100000"/>
              </a:lnSpc>
              <a:spcAft>
                <a:spcPts val="3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>
                <a:solidFill>
                  <a:schemeClr val="tx1"/>
                </a:solidFill>
                <a:latin typeface="+mj-lt"/>
                <a:cs typeface="Times New Roman" panose="02020603050405020304" pitchFamily="18" charset="0"/>
              </a:rPr>
              <a:t>Queried if PAIBs have sufficient knowledge of the Code</a:t>
            </a:r>
          </a:p>
          <a:p>
            <a:pPr marL="342900" marR="0" lvl="1" indent="-342900" algn="just" fontAlgn="auto">
              <a:lnSpc>
                <a:spcPct val="100000"/>
              </a:lnSpc>
              <a:spcAft>
                <a:spcPts val="3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>
                <a:solidFill>
                  <a:schemeClr val="tx1"/>
                </a:solidFill>
                <a:latin typeface="+mj-lt"/>
                <a:cs typeface="Times New Roman" panose="02020603050405020304" pitchFamily="18" charset="0"/>
              </a:rPr>
              <a:t>PAOs play important role to monitor compliance to promote accountability </a:t>
            </a:r>
          </a:p>
          <a:p>
            <a:pPr marL="342900" marR="0" lvl="1" indent="-342900" algn="just" fontAlgn="auto">
              <a:lnSpc>
                <a:spcPct val="100000"/>
              </a:lnSpc>
              <a:spcAft>
                <a:spcPts val="3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>
                <a:solidFill>
                  <a:schemeClr val="tx1"/>
                </a:solidFill>
                <a:latin typeface="+mj-lt"/>
                <a:cs typeface="Times New Roman" panose="02020603050405020304" pitchFamily="18" charset="0"/>
              </a:rPr>
              <a:t>Consider stakeholder expectations of whether all CFOs would be held to the same standard</a:t>
            </a:r>
          </a:p>
          <a:p>
            <a:pPr marR="0" lvl="0" algn="just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300"/>
              </a:spcAft>
              <a:buClrTx/>
              <a:buSzTx/>
              <a:tabLst/>
              <a:defRPr/>
            </a:pPr>
            <a:r>
              <a:rPr lang="en-US" b="1" dirty="0">
                <a:solidFill>
                  <a:schemeClr val="accent6">
                    <a:lumMod val="60000"/>
                    <a:lumOff val="40000"/>
                  </a:schemeClr>
                </a:solidFill>
                <a:latin typeface="+mj-lt"/>
                <a:cs typeface="Times New Roman" panose="02020603050405020304" pitchFamily="18" charset="0"/>
              </a:rPr>
              <a:t>Ongoing Impact of Technological Transformations</a:t>
            </a:r>
          </a:p>
          <a:p>
            <a:pPr marL="342900" marR="0" lvl="1" indent="-342900" algn="just" fontAlgn="auto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>
                <a:solidFill>
                  <a:schemeClr val="tx1"/>
                </a:solidFill>
                <a:latin typeface="+mj-lt"/>
                <a:cs typeface="Times New Roman" panose="02020603050405020304" pitchFamily="18" charset="0"/>
              </a:rPr>
              <a:t>Important to keep up with pace of change</a:t>
            </a:r>
          </a:p>
          <a:p>
            <a:pPr marL="342900" marR="0" lvl="1" indent="-342900" algn="just" fontAlgn="auto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>
                <a:solidFill>
                  <a:schemeClr val="tx1"/>
                </a:solidFill>
                <a:latin typeface="+mj-lt"/>
                <a:cs typeface="Times New Roman" panose="02020603050405020304" pitchFamily="18" charset="0"/>
              </a:rPr>
              <a:t>Clear strategy for monitoring and addressing emerging ethical issues related to disruptive technologies</a:t>
            </a:r>
          </a:p>
          <a:p>
            <a:pPr marL="0" marR="0" lvl="1" algn="just" fontAlgn="auto">
              <a:lnSpc>
                <a:spcPct val="100000"/>
              </a:lnSpc>
              <a:spcAft>
                <a:spcPts val="300"/>
              </a:spcAft>
              <a:buClrTx/>
              <a:buSzTx/>
              <a:tabLst/>
              <a:defRPr/>
            </a:pPr>
            <a:endParaRPr lang="en-US" sz="1600" dirty="0">
              <a:solidFill>
                <a:schemeClr val="tx1"/>
              </a:solidFill>
              <a:latin typeface="+mj-lt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0305332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ow to Identify and Track the Critical Drivers in Your Business -">
            <a:extLst>
              <a:ext uri="{FF2B5EF4-FFF2-40B4-BE49-F238E27FC236}">
                <a16:creationId xmlns:a16="http://schemas.microsoft.com/office/drawing/2014/main" id="{D2E86F3C-28BB-A227-6151-D5F2837BBD8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"/>
          <a:stretch/>
        </p:blipFill>
        <p:spPr bwMode="auto">
          <a:xfrm>
            <a:off x="-223037" y="0"/>
            <a:ext cx="6757651" cy="6857990"/>
          </a:xfrm>
          <a:custGeom>
            <a:avLst/>
            <a:gdLst/>
            <a:ahLst/>
            <a:cxnLst/>
            <a:rect l="l" t="t" r="r" b="b"/>
            <a:pathLst>
              <a:path w="6116569" h="6879321">
                <a:moveTo>
                  <a:pt x="0" y="0"/>
                </a:moveTo>
                <a:lnTo>
                  <a:pt x="2935851" y="0"/>
                </a:lnTo>
                <a:cubicBezTo>
                  <a:pt x="3035710" y="10660"/>
                  <a:pt x="3138421" y="17767"/>
                  <a:pt x="3238280" y="31980"/>
                </a:cubicBezTo>
                <a:cubicBezTo>
                  <a:pt x="3817462" y="106602"/>
                  <a:pt x="3127009" y="277163"/>
                  <a:pt x="3660541" y="550772"/>
                </a:cubicBezTo>
                <a:cubicBezTo>
                  <a:pt x="3706191" y="575645"/>
                  <a:pt x="3757546" y="579199"/>
                  <a:pt x="3808902" y="589860"/>
                </a:cubicBezTo>
                <a:cubicBezTo>
                  <a:pt x="4008620" y="625393"/>
                  <a:pt x="4211192" y="618286"/>
                  <a:pt x="4413762" y="625393"/>
                </a:cubicBezTo>
                <a:cubicBezTo>
                  <a:pt x="4465118" y="628946"/>
                  <a:pt x="4525033" y="625393"/>
                  <a:pt x="4567830" y="721333"/>
                </a:cubicBezTo>
                <a:cubicBezTo>
                  <a:pt x="4425175" y="724888"/>
                  <a:pt x="4305344" y="731994"/>
                  <a:pt x="4171247" y="792401"/>
                </a:cubicBezTo>
                <a:cubicBezTo>
                  <a:pt x="4239722" y="859916"/>
                  <a:pt x="4322462" y="795955"/>
                  <a:pt x="4376671" y="842148"/>
                </a:cubicBezTo>
                <a:cubicBezTo>
                  <a:pt x="4428027" y="888342"/>
                  <a:pt x="4470824" y="891896"/>
                  <a:pt x="4527887" y="813722"/>
                </a:cubicBezTo>
                <a:cubicBezTo>
                  <a:pt x="4556417" y="774634"/>
                  <a:pt x="4604920" y="778187"/>
                  <a:pt x="4633452" y="799508"/>
                </a:cubicBezTo>
                <a:cubicBezTo>
                  <a:pt x="4781813" y="913216"/>
                  <a:pt x="4778960" y="909662"/>
                  <a:pt x="4947293" y="870576"/>
                </a:cubicBezTo>
                <a:cubicBezTo>
                  <a:pt x="5055712" y="845701"/>
                  <a:pt x="5166983" y="806615"/>
                  <a:pt x="5263988" y="820828"/>
                </a:cubicBezTo>
                <a:cubicBezTo>
                  <a:pt x="5275401" y="867022"/>
                  <a:pt x="5263988" y="888342"/>
                  <a:pt x="5249723" y="895449"/>
                </a:cubicBezTo>
                <a:cubicBezTo>
                  <a:pt x="5021475" y="1005604"/>
                  <a:pt x="4975825" y="1122864"/>
                  <a:pt x="4744723" y="1197485"/>
                </a:cubicBezTo>
                <a:cubicBezTo>
                  <a:pt x="4724751" y="1268552"/>
                  <a:pt x="4807491" y="1275660"/>
                  <a:pt x="4767548" y="1346727"/>
                </a:cubicBezTo>
                <a:cubicBezTo>
                  <a:pt x="4693367" y="1407134"/>
                  <a:pt x="4610627" y="1346727"/>
                  <a:pt x="4539299" y="1421348"/>
                </a:cubicBezTo>
                <a:cubicBezTo>
                  <a:pt x="4550712" y="1471094"/>
                  <a:pt x="4610627" y="1432008"/>
                  <a:pt x="4607773" y="1485309"/>
                </a:cubicBezTo>
                <a:cubicBezTo>
                  <a:pt x="4604920" y="1517288"/>
                  <a:pt x="4593508" y="1527948"/>
                  <a:pt x="4579242" y="1535055"/>
                </a:cubicBezTo>
                <a:cubicBezTo>
                  <a:pt x="4776107" y="1538608"/>
                  <a:pt x="5383820" y="1574142"/>
                  <a:pt x="5278255" y="1609676"/>
                </a:cubicBezTo>
                <a:cubicBezTo>
                  <a:pt x="5418057" y="1698511"/>
                  <a:pt x="5623481" y="1609676"/>
                  <a:pt x="5771843" y="1630997"/>
                </a:cubicBezTo>
                <a:cubicBezTo>
                  <a:pt x="5925911" y="1652316"/>
                  <a:pt x="6171278" y="1719830"/>
                  <a:pt x="6105656" y="1748257"/>
                </a:cubicBezTo>
                <a:cubicBezTo>
                  <a:pt x="6031475" y="1780238"/>
                  <a:pt x="5766136" y="2146235"/>
                  <a:pt x="5691955" y="2167555"/>
                </a:cubicBezTo>
                <a:cubicBezTo>
                  <a:pt x="5606362" y="2188875"/>
                  <a:pt x="5589243" y="2217302"/>
                  <a:pt x="5475118" y="2348776"/>
                </a:cubicBezTo>
                <a:cubicBezTo>
                  <a:pt x="5398085" y="2437610"/>
                  <a:pt x="5709074" y="2238623"/>
                  <a:pt x="5826051" y="2291922"/>
                </a:cubicBezTo>
                <a:cubicBezTo>
                  <a:pt x="5868848" y="2309690"/>
                  <a:pt x="5552153" y="2554872"/>
                  <a:pt x="5552153" y="2597513"/>
                </a:cubicBezTo>
                <a:cubicBezTo>
                  <a:pt x="5549300" y="2640153"/>
                  <a:pt x="5577831" y="2647260"/>
                  <a:pt x="5603508" y="2647260"/>
                </a:cubicBezTo>
                <a:cubicBezTo>
                  <a:pt x="5660571" y="2647260"/>
                  <a:pt x="5640599" y="2686346"/>
                  <a:pt x="5700515" y="2679240"/>
                </a:cubicBezTo>
                <a:cubicBezTo>
                  <a:pt x="5523622" y="2800055"/>
                  <a:pt x="5418057" y="2778734"/>
                  <a:pt x="5246870" y="2888889"/>
                </a:cubicBezTo>
                <a:cubicBezTo>
                  <a:pt x="5164130" y="2942189"/>
                  <a:pt x="4921615" y="3119857"/>
                  <a:pt x="4836022" y="3169605"/>
                </a:cubicBezTo>
                <a:cubicBezTo>
                  <a:pt x="4801785" y="3187371"/>
                  <a:pt x="4758988" y="3173158"/>
                  <a:pt x="4736163" y="3233565"/>
                </a:cubicBezTo>
                <a:cubicBezTo>
                  <a:pt x="4770400" y="3279759"/>
                  <a:pt x="4816050" y="3254885"/>
                  <a:pt x="4853141" y="3233565"/>
                </a:cubicBezTo>
                <a:cubicBezTo>
                  <a:pt x="4944440" y="3176711"/>
                  <a:pt x="4935881" y="3190925"/>
                  <a:pt x="4944440" y="3226459"/>
                </a:cubicBezTo>
                <a:cubicBezTo>
                  <a:pt x="4972972" y="3350827"/>
                  <a:pt x="5044300" y="3308186"/>
                  <a:pt x="5109921" y="3283313"/>
                </a:cubicBezTo>
                <a:cubicBezTo>
                  <a:pt x="5303932" y="3208692"/>
                  <a:pt x="5500797" y="3215799"/>
                  <a:pt x="5694809" y="3141178"/>
                </a:cubicBezTo>
                <a:cubicBezTo>
                  <a:pt x="5714781" y="3134070"/>
                  <a:pt x="5612068" y="3283313"/>
                  <a:pt x="5566419" y="3301079"/>
                </a:cubicBezTo>
                <a:cubicBezTo>
                  <a:pt x="5515063" y="3322399"/>
                  <a:pt x="5452294" y="3311739"/>
                  <a:pt x="5415203" y="3397020"/>
                </a:cubicBezTo>
                <a:cubicBezTo>
                  <a:pt x="5477972" y="3414787"/>
                  <a:pt x="5552153" y="3372147"/>
                  <a:pt x="5612068" y="3432554"/>
                </a:cubicBezTo>
                <a:cubicBezTo>
                  <a:pt x="5469413" y="3528494"/>
                  <a:pt x="5329610" y="3535601"/>
                  <a:pt x="5206927" y="3599562"/>
                </a:cubicBezTo>
                <a:cubicBezTo>
                  <a:pt x="5192661" y="3706163"/>
                  <a:pt x="5272548" y="3663523"/>
                  <a:pt x="5301079" y="3723930"/>
                </a:cubicBezTo>
                <a:cubicBezTo>
                  <a:pt x="5072830" y="3844745"/>
                  <a:pt x="4564977" y="4232062"/>
                  <a:pt x="4507915" y="4306683"/>
                </a:cubicBezTo>
                <a:cubicBezTo>
                  <a:pt x="4390937" y="4463031"/>
                  <a:pt x="3900202" y="4562525"/>
                  <a:pt x="3982942" y="4587399"/>
                </a:cubicBezTo>
                <a:cubicBezTo>
                  <a:pt x="4051417" y="4608719"/>
                  <a:pt x="4119891" y="4587399"/>
                  <a:pt x="4185513" y="4541205"/>
                </a:cubicBezTo>
                <a:cubicBezTo>
                  <a:pt x="4291078" y="4466584"/>
                  <a:pt x="5010062" y="4523438"/>
                  <a:pt x="5212633" y="4455924"/>
                </a:cubicBezTo>
                <a:cubicBezTo>
                  <a:pt x="5241164" y="4445264"/>
                  <a:pt x="5283960" y="4409730"/>
                  <a:pt x="5312492" y="4473691"/>
                </a:cubicBezTo>
                <a:cubicBezTo>
                  <a:pt x="5098508" y="4704659"/>
                  <a:pt x="4833169" y="4654913"/>
                  <a:pt x="4596361" y="4818368"/>
                </a:cubicBezTo>
                <a:cubicBezTo>
                  <a:pt x="4684807" y="4917861"/>
                  <a:pt x="4776107" y="4907202"/>
                  <a:pt x="4873113" y="4885882"/>
                </a:cubicBezTo>
                <a:cubicBezTo>
                  <a:pt x="4895938" y="4878775"/>
                  <a:pt x="4930175" y="4871668"/>
                  <a:pt x="4935881" y="4914309"/>
                </a:cubicBezTo>
                <a:cubicBezTo>
                  <a:pt x="4941587" y="4967609"/>
                  <a:pt x="4898790" y="4978270"/>
                  <a:pt x="4873113" y="5003143"/>
                </a:cubicBezTo>
                <a:cubicBezTo>
                  <a:pt x="4833169" y="5038676"/>
                  <a:pt x="4773254" y="4999590"/>
                  <a:pt x="4721898" y="5095530"/>
                </a:cubicBezTo>
                <a:cubicBezTo>
                  <a:pt x="4873113" y="5067104"/>
                  <a:pt x="4998650" y="5020910"/>
                  <a:pt x="5132745" y="4949842"/>
                </a:cubicBezTo>
                <a:cubicBezTo>
                  <a:pt x="5121333" y="5006696"/>
                  <a:pt x="5081390" y="5035123"/>
                  <a:pt x="5101362" y="5081317"/>
                </a:cubicBezTo>
                <a:cubicBezTo>
                  <a:pt x="5118480" y="5116850"/>
                  <a:pt x="5164130" y="5131063"/>
                  <a:pt x="5138452" y="5198578"/>
                </a:cubicBezTo>
                <a:cubicBezTo>
                  <a:pt x="5067125" y="5273199"/>
                  <a:pt x="4967265" y="5258986"/>
                  <a:pt x="4904497" y="5362033"/>
                </a:cubicBezTo>
                <a:cubicBezTo>
                  <a:pt x="4818903" y="5507721"/>
                  <a:pt x="4684807" y="5564575"/>
                  <a:pt x="4579242" y="5674729"/>
                </a:cubicBezTo>
                <a:cubicBezTo>
                  <a:pt x="4545005" y="5713816"/>
                  <a:pt x="4313903" y="5841738"/>
                  <a:pt x="4253988" y="5884379"/>
                </a:cubicBezTo>
                <a:cubicBezTo>
                  <a:pt x="4168395" y="5944786"/>
                  <a:pt x="4071389" y="5966106"/>
                  <a:pt x="3985795" y="6069153"/>
                </a:cubicBezTo>
                <a:cubicBezTo>
                  <a:pt x="4065682" y="6086921"/>
                  <a:pt x="4134157" y="5990979"/>
                  <a:pt x="4231163" y="6030066"/>
                </a:cubicBezTo>
                <a:cubicBezTo>
                  <a:pt x="4074242" y="6133114"/>
                  <a:pt x="3931586" y="6182861"/>
                  <a:pt x="3814609" y="6317889"/>
                </a:cubicBezTo>
                <a:cubicBezTo>
                  <a:pt x="3800343" y="6335656"/>
                  <a:pt x="3771812" y="6332102"/>
                  <a:pt x="3751840" y="6339209"/>
                </a:cubicBezTo>
                <a:cubicBezTo>
                  <a:pt x="3529298" y="6406723"/>
                  <a:pt x="3309608" y="6467130"/>
                  <a:pt x="3089919" y="6563071"/>
                </a:cubicBezTo>
                <a:cubicBezTo>
                  <a:pt x="3041416" y="6584392"/>
                  <a:pt x="2955823" y="6595052"/>
                  <a:pt x="2961529" y="6662566"/>
                </a:cubicBezTo>
                <a:cubicBezTo>
                  <a:pt x="2972941" y="6765613"/>
                  <a:pt x="3055681" y="6687439"/>
                  <a:pt x="3107038" y="6673226"/>
                </a:cubicBezTo>
                <a:cubicBezTo>
                  <a:pt x="3269664" y="6634138"/>
                  <a:pt x="3432292" y="6570178"/>
                  <a:pt x="3594919" y="6591499"/>
                </a:cubicBezTo>
                <a:cubicBezTo>
                  <a:pt x="3483648" y="6637693"/>
                  <a:pt x="3372376" y="6680332"/>
                  <a:pt x="3261106" y="6726527"/>
                </a:cubicBezTo>
                <a:cubicBezTo>
                  <a:pt x="3386642" y="6705206"/>
                  <a:pt x="3495061" y="6786934"/>
                  <a:pt x="3620597" y="6740740"/>
                </a:cubicBezTo>
                <a:cubicBezTo>
                  <a:pt x="3660541" y="6726527"/>
                  <a:pt x="3700484" y="6765613"/>
                  <a:pt x="3703337" y="6826020"/>
                </a:cubicBezTo>
                <a:cubicBezTo>
                  <a:pt x="3706191" y="6847340"/>
                  <a:pt x="3700484" y="6865108"/>
                  <a:pt x="3689072" y="6879321"/>
                </a:cubicBezTo>
                <a:lnTo>
                  <a:pt x="0" y="6879321"/>
                </a:ln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335C0BD7-4AF1-05E0-8F02-97FA8A6D22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>
              <a:spcAft>
                <a:spcPts val="600"/>
              </a:spcAft>
              <a:defRPr/>
            </a:pPr>
            <a:fld id="{A68F81FF-A8B7-8E49-9D5B-3CAD5ADFEE36}" type="slidenum">
              <a:rPr 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>
                <a:spcAft>
                  <a:spcPts val="600"/>
                </a:spcAft>
                <a:defRPr/>
              </a:pPr>
              <a:t>12</a:t>
            </a:fld>
            <a:endParaRPr 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8A0435FA-954D-7FA9-3952-161DFB31C6E7}"/>
              </a:ext>
            </a:extLst>
          </p:cNvPr>
          <p:cNvSpPr/>
          <p:nvPr/>
        </p:nvSpPr>
        <p:spPr>
          <a:xfrm>
            <a:off x="205098" y="721875"/>
            <a:ext cx="3621468" cy="72894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sz="4400" dirty="0">
              <a:solidFill>
                <a:srgbClr val="0070C0"/>
              </a:solidFill>
              <a:latin typeface="+mj-lt"/>
            </a:endParaRPr>
          </a:p>
        </p:txBody>
      </p:sp>
      <p:sp>
        <p:nvSpPr>
          <p:cNvPr id="2" name="Title 4">
            <a:extLst>
              <a:ext uri="{FF2B5EF4-FFF2-40B4-BE49-F238E27FC236}">
                <a16:creationId xmlns:a16="http://schemas.microsoft.com/office/drawing/2014/main" id="{BAF2A2DF-D708-BCCC-F0A1-617B84D962EB}"/>
              </a:ext>
            </a:extLst>
          </p:cNvPr>
          <p:cNvSpPr txBox="1">
            <a:spLocks/>
          </p:cNvSpPr>
          <p:nvPr/>
        </p:nvSpPr>
        <p:spPr>
          <a:xfrm>
            <a:off x="205098" y="118499"/>
            <a:ext cx="4617721" cy="728941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>
            <a:normAutofit fontScale="92500"/>
          </a:bodyPr>
          <a:lstStyle>
            <a:lvl1pPr marL="0" marR="0" indent="0" algn="l" defTabSz="914400" rtl="0" eaLnBrk="1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400" kern="1200">
                <a:solidFill>
                  <a:srgbClr val="0B5494"/>
                </a:solidFill>
                <a:latin typeface="Product Sans Thin" panose="020B0203030502040203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en-US" b="1" dirty="0">
                <a:solidFill>
                  <a:schemeClr val="bg1"/>
                </a:solidFill>
                <a:latin typeface="+mj-lt"/>
              </a:rPr>
              <a:t>Strategic Drivers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09F8ABB6-071E-5B78-5A79-9FF89A75E9BB}"/>
              </a:ext>
            </a:extLst>
          </p:cNvPr>
          <p:cNvSpPr/>
          <p:nvPr/>
        </p:nvSpPr>
        <p:spPr>
          <a:xfrm>
            <a:off x="5616982" y="829072"/>
            <a:ext cx="6024412" cy="5831691"/>
          </a:xfrm>
          <a:prstGeom prst="rect">
            <a:avLst/>
          </a:prstGeom>
          <a:solidFill>
            <a:srgbClr val="FFFFFF">
              <a:alpha val="69804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R="0" lvl="0" algn="just" defTabSz="914400" rtl="0" eaLnBrk="1" fontAlgn="auto" latinLnBrk="0" hangingPunct="1">
              <a:lnSpc>
                <a:spcPct val="100000"/>
              </a:lnSpc>
              <a:spcAft>
                <a:spcPts val="300"/>
              </a:spcAft>
              <a:buClrTx/>
              <a:buSzTx/>
              <a:tabLst/>
              <a:defRPr/>
            </a:pPr>
            <a:r>
              <a:rPr lang="en-US" b="1" dirty="0">
                <a:solidFill>
                  <a:schemeClr val="accent6">
                    <a:lumMod val="60000"/>
                    <a:lumOff val="40000"/>
                  </a:schemeClr>
                </a:solidFill>
                <a:latin typeface="+mj-lt"/>
                <a:cs typeface="Times New Roman" panose="02020603050405020304" pitchFamily="18" charset="0"/>
              </a:rPr>
              <a:t>Imperatives of Quality, Global Acceptance and Global Operability of the IESBA’s Standards</a:t>
            </a:r>
          </a:p>
          <a:p>
            <a:pPr marL="342900" marR="0" lvl="1" indent="-342900" algn="just" fontAlgn="auto">
              <a:spcBef>
                <a:spcPts val="300"/>
              </a:spcBef>
              <a:spcAft>
                <a:spcPts val="3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>
                <a:solidFill>
                  <a:schemeClr val="tx1"/>
                </a:solidFill>
                <a:latin typeface="+mj-lt"/>
                <a:cs typeface="Times New Roman" panose="02020603050405020304" pitchFamily="18" charset="0"/>
              </a:rPr>
              <a:t>Highlighted usefulness of PIRs and illustrative examples in NAM</a:t>
            </a:r>
          </a:p>
          <a:p>
            <a:pPr marL="342900" marR="0" lvl="1" indent="-342900" algn="just" fontAlgn="auto">
              <a:spcBef>
                <a:spcPts val="300"/>
              </a:spcBef>
              <a:spcAft>
                <a:spcPts val="3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>
                <a:solidFill>
                  <a:schemeClr val="tx1"/>
                </a:solidFill>
                <a:latin typeface="+mj-lt"/>
                <a:cs typeface="Times New Roman" panose="02020603050405020304" pitchFamily="18" charset="0"/>
              </a:rPr>
              <a:t>Important to allow time for changes to the Code to become embedded</a:t>
            </a:r>
          </a:p>
          <a:p>
            <a:pPr algn="just">
              <a:spcBef>
                <a:spcPts val="1200"/>
              </a:spcBef>
              <a:spcAft>
                <a:spcPts val="300"/>
              </a:spcAft>
              <a:defRPr/>
            </a:pPr>
            <a:r>
              <a:rPr lang="en-US" b="1" dirty="0">
                <a:solidFill>
                  <a:schemeClr val="accent6">
                    <a:lumMod val="60000"/>
                    <a:lumOff val="40000"/>
                  </a:schemeClr>
                </a:solidFill>
                <a:latin typeface="+mj-lt"/>
                <a:cs typeface="Times New Roman" panose="02020603050405020304" pitchFamily="18" charset="0"/>
              </a:rPr>
              <a:t>Further Increasing Global Adoption of the Code and Supporting Its Effective Implementation and Heightened Stakeholder Expectations for Greater Timeliness</a:t>
            </a:r>
          </a:p>
          <a:p>
            <a:pPr marL="342900" lvl="1" indent="-342900" algn="just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/>
            </a:pPr>
            <a:r>
              <a:rPr lang="en-US" dirty="0">
                <a:solidFill>
                  <a:schemeClr val="tx1"/>
                </a:solidFill>
                <a:latin typeface="+mj-lt"/>
                <a:cs typeface="Times New Roman" panose="02020603050405020304" pitchFamily="18" charset="0"/>
              </a:rPr>
              <a:t>IESBA should dedicate significant focus on facilitating global adoption</a:t>
            </a:r>
          </a:p>
          <a:p>
            <a:pPr marL="342900" lvl="1" indent="-342900" algn="just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/>
            </a:pPr>
            <a:r>
              <a:rPr lang="en-US" dirty="0">
                <a:solidFill>
                  <a:schemeClr val="tx1"/>
                </a:solidFill>
                <a:latin typeface="+mj-lt"/>
                <a:cs typeface="Times New Roman" panose="02020603050405020304" pitchFamily="18" charset="0"/>
              </a:rPr>
              <a:t>Significant volume of change in accounting, auditing and ethics standards - need to balance timely standard-setting with stability for implementation </a:t>
            </a:r>
          </a:p>
          <a:p>
            <a:pPr marL="342900" lvl="1" indent="-342900" algn="just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/>
            </a:pPr>
            <a:r>
              <a:rPr lang="en-US" dirty="0">
                <a:solidFill>
                  <a:schemeClr val="tx1"/>
                </a:solidFill>
                <a:latin typeface="+mj-lt"/>
                <a:cs typeface="Times New Roman" panose="02020603050405020304" pitchFamily="18" charset="0"/>
              </a:rPr>
              <a:t>Important to understand reasons for not fully adopting the Code and to take steps to encourage greater adoption</a:t>
            </a:r>
          </a:p>
          <a:p>
            <a:pPr marL="0" marR="0" lvl="1" fontAlgn="auto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Tx/>
              <a:buSzTx/>
              <a:tabLst/>
              <a:defRPr/>
            </a:pPr>
            <a:endParaRPr lang="en-US" sz="1600" dirty="0">
              <a:solidFill>
                <a:schemeClr val="tx1"/>
              </a:solidFill>
              <a:latin typeface="+mj-lt"/>
              <a:cs typeface="Times New Roman" panose="02020603050405020304" pitchFamily="18" charset="0"/>
            </a:endParaRPr>
          </a:p>
          <a:p>
            <a:pPr>
              <a:spcBef>
                <a:spcPts val="300"/>
              </a:spcBef>
              <a:spcAft>
                <a:spcPts val="300"/>
              </a:spcAft>
            </a:pPr>
            <a:endParaRPr lang="en-US" dirty="0">
              <a:solidFill>
                <a:schemeClr val="tx1"/>
              </a:solidFill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4AE19A7A-9837-3629-7B52-9D821FA411F5}"/>
              </a:ext>
            </a:extLst>
          </p:cNvPr>
          <p:cNvSpPr/>
          <p:nvPr/>
        </p:nvSpPr>
        <p:spPr>
          <a:xfrm>
            <a:off x="5616982" y="160536"/>
            <a:ext cx="6332744" cy="568712"/>
          </a:xfrm>
          <a:prstGeom prst="rect">
            <a:avLst/>
          </a:prstGeom>
          <a:solidFill>
            <a:srgbClr val="EE66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solidFill>
                  <a:schemeClr val="bg1"/>
                </a:solidFill>
                <a:latin typeface="+mj-lt"/>
              </a:rPr>
              <a:t>Other Respondents</a:t>
            </a:r>
          </a:p>
        </p:txBody>
      </p:sp>
    </p:spTree>
    <p:extLst>
      <p:ext uri="{BB962C8B-B14F-4D97-AF65-F5344CB8AC3E}">
        <p14:creationId xmlns:p14="http://schemas.microsoft.com/office/powerpoint/2010/main" val="239071535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ow to Identify and Track the Critical Drivers in Your Business -">
            <a:extLst>
              <a:ext uri="{FF2B5EF4-FFF2-40B4-BE49-F238E27FC236}">
                <a16:creationId xmlns:a16="http://schemas.microsoft.com/office/drawing/2014/main" id="{D2E86F3C-28BB-A227-6151-D5F2837BBD8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"/>
          <a:stretch/>
        </p:blipFill>
        <p:spPr bwMode="auto">
          <a:xfrm>
            <a:off x="-223037" y="0"/>
            <a:ext cx="6757651" cy="6857990"/>
          </a:xfrm>
          <a:custGeom>
            <a:avLst/>
            <a:gdLst/>
            <a:ahLst/>
            <a:cxnLst/>
            <a:rect l="l" t="t" r="r" b="b"/>
            <a:pathLst>
              <a:path w="6116569" h="6879321">
                <a:moveTo>
                  <a:pt x="0" y="0"/>
                </a:moveTo>
                <a:lnTo>
                  <a:pt x="2935851" y="0"/>
                </a:lnTo>
                <a:cubicBezTo>
                  <a:pt x="3035710" y="10660"/>
                  <a:pt x="3138421" y="17767"/>
                  <a:pt x="3238280" y="31980"/>
                </a:cubicBezTo>
                <a:cubicBezTo>
                  <a:pt x="3817462" y="106602"/>
                  <a:pt x="3127009" y="277163"/>
                  <a:pt x="3660541" y="550772"/>
                </a:cubicBezTo>
                <a:cubicBezTo>
                  <a:pt x="3706191" y="575645"/>
                  <a:pt x="3757546" y="579199"/>
                  <a:pt x="3808902" y="589860"/>
                </a:cubicBezTo>
                <a:cubicBezTo>
                  <a:pt x="4008620" y="625393"/>
                  <a:pt x="4211192" y="618286"/>
                  <a:pt x="4413762" y="625393"/>
                </a:cubicBezTo>
                <a:cubicBezTo>
                  <a:pt x="4465118" y="628946"/>
                  <a:pt x="4525033" y="625393"/>
                  <a:pt x="4567830" y="721333"/>
                </a:cubicBezTo>
                <a:cubicBezTo>
                  <a:pt x="4425175" y="724888"/>
                  <a:pt x="4305344" y="731994"/>
                  <a:pt x="4171247" y="792401"/>
                </a:cubicBezTo>
                <a:cubicBezTo>
                  <a:pt x="4239722" y="859916"/>
                  <a:pt x="4322462" y="795955"/>
                  <a:pt x="4376671" y="842148"/>
                </a:cubicBezTo>
                <a:cubicBezTo>
                  <a:pt x="4428027" y="888342"/>
                  <a:pt x="4470824" y="891896"/>
                  <a:pt x="4527887" y="813722"/>
                </a:cubicBezTo>
                <a:cubicBezTo>
                  <a:pt x="4556417" y="774634"/>
                  <a:pt x="4604920" y="778187"/>
                  <a:pt x="4633452" y="799508"/>
                </a:cubicBezTo>
                <a:cubicBezTo>
                  <a:pt x="4781813" y="913216"/>
                  <a:pt x="4778960" y="909662"/>
                  <a:pt x="4947293" y="870576"/>
                </a:cubicBezTo>
                <a:cubicBezTo>
                  <a:pt x="5055712" y="845701"/>
                  <a:pt x="5166983" y="806615"/>
                  <a:pt x="5263988" y="820828"/>
                </a:cubicBezTo>
                <a:cubicBezTo>
                  <a:pt x="5275401" y="867022"/>
                  <a:pt x="5263988" y="888342"/>
                  <a:pt x="5249723" y="895449"/>
                </a:cubicBezTo>
                <a:cubicBezTo>
                  <a:pt x="5021475" y="1005604"/>
                  <a:pt x="4975825" y="1122864"/>
                  <a:pt x="4744723" y="1197485"/>
                </a:cubicBezTo>
                <a:cubicBezTo>
                  <a:pt x="4724751" y="1268552"/>
                  <a:pt x="4807491" y="1275660"/>
                  <a:pt x="4767548" y="1346727"/>
                </a:cubicBezTo>
                <a:cubicBezTo>
                  <a:pt x="4693367" y="1407134"/>
                  <a:pt x="4610627" y="1346727"/>
                  <a:pt x="4539299" y="1421348"/>
                </a:cubicBezTo>
                <a:cubicBezTo>
                  <a:pt x="4550712" y="1471094"/>
                  <a:pt x="4610627" y="1432008"/>
                  <a:pt x="4607773" y="1485309"/>
                </a:cubicBezTo>
                <a:cubicBezTo>
                  <a:pt x="4604920" y="1517288"/>
                  <a:pt x="4593508" y="1527948"/>
                  <a:pt x="4579242" y="1535055"/>
                </a:cubicBezTo>
                <a:cubicBezTo>
                  <a:pt x="4776107" y="1538608"/>
                  <a:pt x="5383820" y="1574142"/>
                  <a:pt x="5278255" y="1609676"/>
                </a:cubicBezTo>
                <a:cubicBezTo>
                  <a:pt x="5418057" y="1698511"/>
                  <a:pt x="5623481" y="1609676"/>
                  <a:pt x="5771843" y="1630997"/>
                </a:cubicBezTo>
                <a:cubicBezTo>
                  <a:pt x="5925911" y="1652316"/>
                  <a:pt x="6171278" y="1719830"/>
                  <a:pt x="6105656" y="1748257"/>
                </a:cubicBezTo>
                <a:cubicBezTo>
                  <a:pt x="6031475" y="1780238"/>
                  <a:pt x="5766136" y="2146235"/>
                  <a:pt x="5691955" y="2167555"/>
                </a:cubicBezTo>
                <a:cubicBezTo>
                  <a:pt x="5606362" y="2188875"/>
                  <a:pt x="5589243" y="2217302"/>
                  <a:pt x="5475118" y="2348776"/>
                </a:cubicBezTo>
                <a:cubicBezTo>
                  <a:pt x="5398085" y="2437610"/>
                  <a:pt x="5709074" y="2238623"/>
                  <a:pt x="5826051" y="2291922"/>
                </a:cubicBezTo>
                <a:cubicBezTo>
                  <a:pt x="5868848" y="2309690"/>
                  <a:pt x="5552153" y="2554872"/>
                  <a:pt x="5552153" y="2597513"/>
                </a:cubicBezTo>
                <a:cubicBezTo>
                  <a:pt x="5549300" y="2640153"/>
                  <a:pt x="5577831" y="2647260"/>
                  <a:pt x="5603508" y="2647260"/>
                </a:cubicBezTo>
                <a:cubicBezTo>
                  <a:pt x="5660571" y="2647260"/>
                  <a:pt x="5640599" y="2686346"/>
                  <a:pt x="5700515" y="2679240"/>
                </a:cubicBezTo>
                <a:cubicBezTo>
                  <a:pt x="5523622" y="2800055"/>
                  <a:pt x="5418057" y="2778734"/>
                  <a:pt x="5246870" y="2888889"/>
                </a:cubicBezTo>
                <a:cubicBezTo>
                  <a:pt x="5164130" y="2942189"/>
                  <a:pt x="4921615" y="3119857"/>
                  <a:pt x="4836022" y="3169605"/>
                </a:cubicBezTo>
                <a:cubicBezTo>
                  <a:pt x="4801785" y="3187371"/>
                  <a:pt x="4758988" y="3173158"/>
                  <a:pt x="4736163" y="3233565"/>
                </a:cubicBezTo>
                <a:cubicBezTo>
                  <a:pt x="4770400" y="3279759"/>
                  <a:pt x="4816050" y="3254885"/>
                  <a:pt x="4853141" y="3233565"/>
                </a:cubicBezTo>
                <a:cubicBezTo>
                  <a:pt x="4944440" y="3176711"/>
                  <a:pt x="4935881" y="3190925"/>
                  <a:pt x="4944440" y="3226459"/>
                </a:cubicBezTo>
                <a:cubicBezTo>
                  <a:pt x="4972972" y="3350827"/>
                  <a:pt x="5044300" y="3308186"/>
                  <a:pt x="5109921" y="3283313"/>
                </a:cubicBezTo>
                <a:cubicBezTo>
                  <a:pt x="5303932" y="3208692"/>
                  <a:pt x="5500797" y="3215799"/>
                  <a:pt x="5694809" y="3141178"/>
                </a:cubicBezTo>
                <a:cubicBezTo>
                  <a:pt x="5714781" y="3134070"/>
                  <a:pt x="5612068" y="3283313"/>
                  <a:pt x="5566419" y="3301079"/>
                </a:cubicBezTo>
                <a:cubicBezTo>
                  <a:pt x="5515063" y="3322399"/>
                  <a:pt x="5452294" y="3311739"/>
                  <a:pt x="5415203" y="3397020"/>
                </a:cubicBezTo>
                <a:cubicBezTo>
                  <a:pt x="5477972" y="3414787"/>
                  <a:pt x="5552153" y="3372147"/>
                  <a:pt x="5612068" y="3432554"/>
                </a:cubicBezTo>
                <a:cubicBezTo>
                  <a:pt x="5469413" y="3528494"/>
                  <a:pt x="5329610" y="3535601"/>
                  <a:pt x="5206927" y="3599562"/>
                </a:cubicBezTo>
                <a:cubicBezTo>
                  <a:pt x="5192661" y="3706163"/>
                  <a:pt x="5272548" y="3663523"/>
                  <a:pt x="5301079" y="3723930"/>
                </a:cubicBezTo>
                <a:cubicBezTo>
                  <a:pt x="5072830" y="3844745"/>
                  <a:pt x="4564977" y="4232062"/>
                  <a:pt x="4507915" y="4306683"/>
                </a:cubicBezTo>
                <a:cubicBezTo>
                  <a:pt x="4390937" y="4463031"/>
                  <a:pt x="3900202" y="4562525"/>
                  <a:pt x="3982942" y="4587399"/>
                </a:cubicBezTo>
                <a:cubicBezTo>
                  <a:pt x="4051417" y="4608719"/>
                  <a:pt x="4119891" y="4587399"/>
                  <a:pt x="4185513" y="4541205"/>
                </a:cubicBezTo>
                <a:cubicBezTo>
                  <a:pt x="4291078" y="4466584"/>
                  <a:pt x="5010062" y="4523438"/>
                  <a:pt x="5212633" y="4455924"/>
                </a:cubicBezTo>
                <a:cubicBezTo>
                  <a:pt x="5241164" y="4445264"/>
                  <a:pt x="5283960" y="4409730"/>
                  <a:pt x="5312492" y="4473691"/>
                </a:cubicBezTo>
                <a:cubicBezTo>
                  <a:pt x="5098508" y="4704659"/>
                  <a:pt x="4833169" y="4654913"/>
                  <a:pt x="4596361" y="4818368"/>
                </a:cubicBezTo>
                <a:cubicBezTo>
                  <a:pt x="4684807" y="4917861"/>
                  <a:pt x="4776107" y="4907202"/>
                  <a:pt x="4873113" y="4885882"/>
                </a:cubicBezTo>
                <a:cubicBezTo>
                  <a:pt x="4895938" y="4878775"/>
                  <a:pt x="4930175" y="4871668"/>
                  <a:pt x="4935881" y="4914309"/>
                </a:cubicBezTo>
                <a:cubicBezTo>
                  <a:pt x="4941587" y="4967609"/>
                  <a:pt x="4898790" y="4978270"/>
                  <a:pt x="4873113" y="5003143"/>
                </a:cubicBezTo>
                <a:cubicBezTo>
                  <a:pt x="4833169" y="5038676"/>
                  <a:pt x="4773254" y="4999590"/>
                  <a:pt x="4721898" y="5095530"/>
                </a:cubicBezTo>
                <a:cubicBezTo>
                  <a:pt x="4873113" y="5067104"/>
                  <a:pt x="4998650" y="5020910"/>
                  <a:pt x="5132745" y="4949842"/>
                </a:cubicBezTo>
                <a:cubicBezTo>
                  <a:pt x="5121333" y="5006696"/>
                  <a:pt x="5081390" y="5035123"/>
                  <a:pt x="5101362" y="5081317"/>
                </a:cubicBezTo>
                <a:cubicBezTo>
                  <a:pt x="5118480" y="5116850"/>
                  <a:pt x="5164130" y="5131063"/>
                  <a:pt x="5138452" y="5198578"/>
                </a:cubicBezTo>
                <a:cubicBezTo>
                  <a:pt x="5067125" y="5273199"/>
                  <a:pt x="4967265" y="5258986"/>
                  <a:pt x="4904497" y="5362033"/>
                </a:cubicBezTo>
                <a:cubicBezTo>
                  <a:pt x="4818903" y="5507721"/>
                  <a:pt x="4684807" y="5564575"/>
                  <a:pt x="4579242" y="5674729"/>
                </a:cubicBezTo>
                <a:cubicBezTo>
                  <a:pt x="4545005" y="5713816"/>
                  <a:pt x="4313903" y="5841738"/>
                  <a:pt x="4253988" y="5884379"/>
                </a:cubicBezTo>
                <a:cubicBezTo>
                  <a:pt x="4168395" y="5944786"/>
                  <a:pt x="4071389" y="5966106"/>
                  <a:pt x="3985795" y="6069153"/>
                </a:cubicBezTo>
                <a:cubicBezTo>
                  <a:pt x="4065682" y="6086921"/>
                  <a:pt x="4134157" y="5990979"/>
                  <a:pt x="4231163" y="6030066"/>
                </a:cubicBezTo>
                <a:cubicBezTo>
                  <a:pt x="4074242" y="6133114"/>
                  <a:pt x="3931586" y="6182861"/>
                  <a:pt x="3814609" y="6317889"/>
                </a:cubicBezTo>
                <a:cubicBezTo>
                  <a:pt x="3800343" y="6335656"/>
                  <a:pt x="3771812" y="6332102"/>
                  <a:pt x="3751840" y="6339209"/>
                </a:cubicBezTo>
                <a:cubicBezTo>
                  <a:pt x="3529298" y="6406723"/>
                  <a:pt x="3309608" y="6467130"/>
                  <a:pt x="3089919" y="6563071"/>
                </a:cubicBezTo>
                <a:cubicBezTo>
                  <a:pt x="3041416" y="6584392"/>
                  <a:pt x="2955823" y="6595052"/>
                  <a:pt x="2961529" y="6662566"/>
                </a:cubicBezTo>
                <a:cubicBezTo>
                  <a:pt x="2972941" y="6765613"/>
                  <a:pt x="3055681" y="6687439"/>
                  <a:pt x="3107038" y="6673226"/>
                </a:cubicBezTo>
                <a:cubicBezTo>
                  <a:pt x="3269664" y="6634138"/>
                  <a:pt x="3432292" y="6570178"/>
                  <a:pt x="3594919" y="6591499"/>
                </a:cubicBezTo>
                <a:cubicBezTo>
                  <a:pt x="3483648" y="6637693"/>
                  <a:pt x="3372376" y="6680332"/>
                  <a:pt x="3261106" y="6726527"/>
                </a:cubicBezTo>
                <a:cubicBezTo>
                  <a:pt x="3386642" y="6705206"/>
                  <a:pt x="3495061" y="6786934"/>
                  <a:pt x="3620597" y="6740740"/>
                </a:cubicBezTo>
                <a:cubicBezTo>
                  <a:pt x="3660541" y="6726527"/>
                  <a:pt x="3700484" y="6765613"/>
                  <a:pt x="3703337" y="6826020"/>
                </a:cubicBezTo>
                <a:cubicBezTo>
                  <a:pt x="3706191" y="6847340"/>
                  <a:pt x="3700484" y="6865108"/>
                  <a:pt x="3689072" y="6879321"/>
                </a:cubicBezTo>
                <a:lnTo>
                  <a:pt x="0" y="6879321"/>
                </a:ln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335C0BD7-4AF1-05E0-8F02-97FA8A6D22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>
              <a:spcAft>
                <a:spcPts val="600"/>
              </a:spcAft>
              <a:defRPr/>
            </a:pPr>
            <a:fld id="{A68F81FF-A8B7-8E49-9D5B-3CAD5ADFEE36}" type="slidenum">
              <a:rPr 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>
                <a:spcAft>
                  <a:spcPts val="600"/>
                </a:spcAft>
                <a:defRPr/>
              </a:pPr>
              <a:t>13</a:t>
            </a:fld>
            <a:endParaRPr 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8A0435FA-954D-7FA9-3952-161DFB31C6E7}"/>
              </a:ext>
            </a:extLst>
          </p:cNvPr>
          <p:cNvSpPr/>
          <p:nvPr/>
        </p:nvSpPr>
        <p:spPr>
          <a:xfrm>
            <a:off x="205098" y="721875"/>
            <a:ext cx="3621468" cy="72894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sz="4400" dirty="0">
              <a:solidFill>
                <a:srgbClr val="0070C0"/>
              </a:solidFill>
              <a:latin typeface="+mj-lt"/>
            </a:endParaRPr>
          </a:p>
        </p:txBody>
      </p:sp>
      <p:sp>
        <p:nvSpPr>
          <p:cNvPr id="2" name="Title 4">
            <a:extLst>
              <a:ext uri="{FF2B5EF4-FFF2-40B4-BE49-F238E27FC236}">
                <a16:creationId xmlns:a16="http://schemas.microsoft.com/office/drawing/2014/main" id="{BAF2A2DF-D708-BCCC-F0A1-617B84D962EB}"/>
              </a:ext>
            </a:extLst>
          </p:cNvPr>
          <p:cNvSpPr txBox="1">
            <a:spLocks/>
          </p:cNvSpPr>
          <p:nvPr/>
        </p:nvSpPr>
        <p:spPr>
          <a:xfrm>
            <a:off x="149012" y="160536"/>
            <a:ext cx="3217335" cy="1337616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>
            <a:noAutofit/>
          </a:bodyPr>
          <a:lstStyle>
            <a:lvl1pPr marL="0" marR="0" indent="0" algn="l" defTabSz="914400" rtl="0" eaLnBrk="1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400" kern="1200">
                <a:solidFill>
                  <a:srgbClr val="0B5494"/>
                </a:solidFill>
                <a:latin typeface="Product Sans Thin" panose="020B0203030502040203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en-US" b="1" dirty="0">
                <a:solidFill>
                  <a:schemeClr val="bg1"/>
                </a:solidFill>
                <a:latin typeface="+mj-lt"/>
              </a:rPr>
              <a:t>Strategic Drivers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09F8ABB6-071E-5B78-5A79-9FF89A75E9BB}"/>
              </a:ext>
            </a:extLst>
          </p:cNvPr>
          <p:cNvSpPr/>
          <p:nvPr/>
        </p:nvSpPr>
        <p:spPr>
          <a:xfrm>
            <a:off x="5652654" y="762915"/>
            <a:ext cx="6297071" cy="5839766"/>
          </a:xfrm>
          <a:prstGeom prst="rect">
            <a:avLst/>
          </a:prstGeom>
          <a:solidFill>
            <a:srgbClr val="FFFFFF">
              <a:alpha val="90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b="1" dirty="0">
                <a:solidFill>
                  <a:schemeClr val="accent6">
                    <a:lumMod val="60000"/>
                    <a:lumOff val="40000"/>
                  </a:schemeClr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Trust Crises and Other Repercussions from Recurring High-Profile Corporate Failures</a:t>
            </a:r>
          </a:p>
          <a:p>
            <a:pPr marL="342900" indent="-342900" algn="just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Important to enhance corporate behavior and trust in boards and audit committees within organizations</a:t>
            </a:r>
          </a:p>
          <a:p>
            <a:pPr marL="0" marR="0" lvl="1" fontAlgn="auto">
              <a:lnSpc>
                <a:spcPct val="100000"/>
              </a:lnSpc>
              <a:spcBef>
                <a:spcPts val="1200"/>
              </a:spcBef>
              <a:spcAft>
                <a:spcPts val="300"/>
              </a:spcAft>
              <a:buClrTx/>
              <a:buSzTx/>
              <a:tabLst/>
              <a:defRPr/>
            </a:pPr>
            <a:r>
              <a:rPr lang="en-US" b="1" dirty="0">
                <a:solidFill>
                  <a:schemeClr val="accent6">
                    <a:lumMod val="60000"/>
                    <a:lumOff val="40000"/>
                  </a:schemeClr>
                </a:solidFill>
                <a:latin typeface="+mj-lt"/>
                <a:cs typeface="Times New Roman" panose="02020603050405020304" pitchFamily="18" charset="0"/>
              </a:rPr>
              <a:t>Other Proposed  and Potential  Strategic Drivers</a:t>
            </a:r>
          </a:p>
          <a:p>
            <a:pPr marL="346075" marR="0" lvl="1" indent="-346075" algn="just" fontAlgn="auto">
              <a:spcBef>
                <a:spcPts val="300"/>
              </a:spcBef>
              <a:spcAft>
                <a:spcPts val="3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>
                <a:solidFill>
                  <a:schemeClr val="tx1"/>
                </a:solidFill>
                <a:latin typeface="+mj-lt"/>
                <a:cs typeface="Times New Roman" panose="02020603050405020304" pitchFamily="18" charset="0"/>
              </a:rPr>
              <a:t>Challenges in attracting/retaining talents</a:t>
            </a:r>
          </a:p>
          <a:p>
            <a:pPr marL="346075" marR="0" lvl="1" indent="-346075" fontAlgn="auto">
              <a:spcBef>
                <a:spcPts val="300"/>
              </a:spcBef>
              <a:spcAft>
                <a:spcPts val="3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>
                <a:solidFill>
                  <a:schemeClr val="tx1"/>
                </a:solidFill>
                <a:latin typeface="+mj-lt"/>
                <a:cs typeface="Times New Roman" panose="02020603050405020304" pitchFamily="18" charset="0"/>
              </a:rPr>
              <a:t>Generational differences which may impact ethical considerations</a:t>
            </a:r>
          </a:p>
          <a:p>
            <a:pPr marL="344488" indent="-344488" algn="just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/>
            </a:pPr>
            <a:r>
              <a:rPr lang="en-US" dirty="0">
                <a:solidFill>
                  <a:schemeClr val="tx1"/>
                </a:solidFill>
                <a:latin typeface="+mj-lt"/>
                <a:cs typeface="Times New Roman" panose="02020603050405020304" pitchFamily="18" charset="0"/>
              </a:rPr>
              <a:t>Firm Culture and Governance</a:t>
            </a:r>
          </a:p>
          <a:p>
            <a:pPr marL="855663" lvl="1" indent="-511175" algn="just">
              <a:spcBef>
                <a:spcPts val="300"/>
              </a:spcBef>
              <a:buFont typeface="Courier New" panose="02070309020205020404" pitchFamily="49" charset="0"/>
              <a:buChar char="o"/>
            </a:pPr>
            <a:r>
              <a:rPr lang="en-US" dirty="0">
                <a:solidFill>
                  <a:schemeClr val="tx1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Recent events with PAPPs acting unethically raised concerns about whether they acted with integrity or in the public interest</a:t>
            </a:r>
          </a:p>
          <a:p>
            <a:pPr marL="855663" lvl="1" indent="-511175" algn="just">
              <a:spcBef>
                <a:spcPts val="300"/>
              </a:spcBef>
              <a:buFont typeface="Courier New" panose="02070309020205020404" pitchFamily="49" charset="0"/>
              <a:buChar char="o"/>
            </a:pPr>
            <a:r>
              <a:rPr lang="en-US" dirty="0">
                <a:solidFill>
                  <a:schemeClr val="tx1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Casting doubt on whether professional/ethical standards are fit for purpose, effective and appropriately monitored and enforced</a:t>
            </a:r>
          </a:p>
          <a:p>
            <a:pPr marL="855663" lvl="1" indent="-511175" algn="just">
              <a:spcBef>
                <a:spcPts val="300"/>
              </a:spcBef>
              <a:buFont typeface="Courier New" panose="02070309020205020404" pitchFamily="49" charset="0"/>
              <a:buChar char="o"/>
            </a:pPr>
            <a:r>
              <a:rPr lang="en-US" dirty="0">
                <a:solidFill>
                  <a:schemeClr val="tx1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Suggested to include this as a new work stream to focus on effectiveness of the Code on firm leadership and culture.</a:t>
            </a:r>
            <a:endParaRPr lang="en-US" dirty="0">
              <a:solidFill>
                <a:schemeClr val="tx1"/>
              </a:solidFill>
              <a:latin typeface="+mj-lt"/>
              <a:cs typeface="Times New Roman" panose="02020603050405020304" pitchFamily="18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4AE19A7A-9837-3629-7B52-9D821FA411F5}"/>
              </a:ext>
            </a:extLst>
          </p:cNvPr>
          <p:cNvSpPr/>
          <p:nvPr/>
        </p:nvSpPr>
        <p:spPr>
          <a:xfrm>
            <a:off x="5652654" y="160536"/>
            <a:ext cx="6390334" cy="568712"/>
          </a:xfrm>
          <a:prstGeom prst="rect">
            <a:avLst/>
          </a:prstGeom>
          <a:solidFill>
            <a:srgbClr val="EE66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solidFill>
                  <a:schemeClr val="bg1"/>
                </a:solidFill>
                <a:latin typeface="+mj-lt"/>
              </a:rPr>
              <a:t>Other Respondents</a:t>
            </a:r>
          </a:p>
        </p:txBody>
      </p:sp>
    </p:spTree>
    <p:extLst>
      <p:ext uri="{BB962C8B-B14F-4D97-AF65-F5344CB8AC3E}">
        <p14:creationId xmlns:p14="http://schemas.microsoft.com/office/powerpoint/2010/main" val="368757543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04853162-965B-1A57-F1B2-6856879390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F81FF-A8B7-8E49-9D5B-3CAD5ADFEE36}" type="slidenum">
              <a:rPr lang="en-US" smtClean="0"/>
              <a:t>14</a:t>
            </a:fld>
            <a:endParaRPr lang="en-US" dirty="0"/>
          </a:p>
        </p:txBody>
      </p:sp>
      <p:pic>
        <p:nvPicPr>
          <p:cNvPr id="5" name="Picture 2" descr="Organizational Strategies And Keeping Your Project On Track">
            <a:extLst>
              <a:ext uri="{FF2B5EF4-FFF2-40B4-BE49-F238E27FC236}">
                <a16:creationId xmlns:a16="http://schemas.microsoft.com/office/drawing/2014/main" id="{5A406C12-10E9-E8F6-4C63-4F77F657E6B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1"/>
          <a:stretch/>
        </p:blipFill>
        <p:spPr bwMode="auto">
          <a:xfrm>
            <a:off x="8322677" y="10"/>
            <a:ext cx="6878775" cy="6857990"/>
          </a:xfrm>
          <a:custGeom>
            <a:avLst/>
            <a:gdLst/>
            <a:ahLst/>
            <a:cxnLst/>
            <a:rect l="l" t="t" r="r" b="b"/>
            <a:pathLst>
              <a:path w="6878775" h="6858000">
                <a:moveTo>
                  <a:pt x="1102973" y="0"/>
                </a:moveTo>
                <a:lnTo>
                  <a:pt x="1160688" y="0"/>
                </a:lnTo>
                <a:lnTo>
                  <a:pt x="983189" y="331786"/>
                </a:lnTo>
                <a:cubicBezTo>
                  <a:pt x="914866" y="469145"/>
                  <a:pt x="850355" y="608712"/>
                  <a:pt x="789261" y="750263"/>
                </a:cubicBezTo>
                <a:cubicBezTo>
                  <a:pt x="774307" y="784928"/>
                  <a:pt x="759992" y="819849"/>
                  <a:pt x="745295" y="854514"/>
                </a:cubicBezTo>
                <a:cubicBezTo>
                  <a:pt x="756682" y="845393"/>
                  <a:pt x="765489" y="833492"/>
                  <a:pt x="770857" y="819975"/>
                </a:cubicBezTo>
                <a:cubicBezTo>
                  <a:pt x="879943" y="589569"/>
                  <a:pt x="999605" y="365513"/>
                  <a:pt x="1131329" y="148742"/>
                </a:cubicBezTo>
                <a:lnTo>
                  <a:pt x="1227589" y="0"/>
                </a:lnTo>
                <a:lnTo>
                  <a:pt x="6878775" y="0"/>
                </a:lnTo>
                <a:lnTo>
                  <a:pt x="6878775" y="6858000"/>
                </a:lnTo>
                <a:lnTo>
                  <a:pt x="713521" y="6858000"/>
                </a:lnTo>
                <a:lnTo>
                  <a:pt x="625642" y="6670527"/>
                </a:lnTo>
                <a:cubicBezTo>
                  <a:pt x="507232" y="6398531"/>
                  <a:pt x="403083" y="6118381"/>
                  <a:pt x="312785" y="5830359"/>
                </a:cubicBezTo>
                <a:cubicBezTo>
                  <a:pt x="278149" y="5719759"/>
                  <a:pt x="248879" y="5607635"/>
                  <a:pt x="212198" y="5480401"/>
                </a:cubicBezTo>
                <a:cubicBezTo>
                  <a:pt x="212208" y="5491601"/>
                  <a:pt x="212803" y="5502788"/>
                  <a:pt x="213988" y="5513923"/>
                </a:cubicBezTo>
                <a:cubicBezTo>
                  <a:pt x="264089" y="5723695"/>
                  <a:pt x="307290" y="5935370"/>
                  <a:pt x="365826" y="6142729"/>
                </a:cubicBezTo>
                <a:cubicBezTo>
                  <a:pt x="433152" y="6380817"/>
                  <a:pt x="510068" y="6614016"/>
                  <a:pt x="597975" y="6841549"/>
                </a:cubicBezTo>
                <a:lnTo>
                  <a:pt x="604824" y="6858000"/>
                </a:lnTo>
                <a:lnTo>
                  <a:pt x="552056" y="6858000"/>
                </a:lnTo>
                <a:lnTo>
                  <a:pt x="539576" y="6828295"/>
                </a:lnTo>
                <a:cubicBezTo>
                  <a:pt x="380597" y="6414594"/>
                  <a:pt x="260223" y="5988893"/>
                  <a:pt x="171555" y="5552906"/>
                </a:cubicBezTo>
                <a:cubicBezTo>
                  <a:pt x="91163" y="5157998"/>
                  <a:pt x="43746" y="4758899"/>
                  <a:pt x="12305" y="4357388"/>
                </a:cubicBezTo>
                <a:cubicBezTo>
                  <a:pt x="-14281" y="4013908"/>
                  <a:pt x="4507" y="3672965"/>
                  <a:pt x="46684" y="3331516"/>
                </a:cubicBezTo>
                <a:cubicBezTo>
                  <a:pt x="127203" y="2664286"/>
                  <a:pt x="277819" y="2007265"/>
                  <a:pt x="496065" y="1371196"/>
                </a:cubicBezTo>
                <a:cubicBezTo>
                  <a:pt x="636273" y="966066"/>
                  <a:pt x="800445" y="573253"/>
                  <a:pt x="995723" y="196614"/>
                </a:cubicBez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itle 4">
            <a:extLst>
              <a:ext uri="{FF2B5EF4-FFF2-40B4-BE49-F238E27FC236}">
                <a16:creationId xmlns:a16="http://schemas.microsoft.com/office/drawing/2014/main" id="{75825481-9432-16D5-B0EC-09557DC70C0B}"/>
              </a:ext>
            </a:extLst>
          </p:cNvPr>
          <p:cNvSpPr txBox="1">
            <a:spLocks/>
          </p:cNvSpPr>
          <p:nvPr/>
        </p:nvSpPr>
        <p:spPr>
          <a:xfrm>
            <a:off x="8682605" y="2723949"/>
            <a:ext cx="3372322" cy="1410101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>
            <a:normAutofit lnSpcReduction="10000"/>
          </a:bodyPr>
          <a:lstStyle>
            <a:lvl1pPr marL="0" marR="0" indent="0" algn="l" defTabSz="914400" rtl="0" eaLnBrk="1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400" kern="1200">
                <a:solidFill>
                  <a:srgbClr val="0B5494"/>
                </a:solidFill>
                <a:latin typeface="Product Sans Thin" panose="020B0203030502040203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en-US" b="1" dirty="0">
                <a:solidFill>
                  <a:schemeClr val="bg1"/>
                </a:solidFill>
                <a:latin typeface="+mj-lt"/>
              </a:rPr>
              <a:t>Strategic Drivers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AE1CE2A-787D-5813-02D0-5C84A0B1731D}"/>
              </a:ext>
            </a:extLst>
          </p:cNvPr>
          <p:cNvSpPr/>
          <p:nvPr/>
        </p:nvSpPr>
        <p:spPr>
          <a:xfrm>
            <a:off x="183224" y="167781"/>
            <a:ext cx="7711833" cy="679508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solidFill>
                  <a:schemeClr val="bg1"/>
                </a:solidFill>
                <a:latin typeface="+mj-lt"/>
              </a:rPr>
              <a:t>PC Views and Proposals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0C730557-78F0-AA4C-B7AE-646642DC8A0E}"/>
              </a:ext>
            </a:extLst>
          </p:cNvPr>
          <p:cNvSpPr/>
          <p:nvPr/>
        </p:nvSpPr>
        <p:spPr>
          <a:xfrm>
            <a:off x="137072" y="847289"/>
            <a:ext cx="7760017" cy="4098337"/>
          </a:xfrm>
          <a:prstGeom prst="rect">
            <a:avLst/>
          </a:prstGeom>
          <a:solidFill>
            <a:srgbClr val="FFFFFF">
              <a:alpha val="60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just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2000" b="1" dirty="0">
                <a:solidFill>
                  <a:schemeClr val="accent6">
                    <a:lumMod val="60000"/>
                    <a:lumOff val="40000"/>
                  </a:schemeClr>
                </a:solidFill>
                <a:latin typeface="+mj-lt"/>
                <a:cs typeface="Times New Roman" panose="02020603050405020304" pitchFamily="18" charset="0"/>
              </a:rPr>
              <a:t>Trust Crises and Other Repercussions from Recurring High-Profile Corporate Failures</a:t>
            </a:r>
          </a:p>
          <a:p>
            <a:pPr marL="0" lvl="1" algn="just">
              <a:spcBef>
                <a:spcPts val="600"/>
              </a:spcBef>
              <a:spcAft>
                <a:spcPts val="300"/>
              </a:spcAft>
              <a:defRPr/>
            </a:pPr>
            <a:r>
              <a:rPr lang="en-US" sz="2000" dirty="0">
                <a:solidFill>
                  <a:schemeClr val="tx1"/>
                </a:solidFill>
                <a:latin typeface="+mj-lt"/>
                <a:cs typeface="Times New Roman" panose="02020603050405020304" pitchFamily="18" charset="0"/>
              </a:rPr>
              <a:t>Firm culture and governance</a:t>
            </a:r>
          </a:p>
          <a:p>
            <a:pPr lvl="1" indent="-457200" algn="just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/>
            </a:pPr>
            <a:r>
              <a:rPr lang="en-US" sz="2000" dirty="0">
                <a:solidFill>
                  <a:schemeClr val="tx1"/>
                </a:solidFill>
                <a:latin typeface="+mj-lt"/>
                <a:cs typeface="Times New Roman" panose="02020603050405020304" pitchFamily="18" charset="0"/>
              </a:rPr>
              <a:t>High-profile ethical breaches cast a negative light on the accountancy profession, undermine public trust in it and raises broader questions about firm culture, governance and tone at the top</a:t>
            </a:r>
          </a:p>
          <a:p>
            <a:pPr lvl="1" indent="-457200" algn="just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/>
            </a:pPr>
            <a:r>
              <a:rPr lang="en-US" sz="2000" dirty="0">
                <a:solidFill>
                  <a:schemeClr val="tx1"/>
                </a:solidFill>
                <a:latin typeface="+mj-lt"/>
                <a:cs typeface="Times New Roman" panose="02020603050405020304" pitchFamily="18" charset="0"/>
              </a:rPr>
              <a:t>Firm culture also impacts attraction and retention of talents</a:t>
            </a:r>
          </a:p>
          <a:p>
            <a:pPr lvl="1" indent="-457200" algn="just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/>
            </a:pPr>
            <a:r>
              <a:rPr lang="en-US" sz="2000" dirty="0">
                <a:solidFill>
                  <a:schemeClr val="tx1"/>
                </a:solidFill>
                <a:latin typeface="+mj-lt"/>
                <a:cs typeface="Times New Roman" panose="02020603050405020304" pitchFamily="18" charset="0"/>
              </a:rPr>
              <a:t>Acknowledging importance of issue, </a:t>
            </a:r>
            <a:r>
              <a:rPr lang="en-US" sz="2000" dirty="0">
                <a:solidFill>
                  <a:schemeClr val="tx1"/>
                </a:solidFill>
                <a:effectLst/>
                <a:latin typeface="+mj-lt"/>
                <a:ea typeface="Calibri" panose="020F0502020204030204" pitchFamily="34" charset="0"/>
              </a:rPr>
              <a:t>recently released  </a:t>
            </a:r>
            <a:r>
              <a:rPr lang="en-US" sz="2000" u="sng" dirty="0">
                <a:solidFill>
                  <a:srgbClr val="0070C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statement</a:t>
            </a:r>
            <a:r>
              <a:rPr lang="en-US" sz="2000" dirty="0">
                <a:solidFill>
                  <a:schemeClr val="tx1"/>
                </a:solidFill>
                <a:effectLst/>
                <a:latin typeface="+mj-lt"/>
                <a:ea typeface="Calibri" panose="020F0502020204030204" pitchFamily="34" charset="0"/>
              </a:rPr>
              <a:t> reminding PAs of their ethical obligations under the IESBA Code </a:t>
            </a:r>
          </a:p>
          <a:p>
            <a:pPr marL="0" marR="0" lvl="1" fontAlgn="auto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Tx/>
              <a:buSzTx/>
              <a:tabLst/>
              <a:defRPr/>
            </a:pPr>
            <a:endParaRPr lang="en-US" b="1" dirty="0">
              <a:solidFill>
                <a:schemeClr val="accent6">
                  <a:lumMod val="60000"/>
                  <a:lumOff val="40000"/>
                </a:schemeClr>
              </a:solidFill>
              <a:latin typeface="+mj-lt"/>
              <a:cs typeface="Times New Roman" panose="02020603050405020304" pitchFamily="18" charset="0"/>
            </a:endParaRPr>
          </a:p>
          <a:p>
            <a:pPr marL="0" lvl="1" algn="just">
              <a:spcBef>
                <a:spcPts val="300"/>
              </a:spcBef>
              <a:spcAft>
                <a:spcPts val="300"/>
              </a:spcAft>
              <a:defRPr/>
            </a:pPr>
            <a:endParaRPr lang="en-US" i="1" dirty="0">
              <a:solidFill>
                <a:schemeClr val="tx1"/>
              </a:solidFill>
              <a:latin typeface="+mj-lt"/>
              <a:cs typeface="Times New Roman" panose="02020603050405020304" pitchFamily="18" charset="0"/>
            </a:endParaRPr>
          </a:p>
          <a:p>
            <a:pPr marL="0" marR="0" lvl="1" fontAlgn="auto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Tx/>
              <a:buSzTx/>
              <a:tabLst/>
              <a:defRPr/>
            </a:pPr>
            <a:endParaRPr lang="en-US" sz="1600" dirty="0">
              <a:solidFill>
                <a:schemeClr val="tx1"/>
              </a:solidFill>
              <a:latin typeface="+mj-lt"/>
              <a:cs typeface="Times New Roman" panose="02020603050405020304" pitchFamily="18" charset="0"/>
            </a:endParaRPr>
          </a:p>
          <a:p>
            <a:pPr marL="342900" marR="0" lvl="1" indent="-342900" fontAlgn="auto">
              <a:lnSpc>
                <a:spcPct val="100000"/>
              </a:lnSpc>
              <a:spcAft>
                <a:spcPts val="3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en-US" dirty="0">
              <a:solidFill>
                <a:schemeClr val="tx1"/>
              </a:solidFill>
              <a:latin typeface="+mj-lt"/>
              <a:cs typeface="Times New Roman" panose="02020603050405020304" pitchFamily="18" charset="0"/>
            </a:endParaRPr>
          </a:p>
          <a:p>
            <a:pPr>
              <a:spcBef>
                <a:spcPts val="300"/>
              </a:spcBef>
              <a:spcAft>
                <a:spcPts val="300"/>
              </a:spcAft>
            </a:pPr>
            <a:endParaRPr lang="en-US" dirty="0">
              <a:solidFill>
                <a:schemeClr val="tx1"/>
              </a:solidFill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8816B0EF-A232-B843-3894-CDF84F7507AB}"/>
              </a:ext>
            </a:extLst>
          </p:cNvPr>
          <p:cNvSpPr/>
          <p:nvPr/>
        </p:nvSpPr>
        <p:spPr>
          <a:xfrm>
            <a:off x="219235" y="4686300"/>
            <a:ext cx="7675822" cy="1121160"/>
          </a:xfrm>
          <a:prstGeom prst="roundRect">
            <a:avLst/>
          </a:prstGeom>
          <a:solidFill>
            <a:srgbClr val="FFC000">
              <a:alpha val="60000"/>
            </a:srgbClr>
          </a:solidFill>
          <a:ln w="57150">
            <a:solidFill>
              <a:srgbClr val="EE6612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0" lvl="1" algn="just">
              <a:spcBef>
                <a:spcPts val="600"/>
              </a:spcBef>
              <a:spcAft>
                <a:spcPts val="600"/>
              </a:spcAft>
              <a:defRPr/>
            </a:pPr>
            <a:r>
              <a:rPr lang="en-US" sz="2000" dirty="0">
                <a:solidFill>
                  <a:schemeClr val="tx1"/>
                </a:solidFill>
                <a:latin typeface="+mj-lt"/>
                <a:cs typeface="Times New Roman" panose="02020603050405020304" pitchFamily="18" charset="0"/>
              </a:rPr>
              <a:t>PC proposes to include this matter as part of strategic driver and theme, and add a work stream on the topic of “Firm Culture and Governance”</a:t>
            </a:r>
          </a:p>
          <a:p>
            <a:pPr marL="0" marR="0" lvl="1" fontAlgn="auto">
              <a:spcBef>
                <a:spcPts val="600"/>
              </a:spcBef>
              <a:spcAft>
                <a:spcPts val="600"/>
              </a:spcAft>
              <a:buClrTx/>
              <a:buSzTx/>
              <a:tabLst/>
              <a:defRPr/>
            </a:pPr>
            <a:endParaRPr lang="en-US" b="1" dirty="0">
              <a:solidFill>
                <a:schemeClr val="accent6">
                  <a:lumMod val="60000"/>
                  <a:lumOff val="40000"/>
                </a:schemeClr>
              </a:solidFill>
              <a:latin typeface="+mj-lt"/>
              <a:cs typeface="Times New Roman" panose="02020603050405020304" pitchFamily="18" charset="0"/>
            </a:endParaRPr>
          </a:p>
          <a:p>
            <a:pPr marL="0" lvl="1" algn="just">
              <a:spcBef>
                <a:spcPts val="600"/>
              </a:spcBef>
              <a:spcAft>
                <a:spcPts val="600"/>
              </a:spcAft>
              <a:defRPr/>
            </a:pPr>
            <a:endParaRPr lang="en-US" i="1" dirty="0">
              <a:solidFill>
                <a:schemeClr val="tx1"/>
              </a:solidFill>
              <a:latin typeface="+mj-lt"/>
              <a:cs typeface="Times New Roman" panose="02020603050405020304" pitchFamily="18" charset="0"/>
            </a:endParaRPr>
          </a:p>
          <a:p>
            <a:pPr marL="0" marR="0" lvl="1" fontAlgn="auto">
              <a:spcBef>
                <a:spcPts val="600"/>
              </a:spcBef>
              <a:spcAft>
                <a:spcPts val="600"/>
              </a:spcAft>
              <a:buClrTx/>
              <a:buSzTx/>
              <a:tabLst/>
              <a:defRPr/>
            </a:pPr>
            <a:endParaRPr lang="en-US" sz="1600" dirty="0">
              <a:solidFill>
                <a:schemeClr val="tx1"/>
              </a:solidFill>
              <a:latin typeface="+mj-lt"/>
              <a:cs typeface="Times New Roman" panose="02020603050405020304" pitchFamily="18" charset="0"/>
            </a:endParaRPr>
          </a:p>
          <a:p>
            <a:pPr marL="342900" marR="0" lvl="1" indent="-342900" fontAlgn="auto">
              <a:spcBef>
                <a:spcPts val="60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en-US" dirty="0">
              <a:solidFill>
                <a:schemeClr val="tx1"/>
              </a:solidFill>
              <a:latin typeface="+mj-lt"/>
              <a:cs typeface="Times New Roman" panose="02020603050405020304" pitchFamily="18" charset="0"/>
            </a:endParaRPr>
          </a:p>
          <a:p>
            <a:pPr>
              <a:spcBef>
                <a:spcPts val="600"/>
              </a:spcBef>
              <a:spcAft>
                <a:spcPts val="600"/>
              </a:spcAft>
            </a:pPr>
            <a:endParaRPr lang="en-US" dirty="0">
              <a:solidFill>
                <a:schemeClr val="tx1"/>
              </a:solidFill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8407389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04853162-965B-1A57-F1B2-6856879390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F81FF-A8B7-8E49-9D5B-3CAD5ADFEE36}" type="slidenum">
              <a:rPr lang="en-US" smtClean="0"/>
              <a:t>15</a:t>
            </a:fld>
            <a:endParaRPr lang="en-US" dirty="0"/>
          </a:p>
        </p:txBody>
      </p:sp>
      <p:pic>
        <p:nvPicPr>
          <p:cNvPr id="5" name="Picture 2" descr="Organizational Strategies And Keeping Your Project On Track">
            <a:extLst>
              <a:ext uri="{FF2B5EF4-FFF2-40B4-BE49-F238E27FC236}">
                <a16:creationId xmlns:a16="http://schemas.microsoft.com/office/drawing/2014/main" id="{5A406C12-10E9-E8F6-4C63-4F77F657E6B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1"/>
          <a:stretch/>
        </p:blipFill>
        <p:spPr bwMode="auto">
          <a:xfrm>
            <a:off x="8322677" y="10"/>
            <a:ext cx="6878775" cy="6857990"/>
          </a:xfrm>
          <a:custGeom>
            <a:avLst/>
            <a:gdLst/>
            <a:ahLst/>
            <a:cxnLst/>
            <a:rect l="l" t="t" r="r" b="b"/>
            <a:pathLst>
              <a:path w="6878775" h="6858000">
                <a:moveTo>
                  <a:pt x="1102973" y="0"/>
                </a:moveTo>
                <a:lnTo>
                  <a:pt x="1160688" y="0"/>
                </a:lnTo>
                <a:lnTo>
                  <a:pt x="983189" y="331786"/>
                </a:lnTo>
                <a:cubicBezTo>
                  <a:pt x="914866" y="469145"/>
                  <a:pt x="850355" y="608712"/>
                  <a:pt x="789261" y="750263"/>
                </a:cubicBezTo>
                <a:cubicBezTo>
                  <a:pt x="774307" y="784928"/>
                  <a:pt x="759992" y="819849"/>
                  <a:pt x="745295" y="854514"/>
                </a:cubicBezTo>
                <a:cubicBezTo>
                  <a:pt x="756682" y="845393"/>
                  <a:pt x="765489" y="833492"/>
                  <a:pt x="770857" y="819975"/>
                </a:cubicBezTo>
                <a:cubicBezTo>
                  <a:pt x="879943" y="589569"/>
                  <a:pt x="999605" y="365513"/>
                  <a:pt x="1131329" y="148742"/>
                </a:cubicBezTo>
                <a:lnTo>
                  <a:pt x="1227589" y="0"/>
                </a:lnTo>
                <a:lnTo>
                  <a:pt x="6878775" y="0"/>
                </a:lnTo>
                <a:lnTo>
                  <a:pt x="6878775" y="6858000"/>
                </a:lnTo>
                <a:lnTo>
                  <a:pt x="713521" y="6858000"/>
                </a:lnTo>
                <a:lnTo>
                  <a:pt x="625642" y="6670527"/>
                </a:lnTo>
                <a:cubicBezTo>
                  <a:pt x="507232" y="6398531"/>
                  <a:pt x="403083" y="6118381"/>
                  <a:pt x="312785" y="5830359"/>
                </a:cubicBezTo>
                <a:cubicBezTo>
                  <a:pt x="278149" y="5719759"/>
                  <a:pt x="248879" y="5607635"/>
                  <a:pt x="212198" y="5480401"/>
                </a:cubicBezTo>
                <a:cubicBezTo>
                  <a:pt x="212208" y="5491601"/>
                  <a:pt x="212803" y="5502788"/>
                  <a:pt x="213988" y="5513923"/>
                </a:cubicBezTo>
                <a:cubicBezTo>
                  <a:pt x="264089" y="5723695"/>
                  <a:pt x="307290" y="5935370"/>
                  <a:pt x="365826" y="6142729"/>
                </a:cubicBezTo>
                <a:cubicBezTo>
                  <a:pt x="433152" y="6380817"/>
                  <a:pt x="510068" y="6614016"/>
                  <a:pt x="597975" y="6841549"/>
                </a:cubicBezTo>
                <a:lnTo>
                  <a:pt x="604824" y="6858000"/>
                </a:lnTo>
                <a:lnTo>
                  <a:pt x="552056" y="6858000"/>
                </a:lnTo>
                <a:lnTo>
                  <a:pt x="539576" y="6828295"/>
                </a:lnTo>
                <a:cubicBezTo>
                  <a:pt x="380597" y="6414594"/>
                  <a:pt x="260223" y="5988893"/>
                  <a:pt x="171555" y="5552906"/>
                </a:cubicBezTo>
                <a:cubicBezTo>
                  <a:pt x="91163" y="5157998"/>
                  <a:pt x="43746" y="4758899"/>
                  <a:pt x="12305" y="4357388"/>
                </a:cubicBezTo>
                <a:cubicBezTo>
                  <a:pt x="-14281" y="4013908"/>
                  <a:pt x="4507" y="3672965"/>
                  <a:pt x="46684" y="3331516"/>
                </a:cubicBezTo>
                <a:cubicBezTo>
                  <a:pt x="127203" y="2664286"/>
                  <a:pt x="277819" y="2007265"/>
                  <a:pt x="496065" y="1371196"/>
                </a:cubicBezTo>
                <a:cubicBezTo>
                  <a:pt x="636273" y="966066"/>
                  <a:pt x="800445" y="573253"/>
                  <a:pt x="995723" y="196614"/>
                </a:cubicBez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itle 4">
            <a:extLst>
              <a:ext uri="{FF2B5EF4-FFF2-40B4-BE49-F238E27FC236}">
                <a16:creationId xmlns:a16="http://schemas.microsoft.com/office/drawing/2014/main" id="{75825481-9432-16D5-B0EC-09557DC70C0B}"/>
              </a:ext>
            </a:extLst>
          </p:cNvPr>
          <p:cNvSpPr txBox="1">
            <a:spLocks/>
          </p:cNvSpPr>
          <p:nvPr/>
        </p:nvSpPr>
        <p:spPr>
          <a:xfrm>
            <a:off x="8682605" y="2723949"/>
            <a:ext cx="3372322" cy="1410101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>
            <a:normAutofit lnSpcReduction="10000"/>
          </a:bodyPr>
          <a:lstStyle>
            <a:lvl1pPr marL="0" marR="0" indent="0" algn="l" defTabSz="914400" rtl="0" eaLnBrk="1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400" kern="1200">
                <a:solidFill>
                  <a:srgbClr val="0B5494"/>
                </a:solidFill>
                <a:latin typeface="Product Sans Thin" panose="020B0203030502040203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en-US" b="1" dirty="0">
                <a:solidFill>
                  <a:schemeClr val="bg1"/>
                </a:solidFill>
                <a:latin typeface="+mj-lt"/>
              </a:rPr>
              <a:t>Strategic Drivers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AE1CE2A-787D-5813-02D0-5C84A0B1731D}"/>
              </a:ext>
            </a:extLst>
          </p:cNvPr>
          <p:cNvSpPr/>
          <p:nvPr/>
        </p:nvSpPr>
        <p:spPr>
          <a:xfrm>
            <a:off x="137073" y="167781"/>
            <a:ext cx="7356256" cy="679508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solidFill>
                  <a:schemeClr val="bg1"/>
                </a:solidFill>
                <a:latin typeface="+mj-lt"/>
              </a:rPr>
              <a:t>PC Views and Proposals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0C730557-78F0-AA4C-B7AE-646642DC8A0E}"/>
              </a:ext>
            </a:extLst>
          </p:cNvPr>
          <p:cNvSpPr/>
          <p:nvPr/>
        </p:nvSpPr>
        <p:spPr>
          <a:xfrm>
            <a:off x="137072" y="847289"/>
            <a:ext cx="7356256" cy="4098337"/>
          </a:xfrm>
          <a:prstGeom prst="rect">
            <a:avLst/>
          </a:prstGeom>
          <a:solidFill>
            <a:srgbClr val="FFFFFF">
              <a:alpha val="60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just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2000" b="1" dirty="0">
                <a:solidFill>
                  <a:schemeClr val="accent6">
                    <a:lumMod val="60000"/>
                    <a:lumOff val="40000"/>
                  </a:schemeClr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Rapidly Growing Market Demand for Sustainability Info</a:t>
            </a:r>
            <a:endParaRPr lang="en-US" sz="2000" b="1" dirty="0">
              <a:solidFill>
                <a:schemeClr val="accent6">
                  <a:lumMod val="60000"/>
                  <a:lumOff val="40000"/>
                </a:schemeClr>
              </a:solidFill>
              <a:latin typeface="+mj-lt"/>
              <a:cs typeface="Times New Roman" panose="02020603050405020304" pitchFamily="18" charset="0"/>
            </a:endParaRPr>
          </a:p>
          <a:p>
            <a:pPr marL="285750" lvl="1" indent="-285750" algn="just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/>
            </a:pPr>
            <a:r>
              <a:rPr lang="en-US" sz="2000" dirty="0">
                <a:solidFill>
                  <a:schemeClr val="tx1"/>
                </a:solidFill>
                <a:latin typeface="+mj-lt"/>
                <a:cs typeface="Times New Roman" panose="02020603050405020304" pitchFamily="18" charset="0"/>
              </a:rPr>
              <a:t>Role of IESBA in setting standards </a:t>
            </a:r>
            <a:r>
              <a:rPr lang="en-US" sz="2000">
                <a:solidFill>
                  <a:schemeClr val="tx1"/>
                </a:solidFill>
                <a:latin typeface="+mj-lt"/>
                <a:cs typeface="Times New Roman" panose="02020603050405020304" pitchFamily="18" charset="0"/>
              </a:rPr>
              <a:t>for preparers </a:t>
            </a:r>
            <a:r>
              <a:rPr lang="en-US" sz="2000" dirty="0">
                <a:solidFill>
                  <a:schemeClr val="tx1"/>
                </a:solidFill>
                <a:latin typeface="+mj-lt"/>
                <a:cs typeface="Times New Roman" panose="02020603050405020304" pitchFamily="18" charset="0"/>
              </a:rPr>
              <a:t>of corporate reporting information who are non-PAs is a strategic matter that requires careful consideration and discussions with a wide range of stakeholders, including regulators and the corporate governance community</a:t>
            </a:r>
            <a:r>
              <a:rPr lang="en-US" sz="20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.</a:t>
            </a:r>
          </a:p>
          <a:p>
            <a:pPr marL="0" lvl="1" algn="just">
              <a:spcBef>
                <a:spcPts val="300"/>
              </a:spcBef>
              <a:spcAft>
                <a:spcPts val="300"/>
              </a:spcAft>
              <a:defRPr/>
            </a:pPr>
            <a:endParaRPr lang="en-US" sz="2000" i="1" dirty="0">
              <a:solidFill>
                <a:schemeClr val="tx1"/>
              </a:solidFill>
              <a:latin typeface="+mj-lt"/>
              <a:cs typeface="Times New Roman" panose="02020603050405020304" pitchFamily="18" charset="0"/>
            </a:endParaRPr>
          </a:p>
          <a:p>
            <a:pPr marL="0" marR="0" lvl="1" fontAlgn="auto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Tx/>
              <a:buSzTx/>
              <a:tabLst/>
              <a:defRPr/>
            </a:pPr>
            <a:endParaRPr lang="en-US" sz="1600" dirty="0">
              <a:solidFill>
                <a:schemeClr val="tx1"/>
              </a:solidFill>
              <a:latin typeface="+mj-lt"/>
              <a:cs typeface="Times New Roman" panose="02020603050405020304" pitchFamily="18" charset="0"/>
            </a:endParaRPr>
          </a:p>
          <a:p>
            <a:pPr marL="342900" marR="0" lvl="1" indent="-342900" fontAlgn="auto">
              <a:lnSpc>
                <a:spcPct val="100000"/>
              </a:lnSpc>
              <a:spcAft>
                <a:spcPts val="3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en-US" dirty="0">
              <a:solidFill>
                <a:schemeClr val="tx1"/>
              </a:solidFill>
              <a:latin typeface="+mj-lt"/>
              <a:cs typeface="Times New Roman" panose="02020603050405020304" pitchFamily="18" charset="0"/>
            </a:endParaRPr>
          </a:p>
          <a:p>
            <a:pPr>
              <a:spcBef>
                <a:spcPts val="300"/>
              </a:spcBef>
              <a:spcAft>
                <a:spcPts val="300"/>
              </a:spcAft>
            </a:pPr>
            <a:endParaRPr lang="en-US" dirty="0">
              <a:solidFill>
                <a:schemeClr val="tx1"/>
              </a:solidFill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8816B0EF-A232-B843-3894-CDF84F7507AB}"/>
              </a:ext>
            </a:extLst>
          </p:cNvPr>
          <p:cNvSpPr/>
          <p:nvPr/>
        </p:nvSpPr>
        <p:spPr>
          <a:xfrm>
            <a:off x="233292" y="2935504"/>
            <a:ext cx="7272063" cy="1270102"/>
          </a:xfrm>
          <a:prstGeom prst="roundRect">
            <a:avLst/>
          </a:prstGeom>
          <a:solidFill>
            <a:srgbClr val="FFC000">
              <a:alpha val="60000"/>
            </a:srgbClr>
          </a:solidFill>
          <a:ln w="57150">
            <a:solidFill>
              <a:srgbClr val="EE6612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0" lvl="1" algn="just">
              <a:spcBef>
                <a:spcPts val="600"/>
              </a:spcBef>
              <a:spcAft>
                <a:spcPts val="600"/>
              </a:spcAft>
              <a:defRPr/>
            </a:pPr>
            <a:r>
              <a:rPr lang="en-US" sz="2000" b="1" dirty="0">
                <a:solidFill>
                  <a:schemeClr val="tx1"/>
                </a:solidFill>
                <a:latin typeface="+mj-lt"/>
                <a:cs typeface="Times New Roman" panose="02020603050405020304" pitchFamily="18" charset="0"/>
              </a:rPr>
              <a:t>PC proposes </a:t>
            </a:r>
            <a:r>
              <a:rPr lang="en-US" sz="2000" dirty="0">
                <a:solidFill>
                  <a:schemeClr val="tx1"/>
                </a:solidFill>
                <a:latin typeface="+mj-lt"/>
                <a:cs typeface="Times New Roman" panose="02020603050405020304" pitchFamily="18" charset="0"/>
              </a:rPr>
              <a:t>that the SWP highlight the topic of expanding the scope of the Code as a public interest matter and the related need for further stakeholder engagement on the topic. </a:t>
            </a:r>
          </a:p>
          <a:p>
            <a:pPr marL="0" marR="0" lvl="1" fontAlgn="auto">
              <a:spcBef>
                <a:spcPts val="600"/>
              </a:spcBef>
              <a:spcAft>
                <a:spcPts val="600"/>
              </a:spcAft>
              <a:buClrTx/>
              <a:buSzTx/>
              <a:tabLst/>
              <a:defRPr/>
            </a:pPr>
            <a:endParaRPr lang="en-US" b="1" dirty="0">
              <a:solidFill>
                <a:schemeClr val="accent6">
                  <a:lumMod val="60000"/>
                  <a:lumOff val="40000"/>
                </a:schemeClr>
              </a:solidFill>
              <a:latin typeface="+mj-lt"/>
              <a:cs typeface="Times New Roman" panose="02020603050405020304" pitchFamily="18" charset="0"/>
            </a:endParaRPr>
          </a:p>
          <a:p>
            <a:pPr marL="0" lvl="1" algn="just">
              <a:spcBef>
                <a:spcPts val="600"/>
              </a:spcBef>
              <a:spcAft>
                <a:spcPts val="600"/>
              </a:spcAft>
              <a:defRPr/>
            </a:pPr>
            <a:endParaRPr lang="en-US" i="1" dirty="0">
              <a:solidFill>
                <a:schemeClr val="tx1"/>
              </a:solidFill>
              <a:latin typeface="+mj-lt"/>
              <a:cs typeface="Times New Roman" panose="02020603050405020304" pitchFamily="18" charset="0"/>
            </a:endParaRPr>
          </a:p>
          <a:p>
            <a:pPr marL="0" marR="0" lvl="1" fontAlgn="auto">
              <a:spcBef>
                <a:spcPts val="600"/>
              </a:spcBef>
              <a:spcAft>
                <a:spcPts val="600"/>
              </a:spcAft>
              <a:buClrTx/>
              <a:buSzTx/>
              <a:tabLst/>
              <a:defRPr/>
            </a:pPr>
            <a:endParaRPr lang="en-US" sz="1600" dirty="0">
              <a:solidFill>
                <a:schemeClr val="tx1"/>
              </a:solidFill>
              <a:latin typeface="+mj-lt"/>
              <a:cs typeface="Times New Roman" panose="02020603050405020304" pitchFamily="18" charset="0"/>
            </a:endParaRPr>
          </a:p>
          <a:p>
            <a:pPr marL="342900" marR="0" lvl="1" indent="-342900" fontAlgn="auto">
              <a:spcBef>
                <a:spcPts val="60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en-US" dirty="0">
              <a:solidFill>
                <a:schemeClr val="tx1"/>
              </a:solidFill>
              <a:latin typeface="+mj-lt"/>
              <a:cs typeface="Times New Roman" panose="02020603050405020304" pitchFamily="18" charset="0"/>
            </a:endParaRPr>
          </a:p>
          <a:p>
            <a:pPr>
              <a:spcBef>
                <a:spcPts val="600"/>
              </a:spcBef>
              <a:spcAft>
                <a:spcPts val="600"/>
              </a:spcAft>
            </a:pPr>
            <a:endParaRPr lang="en-US" dirty="0">
              <a:solidFill>
                <a:schemeClr val="tx1"/>
              </a:solidFill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2FCD9629-DF4E-37EB-7852-4FA955C58848}"/>
              </a:ext>
            </a:extLst>
          </p:cNvPr>
          <p:cNvSpPr/>
          <p:nvPr/>
        </p:nvSpPr>
        <p:spPr>
          <a:xfrm>
            <a:off x="233292" y="4444551"/>
            <a:ext cx="7272063" cy="1820076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 w="5715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just"/>
            <a:r>
              <a:rPr lang="en-US" sz="2000" b="1" dirty="0">
                <a:solidFill>
                  <a:schemeClr val="tx1"/>
                </a:solidFill>
                <a:latin typeface="+mj-lt"/>
              </a:rPr>
              <a:t>September 2023 Board discussions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tx1"/>
                </a:solidFill>
                <a:latin typeface="+mj-lt"/>
              </a:rPr>
              <a:t>Expanding the scope of the Code to other professionals is a strategic matter requiring careful consideration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tx1"/>
                </a:solidFill>
                <a:latin typeface="+mj-lt"/>
              </a:rPr>
              <a:t>The Board should consider how to approach this matter during next strategy period</a:t>
            </a:r>
          </a:p>
        </p:txBody>
      </p:sp>
    </p:spTree>
    <p:extLst>
      <p:ext uri="{BB962C8B-B14F-4D97-AF65-F5344CB8AC3E}">
        <p14:creationId xmlns:p14="http://schemas.microsoft.com/office/powerpoint/2010/main" val="315035394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04853162-965B-1A57-F1B2-6856879390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F81FF-A8B7-8E49-9D5B-3CAD5ADFEE36}" type="slidenum">
              <a:rPr lang="en-US" smtClean="0"/>
              <a:t>16</a:t>
            </a:fld>
            <a:endParaRPr lang="en-US" dirty="0"/>
          </a:p>
        </p:txBody>
      </p:sp>
      <p:pic>
        <p:nvPicPr>
          <p:cNvPr id="5" name="Picture 2" descr="Organizational Strategies And Keeping Your Project On Track">
            <a:extLst>
              <a:ext uri="{FF2B5EF4-FFF2-40B4-BE49-F238E27FC236}">
                <a16:creationId xmlns:a16="http://schemas.microsoft.com/office/drawing/2014/main" id="{5A406C12-10E9-E8F6-4C63-4F77F657E6B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1"/>
          <a:stretch/>
        </p:blipFill>
        <p:spPr bwMode="auto">
          <a:xfrm>
            <a:off x="8322677" y="10"/>
            <a:ext cx="6878775" cy="6857990"/>
          </a:xfrm>
          <a:custGeom>
            <a:avLst/>
            <a:gdLst/>
            <a:ahLst/>
            <a:cxnLst/>
            <a:rect l="l" t="t" r="r" b="b"/>
            <a:pathLst>
              <a:path w="6878775" h="6858000">
                <a:moveTo>
                  <a:pt x="1102973" y="0"/>
                </a:moveTo>
                <a:lnTo>
                  <a:pt x="1160688" y="0"/>
                </a:lnTo>
                <a:lnTo>
                  <a:pt x="983189" y="331786"/>
                </a:lnTo>
                <a:cubicBezTo>
                  <a:pt x="914866" y="469145"/>
                  <a:pt x="850355" y="608712"/>
                  <a:pt x="789261" y="750263"/>
                </a:cubicBezTo>
                <a:cubicBezTo>
                  <a:pt x="774307" y="784928"/>
                  <a:pt x="759992" y="819849"/>
                  <a:pt x="745295" y="854514"/>
                </a:cubicBezTo>
                <a:cubicBezTo>
                  <a:pt x="756682" y="845393"/>
                  <a:pt x="765489" y="833492"/>
                  <a:pt x="770857" y="819975"/>
                </a:cubicBezTo>
                <a:cubicBezTo>
                  <a:pt x="879943" y="589569"/>
                  <a:pt x="999605" y="365513"/>
                  <a:pt x="1131329" y="148742"/>
                </a:cubicBezTo>
                <a:lnTo>
                  <a:pt x="1227589" y="0"/>
                </a:lnTo>
                <a:lnTo>
                  <a:pt x="6878775" y="0"/>
                </a:lnTo>
                <a:lnTo>
                  <a:pt x="6878775" y="6858000"/>
                </a:lnTo>
                <a:lnTo>
                  <a:pt x="713521" y="6858000"/>
                </a:lnTo>
                <a:lnTo>
                  <a:pt x="625642" y="6670527"/>
                </a:lnTo>
                <a:cubicBezTo>
                  <a:pt x="507232" y="6398531"/>
                  <a:pt x="403083" y="6118381"/>
                  <a:pt x="312785" y="5830359"/>
                </a:cubicBezTo>
                <a:cubicBezTo>
                  <a:pt x="278149" y="5719759"/>
                  <a:pt x="248879" y="5607635"/>
                  <a:pt x="212198" y="5480401"/>
                </a:cubicBezTo>
                <a:cubicBezTo>
                  <a:pt x="212208" y="5491601"/>
                  <a:pt x="212803" y="5502788"/>
                  <a:pt x="213988" y="5513923"/>
                </a:cubicBezTo>
                <a:cubicBezTo>
                  <a:pt x="264089" y="5723695"/>
                  <a:pt x="307290" y="5935370"/>
                  <a:pt x="365826" y="6142729"/>
                </a:cubicBezTo>
                <a:cubicBezTo>
                  <a:pt x="433152" y="6380817"/>
                  <a:pt x="510068" y="6614016"/>
                  <a:pt x="597975" y="6841549"/>
                </a:cubicBezTo>
                <a:lnTo>
                  <a:pt x="604824" y="6858000"/>
                </a:lnTo>
                <a:lnTo>
                  <a:pt x="552056" y="6858000"/>
                </a:lnTo>
                <a:lnTo>
                  <a:pt x="539576" y="6828295"/>
                </a:lnTo>
                <a:cubicBezTo>
                  <a:pt x="380597" y="6414594"/>
                  <a:pt x="260223" y="5988893"/>
                  <a:pt x="171555" y="5552906"/>
                </a:cubicBezTo>
                <a:cubicBezTo>
                  <a:pt x="91163" y="5157998"/>
                  <a:pt x="43746" y="4758899"/>
                  <a:pt x="12305" y="4357388"/>
                </a:cubicBezTo>
                <a:cubicBezTo>
                  <a:pt x="-14281" y="4013908"/>
                  <a:pt x="4507" y="3672965"/>
                  <a:pt x="46684" y="3331516"/>
                </a:cubicBezTo>
                <a:cubicBezTo>
                  <a:pt x="127203" y="2664286"/>
                  <a:pt x="277819" y="2007265"/>
                  <a:pt x="496065" y="1371196"/>
                </a:cubicBezTo>
                <a:cubicBezTo>
                  <a:pt x="636273" y="966066"/>
                  <a:pt x="800445" y="573253"/>
                  <a:pt x="995723" y="196614"/>
                </a:cubicBez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itle 4">
            <a:extLst>
              <a:ext uri="{FF2B5EF4-FFF2-40B4-BE49-F238E27FC236}">
                <a16:creationId xmlns:a16="http://schemas.microsoft.com/office/drawing/2014/main" id="{75825481-9432-16D5-B0EC-09557DC70C0B}"/>
              </a:ext>
            </a:extLst>
          </p:cNvPr>
          <p:cNvSpPr txBox="1">
            <a:spLocks/>
          </p:cNvSpPr>
          <p:nvPr/>
        </p:nvSpPr>
        <p:spPr>
          <a:xfrm>
            <a:off x="8682605" y="2723949"/>
            <a:ext cx="3372322" cy="1410101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>
            <a:normAutofit lnSpcReduction="10000"/>
          </a:bodyPr>
          <a:lstStyle>
            <a:lvl1pPr marL="0" marR="0" indent="0" algn="l" defTabSz="914400" rtl="0" eaLnBrk="1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400" kern="1200">
                <a:solidFill>
                  <a:srgbClr val="0B5494"/>
                </a:solidFill>
                <a:latin typeface="Product Sans Thin" panose="020B0203030502040203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en-US" b="1" dirty="0">
                <a:solidFill>
                  <a:schemeClr val="bg1"/>
                </a:solidFill>
                <a:latin typeface="+mj-lt"/>
              </a:rPr>
              <a:t>Strategic Drivers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AE1CE2A-787D-5813-02D0-5C84A0B1731D}"/>
              </a:ext>
            </a:extLst>
          </p:cNvPr>
          <p:cNvSpPr/>
          <p:nvPr/>
        </p:nvSpPr>
        <p:spPr>
          <a:xfrm>
            <a:off x="155787" y="167781"/>
            <a:ext cx="7824432" cy="679508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solidFill>
                  <a:schemeClr val="bg1"/>
                </a:solidFill>
                <a:latin typeface="+mj-lt"/>
              </a:rPr>
              <a:t>PC Views and Proposals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0C730557-78F0-AA4C-B7AE-646642DC8A0E}"/>
              </a:ext>
            </a:extLst>
          </p:cNvPr>
          <p:cNvSpPr/>
          <p:nvPr/>
        </p:nvSpPr>
        <p:spPr>
          <a:xfrm>
            <a:off x="137073" y="936240"/>
            <a:ext cx="7843146" cy="5602672"/>
          </a:xfrm>
          <a:prstGeom prst="rect">
            <a:avLst/>
          </a:prstGeom>
          <a:solidFill>
            <a:srgbClr val="FFFFFF">
              <a:alpha val="60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R="0" lvl="0" algn="just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300"/>
              </a:spcAft>
              <a:buClrTx/>
              <a:buSzTx/>
              <a:tabLst/>
              <a:defRPr/>
            </a:pPr>
            <a:r>
              <a:rPr lang="en-US" sz="2000" b="1" dirty="0">
                <a:solidFill>
                  <a:schemeClr val="accent6">
                    <a:lumMod val="60000"/>
                    <a:lumOff val="40000"/>
                  </a:schemeClr>
                </a:solidFill>
                <a:latin typeface="+mj-lt"/>
                <a:cs typeface="Times New Roman" panose="02020603050405020304" pitchFamily="18" charset="0"/>
              </a:rPr>
              <a:t>Ongoing Impact of Technological Transformations</a:t>
            </a:r>
          </a:p>
          <a:p>
            <a:pPr marL="346075" marR="0" lvl="1" indent="-346075" algn="just" fontAlgn="auto">
              <a:spcBef>
                <a:spcPts val="300"/>
              </a:spcBef>
              <a:spcAft>
                <a:spcPts val="3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2000" dirty="0">
                <a:solidFill>
                  <a:schemeClr val="tx1"/>
                </a:solidFill>
                <a:latin typeface="+mj-lt"/>
                <a:cs typeface="Times New Roman" panose="02020603050405020304" pitchFamily="18" charset="0"/>
              </a:rPr>
              <a:t>Agreed with monitoring ethical impact of technology and importance of consistency with jurisdictional standard</a:t>
            </a:r>
          </a:p>
          <a:p>
            <a:pPr marL="0" marR="0" lvl="1" fontAlgn="auto">
              <a:spcBef>
                <a:spcPts val="300"/>
              </a:spcBef>
              <a:spcAft>
                <a:spcPts val="300"/>
              </a:spcAft>
              <a:buClrTx/>
              <a:buSzTx/>
              <a:tabLst/>
              <a:defRPr/>
            </a:pPr>
            <a:endParaRPr lang="en-US" sz="2000" b="1" dirty="0">
              <a:solidFill>
                <a:schemeClr val="accent6">
                  <a:lumMod val="60000"/>
                  <a:lumOff val="40000"/>
                </a:schemeClr>
              </a:solidFill>
              <a:latin typeface="+mj-lt"/>
              <a:cs typeface="Times New Roman" panose="02020603050405020304" pitchFamily="18" charset="0"/>
            </a:endParaRPr>
          </a:p>
          <a:p>
            <a:pPr marL="0" marR="0" lvl="1" fontAlgn="auto">
              <a:spcBef>
                <a:spcPts val="300"/>
              </a:spcBef>
              <a:spcAft>
                <a:spcPts val="300"/>
              </a:spcAft>
              <a:buClrTx/>
              <a:buSzTx/>
              <a:tabLst/>
              <a:defRPr/>
            </a:pPr>
            <a:r>
              <a:rPr lang="en-US" sz="2000" b="1" dirty="0">
                <a:solidFill>
                  <a:schemeClr val="accent6">
                    <a:lumMod val="60000"/>
                    <a:lumOff val="40000"/>
                  </a:schemeClr>
                </a:solidFill>
                <a:latin typeface="+mj-lt"/>
                <a:cs typeface="Times New Roman" panose="02020603050405020304" pitchFamily="18" charset="0"/>
              </a:rPr>
              <a:t>Further Increasing Global Adoption of the Code and Supporting Its Effective Implementation </a:t>
            </a:r>
          </a:p>
          <a:p>
            <a:pPr marL="342900" marR="0" lvl="1" indent="-342900" algn="just" fontAlgn="auto">
              <a:spcBef>
                <a:spcPts val="300"/>
              </a:spcBef>
              <a:spcAft>
                <a:spcPts val="3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2000" dirty="0">
                <a:solidFill>
                  <a:schemeClr val="tx1"/>
                </a:solidFill>
                <a:latin typeface="+mj-lt"/>
                <a:cs typeface="Times New Roman" panose="02020603050405020304" pitchFamily="18" charset="0"/>
              </a:rPr>
              <a:t>IESBA will continue to dedicate strategic focus on outreaches and seek collaborative opportunities to promote further global adoption of the Code</a:t>
            </a:r>
          </a:p>
          <a:p>
            <a:pPr marL="346075" marR="0" lvl="1" indent="-346075" algn="just" fontAlgn="auto">
              <a:spcBef>
                <a:spcPts val="300"/>
              </a:spcBef>
              <a:spcAft>
                <a:spcPts val="3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2000" dirty="0">
                <a:solidFill>
                  <a:schemeClr val="tx1"/>
                </a:solidFill>
                <a:latin typeface="+mj-lt"/>
                <a:cs typeface="Times New Roman" panose="02020603050405020304" pitchFamily="18" charset="0"/>
              </a:rPr>
              <a:t>Acknowledge concerns about volume and pace of change but not appropriate to commit to moratorium on new standards-setting projects</a:t>
            </a:r>
          </a:p>
          <a:p>
            <a:pPr marL="346075" marR="0" lvl="1" indent="-346075" algn="just" fontAlgn="auto">
              <a:spcBef>
                <a:spcPts val="300"/>
              </a:spcBef>
              <a:spcAft>
                <a:spcPts val="3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2000" dirty="0">
                <a:solidFill>
                  <a:schemeClr val="tx1"/>
                </a:solidFill>
                <a:latin typeface="+mj-lt"/>
                <a:cs typeface="Times New Roman" panose="02020603050405020304" pitchFamily="18" charset="0"/>
              </a:rPr>
              <a:t>Agreed that it is beneficial to understand why jurisdictions have not or delayed in adopting the Code</a:t>
            </a:r>
            <a:endParaRPr lang="en-US" sz="2000" b="1" dirty="0">
              <a:solidFill>
                <a:schemeClr val="accent6">
                  <a:lumMod val="60000"/>
                  <a:lumOff val="40000"/>
                </a:schemeClr>
              </a:solidFill>
              <a:latin typeface="+mj-lt"/>
              <a:cs typeface="Times New Roman" panose="02020603050405020304" pitchFamily="18" charset="0"/>
            </a:endParaRPr>
          </a:p>
          <a:p>
            <a:pPr>
              <a:spcBef>
                <a:spcPts val="300"/>
              </a:spcBef>
              <a:spcAft>
                <a:spcPts val="300"/>
              </a:spcAft>
            </a:pPr>
            <a:endParaRPr lang="en-US" dirty="0">
              <a:solidFill>
                <a:schemeClr val="tx1"/>
              </a:solidFill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9314937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4">
            <a:extLst>
              <a:ext uri="{FF2B5EF4-FFF2-40B4-BE49-F238E27FC236}">
                <a16:creationId xmlns:a16="http://schemas.microsoft.com/office/drawing/2014/main" id="{62B3AE7B-5F38-6BFA-996B-56C2DAEC8F41}"/>
              </a:ext>
            </a:extLst>
          </p:cNvPr>
          <p:cNvSpPr txBox="1">
            <a:spLocks/>
          </p:cNvSpPr>
          <p:nvPr/>
        </p:nvSpPr>
        <p:spPr>
          <a:xfrm>
            <a:off x="6529495" y="377753"/>
            <a:ext cx="4457700" cy="612847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vert="horz" lIns="91440" tIns="45720" rIns="91440" bIns="45720" rtlCol="0" anchor="b">
            <a:noAutofit/>
          </a:bodyPr>
          <a:lstStyle>
            <a:lvl1pPr marL="0" marR="0" indent="0" algn="l" defTabSz="914400" rtl="0" eaLnBrk="1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400" kern="1200">
                <a:solidFill>
                  <a:srgbClr val="0B5494"/>
                </a:solidFill>
                <a:latin typeface="Product Sans Thin" panose="020B0203030502040203" pitchFamily="34" charset="0"/>
                <a:ea typeface="+mj-ea"/>
                <a:cs typeface="+mj-cs"/>
              </a:defRPr>
            </a:lvl1pPr>
          </a:lstStyle>
          <a:p>
            <a:pPr hangingPunct="1">
              <a:lnSpc>
                <a:spcPct val="90000"/>
              </a:lnSpc>
              <a:spcAft>
                <a:spcPts val="600"/>
              </a:spcAft>
            </a:pPr>
            <a:r>
              <a:rPr lang="en-US" sz="4000" b="1" dirty="0">
                <a:solidFill>
                  <a:schemeClr val="bg1"/>
                </a:solidFill>
                <a:latin typeface="+mj-lt"/>
              </a:rPr>
              <a:t>Strategic</a:t>
            </a:r>
            <a:r>
              <a:rPr lang="en-US" sz="4000" b="1" dirty="0">
                <a:solidFill>
                  <a:schemeClr val="tx1"/>
                </a:solidFill>
                <a:latin typeface="+mj-lt"/>
              </a:rPr>
              <a:t> </a:t>
            </a:r>
            <a:r>
              <a:rPr lang="en-US" sz="4000" b="1" dirty="0">
                <a:solidFill>
                  <a:schemeClr val="bg1"/>
                </a:solidFill>
                <a:latin typeface="+mj-lt"/>
              </a:rPr>
              <a:t>Themes</a:t>
            </a:r>
          </a:p>
        </p:txBody>
      </p:sp>
      <p:pic>
        <p:nvPicPr>
          <p:cNvPr id="5" name="Picture Placeholder 4" descr="Colorful strings being woven togehter">
            <a:extLst>
              <a:ext uri="{FF2B5EF4-FFF2-40B4-BE49-F238E27FC236}">
                <a16:creationId xmlns:a16="http://schemas.microsoft.com/office/drawing/2014/main" id="{323A2C49-0844-263D-51A2-4F1F8D88F17A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1"/>
          <a:stretch/>
        </p:blipFill>
        <p:spPr>
          <a:xfrm>
            <a:off x="123363" y="478828"/>
            <a:ext cx="5539144" cy="5900344"/>
          </a:xfrm>
          <a:prstGeom prst="rect">
            <a:avLst/>
          </a:prstGeom>
        </p:spPr>
      </p:pic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EDB4E5D6-1284-8CE9-3CF1-AB8C7B1AEEA3}"/>
              </a:ext>
            </a:extLst>
          </p:cNvPr>
          <p:cNvSpPr/>
          <p:nvPr/>
        </p:nvSpPr>
        <p:spPr>
          <a:xfrm>
            <a:off x="5780196" y="990600"/>
            <a:ext cx="5956299" cy="4992864"/>
          </a:xfrm>
          <a:prstGeom prst="roundRect">
            <a:avLst/>
          </a:prstGeom>
          <a:noFill/>
          <a:ln w="7620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t">
            <a:noAutofit/>
          </a:bodyPr>
          <a:lstStyle/>
          <a:p>
            <a:pPr marL="228600" indent="-228600" algn="just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tx1"/>
                </a:solidFill>
                <a:latin typeface="+mj-lt"/>
              </a:rPr>
              <a:t>Enhancing trust in sustainability reporting and assurance</a:t>
            </a:r>
          </a:p>
          <a:p>
            <a:pPr marL="228600" indent="-228600" algn="just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tx1"/>
                </a:solidFill>
                <a:latin typeface="+mj-lt"/>
              </a:rPr>
              <a:t>Strengthening the Code or responding in other ways in areas beyond sustainability reporting and assurance</a:t>
            </a:r>
          </a:p>
          <a:p>
            <a:pPr marL="228600" indent="-228600" algn="just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tx1"/>
                </a:solidFill>
                <a:latin typeface="+mj-lt"/>
              </a:rPr>
              <a:t>Further enhancing the diversity of stakeholder perspectives and the global operability and acceptance of the IESBA’s standards</a:t>
            </a:r>
          </a:p>
          <a:p>
            <a:pPr marL="228600" indent="-228600" algn="just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tx1"/>
                </a:solidFill>
                <a:latin typeface="+mj-lt"/>
              </a:rPr>
              <a:t>Widening the influence of the IESBA’s standards through a continued focus on adoption and implementation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DBCE594-6FD8-202A-1330-69625DCF7DC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>
              <a:spcAft>
                <a:spcPts val="600"/>
              </a:spcAft>
              <a:defRPr/>
            </a:pPr>
            <a:r>
              <a:rPr lang="en-US">
                <a:solidFill>
                  <a:srgbClr val="FFFFFF"/>
                </a:solidFill>
                <a:latin typeface="Calibri" panose="020F0502020204030204"/>
              </a:rPr>
              <a:t>05-24-2021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7B6DE253-8205-6343-3661-169AA095BD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>
              <a:spcAft>
                <a:spcPts val="600"/>
              </a:spcAft>
              <a:defRPr/>
            </a:pPr>
            <a:fld id="{A68F81FF-A8B7-8E49-9D5B-3CAD5ADFEE36}" type="slidenum">
              <a:rPr lang="en-US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/>
              </a:rPr>
              <a:pPr>
                <a:spcAft>
                  <a:spcPts val="600"/>
                </a:spcAft>
                <a:defRPr/>
              </a:pPr>
              <a:t>17</a:t>
            </a:fld>
            <a:endParaRPr lang="en-US">
              <a:solidFill>
                <a:schemeClr val="tx1">
                  <a:lumMod val="50000"/>
                  <a:lumOff val="50000"/>
                </a:schemeClr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48159209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olorful strings being woven togehter">
            <a:extLst>
              <a:ext uri="{FF2B5EF4-FFF2-40B4-BE49-F238E27FC236}">
                <a16:creationId xmlns:a16="http://schemas.microsoft.com/office/drawing/2014/main" id="{D2E86F3C-28BB-A227-6151-D5F2837BBD8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211885" y="10"/>
            <a:ext cx="6079285" cy="6857990"/>
          </a:xfrm>
          <a:custGeom>
            <a:avLst/>
            <a:gdLst/>
            <a:ahLst/>
            <a:cxnLst/>
            <a:rect l="l" t="t" r="r" b="b"/>
            <a:pathLst>
              <a:path w="6116569" h="6879321">
                <a:moveTo>
                  <a:pt x="0" y="0"/>
                </a:moveTo>
                <a:lnTo>
                  <a:pt x="2935851" y="0"/>
                </a:lnTo>
                <a:cubicBezTo>
                  <a:pt x="3035710" y="10660"/>
                  <a:pt x="3138421" y="17767"/>
                  <a:pt x="3238280" y="31980"/>
                </a:cubicBezTo>
                <a:cubicBezTo>
                  <a:pt x="3817462" y="106602"/>
                  <a:pt x="3127009" y="277163"/>
                  <a:pt x="3660541" y="550772"/>
                </a:cubicBezTo>
                <a:cubicBezTo>
                  <a:pt x="3706191" y="575645"/>
                  <a:pt x="3757546" y="579199"/>
                  <a:pt x="3808902" y="589860"/>
                </a:cubicBezTo>
                <a:cubicBezTo>
                  <a:pt x="4008620" y="625393"/>
                  <a:pt x="4211192" y="618286"/>
                  <a:pt x="4413762" y="625393"/>
                </a:cubicBezTo>
                <a:cubicBezTo>
                  <a:pt x="4465118" y="628946"/>
                  <a:pt x="4525033" y="625393"/>
                  <a:pt x="4567830" y="721333"/>
                </a:cubicBezTo>
                <a:cubicBezTo>
                  <a:pt x="4425175" y="724888"/>
                  <a:pt x="4305344" y="731994"/>
                  <a:pt x="4171247" y="792401"/>
                </a:cubicBezTo>
                <a:cubicBezTo>
                  <a:pt x="4239722" y="859916"/>
                  <a:pt x="4322462" y="795955"/>
                  <a:pt x="4376671" y="842148"/>
                </a:cubicBezTo>
                <a:cubicBezTo>
                  <a:pt x="4428027" y="888342"/>
                  <a:pt x="4470824" y="891896"/>
                  <a:pt x="4527887" y="813722"/>
                </a:cubicBezTo>
                <a:cubicBezTo>
                  <a:pt x="4556417" y="774634"/>
                  <a:pt x="4604920" y="778187"/>
                  <a:pt x="4633452" y="799508"/>
                </a:cubicBezTo>
                <a:cubicBezTo>
                  <a:pt x="4781813" y="913216"/>
                  <a:pt x="4778960" y="909662"/>
                  <a:pt x="4947293" y="870576"/>
                </a:cubicBezTo>
                <a:cubicBezTo>
                  <a:pt x="5055712" y="845701"/>
                  <a:pt x="5166983" y="806615"/>
                  <a:pt x="5263988" y="820828"/>
                </a:cubicBezTo>
                <a:cubicBezTo>
                  <a:pt x="5275401" y="867022"/>
                  <a:pt x="5263988" y="888342"/>
                  <a:pt x="5249723" y="895449"/>
                </a:cubicBezTo>
                <a:cubicBezTo>
                  <a:pt x="5021475" y="1005604"/>
                  <a:pt x="4975825" y="1122864"/>
                  <a:pt x="4744723" y="1197485"/>
                </a:cubicBezTo>
                <a:cubicBezTo>
                  <a:pt x="4724751" y="1268552"/>
                  <a:pt x="4807491" y="1275660"/>
                  <a:pt x="4767548" y="1346727"/>
                </a:cubicBezTo>
                <a:cubicBezTo>
                  <a:pt x="4693367" y="1407134"/>
                  <a:pt x="4610627" y="1346727"/>
                  <a:pt x="4539299" y="1421348"/>
                </a:cubicBezTo>
                <a:cubicBezTo>
                  <a:pt x="4550712" y="1471094"/>
                  <a:pt x="4610627" y="1432008"/>
                  <a:pt x="4607773" y="1485309"/>
                </a:cubicBezTo>
                <a:cubicBezTo>
                  <a:pt x="4604920" y="1517288"/>
                  <a:pt x="4593508" y="1527948"/>
                  <a:pt x="4579242" y="1535055"/>
                </a:cubicBezTo>
                <a:cubicBezTo>
                  <a:pt x="4776107" y="1538608"/>
                  <a:pt x="5383820" y="1574142"/>
                  <a:pt x="5278255" y="1609676"/>
                </a:cubicBezTo>
                <a:cubicBezTo>
                  <a:pt x="5418057" y="1698511"/>
                  <a:pt x="5623481" y="1609676"/>
                  <a:pt x="5771843" y="1630997"/>
                </a:cubicBezTo>
                <a:cubicBezTo>
                  <a:pt x="5925911" y="1652316"/>
                  <a:pt x="6171278" y="1719830"/>
                  <a:pt x="6105656" y="1748257"/>
                </a:cubicBezTo>
                <a:cubicBezTo>
                  <a:pt x="6031475" y="1780238"/>
                  <a:pt x="5766136" y="2146235"/>
                  <a:pt x="5691955" y="2167555"/>
                </a:cubicBezTo>
                <a:cubicBezTo>
                  <a:pt x="5606362" y="2188875"/>
                  <a:pt x="5589243" y="2217302"/>
                  <a:pt x="5475118" y="2348776"/>
                </a:cubicBezTo>
                <a:cubicBezTo>
                  <a:pt x="5398085" y="2437610"/>
                  <a:pt x="5709074" y="2238623"/>
                  <a:pt x="5826051" y="2291922"/>
                </a:cubicBezTo>
                <a:cubicBezTo>
                  <a:pt x="5868848" y="2309690"/>
                  <a:pt x="5552153" y="2554872"/>
                  <a:pt x="5552153" y="2597513"/>
                </a:cubicBezTo>
                <a:cubicBezTo>
                  <a:pt x="5549300" y="2640153"/>
                  <a:pt x="5577831" y="2647260"/>
                  <a:pt x="5603508" y="2647260"/>
                </a:cubicBezTo>
                <a:cubicBezTo>
                  <a:pt x="5660571" y="2647260"/>
                  <a:pt x="5640599" y="2686346"/>
                  <a:pt x="5700515" y="2679240"/>
                </a:cubicBezTo>
                <a:cubicBezTo>
                  <a:pt x="5523622" y="2800055"/>
                  <a:pt x="5418057" y="2778734"/>
                  <a:pt x="5246870" y="2888889"/>
                </a:cubicBezTo>
                <a:cubicBezTo>
                  <a:pt x="5164130" y="2942189"/>
                  <a:pt x="4921615" y="3119857"/>
                  <a:pt x="4836022" y="3169605"/>
                </a:cubicBezTo>
                <a:cubicBezTo>
                  <a:pt x="4801785" y="3187371"/>
                  <a:pt x="4758988" y="3173158"/>
                  <a:pt x="4736163" y="3233565"/>
                </a:cubicBezTo>
                <a:cubicBezTo>
                  <a:pt x="4770400" y="3279759"/>
                  <a:pt x="4816050" y="3254885"/>
                  <a:pt x="4853141" y="3233565"/>
                </a:cubicBezTo>
                <a:cubicBezTo>
                  <a:pt x="4944440" y="3176711"/>
                  <a:pt x="4935881" y="3190925"/>
                  <a:pt x="4944440" y="3226459"/>
                </a:cubicBezTo>
                <a:cubicBezTo>
                  <a:pt x="4972972" y="3350827"/>
                  <a:pt x="5044300" y="3308186"/>
                  <a:pt x="5109921" y="3283313"/>
                </a:cubicBezTo>
                <a:cubicBezTo>
                  <a:pt x="5303932" y="3208692"/>
                  <a:pt x="5500797" y="3215799"/>
                  <a:pt x="5694809" y="3141178"/>
                </a:cubicBezTo>
                <a:cubicBezTo>
                  <a:pt x="5714781" y="3134070"/>
                  <a:pt x="5612068" y="3283313"/>
                  <a:pt x="5566419" y="3301079"/>
                </a:cubicBezTo>
                <a:cubicBezTo>
                  <a:pt x="5515063" y="3322399"/>
                  <a:pt x="5452294" y="3311739"/>
                  <a:pt x="5415203" y="3397020"/>
                </a:cubicBezTo>
                <a:cubicBezTo>
                  <a:pt x="5477972" y="3414787"/>
                  <a:pt x="5552153" y="3372147"/>
                  <a:pt x="5612068" y="3432554"/>
                </a:cubicBezTo>
                <a:cubicBezTo>
                  <a:pt x="5469413" y="3528494"/>
                  <a:pt x="5329610" y="3535601"/>
                  <a:pt x="5206927" y="3599562"/>
                </a:cubicBezTo>
                <a:cubicBezTo>
                  <a:pt x="5192661" y="3706163"/>
                  <a:pt x="5272548" y="3663523"/>
                  <a:pt x="5301079" y="3723930"/>
                </a:cubicBezTo>
                <a:cubicBezTo>
                  <a:pt x="5072830" y="3844745"/>
                  <a:pt x="4564977" y="4232062"/>
                  <a:pt x="4507915" y="4306683"/>
                </a:cubicBezTo>
                <a:cubicBezTo>
                  <a:pt x="4390937" y="4463031"/>
                  <a:pt x="3900202" y="4562525"/>
                  <a:pt x="3982942" y="4587399"/>
                </a:cubicBezTo>
                <a:cubicBezTo>
                  <a:pt x="4051417" y="4608719"/>
                  <a:pt x="4119891" y="4587399"/>
                  <a:pt x="4185513" y="4541205"/>
                </a:cubicBezTo>
                <a:cubicBezTo>
                  <a:pt x="4291078" y="4466584"/>
                  <a:pt x="5010062" y="4523438"/>
                  <a:pt x="5212633" y="4455924"/>
                </a:cubicBezTo>
                <a:cubicBezTo>
                  <a:pt x="5241164" y="4445264"/>
                  <a:pt x="5283960" y="4409730"/>
                  <a:pt x="5312492" y="4473691"/>
                </a:cubicBezTo>
                <a:cubicBezTo>
                  <a:pt x="5098508" y="4704659"/>
                  <a:pt x="4833169" y="4654913"/>
                  <a:pt x="4596361" y="4818368"/>
                </a:cubicBezTo>
                <a:cubicBezTo>
                  <a:pt x="4684807" y="4917861"/>
                  <a:pt x="4776107" y="4907202"/>
                  <a:pt x="4873113" y="4885882"/>
                </a:cubicBezTo>
                <a:cubicBezTo>
                  <a:pt x="4895938" y="4878775"/>
                  <a:pt x="4930175" y="4871668"/>
                  <a:pt x="4935881" y="4914309"/>
                </a:cubicBezTo>
                <a:cubicBezTo>
                  <a:pt x="4941587" y="4967609"/>
                  <a:pt x="4898790" y="4978270"/>
                  <a:pt x="4873113" y="5003143"/>
                </a:cubicBezTo>
                <a:cubicBezTo>
                  <a:pt x="4833169" y="5038676"/>
                  <a:pt x="4773254" y="4999590"/>
                  <a:pt x="4721898" y="5095530"/>
                </a:cubicBezTo>
                <a:cubicBezTo>
                  <a:pt x="4873113" y="5067104"/>
                  <a:pt x="4998650" y="5020910"/>
                  <a:pt x="5132745" y="4949842"/>
                </a:cubicBezTo>
                <a:cubicBezTo>
                  <a:pt x="5121333" y="5006696"/>
                  <a:pt x="5081390" y="5035123"/>
                  <a:pt x="5101362" y="5081317"/>
                </a:cubicBezTo>
                <a:cubicBezTo>
                  <a:pt x="5118480" y="5116850"/>
                  <a:pt x="5164130" y="5131063"/>
                  <a:pt x="5138452" y="5198578"/>
                </a:cubicBezTo>
                <a:cubicBezTo>
                  <a:pt x="5067125" y="5273199"/>
                  <a:pt x="4967265" y="5258986"/>
                  <a:pt x="4904497" y="5362033"/>
                </a:cubicBezTo>
                <a:cubicBezTo>
                  <a:pt x="4818903" y="5507721"/>
                  <a:pt x="4684807" y="5564575"/>
                  <a:pt x="4579242" y="5674729"/>
                </a:cubicBezTo>
                <a:cubicBezTo>
                  <a:pt x="4545005" y="5713816"/>
                  <a:pt x="4313903" y="5841738"/>
                  <a:pt x="4253988" y="5884379"/>
                </a:cubicBezTo>
                <a:cubicBezTo>
                  <a:pt x="4168395" y="5944786"/>
                  <a:pt x="4071389" y="5966106"/>
                  <a:pt x="3985795" y="6069153"/>
                </a:cubicBezTo>
                <a:cubicBezTo>
                  <a:pt x="4065682" y="6086921"/>
                  <a:pt x="4134157" y="5990979"/>
                  <a:pt x="4231163" y="6030066"/>
                </a:cubicBezTo>
                <a:cubicBezTo>
                  <a:pt x="4074242" y="6133114"/>
                  <a:pt x="3931586" y="6182861"/>
                  <a:pt x="3814609" y="6317889"/>
                </a:cubicBezTo>
                <a:cubicBezTo>
                  <a:pt x="3800343" y="6335656"/>
                  <a:pt x="3771812" y="6332102"/>
                  <a:pt x="3751840" y="6339209"/>
                </a:cubicBezTo>
                <a:cubicBezTo>
                  <a:pt x="3529298" y="6406723"/>
                  <a:pt x="3309608" y="6467130"/>
                  <a:pt x="3089919" y="6563071"/>
                </a:cubicBezTo>
                <a:cubicBezTo>
                  <a:pt x="3041416" y="6584392"/>
                  <a:pt x="2955823" y="6595052"/>
                  <a:pt x="2961529" y="6662566"/>
                </a:cubicBezTo>
                <a:cubicBezTo>
                  <a:pt x="2972941" y="6765613"/>
                  <a:pt x="3055681" y="6687439"/>
                  <a:pt x="3107038" y="6673226"/>
                </a:cubicBezTo>
                <a:cubicBezTo>
                  <a:pt x="3269664" y="6634138"/>
                  <a:pt x="3432292" y="6570178"/>
                  <a:pt x="3594919" y="6591499"/>
                </a:cubicBezTo>
                <a:cubicBezTo>
                  <a:pt x="3483648" y="6637693"/>
                  <a:pt x="3372376" y="6680332"/>
                  <a:pt x="3261106" y="6726527"/>
                </a:cubicBezTo>
                <a:cubicBezTo>
                  <a:pt x="3386642" y="6705206"/>
                  <a:pt x="3495061" y="6786934"/>
                  <a:pt x="3620597" y="6740740"/>
                </a:cubicBezTo>
                <a:cubicBezTo>
                  <a:pt x="3660541" y="6726527"/>
                  <a:pt x="3700484" y="6765613"/>
                  <a:pt x="3703337" y="6826020"/>
                </a:cubicBezTo>
                <a:cubicBezTo>
                  <a:pt x="3706191" y="6847340"/>
                  <a:pt x="3700484" y="6865108"/>
                  <a:pt x="3689072" y="6879321"/>
                </a:cubicBezTo>
                <a:lnTo>
                  <a:pt x="0" y="6879321"/>
                </a:ln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335C0BD7-4AF1-05E0-8F02-97FA8A6D22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>
              <a:spcAft>
                <a:spcPts val="600"/>
              </a:spcAft>
              <a:defRPr/>
            </a:pPr>
            <a:fld id="{A68F81FF-A8B7-8E49-9D5B-3CAD5ADFEE36}" type="slidenum">
              <a:rPr 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>
                <a:spcAft>
                  <a:spcPts val="600"/>
                </a:spcAft>
                <a:defRPr/>
              </a:pPr>
              <a:t>18</a:t>
            </a:fld>
            <a:endParaRPr 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8A0435FA-954D-7FA9-3952-161DFB31C6E7}"/>
              </a:ext>
            </a:extLst>
          </p:cNvPr>
          <p:cNvSpPr/>
          <p:nvPr/>
        </p:nvSpPr>
        <p:spPr>
          <a:xfrm>
            <a:off x="205098" y="721875"/>
            <a:ext cx="3621468" cy="72894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sz="4400" dirty="0">
              <a:solidFill>
                <a:srgbClr val="0070C0"/>
              </a:solidFill>
              <a:latin typeface="+mj-lt"/>
            </a:endParaRPr>
          </a:p>
        </p:txBody>
      </p:sp>
      <p:sp>
        <p:nvSpPr>
          <p:cNvPr id="2" name="Title 4">
            <a:extLst>
              <a:ext uri="{FF2B5EF4-FFF2-40B4-BE49-F238E27FC236}">
                <a16:creationId xmlns:a16="http://schemas.microsoft.com/office/drawing/2014/main" id="{BAF2A2DF-D708-BCCC-F0A1-617B84D962EB}"/>
              </a:ext>
            </a:extLst>
          </p:cNvPr>
          <p:cNvSpPr txBox="1">
            <a:spLocks/>
          </p:cNvSpPr>
          <p:nvPr/>
        </p:nvSpPr>
        <p:spPr>
          <a:xfrm>
            <a:off x="1" y="113200"/>
            <a:ext cx="3238500" cy="161400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>
            <a:noAutofit/>
          </a:bodyPr>
          <a:lstStyle>
            <a:lvl1pPr marL="0" marR="0" indent="0" algn="l" defTabSz="914400" rtl="0" eaLnBrk="1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400" kern="1200">
                <a:solidFill>
                  <a:srgbClr val="0B5494"/>
                </a:solidFill>
                <a:latin typeface="Product Sans Thin" panose="020B0203030502040203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en-US" b="1" dirty="0">
                <a:solidFill>
                  <a:schemeClr val="bg1"/>
                </a:solidFill>
                <a:latin typeface="+mj-lt"/>
              </a:rPr>
              <a:t>Strategic Themes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09F8ABB6-071E-5B78-5A79-9FF89A75E9BB}"/>
              </a:ext>
            </a:extLst>
          </p:cNvPr>
          <p:cNvSpPr/>
          <p:nvPr/>
        </p:nvSpPr>
        <p:spPr>
          <a:xfrm>
            <a:off x="5033394" y="1450816"/>
            <a:ext cx="7038364" cy="3774327"/>
          </a:xfrm>
          <a:prstGeom prst="rect">
            <a:avLst/>
          </a:prstGeom>
          <a:solidFill>
            <a:srgbClr val="FFFFFF">
              <a:alpha val="69804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342900" indent="-342900" algn="just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tx1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Supported Sustainability project as top priority </a:t>
            </a:r>
          </a:p>
          <a:p>
            <a:pPr marL="342900" indent="-342900" algn="just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tx1"/>
                </a:solidFill>
                <a:latin typeface="+mj-lt"/>
                <a:cs typeface="Times New Roman" panose="02020603050405020304" pitchFamily="18" charset="0"/>
              </a:rPr>
              <a:t>Monitor and evaluate ethics rules or provisions at national level as input for possible future enhancements </a:t>
            </a:r>
          </a:p>
          <a:p>
            <a:pPr marL="342900" indent="-342900" algn="just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tx1"/>
                </a:solidFill>
                <a:latin typeface="+mj-lt"/>
                <a:cs typeface="Times New Roman" panose="02020603050405020304" pitchFamily="18" charset="0"/>
              </a:rPr>
              <a:t>Remain committed to completing projects within expected time frame, without impeding quality</a:t>
            </a:r>
          </a:p>
          <a:p>
            <a:pPr marL="342900" indent="-342900" algn="just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tx1"/>
                </a:solidFill>
                <a:latin typeface="+mj-lt"/>
                <a:cs typeface="Times New Roman" panose="02020603050405020304" pitchFamily="18" charset="0"/>
              </a:rPr>
              <a:t>Continue to focus on ongoing and timely identific</a:t>
            </a:r>
            <a:r>
              <a:rPr lang="en-US" sz="2000" dirty="0">
                <a:solidFill>
                  <a:schemeClr val="tx1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ation of new and emerging issues</a:t>
            </a:r>
          </a:p>
          <a:p>
            <a:pPr marL="342900" indent="-342900" algn="just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tx1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Pursue projects to strengthen Code for audit engagements </a:t>
            </a:r>
          </a:p>
          <a:p>
            <a:pPr marL="342900" indent="-342900" algn="just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tx1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Expand benchmarking projects to other jurisdictions to identify gaps in Code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4AE19A7A-9837-3629-7B52-9D821FA411F5}"/>
              </a:ext>
            </a:extLst>
          </p:cNvPr>
          <p:cNvSpPr/>
          <p:nvPr/>
        </p:nvSpPr>
        <p:spPr>
          <a:xfrm>
            <a:off x="5033394" y="831518"/>
            <a:ext cx="7038364" cy="509653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solidFill>
                  <a:schemeClr val="bg1"/>
                </a:solidFill>
                <a:latin typeface="+mj-lt"/>
              </a:rPr>
              <a:t>Monitoring Group Members</a:t>
            </a:r>
          </a:p>
        </p:txBody>
      </p:sp>
    </p:spTree>
    <p:extLst>
      <p:ext uri="{BB962C8B-B14F-4D97-AF65-F5344CB8AC3E}">
        <p14:creationId xmlns:p14="http://schemas.microsoft.com/office/powerpoint/2010/main" val="414127262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olorful strings being woven togehter">
            <a:extLst>
              <a:ext uri="{FF2B5EF4-FFF2-40B4-BE49-F238E27FC236}">
                <a16:creationId xmlns:a16="http://schemas.microsoft.com/office/drawing/2014/main" id="{D2E86F3C-28BB-A227-6151-D5F2837BBD8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211884" y="10"/>
            <a:ext cx="5867618" cy="6857990"/>
          </a:xfrm>
          <a:custGeom>
            <a:avLst/>
            <a:gdLst/>
            <a:ahLst/>
            <a:cxnLst/>
            <a:rect l="l" t="t" r="r" b="b"/>
            <a:pathLst>
              <a:path w="6116569" h="6879321">
                <a:moveTo>
                  <a:pt x="0" y="0"/>
                </a:moveTo>
                <a:lnTo>
                  <a:pt x="2935851" y="0"/>
                </a:lnTo>
                <a:cubicBezTo>
                  <a:pt x="3035710" y="10660"/>
                  <a:pt x="3138421" y="17767"/>
                  <a:pt x="3238280" y="31980"/>
                </a:cubicBezTo>
                <a:cubicBezTo>
                  <a:pt x="3817462" y="106602"/>
                  <a:pt x="3127009" y="277163"/>
                  <a:pt x="3660541" y="550772"/>
                </a:cubicBezTo>
                <a:cubicBezTo>
                  <a:pt x="3706191" y="575645"/>
                  <a:pt x="3757546" y="579199"/>
                  <a:pt x="3808902" y="589860"/>
                </a:cubicBezTo>
                <a:cubicBezTo>
                  <a:pt x="4008620" y="625393"/>
                  <a:pt x="4211192" y="618286"/>
                  <a:pt x="4413762" y="625393"/>
                </a:cubicBezTo>
                <a:cubicBezTo>
                  <a:pt x="4465118" y="628946"/>
                  <a:pt x="4525033" y="625393"/>
                  <a:pt x="4567830" y="721333"/>
                </a:cubicBezTo>
                <a:cubicBezTo>
                  <a:pt x="4425175" y="724888"/>
                  <a:pt x="4305344" y="731994"/>
                  <a:pt x="4171247" y="792401"/>
                </a:cubicBezTo>
                <a:cubicBezTo>
                  <a:pt x="4239722" y="859916"/>
                  <a:pt x="4322462" y="795955"/>
                  <a:pt x="4376671" y="842148"/>
                </a:cubicBezTo>
                <a:cubicBezTo>
                  <a:pt x="4428027" y="888342"/>
                  <a:pt x="4470824" y="891896"/>
                  <a:pt x="4527887" y="813722"/>
                </a:cubicBezTo>
                <a:cubicBezTo>
                  <a:pt x="4556417" y="774634"/>
                  <a:pt x="4604920" y="778187"/>
                  <a:pt x="4633452" y="799508"/>
                </a:cubicBezTo>
                <a:cubicBezTo>
                  <a:pt x="4781813" y="913216"/>
                  <a:pt x="4778960" y="909662"/>
                  <a:pt x="4947293" y="870576"/>
                </a:cubicBezTo>
                <a:cubicBezTo>
                  <a:pt x="5055712" y="845701"/>
                  <a:pt x="5166983" y="806615"/>
                  <a:pt x="5263988" y="820828"/>
                </a:cubicBezTo>
                <a:cubicBezTo>
                  <a:pt x="5275401" y="867022"/>
                  <a:pt x="5263988" y="888342"/>
                  <a:pt x="5249723" y="895449"/>
                </a:cubicBezTo>
                <a:cubicBezTo>
                  <a:pt x="5021475" y="1005604"/>
                  <a:pt x="4975825" y="1122864"/>
                  <a:pt x="4744723" y="1197485"/>
                </a:cubicBezTo>
                <a:cubicBezTo>
                  <a:pt x="4724751" y="1268552"/>
                  <a:pt x="4807491" y="1275660"/>
                  <a:pt x="4767548" y="1346727"/>
                </a:cubicBezTo>
                <a:cubicBezTo>
                  <a:pt x="4693367" y="1407134"/>
                  <a:pt x="4610627" y="1346727"/>
                  <a:pt x="4539299" y="1421348"/>
                </a:cubicBezTo>
                <a:cubicBezTo>
                  <a:pt x="4550712" y="1471094"/>
                  <a:pt x="4610627" y="1432008"/>
                  <a:pt x="4607773" y="1485309"/>
                </a:cubicBezTo>
                <a:cubicBezTo>
                  <a:pt x="4604920" y="1517288"/>
                  <a:pt x="4593508" y="1527948"/>
                  <a:pt x="4579242" y="1535055"/>
                </a:cubicBezTo>
                <a:cubicBezTo>
                  <a:pt x="4776107" y="1538608"/>
                  <a:pt x="5383820" y="1574142"/>
                  <a:pt x="5278255" y="1609676"/>
                </a:cubicBezTo>
                <a:cubicBezTo>
                  <a:pt x="5418057" y="1698511"/>
                  <a:pt x="5623481" y="1609676"/>
                  <a:pt x="5771843" y="1630997"/>
                </a:cubicBezTo>
                <a:cubicBezTo>
                  <a:pt x="5925911" y="1652316"/>
                  <a:pt x="6171278" y="1719830"/>
                  <a:pt x="6105656" y="1748257"/>
                </a:cubicBezTo>
                <a:cubicBezTo>
                  <a:pt x="6031475" y="1780238"/>
                  <a:pt x="5766136" y="2146235"/>
                  <a:pt x="5691955" y="2167555"/>
                </a:cubicBezTo>
                <a:cubicBezTo>
                  <a:pt x="5606362" y="2188875"/>
                  <a:pt x="5589243" y="2217302"/>
                  <a:pt x="5475118" y="2348776"/>
                </a:cubicBezTo>
                <a:cubicBezTo>
                  <a:pt x="5398085" y="2437610"/>
                  <a:pt x="5709074" y="2238623"/>
                  <a:pt x="5826051" y="2291922"/>
                </a:cubicBezTo>
                <a:cubicBezTo>
                  <a:pt x="5868848" y="2309690"/>
                  <a:pt x="5552153" y="2554872"/>
                  <a:pt x="5552153" y="2597513"/>
                </a:cubicBezTo>
                <a:cubicBezTo>
                  <a:pt x="5549300" y="2640153"/>
                  <a:pt x="5577831" y="2647260"/>
                  <a:pt x="5603508" y="2647260"/>
                </a:cubicBezTo>
                <a:cubicBezTo>
                  <a:pt x="5660571" y="2647260"/>
                  <a:pt x="5640599" y="2686346"/>
                  <a:pt x="5700515" y="2679240"/>
                </a:cubicBezTo>
                <a:cubicBezTo>
                  <a:pt x="5523622" y="2800055"/>
                  <a:pt x="5418057" y="2778734"/>
                  <a:pt x="5246870" y="2888889"/>
                </a:cubicBezTo>
                <a:cubicBezTo>
                  <a:pt x="5164130" y="2942189"/>
                  <a:pt x="4921615" y="3119857"/>
                  <a:pt x="4836022" y="3169605"/>
                </a:cubicBezTo>
                <a:cubicBezTo>
                  <a:pt x="4801785" y="3187371"/>
                  <a:pt x="4758988" y="3173158"/>
                  <a:pt x="4736163" y="3233565"/>
                </a:cubicBezTo>
                <a:cubicBezTo>
                  <a:pt x="4770400" y="3279759"/>
                  <a:pt x="4816050" y="3254885"/>
                  <a:pt x="4853141" y="3233565"/>
                </a:cubicBezTo>
                <a:cubicBezTo>
                  <a:pt x="4944440" y="3176711"/>
                  <a:pt x="4935881" y="3190925"/>
                  <a:pt x="4944440" y="3226459"/>
                </a:cubicBezTo>
                <a:cubicBezTo>
                  <a:pt x="4972972" y="3350827"/>
                  <a:pt x="5044300" y="3308186"/>
                  <a:pt x="5109921" y="3283313"/>
                </a:cubicBezTo>
                <a:cubicBezTo>
                  <a:pt x="5303932" y="3208692"/>
                  <a:pt x="5500797" y="3215799"/>
                  <a:pt x="5694809" y="3141178"/>
                </a:cubicBezTo>
                <a:cubicBezTo>
                  <a:pt x="5714781" y="3134070"/>
                  <a:pt x="5612068" y="3283313"/>
                  <a:pt x="5566419" y="3301079"/>
                </a:cubicBezTo>
                <a:cubicBezTo>
                  <a:pt x="5515063" y="3322399"/>
                  <a:pt x="5452294" y="3311739"/>
                  <a:pt x="5415203" y="3397020"/>
                </a:cubicBezTo>
                <a:cubicBezTo>
                  <a:pt x="5477972" y="3414787"/>
                  <a:pt x="5552153" y="3372147"/>
                  <a:pt x="5612068" y="3432554"/>
                </a:cubicBezTo>
                <a:cubicBezTo>
                  <a:pt x="5469413" y="3528494"/>
                  <a:pt x="5329610" y="3535601"/>
                  <a:pt x="5206927" y="3599562"/>
                </a:cubicBezTo>
                <a:cubicBezTo>
                  <a:pt x="5192661" y="3706163"/>
                  <a:pt x="5272548" y="3663523"/>
                  <a:pt x="5301079" y="3723930"/>
                </a:cubicBezTo>
                <a:cubicBezTo>
                  <a:pt x="5072830" y="3844745"/>
                  <a:pt x="4564977" y="4232062"/>
                  <a:pt x="4507915" y="4306683"/>
                </a:cubicBezTo>
                <a:cubicBezTo>
                  <a:pt x="4390937" y="4463031"/>
                  <a:pt x="3900202" y="4562525"/>
                  <a:pt x="3982942" y="4587399"/>
                </a:cubicBezTo>
                <a:cubicBezTo>
                  <a:pt x="4051417" y="4608719"/>
                  <a:pt x="4119891" y="4587399"/>
                  <a:pt x="4185513" y="4541205"/>
                </a:cubicBezTo>
                <a:cubicBezTo>
                  <a:pt x="4291078" y="4466584"/>
                  <a:pt x="5010062" y="4523438"/>
                  <a:pt x="5212633" y="4455924"/>
                </a:cubicBezTo>
                <a:cubicBezTo>
                  <a:pt x="5241164" y="4445264"/>
                  <a:pt x="5283960" y="4409730"/>
                  <a:pt x="5312492" y="4473691"/>
                </a:cubicBezTo>
                <a:cubicBezTo>
                  <a:pt x="5098508" y="4704659"/>
                  <a:pt x="4833169" y="4654913"/>
                  <a:pt x="4596361" y="4818368"/>
                </a:cubicBezTo>
                <a:cubicBezTo>
                  <a:pt x="4684807" y="4917861"/>
                  <a:pt x="4776107" y="4907202"/>
                  <a:pt x="4873113" y="4885882"/>
                </a:cubicBezTo>
                <a:cubicBezTo>
                  <a:pt x="4895938" y="4878775"/>
                  <a:pt x="4930175" y="4871668"/>
                  <a:pt x="4935881" y="4914309"/>
                </a:cubicBezTo>
                <a:cubicBezTo>
                  <a:pt x="4941587" y="4967609"/>
                  <a:pt x="4898790" y="4978270"/>
                  <a:pt x="4873113" y="5003143"/>
                </a:cubicBezTo>
                <a:cubicBezTo>
                  <a:pt x="4833169" y="5038676"/>
                  <a:pt x="4773254" y="4999590"/>
                  <a:pt x="4721898" y="5095530"/>
                </a:cubicBezTo>
                <a:cubicBezTo>
                  <a:pt x="4873113" y="5067104"/>
                  <a:pt x="4998650" y="5020910"/>
                  <a:pt x="5132745" y="4949842"/>
                </a:cubicBezTo>
                <a:cubicBezTo>
                  <a:pt x="5121333" y="5006696"/>
                  <a:pt x="5081390" y="5035123"/>
                  <a:pt x="5101362" y="5081317"/>
                </a:cubicBezTo>
                <a:cubicBezTo>
                  <a:pt x="5118480" y="5116850"/>
                  <a:pt x="5164130" y="5131063"/>
                  <a:pt x="5138452" y="5198578"/>
                </a:cubicBezTo>
                <a:cubicBezTo>
                  <a:pt x="5067125" y="5273199"/>
                  <a:pt x="4967265" y="5258986"/>
                  <a:pt x="4904497" y="5362033"/>
                </a:cubicBezTo>
                <a:cubicBezTo>
                  <a:pt x="4818903" y="5507721"/>
                  <a:pt x="4684807" y="5564575"/>
                  <a:pt x="4579242" y="5674729"/>
                </a:cubicBezTo>
                <a:cubicBezTo>
                  <a:pt x="4545005" y="5713816"/>
                  <a:pt x="4313903" y="5841738"/>
                  <a:pt x="4253988" y="5884379"/>
                </a:cubicBezTo>
                <a:cubicBezTo>
                  <a:pt x="4168395" y="5944786"/>
                  <a:pt x="4071389" y="5966106"/>
                  <a:pt x="3985795" y="6069153"/>
                </a:cubicBezTo>
                <a:cubicBezTo>
                  <a:pt x="4065682" y="6086921"/>
                  <a:pt x="4134157" y="5990979"/>
                  <a:pt x="4231163" y="6030066"/>
                </a:cubicBezTo>
                <a:cubicBezTo>
                  <a:pt x="4074242" y="6133114"/>
                  <a:pt x="3931586" y="6182861"/>
                  <a:pt x="3814609" y="6317889"/>
                </a:cubicBezTo>
                <a:cubicBezTo>
                  <a:pt x="3800343" y="6335656"/>
                  <a:pt x="3771812" y="6332102"/>
                  <a:pt x="3751840" y="6339209"/>
                </a:cubicBezTo>
                <a:cubicBezTo>
                  <a:pt x="3529298" y="6406723"/>
                  <a:pt x="3309608" y="6467130"/>
                  <a:pt x="3089919" y="6563071"/>
                </a:cubicBezTo>
                <a:cubicBezTo>
                  <a:pt x="3041416" y="6584392"/>
                  <a:pt x="2955823" y="6595052"/>
                  <a:pt x="2961529" y="6662566"/>
                </a:cubicBezTo>
                <a:cubicBezTo>
                  <a:pt x="2972941" y="6765613"/>
                  <a:pt x="3055681" y="6687439"/>
                  <a:pt x="3107038" y="6673226"/>
                </a:cubicBezTo>
                <a:cubicBezTo>
                  <a:pt x="3269664" y="6634138"/>
                  <a:pt x="3432292" y="6570178"/>
                  <a:pt x="3594919" y="6591499"/>
                </a:cubicBezTo>
                <a:cubicBezTo>
                  <a:pt x="3483648" y="6637693"/>
                  <a:pt x="3372376" y="6680332"/>
                  <a:pt x="3261106" y="6726527"/>
                </a:cubicBezTo>
                <a:cubicBezTo>
                  <a:pt x="3386642" y="6705206"/>
                  <a:pt x="3495061" y="6786934"/>
                  <a:pt x="3620597" y="6740740"/>
                </a:cubicBezTo>
                <a:cubicBezTo>
                  <a:pt x="3660541" y="6726527"/>
                  <a:pt x="3700484" y="6765613"/>
                  <a:pt x="3703337" y="6826020"/>
                </a:cubicBezTo>
                <a:cubicBezTo>
                  <a:pt x="3706191" y="6847340"/>
                  <a:pt x="3700484" y="6865108"/>
                  <a:pt x="3689072" y="6879321"/>
                </a:cubicBezTo>
                <a:lnTo>
                  <a:pt x="0" y="6879321"/>
                </a:ln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335C0BD7-4AF1-05E0-8F02-97FA8A6D22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>
              <a:spcAft>
                <a:spcPts val="600"/>
              </a:spcAft>
              <a:defRPr/>
            </a:pPr>
            <a:fld id="{A68F81FF-A8B7-8E49-9D5B-3CAD5ADFEE36}" type="slidenum">
              <a:rPr 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>
                <a:spcAft>
                  <a:spcPts val="600"/>
                </a:spcAft>
                <a:defRPr/>
              </a:pPr>
              <a:t>19</a:t>
            </a:fld>
            <a:endParaRPr 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8A0435FA-954D-7FA9-3952-161DFB31C6E7}"/>
              </a:ext>
            </a:extLst>
          </p:cNvPr>
          <p:cNvSpPr/>
          <p:nvPr/>
        </p:nvSpPr>
        <p:spPr>
          <a:xfrm>
            <a:off x="205098" y="721875"/>
            <a:ext cx="3621468" cy="72894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sz="4400" dirty="0">
              <a:solidFill>
                <a:srgbClr val="0070C0"/>
              </a:solidFill>
              <a:latin typeface="+mj-lt"/>
            </a:endParaRPr>
          </a:p>
        </p:txBody>
      </p:sp>
      <p:sp>
        <p:nvSpPr>
          <p:cNvPr id="2" name="Title 4">
            <a:extLst>
              <a:ext uri="{FF2B5EF4-FFF2-40B4-BE49-F238E27FC236}">
                <a16:creationId xmlns:a16="http://schemas.microsoft.com/office/drawing/2014/main" id="{BAF2A2DF-D708-BCCC-F0A1-617B84D962EB}"/>
              </a:ext>
            </a:extLst>
          </p:cNvPr>
          <p:cNvSpPr txBox="1">
            <a:spLocks/>
          </p:cNvSpPr>
          <p:nvPr/>
        </p:nvSpPr>
        <p:spPr>
          <a:xfrm>
            <a:off x="1" y="113200"/>
            <a:ext cx="3238500" cy="161400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>
            <a:noAutofit/>
          </a:bodyPr>
          <a:lstStyle>
            <a:lvl1pPr marL="0" marR="0" indent="0" algn="l" defTabSz="914400" rtl="0" eaLnBrk="1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400" kern="1200">
                <a:solidFill>
                  <a:srgbClr val="0B5494"/>
                </a:solidFill>
                <a:latin typeface="Product Sans Thin" panose="020B0203030502040203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en-US" b="1" dirty="0">
                <a:solidFill>
                  <a:schemeClr val="bg1"/>
                </a:solidFill>
                <a:latin typeface="+mj-lt"/>
              </a:rPr>
              <a:t>Strategic Themes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19059E57-38A6-AE75-B182-58F63256F9DE}"/>
              </a:ext>
            </a:extLst>
          </p:cNvPr>
          <p:cNvSpPr/>
          <p:nvPr/>
        </p:nvSpPr>
        <p:spPr>
          <a:xfrm>
            <a:off x="5016616" y="136525"/>
            <a:ext cx="7038364" cy="58535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solidFill>
                  <a:schemeClr val="bg1"/>
                </a:solidFill>
                <a:latin typeface="+mj-lt"/>
              </a:rPr>
              <a:t>Other Respondents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C482424E-342F-721A-83E8-067FC4FA2548}"/>
              </a:ext>
            </a:extLst>
          </p:cNvPr>
          <p:cNvSpPr/>
          <p:nvPr/>
        </p:nvSpPr>
        <p:spPr>
          <a:xfrm>
            <a:off x="5016616" y="721875"/>
            <a:ext cx="7038364" cy="5634475"/>
          </a:xfrm>
          <a:prstGeom prst="rect">
            <a:avLst/>
          </a:prstGeom>
          <a:solidFill>
            <a:srgbClr val="FFFFFF">
              <a:alpha val="69804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342900" indent="-342900" algn="just">
              <a:spcBef>
                <a:spcPts val="6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tx1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Generally supportive of proposed strategic themes</a:t>
            </a:r>
          </a:p>
          <a:p>
            <a:pPr algn="just">
              <a:spcBef>
                <a:spcPts val="600"/>
              </a:spcBef>
              <a:spcAft>
                <a:spcPts val="300"/>
              </a:spcAft>
            </a:pPr>
            <a:r>
              <a:rPr lang="en-US" b="1" dirty="0">
                <a:solidFill>
                  <a:schemeClr val="accent6">
                    <a:lumMod val="60000"/>
                    <a:lumOff val="40000"/>
                  </a:schemeClr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Enhancing trust in sustainability reporting and assurance</a:t>
            </a:r>
          </a:p>
          <a:p>
            <a:pPr marL="342900" indent="-342900" algn="just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tx1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Agreed to being </a:t>
            </a:r>
            <a:r>
              <a:rPr lang="en-US" sz="1600" dirty="0">
                <a:solidFill>
                  <a:schemeClr val="tx1"/>
                </a:solidFill>
                <a:latin typeface="+mj-lt"/>
                <a:cs typeface="Times New Roman" panose="02020603050405020304" pitchFamily="18" charset="0"/>
              </a:rPr>
              <a:t>top priority</a:t>
            </a:r>
          </a:p>
          <a:p>
            <a:pPr marL="342900" indent="-342900" algn="just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tx1"/>
                </a:solidFill>
                <a:latin typeface="+mj-lt"/>
                <a:cs typeface="Times New Roman" panose="02020603050405020304" pitchFamily="18" charset="0"/>
              </a:rPr>
              <a:t>Profession-agnostic standards not to be developed at expense of needs of PAs to understand and adopt the Code; </a:t>
            </a:r>
          </a:p>
          <a:p>
            <a:pPr marL="342900" indent="-342900" algn="just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tx1"/>
                </a:solidFill>
                <a:latin typeface="+mj-lt"/>
                <a:cs typeface="Times New Roman" panose="02020603050405020304" pitchFamily="18" charset="0"/>
              </a:rPr>
              <a:t>A few queried enforceability of the standards on non-PAs</a:t>
            </a:r>
          </a:p>
          <a:p>
            <a:pPr marL="342900" indent="-342900" algn="just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tx1"/>
                </a:solidFill>
                <a:latin typeface="+mj-lt"/>
                <a:cs typeface="Times New Roman" panose="02020603050405020304" pitchFamily="18" charset="0"/>
              </a:rPr>
              <a:t>Highlighted importance of and resource needed for stakeholders engagement as well as coordination with IAASB</a:t>
            </a:r>
          </a:p>
          <a:p>
            <a:pPr marL="342900" indent="-342900" algn="just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tx1"/>
                </a:solidFill>
                <a:latin typeface="+mj-lt"/>
                <a:cs typeface="Times New Roman" panose="02020603050405020304" pitchFamily="18" charset="0"/>
              </a:rPr>
              <a:t>Avoid apparent “certification” that will diminish public perception of Code</a:t>
            </a:r>
          </a:p>
          <a:p>
            <a:pPr algn="just">
              <a:spcBef>
                <a:spcPts val="300"/>
              </a:spcBef>
              <a:spcAft>
                <a:spcPts val="300"/>
              </a:spcAft>
            </a:pPr>
            <a:r>
              <a:rPr lang="en-US" b="1" dirty="0">
                <a:solidFill>
                  <a:schemeClr val="accent6">
                    <a:lumMod val="60000"/>
                    <a:lumOff val="40000"/>
                  </a:schemeClr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Strengthening the Code or responding in other ways in areas beyond sustainability reporting and assurance</a:t>
            </a:r>
          </a:p>
          <a:p>
            <a:pPr marL="342900" indent="-342900" algn="just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tx1"/>
                </a:solidFill>
                <a:latin typeface="+mj-lt"/>
                <a:ea typeface="Calibri" panose="020F0502020204030204" pitchFamily="34" charset="0"/>
              </a:rPr>
              <a:t>R</a:t>
            </a:r>
            <a:r>
              <a:rPr lang="en-US" sz="1600" dirty="0">
                <a:solidFill>
                  <a:schemeClr val="tx1"/>
                </a:solidFill>
                <a:effectLst/>
                <a:latin typeface="+mj-lt"/>
                <a:ea typeface="Calibri" panose="020F0502020204030204" pitchFamily="34" charset="0"/>
              </a:rPr>
              <a:t>ecent </a:t>
            </a:r>
            <a:r>
              <a:rPr lang="en-US" sz="1600" dirty="0">
                <a:solidFill>
                  <a:schemeClr val="tx1"/>
                </a:solidFill>
                <a:latin typeface="+mj-lt"/>
                <a:cs typeface="Times New Roman" panose="02020603050405020304" pitchFamily="18" charset="0"/>
              </a:rPr>
              <a:t>ethical lapses </a:t>
            </a:r>
            <a:r>
              <a:rPr lang="en-US" sz="1600" dirty="0">
                <a:solidFill>
                  <a:schemeClr val="tx1"/>
                </a:solidFill>
                <a:effectLst/>
                <a:latin typeface="+mj-lt"/>
                <a:ea typeface="Calibri" panose="020F0502020204030204" pitchFamily="34" charset="0"/>
              </a:rPr>
              <a:t>by large accounting firms raised questions of profession’s standing as ethical, independent, and acting in the public interest</a:t>
            </a:r>
            <a:endParaRPr lang="en-US" sz="1600" dirty="0">
              <a:solidFill>
                <a:schemeClr val="tx1"/>
              </a:solidFill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indent="-342900" algn="just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tx1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Encouraged to place importance on ethical challenges from disruptive technologies</a:t>
            </a:r>
          </a:p>
          <a:p>
            <a:pPr marL="342900" indent="-342900" algn="just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tx1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Balance activities strengthening the Code and widening its influence </a:t>
            </a:r>
          </a:p>
          <a:p>
            <a:pPr marL="342900" indent="-342900" algn="just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tx1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Highlighted importance of evidence-based approach including research and outcomes of PIRs </a:t>
            </a:r>
          </a:p>
          <a:p>
            <a:pPr algn="just">
              <a:spcAft>
                <a:spcPts val="300"/>
              </a:spcAft>
            </a:pPr>
            <a:endParaRPr lang="en-US" sz="1600" dirty="0">
              <a:solidFill>
                <a:schemeClr val="tx1"/>
              </a:solidFill>
              <a:latin typeface="+mj-lt"/>
              <a:cs typeface="Times New Roman" panose="02020603050405020304" pitchFamily="18" charset="0"/>
            </a:endParaRPr>
          </a:p>
          <a:p>
            <a:pPr>
              <a:spcAft>
                <a:spcPts val="300"/>
              </a:spcAft>
            </a:pPr>
            <a:endParaRPr lang="en-US" sz="1600" dirty="0">
              <a:solidFill>
                <a:schemeClr val="tx1"/>
              </a:solidFill>
              <a:latin typeface="+mj-lt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27882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DA938478-4966-4247-8F25-340BA70C55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9359" y="0"/>
            <a:ext cx="4962600" cy="915575"/>
          </a:xfrm>
        </p:spPr>
        <p:txBody>
          <a:bodyPr vert="horz" lIns="91440" tIns="45720" rIns="91440" bIns="45720" rtlCol="0" anchor="b">
            <a:normAutofit/>
          </a:bodyPr>
          <a:lstStyle/>
          <a:p>
            <a:pPr hangingPunct="1">
              <a:lnSpc>
                <a:spcPct val="90000"/>
              </a:lnSpc>
            </a:pPr>
            <a:r>
              <a:rPr lang="en-US" b="1" dirty="0">
                <a:latin typeface="+mj-lt"/>
              </a:rPr>
              <a:t>Objective</a:t>
            </a:r>
            <a:r>
              <a:rPr lang="en-US" b="1" dirty="0">
                <a:solidFill>
                  <a:schemeClr val="tx1"/>
                </a:solidFill>
                <a:latin typeface="+mj-lt"/>
              </a:rPr>
              <a:t> 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8DF18FEB-6872-B158-3801-0EE841CEC382}"/>
              </a:ext>
            </a:extLst>
          </p:cNvPr>
          <p:cNvSpPr/>
          <p:nvPr/>
        </p:nvSpPr>
        <p:spPr>
          <a:xfrm>
            <a:off x="269359" y="1215711"/>
            <a:ext cx="6475826" cy="377192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t">
            <a:normAutofit fontScale="92500" lnSpcReduction="10000"/>
          </a:bodyPr>
          <a:lstStyle/>
          <a:p>
            <a:pPr marL="288925" indent="-228600" algn="just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chemeClr val="tx1"/>
                </a:solidFill>
                <a:latin typeface="+mj-lt"/>
              </a:rPr>
              <a:t>Consider report-back of CAG meeting</a:t>
            </a:r>
          </a:p>
          <a:p>
            <a:pPr marL="288925" indent="-228600" algn="just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chemeClr val="tx1"/>
                </a:solidFill>
                <a:latin typeface="+mj-lt"/>
              </a:rPr>
              <a:t>Consider significant comments raised on IESBA’s SWP 2024 – 2027 Consultation Paper</a:t>
            </a:r>
          </a:p>
          <a:p>
            <a:pPr marL="288925" indent="-228600" algn="just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chemeClr val="tx1"/>
                </a:solidFill>
                <a:latin typeface="+mj-lt"/>
              </a:rPr>
              <a:t>Provide feedback on the IESBA Planning Committee’s (PCs) views and proposals including changes to the draft Strategy and Work Plan (SWP)</a:t>
            </a:r>
          </a:p>
        </p:txBody>
      </p:sp>
      <p:pic>
        <p:nvPicPr>
          <p:cNvPr id="3" name="Picture 2" descr="Arrows pointing up">
            <a:extLst>
              <a:ext uri="{FF2B5EF4-FFF2-40B4-BE49-F238E27FC236}">
                <a16:creationId xmlns:a16="http://schemas.microsoft.com/office/drawing/2014/main" id="{4FE25DDF-FB00-9E1F-B070-3FA3A718D18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5400000">
            <a:off x="6209304" y="875306"/>
            <a:ext cx="6861759" cy="5103627"/>
          </a:xfrm>
          <a:prstGeom prst="rect">
            <a:avLst/>
          </a:prstGeom>
        </p:spPr>
      </p:pic>
      <p:sp>
        <p:nvSpPr>
          <p:cNvPr id="32" name="Rectangle 31">
            <a:extLst>
              <a:ext uri="{FF2B5EF4-FFF2-40B4-BE49-F238E27FC236}">
                <a16:creationId xmlns:a16="http://schemas.microsoft.com/office/drawing/2014/main" id="{AE3A741D-C19B-960A-5803-1C588714782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8369424" y="3028872"/>
            <a:ext cx="1559464" cy="6106313"/>
          </a:xfrm>
          <a:prstGeom prst="rect">
            <a:avLst/>
          </a:prstGeom>
          <a:gradFill>
            <a:gsLst>
              <a:gs pos="0">
                <a:schemeClr val="accent5">
                  <a:alpha val="77000"/>
                </a:schemeClr>
              </a:gs>
              <a:gs pos="57000">
                <a:schemeClr val="accent5">
                  <a:lumMod val="60000"/>
                  <a:lumOff val="40000"/>
                  <a:alpha val="0"/>
                </a:schemeClr>
              </a:gs>
            </a:gsLst>
            <a:lin ang="111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9C3A50E9-9119-7BC3-083B-2D84CCC78E4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015441" y="-3760"/>
            <a:ext cx="2176557" cy="6857999"/>
          </a:xfrm>
          <a:prstGeom prst="rect">
            <a:avLst/>
          </a:prstGeom>
          <a:gradFill flip="none" rotWithShape="1">
            <a:gsLst>
              <a:gs pos="0">
                <a:schemeClr val="accent2"/>
              </a:gs>
              <a:gs pos="40000">
                <a:schemeClr val="accent2">
                  <a:alpha val="0"/>
                </a:schemeClr>
              </a:gs>
            </a:gsLst>
            <a:lin ang="11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DC39DE25-0E4E-0AA7-0932-1D78C237278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V="1">
            <a:off x="6096000" y="5502302"/>
            <a:ext cx="6106314" cy="1359456"/>
          </a:xfrm>
          <a:prstGeom prst="rect">
            <a:avLst/>
          </a:prstGeom>
          <a:gradFill flip="none" rotWithShape="1">
            <a:gsLst>
              <a:gs pos="0">
                <a:schemeClr val="accent2">
                  <a:alpha val="89000"/>
                </a:schemeClr>
              </a:gs>
              <a:gs pos="38000">
                <a:schemeClr val="accent5">
                  <a:lumMod val="60000"/>
                  <a:lumOff val="40000"/>
                  <a:alpha val="0"/>
                </a:schemeClr>
              </a:gs>
            </a:gsLst>
            <a:lin ang="4200000" scaled="0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/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8D6EA299-0840-6DEA-E670-C49AEBC87E8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>
            <a:off x="9026892" y="2939627"/>
            <a:ext cx="3162908" cy="3914612"/>
          </a:xfrm>
          <a:prstGeom prst="rect">
            <a:avLst/>
          </a:prstGeom>
          <a:gradFill flip="none" rotWithShape="1">
            <a:gsLst>
              <a:gs pos="0">
                <a:schemeClr val="accent5">
                  <a:lumMod val="60000"/>
                  <a:lumOff val="40000"/>
                </a:schemeClr>
              </a:gs>
              <a:gs pos="51000">
                <a:schemeClr val="accent5">
                  <a:lumMod val="60000"/>
                  <a:lumOff val="40000"/>
                  <a:alpha val="0"/>
                </a:schemeClr>
              </a:gs>
            </a:gsLst>
            <a:path path="circle">
              <a:fillToRect r="100000" b="100000"/>
            </a:path>
            <a:tileRect l="-100000" t="-100000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2E767E7-09DE-463A-9352-76EC406810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>
              <a:spcAft>
                <a:spcPts val="600"/>
              </a:spcAft>
              <a:defRPr/>
            </a:pPr>
            <a:fld id="{A68F81FF-A8B7-8E49-9D5B-3CAD5ADFEE36}" type="slidenum">
              <a:rPr lang="en-US">
                <a:solidFill>
                  <a:srgbClr val="FFFFFF"/>
                </a:solidFill>
                <a:latin typeface="Calibri" panose="020F0502020204030204"/>
              </a:rPr>
              <a:pPr>
                <a:spcAft>
                  <a:spcPts val="600"/>
                </a:spcAft>
                <a:defRPr/>
              </a:pPr>
              <a:t>2</a:t>
            </a:fld>
            <a:endParaRPr lang="en-US">
              <a:solidFill>
                <a:srgbClr val="FFFFFF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208370963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olorful strings being woven togehter">
            <a:extLst>
              <a:ext uri="{FF2B5EF4-FFF2-40B4-BE49-F238E27FC236}">
                <a16:creationId xmlns:a16="http://schemas.microsoft.com/office/drawing/2014/main" id="{D2E86F3C-28BB-A227-6151-D5F2837BBD8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157020" y="10"/>
            <a:ext cx="5867618" cy="6857990"/>
          </a:xfrm>
          <a:custGeom>
            <a:avLst/>
            <a:gdLst/>
            <a:ahLst/>
            <a:cxnLst/>
            <a:rect l="l" t="t" r="r" b="b"/>
            <a:pathLst>
              <a:path w="6116569" h="6879321">
                <a:moveTo>
                  <a:pt x="0" y="0"/>
                </a:moveTo>
                <a:lnTo>
                  <a:pt x="2935851" y="0"/>
                </a:lnTo>
                <a:cubicBezTo>
                  <a:pt x="3035710" y="10660"/>
                  <a:pt x="3138421" y="17767"/>
                  <a:pt x="3238280" y="31980"/>
                </a:cubicBezTo>
                <a:cubicBezTo>
                  <a:pt x="3817462" y="106602"/>
                  <a:pt x="3127009" y="277163"/>
                  <a:pt x="3660541" y="550772"/>
                </a:cubicBezTo>
                <a:cubicBezTo>
                  <a:pt x="3706191" y="575645"/>
                  <a:pt x="3757546" y="579199"/>
                  <a:pt x="3808902" y="589860"/>
                </a:cubicBezTo>
                <a:cubicBezTo>
                  <a:pt x="4008620" y="625393"/>
                  <a:pt x="4211192" y="618286"/>
                  <a:pt x="4413762" y="625393"/>
                </a:cubicBezTo>
                <a:cubicBezTo>
                  <a:pt x="4465118" y="628946"/>
                  <a:pt x="4525033" y="625393"/>
                  <a:pt x="4567830" y="721333"/>
                </a:cubicBezTo>
                <a:cubicBezTo>
                  <a:pt x="4425175" y="724888"/>
                  <a:pt x="4305344" y="731994"/>
                  <a:pt x="4171247" y="792401"/>
                </a:cubicBezTo>
                <a:cubicBezTo>
                  <a:pt x="4239722" y="859916"/>
                  <a:pt x="4322462" y="795955"/>
                  <a:pt x="4376671" y="842148"/>
                </a:cubicBezTo>
                <a:cubicBezTo>
                  <a:pt x="4428027" y="888342"/>
                  <a:pt x="4470824" y="891896"/>
                  <a:pt x="4527887" y="813722"/>
                </a:cubicBezTo>
                <a:cubicBezTo>
                  <a:pt x="4556417" y="774634"/>
                  <a:pt x="4604920" y="778187"/>
                  <a:pt x="4633452" y="799508"/>
                </a:cubicBezTo>
                <a:cubicBezTo>
                  <a:pt x="4781813" y="913216"/>
                  <a:pt x="4778960" y="909662"/>
                  <a:pt x="4947293" y="870576"/>
                </a:cubicBezTo>
                <a:cubicBezTo>
                  <a:pt x="5055712" y="845701"/>
                  <a:pt x="5166983" y="806615"/>
                  <a:pt x="5263988" y="820828"/>
                </a:cubicBezTo>
                <a:cubicBezTo>
                  <a:pt x="5275401" y="867022"/>
                  <a:pt x="5263988" y="888342"/>
                  <a:pt x="5249723" y="895449"/>
                </a:cubicBezTo>
                <a:cubicBezTo>
                  <a:pt x="5021475" y="1005604"/>
                  <a:pt x="4975825" y="1122864"/>
                  <a:pt x="4744723" y="1197485"/>
                </a:cubicBezTo>
                <a:cubicBezTo>
                  <a:pt x="4724751" y="1268552"/>
                  <a:pt x="4807491" y="1275660"/>
                  <a:pt x="4767548" y="1346727"/>
                </a:cubicBezTo>
                <a:cubicBezTo>
                  <a:pt x="4693367" y="1407134"/>
                  <a:pt x="4610627" y="1346727"/>
                  <a:pt x="4539299" y="1421348"/>
                </a:cubicBezTo>
                <a:cubicBezTo>
                  <a:pt x="4550712" y="1471094"/>
                  <a:pt x="4610627" y="1432008"/>
                  <a:pt x="4607773" y="1485309"/>
                </a:cubicBezTo>
                <a:cubicBezTo>
                  <a:pt x="4604920" y="1517288"/>
                  <a:pt x="4593508" y="1527948"/>
                  <a:pt x="4579242" y="1535055"/>
                </a:cubicBezTo>
                <a:cubicBezTo>
                  <a:pt x="4776107" y="1538608"/>
                  <a:pt x="5383820" y="1574142"/>
                  <a:pt x="5278255" y="1609676"/>
                </a:cubicBezTo>
                <a:cubicBezTo>
                  <a:pt x="5418057" y="1698511"/>
                  <a:pt x="5623481" y="1609676"/>
                  <a:pt x="5771843" y="1630997"/>
                </a:cubicBezTo>
                <a:cubicBezTo>
                  <a:pt x="5925911" y="1652316"/>
                  <a:pt x="6171278" y="1719830"/>
                  <a:pt x="6105656" y="1748257"/>
                </a:cubicBezTo>
                <a:cubicBezTo>
                  <a:pt x="6031475" y="1780238"/>
                  <a:pt x="5766136" y="2146235"/>
                  <a:pt x="5691955" y="2167555"/>
                </a:cubicBezTo>
                <a:cubicBezTo>
                  <a:pt x="5606362" y="2188875"/>
                  <a:pt x="5589243" y="2217302"/>
                  <a:pt x="5475118" y="2348776"/>
                </a:cubicBezTo>
                <a:cubicBezTo>
                  <a:pt x="5398085" y="2437610"/>
                  <a:pt x="5709074" y="2238623"/>
                  <a:pt x="5826051" y="2291922"/>
                </a:cubicBezTo>
                <a:cubicBezTo>
                  <a:pt x="5868848" y="2309690"/>
                  <a:pt x="5552153" y="2554872"/>
                  <a:pt x="5552153" y="2597513"/>
                </a:cubicBezTo>
                <a:cubicBezTo>
                  <a:pt x="5549300" y="2640153"/>
                  <a:pt x="5577831" y="2647260"/>
                  <a:pt x="5603508" y="2647260"/>
                </a:cubicBezTo>
                <a:cubicBezTo>
                  <a:pt x="5660571" y="2647260"/>
                  <a:pt x="5640599" y="2686346"/>
                  <a:pt x="5700515" y="2679240"/>
                </a:cubicBezTo>
                <a:cubicBezTo>
                  <a:pt x="5523622" y="2800055"/>
                  <a:pt x="5418057" y="2778734"/>
                  <a:pt x="5246870" y="2888889"/>
                </a:cubicBezTo>
                <a:cubicBezTo>
                  <a:pt x="5164130" y="2942189"/>
                  <a:pt x="4921615" y="3119857"/>
                  <a:pt x="4836022" y="3169605"/>
                </a:cubicBezTo>
                <a:cubicBezTo>
                  <a:pt x="4801785" y="3187371"/>
                  <a:pt x="4758988" y="3173158"/>
                  <a:pt x="4736163" y="3233565"/>
                </a:cubicBezTo>
                <a:cubicBezTo>
                  <a:pt x="4770400" y="3279759"/>
                  <a:pt x="4816050" y="3254885"/>
                  <a:pt x="4853141" y="3233565"/>
                </a:cubicBezTo>
                <a:cubicBezTo>
                  <a:pt x="4944440" y="3176711"/>
                  <a:pt x="4935881" y="3190925"/>
                  <a:pt x="4944440" y="3226459"/>
                </a:cubicBezTo>
                <a:cubicBezTo>
                  <a:pt x="4972972" y="3350827"/>
                  <a:pt x="5044300" y="3308186"/>
                  <a:pt x="5109921" y="3283313"/>
                </a:cubicBezTo>
                <a:cubicBezTo>
                  <a:pt x="5303932" y="3208692"/>
                  <a:pt x="5500797" y="3215799"/>
                  <a:pt x="5694809" y="3141178"/>
                </a:cubicBezTo>
                <a:cubicBezTo>
                  <a:pt x="5714781" y="3134070"/>
                  <a:pt x="5612068" y="3283313"/>
                  <a:pt x="5566419" y="3301079"/>
                </a:cubicBezTo>
                <a:cubicBezTo>
                  <a:pt x="5515063" y="3322399"/>
                  <a:pt x="5452294" y="3311739"/>
                  <a:pt x="5415203" y="3397020"/>
                </a:cubicBezTo>
                <a:cubicBezTo>
                  <a:pt x="5477972" y="3414787"/>
                  <a:pt x="5552153" y="3372147"/>
                  <a:pt x="5612068" y="3432554"/>
                </a:cubicBezTo>
                <a:cubicBezTo>
                  <a:pt x="5469413" y="3528494"/>
                  <a:pt x="5329610" y="3535601"/>
                  <a:pt x="5206927" y="3599562"/>
                </a:cubicBezTo>
                <a:cubicBezTo>
                  <a:pt x="5192661" y="3706163"/>
                  <a:pt x="5272548" y="3663523"/>
                  <a:pt x="5301079" y="3723930"/>
                </a:cubicBezTo>
                <a:cubicBezTo>
                  <a:pt x="5072830" y="3844745"/>
                  <a:pt x="4564977" y="4232062"/>
                  <a:pt x="4507915" y="4306683"/>
                </a:cubicBezTo>
                <a:cubicBezTo>
                  <a:pt x="4390937" y="4463031"/>
                  <a:pt x="3900202" y="4562525"/>
                  <a:pt x="3982942" y="4587399"/>
                </a:cubicBezTo>
                <a:cubicBezTo>
                  <a:pt x="4051417" y="4608719"/>
                  <a:pt x="4119891" y="4587399"/>
                  <a:pt x="4185513" y="4541205"/>
                </a:cubicBezTo>
                <a:cubicBezTo>
                  <a:pt x="4291078" y="4466584"/>
                  <a:pt x="5010062" y="4523438"/>
                  <a:pt x="5212633" y="4455924"/>
                </a:cubicBezTo>
                <a:cubicBezTo>
                  <a:pt x="5241164" y="4445264"/>
                  <a:pt x="5283960" y="4409730"/>
                  <a:pt x="5312492" y="4473691"/>
                </a:cubicBezTo>
                <a:cubicBezTo>
                  <a:pt x="5098508" y="4704659"/>
                  <a:pt x="4833169" y="4654913"/>
                  <a:pt x="4596361" y="4818368"/>
                </a:cubicBezTo>
                <a:cubicBezTo>
                  <a:pt x="4684807" y="4917861"/>
                  <a:pt x="4776107" y="4907202"/>
                  <a:pt x="4873113" y="4885882"/>
                </a:cubicBezTo>
                <a:cubicBezTo>
                  <a:pt x="4895938" y="4878775"/>
                  <a:pt x="4930175" y="4871668"/>
                  <a:pt x="4935881" y="4914309"/>
                </a:cubicBezTo>
                <a:cubicBezTo>
                  <a:pt x="4941587" y="4967609"/>
                  <a:pt x="4898790" y="4978270"/>
                  <a:pt x="4873113" y="5003143"/>
                </a:cubicBezTo>
                <a:cubicBezTo>
                  <a:pt x="4833169" y="5038676"/>
                  <a:pt x="4773254" y="4999590"/>
                  <a:pt x="4721898" y="5095530"/>
                </a:cubicBezTo>
                <a:cubicBezTo>
                  <a:pt x="4873113" y="5067104"/>
                  <a:pt x="4998650" y="5020910"/>
                  <a:pt x="5132745" y="4949842"/>
                </a:cubicBezTo>
                <a:cubicBezTo>
                  <a:pt x="5121333" y="5006696"/>
                  <a:pt x="5081390" y="5035123"/>
                  <a:pt x="5101362" y="5081317"/>
                </a:cubicBezTo>
                <a:cubicBezTo>
                  <a:pt x="5118480" y="5116850"/>
                  <a:pt x="5164130" y="5131063"/>
                  <a:pt x="5138452" y="5198578"/>
                </a:cubicBezTo>
                <a:cubicBezTo>
                  <a:pt x="5067125" y="5273199"/>
                  <a:pt x="4967265" y="5258986"/>
                  <a:pt x="4904497" y="5362033"/>
                </a:cubicBezTo>
                <a:cubicBezTo>
                  <a:pt x="4818903" y="5507721"/>
                  <a:pt x="4684807" y="5564575"/>
                  <a:pt x="4579242" y="5674729"/>
                </a:cubicBezTo>
                <a:cubicBezTo>
                  <a:pt x="4545005" y="5713816"/>
                  <a:pt x="4313903" y="5841738"/>
                  <a:pt x="4253988" y="5884379"/>
                </a:cubicBezTo>
                <a:cubicBezTo>
                  <a:pt x="4168395" y="5944786"/>
                  <a:pt x="4071389" y="5966106"/>
                  <a:pt x="3985795" y="6069153"/>
                </a:cubicBezTo>
                <a:cubicBezTo>
                  <a:pt x="4065682" y="6086921"/>
                  <a:pt x="4134157" y="5990979"/>
                  <a:pt x="4231163" y="6030066"/>
                </a:cubicBezTo>
                <a:cubicBezTo>
                  <a:pt x="4074242" y="6133114"/>
                  <a:pt x="3931586" y="6182861"/>
                  <a:pt x="3814609" y="6317889"/>
                </a:cubicBezTo>
                <a:cubicBezTo>
                  <a:pt x="3800343" y="6335656"/>
                  <a:pt x="3771812" y="6332102"/>
                  <a:pt x="3751840" y="6339209"/>
                </a:cubicBezTo>
                <a:cubicBezTo>
                  <a:pt x="3529298" y="6406723"/>
                  <a:pt x="3309608" y="6467130"/>
                  <a:pt x="3089919" y="6563071"/>
                </a:cubicBezTo>
                <a:cubicBezTo>
                  <a:pt x="3041416" y="6584392"/>
                  <a:pt x="2955823" y="6595052"/>
                  <a:pt x="2961529" y="6662566"/>
                </a:cubicBezTo>
                <a:cubicBezTo>
                  <a:pt x="2972941" y="6765613"/>
                  <a:pt x="3055681" y="6687439"/>
                  <a:pt x="3107038" y="6673226"/>
                </a:cubicBezTo>
                <a:cubicBezTo>
                  <a:pt x="3269664" y="6634138"/>
                  <a:pt x="3432292" y="6570178"/>
                  <a:pt x="3594919" y="6591499"/>
                </a:cubicBezTo>
                <a:cubicBezTo>
                  <a:pt x="3483648" y="6637693"/>
                  <a:pt x="3372376" y="6680332"/>
                  <a:pt x="3261106" y="6726527"/>
                </a:cubicBezTo>
                <a:cubicBezTo>
                  <a:pt x="3386642" y="6705206"/>
                  <a:pt x="3495061" y="6786934"/>
                  <a:pt x="3620597" y="6740740"/>
                </a:cubicBezTo>
                <a:cubicBezTo>
                  <a:pt x="3660541" y="6726527"/>
                  <a:pt x="3700484" y="6765613"/>
                  <a:pt x="3703337" y="6826020"/>
                </a:cubicBezTo>
                <a:cubicBezTo>
                  <a:pt x="3706191" y="6847340"/>
                  <a:pt x="3700484" y="6865108"/>
                  <a:pt x="3689072" y="6879321"/>
                </a:cubicBezTo>
                <a:lnTo>
                  <a:pt x="0" y="6879321"/>
                </a:ln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335C0BD7-4AF1-05E0-8F02-97FA8A6D22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>
              <a:spcAft>
                <a:spcPts val="600"/>
              </a:spcAft>
              <a:defRPr/>
            </a:pPr>
            <a:fld id="{A68F81FF-A8B7-8E49-9D5B-3CAD5ADFEE36}" type="slidenum">
              <a:rPr 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>
                <a:spcAft>
                  <a:spcPts val="600"/>
                </a:spcAft>
                <a:defRPr/>
              </a:pPr>
              <a:t>20</a:t>
            </a:fld>
            <a:endParaRPr 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8A0435FA-954D-7FA9-3952-161DFB31C6E7}"/>
              </a:ext>
            </a:extLst>
          </p:cNvPr>
          <p:cNvSpPr/>
          <p:nvPr/>
        </p:nvSpPr>
        <p:spPr>
          <a:xfrm>
            <a:off x="205098" y="721875"/>
            <a:ext cx="3621468" cy="72894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sz="4400" dirty="0">
              <a:solidFill>
                <a:srgbClr val="0070C0"/>
              </a:solidFill>
              <a:latin typeface="+mj-lt"/>
            </a:endParaRPr>
          </a:p>
        </p:txBody>
      </p:sp>
      <p:sp>
        <p:nvSpPr>
          <p:cNvPr id="2" name="Title 4">
            <a:extLst>
              <a:ext uri="{FF2B5EF4-FFF2-40B4-BE49-F238E27FC236}">
                <a16:creationId xmlns:a16="http://schemas.microsoft.com/office/drawing/2014/main" id="{BAF2A2DF-D708-BCCC-F0A1-617B84D962EB}"/>
              </a:ext>
            </a:extLst>
          </p:cNvPr>
          <p:cNvSpPr txBox="1">
            <a:spLocks/>
          </p:cNvSpPr>
          <p:nvPr/>
        </p:nvSpPr>
        <p:spPr>
          <a:xfrm>
            <a:off x="1" y="113200"/>
            <a:ext cx="2908300" cy="165210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>
            <a:noAutofit/>
          </a:bodyPr>
          <a:lstStyle>
            <a:lvl1pPr marL="0" marR="0" indent="0" algn="l" defTabSz="914400" rtl="0" eaLnBrk="1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400" kern="1200">
                <a:solidFill>
                  <a:srgbClr val="0B5494"/>
                </a:solidFill>
                <a:latin typeface="Product Sans Thin" panose="020B0203030502040203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en-US" b="1" dirty="0">
                <a:solidFill>
                  <a:schemeClr val="bg1"/>
                </a:solidFill>
                <a:latin typeface="+mj-lt"/>
              </a:rPr>
              <a:t>Strategic Themes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19059E57-38A6-AE75-B182-58F63256F9DE}"/>
              </a:ext>
            </a:extLst>
          </p:cNvPr>
          <p:cNvSpPr/>
          <p:nvPr/>
        </p:nvSpPr>
        <p:spPr>
          <a:xfrm>
            <a:off x="5201921" y="113200"/>
            <a:ext cx="6784982" cy="608675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solidFill>
                  <a:schemeClr val="bg1"/>
                </a:solidFill>
                <a:latin typeface="+mj-lt"/>
              </a:rPr>
              <a:t>Other Respondents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C482424E-342F-721A-83E8-067FC4FA2548}"/>
              </a:ext>
            </a:extLst>
          </p:cNvPr>
          <p:cNvSpPr/>
          <p:nvPr/>
        </p:nvSpPr>
        <p:spPr>
          <a:xfrm>
            <a:off x="5223950" y="721875"/>
            <a:ext cx="6784982" cy="5147492"/>
          </a:xfrm>
          <a:prstGeom prst="rect">
            <a:avLst/>
          </a:prstGeom>
          <a:solidFill>
            <a:srgbClr val="FFFFFF">
              <a:alpha val="80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just">
              <a:spcAft>
                <a:spcPts val="300"/>
              </a:spcAft>
            </a:pPr>
            <a:r>
              <a:rPr lang="en-US" b="1" dirty="0">
                <a:solidFill>
                  <a:schemeClr val="accent6">
                    <a:lumMod val="60000"/>
                    <a:lumOff val="40000"/>
                  </a:schemeClr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Further enhancing diversity of stakeholders perspectives and global operability and acceptance of the IESBA’s standards</a:t>
            </a:r>
          </a:p>
          <a:p>
            <a:pPr marL="342900" indent="-342900" algn="just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tx1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Importance of coordination with IAASB and other standards setters; to collaborate with stakeholders beyond the comment letter process</a:t>
            </a:r>
          </a:p>
          <a:p>
            <a:pPr marL="342900" indent="-342900" algn="just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tx1"/>
                </a:solidFill>
                <a:latin typeface="+mj-lt"/>
                <a:cs typeface="Times New Roman" panose="02020603050405020304" pitchFamily="18" charset="0"/>
              </a:rPr>
              <a:t>Provide clarity on actions to promote use of sustainability reporting and assurance standards</a:t>
            </a:r>
          </a:p>
          <a:p>
            <a:pPr algn="just">
              <a:spcBef>
                <a:spcPts val="1200"/>
              </a:spcBef>
              <a:spcAft>
                <a:spcPts val="300"/>
              </a:spcAft>
            </a:pPr>
            <a:r>
              <a:rPr lang="en-US" b="1" dirty="0">
                <a:solidFill>
                  <a:schemeClr val="accent6">
                    <a:lumMod val="60000"/>
                    <a:lumOff val="40000"/>
                  </a:schemeClr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Widening influence of the IESBA’s standards through continued focus on adoption and implementation</a:t>
            </a:r>
          </a:p>
          <a:p>
            <a:pPr marL="342900" indent="-342900" algn="just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tx1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Focus on</a:t>
            </a:r>
            <a:r>
              <a:rPr lang="en-US" sz="1600" dirty="0">
                <a:solidFill>
                  <a:schemeClr val="tx1"/>
                </a:solidFill>
                <a:latin typeface="+mj-lt"/>
                <a:cs typeface="Times New Roman" panose="02020603050405020304" pitchFamily="18" charset="0"/>
              </a:rPr>
              <a:t> promoting full and timely adoption and effective implementation of the Code </a:t>
            </a:r>
          </a:p>
          <a:p>
            <a:pPr marL="342900" indent="-342900" algn="just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tx1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Promote benefit of globally aligned and consistent standards on independence</a:t>
            </a:r>
          </a:p>
          <a:p>
            <a:pPr algn="just">
              <a:spcBef>
                <a:spcPts val="1200"/>
              </a:spcBef>
              <a:spcAft>
                <a:spcPts val="300"/>
              </a:spcAft>
            </a:pPr>
            <a:r>
              <a:rPr lang="en-US" b="1" dirty="0">
                <a:solidFill>
                  <a:schemeClr val="accent6">
                    <a:lumMod val="60000"/>
                    <a:lumOff val="40000"/>
                  </a:schemeClr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Other</a:t>
            </a:r>
            <a:endParaRPr lang="en-US" dirty="0">
              <a:solidFill>
                <a:schemeClr val="tx1"/>
              </a:solidFill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indent="-342900" algn="just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tx1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Consider profession-agnostic approach for other professional activities e.g. tax planning</a:t>
            </a:r>
          </a:p>
          <a:p>
            <a:pPr marL="342900" indent="-342900" algn="just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tx1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Reduce pace of change but use period of stability to promote the Code</a:t>
            </a:r>
          </a:p>
          <a:p>
            <a:pPr>
              <a:spcAft>
                <a:spcPts val="300"/>
              </a:spcAft>
            </a:pPr>
            <a:endParaRPr lang="en-US" sz="1600" dirty="0">
              <a:solidFill>
                <a:schemeClr val="tx1"/>
              </a:solidFill>
              <a:latin typeface="+mj-lt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6648670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Organizational Strategies And Keeping Your Project On Track">
            <a:extLst>
              <a:ext uri="{FF2B5EF4-FFF2-40B4-BE49-F238E27FC236}">
                <a16:creationId xmlns:a16="http://schemas.microsoft.com/office/drawing/2014/main" id="{A5F9FD0E-2ACA-5BB5-D012-69430866B0D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1"/>
          <a:stretch/>
        </p:blipFill>
        <p:spPr bwMode="auto">
          <a:xfrm>
            <a:off x="8322677" y="10"/>
            <a:ext cx="6878775" cy="6857990"/>
          </a:xfrm>
          <a:custGeom>
            <a:avLst/>
            <a:gdLst/>
            <a:ahLst/>
            <a:cxnLst/>
            <a:rect l="l" t="t" r="r" b="b"/>
            <a:pathLst>
              <a:path w="6878775" h="6858000">
                <a:moveTo>
                  <a:pt x="1102973" y="0"/>
                </a:moveTo>
                <a:lnTo>
                  <a:pt x="1160688" y="0"/>
                </a:lnTo>
                <a:lnTo>
                  <a:pt x="983189" y="331786"/>
                </a:lnTo>
                <a:cubicBezTo>
                  <a:pt x="914866" y="469145"/>
                  <a:pt x="850355" y="608712"/>
                  <a:pt x="789261" y="750263"/>
                </a:cubicBezTo>
                <a:cubicBezTo>
                  <a:pt x="774307" y="784928"/>
                  <a:pt x="759992" y="819849"/>
                  <a:pt x="745295" y="854514"/>
                </a:cubicBezTo>
                <a:cubicBezTo>
                  <a:pt x="756682" y="845393"/>
                  <a:pt x="765489" y="833492"/>
                  <a:pt x="770857" y="819975"/>
                </a:cubicBezTo>
                <a:cubicBezTo>
                  <a:pt x="879943" y="589569"/>
                  <a:pt x="999605" y="365513"/>
                  <a:pt x="1131329" y="148742"/>
                </a:cubicBezTo>
                <a:lnTo>
                  <a:pt x="1227589" y="0"/>
                </a:lnTo>
                <a:lnTo>
                  <a:pt x="6878775" y="0"/>
                </a:lnTo>
                <a:lnTo>
                  <a:pt x="6878775" y="6858000"/>
                </a:lnTo>
                <a:lnTo>
                  <a:pt x="713521" y="6858000"/>
                </a:lnTo>
                <a:lnTo>
                  <a:pt x="625642" y="6670527"/>
                </a:lnTo>
                <a:cubicBezTo>
                  <a:pt x="507232" y="6398531"/>
                  <a:pt x="403083" y="6118381"/>
                  <a:pt x="312785" y="5830359"/>
                </a:cubicBezTo>
                <a:cubicBezTo>
                  <a:pt x="278149" y="5719759"/>
                  <a:pt x="248879" y="5607635"/>
                  <a:pt x="212198" y="5480401"/>
                </a:cubicBezTo>
                <a:cubicBezTo>
                  <a:pt x="212208" y="5491601"/>
                  <a:pt x="212803" y="5502788"/>
                  <a:pt x="213988" y="5513923"/>
                </a:cubicBezTo>
                <a:cubicBezTo>
                  <a:pt x="264089" y="5723695"/>
                  <a:pt x="307290" y="5935370"/>
                  <a:pt x="365826" y="6142729"/>
                </a:cubicBezTo>
                <a:cubicBezTo>
                  <a:pt x="433152" y="6380817"/>
                  <a:pt x="510068" y="6614016"/>
                  <a:pt x="597975" y="6841549"/>
                </a:cubicBezTo>
                <a:lnTo>
                  <a:pt x="604824" y="6858000"/>
                </a:lnTo>
                <a:lnTo>
                  <a:pt x="552056" y="6858000"/>
                </a:lnTo>
                <a:lnTo>
                  <a:pt x="539576" y="6828295"/>
                </a:lnTo>
                <a:cubicBezTo>
                  <a:pt x="380597" y="6414594"/>
                  <a:pt x="260223" y="5988893"/>
                  <a:pt x="171555" y="5552906"/>
                </a:cubicBezTo>
                <a:cubicBezTo>
                  <a:pt x="91163" y="5157998"/>
                  <a:pt x="43746" y="4758899"/>
                  <a:pt x="12305" y="4357388"/>
                </a:cubicBezTo>
                <a:cubicBezTo>
                  <a:pt x="-14281" y="4013908"/>
                  <a:pt x="4507" y="3672965"/>
                  <a:pt x="46684" y="3331516"/>
                </a:cubicBezTo>
                <a:cubicBezTo>
                  <a:pt x="127203" y="2664286"/>
                  <a:pt x="277819" y="2007265"/>
                  <a:pt x="496065" y="1371196"/>
                </a:cubicBezTo>
                <a:cubicBezTo>
                  <a:pt x="636273" y="966066"/>
                  <a:pt x="800445" y="573253"/>
                  <a:pt x="995723" y="196614"/>
                </a:cubicBez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04853162-965B-1A57-F1B2-6856879390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F81FF-A8B7-8E49-9D5B-3CAD5ADFEE36}" type="slidenum">
              <a:rPr lang="en-US" smtClean="0"/>
              <a:t>21</a:t>
            </a:fld>
            <a:endParaRPr lang="en-US" dirty="0"/>
          </a:p>
        </p:txBody>
      </p:sp>
      <p:sp>
        <p:nvSpPr>
          <p:cNvPr id="6" name="Title 4">
            <a:extLst>
              <a:ext uri="{FF2B5EF4-FFF2-40B4-BE49-F238E27FC236}">
                <a16:creationId xmlns:a16="http://schemas.microsoft.com/office/drawing/2014/main" id="{75825481-9432-16D5-B0EC-09557DC70C0B}"/>
              </a:ext>
            </a:extLst>
          </p:cNvPr>
          <p:cNvSpPr txBox="1">
            <a:spLocks/>
          </p:cNvSpPr>
          <p:nvPr/>
        </p:nvSpPr>
        <p:spPr>
          <a:xfrm>
            <a:off x="8682605" y="2723949"/>
            <a:ext cx="3372322" cy="1410101"/>
          </a:xfrm>
          <a:prstGeom prst="rect">
            <a:avLst/>
          </a:prstGeom>
          <a:solidFill>
            <a:srgbClr val="EE6612"/>
          </a:solidFill>
        </p:spPr>
        <p:txBody>
          <a:bodyPr>
            <a:normAutofit lnSpcReduction="10000"/>
          </a:bodyPr>
          <a:lstStyle>
            <a:lvl1pPr marL="0" marR="0" indent="0" algn="l" defTabSz="914400" rtl="0" eaLnBrk="1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400" kern="1200">
                <a:solidFill>
                  <a:srgbClr val="0B5494"/>
                </a:solidFill>
                <a:latin typeface="Product Sans Thin" panose="020B0203030502040203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en-US" b="1" dirty="0">
                <a:solidFill>
                  <a:schemeClr val="bg1"/>
                </a:solidFill>
                <a:latin typeface="+mj-lt"/>
              </a:rPr>
              <a:t>Strategic Themes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AE1CE2A-787D-5813-02D0-5C84A0B1731D}"/>
              </a:ext>
            </a:extLst>
          </p:cNvPr>
          <p:cNvSpPr/>
          <p:nvPr/>
        </p:nvSpPr>
        <p:spPr>
          <a:xfrm>
            <a:off x="135468" y="203637"/>
            <a:ext cx="7797249" cy="511729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solidFill>
                  <a:schemeClr val="bg1"/>
                </a:solidFill>
                <a:latin typeface="+mj-lt"/>
              </a:rPr>
              <a:t>PC Views and Proposals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0C730557-78F0-AA4C-B7AE-646642DC8A0E}"/>
              </a:ext>
            </a:extLst>
          </p:cNvPr>
          <p:cNvSpPr/>
          <p:nvPr/>
        </p:nvSpPr>
        <p:spPr>
          <a:xfrm>
            <a:off x="203335" y="1125128"/>
            <a:ext cx="7661513" cy="5231222"/>
          </a:xfrm>
          <a:prstGeom prst="rect">
            <a:avLst/>
          </a:prstGeom>
          <a:solidFill>
            <a:srgbClr val="FFFFFF">
              <a:alpha val="60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342900" lvl="1" indent="-342900" algn="just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en-US" sz="2000" dirty="0">
                <a:solidFill>
                  <a:schemeClr val="tx1"/>
                </a:solidFill>
                <a:latin typeface="+mj-lt"/>
                <a:cs typeface="Times New Roman" panose="02020603050405020304" pitchFamily="18" charset="0"/>
              </a:rPr>
              <a:t>IESBA only launches standard-setting projects after establishing a sufficient evidential basis</a:t>
            </a:r>
          </a:p>
          <a:p>
            <a:pPr marL="342900" lvl="1" indent="-342900" algn="just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en-US" sz="2000" dirty="0">
                <a:solidFill>
                  <a:schemeClr val="tx1"/>
                </a:solidFill>
                <a:latin typeface="+mj-lt"/>
                <a:cs typeface="Times New Roman" panose="02020603050405020304" pitchFamily="18" charset="0"/>
              </a:rPr>
              <a:t>IESBA will continue to promote Benchmarking Phase 1 results and consider feedback before taking on future phases given resources needed</a:t>
            </a:r>
          </a:p>
          <a:p>
            <a:pPr marL="342900" lvl="1" indent="-342900" algn="just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en-US" sz="2000" dirty="0">
                <a:solidFill>
                  <a:schemeClr val="tx1"/>
                </a:solidFill>
                <a:latin typeface="+mj-lt"/>
                <a:cs typeface="Times New Roman" panose="02020603050405020304" pitchFamily="18" charset="0"/>
              </a:rPr>
              <a:t>IESBA will remain flexible, agile and retain capacity to respond to emerging ethical matters</a:t>
            </a:r>
          </a:p>
          <a:p>
            <a:pPr marL="346075" marR="0" lvl="1" indent="-346075" algn="just" fontAlgn="auto">
              <a:spcBef>
                <a:spcPts val="60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2000" dirty="0">
                <a:solidFill>
                  <a:schemeClr val="tx1"/>
                </a:solidFill>
                <a:latin typeface="+mj-lt"/>
                <a:cs typeface="Times New Roman" panose="02020603050405020304" pitchFamily="18" charset="0"/>
              </a:rPr>
              <a:t>IESBA will continue to develop NAM to assist with adoption, operability and effective implementation</a:t>
            </a:r>
          </a:p>
          <a:p>
            <a:pPr marL="346075" lvl="1" indent="-346075" algn="just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en-US" sz="2000" dirty="0">
                <a:solidFill>
                  <a:schemeClr val="tx1"/>
                </a:solidFill>
                <a:latin typeface="+mj-lt"/>
                <a:cs typeface="Times New Roman" panose="02020603050405020304" pitchFamily="18" charset="0"/>
              </a:rPr>
              <a:t>Continue to collaborate with IAASB and other standard-setting bodies on matters of mutual interest as well as IFAC</a:t>
            </a:r>
          </a:p>
          <a:p>
            <a:pPr marL="346075" lvl="1" indent="-346075" algn="just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en-US" sz="2000" dirty="0">
                <a:solidFill>
                  <a:schemeClr val="tx1"/>
                </a:solidFill>
                <a:latin typeface="+mj-lt"/>
                <a:cs typeface="Times New Roman" panose="02020603050405020304" pitchFamily="18" charset="0"/>
              </a:rPr>
              <a:t>The broader strategic matter to expand the scope of the Code to all preparers will be explored in next strategic period</a:t>
            </a:r>
          </a:p>
          <a:p>
            <a:pPr marL="342900" marR="0" lvl="1" indent="-342900" fontAlgn="auto">
              <a:lnSpc>
                <a:spcPct val="100000"/>
              </a:lnSpc>
              <a:spcAft>
                <a:spcPts val="3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en-US" sz="2000" dirty="0">
              <a:solidFill>
                <a:schemeClr val="tx1"/>
              </a:solidFill>
              <a:latin typeface="+mj-lt"/>
              <a:cs typeface="Times New Roman" panose="02020603050405020304" pitchFamily="18" charset="0"/>
            </a:endParaRPr>
          </a:p>
          <a:p>
            <a:pPr>
              <a:spcBef>
                <a:spcPts val="300"/>
              </a:spcBef>
              <a:spcAft>
                <a:spcPts val="300"/>
              </a:spcAft>
            </a:pPr>
            <a:endParaRPr lang="en-US" sz="2000" dirty="0">
              <a:solidFill>
                <a:schemeClr val="tx1"/>
              </a:solidFill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0241868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1" name="Rectangle 10">
            <a:extLst>
              <a:ext uri="{FF2B5EF4-FFF2-40B4-BE49-F238E27FC236}">
                <a16:creationId xmlns:a16="http://schemas.microsoft.com/office/drawing/2014/main" id="{8B089790-F4B6-46A7-BB28-7B74A9A9EFD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1"/>
            <a:ext cx="12191695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Placeholder 5" descr="Person with idea concept">
            <a:extLst>
              <a:ext uri="{FF2B5EF4-FFF2-40B4-BE49-F238E27FC236}">
                <a16:creationId xmlns:a16="http://schemas.microsoft.com/office/drawing/2014/main" id="{7557611D-F018-37CE-5161-E9E94350EC15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1" y="1"/>
            <a:ext cx="12192000" cy="6068290"/>
          </a:xfrm>
          <a:prstGeom prst="rect">
            <a:avLst/>
          </a:prstGeom>
        </p:spPr>
      </p:pic>
      <p:grpSp>
        <p:nvGrpSpPr>
          <p:cNvPr id="13" name="Group 12">
            <a:extLst>
              <a:ext uri="{FF2B5EF4-FFF2-40B4-BE49-F238E27FC236}">
                <a16:creationId xmlns:a16="http://schemas.microsoft.com/office/drawing/2014/main" id="{9DE3F54D-33BC-4382-A2AB-5E002F0F116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-305" y="5029199"/>
            <a:ext cx="12228128" cy="1828800"/>
            <a:chOff x="-305" y="2987478"/>
            <a:chExt cx="12188952" cy="1828800"/>
          </a:xfrm>
        </p:grpSpPr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6798451A-4EC8-4869-8DFB-BCE4E00BE55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305" y="2987478"/>
              <a:ext cx="12188952" cy="1099712"/>
            </a:xfrm>
            <a:custGeom>
              <a:avLst/>
              <a:gdLst>
                <a:gd name="connsiteX0" fmla="*/ 9182100 w 9182100"/>
                <a:gd name="connsiteY0" fmla="*/ 396420 h 932744"/>
                <a:gd name="connsiteX1" fmla="*/ 9103805 w 9182100"/>
                <a:gd name="connsiteY1" fmla="*/ 392229 h 932744"/>
                <a:gd name="connsiteX2" fmla="*/ 8712422 w 9182100"/>
                <a:gd name="connsiteY2" fmla="*/ 359749 h 932744"/>
                <a:gd name="connsiteX3" fmla="*/ 8322755 w 9182100"/>
                <a:gd name="connsiteY3" fmla="*/ 313362 h 932744"/>
                <a:gd name="connsiteX4" fmla="*/ 8134826 w 9182100"/>
                <a:gd name="connsiteY4" fmla="*/ 283930 h 932744"/>
                <a:gd name="connsiteX5" fmla="*/ 8090916 w 9182100"/>
                <a:gd name="connsiteY5" fmla="*/ 275643 h 932744"/>
                <a:gd name="connsiteX6" fmla="*/ 8069485 w 9182100"/>
                <a:gd name="connsiteY6" fmla="*/ 271262 h 932744"/>
                <a:gd name="connsiteX7" fmla="*/ 8041862 w 9182100"/>
                <a:gd name="connsiteY7" fmla="*/ 266595 h 932744"/>
                <a:gd name="connsiteX8" fmla="*/ 7986903 w 9182100"/>
                <a:gd name="connsiteY8" fmla="*/ 257546 h 932744"/>
                <a:gd name="connsiteX9" fmla="*/ 7934230 w 9182100"/>
                <a:gd name="connsiteY9" fmla="*/ 249640 h 932744"/>
                <a:gd name="connsiteX10" fmla="*/ 7727537 w 9182100"/>
                <a:gd name="connsiteY10" fmla="*/ 221922 h 932744"/>
                <a:gd name="connsiteX11" fmla="*/ 7625239 w 9182100"/>
                <a:gd name="connsiteY11" fmla="*/ 209730 h 932744"/>
                <a:gd name="connsiteX12" fmla="*/ 7523227 w 9182100"/>
                <a:gd name="connsiteY12" fmla="*/ 198110 h 932744"/>
                <a:gd name="connsiteX13" fmla="*/ 7115651 w 9182100"/>
                <a:gd name="connsiteY13" fmla="*/ 158010 h 932744"/>
                <a:gd name="connsiteX14" fmla="*/ 6706839 w 9182100"/>
                <a:gd name="connsiteY14" fmla="*/ 126958 h 932744"/>
                <a:gd name="connsiteX15" fmla="*/ 6604064 w 9182100"/>
                <a:gd name="connsiteY15" fmla="*/ 120862 h 932744"/>
                <a:gd name="connsiteX16" fmla="*/ 6501003 w 9182100"/>
                <a:gd name="connsiteY16" fmla="*/ 115338 h 932744"/>
                <a:gd name="connsiteX17" fmla="*/ 6397467 w 9182100"/>
                <a:gd name="connsiteY17" fmla="*/ 110385 h 932744"/>
                <a:gd name="connsiteX18" fmla="*/ 6293168 w 9182100"/>
                <a:gd name="connsiteY18" fmla="*/ 106860 h 932744"/>
                <a:gd name="connsiteX19" fmla="*/ 6079712 w 9182100"/>
                <a:gd name="connsiteY19" fmla="*/ 103908 h 932744"/>
                <a:gd name="connsiteX20" fmla="*/ 6024563 w 9182100"/>
                <a:gd name="connsiteY20" fmla="*/ 104479 h 932744"/>
                <a:gd name="connsiteX21" fmla="*/ 5968080 w 9182100"/>
                <a:gd name="connsiteY21" fmla="*/ 106479 h 932744"/>
                <a:gd name="connsiteX22" fmla="*/ 5855875 w 9182100"/>
                <a:gd name="connsiteY22" fmla="*/ 113242 h 932744"/>
                <a:gd name="connsiteX23" fmla="*/ 5439251 w 9182100"/>
                <a:gd name="connsiteY23" fmla="*/ 160105 h 932744"/>
                <a:gd name="connsiteX24" fmla="*/ 5075396 w 9182100"/>
                <a:gd name="connsiteY24" fmla="*/ 186585 h 932744"/>
                <a:gd name="connsiteX25" fmla="*/ 4712780 w 9182100"/>
                <a:gd name="connsiteY25" fmla="*/ 171249 h 932744"/>
                <a:gd name="connsiteX26" fmla="*/ 4666679 w 9182100"/>
                <a:gd name="connsiteY26" fmla="*/ 166773 h 932744"/>
                <a:gd name="connsiteX27" fmla="*/ 4620292 w 9182100"/>
                <a:gd name="connsiteY27" fmla="*/ 161629 h 932744"/>
                <a:gd name="connsiteX28" fmla="*/ 4573810 w 9182100"/>
                <a:gd name="connsiteY28" fmla="*/ 156009 h 932744"/>
                <a:gd name="connsiteX29" fmla="*/ 4550569 w 9182100"/>
                <a:gd name="connsiteY29" fmla="*/ 153057 h 932744"/>
                <a:gd name="connsiteX30" fmla="*/ 4538948 w 9182100"/>
                <a:gd name="connsiteY30" fmla="*/ 151628 h 932744"/>
                <a:gd name="connsiteX31" fmla="*/ 4526566 w 9182100"/>
                <a:gd name="connsiteY31" fmla="*/ 149913 h 932744"/>
                <a:gd name="connsiteX32" fmla="*/ 4327779 w 9182100"/>
                <a:gd name="connsiteY32" fmla="*/ 122862 h 932744"/>
                <a:gd name="connsiteX33" fmla="*/ 3929729 w 9182100"/>
                <a:gd name="connsiteY33" fmla="*/ 68189 h 932744"/>
                <a:gd name="connsiteX34" fmla="*/ 3729133 w 9182100"/>
                <a:gd name="connsiteY34" fmla="*/ 41900 h 932744"/>
                <a:gd name="connsiteX35" fmla="*/ 3628930 w 9182100"/>
                <a:gd name="connsiteY35" fmla="*/ 28946 h 932744"/>
                <a:gd name="connsiteX36" fmla="*/ 3573399 w 9182100"/>
                <a:gd name="connsiteY36" fmla="*/ 22278 h 932744"/>
                <a:gd name="connsiteX37" fmla="*/ 3516916 w 9182100"/>
                <a:gd name="connsiteY37" fmla="*/ 16468 h 932744"/>
                <a:gd name="connsiteX38" fmla="*/ 3074670 w 9182100"/>
                <a:gd name="connsiteY38" fmla="*/ 752 h 932744"/>
                <a:gd name="connsiteX39" fmla="*/ 2858738 w 9182100"/>
                <a:gd name="connsiteY39" fmla="*/ 8753 h 932744"/>
                <a:gd name="connsiteX40" fmla="*/ 2645474 w 9182100"/>
                <a:gd name="connsiteY40" fmla="*/ 25326 h 932744"/>
                <a:gd name="connsiteX41" fmla="*/ 1810798 w 9182100"/>
                <a:gd name="connsiteY41" fmla="*/ 158010 h 932744"/>
                <a:gd name="connsiteX42" fmla="*/ 1602772 w 9182100"/>
                <a:gd name="connsiteY42" fmla="*/ 208111 h 932744"/>
                <a:gd name="connsiteX43" fmla="*/ 1548860 w 9182100"/>
                <a:gd name="connsiteY43" fmla="*/ 222780 h 932744"/>
                <a:gd name="connsiteX44" fmla="*/ 1501331 w 9182100"/>
                <a:gd name="connsiteY44" fmla="*/ 236115 h 932744"/>
                <a:gd name="connsiteX45" fmla="*/ 1411224 w 9182100"/>
                <a:gd name="connsiteY45" fmla="*/ 260880 h 932744"/>
                <a:gd name="connsiteX46" fmla="*/ 1050893 w 9182100"/>
                <a:gd name="connsiteY46" fmla="*/ 338032 h 932744"/>
                <a:gd name="connsiteX47" fmla="*/ 871252 w 9182100"/>
                <a:gd name="connsiteY47" fmla="*/ 360511 h 932744"/>
                <a:gd name="connsiteX48" fmla="*/ 781812 w 9182100"/>
                <a:gd name="connsiteY48" fmla="*/ 366512 h 932744"/>
                <a:gd name="connsiteX49" fmla="*/ 692563 w 9182100"/>
                <a:gd name="connsiteY49" fmla="*/ 369655 h 932744"/>
                <a:gd name="connsiteX50" fmla="*/ 515017 w 9182100"/>
                <a:gd name="connsiteY50" fmla="*/ 363940 h 932744"/>
                <a:gd name="connsiteX51" fmla="*/ 337661 w 9182100"/>
                <a:gd name="connsiteY51" fmla="*/ 341937 h 932744"/>
                <a:gd name="connsiteX52" fmla="*/ 156972 w 9182100"/>
                <a:gd name="connsiteY52" fmla="*/ 303456 h 932744"/>
                <a:gd name="connsiteX53" fmla="*/ 0 w 9182100"/>
                <a:gd name="connsiteY53" fmla="*/ 261642 h 932744"/>
                <a:gd name="connsiteX54" fmla="*/ 0 w 9182100"/>
                <a:gd name="connsiteY54" fmla="*/ 713412 h 932744"/>
                <a:gd name="connsiteX55" fmla="*/ 9144 w 9182100"/>
                <a:gd name="connsiteY55" fmla="*/ 717699 h 932744"/>
                <a:gd name="connsiteX56" fmla="*/ 213360 w 9182100"/>
                <a:gd name="connsiteY56" fmla="*/ 801042 h 932744"/>
                <a:gd name="connsiteX57" fmla="*/ 653510 w 9182100"/>
                <a:gd name="connsiteY57" fmla="*/ 908199 h 932744"/>
                <a:gd name="connsiteX58" fmla="*/ 1101947 w 9182100"/>
                <a:gd name="connsiteY58" fmla="*/ 930773 h 932744"/>
                <a:gd name="connsiteX59" fmla="*/ 1540002 w 9182100"/>
                <a:gd name="connsiteY59" fmla="*/ 889434 h 932744"/>
                <a:gd name="connsiteX60" fmla="*/ 1647158 w 9182100"/>
                <a:gd name="connsiteY60" fmla="*/ 871242 h 932744"/>
                <a:gd name="connsiteX61" fmla="*/ 1698117 w 9182100"/>
                <a:gd name="connsiteY61" fmla="*/ 862193 h 932744"/>
                <a:gd name="connsiteX62" fmla="*/ 1742789 w 9182100"/>
                <a:gd name="connsiteY62" fmla="*/ 854668 h 932744"/>
                <a:gd name="connsiteX63" fmla="*/ 1931003 w 9182100"/>
                <a:gd name="connsiteY63" fmla="*/ 826950 h 932744"/>
                <a:gd name="connsiteX64" fmla="*/ 2314861 w 9182100"/>
                <a:gd name="connsiteY64" fmla="*/ 783897 h 932744"/>
                <a:gd name="connsiteX65" fmla="*/ 2506885 w 9182100"/>
                <a:gd name="connsiteY65" fmla="*/ 768086 h 932744"/>
                <a:gd name="connsiteX66" fmla="*/ 2602611 w 9182100"/>
                <a:gd name="connsiteY66" fmla="*/ 762085 h 932744"/>
                <a:gd name="connsiteX67" fmla="*/ 2698052 w 9182100"/>
                <a:gd name="connsiteY67" fmla="*/ 756846 h 932744"/>
                <a:gd name="connsiteX68" fmla="*/ 2887980 w 9182100"/>
                <a:gd name="connsiteY68" fmla="*/ 750846 h 932744"/>
                <a:gd name="connsiteX69" fmla="*/ 3075813 w 9182100"/>
                <a:gd name="connsiteY69" fmla="*/ 750179 h 932744"/>
                <a:gd name="connsiteX70" fmla="*/ 3168587 w 9182100"/>
                <a:gd name="connsiteY70" fmla="*/ 752751 h 932744"/>
                <a:gd name="connsiteX71" fmla="*/ 3260408 w 9182100"/>
                <a:gd name="connsiteY71" fmla="*/ 756656 h 932744"/>
                <a:gd name="connsiteX72" fmla="*/ 3440049 w 9182100"/>
                <a:gd name="connsiteY72" fmla="*/ 771610 h 932744"/>
                <a:gd name="connsiteX73" fmla="*/ 3483864 w 9182100"/>
                <a:gd name="connsiteY73" fmla="*/ 776849 h 932744"/>
                <a:gd name="connsiteX74" fmla="*/ 3528536 w 9182100"/>
                <a:gd name="connsiteY74" fmla="*/ 782469 h 932744"/>
                <a:gd name="connsiteX75" fmla="*/ 3628549 w 9182100"/>
                <a:gd name="connsiteY75" fmla="*/ 796089 h 932744"/>
                <a:gd name="connsiteX76" fmla="*/ 3828574 w 9182100"/>
                <a:gd name="connsiteY76" fmla="*/ 823140 h 932744"/>
                <a:gd name="connsiteX77" fmla="*/ 4231196 w 9182100"/>
                <a:gd name="connsiteY77" fmla="*/ 874099 h 932744"/>
                <a:gd name="connsiteX78" fmla="*/ 4433126 w 9182100"/>
                <a:gd name="connsiteY78" fmla="*/ 897435 h 932744"/>
                <a:gd name="connsiteX79" fmla="*/ 4485990 w 9182100"/>
                <a:gd name="connsiteY79" fmla="*/ 903246 h 932744"/>
                <a:gd name="connsiteX80" fmla="*/ 4539806 w 9182100"/>
                <a:gd name="connsiteY80" fmla="*/ 908961 h 932744"/>
                <a:gd name="connsiteX81" fmla="*/ 4593908 w 9182100"/>
                <a:gd name="connsiteY81" fmla="*/ 914199 h 932744"/>
                <a:gd name="connsiteX82" fmla="*/ 4648296 w 9182100"/>
                <a:gd name="connsiteY82" fmla="*/ 918771 h 932744"/>
                <a:gd name="connsiteX83" fmla="*/ 5092446 w 9182100"/>
                <a:gd name="connsiteY83" fmla="*/ 931154 h 932744"/>
                <a:gd name="connsiteX84" fmla="*/ 5533168 w 9182100"/>
                <a:gd name="connsiteY84" fmla="*/ 891816 h 932744"/>
                <a:gd name="connsiteX85" fmla="*/ 5918169 w 9182100"/>
                <a:gd name="connsiteY85" fmla="*/ 840666 h 932744"/>
                <a:gd name="connsiteX86" fmla="*/ 6007323 w 9182100"/>
                <a:gd name="connsiteY86" fmla="*/ 833237 h 932744"/>
                <a:gd name="connsiteX87" fmla="*/ 6051709 w 9182100"/>
                <a:gd name="connsiteY87" fmla="*/ 830570 h 932744"/>
                <a:gd name="connsiteX88" fmla="*/ 6097429 w 9182100"/>
                <a:gd name="connsiteY88" fmla="*/ 828379 h 932744"/>
                <a:gd name="connsiteX89" fmla="*/ 6287834 w 9182100"/>
                <a:gd name="connsiteY89" fmla="*/ 822569 h 932744"/>
                <a:gd name="connsiteX90" fmla="*/ 6681597 w 9182100"/>
                <a:gd name="connsiteY90" fmla="*/ 821235 h 932744"/>
                <a:gd name="connsiteX91" fmla="*/ 7079647 w 9182100"/>
                <a:gd name="connsiteY91" fmla="*/ 826569 h 932744"/>
                <a:gd name="connsiteX92" fmla="*/ 7478173 w 9182100"/>
                <a:gd name="connsiteY92" fmla="*/ 836094 h 932744"/>
                <a:gd name="connsiteX93" fmla="*/ 7871937 w 9182100"/>
                <a:gd name="connsiteY93" fmla="*/ 851430 h 932744"/>
                <a:gd name="connsiteX94" fmla="*/ 7919657 w 9182100"/>
                <a:gd name="connsiteY94" fmla="*/ 854097 h 932744"/>
                <a:gd name="connsiteX95" fmla="*/ 7964901 w 9182100"/>
                <a:gd name="connsiteY95" fmla="*/ 857240 h 932744"/>
                <a:gd name="connsiteX96" fmla="*/ 8015955 w 9182100"/>
                <a:gd name="connsiteY96" fmla="*/ 861050 h 932744"/>
                <a:gd name="connsiteX97" fmla="*/ 8072247 w 9182100"/>
                <a:gd name="connsiteY97" fmla="*/ 864384 h 932744"/>
                <a:gd name="connsiteX98" fmla="*/ 8286750 w 9182100"/>
                <a:gd name="connsiteY98" fmla="*/ 868384 h 932744"/>
                <a:gd name="connsiteX99" fmla="*/ 8704040 w 9182100"/>
                <a:gd name="connsiteY99" fmla="*/ 853716 h 932744"/>
                <a:gd name="connsiteX100" fmla="*/ 9120188 w 9182100"/>
                <a:gd name="connsiteY100" fmla="*/ 814092 h 932744"/>
                <a:gd name="connsiteX101" fmla="*/ 9181909 w 9182100"/>
                <a:gd name="connsiteY101" fmla="*/ 805519 h 932744"/>
                <a:gd name="connsiteX102" fmla="*/ 9181909 w 9182100"/>
                <a:gd name="connsiteY102" fmla="*/ 396420 h 9327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</a:cxnLst>
              <a:rect l="l" t="t" r="r" b="b"/>
              <a:pathLst>
                <a:path w="9182100" h="932744">
                  <a:moveTo>
                    <a:pt x="9182100" y="396420"/>
                  </a:moveTo>
                  <a:cubicBezTo>
                    <a:pt x="9156097" y="395182"/>
                    <a:pt x="9129999" y="393753"/>
                    <a:pt x="9103805" y="392229"/>
                  </a:cubicBezTo>
                  <a:cubicBezTo>
                    <a:pt x="8974169" y="384419"/>
                    <a:pt x="8843105" y="372989"/>
                    <a:pt x="8712422" y="359749"/>
                  </a:cubicBezTo>
                  <a:cubicBezTo>
                    <a:pt x="8581739" y="346319"/>
                    <a:pt x="8451056" y="331269"/>
                    <a:pt x="8322755" y="313362"/>
                  </a:cubicBezTo>
                  <a:cubicBezTo>
                    <a:pt x="8258747" y="304695"/>
                    <a:pt x="8195120" y="294979"/>
                    <a:pt x="8134826" y="283930"/>
                  </a:cubicBezTo>
                  <a:cubicBezTo>
                    <a:pt x="8119872" y="281168"/>
                    <a:pt x="8105013" y="278501"/>
                    <a:pt x="8090916" y="275643"/>
                  </a:cubicBezTo>
                  <a:lnTo>
                    <a:pt x="8069485" y="271262"/>
                  </a:lnTo>
                  <a:lnTo>
                    <a:pt x="8041862" y="266595"/>
                  </a:lnTo>
                  <a:cubicBezTo>
                    <a:pt x="8023574" y="263547"/>
                    <a:pt x="8004524" y="260213"/>
                    <a:pt x="7986903" y="257546"/>
                  </a:cubicBezTo>
                  <a:lnTo>
                    <a:pt x="7934230" y="249640"/>
                  </a:lnTo>
                  <a:cubicBezTo>
                    <a:pt x="7864221" y="239258"/>
                    <a:pt x="7795832" y="230209"/>
                    <a:pt x="7727537" y="221922"/>
                  </a:cubicBezTo>
                  <a:lnTo>
                    <a:pt x="7625239" y="209730"/>
                  </a:lnTo>
                  <a:lnTo>
                    <a:pt x="7523227" y="198110"/>
                  </a:lnTo>
                  <a:cubicBezTo>
                    <a:pt x="7387209" y="183060"/>
                    <a:pt x="7251573" y="170392"/>
                    <a:pt x="7115651" y="158010"/>
                  </a:cubicBezTo>
                  <a:cubicBezTo>
                    <a:pt x="6979730" y="146580"/>
                    <a:pt x="6843522" y="135721"/>
                    <a:pt x="6706839" y="126958"/>
                  </a:cubicBezTo>
                  <a:lnTo>
                    <a:pt x="6604064" y="120862"/>
                  </a:lnTo>
                  <a:cubicBezTo>
                    <a:pt x="6569869" y="118767"/>
                    <a:pt x="6535484" y="116862"/>
                    <a:pt x="6501003" y="115338"/>
                  </a:cubicBezTo>
                  <a:lnTo>
                    <a:pt x="6397467" y="110385"/>
                  </a:lnTo>
                  <a:lnTo>
                    <a:pt x="6293168" y="106860"/>
                  </a:lnTo>
                  <a:cubicBezTo>
                    <a:pt x="6222969" y="105146"/>
                    <a:pt x="6152769" y="103527"/>
                    <a:pt x="6079712" y="103908"/>
                  </a:cubicBezTo>
                  <a:cubicBezTo>
                    <a:pt x="6061710" y="103908"/>
                    <a:pt x="6043708" y="103812"/>
                    <a:pt x="6024563" y="104479"/>
                  </a:cubicBezTo>
                  <a:cubicBezTo>
                    <a:pt x="6005703" y="104955"/>
                    <a:pt x="5986844" y="105527"/>
                    <a:pt x="5968080" y="106479"/>
                  </a:cubicBezTo>
                  <a:cubicBezTo>
                    <a:pt x="5930456" y="108003"/>
                    <a:pt x="5893023" y="110385"/>
                    <a:pt x="5855875" y="113242"/>
                  </a:cubicBezTo>
                  <a:cubicBezTo>
                    <a:pt x="5706904" y="124577"/>
                    <a:pt x="5565934" y="145151"/>
                    <a:pt x="5439251" y="160105"/>
                  </a:cubicBezTo>
                  <a:cubicBezTo>
                    <a:pt x="5311902" y="175536"/>
                    <a:pt x="5194745" y="184680"/>
                    <a:pt x="5075396" y="186585"/>
                  </a:cubicBezTo>
                  <a:cubicBezTo>
                    <a:pt x="4956429" y="188490"/>
                    <a:pt x="4835748" y="182775"/>
                    <a:pt x="4712780" y="171249"/>
                  </a:cubicBezTo>
                  <a:lnTo>
                    <a:pt x="4666679" y="166773"/>
                  </a:lnTo>
                  <a:lnTo>
                    <a:pt x="4620292" y="161629"/>
                  </a:lnTo>
                  <a:cubicBezTo>
                    <a:pt x="4604862" y="160010"/>
                    <a:pt x="4589336" y="157914"/>
                    <a:pt x="4573810" y="156009"/>
                  </a:cubicBezTo>
                  <a:lnTo>
                    <a:pt x="4550569" y="153057"/>
                  </a:lnTo>
                  <a:lnTo>
                    <a:pt x="4538948" y="151628"/>
                  </a:lnTo>
                  <a:lnTo>
                    <a:pt x="4526566" y="149913"/>
                  </a:lnTo>
                  <a:lnTo>
                    <a:pt x="4327779" y="122862"/>
                  </a:lnTo>
                  <a:lnTo>
                    <a:pt x="3929729" y="68189"/>
                  </a:lnTo>
                  <a:lnTo>
                    <a:pt x="3729133" y="41900"/>
                  </a:lnTo>
                  <a:lnTo>
                    <a:pt x="3628930" y="28946"/>
                  </a:lnTo>
                  <a:lnTo>
                    <a:pt x="3573399" y="22278"/>
                  </a:lnTo>
                  <a:cubicBezTo>
                    <a:pt x="3554445" y="19992"/>
                    <a:pt x="3535585" y="17992"/>
                    <a:pt x="3516916" y="16468"/>
                  </a:cubicBezTo>
                  <a:cubicBezTo>
                    <a:pt x="3366611" y="2752"/>
                    <a:pt x="3219736" y="-2010"/>
                    <a:pt x="3074670" y="752"/>
                  </a:cubicBezTo>
                  <a:cubicBezTo>
                    <a:pt x="3002280" y="2181"/>
                    <a:pt x="2930176" y="4467"/>
                    <a:pt x="2858738" y="8753"/>
                  </a:cubicBezTo>
                  <a:cubicBezTo>
                    <a:pt x="2787206" y="13039"/>
                    <a:pt x="2716149" y="18754"/>
                    <a:pt x="2645474" y="25326"/>
                  </a:cubicBezTo>
                  <a:cubicBezTo>
                    <a:pt x="2362581" y="52473"/>
                    <a:pt x="2085975" y="97145"/>
                    <a:pt x="1810798" y="158010"/>
                  </a:cubicBezTo>
                  <a:cubicBezTo>
                    <a:pt x="1741837" y="173345"/>
                    <a:pt x="1673066" y="189442"/>
                    <a:pt x="1602772" y="208111"/>
                  </a:cubicBezTo>
                  <a:lnTo>
                    <a:pt x="1548860" y="222780"/>
                  </a:lnTo>
                  <a:lnTo>
                    <a:pt x="1501331" y="236115"/>
                  </a:lnTo>
                  <a:cubicBezTo>
                    <a:pt x="1471327" y="244497"/>
                    <a:pt x="1441228" y="253450"/>
                    <a:pt x="1411224" y="260880"/>
                  </a:cubicBezTo>
                  <a:cubicBezTo>
                    <a:pt x="1291209" y="293074"/>
                    <a:pt x="1170813" y="318982"/>
                    <a:pt x="1050893" y="338032"/>
                  </a:cubicBezTo>
                  <a:cubicBezTo>
                    <a:pt x="990790" y="347557"/>
                    <a:pt x="931069" y="354796"/>
                    <a:pt x="871252" y="360511"/>
                  </a:cubicBezTo>
                  <a:cubicBezTo>
                    <a:pt x="841438" y="362702"/>
                    <a:pt x="811530" y="365559"/>
                    <a:pt x="781812" y="366512"/>
                  </a:cubicBezTo>
                  <a:cubicBezTo>
                    <a:pt x="751904" y="368512"/>
                    <a:pt x="722376" y="368893"/>
                    <a:pt x="692563" y="369655"/>
                  </a:cubicBezTo>
                  <a:cubicBezTo>
                    <a:pt x="633222" y="370036"/>
                    <a:pt x="574167" y="368131"/>
                    <a:pt x="515017" y="363940"/>
                  </a:cubicBezTo>
                  <a:cubicBezTo>
                    <a:pt x="455867" y="359749"/>
                    <a:pt x="397097" y="351748"/>
                    <a:pt x="337661" y="341937"/>
                  </a:cubicBezTo>
                  <a:cubicBezTo>
                    <a:pt x="278225" y="331936"/>
                    <a:pt x="218599" y="318696"/>
                    <a:pt x="156972" y="303456"/>
                  </a:cubicBezTo>
                  <a:cubicBezTo>
                    <a:pt x="106680" y="290883"/>
                    <a:pt x="55150" y="276405"/>
                    <a:pt x="0" y="261642"/>
                  </a:cubicBezTo>
                  <a:lnTo>
                    <a:pt x="0" y="713412"/>
                  </a:lnTo>
                  <a:cubicBezTo>
                    <a:pt x="3048" y="714841"/>
                    <a:pt x="6096" y="716270"/>
                    <a:pt x="9144" y="717699"/>
                  </a:cubicBezTo>
                  <a:cubicBezTo>
                    <a:pt x="74295" y="747798"/>
                    <a:pt x="142875" y="775896"/>
                    <a:pt x="213360" y="801042"/>
                  </a:cubicBezTo>
                  <a:cubicBezTo>
                    <a:pt x="354521" y="851715"/>
                    <a:pt x="503873" y="887244"/>
                    <a:pt x="653510" y="908199"/>
                  </a:cubicBezTo>
                  <a:cubicBezTo>
                    <a:pt x="803338" y="928773"/>
                    <a:pt x="953929" y="935631"/>
                    <a:pt x="1101947" y="930773"/>
                  </a:cubicBezTo>
                  <a:cubicBezTo>
                    <a:pt x="1250252" y="926582"/>
                    <a:pt x="1396365" y="911437"/>
                    <a:pt x="1540002" y="889434"/>
                  </a:cubicBezTo>
                  <a:cubicBezTo>
                    <a:pt x="1576197" y="884386"/>
                    <a:pt x="1611535" y="877433"/>
                    <a:pt x="1647158" y="871242"/>
                  </a:cubicBezTo>
                  <a:lnTo>
                    <a:pt x="1698117" y="862193"/>
                  </a:lnTo>
                  <a:lnTo>
                    <a:pt x="1742789" y="854668"/>
                  </a:lnTo>
                  <a:cubicBezTo>
                    <a:pt x="1804035" y="845048"/>
                    <a:pt x="1867472" y="835428"/>
                    <a:pt x="1931003" y="826950"/>
                  </a:cubicBezTo>
                  <a:cubicBezTo>
                    <a:pt x="2058353" y="810282"/>
                    <a:pt x="2186750" y="795327"/>
                    <a:pt x="2314861" y="783897"/>
                  </a:cubicBezTo>
                  <a:cubicBezTo>
                    <a:pt x="2378964" y="778087"/>
                    <a:pt x="2442972" y="772467"/>
                    <a:pt x="2506885" y="768086"/>
                  </a:cubicBezTo>
                  <a:cubicBezTo>
                    <a:pt x="2538794" y="765990"/>
                    <a:pt x="2570798" y="763800"/>
                    <a:pt x="2602611" y="762085"/>
                  </a:cubicBezTo>
                  <a:cubicBezTo>
                    <a:pt x="2634520" y="760180"/>
                    <a:pt x="2666333" y="758370"/>
                    <a:pt x="2698052" y="756846"/>
                  </a:cubicBezTo>
                  <a:cubicBezTo>
                    <a:pt x="2761583" y="753894"/>
                    <a:pt x="2825020" y="751703"/>
                    <a:pt x="2887980" y="750846"/>
                  </a:cubicBezTo>
                  <a:cubicBezTo>
                    <a:pt x="2951036" y="749417"/>
                    <a:pt x="3013615" y="749322"/>
                    <a:pt x="3075813" y="750179"/>
                  </a:cubicBezTo>
                  <a:cubicBezTo>
                    <a:pt x="3106865" y="750846"/>
                    <a:pt x="3137916" y="751417"/>
                    <a:pt x="3168587" y="752751"/>
                  </a:cubicBezTo>
                  <a:cubicBezTo>
                    <a:pt x="3199448" y="753703"/>
                    <a:pt x="3229928" y="755227"/>
                    <a:pt x="3260408" y="756656"/>
                  </a:cubicBezTo>
                  <a:cubicBezTo>
                    <a:pt x="3320987" y="760466"/>
                    <a:pt x="3381470" y="764562"/>
                    <a:pt x="3440049" y="771610"/>
                  </a:cubicBezTo>
                  <a:cubicBezTo>
                    <a:pt x="3454908" y="773039"/>
                    <a:pt x="3469386" y="775039"/>
                    <a:pt x="3483864" y="776849"/>
                  </a:cubicBezTo>
                  <a:lnTo>
                    <a:pt x="3528536" y="782469"/>
                  </a:lnTo>
                  <a:lnTo>
                    <a:pt x="3628549" y="796089"/>
                  </a:lnTo>
                  <a:lnTo>
                    <a:pt x="3828574" y="823140"/>
                  </a:lnTo>
                  <a:cubicBezTo>
                    <a:pt x="3962019" y="840190"/>
                    <a:pt x="4095750" y="858573"/>
                    <a:pt x="4231196" y="874099"/>
                  </a:cubicBezTo>
                  <a:lnTo>
                    <a:pt x="4433126" y="897435"/>
                  </a:lnTo>
                  <a:lnTo>
                    <a:pt x="4485990" y="903246"/>
                  </a:lnTo>
                  <a:cubicBezTo>
                    <a:pt x="4503897" y="905151"/>
                    <a:pt x="4521708" y="907341"/>
                    <a:pt x="4539806" y="908961"/>
                  </a:cubicBezTo>
                  <a:lnTo>
                    <a:pt x="4593908" y="914199"/>
                  </a:lnTo>
                  <a:lnTo>
                    <a:pt x="4648296" y="918771"/>
                  </a:lnTo>
                  <a:cubicBezTo>
                    <a:pt x="4793456" y="930392"/>
                    <a:pt x="4942237" y="935631"/>
                    <a:pt x="5092446" y="931154"/>
                  </a:cubicBezTo>
                  <a:cubicBezTo>
                    <a:pt x="5242274" y="927249"/>
                    <a:pt x="5393627" y="911437"/>
                    <a:pt x="5533168" y="891816"/>
                  </a:cubicBezTo>
                  <a:cubicBezTo>
                    <a:pt x="5673471" y="872289"/>
                    <a:pt x="5798820" y="851906"/>
                    <a:pt x="5918169" y="840666"/>
                  </a:cubicBezTo>
                  <a:cubicBezTo>
                    <a:pt x="5948077" y="837809"/>
                    <a:pt x="5977795" y="835237"/>
                    <a:pt x="6007323" y="833237"/>
                  </a:cubicBezTo>
                  <a:cubicBezTo>
                    <a:pt x="6022086" y="832094"/>
                    <a:pt x="6036945" y="831332"/>
                    <a:pt x="6051709" y="830570"/>
                  </a:cubicBezTo>
                  <a:lnTo>
                    <a:pt x="6097429" y="828379"/>
                  </a:lnTo>
                  <a:cubicBezTo>
                    <a:pt x="6158960" y="825236"/>
                    <a:pt x="6223445" y="823807"/>
                    <a:pt x="6287834" y="822569"/>
                  </a:cubicBezTo>
                  <a:cubicBezTo>
                    <a:pt x="6417374" y="820664"/>
                    <a:pt x="6549485" y="820188"/>
                    <a:pt x="6681597" y="821235"/>
                  </a:cubicBezTo>
                  <a:cubicBezTo>
                    <a:pt x="6813899" y="822378"/>
                    <a:pt x="6946773" y="823617"/>
                    <a:pt x="7079647" y="826569"/>
                  </a:cubicBezTo>
                  <a:cubicBezTo>
                    <a:pt x="7212520" y="828951"/>
                    <a:pt x="7345585" y="831903"/>
                    <a:pt x="7478173" y="836094"/>
                  </a:cubicBezTo>
                  <a:cubicBezTo>
                    <a:pt x="7610475" y="839714"/>
                    <a:pt x="7743539" y="844953"/>
                    <a:pt x="7871937" y="851430"/>
                  </a:cubicBezTo>
                  <a:lnTo>
                    <a:pt x="7919657" y="854097"/>
                  </a:lnTo>
                  <a:cubicBezTo>
                    <a:pt x="7935564" y="854954"/>
                    <a:pt x="7949756" y="856192"/>
                    <a:pt x="7964901" y="857240"/>
                  </a:cubicBezTo>
                  <a:lnTo>
                    <a:pt x="8015955" y="861050"/>
                  </a:lnTo>
                  <a:cubicBezTo>
                    <a:pt x="8035195" y="862383"/>
                    <a:pt x="8053769" y="863622"/>
                    <a:pt x="8072247" y="864384"/>
                  </a:cubicBezTo>
                  <a:cubicBezTo>
                    <a:pt x="8145780" y="867527"/>
                    <a:pt x="8216456" y="868479"/>
                    <a:pt x="8286750" y="868384"/>
                  </a:cubicBezTo>
                  <a:cubicBezTo>
                    <a:pt x="8427148" y="867527"/>
                    <a:pt x="8565452" y="862574"/>
                    <a:pt x="8704040" y="853716"/>
                  </a:cubicBezTo>
                  <a:cubicBezTo>
                    <a:pt x="8842534" y="844762"/>
                    <a:pt x="8980741" y="832284"/>
                    <a:pt x="9120188" y="814092"/>
                  </a:cubicBezTo>
                  <a:cubicBezTo>
                    <a:pt x="9140761" y="811425"/>
                    <a:pt x="9161336" y="808567"/>
                    <a:pt x="9181909" y="805519"/>
                  </a:cubicBezTo>
                  <a:lnTo>
                    <a:pt x="9181909" y="396420"/>
                  </a:ln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60ECD12F-47FF-48FE-A827-069775A8AD1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305" y="3199381"/>
              <a:ext cx="12188952" cy="902694"/>
            </a:xfrm>
            <a:custGeom>
              <a:avLst/>
              <a:gdLst>
                <a:gd name="connsiteX0" fmla="*/ 9182100 w 9182100"/>
                <a:gd name="connsiteY0" fmla="*/ 351088 h 765639"/>
                <a:gd name="connsiteX1" fmla="*/ 9178480 w 9182100"/>
                <a:gd name="connsiteY1" fmla="*/ 350993 h 765639"/>
                <a:gd name="connsiteX2" fmla="*/ 8783955 w 9182100"/>
                <a:gd name="connsiteY2" fmla="*/ 327561 h 765639"/>
                <a:gd name="connsiteX3" fmla="*/ 8390763 w 9182100"/>
                <a:gd name="connsiteY3" fmla="*/ 288795 h 765639"/>
                <a:gd name="connsiteX4" fmla="*/ 8199502 w 9182100"/>
                <a:gd name="connsiteY4" fmla="*/ 262601 h 765639"/>
                <a:gd name="connsiteX5" fmla="*/ 8153972 w 9182100"/>
                <a:gd name="connsiteY5" fmla="*/ 254886 h 765639"/>
                <a:gd name="connsiteX6" fmla="*/ 8131588 w 9182100"/>
                <a:gd name="connsiteY6" fmla="*/ 250790 h 765639"/>
                <a:gd name="connsiteX7" fmla="*/ 8104632 w 9182100"/>
                <a:gd name="connsiteY7" fmla="*/ 246504 h 765639"/>
                <a:gd name="connsiteX8" fmla="*/ 8050911 w 9182100"/>
                <a:gd name="connsiteY8" fmla="*/ 238217 h 765639"/>
                <a:gd name="connsiteX9" fmla="*/ 7998810 w 9182100"/>
                <a:gd name="connsiteY9" fmla="*/ 230978 h 765639"/>
                <a:gd name="connsiteX10" fmla="*/ 7589902 w 9182100"/>
                <a:gd name="connsiteY10" fmla="*/ 183925 h 765639"/>
                <a:gd name="connsiteX11" fmla="*/ 7183469 w 9182100"/>
                <a:gd name="connsiteY11" fmla="*/ 147634 h 765639"/>
                <a:gd name="connsiteX12" fmla="*/ 6775990 w 9182100"/>
                <a:gd name="connsiteY12" fmla="*/ 119821 h 765639"/>
                <a:gd name="connsiteX13" fmla="*/ 6364795 w 9182100"/>
                <a:gd name="connsiteY13" fmla="*/ 102391 h 765639"/>
                <a:gd name="connsiteX14" fmla="*/ 6154293 w 9182100"/>
                <a:gd name="connsiteY14" fmla="*/ 100581 h 765639"/>
                <a:gd name="connsiteX15" fmla="*/ 6100287 w 9182100"/>
                <a:gd name="connsiteY15" fmla="*/ 101343 h 765639"/>
                <a:gd name="connsiteX16" fmla="*/ 6045327 w 9182100"/>
                <a:gd name="connsiteY16" fmla="*/ 103438 h 765639"/>
                <a:gd name="connsiteX17" fmla="*/ 5935980 w 9182100"/>
                <a:gd name="connsiteY17" fmla="*/ 110296 h 765639"/>
                <a:gd name="connsiteX18" fmla="*/ 5523357 w 9182100"/>
                <a:gd name="connsiteY18" fmla="*/ 157635 h 765639"/>
                <a:gd name="connsiteX19" fmla="*/ 5149882 w 9182100"/>
                <a:gd name="connsiteY19" fmla="*/ 185639 h 765639"/>
                <a:gd name="connsiteX20" fmla="*/ 4777073 w 9182100"/>
                <a:gd name="connsiteY20" fmla="*/ 170685 h 765639"/>
                <a:gd name="connsiteX21" fmla="*/ 4729925 w 9182100"/>
                <a:gd name="connsiteY21" fmla="*/ 166208 h 765639"/>
                <a:gd name="connsiteX22" fmla="*/ 4682585 w 9182100"/>
                <a:gd name="connsiteY22" fmla="*/ 161064 h 765639"/>
                <a:gd name="connsiteX23" fmla="*/ 4635151 w 9182100"/>
                <a:gd name="connsiteY23" fmla="*/ 155445 h 765639"/>
                <a:gd name="connsiteX24" fmla="*/ 4611434 w 9182100"/>
                <a:gd name="connsiteY24" fmla="*/ 152492 h 765639"/>
                <a:gd name="connsiteX25" fmla="*/ 4587145 w 9182100"/>
                <a:gd name="connsiteY25" fmla="*/ 149349 h 765639"/>
                <a:gd name="connsiteX26" fmla="*/ 4387977 w 9182100"/>
                <a:gd name="connsiteY26" fmla="*/ 122774 h 765639"/>
                <a:gd name="connsiteX27" fmla="*/ 3989356 w 9182100"/>
                <a:gd name="connsiteY27" fmla="*/ 68577 h 765639"/>
                <a:gd name="connsiteX28" fmla="*/ 3789140 w 9182100"/>
                <a:gd name="connsiteY28" fmla="*/ 42192 h 765639"/>
                <a:gd name="connsiteX29" fmla="*/ 3689033 w 9182100"/>
                <a:gd name="connsiteY29" fmla="*/ 29143 h 765639"/>
                <a:gd name="connsiteX30" fmla="*/ 3634835 w 9182100"/>
                <a:gd name="connsiteY30" fmla="*/ 22571 h 765639"/>
                <a:gd name="connsiteX31" fmla="*/ 3579876 w 9182100"/>
                <a:gd name="connsiteY31" fmla="*/ 16856 h 765639"/>
                <a:gd name="connsiteX32" fmla="*/ 3147441 w 9182100"/>
                <a:gd name="connsiteY32" fmla="*/ 473 h 765639"/>
                <a:gd name="connsiteX33" fmla="*/ 2724722 w 9182100"/>
                <a:gd name="connsiteY33" fmla="*/ 22857 h 765639"/>
                <a:gd name="connsiteX34" fmla="*/ 1898428 w 9182100"/>
                <a:gd name="connsiteY34" fmla="*/ 147730 h 765639"/>
                <a:gd name="connsiteX35" fmla="*/ 1692878 w 9182100"/>
                <a:gd name="connsiteY35" fmla="*/ 195069 h 765639"/>
                <a:gd name="connsiteX36" fmla="*/ 1640205 w 9182100"/>
                <a:gd name="connsiteY36" fmla="*/ 208785 h 765639"/>
                <a:gd name="connsiteX37" fmla="*/ 1592294 w 9182100"/>
                <a:gd name="connsiteY37" fmla="*/ 221643 h 765639"/>
                <a:gd name="connsiteX38" fmla="*/ 1500092 w 9182100"/>
                <a:gd name="connsiteY38" fmla="*/ 245551 h 765639"/>
                <a:gd name="connsiteX39" fmla="*/ 1130046 w 9182100"/>
                <a:gd name="connsiteY39" fmla="*/ 318227 h 765639"/>
                <a:gd name="connsiteX40" fmla="*/ 944880 w 9182100"/>
                <a:gd name="connsiteY40" fmla="*/ 337658 h 765639"/>
                <a:gd name="connsiteX41" fmla="*/ 852583 w 9182100"/>
                <a:gd name="connsiteY41" fmla="*/ 341944 h 765639"/>
                <a:gd name="connsiteX42" fmla="*/ 760476 w 9182100"/>
                <a:gd name="connsiteY42" fmla="*/ 343087 h 765639"/>
                <a:gd name="connsiteX43" fmla="*/ 577215 w 9182100"/>
                <a:gd name="connsiteY43" fmla="*/ 332800 h 765639"/>
                <a:gd name="connsiteX44" fmla="*/ 394907 w 9182100"/>
                <a:gd name="connsiteY44" fmla="*/ 305463 h 765639"/>
                <a:gd name="connsiteX45" fmla="*/ 211265 w 9182100"/>
                <a:gd name="connsiteY45" fmla="*/ 261363 h 765639"/>
                <a:gd name="connsiteX46" fmla="*/ 17526 w 9182100"/>
                <a:gd name="connsiteY46" fmla="*/ 204880 h 765639"/>
                <a:gd name="connsiteX47" fmla="*/ 0 w 9182100"/>
                <a:gd name="connsiteY47" fmla="*/ 199927 h 765639"/>
                <a:gd name="connsiteX48" fmla="*/ 0 w 9182100"/>
                <a:gd name="connsiteY48" fmla="*/ 526920 h 765639"/>
                <a:gd name="connsiteX49" fmla="*/ 100298 w 9182100"/>
                <a:gd name="connsiteY49" fmla="*/ 571973 h 765639"/>
                <a:gd name="connsiteX50" fmla="*/ 301562 w 9182100"/>
                <a:gd name="connsiteY50" fmla="*/ 649697 h 765639"/>
                <a:gd name="connsiteX51" fmla="*/ 731044 w 9182100"/>
                <a:gd name="connsiteY51" fmla="*/ 746947 h 765639"/>
                <a:gd name="connsiteX52" fmla="*/ 1168241 w 9182100"/>
                <a:gd name="connsiteY52" fmla="*/ 762759 h 765639"/>
                <a:gd name="connsiteX53" fmla="*/ 1596581 w 9182100"/>
                <a:gd name="connsiteY53" fmla="*/ 716944 h 765639"/>
                <a:gd name="connsiteX54" fmla="*/ 1701641 w 9182100"/>
                <a:gd name="connsiteY54" fmla="*/ 697894 h 765639"/>
                <a:gd name="connsiteX55" fmla="*/ 1752124 w 9182100"/>
                <a:gd name="connsiteY55" fmla="*/ 688273 h 765639"/>
                <a:gd name="connsiteX56" fmla="*/ 1797939 w 9182100"/>
                <a:gd name="connsiteY56" fmla="*/ 679891 h 765639"/>
                <a:gd name="connsiteX57" fmla="*/ 1988630 w 9182100"/>
                <a:gd name="connsiteY57" fmla="*/ 649316 h 765639"/>
                <a:gd name="connsiteX58" fmla="*/ 2376297 w 9182100"/>
                <a:gd name="connsiteY58" fmla="*/ 601691 h 765639"/>
                <a:gd name="connsiteX59" fmla="*/ 2570416 w 9182100"/>
                <a:gd name="connsiteY59" fmla="*/ 584165 h 765639"/>
                <a:gd name="connsiteX60" fmla="*/ 2764155 w 9182100"/>
                <a:gd name="connsiteY60" fmla="*/ 571497 h 765639"/>
                <a:gd name="connsiteX61" fmla="*/ 2956941 w 9182100"/>
                <a:gd name="connsiteY61" fmla="*/ 564163 h 765639"/>
                <a:gd name="connsiteX62" fmla="*/ 3148298 w 9182100"/>
                <a:gd name="connsiteY62" fmla="*/ 562639 h 765639"/>
                <a:gd name="connsiteX63" fmla="*/ 3337274 w 9182100"/>
                <a:gd name="connsiteY63" fmla="*/ 568544 h 765639"/>
                <a:gd name="connsiteX64" fmla="*/ 3522345 w 9182100"/>
                <a:gd name="connsiteY64" fmla="*/ 583308 h 765639"/>
                <a:gd name="connsiteX65" fmla="*/ 3567779 w 9182100"/>
                <a:gd name="connsiteY65" fmla="*/ 588642 h 765639"/>
                <a:gd name="connsiteX66" fmla="*/ 3613785 w 9182100"/>
                <a:gd name="connsiteY66" fmla="*/ 594357 h 765639"/>
                <a:gd name="connsiteX67" fmla="*/ 3713798 w 9182100"/>
                <a:gd name="connsiteY67" fmla="*/ 607882 h 765639"/>
                <a:gd name="connsiteX68" fmla="*/ 3913823 w 9182100"/>
                <a:gd name="connsiteY68" fmla="*/ 634838 h 765639"/>
                <a:gd name="connsiteX69" fmla="*/ 4315873 w 9182100"/>
                <a:gd name="connsiteY69" fmla="*/ 686273 h 765639"/>
                <a:gd name="connsiteX70" fmla="*/ 4517422 w 9182100"/>
                <a:gd name="connsiteY70" fmla="*/ 710086 h 765639"/>
                <a:gd name="connsiteX71" fmla="*/ 4728972 w 9182100"/>
                <a:gd name="connsiteY71" fmla="*/ 731422 h 765639"/>
                <a:gd name="connsiteX72" fmla="*/ 5162931 w 9182100"/>
                <a:gd name="connsiteY72" fmla="*/ 744185 h 765639"/>
                <a:gd name="connsiteX73" fmla="*/ 5594033 w 9182100"/>
                <a:gd name="connsiteY73" fmla="*/ 706466 h 765639"/>
                <a:gd name="connsiteX74" fmla="*/ 5982939 w 9182100"/>
                <a:gd name="connsiteY74" fmla="*/ 655793 h 765639"/>
                <a:gd name="connsiteX75" fmla="*/ 6075045 w 9182100"/>
                <a:gd name="connsiteY75" fmla="*/ 648459 h 765639"/>
                <a:gd name="connsiteX76" fmla="*/ 6167819 w 9182100"/>
                <a:gd name="connsiteY76" fmla="*/ 643887 h 765639"/>
                <a:gd name="connsiteX77" fmla="*/ 6361081 w 9182100"/>
                <a:gd name="connsiteY77" fmla="*/ 639124 h 765639"/>
                <a:gd name="connsiteX78" fmla="*/ 6757321 w 9182100"/>
                <a:gd name="connsiteY78" fmla="*/ 640458 h 765639"/>
                <a:gd name="connsiteX79" fmla="*/ 7156704 w 9182100"/>
                <a:gd name="connsiteY79" fmla="*/ 649030 h 765639"/>
                <a:gd name="connsiteX80" fmla="*/ 7556373 w 9182100"/>
                <a:gd name="connsiteY80" fmla="*/ 662365 h 765639"/>
                <a:gd name="connsiteX81" fmla="*/ 7952328 w 9182100"/>
                <a:gd name="connsiteY81" fmla="*/ 682177 h 765639"/>
                <a:gd name="connsiteX82" fmla="*/ 8000714 w 9182100"/>
                <a:gd name="connsiteY82" fmla="*/ 685511 h 765639"/>
                <a:gd name="connsiteX83" fmla="*/ 8047196 w 9182100"/>
                <a:gd name="connsiteY83" fmla="*/ 689416 h 765639"/>
                <a:gd name="connsiteX84" fmla="*/ 8097965 w 9182100"/>
                <a:gd name="connsiteY84" fmla="*/ 693893 h 765639"/>
                <a:gd name="connsiteX85" fmla="*/ 8152733 w 9182100"/>
                <a:gd name="connsiteY85" fmla="*/ 697894 h 765639"/>
                <a:gd name="connsiteX86" fmla="*/ 8363903 w 9182100"/>
                <a:gd name="connsiteY86" fmla="*/ 705133 h 765639"/>
                <a:gd name="connsiteX87" fmla="*/ 8777764 w 9182100"/>
                <a:gd name="connsiteY87" fmla="*/ 698084 h 765639"/>
                <a:gd name="connsiteX88" fmla="*/ 9182005 w 9182100"/>
                <a:gd name="connsiteY88" fmla="*/ 668366 h 765639"/>
                <a:gd name="connsiteX89" fmla="*/ 9182005 w 9182100"/>
                <a:gd name="connsiteY89" fmla="*/ 351088 h 765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</a:cxnLst>
              <a:rect l="l" t="t" r="r" b="b"/>
              <a:pathLst>
                <a:path w="9182100" h="765639">
                  <a:moveTo>
                    <a:pt x="9182100" y="351088"/>
                  </a:moveTo>
                  <a:cubicBezTo>
                    <a:pt x="9180862" y="351088"/>
                    <a:pt x="9179719" y="350993"/>
                    <a:pt x="9178480" y="350993"/>
                  </a:cubicBezTo>
                  <a:cubicBezTo>
                    <a:pt x="9047607" y="346421"/>
                    <a:pt x="8915591" y="337944"/>
                    <a:pt x="8783955" y="327561"/>
                  </a:cubicBezTo>
                  <a:cubicBezTo>
                    <a:pt x="8652320" y="316894"/>
                    <a:pt x="8520589" y="304416"/>
                    <a:pt x="8390763" y="288795"/>
                  </a:cubicBezTo>
                  <a:cubicBezTo>
                    <a:pt x="8325898" y="281175"/>
                    <a:pt x="8261509" y="272602"/>
                    <a:pt x="8199502" y="262601"/>
                  </a:cubicBezTo>
                  <a:cubicBezTo>
                    <a:pt x="8184070" y="260029"/>
                    <a:pt x="8168831" y="257553"/>
                    <a:pt x="8153972" y="254886"/>
                  </a:cubicBezTo>
                  <a:lnTo>
                    <a:pt x="8131588" y="250790"/>
                  </a:lnTo>
                  <a:lnTo>
                    <a:pt x="8104632" y="246504"/>
                  </a:lnTo>
                  <a:cubicBezTo>
                    <a:pt x="8086725" y="243741"/>
                    <a:pt x="8068247" y="240598"/>
                    <a:pt x="8050911" y="238217"/>
                  </a:cubicBezTo>
                  <a:lnTo>
                    <a:pt x="7998810" y="230978"/>
                  </a:lnTo>
                  <a:cubicBezTo>
                    <a:pt x="7860697" y="212023"/>
                    <a:pt x="7725633" y="198021"/>
                    <a:pt x="7589902" y="183925"/>
                  </a:cubicBezTo>
                  <a:cubicBezTo>
                    <a:pt x="7454360" y="170304"/>
                    <a:pt x="7319010" y="158779"/>
                    <a:pt x="7183469" y="147634"/>
                  </a:cubicBezTo>
                  <a:cubicBezTo>
                    <a:pt x="7047929" y="137252"/>
                    <a:pt x="6912198" y="127632"/>
                    <a:pt x="6775990" y="119821"/>
                  </a:cubicBezTo>
                  <a:cubicBezTo>
                    <a:pt x="6639592" y="112582"/>
                    <a:pt x="6503194" y="105439"/>
                    <a:pt x="6364795" y="102391"/>
                  </a:cubicBezTo>
                  <a:cubicBezTo>
                    <a:pt x="6295263" y="101057"/>
                    <a:pt x="6225826" y="99819"/>
                    <a:pt x="6154293" y="100581"/>
                  </a:cubicBezTo>
                  <a:cubicBezTo>
                    <a:pt x="6136577" y="100581"/>
                    <a:pt x="6118860" y="100581"/>
                    <a:pt x="6100287" y="101343"/>
                  </a:cubicBezTo>
                  <a:cubicBezTo>
                    <a:pt x="6081903" y="101819"/>
                    <a:pt x="6063615" y="102486"/>
                    <a:pt x="6045327" y="103438"/>
                  </a:cubicBezTo>
                  <a:cubicBezTo>
                    <a:pt x="6008656" y="104962"/>
                    <a:pt x="5972175" y="107439"/>
                    <a:pt x="5935980" y="110296"/>
                  </a:cubicBezTo>
                  <a:cubicBezTo>
                    <a:pt x="5790724" y="121631"/>
                    <a:pt x="5651659" y="142110"/>
                    <a:pt x="5523357" y="157635"/>
                  </a:cubicBezTo>
                  <a:cubicBezTo>
                    <a:pt x="5394484" y="173542"/>
                    <a:pt x="5273040" y="183543"/>
                    <a:pt x="5149882" y="185639"/>
                  </a:cubicBezTo>
                  <a:cubicBezTo>
                    <a:pt x="5027010" y="187925"/>
                    <a:pt x="4902803" y="182210"/>
                    <a:pt x="4777073" y="170685"/>
                  </a:cubicBezTo>
                  <a:lnTo>
                    <a:pt x="4729925" y="166208"/>
                  </a:lnTo>
                  <a:lnTo>
                    <a:pt x="4682585" y="161064"/>
                  </a:lnTo>
                  <a:cubicBezTo>
                    <a:pt x="4666869" y="159445"/>
                    <a:pt x="4650963" y="157350"/>
                    <a:pt x="4635151" y="155445"/>
                  </a:cubicBezTo>
                  <a:lnTo>
                    <a:pt x="4611434" y="152492"/>
                  </a:lnTo>
                  <a:cubicBezTo>
                    <a:pt x="4603623" y="151539"/>
                    <a:pt x="4595622" y="150587"/>
                    <a:pt x="4587145" y="149349"/>
                  </a:cubicBezTo>
                  <a:lnTo>
                    <a:pt x="4387977" y="122774"/>
                  </a:lnTo>
                  <a:lnTo>
                    <a:pt x="3989356" y="68577"/>
                  </a:lnTo>
                  <a:lnTo>
                    <a:pt x="3789140" y="42192"/>
                  </a:lnTo>
                  <a:lnTo>
                    <a:pt x="3689033" y="29143"/>
                  </a:lnTo>
                  <a:lnTo>
                    <a:pt x="3634835" y="22571"/>
                  </a:lnTo>
                  <a:cubicBezTo>
                    <a:pt x="3616452" y="20285"/>
                    <a:pt x="3598069" y="18380"/>
                    <a:pt x="3579876" y="16856"/>
                  </a:cubicBezTo>
                  <a:cubicBezTo>
                    <a:pt x="3433667" y="3140"/>
                    <a:pt x="3289840" y="-1622"/>
                    <a:pt x="3147441" y="473"/>
                  </a:cubicBezTo>
                  <a:cubicBezTo>
                    <a:pt x="3005138" y="2283"/>
                    <a:pt x="2864263" y="10188"/>
                    <a:pt x="2724722" y="22857"/>
                  </a:cubicBezTo>
                  <a:cubicBezTo>
                    <a:pt x="2445353" y="48098"/>
                    <a:pt x="2171129" y="90198"/>
                    <a:pt x="1898428" y="147730"/>
                  </a:cubicBezTo>
                  <a:cubicBezTo>
                    <a:pt x="1830134" y="162208"/>
                    <a:pt x="1762030" y="177448"/>
                    <a:pt x="1692878" y="195069"/>
                  </a:cubicBezTo>
                  <a:lnTo>
                    <a:pt x="1640205" y="208785"/>
                  </a:lnTo>
                  <a:lnTo>
                    <a:pt x="1592294" y="221643"/>
                  </a:lnTo>
                  <a:cubicBezTo>
                    <a:pt x="1561624" y="229740"/>
                    <a:pt x="1530858" y="238503"/>
                    <a:pt x="1500092" y="245551"/>
                  </a:cubicBezTo>
                  <a:cubicBezTo>
                    <a:pt x="1377125" y="276412"/>
                    <a:pt x="1253490" y="300987"/>
                    <a:pt x="1130046" y="318227"/>
                  </a:cubicBezTo>
                  <a:cubicBezTo>
                    <a:pt x="1068229" y="326895"/>
                    <a:pt x="1006602" y="333086"/>
                    <a:pt x="944880" y="337658"/>
                  </a:cubicBezTo>
                  <a:cubicBezTo>
                    <a:pt x="914114" y="339277"/>
                    <a:pt x="883253" y="341563"/>
                    <a:pt x="852583" y="341944"/>
                  </a:cubicBezTo>
                  <a:cubicBezTo>
                    <a:pt x="821817" y="343278"/>
                    <a:pt x="791147" y="342992"/>
                    <a:pt x="760476" y="343087"/>
                  </a:cubicBezTo>
                  <a:cubicBezTo>
                    <a:pt x="699230" y="342135"/>
                    <a:pt x="638175" y="338706"/>
                    <a:pt x="577215" y="332800"/>
                  </a:cubicBezTo>
                  <a:cubicBezTo>
                    <a:pt x="516255" y="326895"/>
                    <a:pt x="455771" y="317179"/>
                    <a:pt x="394907" y="305463"/>
                  </a:cubicBezTo>
                  <a:cubicBezTo>
                    <a:pt x="334137" y="293557"/>
                    <a:pt x="273368" y="278412"/>
                    <a:pt x="211265" y="261363"/>
                  </a:cubicBezTo>
                  <a:cubicBezTo>
                    <a:pt x="149066" y="244123"/>
                    <a:pt x="85820" y="224310"/>
                    <a:pt x="17526" y="204880"/>
                  </a:cubicBezTo>
                  <a:cubicBezTo>
                    <a:pt x="11716" y="203165"/>
                    <a:pt x="5906" y="201546"/>
                    <a:pt x="0" y="199927"/>
                  </a:cubicBezTo>
                  <a:lnTo>
                    <a:pt x="0" y="526920"/>
                  </a:lnTo>
                  <a:cubicBezTo>
                    <a:pt x="32576" y="541874"/>
                    <a:pt x="66104" y="557114"/>
                    <a:pt x="100298" y="571973"/>
                  </a:cubicBezTo>
                  <a:cubicBezTo>
                    <a:pt x="164973" y="600167"/>
                    <a:pt x="232410" y="626456"/>
                    <a:pt x="301562" y="649697"/>
                  </a:cubicBezTo>
                  <a:cubicBezTo>
                    <a:pt x="439865" y="696655"/>
                    <a:pt x="585216" y="728754"/>
                    <a:pt x="731044" y="746947"/>
                  </a:cubicBezTo>
                  <a:cubicBezTo>
                    <a:pt x="876967" y="764664"/>
                    <a:pt x="1023652" y="769426"/>
                    <a:pt x="1168241" y="762759"/>
                  </a:cubicBezTo>
                  <a:cubicBezTo>
                    <a:pt x="1313021" y="756663"/>
                    <a:pt x="1455896" y="740185"/>
                    <a:pt x="1596581" y="716944"/>
                  </a:cubicBezTo>
                  <a:cubicBezTo>
                    <a:pt x="1632014" y="711610"/>
                    <a:pt x="1666685" y="704371"/>
                    <a:pt x="1701641" y="697894"/>
                  </a:cubicBezTo>
                  <a:lnTo>
                    <a:pt x="1752124" y="688273"/>
                  </a:lnTo>
                  <a:lnTo>
                    <a:pt x="1797939" y="679891"/>
                  </a:lnTo>
                  <a:cubicBezTo>
                    <a:pt x="1860328" y="669128"/>
                    <a:pt x="1924431" y="658746"/>
                    <a:pt x="1988630" y="649316"/>
                  </a:cubicBezTo>
                  <a:cubicBezTo>
                    <a:pt x="2117217" y="630838"/>
                    <a:pt x="2246852" y="614645"/>
                    <a:pt x="2376297" y="601691"/>
                  </a:cubicBezTo>
                  <a:cubicBezTo>
                    <a:pt x="2441067" y="595214"/>
                    <a:pt x="2505742" y="589118"/>
                    <a:pt x="2570416" y="584165"/>
                  </a:cubicBezTo>
                  <a:cubicBezTo>
                    <a:pt x="2635091" y="579402"/>
                    <a:pt x="2699671" y="574831"/>
                    <a:pt x="2764155" y="571497"/>
                  </a:cubicBezTo>
                  <a:cubicBezTo>
                    <a:pt x="2828639" y="568068"/>
                    <a:pt x="2892933" y="565401"/>
                    <a:pt x="2956941" y="564163"/>
                  </a:cubicBezTo>
                  <a:cubicBezTo>
                    <a:pt x="3021045" y="562353"/>
                    <a:pt x="3084766" y="561972"/>
                    <a:pt x="3148298" y="562639"/>
                  </a:cubicBezTo>
                  <a:cubicBezTo>
                    <a:pt x="3211735" y="563305"/>
                    <a:pt x="3274695" y="565591"/>
                    <a:pt x="3337274" y="568544"/>
                  </a:cubicBezTo>
                  <a:cubicBezTo>
                    <a:pt x="3399568" y="572259"/>
                    <a:pt x="3461671" y="576259"/>
                    <a:pt x="3522345" y="583308"/>
                  </a:cubicBezTo>
                  <a:cubicBezTo>
                    <a:pt x="3537680" y="584737"/>
                    <a:pt x="3552730" y="586737"/>
                    <a:pt x="3567779" y="588642"/>
                  </a:cubicBezTo>
                  <a:lnTo>
                    <a:pt x="3613785" y="594357"/>
                  </a:lnTo>
                  <a:lnTo>
                    <a:pt x="3713798" y="607882"/>
                  </a:lnTo>
                  <a:lnTo>
                    <a:pt x="3913823" y="634838"/>
                  </a:lnTo>
                  <a:cubicBezTo>
                    <a:pt x="4047268" y="652078"/>
                    <a:pt x="4180904" y="670366"/>
                    <a:pt x="4315873" y="686273"/>
                  </a:cubicBezTo>
                  <a:lnTo>
                    <a:pt x="4517422" y="710086"/>
                  </a:lnTo>
                  <a:cubicBezTo>
                    <a:pt x="4586573" y="717896"/>
                    <a:pt x="4657916" y="725992"/>
                    <a:pt x="4728972" y="731422"/>
                  </a:cubicBezTo>
                  <a:cubicBezTo>
                    <a:pt x="4871371" y="743042"/>
                    <a:pt x="5016627" y="748376"/>
                    <a:pt x="5162931" y="744185"/>
                  </a:cubicBezTo>
                  <a:cubicBezTo>
                    <a:pt x="5308949" y="740566"/>
                    <a:pt x="5456111" y="725611"/>
                    <a:pt x="5594033" y="706466"/>
                  </a:cubicBezTo>
                  <a:cubicBezTo>
                    <a:pt x="5732621" y="687511"/>
                    <a:pt x="5859876" y="667033"/>
                    <a:pt x="5982939" y="655793"/>
                  </a:cubicBezTo>
                  <a:cubicBezTo>
                    <a:pt x="6013799" y="652936"/>
                    <a:pt x="6044375" y="650364"/>
                    <a:pt x="6075045" y="648459"/>
                  </a:cubicBezTo>
                  <a:cubicBezTo>
                    <a:pt x="6105906" y="646363"/>
                    <a:pt x="6135529" y="645125"/>
                    <a:pt x="6167819" y="643887"/>
                  </a:cubicBezTo>
                  <a:cubicBezTo>
                    <a:pt x="6230779" y="641125"/>
                    <a:pt x="6295930" y="640077"/>
                    <a:pt x="6361081" y="639124"/>
                  </a:cubicBezTo>
                  <a:cubicBezTo>
                    <a:pt x="6491955" y="637981"/>
                    <a:pt x="6624638" y="638553"/>
                    <a:pt x="6757321" y="640458"/>
                  </a:cubicBezTo>
                  <a:cubicBezTo>
                    <a:pt x="6890195" y="642553"/>
                    <a:pt x="7023449" y="645030"/>
                    <a:pt x="7156704" y="649030"/>
                  </a:cubicBezTo>
                  <a:cubicBezTo>
                    <a:pt x="7289959" y="652650"/>
                    <a:pt x="7423404" y="656841"/>
                    <a:pt x="7556373" y="662365"/>
                  </a:cubicBezTo>
                  <a:cubicBezTo>
                    <a:pt x="7689152" y="667509"/>
                    <a:pt x="7822502" y="673986"/>
                    <a:pt x="7952328" y="682177"/>
                  </a:cubicBezTo>
                  <a:lnTo>
                    <a:pt x="8000714" y="685511"/>
                  </a:lnTo>
                  <a:cubicBezTo>
                    <a:pt x="8016811" y="686654"/>
                    <a:pt x="8031670" y="688178"/>
                    <a:pt x="8047196" y="689416"/>
                  </a:cubicBezTo>
                  <a:lnTo>
                    <a:pt x="8097965" y="693893"/>
                  </a:lnTo>
                  <a:cubicBezTo>
                    <a:pt x="8116539" y="695417"/>
                    <a:pt x="8134731" y="696846"/>
                    <a:pt x="8152733" y="697894"/>
                  </a:cubicBezTo>
                  <a:cubicBezTo>
                    <a:pt x="8224647" y="701989"/>
                    <a:pt x="8294465" y="704085"/>
                    <a:pt x="8363903" y="705133"/>
                  </a:cubicBezTo>
                  <a:cubicBezTo>
                    <a:pt x="8502777" y="706657"/>
                    <a:pt x="8640223" y="704180"/>
                    <a:pt x="8777764" y="698084"/>
                  </a:cubicBezTo>
                  <a:cubicBezTo>
                    <a:pt x="8912352" y="692083"/>
                    <a:pt x="9046845" y="682749"/>
                    <a:pt x="9182005" y="668366"/>
                  </a:cubicBezTo>
                  <a:lnTo>
                    <a:pt x="9182005" y="351088"/>
                  </a:ln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48928757-970C-4B99-9F9C-0C07E4A9451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305" y="3501488"/>
              <a:ext cx="12188952" cy="641669"/>
            </a:xfrm>
            <a:custGeom>
              <a:avLst/>
              <a:gdLst>
                <a:gd name="connsiteX0" fmla="*/ 9182100 w 9182100"/>
                <a:gd name="connsiteY0" fmla="*/ 154189 h 544245"/>
                <a:gd name="connsiteX1" fmla="*/ 9047702 w 9182100"/>
                <a:gd name="connsiteY1" fmla="*/ 162762 h 544245"/>
                <a:gd name="connsiteX2" fmla="*/ 8652224 w 9182100"/>
                <a:gd name="connsiteY2" fmla="*/ 178287 h 544245"/>
                <a:gd name="connsiteX3" fmla="*/ 8255603 w 9182100"/>
                <a:gd name="connsiteY3" fmla="*/ 161047 h 544245"/>
                <a:gd name="connsiteX4" fmla="*/ 8060722 w 9182100"/>
                <a:gd name="connsiteY4" fmla="*/ 140854 h 544245"/>
                <a:gd name="connsiteX5" fmla="*/ 8013478 w 9182100"/>
                <a:gd name="connsiteY5" fmla="*/ 134187 h 544245"/>
                <a:gd name="connsiteX6" fmla="*/ 7990428 w 9182100"/>
                <a:gd name="connsiteY6" fmla="*/ 130567 h 544245"/>
                <a:gd name="connsiteX7" fmla="*/ 7964139 w 9182100"/>
                <a:gd name="connsiteY7" fmla="*/ 126853 h 544245"/>
                <a:gd name="connsiteX8" fmla="*/ 7911656 w 9182100"/>
                <a:gd name="connsiteY8" fmla="*/ 119518 h 544245"/>
                <a:gd name="connsiteX9" fmla="*/ 7860220 w 9182100"/>
                <a:gd name="connsiteY9" fmla="*/ 113232 h 544245"/>
                <a:gd name="connsiteX10" fmla="*/ 7453884 w 9182100"/>
                <a:gd name="connsiteY10" fmla="*/ 70369 h 544245"/>
                <a:gd name="connsiteX11" fmla="*/ 7048976 w 9182100"/>
                <a:gd name="connsiteY11" fmla="*/ 36556 h 544245"/>
                <a:gd name="connsiteX12" fmla="*/ 6846285 w 9182100"/>
                <a:gd name="connsiteY12" fmla="*/ 22649 h 544245"/>
                <a:gd name="connsiteX13" fmla="*/ 6643212 w 9182100"/>
                <a:gd name="connsiteY13" fmla="*/ 11600 h 544245"/>
                <a:gd name="connsiteX14" fmla="*/ 6541485 w 9182100"/>
                <a:gd name="connsiteY14" fmla="*/ 7314 h 544245"/>
                <a:gd name="connsiteX15" fmla="*/ 6439567 w 9182100"/>
                <a:gd name="connsiteY15" fmla="*/ 3885 h 544245"/>
                <a:gd name="connsiteX16" fmla="*/ 6337459 w 9182100"/>
                <a:gd name="connsiteY16" fmla="*/ 1313 h 544245"/>
                <a:gd name="connsiteX17" fmla="*/ 6234970 w 9182100"/>
                <a:gd name="connsiteY17" fmla="*/ 75 h 544245"/>
                <a:gd name="connsiteX18" fmla="*/ 6027802 w 9182100"/>
                <a:gd name="connsiteY18" fmla="*/ 2265 h 544245"/>
                <a:gd name="connsiteX19" fmla="*/ 5921978 w 9182100"/>
                <a:gd name="connsiteY19" fmla="*/ 6552 h 544245"/>
                <a:gd name="connsiteX20" fmla="*/ 5815965 w 9182100"/>
                <a:gd name="connsiteY20" fmla="*/ 14362 h 544245"/>
                <a:gd name="connsiteX21" fmla="*/ 5408390 w 9182100"/>
                <a:gd name="connsiteY21" fmla="*/ 67036 h 544245"/>
                <a:gd name="connsiteX22" fmla="*/ 5023866 w 9182100"/>
                <a:gd name="connsiteY22" fmla="*/ 103992 h 544245"/>
                <a:gd name="connsiteX23" fmla="*/ 4831556 w 9182100"/>
                <a:gd name="connsiteY23" fmla="*/ 106374 h 544245"/>
                <a:gd name="connsiteX24" fmla="*/ 4637723 w 9182100"/>
                <a:gd name="connsiteY24" fmla="*/ 98754 h 544245"/>
                <a:gd name="connsiteX25" fmla="*/ 4442460 w 9182100"/>
                <a:gd name="connsiteY25" fmla="*/ 83038 h 544245"/>
                <a:gd name="connsiteX26" fmla="*/ 4341686 w 9182100"/>
                <a:gd name="connsiteY26" fmla="*/ 77227 h 544245"/>
                <a:gd name="connsiteX27" fmla="*/ 4241006 w 9182100"/>
                <a:gd name="connsiteY27" fmla="*/ 71989 h 544245"/>
                <a:gd name="connsiteX28" fmla="*/ 3836956 w 9182100"/>
                <a:gd name="connsiteY28" fmla="*/ 54177 h 544245"/>
                <a:gd name="connsiteX29" fmla="*/ 3634549 w 9182100"/>
                <a:gd name="connsiteY29" fmla="*/ 45414 h 544245"/>
                <a:gd name="connsiteX30" fmla="*/ 3533394 w 9182100"/>
                <a:gd name="connsiteY30" fmla="*/ 40461 h 544245"/>
                <a:gd name="connsiteX31" fmla="*/ 3481959 w 9182100"/>
                <a:gd name="connsiteY31" fmla="*/ 37889 h 544245"/>
                <a:gd name="connsiteX32" fmla="*/ 3430238 w 9182100"/>
                <a:gd name="connsiteY32" fmla="*/ 35889 h 544245"/>
                <a:gd name="connsiteX33" fmla="*/ 3020473 w 9182100"/>
                <a:gd name="connsiteY33" fmla="*/ 37603 h 544245"/>
                <a:gd name="connsiteX34" fmla="*/ 2614422 w 9182100"/>
                <a:gd name="connsiteY34" fmla="*/ 56844 h 544245"/>
                <a:gd name="connsiteX35" fmla="*/ 2208657 w 9182100"/>
                <a:gd name="connsiteY35" fmla="*/ 81609 h 544245"/>
                <a:gd name="connsiteX36" fmla="*/ 1800606 w 9182100"/>
                <a:gd name="connsiteY36" fmla="*/ 107612 h 544245"/>
                <a:gd name="connsiteX37" fmla="*/ 1594676 w 9182100"/>
                <a:gd name="connsiteY37" fmla="*/ 124948 h 544245"/>
                <a:gd name="connsiteX38" fmla="*/ 1491996 w 9182100"/>
                <a:gd name="connsiteY38" fmla="*/ 136568 h 544245"/>
                <a:gd name="connsiteX39" fmla="*/ 1442942 w 9182100"/>
                <a:gd name="connsiteY39" fmla="*/ 141902 h 544245"/>
                <a:gd name="connsiteX40" fmla="*/ 1418463 w 9182100"/>
                <a:gd name="connsiteY40" fmla="*/ 144664 h 544245"/>
                <a:gd name="connsiteX41" fmla="*/ 1393984 w 9182100"/>
                <a:gd name="connsiteY41" fmla="*/ 146855 h 544245"/>
                <a:gd name="connsiteX42" fmla="*/ 1006697 w 9182100"/>
                <a:gd name="connsiteY42" fmla="*/ 169810 h 544245"/>
                <a:gd name="connsiteX43" fmla="*/ 816864 w 9182100"/>
                <a:gd name="connsiteY43" fmla="*/ 170953 h 544245"/>
                <a:gd name="connsiteX44" fmla="*/ 769906 w 9182100"/>
                <a:gd name="connsiteY44" fmla="*/ 169715 h 544245"/>
                <a:gd name="connsiteX45" fmla="*/ 723043 w 9182100"/>
                <a:gd name="connsiteY45" fmla="*/ 168096 h 544245"/>
                <a:gd name="connsiteX46" fmla="*/ 676370 w 9182100"/>
                <a:gd name="connsiteY46" fmla="*/ 166286 h 544245"/>
                <a:gd name="connsiteX47" fmla="*/ 629888 w 9182100"/>
                <a:gd name="connsiteY47" fmla="*/ 163333 h 544245"/>
                <a:gd name="connsiteX48" fmla="*/ 445484 w 9182100"/>
                <a:gd name="connsiteY48" fmla="*/ 146093 h 544245"/>
                <a:gd name="connsiteX49" fmla="*/ 263366 w 9182100"/>
                <a:gd name="connsiteY49" fmla="*/ 115232 h 544245"/>
                <a:gd name="connsiteX50" fmla="*/ 81439 w 9182100"/>
                <a:gd name="connsiteY50" fmla="*/ 70369 h 544245"/>
                <a:gd name="connsiteX51" fmla="*/ 35338 w 9182100"/>
                <a:gd name="connsiteY51" fmla="*/ 57034 h 544245"/>
                <a:gd name="connsiteX52" fmla="*/ 0 w 9182100"/>
                <a:gd name="connsiteY52" fmla="*/ 46652 h 544245"/>
                <a:gd name="connsiteX53" fmla="*/ 0 w 9182100"/>
                <a:gd name="connsiteY53" fmla="*/ 426795 h 544245"/>
                <a:gd name="connsiteX54" fmla="*/ 178594 w 9182100"/>
                <a:gd name="connsiteY54" fmla="*/ 479658 h 544245"/>
                <a:gd name="connsiteX55" fmla="*/ 610457 w 9182100"/>
                <a:gd name="connsiteY55" fmla="*/ 542619 h 544245"/>
                <a:gd name="connsiteX56" fmla="*/ 826865 w 9182100"/>
                <a:gd name="connsiteY56" fmla="*/ 539666 h 544245"/>
                <a:gd name="connsiteX57" fmla="*/ 1039654 w 9182100"/>
                <a:gd name="connsiteY57" fmla="*/ 515187 h 544245"/>
                <a:gd name="connsiteX58" fmla="*/ 1449705 w 9182100"/>
                <a:gd name="connsiteY58" fmla="*/ 415270 h 544245"/>
                <a:gd name="connsiteX59" fmla="*/ 1548765 w 9182100"/>
                <a:gd name="connsiteY59" fmla="*/ 382123 h 544245"/>
                <a:gd name="connsiteX60" fmla="*/ 1642872 w 9182100"/>
                <a:gd name="connsiteY60" fmla="*/ 349261 h 544245"/>
                <a:gd name="connsiteX61" fmla="*/ 1832991 w 9182100"/>
                <a:gd name="connsiteY61" fmla="*/ 289158 h 544245"/>
                <a:gd name="connsiteX62" fmla="*/ 2222754 w 9182100"/>
                <a:gd name="connsiteY62" fmla="*/ 193623 h 544245"/>
                <a:gd name="connsiteX63" fmla="*/ 2620137 w 9182100"/>
                <a:gd name="connsiteY63" fmla="*/ 138378 h 544245"/>
                <a:gd name="connsiteX64" fmla="*/ 3020473 w 9182100"/>
                <a:gd name="connsiteY64" fmla="*/ 127234 h 544245"/>
                <a:gd name="connsiteX65" fmla="*/ 3219736 w 9182100"/>
                <a:gd name="connsiteY65" fmla="*/ 139807 h 544245"/>
                <a:gd name="connsiteX66" fmla="*/ 3318605 w 9182100"/>
                <a:gd name="connsiteY66" fmla="*/ 151713 h 544245"/>
                <a:gd name="connsiteX67" fmla="*/ 3367754 w 9182100"/>
                <a:gd name="connsiteY67" fmla="*/ 158666 h 544245"/>
                <a:gd name="connsiteX68" fmla="*/ 3416618 w 9182100"/>
                <a:gd name="connsiteY68" fmla="*/ 166858 h 544245"/>
                <a:gd name="connsiteX69" fmla="*/ 3465195 w 9182100"/>
                <a:gd name="connsiteY69" fmla="*/ 176097 h 544245"/>
                <a:gd name="connsiteX70" fmla="*/ 3513868 w 9182100"/>
                <a:gd name="connsiteY70" fmla="*/ 185908 h 544245"/>
                <a:gd name="connsiteX71" fmla="*/ 3612737 w 9182100"/>
                <a:gd name="connsiteY71" fmla="*/ 207625 h 544245"/>
                <a:gd name="connsiteX72" fmla="*/ 3810381 w 9182100"/>
                <a:gd name="connsiteY72" fmla="*/ 252106 h 544245"/>
                <a:gd name="connsiteX73" fmla="*/ 4206621 w 9182100"/>
                <a:gd name="connsiteY73" fmla="*/ 339736 h 544245"/>
                <a:gd name="connsiteX74" fmla="*/ 4306062 w 9182100"/>
                <a:gd name="connsiteY74" fmla="*/ 359834 h 544245"/>
                <a:gd name="connsiteX75" fmla="*/ 4405503 w 9182100"/>
                <a:gd name="connsiteY75" fmla="*/ 378979 h 544245"/>
                <a:gd name="connsiteX76" fmla="*/ 4611529 w 9182100"/>
                <a:gd name="connsiteY76" fmla="*/ 405745 h 544245"/>
                <a:gd name="connsiteX77" fmla="*/ 5031677 w 9182100"/>
                <a:gd name="connsiteY77" fmla="*/ 427462 h 544245"/>
                <a:gd name="connsiteX78" fmla="*/ 5243227 w 9182100"/>
                <a:gd name="connsiteY78" fmla="*/ 418699 h 544245"/>
                <a:gd name="connsiteX79" fmla="*/ 5451062 w 9182100"/>
                <a:gd name="connsiteY79" fmla="*/ 398029 h 544245"/>
                <a:gd name="connsiteX80" fmla="*/ 5844635 w 9182100"/>
                <a:gd name="connsiteY80" fmla="*/ 353071 h 544245"/>
                <a:gd name="connsiteX81" fmla="*/ 5939981 w 9182100"/>
                <a:gd name="connsiteY81" fmla="*/ 346975 h 544245"/>
                <a:gd name="connsiteX82" fmla="*/ 6035898 w 9182100"/>
                <a:gd name="connsiteY82" fmla="*/ 344118 h 544245"/>
                <a:gd name="connsiteX83" fmla="*/ 6232303 w 9182100"/>
                <a:gd name="connsiteY83" fmla="*/ 343642 h 544245"/>
                <a:gd name="connsiteX84" fmla="*/ 6630924 w 9182100"/>
                <a:gd name="connsiteY84" fmla="*/ 351071 h 544245"/>
                <a:gd name="connsiteX85" fmla="*/ 6831140 w 9182100"/>
                <a:gd name="connsiteY85" fmla="*/ 356596 h 544245"/>
                <a:gd name="connsiteX86" fmla="*/ 7031545 w 9182100"/>
                <a:gd name="connsiteY86" fmla="*/ 362501 h 544245"/>
                <a:gd name="connsiteX87" fmla="*/ 7432262 w 9182100"/>
                <a:gd name="connsiteY87" fmla="*/ 378408 h 544245"/>
                <a:gd name="connsiteX88" fmla="*/ 7830312 w 9182100"/>
                <a:gd name="connsiteY88" fmla="*/ 402506 h 544245"/>
                <a:gd name="connsiteX89" fmla="*/ 7879270 w 9182100"/>
                <a:gd name="connsiteY89" fmla="*/ 406792 h 544245"/>
                <a:gd name="connsiteX90" fmla="*/ 7926895 w 9182100"/>
                <a:gd name="connsiteY90" fmla="*/ 411745 h 544245"/>
                <a:gd name="connsiteX91" fmla="*/ 7977569 w 9182100"/>
                <a:gd name="connsiteY91" fmla="*/ 417175 h 544245"/>
                <a:gd name="connsiteX92" fmla="*/ 8030623 w 9182100"/>
                <a:gd name="connsiteY92" fmla="*/ 422127 h 544245"/>
                <a:gd name="connsiteX93" fmla="*/ 8237982 w 9182100"/>
                <a:gd name="connsiteY93" fmla="*/ 435177 h 544245"/>
                <a:gd name="connsiteX94" fmla="*/ 8647748 w 9182100"/>
                <a:gd name="connsiteY94" fmla="*/ 449464 h 544245"/>
                <a:gd name="connsiteX95" fmla="*/ 8852821 w 9182100"/>
                <a:gd name="connsiteY95" fmla="*/ 456132 h 544245"/>
                <a:gd name="connsiteX96" fmla="*/ 8955786 w 9182100"/>
                <a:gd name="connsiteY96" fmla="*/ 458132 h 544245"/>
                <a:gd name="connsiteX97" fmla="*/ 9059227 w 9182100"/>
                <a:gd name="connsiteY97" fmla="*/ 457751 h 544245"/>
                <a:gd name="connsiteX98" fmla="*/ 9182005 w 9182100"/>
                <a:gd name="connsiteY98" fmla="*/ 452512 h 544245"/>
                <a:gd name="connsiteX99" fmla="*/ 9182005 w 9182100"/>
                <a:gd name="connsiteY99" fmla="*/ 154189 h 5442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</a:cxnLst>
              <a:rect l="l" t="t" r="r" b="b"/>
              <a:pathLst>
                <a:path w="9182100" h="544245">
                  <a:moveTo>
                    <a:pt x="9182100" y="154189"/>
                  </a:moveTo>
                  <a:cubicBezTo>
                    <a:pt x="9137618" y="157142"/>
                    <a:pt x="9092851" y="159904"/>
                    <a:pt x="9047702" y="162762"/>
                  </a:cubicBezTo>
                  <a:cubicBezTo>
                    <a:pt x="8917114" y="170668"/>
                    <a:pt x="8784717" y="178002"/>
                    <a:pt x="8652224" y="178287"/>
                  </a:cubicBezTo>
                  <a:cubicBezTo>
                    <a:pt x="8519732" y="178764"/>
                    <a:pt x="8387049" y="171239"/>
                    <a:pt x="8255603" y="161047"/>
                  </a:cubicBezTo>
                  <a:cubicBezTo>
                    <a:pt x="8189881" y="155904"/>
                    <a:pt x="8124539" y="149236"/>
                    <a:pt x="8060722" y="140854"/>
                  </a:cubicBezTo>
                  <a:cubicBezTo>
                    <a:pt x="8044815" y="138759"/>
                    <a:pt x="8029099" y="136473"/>
                    <a:pt x="8013478" y="134187"/>
                  </a:cubicBezTo>
                  <a:lnTo>
                    <a:pt x="7990428" y="130567"/>
                  </a:lnTo>
                  <a:lnTo>
                    <a:pt x="7964139" y="126853"/>
                  </a:lnTo>
                  <a:cubicBezTo>
                    <a:pt x="7946708" y="124376"/>
                    <a:pt x="7928896" y="121709"/>
                    <a:pt x="7911656" y="119518"/>
                  </a:cubicBezTo>
                  <a:lnTo>
                    <a:pt x="7860220" y="113232"/>
                  </a:lnTo>
                  <a:cubicBezTo>
                    <a:pt x="7723728" y="96277"/>
                    <a:pt x="7589044" y="83038"/>
                    <a:pt x="7453884" y="70369"/>
                  </a:cubicBezTo>
                  <a:cubicBezTo>
                    <a:pt x="7318915" y="57701"/>
                    <a:pt x="7184041" y="46366"/>
                    <a:pt x="7048976" y="36556"/>
                  </a:cubicBezTo>
                  <a:cubicBezTo>
                    <a:pt x="6981444" y="31793"/>
                    <a:pt x="6913912" y="26840"/>
                    <a:pt x="6846285" y="22649"/>
                  </a:cubicBezTo>
                  <a:cubicBezTo>
                    <a:pt x="6778657" y="18553"/>
                    <a:pt x="6710934" y="14934"/>
                    <a:pt x="6643212" y="11600"/>
                  </a:cubicBezTo>
                  <a:lnTo>
                    <a:pt x="6541485" y="7314"/>
                  </a:lnTo>
                  <a:cubicBezTo>
                    <a:pt x="6507576" y="5790"/>
                    <a:pt x="6473667" y="4647"/>
                    <a:pt x="6439567" y="3885"/>
                  </a:cubicBezTo>
                  <a:lnTo>
                    <a:pt x="6337459" y="1313"/>
                  </a:lnTo>
                  <a:lnTo>
                    <a:pt x="6234970" y="75"/>
                  </a:lnTo>
                  <a:cubicBezTo>
                    <a:pt x="6166295" y="-116"/>
                    <a:pt x="6097715" y="-116"/>
                    <a:pt x="6027802" y="2265"/>
                  </a:cubicBezTo>
                  <a:cubicBezTo>
                    <a:pt x="5993320" y="3123"/>
                    <a:pt x="5957412" y="4456"/>
                    <a:pt x="5921978" y="6552"/>
                  </a:cubicBezTo>
                  <a:cubicBezTo>
                    <a:pt x="5886546" y="8552"/>
                    <a:pt x="5851112" y="11124"/>
                    <a:pt x="5815965" y="14362"/>
                  </a:cubicBezTo>
                  <a:cubicBezTo>
                    <a:pt x="5674995" y="27126"/>
                    <a:pt x="5538597" y="48938"/>
                    <a:pt x="5408390" y="67036"/>
                  </a:cubicBezTo>
                  <a:cubicBezTo>
                    <a:pt x="5277993" y="85514"/>
                    <a:pt x="5151692" y="99039"/>
                    <a:pt x="5023866" y="103992"/>
                  </a:cubicBezTo>
                  <a:cubicBezTo>
                    <a:pt x="4960049" y="106660"/>
                    <a:pt x="4895946" y="107231"/>
                    <a:pt x="4831556" y="106374"/>
                  </a:cubicBezTo>
                  <a:cubicBezTo>
                    <a:pt x="4767167" y="105231"/>
                    <a:pt x="4702588" y="102468"/>
                    <a:pt x="4637723" y="98754"/>
                  </a:cubicBezTo>
                  <a:cubicBezTo>
                    <a:pt x="4572762" y="95230"/>
                    <a:pt x="4507992" y="88848"/>
                    <a:pt x="4442460" y="83038"/>
                  </a:cubicBezTo>
                  <a:cubicBezTo>
                    <a:pt x="4408837" y="80752"/>
                    <a:pt x="4375214" y="79228"/>
                    <a:pt x="4341686" y="77227"/>
                  </a:cubicBezTo>
                  <a:cubicBezTo>
                    <a:pt x="4308158" y="75227"/>
                    <a:pt x="4274534" y="73417"/>
                    <a:pt x="4241006" y="71989"/>
                  </a:cubicBezTo>
                  <a:cubicBezTo>
                    <a:pt x="4106895" y="65131"/>
                    <a:pt x="3971925" y="59797"/>
                    <a:pt x="3836956" y="54177"/>
                  </a:cubicBezTo>
                  <a:lnTo>
                    <a:pt x="3634549" y="45414"/>
                  </a:lnTo>
                  <a:lnTo>
                    <a:pt x="3533394" y="40461"/>
                  </a:lnTo>
                  <a:lnTo>
                    <a:pt x="3481959" y="37889"/>
                  </a:lnTo>
                  <a:cubicBezTo>
                    <a:pt x="3464719" y="37127"/>
                    <a:pt x="3447479" y="36079"/>
                    <a:pt x="3430238" y="35889"/>
                  </a:cubicBezTo>
                  <a:cubicBezTo>
                    <a:pt x="3292602" y="31126"/>
                    <a:pt x="3156299" y="33603"/>
                    <a:pt x="3020473" y="37603"/>
                  </a:cubicBezTo>
                  <a:cubicBezTo>
                    <a:pt x="2884741" y="41985"/>
                    <a:pt x="2749487" y="48843"/>
                    <a:pt x="2614422" y="56844"/>
                  </a:cubicBezTo>
                  <a:lnTo>
                    <a:pt x="2208657" y="81609"/>
                  </a:lnTo>
                  <a:cubicBezTo>
                    <a:pt x="2073116" y="89991"/>
                    <a:pt x="1937195" y="97515"/>
                    <a:pt x="1800606" y="107612"/>
                  </a:cubicBezTo>
                  <a:cubicBezTo>
                    <a:pt x="1732217" y="112184"/>
                    <a:pt x="1663827" y="117804"/>
                    <a:pt x="1594676" y="124948"/>
                  </a:cubicBezTo>
                  <a:lnTo>
                    <a:pt x="1491996" y="136568"/>
                  </a:lnTo>
                  <a:lnTo>
                    <a:pt x="1442942" y="141902"/>
                  </a:lnTo>
                  <a:lnTo>
                    <a:pt x="1418463" y="144664"/>
                  </a:lnTo>
                  <a:lnTo>
                    <a:pt x="1393984" y="146855"/>
                  </a:lnTo>
                  <a:cubicBezTo>
                    <a:pt x="1263491" y="159142"/>
                    <a:pt x="1134142" y="166667"/>
                    <a:pt x="1006697" y="169810"/>
                  </a:cubicBezTo>
                  <a:cubicBezTo>
                    <a:pt x="942975" y="172001"/>
                    <a:pt x="879729" y="171239"/>
                    <a:pt x="816864" y="170953"/>
                  </a:cubicBezTo>
                  <a:lnTo>
                    <a:pt x="769906" y="169715"/>
                  </a:lnTo>
                  <a:cubicBezTo>
                    <a:pt x="754285" y="169525"/>
                    <a:pt x="738569" y="169048"/>
                    <a:pt x="723043" y="168096"/>
                  </a:cubicBezTo>
                  <a:lnTo>
                    <a:pt x="676370" y="166286"/>
                  </a:lnTo>
                  <a:cubicBezTo>
                    <a:pt x="660845" y="165238"/>
                    <a:pt x="645414" y="164095"/>
                    <a:pt x="629888" y="163333"/>
                  </a:cubicBezTo>
                  <a:cubicBezTo>
                    <a:pt x="568071" y="159047"/>
                    <a:pt x="506540" y="154094"/>
                    <a:pt x="445484" y="146093"/>
                  </a:cubicBezTo>
                  <a:cubicBezTo>
                    <a:pt x="384524" y="137997"/>
                    <a:pt x="323850" y="128091"/>
                    <a:pt x="263366" y="115232"/>
                  </a:cubicBezTo>
                  <a:cubicBezTo>
                    <a:pt x="202787" y="102850"/>
                    <a:pt x="142589" y="87419"/>
                    <a:pt x="81439" y="70369"/>
                  </a:cubicBezTo>
                  <a:cubicBezTo>
                    <a:pt x="66199" y="66178"/>
                    <a:pt x="50864" y="61702"/>
                    <a:pt x="35338" y="57034"/>
                  </a:cubicBezTo>
                  <a:lnTo>
                    <a:pt x="0" y="46652"/>
                  </a:lnTo>
                  <a:lnTo>
                    <a:pt x="0" y="426795"/>
                  </a:lnTo>
                  <a:cubicBezTo>
                    <a:pt x="58198" y="446416"/>
                    <a:pt x="117920" y="464323"/>
                    <a:pt x="178594" y="479658"/>
                  </a:cubicBezTo>
                  <a:cubicBezTo>
                    <a:pt x="319850" y="514901"/>
                    <a:pt x="465582" y="537094"/>
                    <a:pt x="610457" y="542619"/>
                  </a:cubicBezTo>
                  <a:cubicBezTo>
                    <a:pt x="682943" y="545953"/>
                    <a:pt x="755142" y="543762"/>
                    <a:pt x="826865" y="539666"/>
                  </a:cubicBezTo>
                  <a:cubicBezTo>
                    <a:pt x="898398" y="534523"/>
                    <a:pt x="969645" y="526903"/>
                    <a:pt x="1039654" y="515187"/>
                  </a:cubicBezTo>
                  <a:cubicBezTo>
                    <a:pt x="1180052" y="492517"/>
                    <a:pt x="1316736" y="457751"/>
                    <a:pt x="1449705" y="415270"/>
                  </a:cubicBezTo>
                  <a:cubicBezTo>
                    <a:pt x="1483138" y="405364"/>
                    <a:pt x="1515809" y="393172"/>
                    <a:pt x="1548765" y="382123"/>
                  </a:cubicBezTo>
                  <a:lnTo>
                    <a:pt x="1642872" y="349261"/>
                  </a:lnTo>
                  <a:cubicBezTo>
                    <a:pt x="1705261" y="328211"/>
                    <a:pt x="1768983" y="308208"/>
                    <a:pt x="1832991" y="289158"/>
                  </a:cubicBezTo>
                  <a:cubicBezTo>
                    <a:pt x="1961198" y="251821"/>
                    <a:pt x="2091404" y="219435"/>
                    <a:pt x="2222754" y="193623"/>
                  </a:cubicBezTo>
                  <a:cubicBezTo>
                    <a:pt x="2354199" y="168382"/>
                    <a:pt x="2486882" y="149332"/>
                    <a:pt x="2620137" y="138378"/>
                  </a:cubicBezTo>
                  <a:cubicBezTo>
                    <a:pt x="2753392" y="127424"/>
                    <a:pt x="2887123" y="122947"/>
                    <a:pt x="3020473" y="127234"/>
                  </a:cubicBezTo>
                  <a:cubicBezTo>
                    <a:pt x="3087148" y="129043"/>
                    <a:pt x="3153632" y="133711"/>
                    <a:pt x="3219736" y="139807"/>
                  </a:cubicBezTo>
                  <a:cubicBezTo>
                    <a:pt x="3252788" y="143426"/>
                    <a:pt x="3285839" y="146760"/>
                    <a:pt x="3318605" y="151713"/>
                  </a:cubicBezTo>
                  <a:lnTo>
                    <a:pt x="3367754" y="158666"/>
                  </a:lnTo>
                  <a:cubicBezTo>
                    <a:pt x="3384042" y="161238"/>
                    <a:pt x="3400330" y="164000"/>
                    <a:pt x="3416618" y="166858"/>
                  </a:cubicBezTo>
                  <a:cubicBezTo>
                    <a:pt x="3432905" y="169525"/>
                    <a:pt x="3449003" y="172954"/>
                    <a:pt x="3465195" y="176097"/>
                  </a:cubicBezTo>
                  <a:cubicBezTo>
                    <a:pt x="3481483" y="179431"/>
                    <a:pt x="3497199" y="182288"/>
                    <a:pt x="3513868" y="185908"/>
                  </a:cubicBezTo>
                  <a:lnTo>
                    <a:pt x="3612737" y="207625"/>
                  </a:lnTo>
                  <a:lnTo>
                    <a:pt x="3810381" y="252106"/>
                  </a:lnTo>
                  <a:cubicBezTo>
                    <a:pt x="3942112" y="282015"/>
                    <a:pt x="4073843" y="312590"/>
                    <a:pt x="4206621" y="339736"/>
                  </a:cubicBezTo>
                  <a:cubicBezTo>
                    <a:pt x="4239768" y="346785"/>
                    <a:pt x="4272915" y="353452"/>
                    <a:pt x="4306062" y="359834"/>
                  </a:cubicBezTo>
                  <a:cubicBezTo>
                    <a:pt x="4339209" y="366216"/>
                    <a:pt x="4372356" y="372979"/>
                    <a:pt x="4405503" y="378979"/>
                  </a:cubicBezTo>
                  <a:cubicBezTo>
                    <a:pt x="4473416" y="389266"/>
                    <a:pt x="4542378" y="398410"/>
                    <a:pt x="4611529" y="405745"/>
                  </a:cubicBezTo>
                  <a:cubicBezTo>
                    <a:pt x="4749832" y="420794"/>
                    <a:pt x="4890326" y="428795"/>
                    <a:pt x="5031677" y="427462"/>
                  </a:cubicBezTo>
                  <a:cubicBezTo>
                    <a:pt x="5102352" y="426985"/>
                    <a:pt x="5173028" y="423747"/>
                    <a:pt x="5243227" y="418699"/>
                  </a:cubicBezTo>
                  <a:cubicBezTo>
                    <a:pt x="5313427" y="413650"/>
                    <a:pt x="5382959" y="406030"/>
                    <a:pt x="5451062" y="398029"/>
                  </a:cubicBezTo>
                  <a:cubicBezTo>
                    <a:pt x="5587651" y="381551"/>
                    <a:pt x="5717381" y="362501"/>
                    <a:pt x="5844635" y="353071"/>
                  </a:cubicBezTo>
                  <a:cubicBezTo>
                    <a:pt x="5876544" y="350690"/>
                    <a:pt x="5908262" y="348404"/>
                    <a:pt x="5939981" y="346975"/>
                  </a:cubicBezTo>
                  <a:cubicBezTo>
                    <a:pt x="5971794" y="345356"/>
                    <a:pt x="6003036" y="344308"/>
                    <a:pt x="6035898" y="344118"/>
                  </a:cubicBezTo>
                  <a:cubicBezTo>
                    <a:pt x="6100477" y="343070"/>
                    <a:pt x="6166390" y="343356"/>
                    <a:pt x="6232303" y="343642"/>
                  </a:cubicBezTo>
                  <a:cubicBezTo>
                    <a:pt x="6364415" y="344880"/>
                    <a:pt x="6497669" y="347833"/>
                    <a:pt x="6630924" y="351071"/>
                  </a:cubicBezTo>
                  <a:lnTo>
                    <a:pt x="6831140" y="356596"/>
                  </a:lnTo>
                  <a:lnTo>
                    <a:pt x="7031545" y="362501"/>
                  </a:lnTo>
                  <a:cubicBezTo>
                    <a:pt x="7165086" y="367454"/>
                    <a:pt x="7298818" y="371835"/>
                    <a:pt x="7432262" y="378408"/>
                  </a:cubicBezTo>
                  <a:cubicBezTo>
                    <a:pt x="7565518" y="384790"/>
                    <a:pt x="7699153" y="392124"/>
                    <a:pt x="7830312" y="402506"/>
                  </a:cubicBezTo>
                  <a:lnTo>
                    <a:pt x="7879270" y="406792"/>
                  </a:lnTo>
                  <a:lnTo>
                    <a:pt x="7926895" y="411745"/>
                  </a:lnTo>
                  <a:lnTo>
                    <a:pt x="7977569" y="417175"/>
                  </a:lnTo>
                  <a:cubicBezTo>
                    <a:pt x="7995380" y="418984"/>
                    <a:pt x="8013097" y="420699"/>
                    <a:pt x="8030623" y="422127"/>
                  </a:cubicBezTo>
                  <a:cubicBezTo>
                    <a:pt x="8100632" y="427843"/>
                    <a:pt x="8169402" y="431748"/>
                    <a:pt x="8237982" y="435177"/>
                  </a:cubicBezTo>
                  <a:cubicBezTo>
                    <a:pt x="8375047" y="442035"/>
                    <a:pt x="8511254" y="444511"/>
                    <a:pt x="8647748" y="449464"/>
                  </a:cubicBezTo>
                  <a:cubicBezTo>
                    <a:pt x="8715946" y="451750"/>
                    <a:pt x="8784336" y="454513"/>
                    <a:pt x="8852821" y="456132"/>
                  </a:cubicBezTo>
                  <a:cubicBezTo>
                    <a:pt x="8887111" y="456989"/>
                    <a:pt x="8921401" y="457751"/>
                    <a:pt x="8955786" y="458132"/>
                  </a:cubicBezTo>
                  <a:cubicBezTo>
                    <a:pt x="8990171" y="458323"/>
                    <a:pt x="9024651" y="458227"/>
                    <a:pt x="9059227" y="457751"/>
                  </a:cubicBezTo>
                  <a:cubicBezTo>
                    <a:pt x="9099995" y="456989"/>
                    <a:pt x="9140857" y="455275"/>
                    <a:pt x="9182005" y="452512"/>
                  </a:cubicBezTo>
                  <a:lnTo>
                    <a:pt x="9182005" y="154189"/>
                  </a:ln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</a:endParaRPr>
            </a:p>
          </p:txBody>
        </p:sp>
        <p:sp useBgFill="1">
          <p:nvSpPr>
            <p:cNvPr id="17" name="Freeform: Shape 16">
              <a:extLst>
                <a:ext uri="{FF2B5EF4-FFF2-40B4-BE49-F238E27FC236}">
                  <a16:creationId xmlns:a16="http://schemas.microsoft.com/office/drawing/2014/main" id="{1213505B-6136-49EC-951C-1FDA2A6C5BD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305" y="3614750"/>
              <a:ext cx="12188952" cy="1201528"/>
            </a:xfrm>
            <a:custGeom>
              <a:avLst/>
              <a:gdLst>
                <a:gd name="connsiteX0" fmla="*/ 0 w 9182100"/>
                <a:gd name="connsiteY0" fmla="*/ 1019102 h 1019102"/>
                <a:gd name="connsiteX1" fmla="*/ 9182100 w 9182100"/>
                <a:gd name="connsiteY1" fmla="*/ 1019102 h 1019102"/>
                <a:gd name="connsiteX2" fmla="*/ 9182100 w 9182100"/>
                <a:gd name="connsiteY2" fmla="*/ 273009 h 1019102"/>
                <a:gd name="connsiteX3" fmla="*/ 9065895 w 9182100"/>
                <a:gd name="connsiteY3" fmla="*/ 278343 h 1019102"/>
                <a:gd name="connsiteX4" fmla="*/ 8261890 w 9182100"/>
                <a:gd name="connsiteY4" fmla="*/ 257769 h 1019102"/>
                <a:gd name="connsiteX5" fmla="*/ 8038624 w 9182100"/>
                <a:gd name="connsiteY5" fmla="*/ 235956 h 1019102"/>
                <a:gd name="connsiteX6" fmla="*/ 7862221 w 9182100"/>
                <a:gd name="connsiteY6" fmla="*/ 213097 h 1019102"/>
                <a:gd name="connsiteX7" fmla="*/ 6238780 w 9182100"/>
                <a:gd name="connsiteY7" fmla="*/ 126419 h 1019102"/>
                <a:gd name="connsiteX8" fmla="*/ 5828729 w 9182100"/>
                <a:gd name="connsiteY8" fmla="*/ 142421 h 1019102"/>
                <a:gd name="connsiteX9" fmla="*/ 5227606 w 9182100"/>
                <a:gd name="connsiteY9" fmla="*/ 219764 h 1019102"/>
                <a:gd name="connsiteX10" fmla="*/ 4394359 w 9182100"/>
                <a:gd name="connsiteY10" fmla="*/ 190713 h 1019102"/>
                <a:gd name="connsiteX11" fmla="*/ 3789236 w 9182100"/>
                <a:gd name="connsiteY11" fmla="*/ 107655 h 1019102"/>
                <a:gd name="connsiteX12" fmla="*/ 3391567 w 9182100"/>
                <a:gd name="connsiteY12" fmla="*/ 30502 h 1019102"/>
                <a:gd name="connsiteX13" fmla="*/ 2180177 w 9182100"/>
                <a:gd name="connsiteY13" fmla="*/ 67745 h 1019102"/>
                <a:gd name="connsiteX14" fmla="*/ 1543336 w 9182100"/>
                <a:gd name="connsiteY14" fmla="*/ 209953 h 1019102"/>
                <a:gd name="connsiteX15" fmla="*/ 1276731 w 9182100"/>
                <a:gd name="connsiteY15" fmla="*/ 286439 h 1019102"/>
                <a:gd name="connsiteX16" fmla="*/ 441293 w 9182100"/>
                <a:gd name="connsiteY16" fmla="*/ 292345 h 1019102"/>
                <a:gd name="connsiteX17" fmla="*/ 0 w 9182100"/>
                <a:gd name="connsiteY17" fmla="*/ 135563 h 1019102"/>
                <a:gd name="connsiteX18" fmla="*/ 0 w 9182100"/>
                <a:gd name="connsiteY18" fmla="*/ 1019102 h 10191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9182100" h="1019102">
                  <a:moveTo>
                    <a:pt x="0" y="1019102"/>
                  </a:moveTo>
                  <a:lnTo>
                    <a:pt x="9182100" y="1019102"/>
                  </a:lnTo>
                  <a:lnTo>
                    <a:pt x="9182100" y="273009"/>
                  </a:lnTo>
                  <a:cubicBezTo>
                    <a:pt x="9143429" y="275485"/>
                    <a:pt x="9104662" y="277200"/>
                    <a:pt x="9065895" y="278343"/>
                  </a:cubicBezTo>
                  <a:cubicBezTo>
                    <a:pt x="8798243" y="285201"/>
                    <a:pt x="8529066" y="277009"/>
                    <a:pt x="8261890" y="257769"/>
                  </a:cubicBezTo>
                  <a:cubicBezTo>
                    <a:pt x="8187024" y="251863"/>
                    <a:pt x="8112443" y="245386"/>
                    <a:pt x="8038624" y="235956"/>
                  </a:cubicBezTo>
                  <a:cubicBezTo>
                    <a:pt x="7980140" y="228051"/>
                    <a:pt x="7920228" y="219002"/>
                    <a:pt x="7862221" y="213097"/>
                  </a:cubicBezTo>
                  <a:cubicBezTo>
                    <a:pt x="7322439" y="159280"/>
                    <a:pt x="6780943" y="130991"/>
                    <a:pt x="6238780" y="126419"/>
                  </a:cubicBezTo>
                  <a:cubicBezTo>
                    <a:pt x="6102477" y="126324"/>
                    <a:pt x="5964745" y="128800"/>
                    <a:pt x="5828729" y="142421"/>
                  </a:cubicBezTo>
                  <a:cubicBezTo>
                    <a:pt x="5624703" y="162328"/>
                    <a:pt x="5429441" y="202048"/>
                    <a:pt x="5227606" y="219764"/>
                  </a:cubicBezTo>
                  <a:cubicBezTo>
                    <a:pt x="4950238" y="245767"/>
                    <a:pt x="4670393" y="228527"/>
                    <a:pt x="4394359" y="190713"/>
                  </a:cubicBezTo>
                  <a:cubicBezTo>
                    <a:pt x="4193381" y="163090"/>
                    <a:pt x="3988880" y="147755"/>
                    <a:pt x="3789236" y="107655"/>
                  </a:cubicBezTo>
                  <a:cubicBezTo>
                    <a:pt x="3660743" y="85271"/>
                    <a:pt x="3520249" y="51648"/>
                    <a:pt x="3391567" y="30502"/>
                  </a:cubicBezTo>
                  <a:cubicBezTo>
                    <a:pt x="2990469" y="-28553"/>
                    <a:pt x="2579370" y="5928"/>
                    <a:pt x="2180177" y="67745"/>
                  </a:cubicBezTo>
                  <a:cubicBezTo>
                    <a:pt x="1965198" y="103273"/>
                    <a:pt x="1751648" y="146136"/>
                    <a:pt x="1543336" y="209953"/>
                  </a:cubicBezTo>
                  <a:cubicBezTo>
                    <a:pt x="1456087" y="238528"/>
                    <a:pt x="1365885" y="264627"/>
                    <a:pt x="1276731" y="286439"/>
                  </a:cubicBezTo>
                  <a:cubicBezTo>
                    <a:pt x="1001173" y="335398"/>
                    <a:pt x="716471" y="346923"/>
                    <a:pt x="441293" y="292345"/>
                  </a:cubicBezTo>
                  <a:cubicBezTo>
                    <a:pt x="285655" y="263198"/>
                    <a:pt x="143923" y="198237"/>
                    <a:pt x="0" y="135563"/>
                  </a:cubicBezTo>
                  <a:lnTo>
                    <a:pt x="0" y="1019102"/>
                  </a:lnTo>
                  <a:close/>
                </a:path>
              </a:pathLst>
            </a:custGeom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478FD78-F68C-33E0-8D30-B5E704741B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>
              <a:spcAft>
                <a:spcPts val="600"/>
              </a:spcAft>
            </a:pPr>
            <a:fld id="{A68F81FF-A8B7-8E49-9D5B-3CAD5ADFEE36}" type="slidenum">
              <a:rPr lang="en-US">
                <a:solidFill>
                  <a:srgbClr val="898989"/>
                </a:solidFill>
                <a:latin typeface="+mn-lt"/>
              </a:rPr>
              <a:pPr>
                <a:spcAft>
                  <a:spcPts val="600"/>
                </a:spcAft>
              </a:pPr>
              <a:t>22</a:t>
            </a:fld>
            <a:endParaRPr lang="en-US">
              <a:solidFill>
                <a:srgbClr val="898989"/>
              </a:solidFill>
              <a:latin typeface="+mn-lt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9AF6F599-74C8-140B-3AC4-954249D61E9F}"/>
              </a:ext>
            </a:extLst>
          </p:cNvPr>
          <p:cNvSpPr/>
          <p:nvPr/>
        </p:nvSpPr>
        <p:spPr>
          <a:xfrm>
            <a:off x="465614" y="326922"/>
            <a:ext cx="11008991" cy="2673855"/>
          </a:xfrm>
          <a:prstGeom prst="rect">
            <a:avLst/>
          </a:prstGeom>
          <a:solidFill>
            <a:schemeClr val="accent6">
              <a:lumMod val="50000"/>
              <a:alpha val="69804"/>
            </a:schemeClr>
          </a:solidFill>
          <a:ln w="762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spcAft>
                <a:spcPts val="300"/>
              </a:spcAft>
            </a:pPr>
            <a:r>
              <a:rPr lang="en-US" sz="2800" dirty="0">
                <a:solidFill>
                  <a:schemeClr val="bg1"/>
                </a:solidFill>
                <a:latin typeface="+mj-lt"/>
              </a:rPr>
              <a:t>IESBA Members are asked to share views on:</a:t>
            </a:r>
          </a:p>
          <a:p>
            <a:pPr marL="914400" lvl="1" indent="-457200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chemeClr val="bg1"/>
                </a:solidFill>
                <a:latin typeface="+mj-lt"/>
              </a:rPr>
              <a:t>Significant comments from respondents on the strategic drivers, themes and actions and the PC’s responses on IESBA’s proposed Strategy 2024-2027</a:t>
            </a:r>
          </a:p>
          <a:p>
            <a:pPr marL="914400" lvl="1" indent="-457200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chemeClr val="bg1"/>
                </a:solidFill>
                <a:latin typeface="+mj-lt"/>
              </a:rPr>
              <a:t>The PC’s proposed revisions to the draft SWP</a:t>
            </a:r>
          </a:p>
        </p:txBody>
      </p:sp>
    </p:spTree>
    <p:extLst>
      <p:ext uri="{BB962C8B-B14F-4D97-AF65-F5344CB8AC3E}">
        <p14:creationId xmlns:p14="http://schemas.microsoft.com/office/powerpoint/2010/main" val="358155573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1FCD167-CB64-2FE1-0142-66E9ABCAAC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F81FF-A8B7-8E49-9D5B-3CAD5ADFEE36}" type="slidenum">
              <a:rPr lang="en-US" smtClean="0"/>
              <a:pPr/>
              <a:t>23</a:t>
            </a:fld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357F62BB-2400-B332-E927-A5223BE9AC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9750" y="2871410"/>
            <a:ext cx="10331450" cy="1115179"/>
          </a:xfrm>
        </p:spPr>
        <p:txBody>
          <a:bodyPr>
            <a:normAutofit/>
          </a:bodyPr>
          <a:lstStyle/>
          <a:p>
            <a:r>
              <a:rPr lang="en-US" sz="4800" dirty="0">
                <a:latin typeface="+mj-lt"/>
              </a:rPr>
              <a:t>Proposed Work Plan for 2024 - 2027</a:t>
            </a:r>
          </a:p>
        </p:txBody>
      </p:sp>
    </p:spTree>
    <p:extLst>
      <p:ext uri="{BB962C8B-B14F-4D97-AF65-F5344CB8AC3E}">
        <p14:creationId xmlns:p14="http://schemas.microsoft.com/office/powerpoint/2010/main" val="353117200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Stack of sticky notes and pencil">
            <a:extLst>
              <a:ext uri="{FF2B5EF4-FFF2-40B4-BE49-F238E27FC236}">
                <a16:creationId xmlns:a16="http://schemas.microsoft.com/office/drawing/2014/main" id="{6FEDCED3-D2E4-A498-8E43-44D6B2B846E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H="1">
            <a:off x="0" y="0"/>
            <a:ext cx="3826566" cy="6967330"/>
          </a:xfrm>
          <a:custGeom>
            <a:avLst/>
            <a:gdLst/>
            <a:ahLst/>
            <a:cxnLst/>
            <a:rect l="l" t="t" r="r" b="b"/>
            <a:pathLst>
              <a:path w="6878775" h="6858000">
                <a:moveTo>
                  <a:pt x="1102973" y="0"/>
                </a:moveTo>
                <a:lnTo>
                  <a:pt x="1160688" y="0"/>
                </a:lnTo>
                <a:lnTo>
                  <a:pt x="983189" y="331786"/>
                </a:lnTo>
                <a:cubicBezTo>
                  <a:pt x="914866" y="469145"/>
                  <a:pt x="850355" y="608712"/>
                  <a:pt x="789261" y="750263"/>
                </a:cubicBezTo>
                <a:cubicBezTo>
                  <a:pt x="774307" y="784928"/>
                  <a:pt x="759992" y="819849"/>
                  <a:pt x="745295" y="854514"/>
                </a:cubicBezTo>
                <a:cubicBezTo>
                  <a:pt x="756682" y="845393"/>
                  <a:pt x="765489" y="833492"/>
                  <a:pt x="770857" y="819975"/>
                </a:cubicBezTo>
                <a:cubicBezTo>
                  <a:pt x="879943" y="589569"/>
                  <a:pt x="999605" y="365513"/>
                  <a:pt x="1131329" y="148742"/>
                </a:cubicBezTo>
                <a:lnTo>
                  <a:pt x="1227589" y="0"/>
                </a:lnTo>
                <a:lnTo>
                  <a:pt x="6878775" y="0"/>
                </a:lnTo>
                <a:lnTo>
                  <a:pt x="6878775" y="6858000"/>
                </a:lnTo>
                <a:lnTo>
                  <a:pt x="713521" y="6858000"/>
                </a:lnTo>
                <a:lnTo>
                  <a:pt x="625642" y="6670527"/>
                </a:lnTo>
                <a:cubicBezTo>
                  <a:pt x="507232" y="6398531"/>
                  <a:pt x="403083" y="6118381"/>
                  <a:pt x="312785" y="5830359"/>
                </a:cubicBezTo>
                <a:cubicBezTo>
                  <a:pt x="278149" y="5719759"/>
                  <a:pt x="248879" y="5607635"/>
                  <a:pt x="212198" y="5480401"/>
                </a:cubicBezTo>
                <a:cubicBezTo>
                  <a:pt x="212208" y="5491601"/>
                  <a:pt x="212803" y="5502788"/>
                  <a:pt x="213988" y="5513923"/>
                </a:cubicBezTo>
                <a:cubicBezTo>
                  <a:pt x="264089" y="5723695"/>
                  <a:pt x="307290" y="5935370"/>
                  <a:pt x="365826" y="6142729"/>
                </a:cubicBezTo>
                <a:cubicBezTo>
                  <a:pt x="433152" y="6380817"/>
                  <a:pt x="510068" y="6614016"/>
                  <a:pt x="597975" y="6841549"/>
                </a:cubicBezTo>
                <a:lnTo>
                  <a:pt x="604824" y="6858000"/>
                </a:lnTo>
                <a:lnTo>
                  <a:pt x="552056" y="6858000"/>
                </a:lnTo>
                <a:lnTo>
                  <a:pt x="539576" y="6828295"/>
                </a:lnTo>
                <a:cubicBezTo>
                  <a:pt x="380597" y="6414594"/>
                  <a:pt x="260223" y="5988893"/>
                  <a:pt x="171555" y="5552906"/>
                </a:cubicBezTo>
                <a:cubicBezTo>
                  <a:pt x="91163" y="5157998"/>
                  <a:pt x="43746" y="4758899"/>
                  <a:pt x="12305" y="4357388"/>
                </a:cubicBezTo>
                <a:cubicBezTo>
                  <a:pt x="-14281" y="4013908"/>
                  <a:pt x="4507" y="3672965"/>
                  <a:pt x="46684" y="3331516"/>
                </a:cubicBezTo>
                <a:cubicBezTo>
                  <a:pt x="127203" y="2664286"/>
                  <a:pt x="277819" y="2007265"/>
                  <a:pt x="496065" y="1371196"/>
                </a:cubicBezTo>
                <a:cubicBezTo>
                  <a:pt x="636273" y="966066"/>
                  <a:pt x="800445" y="573253"/>
                  <a:pt x="995723" y="196614"/>
                </a:cubicBezTo>
                <a:close/>
              </a:path>
            </a:pathLst>
          </a:custGeom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335C0BD7-4AF1-05E0-8F02-97FA8A6D22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F81FF-A8B7-8E49-9D5B-3CAD5ADFEE36}" type="slidenum">
              <a:rPr lang="en-US" smtClean="0"/>
              <a:t>24</a:t>
            </a:fld>
            <a:endParaRPr lang="en-US" dirty="0"/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047DBBB6-B9CC-2AED-299C-9D315A89CC6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07188568"/>
              </p:ext>
            </p:extLst>
          </p:nvPr>
        </p:nvGraphicFramePr>
        <p:xfrm>
          <a:off x="4383156" y="1100382"/>
          <a:ext cx="7199243" cy="4576800"/>
        </p:xfrm>
        <a:graphic>
          <a:graphicData uri="http://schemas.openxmlformats.org/drawingml/2006/table">
            <a:tbl>
              <a:tblPr firstRow="1" firstCol="1" bandRow="1"/>
              <a:tblGrid>
                <a:gridCol w="5074717">
                  <a:extLst>
                    <a:ext uri="{9D8B030D-6E8A-4147-A177-3AD203B41FA5}">
                      <a16:colId xmlns:a16="http://schemas.microsoft.com/office/drawing/2014/main" val="1761759714"/>
                    </a:ext>
                  </a:extLst>
                </a:gridCol>
                <a:gridCol w="2124526">
                  <a:extLst>
                    <a:ext uri="{9D8B030D-6E8A-4147-A177-3AD203B41FA5}">
                      <a16:colId xmlns:a16="http://schemas.microsoft.com/office/drawing/2014/main" val="3380031849"/>
                    </a:ext>
                  </a:extLst>
                </a:gridCol>
              </a:tblGrid>
              <a:tr h="639208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2400" b="1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On-going Projects and Work Streams</a:t>
                      </a:r>
                      <a:endParaRPr lang="en-US" sz="2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661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b="1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Anticipated Status Q1 2024</a:t>
                      </a:r>
                      <a:endParaRPr lang="en-US" sz="2400" dirty="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661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1489029"/>
                  </a:ext>
                </a:extLst>
              </a:tr>
              <a:tr h="1463040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2000" dirty="0"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Sustainability</a:t>
                      </a:r>
                    </a:p>
                    <a:p>
                      <a:pPr marL="342900" marR="0" indent="-342900" algn="just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2000" dirty="0"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Work stream 1 – Independence</a:t>
                      </a:r>
                    </a:p>
                    <a:p>
                      <a:pPr marL="342900" marR="0" indent="-342900" algn="just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2000" dirty="0"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Work stream 2 – Ethics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just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Font typeface="Arial" panose="020B0604020202020204" pitchFamily="34" charset="0"/>
                        <a:buNone/>
                      </a:pPr>
                      <a:r>
                        <a:rPr lang="en-US" sz="2000" dirty="0"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Exposure draft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8798701"/>
                  </a:ext>
                </a:extLst>
              </a:tr>
              <a:tr h="548640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2000" dirty="0">
                          <a:effectLst/>
                          <a:latin typeface="+mj-lt"/>
                          <a:cs typeface="Times New Roman" panose="02020603050405020304" pitchFamily="18" charset="0"/>
                        </a:rPr>
                        <a:t>Use of Experts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 typeface="Symbol" panose="05050102010706020507" pitchFamily="18" charset="2"/>
                        <a:buNone/>
                        <a:tabLst/>
                        <a:defRPr/>
                      </a:pPr>
                      <a:r>
                        <a:rPr lang="en-US" sz="2000" dirty="0"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Exposure draft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38451792"/>
                  </a:ext>
                </a:extLst>
              </a:tr>
              <a:tr h="733920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2000" dirty="0"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CIV/Pension Funds/ Investment Company Complexes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2000" dirty="0"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Information gathering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2440404"/>
                  </a:ext>
                </a:extLst>
              </a:tr>
              <a:tr h="733920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2000" dirty="0"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PIR – NOCLAR 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2000" dirty="0"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Information gathering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21824059"/>
                  </a:ext>
                </a:extLst>
              </a:tr>
            </a:tbl>
          </a:graphicData>
        </a:graphic>
      </p:graphicFrame>
      <p:sp>
        <p:nvSpPr>
          <p:cNvPr id="12" name="Rectangle 11">
            <a:extLst>
              <a:ext uri="{FF2B5EF4-FFF2-40B4-BE49-F238E27FC236}">
                <a16:creationId xmlns:a16="http://schemas.microsoft.com/office/drawing/2014/main" id="{E25EBCC1-92E0-9871-68FA-0E28972FC904}"/>
              </a:ext>
            </a:extLst>
          </p:cNvPr>
          <p:cNvSpPr/>
          <p:nvPr/>
        </p:nvSpPr>
        <p:spPr>
          <a:xfrm>
            <a:off x="4383155" y="244797"/>
            <a:ext cx="2355573" cy="467139"/>
          </a:xfrm>
          <a:prstGeom prst="rect">
            <a:avLst/>
          </a:prstGeom>
          <a:solidFill>
            <a:srgbClr val="EE6612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bg1"/>
                </a:solidFill>
                <a:latin typeface="+mj-lt"/>
              </a:rPr>
              <a:t>Ongoing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8E2A69D8-FC97-431E-CD45-CE40D472CB46}"/>
              </a:ext>
            </a:extLst>
          </p:cNvPr>
          <p:cNvSpPr/>
          <p:nvPr/>
        </p:nvSpPr>
        <p:spPr>
          <a:xfrm>
            <a:off x="6804991" y="254736"/>
            <a:ext cx="2355573" cy="467139"/>
          </a:xfrm>
          <a:prstGeom prst="rect">
            <a:avLst/>
          </a:prstGeom>
          <a:solidFill>
            <a:schemeClr val="tx1">
              <a:lumMod val="20000"/>
              <a:lumOff val="80000"/>
            </a:schemeClr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bg1"/>
                </a:solidFill>
                <a:latin typeface="+mj-lt"/>
              </a:rPr>
              <a:t>Pre-commitment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E6A5986F-AA01-A288-BBBF-E8B99172B3D7}"/>
              </a:ext>
            </a:extLst>
          </p:cNvPr>
          <p:cNvSpPr/>
          <p:nvPr/>
        </p:nvSpPr>
        <p:spPr>
          <a:xfrm>
            <a:off x="9226827" y="254737"/>
            <a:ext cx="2355573" cy="467139"/>
          </a:xfrm>
          <a:prstGeom prst="rect">
            <a:avLst/>
          </a:prstGeom>
          <a:solidFill>
            <a:schemeClr val="tx1">
              <a:lumMod val="20000"/>
              <a:lumOff val="80000"/>
            </a:schemeClr>
          </a:solidFill>
          <a:ln w="3810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bg1"/>
                </a:solidFill>
                <a:latin typeface="+mj-lt"/>
              </a:rPr>
              <a:t>Potential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F8D2192-6B5F-05D8-9CC7-435D9AC35677}"/>
              </a:ext>
            </a:extLst>
          </p:cNvPr>
          <p:cNvSpPr/>
          <p:nvPr/>
        </p:nvSpPr>
        <p:spPr>
          <a:xfrm>
            <a:off x="102549" y="14535"/>
            <a:ext cx="3621468" cy="291881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4400" b="1" dirty="0">
                <a:solidFill>
                  <a:srgbClr val="0070C0"/>
                </a:solidFill>
                <a:latin typeface="+mj-lt"/>
              </a:rPr>
              <a:t>Strategic Work Plan</a:t>
            </a:r>
          </a:p>
          <a:p>
            <a:r>
              <a:rPr lang="en-US" sz="2400" b="1" dirty="0">
                <a:solidFill>
                  <a:schemeClr val="accent5">
                    <a:lumMod val="75000"/>
                  </a:schemeClr>
                </a:solidFill>
                <a:latin typeface="+mj-lt"/>
              </a:rPr>
              <a:t>Ongoing projects and work streams </a:t>
            </a:r>
          </a:p>
          <a:p>
            <a:r>
              <a:rPr lang="en-US" sz="2000" dirty="0">
                <a:solidFill>
                  <a:schemeClr val="accent5">
                    <a:lumMod val="75000"/>
                  </a:schemeClr>
                </a:solidFill>
                <a:latin typeface="+mj-lt"/>
              </a:rPr>
              <a:t>(Table A Consultation paper)</a:t>
            </a:r>
          </a:p>
        </p:txBody>
      </p:sp>
    </p:spTree>
    <p:extLst>
      <p:ext uri="{BB962C8B-B14F-4D97-AF65-F5344CB8AC3E}">
        <p14:creationId xmlns:p14="http://schemas.microsoft.com/office/powerpoint/2010/main" val="39695453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335C0BD7-4AF1-05E0-8F02-97FA8A6D22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F81FF-A8B7-8E49-9D5B-3CAD5ADFEE36}" type="slidenum">
              <a:rPr lang="en-US" smtClean="0"/>
              <a:t>25</a:t>
            </a:fld>
            <a:endParaRPr lang="en-US" dirty="0"/>
          </a:p>
        </p:txBody>
      </p:sp>
      <p:pic>
        <p:nvPicPr>
          <p:cNvPr id="7" name="Picture 6" descr="Stack of sticky notes and pencil">
            <a:extLst>
              <a:ext uri="{FF2B5EF4-FFF2-40B4-BE49-F238E27FC236}">
                <a16:creationId xmlns:a16="http://schemas.microsoft.com/office/drawing/2014/main" id="{8B86C918-999A-1DED-F1F9-BF48EF6A32E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H="1">
            <a:off x="0" y="0"/>
            <a:ext cx="3826566" cy="6967330"/>
          </a:xfrm>
          <a:custGeom>
            <a:avLst/>
            <a:gdLst/>
            <a:ahLst/>
            <a:cxnLst/>
            <a:rect l="l" t="t" r="r" b="b"/>
            <a:pathLst>
              <a:path w="6878775" h="6858000">
                <a:moveTo>
                  <a:pt x="1102973" y="0"/>
                </a:moveTo>
                <a:lnTo>
                  <a:pt x="1160688" y="0"/>
                </a:lnTo>
                <a:lnTo>
                  <a:pt x="983189" y="331786"/>
                </a:lnTo>
                <a:cubicBezTo>
                  <a:pt x="914866" y="469145"/>
                  <a:pt x="850355" y="608712"/>
                  <a:pt x="789261" y="750263"/>
                </a:cubicBezTo>
                <a:cubicBezTo>
                  <a:pt x="774307" y="784928"/>
                  <a:pt x="759992" y="819849"/>
                  <a:pt x="745295" y="854514"/>
                </a:cubicBezTo>
                <a:cubicBezTo>
                  <a:pt x="756682" y="845393"/>
                  <a:pt x="765489" y="833492"/>
                  <a:pt x="770857" y="819975"/>
                </a:cubicBezTo>
                <a:cubicBezTo>
                  <a:pt x="879943" y="589569"/>
                  <a:pt x="999605" y="365513"/>
                  <a:pt x="1131329" y="148742"/>
                </a:cubicBezTo>
                <a:lnTo>
                  <a:pt x="1227589" y="0"/>
                </a:lnTo>
                <a:lnTo>
                  <a:pt x="6878775" y="0"/>
                </a:lnTo>
                <a:lnTo>
                  <a:pt x="6878775" y="6858000"/>
                </a:lnTo>
                <a:lnTo>
                  <a:pt x="713521" y="6858000"/>
                </a:lnTo>
                <a:lnTo>
                  <a:pt x="625642" y="6670527"/>
                </a:lnTo>
                <a:cubicBezTo>
                  <a:pt x="507232" y="6398531"/>
                  <a:pt x="403083" y="6118381"/>
                  <a:pt x="312785" y="5830359"/>
                </a:cubicBezTo>
                <a:cubicBezTo>
                  <a:pt x="278149" y="5719759"/>
                  <a:pt x="248879" y="5607635"/>
                  <a:pt x="212198" y="5480401"/>
                </a:cubicBezTo>
                <a:cubicBezTo>
                  <a:pt x="212208" y="5491601"/>
                  <a:pt x="212803" y="5502788"/>
                  <a:pt x="213988" y="5513923"/>
                </a:cubicBezTo>
                <a:cubicBezTo>
                  <a:pt x="264089" y="5723695"/>
                  <a:pt x="307290" y="5935370"/>
                  <a:pt x="365826" y="6142729"/>
                </a:cubicBezTo>
                <a:cubicBezTo>
                  <a:pt x="433152" y="6380817"/>
                  <a:pt x="510068" y="6614016"/>
                  <a:pt x="597975" y="6841549"/>
                </a:cubicBezTo>
                <a:lnTo>
                  <a:pt x="604824" y="6858000"/>
                </a:lnTo>
                <a:lnTo>
                  <a:pt x="552056" y="6858000"/>
                </a:lnTo>
                <a:lnTo>
                  <a:pt x="539576" y="6828295"/>
                </a:lnTo>
                <a:cubicBezTo>
                  <a:pt x="380597" y="6414594"/>
                  <a:pt x="260223" y="5988893"/>
                  <a:pt x="171555" y="5552906"/>
                </a:cubicBezTo>
                <a:cubicBezTo>
                  <a:pt x="91163" y="5157998"/>
                  <a:pt x="43746" y="4758899"/>
                  <a:pt x="12305" y="4357388"/>
                </a:cubicBezTo>
                <a:cubicBezTo>
                  <a:pt x="-14281" y="4013908"/>
                  <a:pt x="4507" y="3672965"/>
                  <a:pt x="46684" y="3331516"/>
                </a:cubicBezTo>
                <a:cubicBezTo>
                  <a:pt x="127203" y="2664286"/>
                  <a:pt x="277819" y="2007265"/>
                  <a:pt x="496065" y="1371196"/>
                </a:cubicBezTo>
                <a:cubicBezTo>
                  <a:pt x="636273" y="966066"/>
                  <a:pt x="800445" y="573253"/>
                  <a:pt x="995723" y="196614"/>
                </a:cubicBezTo>
                <a:close/>
              </a:path>
            </a:pathLst>
          </a:cu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F890A7A2-D97B-FEC7-0DB1-AFCEDF33459E}"/>
              </a:ext>
            </a:extLst>
          </p:cNvPr>
          <p:cNvSpPr/>
          <p:nvPr/>
        </p:nvSpPr>
        <p:spPr>
          <a:xfrm>
            <a:off x="6804991" y="254736"/>
            <a:ext cx="2355573" cy="467139"/>
          </a:xfrm>
          <a:prstGeom prst="rect">
            <a:avLst/>
          </a:prstGeom>
          <a:solidFill>
            <a:schemeClr val="tx1">
              <a:lumMod val="20000"/>
              <a:lumOff val="80000"/>
            </a:schemeClr>
          </a:solidFill>
          <a:ln w="3810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bg1"/>
                </a:solidFill>
                <a:latin typeface="+mj-lt"/>
              </a:rPr>
              <a:t>Pre-commitment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724AACB4-61CA-A4BB-9D80-17FB6276EA01}"/>
              </a:ext>
            </a:extLst>
          </p:cNvPr>
          <p:cNvSpPr/>
          <p:nvPr/>
        </p:nvSpPr>
        <p:spPr>
          <a:xfrm>
            <a:off x="4383152" y="4754562"/>
            <a:ext cx="7199245" cy="1784350"/>
          </a:xfrm>
          <a:prstGeom prst="rect">
            <a:avLst/>
          </a:prstGeom>
          <a:no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285750" indent="-285750" algn="just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tx1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General support for ongoing projects and work streams</a:t>
            </a:r>
          </a:p>
          <a:p>
            <a:pPr marL="285750" indent="-285750" algn="just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tx1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Defer CIVs work stream until completion of PIE PIR due to degree of diversity for these types of entities between jurisdictions </a:t>
            </a:r>
          </a:p>
          <a:p>
            <a:pPr marL="285750" indent="-285750" algn="just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tx1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Suggestion to defer </a:t>
            </a:r>
            <a:r>
              <a:rPr lang="en-US" sz="1600" i="1" dirty="0">
                <a:solidFill>
                  <a:schemeClr val="tx1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Use of Expert</a:t>
            </a:r>
            <a:r>
              <a:rPr lang="en-US" sz="1600" dirty="0">
                <a:solidFill>
                  <a:schemeClr val="tx1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s project ED to not dilute respondents’ focus on </a:t>
            </a:r>
            <a:r>
              <a:rPr lang="en-US" sz="1600" i="1" dirty="0">
                <a:solidFill>
                  <a:schemeClr val="tx1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Sustainability</a:t>
            </a:r>
            <a:r>
              <a:rPr lang="en-US" sz="1600" dirty="0">
                <a:solidFill>
                  <a:schemeClr val="tx1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project</a:t>
            </a:r>
          </a:p>
          <a:p>
            <a:pPr marL="285750" indent="-285750" algn="just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tx1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General support for NOCLAR PIR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8FDF9551-8B80-3859-124D-F8F20D0D1222}"/>
              </a:ext>
            </a:extLst>
          </p:cNvPr>
          <p:cNvSpPr/>
          <p:nvPr/>
        </p:nvSpPr>
        <p:spPr>
          <a:xfrm>
            <a:off x="9226827" y="254737"/>
            <a:ext cx="2355573" cy="467139"/>
          </a:xfrm>
          <a:prstGeom prst="rect">
            <a:avLst/>
          </a:prstGeom>
          <a:solidFill>
            <a:schemeClr val="tx1">
              <a:lumMod val="20000"/>
              <a:lumOff val="80000"/>
            </a:schemeClr>
          </a:solidFill>
          <a:ln w="3810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bg1"/>
                </a:solidFill>
                <a:latin typeface="+mj-lt"/>
              </a:rPr>
              <a:t>Potential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68B59B5B-973C-2702-056D-CCAC50CE7BF7}"/>
              </a:ext>
            </a:extLst>
          </p:cNvPr>
          <p:cNvSpPr/>
          <p:nvPr/>
        </p:nvSpPr>
        <p:spPr>
          <a:xfrm>
            <a:off x="4383155" y="244797"/>
            <a:ext cx="2355573" cy="467139"/>
          </a:xfrm>
          <a:prstGeom prst="rect">
            <a:avLst/>
          </a:prstGeom>
          <a:solidFill>
            <a:srgbClr val="EE6612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bg1"/>
                </a:solidFill>
                <a:latin typeface="+mj-lt"/>
              </a:rPr>
              <a:t>Ongoing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8A0435FA-954D-7FA9-3952-161DFB31C6E7}"/>
              </a:ext>
            </a:extLst>
          </p:cNvPr>
          <p:cNvSpPr/>
          <p:nvPr/>
        </p:nvSpPr>
        <p:spPr>
          <a:xfrm>
            <a:off x="102549" y="14535"/>
            <a:ext cx="3621468" cy="291881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4400" b="1" dirty="0">
                <a:solidFill>
                  <a:srgbClr val="0070C0"/>
                </a:solidFill>
                <a:latin typeface="+mj-lt"/>
              </a:rPr>
              <a:t>Strategic Work Plan</a:t>
            </a:r>
          </a:p>
          <a:p>
            <a:r>
              <a:rPr lang="en-US" sz="2400" b="1" dirty="0">
                <a:solidFill>
                  <a:schemeClr val="accent5">
                    <a:lumMod val="75000"/>
                  </a:schemeClr>
                </a:solidFill>
                <a:latin typeface="+mj-lt"/>
              </a:rPr>
              <a:t>Ongoing projects and work streams </a:t>
            </a:r>
          </a:p>
          <a:p>
            <a:r>
              <a:rPr lang="en-US" sz="2000" dirty="0">
                <a:solidFill>
                  <a:schemeClr val="accent5">
                    <a:lumMod val="75000"/>
                  </a:schemeClr>
                </a:solidFill>
                <a:latin typeface="+mj-lt"/>
              </a:rPr>
              <a:t>(Table A Consultation paper)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92D4208-36D3-5464-3265-65BA828EE79B}"/>
              </a:ext>
            </a:extLst>
          </p:cNvPr>
          <p:cNvSpPr txBox="1"/>
          <p:nvPr/>
        </p:nvSpPr>
        <p:spPr>
          <a:xfrm>
            <a:off x="4383155" y="842836"/>
            <a:ext cx="7199245" cy="515488"/>
          </a:xfrm>
          <a:prstGeom prst="rect">
            <a:avLst/>
          </a:prstGeom>
          <a:solidFill>
            <a:srgbClr val="EE6612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txBody>
          <a:bodyPr vert="horz" wrap="square" lIns="91440" tIns="45720" rIns="91440" bIns="45720" rtlCol="0" anchor="b">
            <a:noAutofit/>
          </a:bodyPr>
          <a:lstStyle/>
          <a:p>
            <a:pPr marR="0" lvl="0" algn="ctr">
              <a:spcBef>
                <a:spcPts val="300"/>
              </a:spcBef>
              <a:spcAft>
                <a:spcPts val="300"/>
              </a:spcAft>
            </a:pPr>
            <a:r>
              <a:rPr lang="en-US" sz="3200" b="1" dirty="0">
                <a:solidFill>
                  <a:schemeClr val="bg1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Monitoring Group Members</a:t>
            </a:r>
            <a:endParaRPr lang="en-US" sz="3200" b="1" dirty="0">
              <a:solidFill>
                <a:schemeClr val="bg1"/>
              </a:solidFill>
              <a:effectLst/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DC3EA9E-EF4A-CFAE-0520-D798E26D575D}"/>
              </a:ext>
            </a:extLst>
          </p:cNvPr>
          <p:cNvSpPr txBox="1"/>
          <p:nvPr/>
        </p:nvSpPr>
        <p:spPr>
          <a:xfrm>
            <a:off x="4383152" y="4153441"/>
            <a:ext cx="7199245" cy="601121"/>
          </a:xfrm>
          <a:prstGeom prst="rect">
            <a:avLst/>
          </a:prstGeom>
          <a:solidFill>
            <a:srgbClr val="EE6612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txBody>
          <a:bodyPr vert="horz" wrap="square" lIns="91440" tIns="45720" rIns="91440" bIns="45720" rtlCol="0" anchor="b">
            <a:normAutofit/>
          </a:bodyPr>
          <a:lstStyle/>
          <a:p>
            <a:pPr marR="0" lvl="0" algn="ctr">
              <a:spcBef>
                <a:spcPts val="300"/>
              </a:spcBef>
              <a:spcAft>
                <a:spcPts val="300"/>
              </a:spcAft>
            </a:pPr>
            <a:r>
              <a:rPr lang="en-US" sz="3200" b="1" dirty="0">
                <a:solidFill>
                  <a:schemeClr val="bg1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Other Respondents</a:t>
            </a:r>
            <a:endParaRPr lang="en-US" sz="3200" b="1" dirty="0">
              <a:solidFill>
                <a:schemeClr val="bg1"/>
              </a:solidFill>
              <a:effectLst/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79BB7579-320C-943F-101B-8EC49575BF5E}"/>
              </a:ext>
            </a:extLst>
          </p:cNvPr>
          <p:cNvSpPr/>
          <p:nvPr/>
        </p:nvSpPr>
        <p:spPr>
          <a:xfrm>
            <a:off x="4383152" y="1348385"/>
            <a:ext cx="7199245" cy="2485969"/>
          </a:xfrm>
          <a:prstGeom prst="rect">
            <a:avLst/>
          </a:prstGeom>
          <a:no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285750" indent="-285750" algn="just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tx1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Supportive of ongoing projects and work streams</a:t>
            </a:r>
          </a:p>
          <a:p>
            <a:pPr marL="285750" indent="-285750" algn="just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tx1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Sustainability-related standards should equivalent to those for audits</a:t>
            </a:r>
          </a:p>
          <a:p>
            <a:pPr marL="285750" indent="-285750" algn="just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tx1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Supportive of Boards strategic decision on a phased approach to standard setting related to sustainability reporting</a:t>
            </a:r>
          </a:p>
          <a:p>
            <a:pPr marL="285750" indent="-285750" algn="just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tx1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IESBA to remain flexible to address new and emerging public interest issues identified during Sustainability Project</a:t>
            </a:r>
          </a:p>
          <a:p>
            <a:pPr marL="285750" indent="-285750" algn="just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tx1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IESBA to retain its ability to be agile in resource allocations to address emerging public interest issues</a:t>
            </a:r>
          </a:p>
          <a:p>
            <a:pPr marL="285750" indent="-285750" algn="just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tx1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Collaborate with IAASB to address topics of mutual interest</a:t>
            </a:r>
            <a:endParaRPr lang="en-US" sz="1600" dirty="0">
              <a:solidFill>
                <a:schemeClr val="tx1"/>
              </a:solidFill>
              <a:effectLst/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indent="-342900">
              <a:spcBef>
                <a:spcPts val="300"/>
              </a:spcBef>
              <a:spcAft>
                <a:spcPts val="300"/>
              </a:spcAft>
              <a:buFont typeface="Courier New" panose="02070309020205020404" pitchFamily="49" charset="0"/>
              <a:buChar char="o"/>
            </a:pPr>
            <a:endParaRPr lang="en-US" sz="1600" dirty="0">
              <a:solidFill>
                <a:schemeClr val="tx1"/>
              </a:solidFill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742950" lvl="1" indent="-285750" algn="ctr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endParaRPr lang="en-US" sz="1400" dirty="0">
              <a:solidFill>
                <a:schemeClr val="tx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97458182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335C0BD7-4AF1-05E0-8F02-97FA8A6D22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F81FF-A8B7-8E49-9D5B-3CAD5ADFEE36}" type="slidenum">
              <a:rPr lang="en-US" smtClean="0"/>
              <a:t>26</a:t>
            </a:fld>
            <a:endParaRPr lang="en-US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39514731-89BF-8498-FC7D-1CBF3225B41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68900493"/>
              </p:ext>
            </p:extLst>
          </p:nvPr>
        </p:nvGraphicFramePr>
        <p:xfrm>
          <a:off x="4383155" y="1757641"/>
          <a:ext cx="7059545" cy="3320261"/>
        </p:xfrm>
        <a:graphic>
          <a:graphicData uri="http://schemas.openxmlformats.org/drawingml/2006/table">
            <a:tbl>
              <a:tblPr firstRow="1" firstCol="1" bandRow="1"/>
              <a:tblGrid>
                <a:gridCol w="4583045">
                  <a:extLst>
                    <a:ext uri="{9D8B030D-6E8A-4147-A177-3AD203B41FA5}">
                      <a16:colId xmlns:a16="http://schemas.microsoft.com/office/drawing/2014/main" val="1124019687"/>
                    </a:ext>
                  </a:extLst>
                </a:gridCol>
                <a:gridCol w="2476500">
                  <a:extLst>
                    <a:ext uri="{9D8B030D-6E8A-4147-A177-3AD203B41FA5}">
                      <a16:colId xmlns:a16="http://schemas.microsoft.com/office/drawing/2014/main" val="279578319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2400" b="1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Pre-committed Work Streams</a:t>
                      </a:r>
                      <a:endParaRPr lang="en-US" sz="2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8E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2400" b="1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Anticipated Demand on Resources</a:t>
                      </a:r>
                      <a:endParaRPr lang="en-US" sz="2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8EE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48389080"/>
                  </a:ext>
                </a:extLst>
              </a:tr>
              <a:tr h="751569"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2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PIR – Long Association Phase 2 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kumimoji="0" lang="en-US" sz="2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494949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Medium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6566704"/>
                  </a:ext>
                </a:extLst>
              </a:tr>
              <a:tr h="388047"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2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PIR – Restructured Code 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kumimoji="0" lang="en-US" sz="2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494949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Medium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14729720"/>
                  </a:ext>
                </a:extLst>
              </a:tr>
              <a:tr h="546652"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2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PIR – NAS and Fees 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kumimoji="0" lang="en-US" sz="2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494949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High 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23724198"/>
                  </a:ext>
                </a:extLst>
              </a:tr>
              <a:tr h="536713"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2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PIR – Definitions of PIE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kumimoji="0" lang="en-US" sz="2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494949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Medium 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38166366"/>
                  </a:ext>
                </a:extLst>
              </a:tr>
            </a:tbl>
          </a:graphicData>
        </a:graphic>
      </p:graphicFrame>
      <p:pic>
        <p:nvPicPr>
          <p:cNvPr id="7" name="Picture 6" descr="Sea of white umbrellas with one blue one in the crowd">
            <a:extLst>
              <a:ext uri="{FF2B5EF4-FFF2-40B4-BE49-F238E27FC236}">
                <a16:creationId xmlns:a16="http://schemas.microsoft.com/office/drawing/2014/main" id="{8B86C918-999A-1DED-F1F9-BF48EF6A32E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H="1">
            <a:off x="0" y="0"/>
            <a:ext cx="3826566" cy="6967330"/>
          </a:xfrm>
          <a:custGeom>
            <a:avLst/>
            <a:gdLst/>
            <a:ahLst/>
            <a:cxnLst/>
            <a:rect l="l" t="t" r="r" b="b"/>
            <a:pathLst>
              <a:path w="6878775" h="6858000">
                <a:moveTo>
                  <a:pt x="1102973" y="0"/>
                </a:moveTo>
                <a:lnTo>
                  <a:pt x="1160688" y="0"/>
                </a:lnTo>
                <a:lnTo>
                  <a:pt x="983189" y="331786"/>
                </a:lnTo>
                <a:cubicBezTo>
                  <a:pt x="914866" y="469145"/>
                  <a:pt x="850355" y="608712"/>
                  <a:pt x="789261" y="750263"/>
                </a:cubicBezTo>
                <a:cubicBezTo>
                  <a:pt x="774307" y="784928"/>
                  <a:pt x="759992" y="819849"/>
                  <a:pt x="745295" y="854514"/>
                </a:cubicBezTo>
                <a:cubicBezTo>
                  <a:pt x="756682" y="845393"/>
                  <a:pt x="765489" y="833492"/>
                  <a:pt x="770857" y="819975"/>
                </a:cubicBezTo>
                <a:cubicBezTo>
                  <a:pt x="879943" y="589569"/>
                  <a:pt x="999605" y="365513"/>
                  <a:pt x="1131329" y="148742"/>
                </a:cubicBezTo>
                <a:lnTo>
                  <a:pt x="1227589" y="0"/>
                </a:lnTo>
                <a:lnTo>
                  <a:pt x="6878775" y="0"/>
                </a:lnTo>
                <a:lnTo>
                  <a:pt x="6878775" y="6858000"/>
                </a:lnTo>
                <a:lnTo>
                  <a:pt x="713521" y="6858000"/>
                </a:lnTo>
                <a:lnTo>
                  <a:pt x="625642" y="6670527"/>
                </a:lnTo>
                <a:cubicBezTo>
                  <a:pt x="507232" y="6398531"/>
                  <a:pt x="403083" y="6118381"/>
                  <a:pt x="312785" y="5830359"/>
                </a:cubicBezTo>
                <a:cubicBezTo>
                  <a:pt x="278149" y="5719759"/>
                  <a:pt x="248879" y="5607635"/>
                  <a:pt x="212198" y="5480401"/>
                </a:cubicBezTo>
                <a:cubicBezTo>
                  <a:pt x="212208" y="5491601"/>
                  <a:pt x="212803" y="5502788"/>
                  <a:pt x="213988" y="5513923"/>
                </a:cubicBezTo>
                <a:cubicBezTo>
                  <a:pt x="264089" y="5723695"/>
                  <a:pt x="307290" y="5935370"/>
                  <a:pt x="365826" y="6142729"/>
                </a:cubicBezTo>
                <a:cubicBezTo>
                  <a:pt x="433152" y="6380817"/>
                  <a:pt x="510068" y="6614016"/>
                  <a:pt x="597975" y="6841549"/>
                </a:cubicBezTo>
                <a:lnTo>
                  <a:pt x="604824" y="6858000"/>
                </a:lnTo>
                <a:lnTo>
                  <a:pt x="552056" y="6858000"/>
                </a:lnTo>
                <a:lnTo>
                  <a:pt x="539576" y="6828295"/>
                </a:lnTo>
                <a:cubicBezTo>
                  <a:pt x="380597" y="6414594"/>
                  <a:pt x="260223" y="5988893"/>
                  <a:pt x="171555" y="5552906"/>
                </a:cubicBezTo>
                <a:cubicBezTo>
                  <a:pt x="91163" y="5157998"/>
                  <a:pt x="43746" y="4758899"/>
                  <a:pt x="12305" y="4357388"/>
                </a:cubicBezTo>
                <a:cubicBezTo>
                  <a:pt x="-14281" y="4013908"/>
                  <a:pt x="4507" y="3672965"/>
                  <a:pt x="46684" y="3331516"/>
                </a:cubicBezTo>
                <a:cubicBezTo>
                  <a:pt x="127203" y="2664286"/>
                  <a:pt x="277819" y="2007265"/>
                  <a:pt x="496065" y="1371196"/>
                </a:cubicBezTo>
                <a:cubicBezTo>
                  <a:pt x="636273" y="966066"/>
                  <a:pt x="800445" y="573253"/>
                  <a:pt x="995723" y="196614"/>
                </a:cubicBezTo>
                <a:close/>
              </a:path>
            </a:pathLst>
          </a:cu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F2EADEDD-4B93-8555-5593-0F96D78618B6}"/>
              </a:ext>
            </a:extLst>
          </p:cNvPr>
          <p:cNvSpPr/>
          <p:nvPr/>
        </p:nvSpPr>
        <p:spPr>
          <a:xfrm>
            <a:off x="4383155" y="244797"/>
            <a:ext cx="2355573" cy="467139"/>
          </a:xfrm>
          <a:prstGeom prst="rect">
            <a:avLst/>
          </a:prstGeom>
          <a:solidFill>
            <a:schemeClr val="tx1">
              <a:lumMod val="20000"/>
              <a:lumOff val="80000"/>
            </a:schemeClr>
          </a:solidFill>
          <a:ln w="3810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>
                <a:solidFill>
                  <a:schemeClr val="bg1"/>
                </a:solidFill>
                <a:latin typeface="+mj-lt"/>
              </a:rPr>
              <a:t>Ongoing</a:t>
            </a:r>
            <a:endParaRPr lang="en-US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890A7A2-D97B-FEC7-0DB1-AFCEDF33459E}"/>
              </a:ext>
            </a:extLst>
          </p:cNvPr>
          <p:cNvSpPr/>
          <p:nvPr/>
        </p:nvSpPr>
        <p:spPr>
          <a:xfrm>
            <a:off x="6804991" y="254736"/>
            <a:ext cx="2355573" cy="467139"/>
          </a:xfrm>
          <a:prstGeom prst="rect">
            <a:avLst/>
          </a:prstGeom>
          <a:solidFill>
            <a:srgbClr val="1F8EEC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bg1"/>
                </a:solidFill>
                <a:latin typeface="+mj-lt"/>
              </a:rPr>
              <a:t>Pre-commitment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51A6F18E-928E-3FB3-17C6-F90B34A7576C}"/>
              </a:ext>
            </a:extLst>
          </p:cNvPr>
          <p:cNvSpPr/>
          <p:nvPr/>
        </p:nvSpPr>
        <p:spPr>
          <a:xfrm>
            <a:off x="9226827" y="254737"/>
            <a:ext cx="2355573" cy="467139"/>
          </a:xfrm>
          <a:prstGeom prst="rect">
            <a:avLst/>
          </a:prstGeom>
          <a:solidFill>
            <a:schemeClr val="tx1">
              <a:lumMod val="20000"/>
              <a:lumOff val="80000"/>
            </a:schemeClr>
          </a:solidFill>
          <a:ln w="3810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>
                <a:solidFill>
                  <a:schemeClr val="bg1"/>
                </a:solidFill>
                <a:latin typeface="+mj-lt"/>
              </a:rPr>
              <a:t>Potential</a:t>
            </a:r>
            <a:endParaRPr lang="en-US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CE0CE77C-4494-97DA-5CF8-FDD42CCB0C19}"/>
              </a:ext>
            </a:extLst>
          </p:cNvPr>
          <p:cNvSpPr/>
          <p:nvPr/>
        </p:nvSpPr>
        <p:spPr>
          <a:xfrm>
            <a:off x="102549" y="38871"/>
            <a:ext cx="3621468" cy="323772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en-US" sz="4400" b="1" dirty="0">
                <a:solidFill>
                  <a:srgbClr val="0070C0"/>
                </a:solidFill>
                <a:latin typeface="+mj-lt"/>
              </a:rPr>
              <a:t>Strategic Work Plan</a:t>
            </a:r>
          </a:p>
          <a:p>
            <a:r>
              <a:rPr lang="en-US" sz="2400" b="1" dirty="0">
                <a:solidFill>
                  <a:schemeClr val="accent6">
                    <a:lumMod val="75000"/>
                  </a:schemeClr>
                </a:solidFill>
                <a:latin typeface="+mj-lt"/>
              </a:rPr>
              <a:t>Pre-committed work streams </a:t>
            </a:r>
          </a:p>
          <a:p>
            <a:r>
              <a:rPr lang="en-US" sz="2000" dirty="0">
                <a:solidFill>
                  <a:schemeClr val="accent6">
                    <a:lumMod val="75000"/>
                  </a:schemeClr>
                </a:solidFill>
                <a:latin typeface="+mj-lt"/>
              </a:rPr>
              <a:t>(Table C Consultation paper)</a:t>
            </a:r>
          </a:p>
          <a:p>
            <a:endParaRPr lang="en-US" sz="4400" dirty="0">
              <a:solidFill>
                <a:srgbClr val="0070C0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6952223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335C0BD7-4AF1-05E0-8F02-97FA8A6D22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F81FF-A8B7-8E49-9D5B-3CAD5ADFEE36}" type="slidenum">
              <a:rPr lang="en-US" smtClean="0"/>
              <a:t>27</a:t>
            </a:fld>
            <a:endParaRPr lang="en-US" dirty="0"/>
          </a:p>
        </p:txBody>
      </p:sp>
      <p:pic>
        <p:nvPicPr>
          <p:cNvPr id="7" name="Picture 6" descr="Sea of white umbrellas with one blue one in the crowd">
            <a:extLst>
              <a:ext uri="{FF2B5EF4-FFF2-40B4-BE49-F238E27FC236}">
                <a16:creationId xmlns:a16="http://schemas.microsoft.com/office/drawing/2014/main" id="{8B86C918-999A-1DED-F1F9-BF48EF6A32E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H="1">
            <a:off x="0" y="0"/>
            <a:ext cx="3826566" cy="6967330"/>
          </a:xfrm>
          <a:custGeom>
            <a:avLst/>
            <a:gdLst/>
            <a:ahLst/>
            <a:cxnLst/>
            <a:rect l="l" t="t" r="r" b="b"/>
            <a:pathLst>
              <a:path w="6878775" h="6858000">
                <a:moveTo>
                  <a:pt x="1102973" y="0"/>
                </a:moveTo>
                <a:lnTo>
                  <a:pt x="1160688" y="0"/>
                </a:lnTo>
                <a:lnTo>
                  <a:pt x="983189" y="331786"/>
                </a:lnTo>
                <a:cubicBezTo>
                  <a:pt x="914866" y="469145"/>
                  <a:pt x="850355" y="608712"/>
                  <a:pt x="789261" y="750263"/>
                </a:cubicBezTo>
                <a:cubicBezTo>
                  <a:pt x="774307" y="784928"/>
                  <a:pt x="759992" y="819849"/>
                  <a:pt x="745295" y="854514"/>
                </a:cubicBezTo>
                <a:cubicBezTo>
                  <a:pt x="756682" y="845393"/>
                  <a:pt x="765489" y="833492"/>
                  <a:pt x="770857" y="819975"/>
                </a:cubicBezTo>
                <a:cubicBezTo>
                  <a:pt x="879943" y="589569"/>
                  <a:pt x="999605" y="365513"/>
                  <a:pt x="1131329" y="148742"/>
                </a:cubicBezTo>
                <a:lnTo>
                  <a:pt x="1227589" y="0"/>
                </a:lnTo>
                <a:lnTo>
                  <a:pt x="6878775" y="0"/>
                </a:lnTo>
                <a:lnTo>
                  <a:pt x="6878775" y="6858000"/>
                </a:lnTo>
                <a:lnTo>
                  <a:pt x="713521" y="6858000"/>
                </a:lnTo>
                <a:lnTo>
                  <a:pt x="625642" y="6670527"/>
                </a:lnTo>
                <a:cubicBezTo>
                  <a:pt x="507232" y="6398531"/>
                  <a:pt x="403083" y="6118381"/>
                  <a:pt x="312785" y="5830359"/>
                </a:cubicBezTo>
                <a:cubicBezTo>
                  <a:pt x="278149" y="5719759"/>
                  <a:pt x="248879" y="5607635"/>
                  <a:pt x="212198" y="5480401"/>
                </a:cubicBezTo>
                <a:cubicBezTo>
                  <a:pt x="212208" y="5491601"/>
                  <a:pt x="212803" y="5502788"/>
                  <a:pt x="213988" y="5513923"/>
                </a:cubicBezTo>
                <a:cubicBezTo>
                  <a:pt x="264089" y="5723695"/>
                  <a:pt x="307290" y="5935370"/>
                  <a:pt x="365826" y="6142729"/>
                </a:cubicBezTo>
                <a:cubicBezTo>
                  <a:pt x="433152" y="6380817"/>
                  <a:pt x="510068" y="6614016"/>
                  <a:pt x="597975" y="6841549"/>
                </a:cubicBezTo>
                <a:lnTo>
                  <a:pt x="604824" y="6858000"/>
                </a:lnTo>
                <a:lnTo>
                  <a:pt x="552056" y="6858000"/>
                </a:lnTo>
                <a:lnTo>
                  <a:pt x="539576" y="6828295"/>
                </a:lnTo>
                <a:cubicBezTo>
                  <a:pt x="380597" y="6414594"/>
                  <a:pt x="260223" y="5988893"/>
                  <a:pt x="171555" y="5552906"/>
                </a:cubicBezTo>
                <a:cubicBezTo>
                  <a:pt x="91163" y="5157998"/>
                  <a:pt x="43746" y="4758899"/>
                  <a:pt x="12305" y="4357388"/>
                </a:cubicBezTo>
                <a:cubicBezTo>
                  <a:pt x="-14281" y="4013908"/>
                  <a:pt x="4507" y="3672965"/>
                  <a:pt x="46684" y="3331516"/>
                </a:cubicBezTo>
                <a:cubicBezTo>
                  <a:pt x="127203" y="2664286"/>
                  <a:pt x="277819" y="2007265"/>
                  <a:pt x="496065" y="1371196"/>
                </a:cubicBezTo>
                <a:cubicBezTo>
                  <a:pt x="636273" y="966066"/>
                  <a:pt x="800445" y="573253"/>
                  <a:pt x="995723" y="196614"/>
                </a:cubicBezTo>
                <a:close/>
              </a:path>
            </a:pathLst>
          </a:cu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F2EADEDD-4B93-8555-5593-0F96D78618B6}"/>
              </a:ext>
            </a:extLst>
          </p:cNvPr>
          <p:cNvSpPr/>
          <p:nvPr/>
        </p:nvSpPr>
        <p:spPr>
          <a:xfrm>
            <a:off x="4383155" y="244797"/>
            <a:ext cx="2355573" cy="467139"/>
          </a:xfrm>
          <a:prstGeom prst="rect">
            <a:avLst/>
          </a:prstGeom>
          <a:solidFill>
            <a:schemeClr val="tx1">
              <a:lumMod val="20000"/>
              <a:lumOff val="80000"/>
            </a:schemeClr>
          </a:solidFill>
          <a:ln w="3810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bg1"/>
                </a:solidFill>
                <a:latin typeface="+mj-lt"/>
              </a:rPr>
              <a:t>Ongoing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724AACB4-61CA-A4BB-9D80-17FB6276EA01}"/>
              </a:ext>
            </a:extLst>
          </p:cNvPr>
          <p:cNvSpPr/>
          <p:nvPr/>
        </p:nvSpPr>
        <p:spPr>
          <a:xfrm>
            <a:off x="4383155" y="1311629"/>
            <a:ext cx="7199245" cy="1504179"/>
          </a:xfrm>
          <a:prstGeom prst="rect">
            <a:avLst/>
          </a:prstGeom>
          <a:no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285750" indent="-285750" algn="just"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Supportive of pre-committed work streams</a:t>
            </a:r>
          </a:p>
          <a:p>
            <a:pPr marL="285750" indent="-285750" algn="just"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Include details of timeline for projects and PIRs</a:t>
            </a:r>
          </a:p>
          <a:p>
            <a:pPr marL="285750" indent="-285750" algn="just"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PIR and development of NAM critical to timely </a:t>
            </a:r>
            <a:r>
              <a:rPr lang="en-US" dirty="0">
                <a:solidFill>
                  <a:schemeClr val="tx1"/>
                </a:solidFill>
                <a:latin typeface="+mj-lt"/>
                <a:cs typeface="Times New Roman" panose="02020603050405020304" pitchFamily="18" charset="0"/>
              </a:rPr>
              <a:t>adoption of new and revised standards </a:t>
            </a:r>
          </a:p>
          <a:p>
            <a:pPr marL="285750" indent="-285750" algn="just"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Consider accelerating PIR for NAS and Fees, and Sustainability</a:t>
            </a:r>
            <a:endParaRPr lang="en-US" dirty="0">
              <a:solidFill>
                <a:schemeClr val="tx1"/>
              </a:solidFill>
              <a:effectLst/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B8292DB3-B9AA-578D-1F58-2E356391F81D}"/>
              </a:ext>
            </a:extLst>
          </p:cNvPr>
          <p:cNvSpPr/>
          <p:nvPr/>
        </p:nvSpPr>
        <p:spPr>
          <a:xfrm>
            <a:off x="6804991" y="244796"/>
            <a:ext cx="2355573" cy="467139"/>
          </a:xfrm>
          <a:prstGeom prst="rect">
            <a:avLst/>
          </a:prstGeom>
          <a:solidFill>
            <a:srgbClr val="1F8EEC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bg1"/>
                </a:solidFill>
                <a:latin typeface="+mj-lt"/>
              </a:rPr>
              <a:t>Pre-commitment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2F8FFF01-A02F-38B5-49EA-90127B8799AC}"/>
              </a:ext>
            </a:extLst>
          </p:cNvPr>
          <p:cNvSpPr/>
          <p:nvPr/>
        </p:nvSpPr>
        <p:spPr>
          <a:xfrm>
            <a:off x="9226827" y="254737"/>
            <a:ext cx="2355573" cy="467139"/>
          </a:xfrm>
          <a:prstGeom prst="rect">
            <a:avLst/>
          </a:prstGeom>
          <a:solidFill>
            <a:schemeClr val="tx1">
              <a:lumMod val="20000"/>
              <a:lumOff val="80000"/>
            </a:schemeClr>
          </a:solidFill>
          <a:ln w="3810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bg1"/>
                </a:solidFill>
                <a:latin typeface="+mj-lt"/>
              </a:rPr>
              <a:t>Potential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F3F8B6E0-54D6-05CC-5EBD-0DE4BA025749}"/>
              </a:ext>
            </a:extLst>
          </p:cNvPr>
          <p:cNvSpPr/>
          <p:nvPr/>
        </p:nvSpPr>
        <p:spPr>
          <a:xfrm>
            <a:off x="4383155" y="806784"/>
            <a:ext cx="7199245" cy="504845"/>
          </a:xfrm>
          <a:prstGeom prst="rect">
            <a:avLst/>
          </a:prstGeom>
          <a:solidFill>
            <a:srgbClr val="1F8E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solidFill>
                  <a:schemeClr val="bg1"/>
                </a:solidFill>
                <a:latin typeface="+mj-lt"/>
              </a:rPr>
              <a:t>Monitoring Group Members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CF8857E7-CE85-5D56-F425-886258D4F1C6}"/>
              </a:ext>
            </a:extLst>
          </p:cNvPr>
          <p:cNvSpPr/>
          <p:nvPr/>
        </p:nvSpPr>
        <p:spPr>
          <a:xfrm>
            <a:off x="4417078" y="3024177"/>
            <a:ext cx="7199245" cy="504845"/>
          </a:xfrm>
          <a:prstGeom prst="rect">
            <a:avLst/>
          </a:prstGeom>
          <a:solidFill>
            <a:srgbClr val="1F8E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solidFill>
                  <a:schemeClr val="bg1"/>
                </a:solidFill>
                <a:latin typeface="+mj-lt"/>
              </a:rPr>
              <a:t>Other Respondents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9EDDC66E-C0D1-FE53-2C0D-61CA2C995C10}"/>
              </a:ext>
            </a:extLst>
          </p:cNvPr>
          <p:cNvSpPr/>
          <p:nvPr/>
        </p:nvSpPr>
        <p:spPr>
          <a:xfrm>
            <a:off x="4417078" y="3529022"/>
            <a:ext cx="7199245" cy="2724946"/>
          </a:xfrm>
          <a:prstGeom prst="rect">
            <a:avLst/>
          </a:prstGeom>
          <a:no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285750" indent="-285750" algn="just"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Generally supportive of pre-committed work streams with concerns regarding the impact on the rate and pace of change </a:t>
            </a:r>
          </a:p>
          <a:p>
            <a:pPr marL="285750" indent="-285750" algn="just"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Some suggestions to prioritize PIR for restructured Code due to potential impact on adoption or run all PIRs simultaneously</a:t>
            </a:r>
          </a:p>
          <a:p>
            <a:pPr marL="288925" indent="-288925" algn="just"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Consider including PIR for Technology </a:t>
            </a:r>
          </a:p>
          <a:p>
            <a:pPr marL="285750" indent="-285750" algn="just"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Sufficient time to be provided between effective dates and PIR </a:t>
            </a:r>
          </a:p>
          <a:p>
            <a:pPr marL="285750" indent="-285750" algn="just"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Longer transition periods to adopt revised standards</a:t>
            </a:r>
          </a:p>
          <a:p>
            <a:pPr marL="285750" indent="-285750" algn="just"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Consider accelerate PIRs before taking on proposed work streams in Table B</a:t>
            </a:r>
          </a:p>
          <a:p>
            <a:pPr>
              <a:spcBef>
                <a:spcPts val="300"/>
              </a:spcBef>
              <a:spcAft>
                <a:spcPts val="300"/>
              </a:spcAft>
            </a:pPr>
            <a:endParaRPr lang="en-US" sz="1600" dirty="0">
              <a:solidFill>
                <a:schemeClr val="tx1"/>
              </a:solidFill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indent="-342900">
              <a:spcBef>
                <a:spcPts val="300"/>
              </a:spcBef>
              <a:spcAft>
                <a:spcPts val="300"/>
              </a:spcAft>
              <a:buFont typeface="Courier New" panose="02070309020205020404" pitchFamily="49" charset="0"/>
              <a:buChar char="o"/>
            </a:pPr>
            <a:endParaRPr lang="en-US" sz="1600" dirty="0">
              <a:solidFill>
                <a:schemeClr val="tx1"/>
              </a:solidFill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742950" lvl="1" indent="-285750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endParaRPr lang="en-US" sz="14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9E0D3018-7E8F-6156-B941-684C5377328B}"/>
              </a:ext>
            </a:extLst>
          </p:cNvPr>
          <p:cNvSpPr/>
          <p:nvPr/>
        </p:nvSpPr>
        <p:spPr>
          <a:xfrm>
            <a:off x="102549" y="38871"/>
            <a:ext cx="3621468" cy="323772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en-US" sz="4400" b="1" dirty="0">
                <a:solidFill>
                  <a:srgbClr val="0070C0"/>
                </a:solidFill>
                <a:latin typeface="+mj-lt"/>
              </a:rPr>
              <a:t>Strategic Work Plan</a:t>
            </a:r>
          </a:p>
          <a:p>
            <a:r>
              <a:rPr lang="en-US" sz="2400" b="1" dirty="0">
                <a:solidFill>
                  <a:srgbClr val="002060"/>
                </a:solidFill>
                <a:latin typeface="+mj-lt"/>
              </a:rPr>
              <a:t>Pre-committed work streams </a:t>
            </a:r>
          </a:p>
          <a:p>
            <a:r>
              <a:rPr lang="en-US" sz="2000" dirty="0">
                <a:solidFill>
                  <a:srgbClr val="002060"/>
                </a:solidFill>
                <a:latin typeface="+mj-lt"/>
              </a:rPr>
              <a:t>(Table C Consultation paper)</a:t>
            </a:r>
          </a:p>
          <a:p>
            <a:endParaRPr lang="en-US" sz="4400" dirty="0">
              <a:solidFill>
                <a:srgbClr val="0070C0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76949809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04853162-965B-1A57-F1B2-6856879390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F81FF-A8B7-8E49-9D5B-3CAD5ADFEE36}" type="slidenum">
              <a:rPr lang="en-US" smtClean="0"/>
              <a:t>28</a:t>
            </a:fld>
            <a:endParaRPr lang="en-US" dirty="0"/>
          </a:p>
        </p:txBody>
      </p:sp>
      <p:pic>
        <p:nvPicPr>
          <p:cNvPr id="5" name="Picture 2" descr="Organizational Strategies And Keeping Your Project On Track">
            <a:extLst>
              <a:ext uri="{FF2B5EF4-FFF2-40B4-BE49-F238E27FC236}">
                <a16:creationId xmlns:a16="http://schemas.microsoft.com/office/drawing/2014/main" id="{5A406C12-10E9-E8F6-4C63-4F77F657E6B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1"/>
          <a:stretch/>
        </p:blipFill>
        <p:spPr bwMode="auto">
          <a:xfrm>
            <a:off x="8322677" y="10"/>
            <a:ext cx="6878775" cy="6857990"/>
          </a:xfrm>
          <a:custGeom>
            <a:avLst/>
            <a:gdLst/>
            <a:ahLst/>
            <a:cxnLst/>
            <a:rect l="l" t="t" r="r" b="b"/>
            <a:pathLst>
              <a:path w="6878775" h="6858000">
                <a:moveTo>
                  <a:pt x="1102973" y="0"/>
                </a:moveTo>
                <a:lnTo>
                  <a:pt x="1160688" y="0"/>
                </a:lnTo>
                <a:lnTo>
                  <a:pt x="983189" y="331786"/>
                </a:lnTo>
                <a:cubicBezTo>
                  <a:pt x="914866" y="469145"/>
                  <a:pt x="850355" y="608712"/>
                  <a:pt x="789261" y="750263"/>
                </a:cubicBezTo>
                <a:cubicBezTo>
                  <a:pt x="774307" y="784928"/>
                  <a:pt x="759992" y="819849"/>
                  <a:pt x="745295" y="854514"/>
                </a:cubicBezTo>
                <a:cubicBezTo>
                  <a:pt x="756682" y="845393"/>
                  <a:pt x="765489" y="833492"/>
                  <a:pt x="770857" y="819975"/>
                </a:cubicBezTo>
                <a:cubicBezTo>
                  <a:pt x="879943" y="589569"/>
                  <a:pt x="999605" y="365513"/>
                  <a:pt x="1131329" y="148742"/>
                </a:cubicBezTo>
                <a:lnTo>
                  <a:pt x="1227589" y="0"/>
                </a:lnTo>
                <a:lnTo>
                  <a:pt x="6878775" y="0"/>
                </a:lnTo>
                <a:lnTo>
                  <a:pt x="6878775" y="6858000"/>
                </a:lnTo>
                <a:lnTo>
                  <a:pt x="713521" y="6858000"/>
                </a:lnTo>
                <a:lnTo>
                  <a:pt x="625642" y="6670527"/>
                </a:lnTo>
                <a:cubicBezTo>
                  <a:pt x="507232" y="6398531"/>
                  <a:pt x="403083" y="6118381"/>
                  <a:pt x="312785" y="5830359"/>
                </a:cubicBezTo>
                <a:cubicBezTo>
                  <a:pt x="278149" y="5719759"/>
                  <a:pt x="248879" y="5607635"/>
                  <a:pt x="212198" y="5480401"/>
                </a:cubicBezTo>
                <a:cubicBezTo>
                  <a:pt x="212208" y="5491601"/>
                  <a:pt x="212803" y="5502788"/>
                  <a:pt x="213988" y="5513923"/>
                </a:cubicBezTo>
                <a:cubicBezTo>
                  <a:pt x="264089" y="5723695"/>
                  <a:pt x="307290" y="5935370"/>
                  <a:pt x="365826" y="6142729"/>
                </a:cubicBezTo>
                <a:cubicBezTo>
                  <a:pt x="433152" y="6380817"/>
                  <a:pt x="510068" y="6614016"/>
                  <a:pt x="597975" y="6841549"/>
                </a:cubicBezTo>
                <a:lnTo>
                  <a:pt x="604824" y="6858000"/>
                </a:lnTo>
                <a:lnTo>
                  <a:pt x="552056" y="6858000"/>
                </a:lnTo>
                <a:lnTo>
                  <a:pt x="539576" y="6828295"/>
                </a:lnTo>
                <a:cubicBezTo>
                  <a:pt x="380597" y="6414594"/>
                  <a:pt x="260223" y="5988893"/>
                  <a:pt x="171555" y="5552906"/>
                </a:cubicBezTo>
                <a:cubicBezTo>
                  <a:pt x="91163" y="5157998"/>
                  <a:pt x="43746" y="4758899"/>
                  <a:pt x="12305" y="4357388"/>
                </a:cubicBezTo>
                <a:cubicBezTo>
                  <a:pt x="-14281" y="4013908"/>
                  <a:pt x="4507" y="3672965"/>
                  <a:pt x="46684" y="3331516"/>
                </a:cubicBezTo>
                <a:cubicBezTo>
                  <a:pt x="127203" y="2664286"/>
                  <a:pt x="277819" y="2007265"/>
                  <a:pt x="496065" y="1371196"/>
                </a:cubicBezTo>
                <a:cubicBezTo>
                  <a:pt x="636273" y="966066"/>
                  <a:pt x="800445" y="573253"/>
                  <a:pt x="995723" y="196614"/>
                </a:cubicBez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CAE1CE2A-787D-5813-02D0-5C84A0B1731D}"/>
              </a:ext>
            </a:extLst>
          </p:cNvPr>
          <p:cNvSpPr/>
          <p:nvPr/>
        </p:nvSpPr>
        <p:spPr>
          <a:xfrm>
            <a:off x="145143" y="1271212"/>
            <a:ext cx="8048830" cy="679508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solidFill>
                  <a:schemeClr val="bg1"/>
                </a:solidFill>
                <a:latin typeface="+mj-lt"/>
              </a:rPr>
              <a:t>PC Views and Proposals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0C730557-78F0-AA4C-B7AE-646642DC8A0E}"/>
              </a:ext>
            </a:extLst>
          </p:cNvPr>
          <p:cNvSpPr/>
          <p:nvPr/>
        </p:nvSpPr>
        <p:spPr>
          <a:xfrm>
            <a:off x="145142" y="1950720"/>
            <a:ext cx="8048831" cy="4474642"/>
          </a:xfrm>
          <a:prstGeom prst="rect">
            <a:avLst/>
          </a:prstGeom>
          <a:solidFill>
            <a:srgbClr val="FFFFFF">
              <a:alpha val="60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285750" indent="-285750" algn="just">
              <a:spcBef>
                <a:spcPts val="3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tx1"/>
                </a:solidFill>
                <a:latin typeface="+mj-lt"/>
                <a:cs typeface="Times New Roman" panose="02020603050405020304" pitchFamily="18" charset="0"/>
              </a:rPr>
              <a:t>IESBA will remain flexible and agile to respond to matters arising from Sustainability Project</a:t>
            </a:r>
          </a:p>
          <a:p>
            <a:pPr marL="285750" indent="-285750" algn="just">
              <a:spcBef>
                <a:spcPts val="3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tx1"/>
                </a:solidFill>
                <a:latin typeface="+mj-lt"/>
                <a:cs typeface="Times New Roman" panose="02020603050405020304" pitchFamily="18" charset="0"/>
              </a:rPr>
              <a:t>Will continue to monitor and access needs to address other Sustainability-related matters outside scope of current project</a:t>
            </a:r>
          </a:p>
          <a:p>
            <a:pPr marL="285750" indent="-285750" algn="just">
              <a:spcBef>
                <a:spcPts val="3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tx1"/>
                </a:solidFill>
                <a:latin typeface="+mj-lt"/>
                <a:cs typeface="Times New Roman" panose="02020603050405020304" pitchFamily="18" charset="0"/>
              </a:rPr>
              <a:t>Use of Expert proceed as planned</a:t>
            </a:r>
          </a:p>
          <a:p>
            <a:pPr marL="285750" indent="-285750" algn="just">
              <a:spcBef>
                <a:spcPts val="3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tx1"/>
                </a:solidFill>
                <a:latin typeface="+mj-lt"/>
                <a:cs typeface="Times New Roman" panose="02020603050405020304" pitchFamily="18" charset="0"/>
              </a:rPr>
              <a:t>CIV, Pension Funds and Investment Company should not be postponed</a:t>
            </a:r>
          </a:p>
          <a:p>
            <a:pPr marL="285750" indent="-285750" algn="just">
              <a:spcBef>
                <a:spcPts val="3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tx1"/>
                </a:solidFill>
                <a:latin typeface="+mj-lt"/>
                <a:cs typeface="Times New Roman" panose="02020603050405020304" pitchFamily="18" charset="0"/>
              </a:rPr>
              <a:t>All pre-committed work streams to be included in the SWP with priorities of PIR to be considered in Q4 2024 when SWP is updated</a:t>
            </a:r>
          </a:p>
          <a:p>
            <a:pPr marL="285750" indent="-285750" algn="just">
              <a:spcBef>
                <a:spcPts val="3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tx1"/>
                </a:solidFill>
                <a:latin typeface="+mj-lt"/>
                <a:cs typeface="Times New Roman" panose="02020603050405020304" pitchFamily="18" charset="0"/>
              </a:rPr>
              <a:t>Not accelerate PIR to allow sufficient time for implementation</a:t>
            </a:r>
          </a:p>
          <a:p>
            <a:pPr marL="285750" indent="-285750" algn="just">
              <a:spcBef>
                <a:spcPts val="3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tx1"/>
                </a:solidFill>
                <a:latin typeface="+mj-lt"/>
                <a:cs typeface="Times New Roman" panose="02020603050405020304" pitchFamily="18" charset="0"/>
              </a:rPr>
              <a:t>Acknowledge concern about volume and pace of change, and commit to take a balanced approach to future work plans.</a:t>
            </a:r>
          </a:p>
          <a:p>
            <a:pPr marL="285750" indent="-285750" algn="just">
              <a:spcBef>
                <a:spcPts val="3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tx1"/>
                </a:solidFill>
                <a:latin typeface="+mj-lt"/>
                <a:cs typeface="Times New Roman" panose="02020603050405020304" pitchFamily="18" charset="0"/>
              </a:rPr>
              <a:t>IESBA will continue to develop NAM to support adoption</a:t>
            </a:r>
          </a:p>
          <a:p>
            <a:pPr marL="285750" indent="-228600" algn="just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dirty="0">
              <a:solidFill>
                <a:srgbClr val="000000"/>
              </a:solidFill>
              <a:latin typeface="+mj-lt"/>
            </a:endParaRPr>
          </a:p>
          <a:p>
            <a:pPr marL="285750" indent="-228600" algn="just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dirty="0">
              <a:solidFill>
                <a:srgbClr val="000000"/>
              </a:solidFill>
              <a:latin typeface="+mj-lt"/>
            </a:endParaRPr>
          </a:p>
          <a:p>
            <a:pPr marL="346075" lvl="1" indent="-346075" algn="just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/>
            </a:pPr>
            <a:endParaRPr lang="en-US" sz="1600" dirty="0">
              <a:solidFill>
                <a:srgbClr val="000000"/>
              </a:solidFill>
              <a:latin typeface="+mj-lt"/>
              <a:cs typeface="Times New Roman" panose="02020603050405020304" pitchFamily="18" charset="0"/>
            </a:endParaRPr>
          </a:p>
          <a:p>
            <a:pPr marL="0" lvl="1" indent="-114300" algn="just">
              <a:spcAft>
                <a:spcPts val="300"/>
              </a:spcAft>
              <a:defRPr/>
            </a:pPr>
            <a:endParaRPr lang="en-US" sz="1600" dirty="0">
              <a:solidFill>
                <a:srgbClr val="000000"/>
              </a:solidFill>
              <a:latin typeface="+mj-lt"/>
              <a:cs typeface="Times New Roman" panose="02020603050405020304" pitchFamily="18" charset="0"/>
            </a:endParaRPr>
          </a:p>
          <a:p>
            <a:pPr>
              <a:spcBef>
                <a:spcPts val="300"/>
              </a:spcBef>
              <a:spcAft>
                <a:spcPts val="300"/>
              </a:spcAft>
            </a:pPr>
            <a:endParaRPr lang="en-US" dirty="0">
              <a:solidFill>
                <a:srgbClr val="000000"/>
              </a:solidFill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6E08A617-46BB-4C2E-304A-2B7B58D01E81}"/>
              </a:ext>
            </a:extLst>
          </p:cNvPr>
          <p:cNvSpPr/>
          <p:nvPr/>
        </p:nvSpPr>
        <p:spPr>
          <a:xfrm>
            <a:off x="145143" y="116114"/>
            <a:ext cx="8048830" cy="103535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4400" b="1" dirty="0">
                <a:solidFill>
                  <a:schemeClr val="bg1"/>
                </a:solidFill>
                <a:latin typeface="+mj-lt"/>
              </a:rPr>
              <a:t>Strategic Work Plan</a:t>
            </a:r>
          </a:p>
          <a:p>
            <a:r>
              <a:rPr lang="en-US" sz="2800" dirty="0">
                <a:solidFill>
                  <a:schemeClr val="bg1"/>
                </a:solidFill>
                <a:latin typeface="+mj-lt"/>
              </a:rPr>
              <a:t>(Ongoing &amp; Pre-committed Work Streams)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38569028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1" name="Rectangle 10">
            <a:extLst>
              <a:ext uri="{FF2B5EF4-FFF2-40B4-BE49-F238E27FC236}">
                <a16:creationId xmlns:a16="http://schemas.microsoft.com/office/drawing/2014/main" id="{8B089790-F4B6-46A7-BB28-7B74A9A9EFD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1"/>
            <a:ext cx="12191695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Placeholder 5" descr="Person with idea concept">
            <a:extLst>
              <a:ext uri="{FF2B5EF4-FFF2-40B4-BE49-F238E27FC236}">
                <a16:creationId xmlns:a16="http://schemas.microsoft.com/office/drawing/2014/main" id="{7557611D-F018-37CE-5161-E9E94350EC15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1" y="1"/>
            <a:ext cx="12192000" cy="6068290"/>
          </a:xfrm>
          <a:prstGeom prst="rect">
            <a:avLst/>
          </a:prstGeom>
        </p:spPr>
      </p:pic>
      <p:grpSp>
        <p:nvGrpSpPr>
          <p:cNvPr id="13" name="Group 12">
            <a:extLst>
              <a:ext uri="{FF2B5EF4-FFF2-40B4-BE49-F238E27FC236}">
                <a16:creationId xmlns:a16="http://schemas.microsoft.com/office/drawing/2014/main" id="{9DE3F54D-33BC-4382-A2AB-5E002F0F116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-305" y="5029199"/>
            <a:ext cx="12228128" cy="1828800"/>
            <a:chOff x="-305" y="2987478"/>
            <a:chExt cx="12188952" cy="1828800"/>
          </a:xfrm>
        </p:grpSpPr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6798451A-4EC8-4869-8DFB-BCE4E00BE55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305" y="2987478"/>
              <a:ext cx="12188952" cy="1099712"/>
            </a:xfrm>
            <a:custGeom>
              <a:avLst/>
              <a:gdLst>
                <a:gd name="connsiteX0" fmla="*/ 9182100 w 9182100"/>
                <a:gd name="connsiteY0" fmla="*/ 396420 h 932744"/>
                <a:gd name="connsiteX1" fmla="*/ 9103805 w 9182100"/>
                <a:gd name="connsiteY1" fmla="*/ 392229 h 932744"/>
                <a:gd name="connsiteX2" fmla="*/ 8712422 w 9182100"/>
                <a:gd name="connsiteY2" fmla="*/ 359749 h 932744"/>
                <a:gd name="connsiteX3" fmla="*/ 8322755 w 9182100"/>
                <a:gd name="connsiteY3" fmla="*/ 313362 h 932744"/>
                <a:gd name="connsiteX4" fmla="*/ 8134826 w 9182100"/>
                <a:gd name="connsiteY4" fmla="*/ 283930 h 932744"/>
                <a:gd name="connsiteX5" fmla="*/ 8090916 w 9182100"/>
                <a:gd name="connsiteY5" fmla="*/ 275643 h 932744"/>
                <a:gd name="connsiteX6" fmla="*/ 8069485 w 9182100"/>
                <a:gd name="connsiteY6" fmla="*/ 271262 h 932744"/>
                <a:gd name="connsiteX7" fmla="*/ 8041862 w 9182100"/>
                <a:gd name="connsiteY7" fmla="*/ 266595 h 932744"/>
                <a:gd name="connsiteX8" fmla="*/ 7986903 w 9182100"/>
                <a:gd name="connsiteY8" fmla="*/ 257546 h 932744"/>
                <a:gd name="connsiteX9" fmla="*/ 7934230 w 9182100"/>
                <a:gd name="connsiteY9" fmla="*/ 249640 h 932744"/>
                <a:gd name="connsiteX10" fmla="*/ 7727537 w 9182100"/>
                <a:gd name="connsiteY10" fmla="*/ 221922 h 932744"/>
                <a:gd name="connsiteX11" fmla="*/ 7625239 w 9182100"/>
                <a:gd name="connsiteY11" fmla="*/ 209730 h 932744"/>
                <a:gd name="connsiteX12" fmla="*/ 7523227 w 9182100"/>
                <a:gd name="connsiteY12" fmla="*/ 198110 h 932744"/>
                <a:gd name="connsiteX13" fmla="*/ 7115651 w 9182100"/>
                <a:gd name="connsiteY13" fmla="*/ 158010 h 932744"/>
                <a:gd name="connsiteX14" fmla="*/ 6706839 w 9182100"/>
                <a:gd name="connsiteY14" fmla="*/ 126958 h 932744"/>
                <a:gd name="connsiteX15" fmla="*/ 6604064 w 9182100"/>
                <a:gd name="connsiteY15" fmla="*/ 120862 h 932744"/>
                <a:gd name="connsiteX16" fmla="*/ 6501003 w 9182100"/>
                <a:gd name="connsiteY16" fmla="*/ 115338 h 932744"/>
                <a:gd name="connsiteX17" fmla="*/ 6397467 w 9182100"/>
                <a:gd name="connsiteY17" fmla="*/ 110385 h 932744"/>
                <a:gd name="connsiteX18" fmla="*/ 6293168 w 9182100"/>
                <a:gd name="connsiteY18" fmla="*/ 106860 h 932744"/>
                <a:gd name="connsiteX19" fmla="*/ 6079712 w 9182100"/>
                <a:gd name="connsiteY19" fmla="*/ 103908 h 932744"/>
                <a:gd name="connsiteX20" fmla="*/ 6024563 w 9182100"/>
                <a:gd name="connsiteY20" fmla="*/ 104479 h 932744"/>
                <a:gd name="connsiteX21" fmla="*/ 5968080 w 9182100"/>
                <a:gd name="connsiteY21" fmla="*/ 106479 h 932744"/>
                <a:gd name="connsiteX22" fmla="*/ 5855875 w 9182100"/>
                <a:gd name="connsiteY22" fmla="*/ 113242 h 932744"/>
                <a:gd name="connsiteX23" fmla="*/ 5439251 w 9182100"/>
                <a:gd name="connsiteY23" fmla="*/ 160105 h 932744"/>
                <a:gd name="connsiteX24" fmla="*/ 5075396 w 9182100"/>
                <a:gd name="connsiteY24" fmla="*/ 186585 h 932744"/>
                <a:gd name="connsiteX25" fmla="*/ 4712780 w 9182100"/>
                <a:gd name="connsiteY25" fmla="*/ 171249 h 932744"/>
                <a:gd name="connsiteX26" fmla="*/ 4666679 w 9182100"/>
                <a:gd name="connsiteY26" fmla="*/ 166773 h 932744"/>
                <a:gd name="connsiteX27" fmla="*/ 4620292 w 9182100"/>
                <a:gd name="connsiteY27" fmla="*/ 161629 h 932744"/>
                <a:gd name="connsiteX28" fmla="*/ 4573810 w 9182100"/>
                <a:gd name="connsiteY28" fmla="*/ 156009 h 932744"/>
                <a:gd name="connsiteX29" fmla="*/ 4550569 w 9182100"/>
                <a:gd name="connsiteY29" fmla="*/ 153057 h 932744"/>
                <a:gd name="connsiteX30" fmla="*/ 4538948 w 9182100"/>
                <a:gd name="connsiteY30" fmla="*/ 151628 h 932744"/>
                <a:gd name="connsiteX31" fmla="*/ 4526566 w 9182100"/>
                <a:gd name="connsiteY31" fmla="*/ 149913 h 932744"/>
                <a:gd name="connsiteX32" fmla="*/ 4327779 w 9182100"/>
                <a:gd name="connsiteY32" fmla="*/ 122862 h 932744"/>
                <a:gd name="connsiteX33" fmla="*/ 3929729 w 9182100"/>
                <a:gd name="connsiteY33" fmla="*/ 68189 h 932744"/>
                <a:gd name="connsiteX34" fmla="*/ 3729133 w 9182100"/>
                <a:gd name="connsiteY34" fmla="*/ 41900 h 932744"/>
                <a:gd name="connsiteX35" fmla="*/ 3628930 w 9182100"/>
                <a:gd name="connsiteY35" fmla="*/ 28946 h 932744"/>
                <a:gd name="connsiteX36" fmla="*/ 3573399 w 9182100"/>
                <a:gd name="connsiteY36" fmla="*/ 22278 h 932744"/>
                <a:gd name="connsiteX37" fmla="*/ 3516916 w 9182100"/>
                <a:gd name="connsiteY37" fmla="*/ 16468 h 932744"/>
                <a:gd name="connsiteX38" fmla="*/ 3074670 w 9182100"/>
                <a:gd name="connsiteY38" fmla="*/ 752 h 932744"/>
                <a:gd name="connsiteX39" fmla="*/ 2858738 w 9182100"/>
                <a:gd name="connsiteY39" fmla="*/ 8753 h 932744"/>
                <a:gd name="connsiteX40" fmla="*/ 2645474 w 9182100"/>
                <a:gd name="connsiteY40" fmla="*/ 25326 h 932744"/>
                <a:gd name="connsiteX41" fmla="*/ 1810798 w 9182100"/>
                <a:gd name="connsiteY41" fmla="*/ 158010 h 932744"/>
                <a:gd name="connsiteX42" fmla="*/ 1602772 w 9182100"/>
                <a:gd name="connsiteY42" fmla="*/ 208111 h 932744"/>
                <a:gd name="connsiteX43" fmla="*/ 1548860 w 9182100"/>
                <a:gd name="connsiteY43" fmla="*/ 222780 h 932744"/>
                <a:gd name="connsiteX44" fmla="*/ 1501331 w 9182100"/>
                <a:gd name="connsiteY44" fmla="*/ 236115 h 932744"/>
                <a:gd name="connsiteX45" fmla="*/ 1411224 w 9182100"/>
                <a:gd name="connsiteY45" fmla="*/ 260880 h 932744"/>
                <a:gd name="connsiteX46" fmla="*/ 1050893 w 9182100"/>
                <a:gd name="connsiteY46" fmla="*/ 338032 h 932744"/>
                <a:gd name="connsiteX47" fmla="*/ 871252 w 9182100"/>
                <a:gd name="connsiteY47" fmla="*/ 360511 h 932744"/>
                <a:gd name="connsiteX48" fmla="*/ 781812 w 9182100"/>
                <a:gd name="connsiteY48" fmla="*/ 366512 h 932744"/>
                <a:gd name="connsiteX49" fmla="*/ 692563 w 9182100"/>
                <a:gd name="connsiteY49" fmla="*/ 369655 h 932744"/>
                <a:gd name="connsiteX50" fmla="*/ 515017 w 9182100"/>
                <a:gd name="connsiteY50" fmla="*/ 363940 h 932744"/>
                <a:gd name="connsiteX51" fmla="*/ 337661 w 9182100"/>
                <a:gd name="connsiteY51" fmla="*/ 341937 h 932744"/>
                <a:gd name="connsiteX52" fmla="*/ 156972 w 9182100"/>
                <a:gd name="connsiteY52" fmla="*/ 303456 h 932744"/>
                <a:gd name="connsiteX53" fmla="*/ 0 w 9182100"/>
                <a:gd name="connsiteY53" fmla="*/ 261642 h 932744"/>
                <a:gd name="connsiteX54" fmla="*/ 0 w 9182100"/>
                <a:gd name="connsiteY54" fmla="*/ 713412 h 932744"/>
                <a:gd name="connsiteX55" fmla="*/ 9144 w 9182100"/>
                <a:gd name="connsiteY55" fmla="*/ 717699 h 932744"/>
                <a:gd name="connsiteX56" fmla="*/ 213360 w 9182100"/>
                <a:gd name="connsiteY56" fmla="*/ 801042 h 932744"/>
                <a:gd name="connsiteX57" fmla="*/ 653510 w 9182100"/>
                <a:gd name="connsiteY57" fmla="*/ 908199 h 932744"/>
                <a:gd name="connsiteX58" fmla="*/ 1101947 w 9182100"/>
                <a:gd name="connsiteY58" fmla="*/ 930773 h 932744"/>
                <a:gd name="connsiteX59" fmla="*/ 1540002 w 9182100"/>
                <a:gd name="connsiteY59" fmla="*/ 889434 h 932744"/>
                <a:gd name="connsiteX60" fmla="*/ 1647158 w 9182100"/>
                <a:gd name="connsiteY60" fmla="*/ 871242 h 932744"/>
                <a:gd name="connsiteX61" fmla="*/ 1698117 w 9182100"/>
                <a:gd name="connsiteY61" fmla="*/ 862193 h 932744"/>
                <a:gd name="connsiteX62" fmla="*/ 1742789 w 9182100"/>
                <a:gd name="connsiteY62" fmla="*/ 854668 h 932744"/>
                <a:gd name="connsiteX63" fmla="*/ 1931003 w 9182100"/>
                <a:gd name="connsiteY63" fmla="*/ 826950 h 932744"/>
                <a:gd name="connsiteX64" fmla="*/ 2314861 w 9182100"/>
                <a:gd name="connsiteY64" fmla="*/ 783897 h 932744"/>
                <a:gd name="connsiteX65" fmla="*/ 2506885 w 9182100"/>
                <a:gd name="connsiteY65" fmla="*/ 768086 h 932744"/>
                <a:gd name="connsiteX66" fmla="*/ 2602611 w 9182100"/>
                <a:gd name="connsiteY66" fmla="*/ 762085 h 932744"/>
                <a:gd name="connsiteX67" fmla="*/ 2698052 w 9182100"/>
                <a:gd name="connsiteY67" fmla="*/ 756846 h 932744"/>
                <a:gd name="connsiteX68" fmla="*/ 2887980 w 9182100"/>
                <a:gd name="connsiteY68" fmla="*/ 750846 h 932744"/>
                <a:gd name="connsiteX69" fmla="*/ 3075813 w 9182100"/>
                <a:gd name="connsiteY69" fmla="*/ 750179 h 932744"/>
                <a:gd name="connsiteX70" fmla="*/ 3168587 w 9182100"/>
                <a:gd name="connsiteY70" fmla="*/ 752751 h 932744"/>
                <a:gd name="connsiteX71" fmla="*/ 3260408 w 9182100"/>
                <a:gd name="connsiteY71" fmla="*/ 756656 h 932744"/>
                <a:gd name="connsiteX72" fmla="*/ 3440049 w 9182100"/>
                <a:gd name="connsiteY72" fmla="*/ 771610 h 932744"/>
                <a:gd name="connsiteX73" fmla="*/ 3483864 w 9182100"/>
                <a:gd name="connsiteY73" fmla="*/ 776849 h 932744"/>
                <a:gd name="connsiteX74" fmla="*/ 3528536 w 9182100"/>
                <a:gd name="connsiteY74" fmla="*/ 782469 h 932744"/>
                <a:gd name="connsiteX75" fmla="*/ 3628549 w 9182100"/>
                <a:gd name="connsiteY75" fmla="*/ 796089 h 932744"/>
                <a:gd name="connsiteX76" fmla="*/ 3828574 w 9182100"/>
                <a:gd name="connsiteY76" fmla="*/ 823140 h 932744"/>
                <a:gd name="connsiteX77" fmla="*/ 4231196 w 9182100"/>
                <a:gd name="connsiteY77" fmla="*/ 874099 h 932744"/>
                <a:gd name="connsiteX78" fmla="*/ 4433126 w 9182100"/>
                <a:gd name="connsiteY78" fmla="*/ 897435 h 932744"/>
                <a:gd name="connsiteX79" fmla="*/ 4485990 w 9182100"/>
                <a:gd name="connsiteY79" fmla="*/ 903246 h 932744"/>
                <a:gd name="connsiteX80" fmla="*/ 4539806 w 9182100"/>
                <a:gd name="connsiteY80" fmla="*/ 908961 h 932744"/>
                <a:gd name="connsiteX81" fmla="*/ 4593908 w 9182100"/>
                <a:gd name="connsiteY81" fmla="*/ 914199 h 932744"/>
                <a:gd name="connsiteX82" fmla="*/ 4648296 w 9182100"/>
                <a:gd name="connsiteY82" fmla="*/ 918771 h 932744"/>
                <a:gd name="connsiteX83" fmla="*/ 5092446 w 9182100"/>
                <a:gd name="connsiteY83" fmla="*/ 931154 h 932744"/>
                <a:gd name="connsiteX84" fmla="*/ 5533168 w 9182100"/>
                <a:gd name="connsiteY84" fmla="*/ 891816 h 932744"/>
                <a:gd name="connsiteX85" fmla="*/ 5918169 w 9182100"/>
                <a:gd name="connsiteY85" fmla="*/ 840666 h 932744"/>
                <a:gd name="connsiteX86" fmla="*/ 6007323 w 9182100"/>
                <a:gd name="connsiteY86" fmla="*/ 833237 h 932744"/>
                <a:gd name="connsiteX87" fmla="*/ 6051709 w 9182100"/>
                <a:gd name="connsiteY87" fmla="*/ 830570 h 932744"/>
                <a:gd name="connsiteX88" fmla="*/ 6097429 w 9182100"/>
                <a:gd name="connsiteY88" fmla="*/ 828379 h 932744"/>
                <a:gd name="connsiteX89" fmla="*/ 6287834 w 9182100"/>
                <a:gd name="connsiteY89" fmla="*/ 822569 h 932744"/>
                <a:gd name="connsiteX90" fmla="*/ 6681597 w 9182100"/>
                <a:gd name="connsiteY90" fmla="*/ 821235 h 932744"/>
                <a:gd name="connsiteX91" fmla="*/ 7079647 w 9182100"/>
                <a:gd name="connsiteY91" fmla="*/ 826569 h 932744"/>
                <a:gd name="connsiteX92" fmla="*/ 7478173 w 9182100"/>
                <a:gd name="connsiteY92" fmla="*/ 836094 h 932744"/>
                <a:gd name="connsiteX93" fmla="*/ 7871937 w 9182100"/>
                <a:gd name="connsiteY93" fmla="*/ 851430 h 932744"/>
                <a:gd name="connsiteX94" fmla="*/ 7919657 w 9182100"/>
                <a:gd name="connsiteY94" fmla="*/ 854097 h 932744"/>
                <a:gd name="connsiteX95" fmla="*/ 7964901 w 9182100"/>
                <a:gd name="connsiteY95" fmla="*/ 857240 h 932744"/>
                <a:gd name="connsiteX96" fmla="*/ 8015955 w 9182100"/>
                <a:gd name="connsiteY96" fmla="*/ 861050 h 932744"/>
                <a:gd name="connsiteX97" fmla="*/ 8072247 w 9182100"/>
                <a:gd name="connsiteY97" fmla="*/ 864384 h 932744"/>
                <a:gd name="connsiteX98" fmla="*/ 8286750 w 9182100"/>
                <a:gd name="connsiteY98" fmla="*/ 868384 h 932744"/>
                <a:gd name="connsiteX99" fmla="*/ 8704040 w 9182100"/>
                <a:gd name="connsiteY99" fmla="*/ 853716 h 932744"/>
                <a:gd name="connsiteX100" fmla="*/ 9120188 w 9182100"/>
                <a:gd name="connsiteY100" fmla="*/ 814092 h 932744"/>
                <a:gd name="connsiteX101" fmla="*/ 9181909 w 9182100"/>
                <a:gd name="connsiteY101" fmla="*/ 805519 h 932744"/>
                <a:gd name="connsiteX102" fmla="*/ 9181909 w 9182100"/>
                <a:gd name="connsiteY102" fmla="*/ 396420 h 9327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</a:cxnLst>
              <a:rect l="l" t="t" r="r" b="b"/>
              <a:pathLst>
                <a:path w="9182100" h="932744">
                  <a:moveTo>
                    <a:pt x="9182100" y="396420"/>
                  </a:moveTo>
                  <a:cubicBezTo>
                    <a:pt x="9156097" y="395182"/>
                    <a:pt x="9129999" y="393753"/>
                    <a:pt x="9103805" y="392229"/>
                  </a:cubicBezTo>
                  <a:cubicBezTo>
                    <a:pt x="8974169" y="384419"/>
                    <a:pt x="8843105" y="372989"/>
                    <a:pt x="8712422" y="359749"/>
                  </a:cubicBezTo>
                  <a:cubicBezTo>
                    <a:pt x="8581739" y="346319"/>
                    <a:pt x="8451056" y="331269"/>
                    <a:pt x="8322755" y="313362"/>
                  </a:cubicBezTo>
                  <a:cubicBezTo>
                    <a:pt x="8258747" y="304695"/>
                    <a:pt x="8195120" y="294979"/>
                    <a:pt x="8134826" y="283930"/>
                  </a:cubicBezTo>
                  <a:cubicBezTo>
                    <a:pt x="8119872" y="281168"/>
                    <a:pt x="8105013" y="278501"/>
                    <a:pt x="8090916" y="275643"/>
                  </a:cubicBezTo>
                  <a:lnTo>
                    <a:pt x="8069485" y="271262"/>
                  </a:lnTo>
                  <a:lnTo>
                    <a:pt x="8041862" y="266595"/>
                  </a:lnTo>
                  <a:cubicBezTo>
                    <a:pt x="8023574" y="263547"/>
                    <a:pt x="8004524" y="260213"/>
                    <a:pt x="7986903" y="257546"/>
                  </a:cubicBezTo>
                  <a:lnTo>
                    <a:pt x="7934230" y="249640"/>
                  </a:lnTo>
                  <a:cubicBezTo>
                    <a:pt x="7864221" y="239258"/>
                    <a:pt x="7795832" y="230209"/>
                    <a:pt x="7727537" y="221922"/>
                  </a:cubicBezTo>
                  <a:lnTo>
                    <a:pt x="7625239" y="209730"/>
                  </a:lnTo>
                  <a:lnTo>
                    <a:pt x="7523227" y="198110"/>
                  </a:lnTo>
                  <a:cubicBezTo>
                    <a:pt x="7387209" y="183060"/>
                    <a:pt x="7251573" y="170392"/>
                    <a:pt x="7115651" y="158010"/>
                  </a:cubicBezTo>
                  <a:cubicBezTo>
                    <a:pt x="6979730" y="146580"/>
                    <a:pt x="6843522" y="135721"/>
                    <a:pt x="6706839" y="126958"/>
                  </a:cubicBezTo>
                  <a:lnTo>
                    <a:pt x="6604064" y="120862"/>
                  </a:lnTo>
                  <a:cubicBezTo>
                    <a:pt x="6569869" y="118767"/>
                    <a:pt x="6535484" y="116862"/>
                    <a:pt x="6501003" y="115338"/>
                  </a:cubicBezTo>
                  <a:lnTo>
                    <a:pt x="6397467" y="110385"/>
                  </a:lnTo>
                  <a:lnTo>
                    <a:pt x="6293168" y="106860"/>
                  </a:lnTo>
                  <a:cubicBezTo>
                    <a:pt x="6222969" y="105146"/>
                    <a:pt x="6152769" y="103527"/>
                    <a:pt x="6079712" y="103908"/>
                  </a:cubicBezTo>
                  <a:cubicBezTo>
                    <a:pt x="6061710" y="103908"/>
                    <a:pt x="6043708" y="103812"/>
                    <a:pt x="6024563" y="104479"/>
                  </a:cubicBezTo>
                  <a:cubicBezTo>
                    <a:pt x="6005703" y="104955"/>
                    <a:pt x="5986844" y="105527"/>
                    <a:pt x="5968080" y="106479"/>
                  </a:cubicBezTo>
                  <a:cubicBezTo>
                    <a:pt x="5930456" y="108003"/>
                    <a:pt x="5893023" y="110385"/>
                    <a:pt x="5855875" y="113242"/>
                  </a:cubicBezTo>
                  <a:cubicBezTo>
                    <a:pt x="5706904" y="124577"/>
                    <a:pt x="5565934" y="145151"/>
                    <a:pt x="5439251" y="160105"/>
                  </a:cubicBezTo>
                  <a:cubicBezTo>
                    <a:pt x="5311902" y="175536"/>
                    <a:pt x="5194745" y="184680"/>
                    <a:pt x="5075396" y="186585"/>
                  </a:cubicBezTo>
                  <a:cubicBezTo>
                    <a:pt x="4956429" y="188490"/>
                    <a:pt x="4835748" y="182775"/>
                    <a:pt x="4712780" y="171249"/>
                  </a:cubicBezTo>
                  <a:lnTo>
                    <a:pt x="4666679" y="166773"/>
                  </a:lnTo>
                  <a:lnTo>
                    <a:pt x="4620292" y="161629"/>
                  </a:lnTo>
                  <a:cubicBezTo>
                    <a:pt x="4604862" y="160010"/>
                    <a:pt x="4589336" y="157914"/>
                    <a:pt x="4573810" y="156009"/>
                  </a:cubicBezTo>
                  <a:lnTo>
                    <a:pt x="4550569" y="153057"/>
                  </a:lnTo>
                  <a:lnTo>
                    <a:pt x="4538948" y="151628"/>
                  </a:lnTo>
                  <a:lnTo>
                    <a:pt x="4526566" y="149913"/>
                  </a:lnTo>
                  <a:lnTo>
                    <a:pt x="4327779" y="122862"/>
                  </a:lnTo>
                  <a:lnTo>
                    <a:pt x="3929729" y="68189"/>
                  </a:lnTo>
                  <a:lnTo>
                    <a:pt x="3729133" y="41900"/>
                  </a:lnTo>
                  <a:lnTo>
                    <a:pt x="3628930" y="28946"/>
                  </a:lnTo>
                  <a:lnTo>
                    <a:pt x="3573399" y="22278"/>
                  </a:lnTo>
                  <a:cubicBezTo>
                    <a:pt x="3554445" y="19992"/>
                    <a:pt x="3535585" y="17992"/>
                    <a:pt x="3516916" y="16468"/>
                  </a:cubicBezTo>
                  <a:cubicBezTo>
                    <a:pt x="3366611" y="2752"/>
                    <a:pt x="3219736" y="-2010"/>
                    <a:pt x="3074670" y="752"/>
                  </a:cubicBezTo>
                  <a:cubicBezTo>
                    <a:pt x="3002280" y="2181"/>
                    <a:pt x="2930176" y="4467"/>
                    <a:pt x="2858738" y="8753"/>
                  </a:cubicBezTo>
                  <a:cubicBezTo>
                    <a:pt x="2787206" y="13039"/>
                    <a:pt x="2716149" y="18754"/>
                    <a:pt x="2645474" y="25326"/>
                  </a:cubicBezTo>
                  <a:cubicBezTo>
                    <a:pt x="2362581" y="52473"/>
                    <a:pt x="2085975" y="97145"/>
                    <a:pt x="1810798" y="158010"/>
                  </a:cubicBezTo>
                  <a:cubicBezTo>
                    <a:pt x="1741837" y="173345"/>
                    <a:pt x="1673066" y="189442"/>
                    <a:pt x="1602772" y="208111"/>
                  </a:cubicBezTo>
                  <a:lnTo>
                    <a:pt x="1548860" y="222780"/>
                  </a:lnTo>
                  <a:lnTo>
                    <a:pt x="1501331" y="236115"/>
                  </a:lnTo>
                  <a:cubicBezTo>
                    <a:pt x="1471327" y="244497"/>
                    <a:pt x="1441228" y="253450"/>
                    <a:pt x="1411224" y="260880"/>
                  </a:cubicBezTo>
                  <a:cubicBezTo>
                    <a:pt x="1291209" y="293074"/>
                    <a:pt x="1170813" y="318982"/>
                    <a:pt x="1050893" y="338032"/>
                  </a:cubicBezTo>
                  <a:cubicBezTo>
                    <a:pt x="990790" y="347557"/>
                    <a:pt x="931069" y="354796"/>
                    <a:pt x="871252" y="360511"/>
                  </a:cubicBezTo>
                  <a:cubicBezTo>
                    <a:pt x="841438" y="362702"/>
                    <a:pt x="811530" y="365559"/>
                    <a:pt x="781812" y="366512"/>
                  </a:cubicBezTo>
                  <a:cubicBezTo>
                    <a:pt x="751904" y="368512"/>
                    <a:pt x="722376" y="368893"/>
                    <a:pt x="692563" y="369655"/>
                  </a:cubicBezTo>
                  <a:cubicBezTo>
                    <a:pt x="633222" y="370036"/>
                    <a:pt x="574167" y="368131"/>
                    <a:pt x="515017" y="363940"/>
                  </a:cubicBezTo>
                  <a:cubicBezTo>
                    <a:pt x="455867" y="359749"/>
                    <a:pt x="397097" y="351748"/>
                    <a:pt x="337661" y="341937"/>
                  </a:cubicBezTo>
                  <a:cubicBezTo>
                    <a:pt x="278225" y="331936"/>
                    <a:pt x="218599" y="318696"/>
                    <a:pt x="156972" y="303456"/>
                  </a:cubicBezTo>
                  <a:cubicBezTo>
                    <a:pt x="106680" y="290883"/>
                    <a:pt x="55150" y="276405"/>
                    <a:pt x="0" y="261642"/>
                  </a:cubicBezTo>
                  <a:lnTo>
                    <a:pt x="0" y="713412"/>
                  </a:lnTo>
                  <a:cubicBezTo>
                    <a:pt x="3048" y="714841"/>
                    <a:pt x="6096" y="716270"/>
                    <a:pt x="9144" y="717699"/>
                  </a:cubicBezTo>
                  <a:cubicBezTo>
                    <a:pt x="74295" y="747798"/>
                    <a:pt x="142875" y="775896"/>
                    <a:pt x="213360" y="801042"/>
                  </a:cubicBezTo>
                  <a:cubicBezTo>
                    <a:pt x="354521" y="851715"/>
                    <a:pt x="503873" y="887244"/>
                    <a:pt x="653510" y="908199"/>
                  </a:cubicBezTo>
                  <a:cubicBezTo>
                    <a:pt x="803338" y="928773"/>
                    <a:pt x="953929" y="935631"/>
                    <a:pt x="1101947" y="930773"/>
                  </a:cubicBezTo>
                  <a:cubicBezTo>
                    <a:pt x="1250252" y="926582"/>
                    <a:pt x="1396365" y="911437"/>
                    <a:pt x="1540002" y="889434"/>
                  </a:cubicBezTo>
                  <a:cubicBezTo>
                    <a:pt x="1576197" y="884386"/>
                    <a:pt x="1611535" y="877433"/>
                    <a:pt x="1647158" y="871242"/>
                  </a:cubicBezTo>
                  <a:lnTo>
                    <a:pt x="1698117" y="862193"/>
                  </a:lnTo>
                  <a:lnTo>
                    <a:pt x="1742789" y="854668"/>
                  </a:lnTo>
                  <a:cubicBezTo>
                    <a:pt x="1804035" y="845048"/>
                    <a:pt x="1867472" y="835428"/>
                    <a:pt x="1931003" y="826950"/>
                  </a:cubicBezTo>
                  <a:cubicBezTo>
                    <a:pt x="2058353" y="810282"/>
                    <a:pt x="2186750" y="795327"/>
                    <a:pt x="2314861" y="783897"/>
                  </a:cubicBezTo>
                  <a:cubicBezTo>
                    <a:pt x="2378964" y="778087"/>
                    <a:pt x="2442972" y="772467"/>
                    <a:pt x="2506885" y="768086"/>
                  </a:cubicBezTo>
                  <a:cubicBezTo>
                    <a:pt x="2538794" y="765990"/>
                    <a:pt x="2570798" y="763800"/>
                    <a:pt x="2602611" y="762085"/>
                  </a:cubicBezTo>
                  <a:cubicBezTo>
                    <a:pt x="2634520" y="760180"/>
                    <a:pt x="2666333" y="758370"/>
                    <a:pt x="2698052" y="756846"/>
                  </a:cubicBezTo>
                  <a:cubicBezTo>
                    <a:pt x="2761583" y="753894"/>
                    <a:pt x="2825020" y="751703"/>
                    <a:pt x="2887980" y="750846"/>
                  </a:cubicBezTo>
                  <a:cubicBezTo>
                    <a:pt x="2951036" y="749417"/>
                    <a:pt x="3013615" y="749322"/>
                    <a:pt x="3075813" y="750179"/>
                  </a:cubicBezTo>
                  <a:cubicBezTo>
                    <a:pt x="3106865" y="750846"/>
                    <a:pt x="3137916" y="751417"/>
                    <a:pt x="3168587" y="752751"/>
                  </a:cubicBezTo>
                  <a:cubicBezTo>
                    <a:pt x="3199448" y="753703"/>
                    <a:pt x="3229928" y="755227"/>
                    <a:pt x="3260408" y="756656"/>
                  </a:cubicBezTo>
                  <a:cubicBezTo>
                    <a:pt x="3320987" y="760466"/>
                    <a:pt x="3381470" y="764562"/>
                    <a:pt x="3440049" y="771610"/>
                  </a:cubicBezTo>
                  <a:cubicBezTo>
                    <a:pt x="3454908" y="773039"/>
                    <a:pt x="3469386" y="775039"/>
                    <a:pt x="3483864" y="776849"/>
                  </a:cubicBezTo>
                  <a:lnTo>
                    <a:pt x="3528536" y="782469"/>
                  </a:lnTo>
                  <a:lnTo>
                    <a:pt x="3628549" y="796089"/>
                  </a:lnTo>
                  <a:lnTo>
                    <a:pt x="3828574" y="823140"/>
                  </a:lnTo>
                  <a:cubicBezTo>
                    <a:pt x="3962019" y="840190"/>
                    <a:pt x="4095750" y="858573"/>
                    <a:pt x="4231196" y="874099"/>
                  </a:cubicBezTo>
                  <a:lnTo>
                    <a:pt x="4433126" y="897435"/>
                  </a:lnTo>
                  <a:lnTo>
                    <a:pt x="4485990" y="903246"/>
                  </a:lnTo>
                  <a:cubicBezTo>
                    <a:pt x="4503897" y="905151"/>
                    <a:pt x="4521708" y="907341"/>
                    <a:pt x="4539806" y="908961"/>
                  </a:cubicBezTo>
                  <a:lnTo>
                    <a:pt x="4593908" y="914199"/>
                  </a:lnTo>
                  <a:lnTo>
                    <a:pt x="4648296" y="918771"/>
                  </a:lnTo>
                  <a:cubicBezTo>
                    <a:pt x="4793456" y="930392"/>
                    <a:pt x="4942237" y="935631"/>
                    <a:pt x="5092446" y="931154"/>
                  </a:cubicBezTo>
                  <a:cubicBezTo>
                    <a:pt x="5242274" y="927249"/>
                    <a:pt x="5393627" y="911437"/>
                    <a:pt x="5533168" y="891816"/>
                  </a:cubicBezTo>
                  <a:cubicBezTo>
                    <a:pt x="5673471" y="872289"/>
                    <a:pt x="5798820" y="851906"/>
                    <a:pt x="5918169" y="840666"/>
                  </a:cubicBezTo>
                  <a:cubicBezTo>
                    <a:pt x="5948077" y="837809"/>
                    <a:pt x="5977795" y="835237"/>
                    <a:pt x="6007323" y="833237"/>
                  </a:cubicBezTo>
                  <a:cubicBezTo>
                    <a:pt x="6022086" y="832094"/>
                    <a:pt x="6036945" y="831332"/>
                    <a:pt x="6051709" y="830570"/>
                  </a:cubicBezTo>
                  <a:lnTo>
                    <a:pt x="6097429" y="828379"/>
                  </a:lnTo>
                  <a:cubicBezTo>
                    <a:pt x="6158960" y="825236"/>
                    <a:pt x="6223445" y="823807"/>
                    <a:pt x="6287834" y="822569"/>
                  </a:cubicBezTo>
                  <a:cubicBezTo>
                    <a:pt x="6417374" y="820664"/>
                    <a:pt x="6549485" y="820188"/>
                    <a:pt x="6681597" y="821235"/>
                  </a:cubicBezTo>
                  <a:cubicBezTo>
                    <a:pt x="6813899" y="822378"/>
                    <a:pt x="6946773" y="823617"/>
                    <a:pt x="7079647" y="826569"/>
                  </a:cubicBezTo>
                  <a:cubicBezTo>
                    <a:pt x="7212520" y="828951"/>
                    <a:pt x="7345585" y="831903"/>
                    <a:pt x="7478173" y="836094"/>
                  </a:cubicBezTo>
                  <a:cubicBezTo>
                    <a:pt x="7610475" y="839714"/>
                    <a:pt x="7743539" y="844953"/>
                    <a:pt x="7871937" y="851430"/>
                  </a:cubicBezTo>
                  <a:lnTo>
                    <a:pt x="7919657" y="854097"/>
                  </a:lnTo>
                  <a:cubicBezTo>
                    <a:pt x="7935564" y="854954"/>
                    <a:pt x="7949756" y="856192"/>
                    <a:pt x="7964901" y="857240"/>
                  </a:cubicBezTo>
                  <a:lnTo>
                    <a:pt x="8015955" y="861050"/>
                  </a:lnTo>
                  <a:cubicBezTo>
                    <a:pt x="8035195" y="862383"/>
                    <a:pt x="8053769" y="863622"/>
                    <a:pt x="8072247" y="864384"/>
                  </a:cubicBezTo>
                  <a:cubicBezTo>
                    <a:pt x="8145780" y="867527"/>
                    <a:pt x="8216456" y="868479"/>
                    <a:pt x="8286750" y="868384"/>
                  </a:cubicBezTo>
                  <a:cubicBezTo>
                    <a:pt x="8427148" y="867527"/>
                    <a:pt x="8565452" y="862574"/>
                    <a:pt x="8704040" y="853716"/>
                  </a:cubicBezTo>
                  <a:cubicBezTo>
                    <a:pt x="8842534" y="844762"/>
                    <a:pt x="8980741" y="832284"/>
                    <a:pt x="9120188" y="814092"/>
                  </a:cubicBezTo>
                  <a:cubicBezTo>
                    <a:pt x="9140761" y="811425"/>
                    <a:pt x="9161336" y="808567"/>
                    <a:pt x="9181909" y="805519"/>
                  </a:cubicBezTo>
                  <a:lnTo>
                    <a:pt x="9181909" y="396420"/>
                  </a:ln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60ECD12F-47FF-48FE-A827-069775A8AD1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305" y="3199381"/>
              <a:ext cx="12188952" cy="902694"/>
            </a:xfrm>
            <a:custGeom>
              <a:avLst/>
              <a:gdLst>
                <a:gd name="connsiteX0" fmla="*/ 9182100 w 9182100"/>
                <a:gd name="connsiteY0" fmla="*/ 351088 h 765639"/>
                <a:gd name="connsiteX1" fmla="*/ 9178480 w 9182100"/>
                <a:gd name="connsiteY1" fmla="*/ 350993 h 765639"/>
                <a:gd name="connsiteX2" fmla="*/ 8783955 w 9182100"/>
                <a:gd name="connsiteY2" fmla="*/ 327561 h 765639"/>
                <a:gd name="connsiteX3" fmla="*/ 8390763 w 9182100"/>
                <a:gd name="connsiteY3" fmla="*/ 288795 h 765639"/>
                <a:gd name="connsiteX4" fmla="*/ 8199502 w 9182100"/>
                <a:gd name="connsiteY4" fmla="*/ 262601 h 765639"/>
                <a:gd name="connsiteX5" fmla="*/ 8153972 w 9182100"/>
                <a:gd name="connsiteY5" fmla="*/ 254886 h 765639"/>
                <a:gd name="connsiteX6" fmla="*/ 8131588 w 9182100"/>
                <a:gd name="connsiteY6" fmla="*/ 250790 h 765639"/>
                <a:gd name="connsiteX7" fmla="*/ 8104632 w 9182100"/>
                <a:gd name="connsiteY7" fmla="*/ 246504 h 765639"/>
                <a:gd name="connsiteX8" fmla="*/ 8050911 w 9182100"/>
                <a:gd name="connsiteY8" fmla="*/ 238217 h 765639"/>
                <a:gd name="connsiteX9" fmla="*/ 7998810 w 9182100"/>
                <a:gd name="connsiteY9" fmla="*/ 230978 h 765639"/>
                <a:gd name="connsiteX10" fmla="*/ 7589902 w 9182100"/>
                <a:gd name="connsiteY10" fmla="*/ 183925 h 765639"/>
                <a:gd name="connsiteX11" fmla="*/ 7183469 w 9182100"/>
                <a:gd name="connsiteY11" fmla="*/ 147634 h 765639"/>
                <a:gd name="connsiteX12" fmla="*/ 6775990 w 9182100"/>
                <a:gd name="connsiteY12" fmla="*/ 119821 h 765639"/>
                <a:gd name="connsiteX13" fmla="*/ 6364795 w 9182100"/>
                <a:gd name="connsiteY13" fmla="*/ 102391 h 765639"/>
                <a:gd name="connsiteX14" fmla="*/ 6154293 w 9182100"/>
                <a:gd name="connsiteY14" fmla="*/ 100581 h 765639"/>
                <a:gd name="connsiteX15" fmla="*/ 6100287 w 9182100"/>
                <a:gd name="connsiteY15" fmla="*/ 101343 h 765639"/>
                <a:gd name="connsiteX16" fmla="*/ 6045327 w 9182100"/>
                <a:gd name="connsiteY16" fmla="*/ 103438 h 765639"/>
                <a:gd name="connsiteX17" fmla="*/ 5935980 w 9182100"/>
                <a:gd name="connsiteY17" fmla="*/ 110296 h 765639"/>
                <a:gd name="connsiteX18" fmla="*/ 5523357 w 9182100"/>
                <a:gd name="connsiteY18" fmla="*/ 157635 h 765639"/>
                <a:gd name="connsiteX19" fmla="*/ 5149882 w 9182100"/>
                <a:gd name="connsiteY19" fmla="*/ 185639 h 765639"/>
                <a:gd name="connsiteX20" fmla="*/ 4777073 w 9182100"/>
                <a:gd name="connsiteY20" fmla="*/ 170685 h 765639"/>
                <a:gd name="connsiteX21" fmla="*/ 4729925 w 9182100"/>
                <a:gd name="connsiteY21" fmla="*/ 166208 h 765639"/>
                <a:gd name="connsiteX22" fmla="*/ 4682585 w 9182100"/>
                <a:gd name="connsiteY22" fmla="*/ 161064 h 765639"/>
                <a:gd name="connsiteX23" fmla="*/ 4635151 w 9182100"/>
                <a:gd name="connsiteY23" fmla="*/ 155445 h 765639"/>
                <a:gd name="connsiteX24" fmla="*/ 4611434 w 9182100"/>
                <a:gd name="connsiteY24" fmla="*/ 152492 h 765639"/>
                <a:gd name="connsiteX25" fmla="*/ 4587145 w 9182100"/>
                <a:gd name="connsiteY25" fmla="*/ 149349 h 765639"/>
                <a:gd name="connsiteX26" fmla="*/ 4387977 w 9182100"/>
                <a:gd name="connsiteY26" fmla="*/ 122774 h 765639"/>
                <a:gd name="connsiteX27" fmla="*/ 3989356 w 9182100"/>
                <a:gd name="connsiteY27" fmla="*/ 68577 h 765639"/>
                <a:gd name="connsiteX28" fmla="*/ 3789140 w 9182100"/>
                <a:gd name="connsiteY28" fmla="*/ 42192 h 765639"/>
                <a:gd name="connsiteX29" fmla="*/ 3689033 w 9182100"/>
                <a:gd name="connsiteY29" fmla="*/ 29143 h 765639"/>
                <a:gd name="connsiteX30" fmla="*/ 3634835 w 9182100"/>
                <a:gd name="connsiteY30" fmla="*/ 22571 h 765639"/>
                <a:gd name="connsiteX31" fmla="*/ 3579876 w 9182100"/>
                <a:gd name="connsiteY31" fmla="*/ 16856 h 765639"/>
                <a:gd name="connsiteX32" fmla="*/ 3147441 w 9182100"/>
                <a:gd name="connsiteY32" fmla="*/ 473 h 765639"/>
                <a:gd name="connsiteX33" fmla="*/ 2724722 w 9182100"/>
                <a:gd name="connsiteY33" fmla="*/ 22857 h 765639"/>
                <a:gd name="connsiteX34" fmla="*/ 1898428 w 9182100"/>
                <a:gd name="connsiteY34" fmla="*/ 147730 h 765639"/>
                <a:gd name="connsiteX35" fmla="*/ 1692878 w 9182100"/>
                <a:gd name="connsiteY35" fmla="*/ 195069 h 765639"/>
                <a:gd name="connsiteX36" fmla="*/ 1640205 w 9182100"/>
                <a:gd name="connsiteY36" fmla="*/ 208785 h 765639"/>
                <a:gd name="connsiteX37" fmla="*/ 1592294 w 9182100"/>
                <a:gd name="connsiteY37" fmla="*/ 221643 h 765639"/>
                <a:gd name="connsiteX38" fmla="*/ 1500092 w 9182100"/>
                <a:gd name="connsiteY38" fmla="*/ 245551 h 765639"/>
                <a:gd name="connsiteX39" fmla="*/ 1130046 w 9182100"/>
                <a:gd name="connsiteY39" fmla="*/ 318227 h 765639"/>
                <a:gd name="connsiteX40" fmla="*/ 944880 w 9182100"/>
                <a:gd name="connsiteY40" fmla="*/ 337658 h 765639"/>
                <a:gd name="connsiteX41" fmla="*/ 852583 w 9182100"/>
                <a:gd name="connsiteY41" fmla="*/ 341944 h 765639"/>
                <a:gd name="connsiteX42" fmla="*/ 760476 w 9182100"/>
                <a:gd name="connsiteY42" fmla="*/ 343087 h 765639"/>
                <a:gd name="connsiteX43" fmla="*/ 577215 w 9182100"/>
                <a:gd name="connsiteY43" fmla="*/ 332800 h 765639"/>
                <a:gd name="connsiteX44" fmla="*/ 394907 w 9182100"/>
                <a:gd name="connsiteY44" fmla="*/ 305463 h 765639"/>
                <a:gd name="connsiteX45" fmla="*/ 211265 w 9182100"/>
                <a:gd name="connsiteY45" fmla="*/ 261363 h 765639"/>
                <a:gd name="connsiteX46" fmla="*/ 17526 w 9182100"/>
                <a:gd name="connsiteY46" fmla="*/ 204880 h 765639"/>
                <a:gd name="connsiteX47" fmla="*/ 0 w 9182100"/>
                <a:gd name="connsiteY47" fmla="*/ 199927 h 765639"/>
                <a:gd name="connsiteX48" fmla="*/ 0 w 9182100"/>
                <a:gd name="connsiteY48" fmla="*/ 526920 h 765639"/>
                <a:gd name="connsiteX49" fmla="*/ 100298 w 9182100"/>
                <a:gd name="connsiteY49" fmla="*/ 571973 h 765639"/>
                <a:gd name="connsiteX50" fmla="*/ 301562 w 9182100"/>
                <a:gd name="connsiteY50" fmla="*/ 649697 h 765639"/>
                <a:gd name="connsiteX51" fmla="*/ 731044 w 9182100"/>
                <a:gd name="connsiteY51" fmla="*/ 746947 h 765639"/>
                <a:gd name="connsiteX52" fmla="*/ 1168241 w 9182100"/>
                <a:gd name="connsiteY52" fmla="*/ 762759 h 765639"/>
                <a:gd name="connsiteX53" fmla="*/ 1596581 w 9182100"/>
                <a:gd name="connsiteY53" fmla="*/ 716944 h 765639"/>
                <a:gd name="connsiteX54" fmla="*/ 1701641 w 9182100"/>
                <a:gd name="connsiteY54" fmla="*/ 697894 h 765639"/>
                <a:gd name="connsiteX55" fmla="*/ 1752124 w 9182100"/>
                <a:gd name="connsiteY55" fmla="*/ 688273 h 765639"/>
                <a:gd name="connsiteX56" fmla="*/ 1797939 w 9182100"/>
                <a:gd name="connsiteY56" fmla="*/ 679891 h 765639"/>
                <a:gd name="connsiteX57" fmla="*/ 1988630 w 9182100"/>
                <a:gd name="connsiteY57" fmla="*/ 649316 h 765639"/>
                <a:gd name="connsiteX58" fmla="*/ 2376297 w 9182100"/>
                <a:gd name="connsiteY58" fmla="*/ 601691 h 765639"/>
                <a:gd name="connsiteX59" fmla="*/ 2570416 w 9182100"/>
                <a:gd name="connsiteY59" fmla="*/ 584165 h 765639"/>
                <a:gd name="connsiteX60" fmla="*/ 2764155 w 9182100"/>
                <a:gd name="connsiteY60" fmla="*/ 571497 h 765639"/>
                <a:gd name="connsiteX61" fmla="*/ 2956941 w 9182100"/>
                <a:gd name="connsiteY61" fmla="*/ 564163 h 765639"/>
                <a:gd name="connsiteX62" fmla="*/ 3148298 w 9182100"/>
                <a:gd name="connsiteY62" fmla="*/ 562639 h 765639"/>
                <a:gd name="connsiteX63" fmla="*/ 3337274 w 9182100"/>
                <a:gd name="connsiteY63" fmla="*/ 568544 h 765639"/>
                <a:gd name="connsiteX64" fmla="*/ 3522345 w 9182100"/>
                <a:gd name="connsiteY64" fmla="*/ 583308 h 765639"/>
                <a:gd name="connsiteX65" fmla="*/ 3567779 w 9182100"/>
                <a:gd name="connsiteY65" fmla="*/ 588642 h 765639"/>
                <a:gd name="connsiteX66" fmla="*/ 3613785 w 9182100"/>
                <a:gd name="connsiteY66" fmla="*/ 594357 h 765639"/>
                <a:gd name="connsiteX67" fmla="*/ 3713798 w 9182100"/>
                <a:gd name="connsiteY67" fmla="*/ 607882 h 765639"/>
                <a:gd name="connsiteX68" fmla="*/ 3913823 w 9182100"/>
                <a:gd name="connsiteY68" fmla="*/ 634838 h 765639"/>
                <a:gd name="connsiteX69" fmla="*/ 4315873 w 9182100"/>
                <a:gd name="connsiteY69" fmla="*/ 686273 h 765639"/>
                <a:gd name="connsiteX70" fmla="*/ 4517422 w 9182100"/>
                <a:gd name="connsiteY70" fmla="*/ 710086 h 765639"/>
                <a:gd name="connsiteX71" fmla="*/ 4728972 w 9182100"/>
                <a:gd name="connsiteY71" fmla="*/ 731422 h 765639"/>
                <a:gd name="connsiteX72" fmla="*/ 5162931 w 9182100"/>
                <a:gd name="connsiteY72" fmla="*/ 744185 h 765639"/>
                <a:gd name="connsiteX73" fmla="*/ 5594033 w 9182100"/>
                <a:gd name="connsiteY73" fmla="*/ 706466 h 765639"/>
                <a:gd name="connsiteX74" fmla="*/ 5982939 w 9182100"/>
                <a:gd name="connsiteY74" fmla="*/ 655793 h 765639"/>
                <a:gd name="connsiteX75" fmla="*/ 6075045 w 9182100"/>
                <a:gd name="connsiteY75" fmla="*/ 648459 h 765639"/>
                <a:gd name="connsiteX76" fmla="*/ 6167819 w 9182100"/>
                <a:gd name="connsiteY76" fmla="*/ 643887 h 765639"/>
                <a:gd name="connsiteX77" fmla="*/ 6361081 w 9182100"/>
                <a:gd name="connsiteY77" fmla="*/ 639124 h 765639"/>
                <a:gd name="connsiteX78" fmla="*/ 6757321 w 9182100"/>
                <a:gd name="connsiteY78" fmla="*/ 640458 h 765639"/>
                <a:gd name="connsiteX79" fmla="*/ 7156704 w 9182100"/>
                <a:gd name="connsiteY79" fmla="*/ 649030 h 765639"/>
                <a:gd name="connsiteX80" fmla="*/ 7556373 w 9182100"/>
                <a:gd name="connsiteY80" fmla="*/ 662365 h 765639"/>
                <a:gd name="connsiteX81" fmla="*/ 7952328 w 9182100"/>
                <a:gd name="connsiteY81" fmla="*/ 682177 h 765639"/>
                <a:gd name="connsiteX82" fmla="*/ 8000714 w 9182100"/>
                <a:gd name="connsiteY82" fmla="*/ 685511 h 765639"/>
                <a:gd name="connsiteX83" fmla="*/ 8047196 w 9182100"/>
                <a:gd name="connsiteY83" fmla="*/ 689416 h 765639"/>
                <a:gd name="connsiteX84" fmla="*/ 8097965 w 9182100"/>
                <a:gd name="connsiteY84" fmla="*/ 693893 h 765639"/>
                <a:gd name="connsiteX85" fmla="*/ 8152733 w 9182100"/>
                <a:gd name="connsiteY85" fmla="*/ 697894 h 765639"/>
                <a:gd name="connsiteX86" fmla="*/ 8363903 w 9182100"/>
                <a:gd name="connsiteY86" fmla="*/ 705133 h 765639"/>
                <a:gd name="connsiteX87" fmla="*/ 8777764 w 9182100"/>
                <a:gd name="connsiteY87" fmla="*/ 698084 h 765639"/>
                <a:gd name="connsiteX88" fmla="*/ 9182005 w 9182100"/>
                <a:gd name="connsiteY88" fmla="*/ 668366 h 765639"/>
                <a:gd name="connsiteX89" fmla="*/ 9182005 w 9182100"/>
                <a:gd name="connsiteY89" fmla="*/ 351088 h 765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</a:cxnLst>
              <a:rect l="l" t="t" r="r" b="b"/>
              <a:pathLst>
                <a:path w="9182100" h="765639">
                  <a:moveTo>
                    <a:pt x="9182100" y="351088"/>
                  </a:moveTo>
                  <a:cubicBezTo>
                    <a:pt x="9180862" y="351088"/>
                    <a:pt x="9179719" y="350993"/>
                    <a:pt x="9178480" y="350993"/>
                  </a:cubicBezTo>
                  <a:cubicBezTo>
                    <a:pt x="9047607" y="346421"/>
                    <a:pt x="8915591" y="337944"/>
                    <a:pt x="8783955" y="327561"/>
                  </a:cubicBezTo>
                  <a:cubicBezTo>
                    <a:pt x="8652320" y="316894"/>
                    <a:pt x="8520589" y="304416"/>
                    <a:pt x="8390763" y="288795"/>
                  </a:cubicBezTo>
                  <a:cubicBezTo>
                    <a:pt x="8325898" y="281175"/>
                    <a:pt x="8261509" y="272602"/>
                    <a:pt x="8199502" y="262601"/>
                  </a:cubicBezTo>
                  <a:cubicBezTo>
                    <a:pt x="8184070" y="260029"/>
                    <a:pt x="8168831" y="257553"/>
                    <a:pt x="8153972" y="254886"/>
                  </a:cubicBezTo>
                  <a:lnTo>
                    <a:pt x="8131588" y="250790"/>
                  </a:lnTo>
                  <a:lnTo>
                    <a:pt x="8104632" y="246504"/>
                  </a:lnTo>
                  <a:cubicBezTo>
                    <a:pt x="8086725" y="243741"/>
                    <a:pt x="8068247" y="240598"/>
                    <a:pt x="8050911" y="238217"/>
                  </a:cubicBezTo>
                  <a:lnTo>
                    <a:pt x="7998810" y="230978"/>
                  </a:lnTo>
                  <a:cubicBezTo>
                    <a:pt x="7860697" y="212023"/>
                    <a:pt x="7725633" y="198021"/>
                    <a:pt x="7589902" y="183925"/>
                  </a:cubicBezTo>
                  <a:cubicBezTo>
                    <a:pt x="7454360" y="170304"/>
                    <a:pt x="7319010" y="158779"/>
                    <a:pt x="7183469" y="147634"/>
                  </a:cubicBezTo>
                  <a:cubicBezTo>
                    <a:pt x="7047929" y="137252"/>
                    <a:pt x="6912198" y="127632"/>
                    <a:pt x="6775990" y="119821"/>
                  </a:cubicBezTo>
                  <a:cubicBezTo>
                    <a:pt x="6639592" y="112582"/>
                    <a:pt x="6503194" y="105439"/>
                    <a:pt x="6364795" y="102391"/>
                  </a:cubicBezTo>
                  <a:cubicBezTo>
                    <a:pt x="6295263" y="101057"/>
                    <a:pt x="6225826" y="99819"/>
                    <a:pt x="6154293" y="100581"/>
                  </a:cubicBezTo>
                  <a:cubicBezTo>
                    <a:pt x="6136577" y="100581"/>
                    <a:pt x="6118860" y="100581"/>
                    <a:pt x="6100287" y="101343"/>
                  </a:cubicBezTo>
                  <a:cubicBezTo>
                    <a:pt x="6081903" y="101819"/>
                    <a:pt x="6063615" y="102486"/>
                    <a:pt x="6045327" y="103438"/>
                  </a:cubicBezTo>
                  <a:cubicBezTo>
                    <a:pt x="6008656" y="104962"/>
                    <a:pt x="5972175" y="107439"/>
                    <a:pt x="5935980" y="110296"/>
                  </a:cubicBezTo>
                  <a:cubicBezTo>
                    <a:pt x="5790724" y="121631"/>
                    <a:pt x="5651659" y="142110"/>
                    <a:pt x="5523357" y="157635"/>
                  </a:cubicBezTo>
                  <a:cubicBezTo>
                    <a:pt x="5394484" y="173542"/>
                    <a:pt x="5273040" y="183543"/>
                    <a:pt x="5149882" y="185639"/>
                  </a:cubicBezTo>
                  <a:cubicBezTo>
                    <a:pt x="5027010" y="187925"/>
                    <a:pt x="4902803" y="182210"/>
                    <a:pt x="4777073" y="170685"/>
                  </a:cubicBezTo>
                  <a:lnTo>
                    <a:pt x="4729925" y="166208"/>
                  </a:lnTo>
                  <a:lnTo>
                    <a:pt x="4682585" y="161064"/>
                  </a:lnTo>
                  <a:cubicBezTo>
                    <a:pt x="4666869" y="159445"/>
                    <a:pt x="4650963" y="157350"/>
                    <a:pt x="4635151" y="155445"/>
                  </a:cubicBezTo>
                  <a:lnTo>
                    <a:pt x="4611434" y="152492"/>
                  </a:lnTo>
                  <a:cubicBezTo>
                    <a:pt x="4603623" y="151539"/>
                    <a:pt x="4595622" y="150587"/>
                    <a:pt x="4587145" y="149349"/>
                  </a:cubicBezTo>
                  <a:lnTo>
                    <a:pt x="4387977" y="122774"/>
                  </a:lnTo>
                  <a:lnTo>
                    <a:pt x="3989356" y="68577"/>
                  </a:lnTo>
                  <a:lnTo>
                    <a:pt x="3789140" y="42192"/>
                  </a:lnTo>
                  <a:lnTo>
                    <a:pt x="3689033" y="29143"/>
                  </a:lnTo>
                  <a:lnTo>
                    <a:pt x="3634835" y="22571"/>
                  </a:lnTo>
                  <a:cubicBezTo>
                    <a:pt x="3616452" y="20285"/>
                    <a:pt x="3598069" y="18380"/>
                    <a:pt x="3579876" y="16856"/>
                  </a:cubicBezTo>
                  <a:cubicBezTo>
                    <a:pt x="3433667" y="3140"/>
                    <a:pt x="3289840" y="-1622"/>
                    <a:pt x="3147441" y="473"/>
                  </a:cubicBezTo>
                  <a:cubicBezTo>
                    <a:pt x="3005138" y="2283"/>
                    <a:pt x="2864263" y="10188"/>
                    <a:pt x="2724722" y="22857"/>
                  </a:cubicBezTo>
                  <a:cubicBezTo>
                    <a:pt x="2445353" y="48098"/>
                    <a:pt x="2171129" y="90198"/>
                    <a:pt x="1898428" y="147730"/>
                  </a:cubicBezTo>
                  <a:cubicBezTo>
                    <a:pt x="1830134" y="162208"/>
                    <a:pt x="1762030" y="177448"/>
                    <a:pt x="1692878" y="195069"/>
                  </a:cubicBezTo>
                  <a:lnTo>
                    <a:pt x="1640205" y="208785"/>
                  </a:lnTo>
                  <a:lnTo>
                    <a:pt x="1592294" y="221643"/>
                  </a:lnTo>
                  <a:cubicBezTo>
                    <a:pt x="1561624" y="229740"/>
                    <a:pt x="1530858" y="238503"/>
                    <a:pt x="1500092" y="245551"/>
                  </a:cubicBezTo>
                  <a:cubicBezTo>
                    <a:pt x="1377125" y="276412"/>
                    <a:pt x="1253490" y="300987"/>
                    <a:pt x="1130046" y="318227"/>
                  </a:cubicBezTo>
                  <a:cubicBezTo>
                    <a:pt x="1068229" y="326895"/>
                    <a:pt x="1006602" y="333086"/>
                    <a:pt x="944880" y="337658"/>
                  </a:cubicBezTo>
                  <a:cubicBezTo>
                    <a:pt x="914114" y="339277"/>
                    <a:pt x="883253" y="341563"/>
                    <a:pt x="852583" y="341944"/>
                  </a:cubicBezTo>
                  <a:cubicBezTo>
                    <a:pt x="821817" y="343278"/>
                    <a:pt x="791147" y="342992"/>
                    <a:pt x="760476" y="343087"/>
                  </a:cubicBezTo>
                  <a:cubicBezTo>
                    <a:pt x="699230" y="342135"/>
                    <a:pt x="638175" y="338706"/>
                    <a:pt x="577215" y="332800"/>
                  </a:cubicBezTo>
                  <a:cubicBezTo>
                    <a:pt x="516255" y="326895"/>
                    <a:pt x="455771" y="317179"/>
                    <a:pt x="394907" y="305463"/>
                  </a:cubicBezTo>
                  <a:cubicBezTo>
                    <a:pt x="334137" y="293557"/>
                    <a:pt x="273368" y="278412"/>
                    <a:pt x="211265" y="261363"/>
                  </a:cubicBezTo>
                  <a:cubicBezTo>
                    <a:pt x="149066" y="244123"/>
                    <a:pt x="85820" y="224310"/>
                    <a:pt x="17526" y="204880"/>
                  </a:cubicBezTo>
                  <a:cubicBezTo>
                    <a:pt x="11716" y="203165"/>
                    <a:pt x="5906" y="201546"/>
                    <a:pt x="0" y="199927"/>
                  </a:cubicBezTo>
                  <a:lnTo>
                    <a:pt x="0" y="526920"/>
                  </a:lnTo>
                  <a:cubicBezTo>
                    <a:pt x="32576" y="541874"/>
                    <a:pt x="66104" y="557114"/>
                    <a:pt x="100298" y="571973"/>
                  </a:cubicBezTo>
                  <a:cubicBezTo>
                    <a:pt x="164973" y="600167"/>
                    <a:pt x="232410" y="626456"/>
                    <a:pt x="301562" y="649697"/>
                  </a:cubicBezTo>
                  <a:cubicBezTo>
                    <a:pt x="439865" y="696655"/>
                    <a:pt x="585216" y="728754"/>
                    <a:pt x="731044" y="746947"/>
                  </a:cubicBezTo>
                  <a:cubicBezTo>
                    <a:pt x="876967" y="764664"/>
                    <a:pt x="1023652" y="769426"/>
                    <a:pt x="1168241" y="762759"/>
                  </a:cubicBezTo>
                  <a:cubicBezTo>
                    <a:pt x="1313021" y="756663"/>
                    <a:pt x="1455896" y="740185"/>
                    <a:pt x="1596581" y="716944"/>
                  </a:cubicBezTo>
                  <a:cubicBezTo>
                    <a:pt x="1632014" y="711610"/>
                    <a:pt x="1666685" y="704371"/>
                    <a:pt x="1701641" y="697894"/>
                  </a:cubicBezTo>
                  <a:lnTo>
                    <a:pt x="1752124" y="688273"/>
                  </a:lnTo>
                  <a:lnTo>
                    <a:pt x="1797939" y="679891"/>
                  </a:lnTo>
                  <a:cubicBezTo>
                    <a:pt x="1860328" y="669128"/>
                    <a:pt x="1924431" y="658746"/>
                    <a:pt x="1988630" y="649316"/>
                  </a:cubicBezTo>
                  <a:cubicBezTo>
                    <a:pt x="2117217" y="630838"/>
                    <a:pt x="2246852" y="614645"/>
                    <a:pt x="2376297" y="601691"/>
                  </a:cubicBezTo>
                  <a:cubicBezTo>
                    <a:pt x="2441067" y="595214"/>
                    <a:pt x="2505742" y="589118"/>
                    <a:pt x="2570416" y="584165"/>
                  </a:cubicBezTo>
                  <a:cubicBezTo>
                    <a:pt x="2635091" y="579402"/>
                    <a:pt x="2699671" y="574831"/>
                    <a:pt x="2764155" y="571497"/>
                  </a:cubicBezTo>
                  <a:cubicBezTo>
                    <a:pt x="2828639" y="568068"/>
                    <a:pt x="2892933" y="565401"/>
                    <a:pt x="2956941" y="564163"/>
                  </a:cubicBezTo>
                  <a:cubicBezTo>
                    <a:pt x="3021045" y="562353"/>
                    <a:pt x="3084766" y="561972"/>
                    <a:pt x="3148298" y="562639"/>
                  </a:cubicBezTo>
                  <a:cubicBezTo>
                    <a:pt x="3211735" y="563305"/>
                    <a:pt x="3274695" y="565591"/>
                    <a:pt x="3337274" y="568544"/>
                  </a:cubicBezTo>
                  <a:cubicBezTo>
                    <a:pt x="3399568" y="572259"/>
                    <a:pt x="3461671" y="576259"/>
                    <a:pt x="3522345" y="583308"/>
                  </a:cubicBezTo>
                  <a:cubicBezTo>
                    <a:pt x="3537680" y="584737"/>
                    <a:pt x="3552730" y="586737"/>
                    <a:pt x="3567779" y="588642"/>
                  </a:cubicBezTo>
                  <a:lnTo>
                    <a:pt x="3613785" y="594357"/>
                  </a:lnTo>
                  <a:lnTo>
                    <a:pt x="3713798" y="607882"/>
                  </a:lnTo>
                  <a:lnTo>
                    <a:pt x="3913823" y="634838"/>
                  </a:lnTo>
                  <a:cubicBezTo>
                    <a:pt x="4047268" y="652078"/>
                    <a:pt x="4180904" y="670366"/>
                    <a:pt x="4315873" y="686273"/>
                  </a:cubicBezTo>
                  <a:lnTo>
                    <a:pt x="4517422" y="710086"/>
                  </a:lnTo>
                  <a:cubicBezTo>
                    <a:pt x="4586573" y="717896"/>
                    <a:pt x="4657916" y="725992"/>
                    <a:pt x="4728972" y="731422"/>
                  </a:cubicBezTo>
                  <a:cubicBezTo>
                    <a:pt x="4871371" y="743042"/>
                    <a:pt x="5016627" y="748376"/>
                    <a:pt x="5162931" y="744185"/>
                  </a:cubicBezTo>
                  <a:cubicBezTo>
                    <a:pt x="5308949" y="740566"/>
                    <a:pt x="5456111" y="725611"/>
                    <a:pt x="5594033" y="706466"/>
                  </a:cubicBezTo>
                  <a:cubicBezTo>
                    <a:pt x="5732621" y="687511"/>
                    <a:pt x="5859876" y="667033"/>
                    <a:pt x="5982939" y="655793"/>
                  </a:cubicBezTo>
                  <a:cubicBezTo>
                    <a:pt x="6013799" y="652936"/>
                    <a:pt x="6044375" y="650364"/>
                    <a:pt x="6075045" y="648459"/>
                  </a:cubicBezTo>
                  <a:cubicBezTo>
                    <a:pt x="6105906" y="646363"/>
                    <a:pt x="6135529" y="645125"/>
                    <a:pt x="6167819" y="643887"/>
                  </a:cubicBezTo>
                  <a:cubicBezTo>
                    <a:pt x="6230779" y="641125"/>
                    <a:pt x="6295930" y="640077"/>
                    <a:pt x="6361081" y="639124"/>
                  </a:cubicBezTo>
                  <a:cubicBezTo>
                    <a:pt x="6491955" y="637981"/>
                    <a:pt x="6624638" y="638553"/>
                    <a:pt x="6757321" y="640458"/>
                  </a:cubicBezTo>
                  <a:cubicBezTo>
                    <a:pt x="6890195" y="642553"/>
                    <a:pt x="7023449" y="645030"/>
                    <a:pt x="7156704" y="649030"/>
                  </a:cubicBezTo>
                  <a:cubicBezTo>
                    <a:pt x="7289959" y="652650"/>
                    <a:pt x="7423404" y="656841"/>
                    <a:pt x="7556373" y="662365"/>
                  </a:cubicBezTo>
                  <a:cubicBezTo>
                    <a:pt x="7689152" y="667509"/>
                    <a:pt x="7822502" y="673986"/>
                    <a:pt x="7952328" y="682177"/>
                  </a:cubicBezTo>
                  <a:lnTo>
                    <a:pt x="8000714" y="685511"/>
                  </a:lnTo>
                  <a:cubicBezTo>
                    <a:pt x="8016811" y="686654"/>
                    <a:pt x="8031670" y="688178"/>
                    <a:pt x="8047196" y="689416"/>
                  </a:cubicBezTo>
                  <a:lnTo>
                    <a:pt x="8097965" y="693893"/>
                  </a:lnTo>
                  <a:cubicBezTo>
                    <a:pt x="8116539" y="695417"/>
                    <a:pt x="8134731" y="696846"/>
                    <a:pt x="8152733" y="697894"/>
                  </a:cubicBezTo>
                  <a:cubicBezTo>
                    <a:pt x="8224647" y="701989"/>
                    <a:pt x="8294465" y="704085"/>
                    <a:pt x="8363903" y="705133"/>
                  </a:cubicBezTo>
                  <a:cubicBezTo>
                    <a:pt x="8502777" y="706657"/>
                    <a:pt x="8640223" y="704180"/>
                    <a:pt x="8777764" y="698084"/>
                  </a:cubicBezTo>
                  <a:cubicBezTo>
                    <a:pt x="8912352" y="692083"/>
                    <a:pt x="9046845" y="682749"/>
                    <a:pt x="9182005" y="668366"/>
                  </a:cubicBezTo>
                  <a:lnTo>
                    <a:pt x="9182005" y="351088"/>
                  </a:ln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48928757-970C-4B99-9F9C-0C07E4A9451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305" y="3501488"/>
              <a:ext cx="12188952" cy="641669"/>
            </a:xfrm>
            <a:custGeom>
              <a:avLst/>
              <a:gdLst>
                <a:gd name="connsiteX0" fmla="*/ 9182100 w 9182100"/>
                <a:gd name="connsiteY0" fmla="*/ 154189 h 544245"/>
                <a:gd name="connsiteX1" fmla="*/ 9047702 w 9182100"/>
                <a:gd name="connsiteY1" fmla="*/ 162762 h 544245"/>
                <a:gd name="connsiteX2" fmla="*/ 8652224 w 9182100"/>
                <a:gd name="connsiteY2" fmla="*/ 178287 h 544245"/>
                <a:gd name="connsiteX3" fmla="*/ 8255603 w 9182100"/>
                <a:gd name="connsiteY3" fmla="*/ 161047 h 544245"/>
                <a:gd name="connsiteX4" fmla="*/ 8060722 w 9182100"/>
                <a:gd name="connsiteY4" fmla="*/ 140854 h 544245"/>
                <a:gd name="connsiteX5" fmla="*/ 8013478 w 9182100"/>
                <a:gd name="connsiteY5" fmla="*/ 134187 h 544245"/>
                <a:gd name="connsiteX6" fmla="*/ 7990428 w 9182100"/>
                <a:gd name="connsiteY6" fmla="*/ 130567 h 544245"/>
                <a:gd name="connsiteX7" fmla="*/ 7964139 w 9182100"/>
                <a:gd name="connsiteY7" fmla="*/ 126853 h 544245"/>
                <a:gd name="connsiteX8" fmla="*/ 7911656 w 9182100"/>
                <a:gd name="connsiteY8" fmla="*/ 119518 h 544245"/>
                <a:gd name="connsiteX9" fmla="*/ 7860220 w 9182100"/>
                <a:gd name="connsiteY9" fmla="*/ 113232 h 544245"/>
                <a:gd name="connsiteX10" fmla="*/ 7453884 w 9182100"/>
                <a:gd name="connsiteY10" fmla="*/ 70369 h 544245"/>
                <a:gd name="connsiteX11" fmla="*/ 7048976 w 9182100"/>
                <a:gd name="connsiteY11" fmla="*/ 36556 h 544245"/>
                <a:gd name="connsiteX12" fmla="*/ 6846285 w 9182100"/>
                <a:gd name="connsiteY12" fmla="*/ 22649 h 544245"/>
                <a:gd name="connsiteX13" fmla="*/ 6643212 w 9182100"/>
                <a:gd name="connsiteY13" fmla="*/ 11600 h 544245"/>
                <a:gd name="connsiteX14" fmla="*/ 6541485 w 9182100"/>
                <a:gd name="connsiteY14" fmla="*/ 7314 h 544245"/>
                <a:gd name="connsiteX15" fmla="*/ 6439567 w 9182100"/>
                <a:gd name="connsiteY15" fmla="*/ 3885 h 544245"/>
                <a:gd name="connsiteX16" fmla="*/ 6337459 w 9182100"/>
                <a:gd name="connsiteY16" fmla="*/ 1313 h 544245"/>
                <a:gd name="connsiteX17" fmla="*/ 6234970 w 9182100"/>
                <a:gd name="connsiteY17" fmla="*/ 75 h 544245"/>
                <a:gd name="connsiteX18" fmla="*/ 6027802 w 9182100"/>
                <a:gd name="connsiteY18" fmla="*/ 2265 h 544245"/>
                <a:gd name="connsiteX19" fmla="*/ 5921978 w 9182100"/>
                <a:gd name="connsiteY19" fmla="*/ 6552 h 544245"/>
                <a:gd name="connsiteX20" fmla="*/ 5815965 w 9182100"/>
                <a:gd name="connsiteY20" fmla="*/ 14362 h 544245"/>
                <a:gd name="connsiteX21" fmla="*/ 5408390 w 9182100"/>
                <a:gd name="connsiteY21" fmla="*/ 67036 h 544245"/>
                <a:gd name="connsiteX22" fmla="*/ 5023866 w 9182100"/>
                <a:gd name="connsiteY22" fmla="*/ 103992 h 544245"/>
                <a:gd name="connsiteX23" fmla="*/ 4831556 w 9182100"/>
                <a:gd name="connsiteY23" fmla="*/ 106374 h 544245"/>
                <a:gd name="connsiteX24" fmla="*/ 4637723 w 9182100"/>
                <a:gd name="connsiteY24" fmla="*/ 98754 h 544245"/>
                <a:gd name="connsiteX25" fmla="*/ 4442460 w 9182100"/>
                <a:gd name="connsiteY25" fmla="*/ 83038 h 544245"/>
                <a:gd name="connsiteX26" fmla="*/ 4341686 w 9182100"/>
                <a:gd name="connsiteY26" fmla="*/ 77227 h 544245"/>
                <a:gd name="connsiteX27" fmla="*/ 4241006 w 9182100"/>
                <a:gd name="connsiteY27" fmla="*/ 71989 h 544245"/>
                <a:gd name="connsiteX28" fmla="*/ 3836956 w 9182100"/>
                <a:gd name="connsiteY28" fmla="*/ 54177 h 544245"/>
                <a:gd name="connsiteX29" fmla="*/ 3634549 w 9182100"/>
                <a:gd name="connsiteY29" fmla="*/ 45414 h 544245"/>
                <a:gd name="connsiteX30" fmla="*/ 3533394 w 9182100"/>
                <a:gd name="connsiteY30" fmla="*/ 40461 h 544245"/>
                <a:gd name="connsiteX31" fmla="*/ 3481959 w 9182100"/>
                <a:gd name="connsiteY31" fmla="*/ 37889 h 544245"/>
                <a:gd name="connsiteX32" fmla="*/ 3430238 w 9182100"/>
                <a:gd name="connsiteY32" fmla="*/ 35889 h 544245"/>
                <a:gd name="connsiteX33" fmla="*/ 3020473 w 9182100"/>
                <a:gd name="connsiteY33" fmla="*/ 37603 h 544245"/>
                <a:gd name="connsiteX34" fmla="*/ 2614422 w 9182100"/>
                <a:gd name="connsiteY34" fmla="*/ 56844 h 544245"/>
                <a:gd name="connsiteX35" fmla="*/ 2208657 w 9182100"/>
                <a:gd name="connsiteY35" fmla="*/ 81609 h 544245"/>
                <a:gd name="connsiteX36" fmla="*/ 1800606 w 9182100"/>
                <a:gd name="connsiteY36" fmla="*/ 107612 h 544245"/>
                <a:gd name="connsiteX37" fmla="*/ 1594676 w 9182100"/>
                <a:gd name="connsiteY37" fmla="*/ 124948 h 544245"/>
                <a:gd name="connsiteX38" fmla="*/ 1491996 w 9182100"/>
                <a:gd name="connsiteY38" fmla="*/ 136568 h 544245"/>
                <a:gd name="connsiteX39" fmla="*/ 1442942 w 9182100"/>
                <a:gd name="connsiteY39" fmla="*/ 141902 h 544245"/>
                <a:gd name="connsiteX40" fmla="*/ 1418463 w 9182100"/>
                <a:gd name="connsiteY40" fmla="*/ 144664 h 544245"/>
                <a:gd name="connsiteX41" fmla="*/ 1393984 w 9182100"/>
                <a:gd name="connsiteY41" fmla="*/ 146855 h 544245"/>
                <a:gd name="connsiteX42" fmla="*/ 1006697 w 9182100"/>
                <a:gd name="connsiteY42" fmla="*/ 169810 h 544245"/>
                <a:gd name="connsiteX43" fmla="*/ 816864 w 9182100"/>
                <a:gd name="connsiteY43" fmla="*/ 170953 h 544245"/>
                <a:gd name="connsiteX44" fmla="*/ 769906 w 9182100"/>
                <a:gd name="connsiteY44" fmla="*/ 169715 h 544245"/>
                <a:gd name="connsiteX45" fmla="*/ 723043 w 9182100"/>
                <a:gd name="connsiteY45" fmla="*/ 168096 h 544245"/>
                <a:gd name="connsiteX46" fmla="*/ 676370 w 9182100"/>
                <a:gd name="connsiteY46" fmla="*/ 166286 h 544245"/>
                <a:gd name="connsiteX47" fmla="*/ 629888 w 9182100"/>
                <a:gd name="connsiteY47" fmla="*/ 163333 h 544245"/>
                <a:gd name="connsiteX48" fmla="*/ 445484 w 9182100"/>
                <a:gd name="connsiteY48" fmla="*/ 146093 h 544245"/>
                <a:gd name="connsiteX49" fmla="*/ 263366 w 9182100"/>
                <a:gd name="connsiteY49" fmla="*/ 115232 h 544245"/>
                <a:gd name="connsiteX50" fmla="*/ 81439 w 9182100"/>
                <a:gd name="connsiteY50" fmla="*/ 70369 h 544245"/>
                <a:gd name="connsiteX51" fmla="*/ 35338 w 9182100"/>
                <a:gd name="connsiteY51" fmla="*/ 57034 h 544245"/>
                <a:gd name="connsiteX52" fmla="*/ 0 w 9182100"/>
                <a:gd name="connsiteY52" fmla="*/ 46652 h 544245"/>
                <a:gd name="connsiteX53" fmla="*/ 0 w 9182100"/>
                <a:gd name="connsiteY53" fmla="*/ 426795 h 544245"/>
                <a:gd name="connsiteX54" fmla="*/ 178594 w 9182100"/>
                <a:gd name="connsiteY54" fmla="*/ 479658 h 544245"/>
                <a:gd name="connsiteX55" fmla="*/ 610457 w 9182100"/>
                <a:gd name="connsiteY55" fmla="*/ 542619 h 544245"/>
                <a:gd name="connsiteX56" fmla="*/ 826865 w 9182100"/>
                <a:gd name="connsiteY56" fmla="*/ 539666 h 544245"/>
                <a:gd name="connsiteX57" fmla="*/ 1039654 w 9182100"/>
                <a:gd name="connsiteY57" fmla="*/ 515187 h 544245"/>
                <a:gd name="connsiteX58" fmla="*/ 1449705 w 9182100"/>
                <a:gd name="connsiteY58" fmla="*/ 415270 h 544245"/>
                <a:gd name="connsiteX59" fmla="*/ 1548765 w 9182100"/>
                <a:gd name="connsiteY59" fmla="*/ 382123 h 544245"/>
                <a:gd name="connsiteX60" fmla="*/ 1642872 w 9182100"/>
                <a:gd name="connsiteY60" fmla="*/ 349261 h 544245"/>
                <a:gd name="connsiteX61" fmla="*/ 1832991 w 9182100"/>
                <a:gd name="connsiteY61" fmla="*/ 289158 h 544245"/>
                <a:gd name="connsiteX62" fmla="*/ 2222754 w 9182100"/>
                <a:gd name="connsiteY62" fmla="*/ 193623 h 544245"/>
                <a:gd name="connsiteX63" fmla="*/ 2620137 w 9182100"/>
                <a:gd name="connsiteY63" fmla="*/ 138378 h 544245"/>
                <a:gd name="connsiteX64" fmla="*/ 3020473 w 9182100"/>
                <a:gd name="connsiteY64" fmla="*/ 127234 h 544245"/>
                <a:gd name="connsiteX65" fmla="*/ 3219736 w 9182100"/>
                <a:gd name="connsiteY65" fmla="*/ 139807 h 544245"/>
                <a:gd name="connsiteX66" fmla="*/ 3318605 w 9182100"/>
                <a:gd name="connsiteY66" fmla="*/ 151713 h 544245"/>
                <a:gd name="connsiteX67" fmla="*/ 3367754 w 9182100"/>
                <a:gd name="connsiteY67" fmla="*/ 158666 h 544245"/>
                <a:gd name="connsiteX68" fmla="*/ 3416618 w 9182100"/>
                <a:gd name="connsiteY68" fmla="*/ 166858 h 544245"/>
                <a:gd name="connsiteX69" fmla="*/ 3465195 w 9182100"/>
                <a:gd name="connsiteY69" fmla="*/ 176097 h 544245"/>
                <a:gd name="connsiteX70" fmla="*/ 3513868 w 9182100"/>
                <a:gd name="connsiteY70" fmla="*/ 185908 h 544245"/>
                <a:gd name="connsiteX71" fmla="*/ 3612737 w 9182100"/>
                <a:gd name="connsiteY71" fmla="*/ 207625 h 544245"/>
                <a:gd name="connsiteX72" fmla="*/ 3810381 w 9182100"/>
                <a:gd name="connsiteY72" fmla="*/ 252106 h 544245"/>
                <a:gd name="connsiteX73" fmla="*/ 4206621 w 9182100"/>
                <a:gd name="connsiteY73" fmla="*/ 339736 h 544245"/>
                <a:gd name="connsiteX74" fmla="*/ 4306062 w 9182100"/>
                <a:gd name="connsiteY74" fmla="*/ 359834 h 544245"/>
                <a:gd name="connsiteX75" fmla="*/ 4405503 w 9182100"/>
                <a:gd name="connsiteY75" fmla="*/ 378979 h 544245"/>
                <a:gd name="connsiteX76" fmla="*/ 4611529 w 9182100"/>
                <a:gd name="connsiteY76" fmla="*/ 405745 h 544245"/>
                <a:gd name="connsiteX77" fmla="*/ 5031677 w 9182100"/>
                <a:gd name="connsiteY77" fmla="*/ 427462 h 544245"/>
                <a:gd name="connsiteX78" fmla="*/ 5243227 w 9182100"/>
                <a:gd name="connsiteY78" fmla="*/ 418699 h 544245"/>
                <a:gd name="connsiteX79" fmla="*/ 5451062 w 9182100"/>
                <a:gd name="connsiteY79" fmla="*/ 398029 h 544245"/>
                <a:gd name="connsiteX80" fmla="*/ 5844635 w 9182100"/>
                <a:gd name="connsiteY80" fmla="*/ 353071 h 544245"/>
                <a:gd name="connsiteX81" fmla="*/ 5939981 w 9182100"/>
                <a:gd name="connsiteY81" fmla="*/ 346975 h 544245"/>
                <a:gd name="connsiteX82" fmla="*/ 6035898 w 9182100"/>
                <a:gd name="connsiteY82" fmla="*/ 344118 h 544245"/>
                <a:gd name="connsiteX83" fmla="*/ 6232303 w 9182100"/>
                <a:gd name="connsiteY83" fmla="*/ 343642 h 544245"/>
                <a:gd name="connsiteX84" fmla="*/ 6630924 w 9182100"/>
                <a:gd name="connsiteY84" fmla="*/ 351071 h 544245"/>
                <a:gd name="connsiteX85" fmla="*/ 6831140 w 9182100"/>
                <a:gd name="connsiteY85" fmla="*/ 356596 h 544245"/>
                <a:gd name="connsiteX86" fmla="*/ 7031545 w 9182100"/>
                <a:gd name="connsiteY86" fmla="*/ 362501 h 544245"/>
                <a:gd name="connsiteX87" fmla="*/ 7432262 w 9182100"/>
                <a:gd name="connsiteY87" fmla="*/ 378408 h 544245"/>
                <a:gd name="connsiteX88" fmla="*/ 7830312 w 9182100"/>
                <a:gd name="connsiteY88" fmla="*/ 402506 h 544245"/>
                <a:gd name="connsiteX89" fmla="*/ 7879270 w 9182100"/>
                <a:gd name="connsiteY89" fmla="*/ 406792 h 544245"/>
                <a:gd name="connsiteX90" fmla="*/ 7926895 w 9182100"/>
                <a:gd name="connsiteY90" fmla="*/ 411745 h 544245"/>
                <a:gd name="connsiteX91" fmla="*/ 7977569 w 9182100"/>
                <a:gd name="connsiteY91" fmla="*/ 417175 h 544245"/>
                <a:gd name="connsiteX92" fmla="*/ 8030623 w 9182100"/>
                <a:gd name="connsiteY92" fmla="*/ 422127 h 544245"/>
                <a:gd name="connsiteX93" fmla="*/ 8237982 w 9182100"/>
                <a:gd name="connsiteY93" fmla="*/ 435177 h 544245"/>
                <a:gd name="connsiteX94" fmla="*/ 8647748 w 9182100"/>
                <a:gd name="connsiteY94" fmla="*/ 449464 h 544245"/>
                <a:gd name="connsiteX95" fmla="*/ 8852821 w 9182100"/>
                <a:gd name="connsiteY95" fmla="*/ 456132 h 544245"/>
                <a:gd name="connsiteX96" fmla="*/ 8955786 w 9182100"/>
                <a:gd name="connsiteY96" fmla="*/ 458132 h 544245"/>
                <a:gd name="connsiteX97" fmla="*/ 9059227 w 9182100"/>
                <a:gd name="connsiteY97" fmla="*/ 457751 h 544245"/>
                <a:gd name="connsiteX98" fmla="*/ 9182005 w 9182100"/>
                <a:gd name="connsiteY98" fmla="*/ 452512 h 544245"/>
                <a:gd name="connsiteX99" fmla="*/ 9182005 w 9182100"/>
                <a:gd name="connsiteY99" fmla="*/ 154189 h 5442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</a:cxnLst>
              <a:rect l="l" t="t" r="r" b="b"/>
              <a:pathLst>
                <a:path w="9182100" h="544245">
                  <a:moveTo>
                    <a:pt x="9182100" y="154189"/>
                  </a:moveTo>
                  <a:cubicBezTo>
                    <a:pt x="9137618" y="157142"/>
                    <a:pt x="9092851" y="159904"/>
                    <a:pt x="9047702" y="162762"/>
                  </a:cubicBezTo>
                  <a:cubicBezTo>
                    <a:pt x="8917114" y="170668"/>
                    <a:pt x="8784717" y="178002"/>
                    <a:pt x="8652224" y="178287"/>
                  </a:cubicBezTo>
                  <a:cubicBezTo>
                    <a:pt x="8519732" y="178764"/>
                    <a:pt x="8387049" y="171239"/>
                    <a:pt x="8255603" y="161047"/>
                  </a:cubicBezTo>
                  <a:cubicBezTo>
                    <a:pt x="8189881" y="155904"/>
                    <a:pt x="8124539" y="149236"/>
                    <a:pt x="8060722" y="140854"/>
                  </a:cubicBezTo>
                  <a:cubicBezTo>
                    <a:pt x="8044815" y="138759"/>
                    <a:pt x="8029099" y="136473"/>
                    <a:pt x="8013478" y="134187"/>
                  </a:cubicBezTo>
                  <a:lnTo>
                    <a:pt x="7990428" y="130567"/>
                  </a:lnTo>
                  <a:lnTo>
                    <a:pt x="7964139" y="126853"/>
                  </a:lnTo>
                  <a:cubicBezTo>
                    <a:pt x="7946708" y="124376"/>
                    <a:pt x="7928896" y="121709"/>
                    <a:pt x="7911656" y="119518"/>
                  </a:cubicBezTo>
                  <a:lnTo>
                    <a:pt x="7860220" y="113232"/>
                  </a:lnTo>
                  <a:cubicBezTo>
                    <a:pt x="7723728" y="96277"/>
                    <a:pt x="7589044" y="83038"/>
                    <a:pt x="7453884" y="70369"/>
                  </a:cubicBezTo>
                  <a:cubicBezTo>
                    <a:pt x="7318915" y="57701"/>
                    <a:pt x="7184041" y="46366"/>
                    <a:pt x="7048976" y="36556"/>
                  </a:cubicBezTo>
                  <a:cubicBezTo>
                    <a:pt x="6981444" y="31793"/>
                    <a:pt x="6913912" y="26840"/>
                    <a:pt x="6846285" y="22649"/>
                  </a:cubicBezTo>
                  <a:cubicBezTo>
                    <a:pt x="6778657" y="18553"/>
                    <a:pt x="6710934" y="14934"/>
                    <a:pt x="6643212" y="11600"/>
                  </a:cubicBezTo>
                  <a:lnTo>
                    <a:pt x="6541485" y="7314"/>
                  </a:lnTo>
                  <a:cubicBezTo>
                    <a:pt x="6507576" y="5790"/>
                    <a:pt x="6473667" y="4647"/>
                    <a:pt x="6439567" y="3885"/>
                  </a:cubicBezTo>
                  <a:lnTo>
                    <a:pt x="6337459" y="1313"/>
                  </a:lnTo>
                  <a:lnTo>
                    <a:pt x="6234970" y="75"/>
                  </a:lnTo>
                  <a:cubicBezTo>
                    <a:pt x="6166295" y="-116"/>
                    <a:pt x="6097715" y="-116"/>
                    <a:pt x="6027802" y="2265"/>
                  </a:cubicBezTo>
                  <a:cubicBezTo>
                    <a:pt x="5993320" y="3123"/>
                    <a:pt x="5957412" y="4456"/>
                    <a:pt x="5921978" y="6552"/>
                  </a:cubicBezTo>
                  <a:cubicBezTo>
                    <a:pt x="5886546" y="8552"/>
                    <a:pt x="5851112" y="11124"/>
                    <a:pt x="5815965" y="14362"/>
                  </a:cubicBezTo>
                  <a:cubicBezTo>
                    <a:pt x="5674995" y="27126"/>
                    <a:pt x="5538597" y="48938"/>
                    <a:pt x="5408390" y="67036"/>
                  </a:cubicBezTo>
                  <a:cubicBezTo>
                    <a:pt x="5277993" y="85514"/>
                    <a:pt x="5151692" y="99039"/>
                    <a:pt x="5023866" y="103992"/>
                  </a:cubicBezTo>
                  <a:cubicBezTo>
                    <a:pt x="4960049" y="106660"/>
                    <a:pt x="4895946" y="107231"/>
                    <a:pt x="4831556" y="106374"/>
                  </a:cubicBezTo>
                  <a:cubicBezTo>
                    <a:pt x="4767167" y="105231"/>
                    <a:pt x="4702588" y="102468"/>
                    <a:pt x="4637723" y="98754"/>
                  </a:cubicBezTo>
                  <a:cubicBezTo>
                    <a:pt x="4572762" y="95230"/>
                    <a:pt x="4507992" y="88848"/>
                    <a:pt x="4442460" y="83038"/>
                  </a:cubicBezTo>
                  <a:cubicBezTo>
                    <a:pt x="4408837" y="80752"/>
                    <a:pt x="4375214" y="79228"/>
                    <a:pt x="4341686" y="77227"/>
                  </a:cubicBezTo>
                  <a:cubicBezTo>
                    <a:pt x="4308158" y="75227"/>
                    <a:pt x="4274534" y="73417"/>
                    <a:pt x="4241006" y="71989"/>
                  </a:cubicBezTo>
                  <a:cubicBezTo>
                    <a:pt x="4106895" y="65131"/>
                    <a:pt x="3971925" y="59797"/>
                    <a:pt x="3836956" y="54177"/>
                  </a:cubicBezTo>
                  <a:lnTo>
                    <a:pt x="3634549" y="45414"/>
                  </a:lnTo>
                  <a:lnTo>
                    <a:pt x="3533394" y="40461"/>
                  </a:lnTo>
                  <a:lnTo>
                    <a:pt x="3481959" y="37889"/>
                  </a:lnTo>
                  <a:cubicBezTo>
                    <a:pt x="3464719" y="37127"/>
                    <a:pt x="3447479" y="36079"/>
                    <a:pt x="3430238" y="35889"/>
                  </a:cubicBezTo>
                  <a:cubicBezTo>
                    <a:pt x="3292602" y="31126"/>
                    <a:pt x="3156299" y="33603"/>
                    <a:pt x="3020473" y="37603"/>
                  </a:cubicBezTo>
                  <a:cubicBezTo>
                    <a:pt x="2884741" y="41985"/>
                    <a:pt x="2749487" y="48843"/>
                    <a:pt x="2614422" y="56844"/>
                  </a:cubicBezTo>
                  <a:lnTo>
                    <a:pt x="2208657" y="81609"/>
                  </a:lnTo>
                  <a:cubicBezTo>
                    <a:pt x="2073116" y="89991"/>
                    <a:pt x="1937195" y="97515"/>
                    <a:pt x="1800606" y="107612"/>
                  </a:cubicBezTo>
                  <a:cubicBezTo>
                    <a:pt x="1732217" y="112184"/>
                    <a:pt x="1663827" y="117804"/>
                    <a:pt x="1594676" y="124948"/>
                  </a:cubicBezTo>
                  <a:lnTo>
                    <a:pt x="1491996" y="136568"/>
                  </a:lnTo>
                  <a:lnTo>
                    <a:pt x="1442942" y="141902"/>
                  </a:lnTo>
                  <a:lnTo>
                    <a:pt x="1418463" y="144664"/>
                  </a:lnTo>
                  <a:lnTo>
                    <a:pt x="1393984" y="146855"/>
                  </a:lnTo>
                  <a:cubicBezTo>
                    <a:pt x="1263491" y="159142"/>
                    <a:pt x="1134142" y="166667"/>
                    <a:pt x="1006697" y="169810"/>
                  </a:cubicBezTo>
                  <a:cubicBezTo>
                    <a:pt x="942975" y="172001"/>
                    <a:pt x="879729" y="171239"/>
                    <a:pt x="816864" y="170953"/>
                  </a:cubicBezTo>
                  <a:lnTo>
                    <a:pt x="769906" y="169715"/>
                  </a:lnTo>
                  <a:cubicBezTo>
                    <a:pt x="754285" y="169525"/>
                    <a:pt x="738569" y="169048"/>
                    <a:pt x="723043" y="168096"/>
                  </a:cubicBezTo>
                  <a:lnTo>
                    <a:pt x="676370" y="166286"/>
                  </a:lnTo>
                  <a:cubicBezTo>
                    <a:pt x="660845" y="165238"/>
                    <a:pt x="645414" y="164095"/>
                    <a:pt x="629888" y="163333"/>
                  </a:cubicBezTo>
                  <a:cubicBezTo>
                    <a:pt x="568071" y="159047"/>
                    <a:pt x="506540" y="154094"/>
                    <a:pt x="445484" y="146093"/>
                  </a:cubicBezTo>
                  <a:cubicBezTo>
                    <a:pt x="384524" y="137997"/>
                    <a:pt x="323850" y="128091"/>
                    <a:pt x="263366" y="115232"/>
                  </a:cubicBezTo>
                  <a:cubicBezTo>
                    <a:pt x="202787" y="102850"/>
                    <a:pt x="142589" y="87419"/>
                    <a:pt x="81439" y="70369"/>
                  </a:cubicBezTo>
                  <a:cubicBezTo>
                    <a:pt x="66199" y="66178"/>
                    <a:pt x="50864" y="61702"/>
                    <a:pt x="35338" y="57034"/>
                  </a:cubicBezTo>
                  <a:lnTo>
                    <a:pt x="0" y="46652"/>
                  </a:lnTo>
                  <a:lnTo>
                    <a:pt x="0" y="426795"/>
                  </a:lnTo>
                  <a:cubicBezTo>
                    <a:pt x="58198" y="446416"/>
                    <a:pt x="117920" y="464323"/>
                    <a:pt x="178594" y="479658"/>
                  </a:cubicBezTo>
                  <a:cubicBezTo>
                    <a:pt x="319850" y="514901"/>
                    <a:pt x="465582" y="537094"/>
                    <a:pt x="610457" y="542619"/>
                  </a:cubicBezTo>
                  <a:cubicBezTo>
                    <a:pt x="682943" y="545953"/>
                    <a:pt x="755142" y="543762"/>
                    <a:pt x="826865" y="539666"/>
                  </a:cubicBezTo>
                  <a:cubicBezTo>
                    <a:pt x="898398" y="534523"/>
                    <a:pt x="969645" y="526903"/>
                    <a:pt x="1039654" y="515187"/>
                  </a:cubicBezTo>
                  <a:cubicBezTo>
                    <a:pt x="1180052" y="492517"/>
                    <a:pt x="1316736" y="457751"/>
                    <a:pt x="1449705" y="415270"/>
                  </a:cubicBezTo>
                  <a:cubicBezTo>
                    <a:pt x="1483138" y="405364"/>
                    <a:pt x="1515809" y="393172"/>
                    <a:pt x="1548765" y="382123"/>
                  </a:cubicBezTo>
                  <a:lnTo>
                    <a:pt x="1642872" y="349261"/>
                  </a:lnTo>
                  <a:cubicBezTo>
                    <a:pt x="1705261" y="328211"/>
                    <a:pt x="1768983" y="308208"/>
                    <a:pt x="1832991" y="289158"/>
                  </a:cubicBezTo>
                  <a:cubicBezTo>
                    <a:pt x="1961198" y="251821"/>
                    <a:pt x="2091404" y="219435"/>
                    <a:pt x="2222754" y="193623"/>
                  </a:cubicBezTo>
                  <a:cubicBezTo>
                    <a:pt x="2354199" y="168382"/>
                    <a:pt x="2486882" y="149332"/>
                    <a:pt x="2620137" y="138378"/>
                  </a:cubicBezTo>
                  <a:cubicBezTo>
                    <a:pt x="2753392" y="127424"/>
                    <a:pt x="2887123" y="122947"/>
                    <a:pt x="3020473" y="127234"/>
                  </a:cubicBezTo>
                  <a:cubicBezTo>
                    <a:pt x="3087148" y="129043"/>
                    <a:pt x="3153632" y="133711"/>
                    <a:pt x="3219736" y="139807"/>
                  </a:cubicBezTo>
                  <a:cubicBezTo>
                    <a:pt x="3252788" y="143426"/>
                    <a:pt x="3285839" y="146760"/>
                    <a:pt x="3318605" y="151713"/>
                  </a:cubicBezTo>
                  <a:lnTo>
                    <a:pt x="3367754" y="158666"/>
                  </a:lnTo>
                  <a:cubicBezTo>
                    <a:pt x="3384042" y="161238"/>
                    <a:pt x="3400330" y="164000"/>
                    <a:pt x="3416618" y="166858"/>
                  </a:cubicBezTo>
                  <a:cubicBezTo>
                    <a:pt x="3432905" y="169525"/>
                    <a:pt x="3449003" y="172954"/>
                    <a:pt x="3465195" y="176097"/>
                  </a:cubicBezTo>
                  <a:cubicBezTo>
                    <a:pt x="3481483" y="179431"/>
                    <a:pt x="3497199" y="182288"/>
                    <a:pt x="3513868" y="185908"/>
                  </a:cubicBezTo>
                  <a:lnTo>
                    <a:pt x="3612737" y="207625"/>
                  </a:lnTo>
                  <a:lnTo>
                    <a:pt x="3810381" y="252106"/>
                  </a:lnTo>
                  <a:cubicBezTo>
                    <a:pt x="3942112" y="282015"/>
                    <a:pt x="4073843" y="312590"/>
                    <a:pt x="4206621" y="339736"/>
                  </a:cubicBezTo>
                  <a:cubicBezTo>
                    <a:pt x="4239768" y="346785"/>
                    <a:pt x="4272915" y="353452"/>
                    <a:pt x="4306062" y="359834"/>
                  </a:cubicBezTo>
                  <a:cubicBezTo>
                    <a:pt x="4339209" y="366216"/>
                    <a:pt x="4372356" y="372979"/>
                    <a:pt x="4405503" y="378979"/>
                  </a:cubicBezTo>
                  <a:cubicBezTo>
                    <a:pt x="4473416" y="389266"/>
                    <a:pt x="4542378" y="398410"/>
                    <a:pt x="4611529" y="405745"/>
                  </a:cubicBezTo>
                  <a:cubicBezTo>
                    <a:pt x="4749832" y="420794"/>
                    <a:pt x="4890326" y="428795"/>
                    <a:pt x="5031677" y="427462"/>
                  </a:cubicBezTo>
                  <a:cubicBezTo>
                    <a:pt x="5102352" y="426985"/>
                    <a:pt x="5173028" y="423747"/>
                    <a:pt x="5243227" y="418699"/>
                  </a:cubicBezTo>
                  <a:cubicBezTo>
                    <a:pt x="5313427" y="413650"/>
                    <a:pt x="5382959" y="406030"/>
                    <a:pt x="5451062" y="398029"/>
                  </a:cubicBezTo>
                  <a:cubicBezTo>
                    <a:pt x="5587651" y="381551"/>
                    <a:pt x="5717381" y="362501"/>
                    <a:pt x="5844635" y="353071"/>
                  </a:cubicBezTo>
                  <a:cubicBezTo>
                    <a:pt x="5876544" y="350690"/>
                    <a:pt x="5908262" y="348404"/>
                    <a:pt x="5939981" y="346975"/>
                  </a:cubicBezTo>
                  <a:cubicBezTo>
                    <a:pt x="5971794" y="345356"/>
                    <a:pt x="6003036" y="344308"/>
                    <a:pt x="6035898" y="344118"/>
                  </a:cubicBezTo>
                  <a:cubicBezTo>
                    <a:pt x="6100477" y="343070"/>
                    <a:pt x="6166390" y="343356"/>
                    <a:pt x="6232303" y="343642"/>
                  </a:cubicBezTo>
                  <a:cubicBezTo>
                    <a:pt x="6364415" y="344880"/>
                    <a:pt x="6497669" y="347833"/>
                    <a:pt x="6630924" y="351071"/>
                  </a:cubicBezTo>
                  <a:lnTo>
                    <a:pt x="6831140" y="356596"/>
                  </a:lnTo>
                  <a:lnTo>
                    <a:pt x="7031545" y="362501"/>
                  </a:lnTo>
                  <a:cubicBezTo>
                    <a:pt x="7165086" y="367454"/>
                    <a:pt x="7298818" y="371835"/>
                    <a:pt x="7432262" y="378408"/>
                  </a:cubicBezTo>
                  <a:cubicBezTo>
                    <a:pt x="7565518" y="384790"/>
                    <a:pt x="7699153" y="392124"/>
                    <a:pt x="7830312" y="402506"/>
                  </a:cubicBezTo>
                  <a:lnTo>
                    <a:pt x="7879270" y="406792"/>
                  </a:lnTo>
                  <a:lnTo>
                    <a:pt x="7926895" y="411745"/>
                  </a:lnTo>
                  <a:lnTo>
                    <a:pt x="7977569" y="417175"/>
                  </a:lnTo>
                  <a:cubicBezTo>
                    <a:pt x="7995380" y="418984"/>
                    <a:pt x="8013097" y="420699"/>
                    <a:pt x="8030623" y="422127"/>
                  </a:cubicBezTo>
                  <a:cubicBezTo>
                    <a:pt x="8100632" y="427843"/>
                    <a:pt x="8169402" y="431748"/>
                    <a:pt x="8237982" y="435177"/>
                  </a:cubicBezTo>
                  <a:cubicBezTo>
                    <a:pt x="8375047" y="442035"/>
                    <a:pt x="8511254" y="444511"/>
                    <a:pt x="8647748" y="449464"/>
                  </a:cubicBezTo>
                  <a:cubicBezTo>
                    <a:pt x="8715946" y="451750"/>
                    <a:pt x="8784336" y="454513"/>
                    <a:pt x="8852821" y="456132"/>
                  </a:cubicBezTo>
                  <a:cubicBezTo>
                    <a:pt x="8887111" y="456989"/>
                    <a:pt x="8921401" y="457751"/>
                    <a:pt x="8955786" y="458132"/>
                  </a:cubicBezTo>
                  <a:cubicBezTo>
                    <a:pt x="8990171" y="458323"/>
                    <a:pt x="9024651" y="458227"/>
                    <a:pt x="9059227" y="457751"/>
                  </a:cubicBezTo>
                  <a:cubicBezTo>
                    <a:pt x="9099995" y="456989"/>
                    <a:pt x="9140857" y="455275"/>
                    <a:pt x="9182005" y="452512"/>
                  </a:cubicBezTo>
                  <a:lnTo>
                    <a:pt x="9182005" y="154189"/>
                  </a:ln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</a:endParaRPr>
            </a:p>
          </p:txBody>
        </p:sp>
        <p:sp useBgFill="1">
          <p:nvSpPr>
            <p:cNvPr id="17" name="Freeform: Shape 16">
              <a:extLst>
                <a:ext uri="{FF2B5EF4-FFF2-40B4-BE49-F238E27FC236}">
                  <a16:creationId xmlns:a16="http://schemas.microsoft.com/office/drawing/2014/main" id="{1213505B-6136-49EC-951C-1FDA2A6C5BD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305" y="3614750"/>
              <a:ext cx="12188952" cy="1201528"/>
            </a:xfrm>
            <a:custGeom>
              <a:avLst/>
              <a:gdLst>
                <a:gd name="connsiteX0" fmla="*/ 0 w 9182100"/>
                <a:gd name="connsiteY0" fmla="*/ 1019102 h 1019102"/>
                <a:gd name="connsiteX1" fmla="*/ 9182100 w 9182100"/>
                <a:gd name="connsiteY1" fmla="*/ 1019102 h 1019102"/>
                <a:gd name="connsiteX2" fmla="*/ 9182100 w 9182100"/>
                <a:gd name="connsiteY2" fmla="*/ 273009 h 1019102"/>
                <a:gd name="connsiteX3" fmla="*/ 9065895 w 9182100"/>
                <a:gd name="connsiteY3" fmla="*/ 278343 h 1019102"/>
                <a:gd name="connsiteX4" fmla="*/ 8261890 w 9182100"/>
                <a:gd name="connsiteY4" fmla="*/ 257769 h 1019102"/>
                <a:gd name="connsiteX5" fmla="*/ 8038624 w 9182100"/>
                <a:gd name="connsiteY5" fmla="*/ 235956 h 1019102"/>
                <a:gd name="connsiteX6" fmla="*/ 7862221 w 9182100"/>
                <a:gd name="connsiteY6" fmla="*/ 213097 h 1019102"/>
                <a:gd name="connsiteX7" fmla="*/ 6238780 w 9182100"/>
                <a:gd name="connsiteY7" fmla="*/ 126419 h 1019102"/>
                <a:gd name="connsiteX8" fmla="*/ 5828729 w 9182100"/>
                <a:gd name="connsiteY8" fmla="*/ 142421 h 1019102"/>
                <a:gd name="connsiteX9" fmla="*/ 5227606 w 9182100"/>
                <a:gd name="connsiteY9" fmla="*/ 219764 h 1019102"/>
                <a:gd name="connsiteX10" fmla="*/ 4394359 w 9182100"/>
                <a:gd name="connsiteY10" fmla="*/ 190713 h 1019102"/>
                <a:gd name="connsiteX11" fmla="*/ 3789236 w 9182100"/>
                <a:gd name="connsiteY11" fmla="*/ 107655 h 1019102"/>
                <a:gd name="connsiteX12" fmla="*/ 3391567 w 9182100"/>
                <a:gd name="connsiteY12" fmla="*/ 30502 h 1019102"/>
                <a:gd name="connsiteX13" fmla="*/ 2180177 w 9182100"/>
                <a:gd name="connsiteY13" fmla="*/ 67745 h 1019102"/>
                <a:gd name="connsiteX14" fmla="*/ 1543336 w 9182100"/>
                <a:gd name="connsiteY14" fmla="*/ 209953 h 1019102"/>
                <a:gd name="connsiteX15" fmla="*/ 1276731 w 9182100"/>
                <a:gd name="connsiteY15" fmla="*/ 286439 h 1019102"/>
                <a:gd name="connsiteX16" fmla="*/ 441293 w 9182100"/>
                <a:gd name="connsiteY16" fmla="*/ 292345 h 1019102"/>
                <a:gd name="connsiteX17" fmla="*/ 0 w 9182100"/>
                <a:gd name="connsiteY17" fmla="*/ 135563 h 1019102"/>
                <a:gd name="connsiteX18" fmla="*/ 0 w 9182100"/>
                <a:gd name="connsiteY18" fmla="*/ 1019102 h 10191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9182100" h="1019102">
                  <a:moveTo>
                    <a:pt x="0" y="1019102"/>
                  </a:moveTo>
                  <a:lnTo>
                    <a:pt x="9182100" y="1019102"/>
                  </a:lnTo>
                  <a:lnTo>
                    <a:pt x="9182100" y="273009"/>
                  </a:lnTo>
                  <a:cubicBezTo>
                    <a:pt x="9143429" y="275485"/>
                    <a:pt x="9104662" y="277200"/>
                    <a:pt x="9065895" y="278343"/>
                  </a:cubicBezTo>
                  <a:cubicBezTo>
                    <a:pt x="8798243" y="285201"/>
                    <a:pt x="8529066" y="277009"/>
                    <a:pt x="8261890" y="257769"/>
                  </a:cubicBezTo>
                  <a:cubicBezTo>
                    <a:pt x="8187024" y="251863"/>
                    <a:pt x="8112443" y="245386"/>
                    <a:pt x="8038624" y="235956"/>
                  </a:cubicBezTo>
                  <a:cubicBezTo>
                    <a:pt x="7980140" y="228051"/>
                    <a:pt x="7920228" y="219002"/>
                    <a:pt x="7862221" y="213097"/>
                  </a:cubicBezTo>
                  <a:cubicBezTo>
                    <a:pt x="7322439" y="159280"/>
                    <a:pt x="6780943" y="130991"/>
                    <a:pt x="6238780" y="126419"/>
                  </a:cubicBezTo>
                  <a:cubicBezTo>
                    <a:pt x="6102477" y="126324"/>
                    <a:pt x="5964745" y="128800"/>
                    <a:pt x="5828729" y="142421"/>
                  </a:cubicBezTo>
                  <a:cubicBezTo>
                    <a:pt x="5624703" y="162328"/>
                    <a:pt x="5429441" y="202048"/>
                    <a:pt x="5227606" y="219764"/>
                  </a:cubicBezTo>
                  <a:cubicBezTo>
                    <a:pt x="4950238" y="245767"/>
                    <a:pt x="4670393" y="228527"/>
                    <a:pt x="4394359" y="190713"/>
                  </a:cubicBezTo>
                  <a:cubicBezTo>
                    <a:pt x="4193381" y="163090"/>
                    <a:pt x="3988880" y="147755"/>
                    <a:pt x="3789236" y="107655"/>
                  </a:cubicBezTo>
                  <a:cubicBezTo>
                    <a:pt x="3660743" y="85271"/>
                    <a:pt x="3520249" y="51648"/>
                    <a:pt x="3391567" y="30502"/>
                  </a:cubicBezTo>
                  <a:cubicBezTo>
                    <a:pt x="2990469" y="-28553"/>
                    <a:pt x="2579370" y="5928"/>
                    <a:pt x="2180177" y="67745"/>
                  </a:cubicBezTo>
                  <a:cubicBezTo>
                    <a:pt x="1965198" y="103273"/>
                    <a:pt x="1751648" y="146136"/>
                    <a:pt x="1543336" y="209953"/>
                  </a:cubicBezTo>
                  <a:cubicBezTo>
                    <a:pt x="1456087" y="238528"/>
                    <a:pt x="1365885" y="264627"/>
                    <a:pt x="1276731" y="286439"/>
                  </a:cubicBezTo>
                  <a:cubicBezTo>
                    <a:pt x="1001173" y="335398"/>
                    <a:pt x="716471" y="346923"/>
                    <a:pt x="441293" y="292345"/>
                  </a:cubicBezTo>
                  <a:cubicBezTo>
                    <a:pt x="285655" y="263198"/>
                    <a:pt x="143923" y="198237"/>
                    <a:pt x="0" y="135563"/>
                  </a:cubicBezTo>
                  <a:lnTo>
                    <a:pt x="0" y="1019102"/>
                  </a:lnTo>
                  <a:close/>
                </a:path>
              </a:pathLst>
            </a:custGeom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478FD78-F68C-33E0-8D30-B5E704741B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>
              <a:spcAft>
                <a:spcPts val="600"/>
              </a:spcAft>
            </a:pPr>
            <a:fld id="{A68F81FF-A8B7-8E49-9D5B-3CAD5ADFEE36}" type="slidenum">
              <a:rPr lang="en-US">
                <a:solidFill>
                  <a:srgbClr val="898989"/>
                </a:solidFill>
                <a:latin typeface="+mn-lt"/>
              </a:rPr>
              <a:pPr>
                <a:spcAft>
                  <a:spcPts val="600"/>
                </a:spcAft>
              </a:pPr>
              <a:t>29</a:t>
            </a:fld>
            <a:endParaRPr lang="en-US">
              <a:solidFill>
                <a:srgbClr val="898989"/>
              </a:solidFill>
              <a:latin typeface="+mn-lt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74402893-C3FB-5563-6ACE-81A10BE0C1D4}"/>
              </a:ext>
            </a:extLst>
          </p:cNvPr>
          <p:cNvSpPr/>
          <p:nvPr/>
        </p:nvSpPr>
        <p:spPr>
          <a:xfrm>
            <a:off x="465614" y="326922"/>
            <a:ext cx="11008991" cy="1847111"/>
          </a:xfrm>
          <a:prstGeom prst="rect">
            <a:avLst/>
          </a:prstGeom>
          <a:solidFill>
            <a:schemeClr val="accent6">
              <a:lumMod val="50000"/>
              <a:alpha val="69804"/>
            </a:schemeClr>
          </a:solidFill>
          <a:ln w="762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>
              <a:spcAft>
                <a:spcPts val="300"/>
              </a:spcAft>
            </a:pPr>
            <a:r>
              <a:rPr lang="en-US" sz="2800" dirty="0">
                <a:solidFill>
                  <a:schemeClr val="bg1"/>
                </a:solidFill>
                <a:latin typeface="+mj-lt"/>
              </a:rPr>
              <a:t>IESBA Members are asked to share views on respondents’ significant comments and PC’s responses on:</a:t>
            </a:r>
          </a:p>
          <a:p>
            <a:pPr marL="914400" lvl="1" indent="-457200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chemeClr val="bg1"/>
                </a:solidFill>
                <a:latin typeface="+mj-lt"/>
              </a:rPr>
              <a:t>Ongoing and pre-committed work streams for 2024-2027</a:t>
            </a:r>
          </a:p>
        </p:txBody>
      </p:sp>
    </p:spTree>
    <p:extLst>
      <p:ext uri="{BB962C8B-B14F-4D97-AF65-F5344CB8AC3E}">
        <p14:creationId xmlns:p14="http://schemas.microsoft.com/office/powerpoint/2010/main" val="398463643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0F9D9AFF-2893-A4E3-5EC2-D808A84C3B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F81FF-A8B7-8E49-9D5B-3CAD5ADFEE36}" type="slidenum">
              <a:rPr lang="en-US" smtClean="0"/>
              <a:t>3</a:t>
            </a:fld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2E453DD-854B-0BB5-FBBA-DD51CA97F04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95517" y="1631091"/>
            <a:ext cx="3569238" cy="449348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462A9990-89FD-0D81-BA5F-9CBA938B64BE}"/>
              </a:ext>
            </a:extLst>
          </p:cNvPr>
          <p:cNvSpPr/>
          <p:nvPr/>
        </p:nvSpPr>
        <p:spPr>
          <a:xfrm>
            <a:off x="148281" y="208929"/>
            <a:ext cx="11316474" cy="74389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4400" b="1" dirty="0">
                <a:solidFill>
                  <a:schemeClr val="bg1"/>
                </a:solidFill>
                <a:latin typeface="+mj-lt"/>
              </a:rPr>
              <a:t>IESBA Strategy and Work Plan 2024-2027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16C4DE4F-5124-E6D1-615E-016FFE4AE3C2}"/>
              </a:ext>
            </a:extLst>
          </p:cNvPr>
          <p:cNvSpPr/>
          <p:nvPr/>
        </p:nvSpPr>
        <p:spPr>
          <a:xfrm>
            <a:off x="444843" y="2143432"/>
            <a:ext cx="6644846" cy="398114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tx1"/>
                </a:solidFill>
                <a:latin typeface="+mj-lt"/>
              </a:rPr>
              <a:t>In April 2023, IESBA</a:t>
            </a:r>
            <a:r>
              <a:rPr lang="en-US" sz="2000" dirty="0">
                <a:solidFill>
                  <a:schemeClr val="tx1"/>
                </a:solidFill>
                <a:latin typeface="+mj-lt"/>
                <a:cs typeface="Times New Roman" panose="02020603050405020304" pitchFamily="18" charset="0"/>
              </a:rPr>
              <a:t> released its</a:t>
            </a:r>
            <a:r>
              <a:rPr lang="en-US" sz="2000" dirty="0">
                <a:solidFill>
                  <a:schemeClr val="tx1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Consultation Paper (CP),  </a:t>
            </a:r>
            <a:r>
              <a:rPr lang="en-US" sz="2000" i="1" u="sng" dirty="0">
                <a:solidFill>
                  <a:srgbClr val="0070C0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Proposed IESBA Strategy and Work Plan 2024-2027: Towards a More Sustainable Future: Advancing the Centrality of Ethics</a:t>
            </a:r>
            <a:r>
              <a:rPr lang="en-US" sz="2000" dirty="0">
                <a:solidFill>
                  <a:srgbClr val="0070C0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tx1"/>
                </a:solidFill>
                <a:latin typeface="+mj-lt"/>
              </a:rPr>
              <a:t>Two key components:</a:t>
            </a:r>
          </a:p>
          <a:p>
            <a:pPr marL="800100" lvl="1" indent="-34290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US" sz="2000" dirty="0">
                <a:solidFill>
                  <a:schemeClr val="tx1"/>
                </a:solidFill>
                <a:latin typeface="+mj-lt"/>
              </a:rPr>
              <a:t>Proposed strategy</a:t>
            </a:r>
          </a:p>
          <a:p>
            <a:pPr marL="800100" lvl="1" indent="-34290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US" sz="2000" dirty="0">
                <a:solidFill>
                  <a:schemeClr val="tx1"/>
                </a:solidFill>
                <a:latin typeface="+mj-lt"/>
              </a:rPr>
              <a:t>Proposed work plan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tx1"/>
                </a:solidFill>
                <a:latin typeface="+mj-lt"/>
              </a:rPr>
              <a:t>Comment period closed on July 7, 2023</a:t>
            </a:r>
          </a:p>
          <a:p>
            <a:pPr marL="285750" lvl="1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sz="2000" dirty="0">
              <a:solidFill>
                <a:schemeClr val="tx1"/>
              </a:solidFill>
              <a:latin typeface="+mj-lt"/>
            </a:endParaRPr>
          </a:p>
          <a:p>
            <a:pPr marL="285750" indent="-285750" algn="ctr">
              <a:buFont typeface="Arial" panose="020B0604020202020204" pitchFamily="34" charset="0"/>
              <a:buChar char="•"/>
            </a:pPr>
            <a:endParaRPr lang="en-US" sz="2000" dirty="0">
              <a:solidFill>
                <a:schemeClr val="tx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051764903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335C0BD7-4AF1-05E0-8F02-97FA8A6D22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F81FF-A8B7-8E49-9D5B-3CAD5ADFEE36}" type="slidenum">
              <a:rPr lang="en-US" smtClean="0"/>
              <a:t>30</a:t>
            </a:fld>
            <a:endParaRPr lang="en-US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39514731-89BF-8498-FC7D-1CBF3225B41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50606351"/>
              </p:ext>
            </p:extLst>
          </p:nvPr>
        </p:nvGraphicFramePr>
        <p:xfrm>
          <a:off x="4383155" y="1203960"/>
          <a:ext cx="7199246" cy="4450080"/>
        </p:xfrm>
        <a:graphic>
          <a:graphicData uri="http://schemas.openxmlformats.org/drawingml/2006/table">
            <a:tbl>
              <a:tblPr firstRow="1" firstCol="1" bandRow="1"/>
              <a:tblGrid>
                <a:gridCol w="4811645">
                  <a:extLst>
                    <a:ext uri="{9D8B030D-6E8A-4147-A177-3AD203B41FA5}">
                      <a16:colId xmlns:a16="http://schemas.microsoft.com/office/drawing/2014/main" val="1124019687"/>
                    </a:ext>
                  </a:extLst>
                </a:gridCol>
                <a:gridCol w="2387601">
                  <a:extLst>
                    <a:ext uri="{9D8B030D-6E8A-4147-A177-3AD203B41FA5}">
                      <a16:colId xmlns:a16="http://schemas.microsoft.com/office/drawing/2014/main" val="940755016"/>
                    </a:ext>
                  </a:extLst>
                </a:gridCol>
              </a:tblGrid>
              <a:tr h="536713"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2400" b="1" dirty="0">
                          <a:solidFill>
                            <a:srgbClr val="FFFFFF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Potential Work Streams Under Consideration</a:t>
                      </a:r>
                      <a:endParaRPr lang="en-US" sz="2400" b="1" dirty="0">
                        <a:effectLst/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2400" b="1" dirty="0">
                          <a:solidFill>
                            <a:schemeClr val="bg1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Anticipated Demand on Resources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38166366"/>
                  </a:ext>
                </a:extLst>
              </a:tr>
              <a:tr h="548640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2000" dirty="0"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Role of CFOs and Other Senior PAIBs </a:t>
                      </a:r>
                      <a:endParaRPr lang="en-US" sz="2000" dirty="0">
                        <a:effectLst/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2000" dirty="0"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High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98290784"/>
                  </a:ext>
                </a:extLst>
              </a:tr>
              <a:tr h="548640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2000" dirty="0"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Business Relationships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2000" dirty="0"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High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83946644"/>
                  </a:ext>
                </a:extLst>
              </a:tr>
              <a:tr h="548640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2000" dirty="0">
                          <a:effectLst/>
                          <a:latin typeface="+mj-lt"/>
                          <a:cs typeface="Times New Roman" panose="02020603050405020304" pitchFamily="18" charset="0"/>
                        </a:rPr>
                        <a:t>Audit Firm – Audit Client Relationship 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2000" dirty="0">
                          <a:effectLst/>
                          <a:latin typeface="+mj-lt"/>
                          <a:cs typeface="Times New Roman" panose="02020603050405020304" pitchFamily="18" charset="0"/>
                        </a:rPr>
                        <a:t>Medium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86885009"/>
                  </a:ext>
                </a:extLst>
              </a:tr>
              <a:tr h="548640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2000" dirty="0"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Definitions and Descriptions of Terms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2000" dirty="0"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Medium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19806270"/>
                  </a:ext>
                </a:extLst>
              </a:tr>
              <a:tr h="548640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2000" dirty="0"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Custody of Data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2000" dirty="0"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Medium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76360804"/>
                  </a:ext>
                </a:extLst>
              </a:tr>
              <a:tr h="548640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2000" dirty="0"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Communication with Those Charged with Governance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2000" dirty="0"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Low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09578589"/>
                  </a:ext>
                </a:extLst>
              </a:tr>
            </a:tbl>
          </a:graphicData>
        </a:graphic>
      </p:graphicFrame>
      <p:sp>
        <p:nvSpPr>
          <p:cNvPr id="9" name="Rectangle 8">
            <a:extLst>
              <a:ext uri="{FF2B5EF4-FFF2-40B4-BE49-F238E27FC236}">
                <a16:creationId xmlns:a16="http://schemas.microsoft.com/office/drawing/2014/main" id="{96060DC0-351D-E88D-3BED-C17533A502A6}"/>
              </a:ext>
            </a:extLst>
          </p:cNvPr>
          <p:cNvSpPr/>
          <p:nvPr/>
        </p:nvSpPr>
        <p:spPr>
          <a:xfrm>
            <a:off x="4383155" y="244797"/>
            <a:ext cx="2355573" cy="467139"/>
          </a:xfrm>
          <a:prstGeom prst="rect">
            <a:avLst/>
          </a:prstGeom>
          <a:solidFill>
            <a:schemeClr val="tx1">
              <a:lumMod val="20000"/>
              <a:lumOff val="80000"/>
            </a:schemeClr>
          </a:solidFill>
          <a:ln w="3810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bg1"/>
                </a:solidFill>
                <a:latin typeface="+mj-lt"/>
              </a:rPr>
              <a:t>Ongoing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77DC0C7-2019-5324-E680-4D422FDA17F2}"/>
              </a:ext>
            </a:extLst>
          </p:cNvPr>
          <p:cNvSpPr/>
          <p:nvPr/>
        </p:nvSpPr>
        <p:spPr>
          <a:xfrm>
            <a:off x="6804991" y="254736"/>
            <a:ext cx="2355573" cy="467139"/>
          </a:xfrm>
          <a:prstGeom prst="rect">
            <a:avLst/>
          </a:prstGeom>
          <a:solidFill>
            <a:schemeClr val="tx1">
              <a:lumMod val="20000"/>
              <a:lumOff val="80000"/>
            </a:schemeClr>
          </a:solidFill>
          <a:ln w="3810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bg1"/>
                </a:solidFill>
                <a:latin typeface="+mj-lt"/>
              </a:rPr>
              <a:t>Pre-commitment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808324FC-A8D7-C67D-4668-8B93DFB9229C}"/>
              </a:ext>
            </a:extLst>
          </p:cNvPr>
          <p:cNvSpPr/>
          <p:nvPr/>
        </p:nvSpPr>
        <p:spPr>
          <a:xfrm>
            <a:off x="9226827" y="254737"/>
            <a:ext cx="2355573" cy="467139"/>
          </a:xfrm>
          <a:prstGeom prst="rect">
            <a:avLst/>
          </a:prstGeom>
          <a:solidFill>
            <a:schemeClr val="accent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bg1"/>
                </a:solidFill>
                <a:latin typeface="+mj-lt"/>
              </a:rPr>
              <a:t>Potential</a:t>
            </a:r>
          </a:p>
        </p:txBody>
      </p:sp>
      <p:pic>
        <p:nvPicPr>
          <p:cNvPr id="6" name="Picture 5" descr="Long and short pencils">
            <a:extLst>
              <a:ext uri="{FF2B5EF4-FFF2-40B4-BE49-F238E27FC236}">
                <a16:creationId xmlns:a16="http://schemas.microsoft.com/office/drawing/2014/main" id="{160C6176-0EA1-E413-00F9-AD5A295B98B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1639147" y="0"/>
            <a:ext cx="5770881" cy="685800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34508D69-75B1-B259-1C9C-8CCA8E4E9775}"/>
              </a:ext>
            </a:extLst>
          </p:cNvPr>
          <p:cNvSpPr/>
          <p:nvPr/>
        </p:nvSpPr>
        <p:spPr>
          <a:xfrm>
            <a:off x="169333" y="0"/>
            <a:ext cx="3807422" cy="228827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4400" b="1" dirty="0">
                <a:solidFill>
                  <a:schemeClr val="tx1"/>
                </a:solidFill>
                <a:latin typeface="+mj-lt"/>
              </a:rPr>
              <a:t>Strategic Work Plan</a:t>
            </a:r>
          </a:p>
          <a:p>
            <a:r>
              <a:rPr lang="en-US" sz="2400" dirty="0">
                <a:solidFill>
                  <a:schemeClr val="bg1"/>
                </a:solidFill>
                <a:latin typeface="+mj-lt"/>
              </a:rPr>
              <a:t>Potential Work Streams </a:t>
            </a:r>
          </a:p>
          <a:p>
            <a:r>
              <a:rPr lang="en-US" sz="2000" dirty="0">
                <a:solidFill>
                  <a:schemeClr val="bg1"/>
                </a:solidFill>
                <a:latin typeface="+mj-lt"/>
              </a:rPr>
              <a:t>(Table B Consultation Paper)</a:t>
            </a:r>
          </a:p>
        </p:txBody>
      </p:sp>
    </p:spTree>
    <p:extLst>
      <p:ext uri="{BB962C8B-B14F-4D97-AF65-F5344CB8AC3E}">
        <p14:creationId xmlns:p14="http://schemas.microsoft.com/office/powerpoint/2010/main" val="181433125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335C0BD7-4AF1-05E0-8F02-97FA8A6D22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F81FF-A8B7-8E49-9D5B-3CAD5ADFEE36}" type="slidenum">
              <a:rPr lang="en-US" smtClean="0"/>
              <a:t>31</a:t>
            </a:fld>
            <a:endParaRPr lang="en-US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F2EADEDD-4B93-8555-5593-0F96D78618B6}"/>
              </a:ext>
            </a:extLst>
          </p:cNvPr>
          <p:cNvSpPr/>
          <p:nvPr/>
        </p:nvSpPr>
        <p:spPr>
          <a:xfrm>
            <a:off x="4383155" y="244797"/>
            <a:ext cx="2355573" cy="467139"/>
          </a:xfrm>
          <a:prstGeom prst="rect">
            <a:avLst/>
          </a:prstGeom>
          <a:solidFill>
            <a:schemeClr val="tx1">
              <a:lumMod val="20000"/>
              <a:lumOff val="80000"/>
            </a:schemeClr>
          </a:solidFill>
          <a:ln w="3810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bg1"/>
                </a:solidFill>
                <a:latin typeface="+mj-lt"/>
              </a:rPr>
              <a:t>Ongoing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890A7A2-D97B-FEC7-0DB1-AFCEDF33459E}"/>
              </a:ext>
            </a:extLst>
          </p:cNvPr>
          <p:cNvSpPr/>
          <p:nvPr/>
        </p:nvSpPr>
        <p:spPr>
          <a:xfrm>
            <a:off x="6804991" y="254736"/>
            <a:ext cx="2355573" cy="467139"/>
          </a:xfrm>
          <a:prstGeom prst="rect">
            <a:avLst/>
          </a:prstGeom>
          <a:solidFill>
            <a:schemeClr val="tx1">
              <a:lumMod val="20000"/>
              <a:lumOff val="80000"/>
            </a:schemeClr>
          </a:solidFill>
          <a:ln w="3810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bg1"/>
                </a:solidFill>
                <a:latin typeface="+mj-lt"/>
              </a:rPr>
              <a:t>Pre-commitment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51A6F18E-928E-3FB3-17C6-F90B34A7576C}"/>
              </a:ext>
            </a:extLst>
          </p:cNvPr>
          <p:cNvSpPr/>
          <p:nvPr/>
        </p:nvSpPr>
        <p:spPr>
          <a:xfrm>
            <a:off x="9226827" y="254737"/>
            <a:ext cx="2355573" cy="467139"/>
          </a:xfrm>
          <a:prstGeom prst="rect">
            <a:avLst/>
          </a:prstGeom>
          <a:solidFill>
            <a:srgbClr val="00B05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bg1"/>
                </a:solidFill>
                <a:latin typeface="+mj-lt"/>
              </a:rPr>
              <a:t>Potential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724AACB4-61CA-A4BB-9D80-17FB6276EA01}"/>
              </a:ext>
            </a:extLst>
          </p:cNvPr>
          <p:cNvSpPr/>
          <p:nvPr/>
        </p:nvSpPr>
        <p:spPr>
          <a:xfrm>
            <a:off x="4383154" y="3885207"/>
            <a:ext cx="7199245" cy="2893270"/>
          </a:xfrm>
          <a:prstGeom prst="rect">
            <a:avLst/>
          </a:prstGeom>
          <a:no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285750" indent="-285750" algn="just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tx1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Supportive of topics and suggest prioritizing</a:t>
            </a:r>
          </a:p>
          <a:p>
            <a:pPr marL="914400" lvl="1" indent="-457200" algn="just"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v"/>
            </a:pPr>
            <a:r>
              <a:rPr lang="en-US" sz="1600" dirty="0">
                <a:solidFill>
                  <a:schemeClr val="tx1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Audit firm – audit client relationship</a:t>
            </a:r>
          </a:p>
          <a:p>
            <a:pPr marL="914400" lvl="1" indent="-457200" algn="just"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v"/>
            </a:pPr>
            <a:r>
              <a:rPr lang="en-US" sz="1600" dirty="0">
                <a:solidFill>
                  <a:schemeClr val="tx1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Business relationships</a:t>
            </a:r>
          </a:p>
          <a:p>
            <a:pPr marL="914400" lvl="1" indent="-457200" algn="just"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v"/>
            </a:pPr>
            <a:r>
              <a:rPr lang="en-US" sz="1600" dirty="0">
                <a:solidFill>
                  <a:schemeClr val="tx1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Definitions and descriptions of Terms</a:t>
            </a:r>
          </a:p>
          <a:p>
            <a:pPr marL="285750" indent="-285750" algn="just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tx1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IESBA to consider whether close business relationships, and loans and guarantees should be prohibited irrespective of materiality or significance</a:t>
            </a:r>
          </a:p>
          <a:p>
            <a:pPr marL="285750" indent="-285750" algn="just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tx1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Consider adding expedited process when nature of project can be completed through proper due process in a more accelerated timeline</a:t>
            </a:r>
          </a:p>
          <a:p>
            <a:pPr marL="285750" indent="-285750" algn="just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tx1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Timely and accurate translation important to facilitate consistent understanding, adoption and implementation of the Code</a:t>
            </a:r>
          </a:p>
          <a:p>
            <a:pPr marL="285750" indent="-285750">
              <a:spcBef>
                <a:spcPts val="300"/>
              </a:spcBef>
              <a:buFont typeface="Arial" panose="020B0604020202020204" pitchFamily="34" charset="0"/>
              <a:buChar char="•"/>
            </a:pPr>
            <a:endParaRPr lang="en-US" sz="2000" dirty="0">
              <a:solidFill>
                <a:schemeClr val="tx1"/>
              </a:solidFill>
              <a:effectLst/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indent="-285750">
              <a:spcBef>
                <a:spcPts val="300"/>
              </a:spcBef>
              <a:buFont typeface="Arial" panose="020B0604020202020204" pitchFamily="34" charset="0"/>
              <a:buChar char="•"/>
            </a:pPr>
            <a:endParaRPr lang="en-US" sz="2000" dirty="0">
              <a:solidFill>
                <a:schemeClr val="tx1"/>
              </a:solidFill>
              <a:effectLst/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indent="-342900">
              <a:spcBef>
                <a:spcPts val="300"/>
              </a:spcBef>
              <a:spcAft>
                <a:spcPts val="300"/>
              </a:spcAft>
              <a:buFont typeface="Courier New" panose="02070309020205020404" pitchFamily="49" charset="0"/>
              <a:buChar char="o"/>
            </a:pPr>
            <a:endParaRPr lang="en-US" sz="1600" dirty="0">
              <a:solidFill>
                <a:schemeClr val="tx1"/>
              </a:solidFill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742950" lvl="1" indent="-285750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endParaRPr lang="en-US" sz="14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B928F47D-CE51-A619-2D19-41BEC8EE3F9D}"/>
              </a:ext>
            </a:extLst>
          </p:cNvPr>
          <p:cNvSpPr/>
          <p:nvPr/>
        </p:nvSpPr>
        <p:spPr>
          <a:xfrm>
            <a:off x="4383154" y="3250095"/>
            <a:ext cx="7199245" cy="645051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solidFill>
                  <a:schemeClr val="bg1"/>
                </a:solidFill>
                <a:latin typeface="+mj-lt"/>
              </a:rPr>
              <a:t>Monitoring Group Members</a:t>
            </a:r>
            <a:endParaRPr lang="en-US" sz="24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3016ADD-7384-B134-8DA7-3F856465A23B}"/>
              </a:ext>
            </a:extLst>
          </p:cNvPr>
          <p:cNvSpPr/>
          <p:nvPr/>
        </p:nvSpPr>
        <p:spPr>
          <a:xfrm>
            <a:off x="4383155" y="1376166"/>
            <a:ext cx="7199245" cy="1596627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285750" indent="-285750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tx1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General support for the topics listed in Table B</a:t>
            </a:r>
          </a:p>
          <a:p>
            <a:pPr marL="285750" indent="-285750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tx1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Some respondents:</a:t>
            </a:r>
          </a:p>
          <a:p>
            <a:pPr marL="742950" lvl="1" indent="-457200" algn="just">
              <a:spcBef>
                <a:spcPts val="300"/>
              </a:spcBef>
              <a:spcAft>
                <a:spcPts val="300"/>
              </a:spcAft>
              <a:buFont typeface="Courier New" panose="02070309020205020404" pitchFamily="49" charset="0"/>
              <a:buChar char="o"/>
            </a:pPr>
            <a:r>
              <a:rPr lang="en-US" sz="1600" dirty="0">
                <a:solidFill>
                  <a:schemeClr val="tx1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Queried if potential work streams in Table B addressed urgent stakeholder needs and suggested NAMs might be sufficient</a:t>
            </a:r>
          </a:p>
          <a:p>
            <a:pPr marL="742950" lvl="1" indent="-457200" algn="just">
              <a:spcBef>
                <a:spcPts val="300"/>
              </a:spcBef>
              <a:spcAft>
                <a:spcPts val="300"/>
              </a:spcAft>
              <a:buFont typeface="Courier New" panose="02070309020205020404" pitchFamily="49" charset="0"/>
              <a:buChar char="o"/>
            </a:pPr>
            <a:r>
              <a:rPr lang="en-US" sz="1600" dirty="0">
                <a:solidFill>
                  <a:schemeClr val="tx1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Urged IESBA to focus on Sustainability and other current projects/PIRs before considering need for other standard-setting work</a:t>
            </a:r>
            <a:endParaRPr lang="en-US" sz="2800" dirty="0">
              <a:solidFill>
                <a:schemeClr val="tx1"/>
              </a:solidFill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indent="-342900">
              <a:spcBef>
                <a:spcPts val="300"/>
              </a:spcBef>
              <a:spcAft>
                <a:spcPts val="300"/>
              </a:spcAft>
              <a:buFont typeface="Courier New" panose="02070309020205020404" pitchFamily="49" charset="0"/>
              <a:buChar char="o"/>
            </a:pPr>
            <a:endParaRPr lang="en-US" sz="1600" dirty="0">
              <a:solidFill>
                <a:schemeClr val="tx1"/>
              </a:solidFill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1">
              <a:spcBef>
                <a:spcPts val="300"/>
              </a:spcBef>
              <a:spcAft>
                <a:spcPts val="300"/>
              </a:spcAft>
            </a:pPr>
            <a:endParaRPr lang="en-US" sz="14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94714E94-8994-6F41-54B8-F1AC6E11B43A}"/>
              </a:ext>
            </a:extLst>
          </p:cNvPr>
          <p:cNvSpPr/>
          <p:nvPr/>
        </p:nvSpPr>
        <p:spPr>
          <a:xfrm>
            <a:off x="4383155" y="777876"/>
            <a:ext cx="7199245" cy="540286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solidFill>
                  <a:schemeClr val="bg1"/>
                </a:solidFill>
                <a:latin typeface="+mj-lt"/>
              </a:rPr>
              <a:t>Overall </a:t>
            </a:r>
            <a:endParaRPr lang="en-US" sz="2400" b="1" dirty="0">
              <a:solidFill>
                <a:schemeClr val="bg1"/>
              </a:solidFill>
              <a:latin typeface="+mj-lt"/>
            </a:endParaRPr>
          </a:p>
        </p:txBody>
      </p:sp>
      <p:pic>
        <p:nvPicPr>
          <p:cNvPr id="15" name="Picture 14" descr="Long and short pencils">
            <a:extLst>
              <a:ext uri="{FF2B5EF4-FFF2-40B4-BE49-F238E27FC236}">
                <a16:creationId xmlns:a16="http://schemas.microsoft.com/office/drawing/2014/main" id="{8498959C-EB30-B51C-BF91-4850288C605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1639147" y="0"/>
            <a:ext cx="5770881" cy="6858000"/>
          </a:xfrm>
          <a:prstGeom prst="rect">
            <a:avLst/>
          </a:prstGeom>
        </p:spPr>
      </p:pic>
      <p:sp>
        <p:nvSpPr>
          <p:cNvPr id="16" name="Rectangle 15">
            <a:extLst>
              <a:ext uri="{FF2B5EF4-FFF2-40B4-BE49-F238E27FC236}">
                <a16:creationId xmlns:a16="http://schemas.microsoft.com/office/drawing/2014/main" id="{561E173F-2E98-05CE-518F-7848AAD0209E}"/>
              </a:ext>
            </a:extLst>
          </p:cNvPr>
          <p:cNvSpPr/>
          <p:nvPr/>
        </p:nvSpPr>
        <p:spPr>
          <a:xfrm>
            <a:off x="169333" y="0"/>
            <a:ext cx="3807422" cy="228827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4400" b="1" dirty="0">
                <a:solidFill>
                  <a:schemeClr val="tx1"/>
                </a:solidFill>
                <a:latin typeface="+mj-lt"/>
              </a:rPr>
              <a:t>Strategic Work Plan</a:t>
            </a:r>
          </a:p>
          <a:p>
            <a:r>
              <a:rPr lang="en-US" sz="2400" dirty="0">
                <a:solidFill>
                  <a:schemeClr val="bg1"/>
                </a:solidFill>
                <a:latin typeface="+mj-lt"/>
              </a:rPr>
              <a:t>Potential Work Streams </a:t>
            </a:r>
          </a:p>
          <a:p>
            <a:r>
              <a:rPr lang="en-US" sz="2000" dirty="0">
                <a:solidFill>
                  <a:schemeClr val="bg1"/>
                </a:solidFill>
                <a:latin typeface="+mj-lt"/>
              </a:rPr>
              <a:t>(Table B Consultation Paper)</a:t>
            </a:r>
          </a:p>
        </p:txBody>
      </p:sp>
    </p:spTree>
    <p:extLst>
      <p:ext uri="{BB962C8B-B14F-4D97-AF65-F5344CB8AC3E}">
        <p14:creationId xmlns:p14="http://schemas.microsoft.com/office/powerpoint/2010/main" val="2521119414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335C0BD7-4AF1-05E0-8F02-97FA8A6D22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F81FF-A8B7-8E49-9D5B-3CAD5ADFEE36}" type="slidenum">
              <a:rPr lang="en-US" smtClean="0"/>
              <a:t>32</a:t>
            </a:fld>
            <a:endParaRPr lang="en-US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F2EADEDD-4B93-8555-5593-0F96D78618B6}"/>
              </a:ext>
            </a:extLst>
          </p:cNvPr>
          <p:cNvSpPr/>
          <p:nvPr/>
        </p:nvSpPr>
        <p:spPr>
          <a:xfrm>
            <a:off x="4383155" y="244797"/>
            <a:ext cx="2355573" cy="467139"/>
          </a:xfrm>
          <a:prstGeom prst="rect">
            <a:avLst/>
          </a:prstGeom>
          <a:solidFill>
            <a:schemeClr val="tx1">
              <a:lumMod val="20000"/>
              <a:lumOff val="80000"/>
            </a:schemeClr>
          </a:solidFill>
          <a:ln w="3810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bg1"/>
                </a:solidFill>
                <a:latin typeface="+mj-lt"/>
              </a:rPr>
              <a:t>Ongoing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890A7A2-D97B-FEC7-0DB1-AFCEDF33459E}"/>
              </a:ext>
            </a:extLst>
          </p:cNvPr>
          <p:cNvSpPr/>
          <p:nvPr/>
        </p:nvSpPr>
        <p:spPr>
          <a:xfrm>
            <a:off x="6804991" y="254736"/>
            <a:ext cx="2355573" cy="467139"/>
          </a:xfrm>
          <a:prstGeom prst="rect">
            <a:avLst/>
          </a:prstGeom>
          <a:solidFill>
            <a:schemeClr val="tx1">
              <a:lumMod val="20000"/>
              <a:lumOff val="80000"/>
            </a:schemeClr>
          </a:solidFill>
          <a:ln w="3810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bg1"/>
                </a:solidFill>
                <a:latin typeface="+mj-lt"/>
              </a:rPr>
              <a:t>Pre-commitment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51A6F18E-928E-3FB3-17C6-F90B34A7576C}"/>
              </a:ext>
            </a:extLst>
          </p:cNvPr>
          <p:cNvSpPr/>
          <p:nvPr/>
        </p:nvSpPr>
        <p:spPr>
          <a:xfrm>
            <a:off x="9226827" y="254737"/>
            <a:ext cx="2355573" cy="467139"/>
          </a:xfrm>
          <a:prstGeom prst="rect">
            <a:avLst/>
          </a:prstGeom>
          <a:solidFill>
            <a:srgbClr val="00B05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bg1"/>
                </a:solidFill>
                <a:latin typeface="+mj-lt"/>
              </a:rPr>
              <a:t>Potential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211AB8ED-F631-9BF4-EB76-772F64A4353D}"/>
              </a:ext>
            </a:extLst>
          </p:cNvPr>
          <p:cNvSpPr/>
          <p:nvPr/>
        </p:nvSpPr>
        <p:spPr>
          <a:xfrm>
            <a:off x="4383154" y="1228843"/>
            <a:ext cx="7394989" cy="5492632"/>
          </a:xfrm>
          <a:prstGeom prst="rect">
            <a:avLst/>
          </a:prstGeom>
          <a:no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>
              <a:spcBef>
                <a:spcPts val="300"/>
              </a:spcBef>
            </a:pPr>
            <a:r>
              <a:rPr lang="en-US" b="1" dirty="0">
                <a:solidFill>
                  <a:srgbClr val="0070C0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Role of the CFO and other senior PAIBs</a:t>
            </a:r>
          </a:p>
          <a:p>
            <a:pPr marL="457200" indent="-457200" algn="just"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Support received for topic</a:t>
            </a:r>
          </a:p>
          <a:p>
            <a:pPr marL="457200" indent="-457200" algn="just"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IESBA encouraged to emphasize importance of an ethical culture in companies, enlarge scope to include entire corporate ecosystem within a reporting entity and engage with policy makers and regulators as not all CFOs are PAIBs</a:t>
            </a:r>
          </a:p>
          <a:p>
            <a:pPr marL="457200" indent="-457200" algn="just"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Determine impact on excessive reliance on technology</a:t>
            </a:r>
          </a:p>
          <a:p>
            <a:pPr algn="just">
              <a:spcBef>
                <a:spcPts val="300"/>
              </a:spcBef>
            </a:pPr>
            <a:endParaRPr lang="en-US" b="1" dirty="0">
              <a:solidFill>
                <a:srgbClr val="0070C0"/>
              </a:solidFill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spcBef>
                <a:spcPts val="300"/>
              </a:spcBef>
            </a:pPr>
            <a:r>
              <a:rPr lang="en-US" b="1" dirty="0">
                <a:solidFill>
                  <a:srgbClr val="0070C0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Business Relationships</a:t>
            </a:r>
          </a:p>
          <a:p>
            <a:pPr marL="457200" indent="-457200" algn="just"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Mixed views received on topic</a:t>
            </a:r>
          </a:p>
          <a:p>
            <a:pPr marL="457200" indent="-457200" algn="just"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To keep “materiality/significance” exception and queried if loans and guarantees should be included as part of work stream</a:t>
            </a:r>
          </a:p>
          <a:p>
            <a:pPr marL="457200" indent="-457200" algn="just"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Consider topic in conjunction with “Audit firm-Audit Client Relationship”</a:t>
            </a:r>
          </a:p>
          <a:p>
            <a:pPr marL="457200" indent="-457200" algn="just"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Include definition for the term “business relationships” </a:t>
            </a:r>
          </a:p>
          <a:p>
            <a:pPr marL="457200" indent="-457200" algn="just"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Think beyond technology to all strategic commercial relationships</a:t>
            </a:r>
          </a:p>
          <a:p>
            <a:pPr lvl="1" algn="just">
              <a:spcBef>
                <a:spcPts val="300"/>
              </a:spcBef>
            </a:pPr>
            <a:endParaRPr lang="en-US" sz="2800" i="1" dirty="0">
              <a:solidFill>
                <a:schemeClr val="tx1"/>
              </a:solidFill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indent="-342900">
              <a:spcBef>
                <a:spcPts val="300"/>
              </a:spcBef>
              <a:buFont typeface="Arial" panose="020B0604020202020204" pitchFamily="34" charset="0"/>
              <a:buChar char="•"/>
            </a:pPr>
            <a:endParaRPr lang="en-US" sz="2800" dirty="0">
              <a:solidFill>
                <a:schemeClr val="tx1"/>
              </a:solidFill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indent="-342900">
              <a:spcBef>
                <a:spcPts val="300"/>
              </a:spcBef>
              <a:spcAft>
                <a:spcPts val="300"/>
              </a:spcAft>
              <a:buFont typeface="Courier New" panose="02070309020205020404" pitchFamily="49" charset="0"/>
              <a:buChar char="o"/>
            </a:pPr>
            <a:endParaRPr lang="en-US" sz="1600" dirty="0">
              <a:solidFill>
                <a:schemeClr val="tx1"/>
              </a:solidFill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742950" lvl="1" indent="-285750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endParaRPr lang="en-US" sz="14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607E0C1B-9ECB-89E1-B7C9-DF34241548A4}"/>
              </a:ext>
            </a:extLst>
          </p:cNvPr>
          <p:cNvSpPr/>
          <p:nvPr/>
        </p:nvSpPr>
        <p:spPr>
          <a:xfrm>
            <a:off x="4383154" y="761704"/>
            <a:ext cx="7199245" cy="467139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200" b="1" dirty="0">
                <a:solidFill>
                  <a:schemeClr val="bg1"/>
                </a:solidFill>
                <a:latin typeface="+mj-lt"/>
              </a:rPr>
              <a:t>Other Respondents</a:t>
            </a:r>
            <a:endParaRPr lang="en-US" sz="2400" b="1" dirty="0">
              <a:solidFill>
                <a:schemeClr val="bg1"/>
              </a:solidFill>
              <a:latin typeface="+mj-lt"/>
            </a:endParaRPr>
          </a:p>
        </p:txBody>
      </p:sp>
      <p:pic>
        <p:nvPicPr>
          <p:cNvPr id="10" name="Picture 9" descr="Long and short pencils">
            <a:extLst>
              <a:ext uri="{FF2B5EF4-FFF2-40B4-BE49-F238E27FC236}">
                <a16:creationId xmlns:a16="http://schemas.microsoft.com/office/drawing/2014/main" id="{851E0519-2DFB-DB6B-9874-FE0066999BD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1639147" y="0"/>
            <a:ext cx="5770881" cy="6858000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C4B482DC-7606-6D35-2507-1707CEC901D8}"/>
              </a:ext>
            </a:extLst>
          </p:cNvPr>
          <p:cNvSpPr/>
          <p:nvPr/>
        </p:nvSpPr>
        <p:spPr>
          <a:xfrm>
            <a:off x="169333" y="0"/>
            <a:ext cx="3807422" cy="228827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4400" b="1" dirty="0">
                <a:solidFill>
                  <a:schemeClr val="tx1"/>
                </a:solidFill>
                <a:latin typeface="+mj-lt"/>
              </a:rPr>
              <a:t>Strategic Work Plan</a:t>
            </a:r>
          </a:p>
          <a:p>
            <a:r>
              <a:rPr lang="en-US" sz="2400" dirty="0">
                <a:solidFill>
                  <a:schemeClr val="bg1"/>
                </a:solidFill>
                <a:latin typeface="+mj-lt"/>
              </a:rPr>
              <a:t>Potential Work Streams </a:t>
            </a:r>
          </a:p>
          <a:p>
            <a:r>
              <a:rPr lang="en-US" sz="2000" dirty="0">
                <a:solidFill>
                  <a:schemeClr val="bg1"/>
                </a:solidFill>
                <a:latin typeface="+mj-lt"/>
              </a:rPr>
              <a:t>(Table B Consultation Paper)</a:t>
            </a:r>
          </a:p>
        </p:txBody>
      </p:sp>
    </p:spTree>
    <p:extLst>
      <p:ext uri="{BB962C8B-B14F-4D97-AF65-F5344CB8AC3E}">
        <p14:creationId xmlns:p14="http://schemas.microsoft.com/office/powerpoint/2010/main" val="2487232162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335C0BD7-4AF1-05E0-8F02-97FA8A6D22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F81FF-A8B7-8E49-9D5B-3CAD5ADFEE36}" type="slidenum">
              <a:rPr lang="en-US" smtClean="0"/>
              <a:t>33</a:t>
            </a:fld>
            <a:endParaRPr lang="en-US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F2EADEDD-4B93-8555-5593-0F96D78618B6}"/>
              </a:ext>
            </a:extLst>
          </p:cNvPr>
          <p:cNvSpPr/>
          <p:nvPr/>
        </p:nvSpPr>
        <p:spPr>
          <a:xfrm>
            <a:off x="4383155" y="244797"/>
            <a:ext cx="2355573" cy="467139"/>
          </a:xfrm>
          <a:prstGeom prst="rect">
            <a:avLst/>
          </a:prstGeom>
          <a:solidFill>
            <a:schemeClr val="tx1">
              <a:lumMod val="20000"/>
              <a:lumOff val="80000"/>
            </a:schemeClr>
          </a:solidFill>
          <a:ln w="3810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bg1"/>
                </a:solidFill>
                <a:latin typeface="+mj-lt"/>
              </a:rPr>
              <a:t>Ongoing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890A7A2-D97B-FEC7-0DB1-AFCEDF33459E}"/>
              </a:ext>
            </a:extLst>
          </p:cNvPr>
          <p:cNvSpPr/>
          <p:nvPr/>
        </p:nvSpPr>
        <p:spPr>
          <a:xfrm>
            <a:off x="6804991" y="254736"/>
            <a:ext cx="2355573" cy="467139"/>
          </a:xfrm>
          <a:prstGeom prst="rect">
            <a:avLst/>
          </a:prstGeom>
          <a:solidFill>
            <a:schemeClr val="tx1">
              <a:lumMod val="20000"/>
              <a:lumOff val="80000"/>
            </a:schemeClr>
          </a:solidFill>
          <a:ln w="3810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bg1"/>
                </a:solidFill>
                <a:latin typeface="+mj-lt"/>
              </a:rPr>
              <a:t>Pre-commitment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51A6F18E-928E-3FB3-17C6-F90B34A7576C}"/>
              </a:ext>
            </a:extLst>
          </p:cNvPr>
          <p:cNvSpPr/>
          <p:nvPr/>
        </p:nvSpPr>
        <p:spPr>
          <a:xfrm>
            <a:off x="9226827" y="254737"/>
            <a:ext cx="2355573" cy="467139"/>
          </a:xfrm>
          <a:prstGeom prst="rect">
            <a:avLst/>
          </a:prstGeom>
          <a:solidFill>
            <a:srgbClr val="00B05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bg1"/>
                </a:solidFill>
                <a:latin typeface="+mj-lt"/>
              </a:rPr>
              <a:t>Potential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211AB8ED-F631-9BF4-EB76-772F64A4353D}"/>
              </a:ext>
            </a:extLst>
          </p:cNvPr>
          <p:cNvSpPr/>
          <p:nvPr/>
        </p:nvSpPr>
        <p:spPr>
          <a:xfrm>
            <a:off x="4377081" y="1365661"/>
            <a:ext cx="7199245" cy="5237601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>
              <a:spcBef>
                <a:spcPts val="300"/>
              </a:spcBef>
            </a:pPr>
            <a:r>
              <a:rPr lang="en-US" b="1" dirty="0">
                <a:solidFill>
                  <a:srgbClr val="0070C0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Audit firm – audit client relationship</a:t>
            </a:r>
          </a:p>
          <a:p>
            <a:pPr marL="457200" indent="-457200" algn="just"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Mixed views received on topic</a:t>
            </a:r>
          </a:p>
          <a:p>
            <a:pPr marL="457200" indent="-457200" algn="just"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Matters raised were whether it is still appropriate to use the term “audit client”, to promote existing provisions and guidance to recognize SME environment</a:t>
            </a:r>
          </a:p>
          <a:p>
            <a:pPr marL="457200" indent="-457200" algn="just"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Some suggested guidance material instead</a:t>
            </a:r>
          </a:p>
          <a:p>
            <a:pPr>
              <a:spcBef>
                <a:spcPts val="300"/>
              </a:spcBef>
            </a:pPr>
            <a:endParaRPr lang="en-US" b="1" dirty="0">
              <a:solidFill>
                <a:srgbClr val="0070C0"/>
              </a:solidFill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Bef>
                <a:spcPts val="300"/>
              </a:spcBef>
            </a:pPr>
            <a:r>
              <a:rPr lang="en-US" b="1" dirty="0">
                <a:solidFill>
                  <a:srgbClr val="0070C0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Definitions and Descriptions of Terms</a:t>
            </a:r>
          </a:p>
          <a:p>
            <a:pPr marL="457200" indent="-457200" algn="just"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Strong support received to align terms with those in IAASB standards</a:t>
            </a:r>
          </a:p>
          <a:p>
            <a:pPr marL="457200" indent="-457200" algn="just"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Specific terms were highlighted for consideration</a:t>
            </a:r>
          </a:p>
          <a:p>
            <a:pPr marL="457200" indent="-457200" algn="just"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One respondent discouraged project indicating threshold for action should be whether there are differences causing problems / questions / inconsistencies.</a:t>
            </a:r>
          </a:p>
          <a:p>
            <a:pPr>
              <a:spcBef>
                <a:spcPts val="300"/>
              </a:spcBef>
              <a:spcAft>
                <a:spcPts val="300"/>
              </a:spcAft>
            </a:pPr>
            <a:endParaRPr lang="en-US" sz="1600" dirty="0">
              <a:solidFill>
                <a:schemeClr val="tx1"/>
              </a:solidFill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742950" lvl="1" indent="-285750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endParaRPr lang="en-US" sz="14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F0D5F3C9-89AB-8FB3-B4F7-A6D885116175}"/>
              </a:ext>
            </a:extLst>
          </p:cNvPr>
          <p:cNvSpPr/>
          <p:nvPr/>
        </p:nvSpPr>
        <p:spPr>
          <a:xfrm>
            <a:off x="4383154" y="761704"/>
            <a:ext cx="7199245" cy="594017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solidFill>
                  <a:schemeClr val="bg1"/>
                </a:solidFill>
                <a:latin typeface="+mj-lt"/>
              </a:rPr>
              <a:t>Other Respondents</a:t>
            </a:r>
            <a:endParaRPr lang="en-US" sz="2400" b="1" dirty="0">
              <a:solidFill>
                <a:schemeClr val="bg1"/>
              </a:solidFill>
              <a:latin typeface="+mj-lt"/>
            </a:endParaRPr>
          </a:p>
        </p:txBody>
      </p:sp>
      <p:pic>
        <p:nvPicPr>
          <p:cNvPr id="9" name="Picture 8" descr="Long and short pencils">
            <a:extLst>
              <a:ext uri="{FF2B5EF4-FFF2-40B4-BE49-F238E27FC236}">
                <a16:creationId xmlns:a16="http://schemas.microsoft.com/office/drawing/2014/main" id="{C9108A74-4F4B-6B35-2AB8-5263216F838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1639147" y="0"/>
            <a:ext cx="5770881" cy="6858000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2AF591E9-397D-9365-A65A-14315BE1A5AF}"/>
              </a:ext>
            </a:extLst>
          </p:cNvPr>
          <p:cNvSpPr/>
          <p:nvPr/>
        </p:nvSpPr>
        <p:spPr>
          <a:xfrm>
            <a:off x="169333" y="0"/>
            <a:ext cx="3807422" cy="228827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4400" b="1" dirty="0">
                <a:solidFill>
                  <a:schemeClr val="tx1"/>
                </a:solidFill>
                <a:latin typeface="+mj-lt"/>
              </a:rPr>
              <a:t>Strategic Work Plan</a:t>
            </a:r>
          </a:p>
          <a:p>
            <a:r>
              <a:rPr lang="en-US" sz="2400" dirty="0">
                <a:solidFill>
                  <a:schemeClr val="bg1"/>
                </a:solidFill>
                <a:latin typeface="+mj-lt"/>
              </a:rPr>
              <a:t>Potential Work Streams </a:t>
            </a:r>
          </a:p>
          <a:p>
            <a:r>
              <a:rPr lang="en-US" sz="2000" dirty="0">
                <a:solidFill>
                  <a:schemeClr val="bg1"/>
                </a:solidFill>
                <a:latin typeface="+mj-lt"/>
              </a:rPr>
              <a:t>(Table B Consultation Paper)</a:t>
            </a:r>
          </a:p>
        </p:txBody>
      </p:sp>
    </p:spTree>
    <p:extLst>
      <p:ext uri="{BB962C8B-B14F-4D97-AF65-F5344CB8AC3E}">
        <p14:creationId xmlns:p14="http://schemas.microsoft.com/office/powerpoint/2010/main" val="1299273024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335C0BD7-4AF1-05E0-8F02-97FA8A6D22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F81FF-A8B7-8E49-9D5B-3CAD5ADFEE36}" type="slidenum">
              <a:rPr lang="en-US" smtClean="0"/>
              <a:t>34</a:t>
            </a:fld>
            <a:endParaRPr lang="en-US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F2EADEDD-4B93-8555-5593-0F96D78618B6}"/>
              </a:ext>
            </a:extLst>
          </p:cNvPr>
          <p:cNvSpPr/>
          <p:nvPr/>
        </p:nvSpPr>
        <p:spPr>
          <a:xfrm>
            <a:off x="4383155" y="244797"/>
            <a:ext cx="2355573" cy="467139"/>
          </a:xfrm>
          <a:prstGeom prst="rect">
            <a:avLst/>
          </a:prstGeom>
          <a:solidFill>
            <a:schemeClr val="tx1">
              <a:lumMod val="20000"/>
              <a:lumOff val="80000"/>
            </a:schemeClr>
          </a:solidFill>
          <a:ln w="3810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bg1"/>
                </a:solidFill>
                <a:latin typeface="+mj-lt"/>
              </a:rPr>
              <a:t>Ongoing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890A7A2-D97B-FEC7-0DB1-AFCEDF33459E}"/>
              </a:ext>
            </a:extLst>
          </p:cNvPr>
          <p:cNvSpPr/>
          <p:nvPr/>
        </p:nvSpPr>
        <p:spPr>
          <a:xfrm>
            <a:off x="6804991" y="254736"/>
            <a:ext cx="2355573" cy="467139"/>
          </a:xfrm>
          <a:prstGeom prst="rect">
            <a:avLst/>
          </a:prstGeom>
          <a:solidFill>
            <a:schemeClr val="tx1">
              <a:lumMod val="20000"/>
              <a:lumOff val="80000"/>
            </a:schemeClr>
          </a:solidFill>
          <a:ln w="3810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bg1"/>
                </a:solidFill>
                <a:latin typeface="+mj-lt"/>
              </a:rPr>
              <a:t>Pre-commitment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51A6F18E-928E-3FB3-17C6-F90B34A7576C}"/>
              </a:ext>
            </a:extLst>
          </p:cNvPr>
          <p:cNvSpPr/>
          <p:nvPr/>
        </p:nvSpPr>
        <p:spPr>
          <a:xfrm>
            <a:off x="9226827" y="254737"/>
            <a:ext cx="2355573" cy="467139"/>
          </a:xfrm>
          <a:prstGeom prst="rect">
            <a:avLst/>
          </a:prstGeom>
          <a:solidFill>
            <a:srgbClr val="00B05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bg1"/>
                </a:solidFill>
                <a:latin typeface="+mj-lt"/>
              </a:rPr>
              <a:t>Potential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211AB8ED-F631-9BF4-EB76-772F64A4353D}"/>
              </a:ext>
            </a:extLst>
          </p:cNvPr>
          <p:cNvSpPr/>
          <p:nvPr/>
        </p:nvSpPr>
        <p:spPr>
          <a:xfrm>
            <a:off x="4383154" y="1330149"/>
            <a:ext cx="7199245" cy="4272279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>
              <a:spcBef>
                <a:spcPts val="300"/>
              </a:spcBef>
            </a:pPr>
            <a:r>
              <a:rPr lang="en-US" sz="1800" b="1" dirty="0">
                <a:solidFill>
                  <a:srgbClr val="0070C0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Custody of data</a:t>
            </a:r>
          </a:p>
          <a:p>
            <a:pPr marL="457200" indent="-457200" algn="just"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tx1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General support received for topic with suggested areas of focus</a:t>
            </a:r>
          </a:p>
          <a:p>
            <a:pPr marL="457200" indent="-457200"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tx1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Some considered only low priority</a:t>
            </a:r>
          </a:p>
          <a:p>
            <a:pPr>
              <a:spcBef>
                <a:spcPts val="300"/>
              </a:spcBef>
            </a:pPr>
            <a:endParaRPr lang="en-US" b="1" dirty="0">
              <a:solidFill>
                <a:srgbClr val="0070C0"/>
              </a:solidFill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Bef>
                <a:spcPts val="300"/>
              </a:spcBef>
            </a:pPr>
            <a:r>
              <a:rPr lang="en-US" b="1" dirty="0">
                <a:solidFill>
                  <a:srgbClr val="0070C0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Communication with TCWG</a:t>
            </a:r>
          </a:p>
          <a:p>
            <a:pPr marL="457200" indent="-457200" algn="just"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General support received for topic</a:t>
            </a:r>
          </a:p>
          <a:p>
            <a:pPr marL="457200" indent="-457200" algn="just"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Develop appropriate guidance for both PAs and non-PAs</a:t>
            </a:r>
          </a:p>
          <a:p>
            <a:pPr marL="457200" indent="-457200" algn="just"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Principle based approach given difficulty in identifying all instances that require such communication</a:t>
            </a:r>
          </a:p>
          <a:p>
            <a:pPr marL="457200" indent="-457200" algn="just"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Some queried if work stream is needed with guidance material more beneficial; also of view that provisions on communication with TCWG already enhanced as a result of NAS and Fees project</a:t>
            </a:r>
          </a:p>
          <a:p>
            <a:pPr>
              <a:spcBef>
                <a:spcPts val="300"/>
              </a:spcBef>
            </a:pPr>
            <a:endParaRPr lang="en-US" sz="2800" dirty="0">
              <a:solidFill>
                <a:schemeClr val="tx1"/>
              </a:solidFill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indent="-342900">
              <a:spcBef>
                <a:spcPts val="300"/>
              </a:spcBef>
              <a:spcAft>
                <a:spcPts val="300"/>
              </a:spcAft>
              <a:buFont typeface="Courier New" panose="02070309020205020404" pitchFamily="49" charset="0"/>
              <a:buChar char="o"/>
            </a:pPr>
            <a:endParaRPr lang="en-US" sz="1600" dirty="0">
              <a:solidFill>
                <a:schemeClr val="tx1"/>
              </a:solidFill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742950" lvl="1" indent="-285750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endParaRPr lang="en-US" sz="14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3C874352-31FF-0666-2A3A-D33A377957E2}"/>
              </a:ext>
            </a:extLst>
          </p:cNvPr>
          <p:cNvSpPr/>
          <p:nvPr/>
        </p:nvSpPr>
        <p:spPr>
          <a:xfrm>
            <a:off x="4383154" y="761704"/>
            <a:ext cx="7199245" cy="558505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solidFill>
                  <a:schemeClr val="bg1"/>
                </a:solidFill>
                <a:latin typeface="+mj-lt"/>
              </a:rPr>
              <a:t>Other Respondents</a:t>
            </a:r>
            <a:endParaRPr lang="en-US" sz="2400" b="1" dirty="0">
              <a:solidFill>
                <a:schemeClr val="bg1"/>
              </a:solidFill>
              <a:latin typeface="+mj-lt"/>
            </a:endParaRPr>
          </a:p>
        </p:txBody>
      </p:sp>
      <p:pic>
        <p:nvPicPr>
          <p:cNvPr id="9" name="Picture 8" descr="Long and short pencils">
            <a:extLst>
              <a:ext uri="{FF2B5EF4-FFF2-40B4-BE49-F238E27FC236}">
                <a16:creationId xmlns:a16="http://schemas.microsoft.com/office/drawing/2014/main" id="{B9D097D7-1204-F657-038D-ED5A45EDB5F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1639147" y="0"/>
            <a:ext cx="5770881" cy="6858000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6F046D9A-4D70-6489-0164-E499E3F1F2D3}"/>
              </a:ext>
            </a:extLst>
          </p:cNvPr>
          <p:cNvSpPr/>
          <p:nvPr/>
        </p:nvSpPr>
        <p:spPr>
          <a:xfrm>
            <a:off x="169333" y="0"/>
            <a:ext cx="3807422" cy="228827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4400" b="1" dirty="0">
                <a:solidFill>
                  <a:schemeClr val="tx1"/>
                </a:solidFill>
                <a:latin typeface="+mj-lt"/>
              </a:rPr>
              <a:t>Strategic Work Plan</a:t>
            </a:r>
          </a:p>
          <a:p>
            <a:r>
              <a:rPr lang="en-US" sz="2400" dirty="0">
                <a:solidFill>
                  <a:schemeClr val="bg1"/>
                </a:solidFill>
                <a:latin typeface="+mj-lt"/>
              </a:rPr>
              <a:t>Potential Work Streams </a:t>
            </a:r>
          </a:p>
          <a:p>
            <a:r>
              <a:rPr lang="en-US" sz="2000" dirty="0">
                <a:solidFill>
                  <a:schemeClr val="bg1"/>
                </a:solidFill>
                <a:latin typeface="+mj-lt"/>
              </a:rPr>
              <a:t>(Table B Consultation Paper)</a:t>
            </a:r>
          </a:p>
        </p:txBody>
      </p:sp>
    </p:spTree>
    <p:extLst>
      <p:ext uri="{BB962C8B-B14F-4D97-AF65-F5344CB8AC3E}">
        <p14:creationId xmlns:p14="http://schemas.microsoft.com/office/powerpoint/2010/main" val="3007192091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335C0BD7-4AF1-05E0-8F02-97FA8A6D22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F81FF-A8B7-8E49-9D5B-3CAD5ADFEE36}" type="slidenum">
              <a:rPr lang="en-US" smtClean="0"/>
              <a:t>35</a:t>
            </a:fld>
            <a:endParaRPr lang="en-US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5C0A6C3D-B9DF-38A2-A0B7-12B4E5C73D5A}"/>
              </a:ext>
            </a:extLst>
          </p:cNvPr>
          <p:cNvSpPr/>
          <p:nvPr/>
        </p:nvSpPr>
        <p:spPr>
          <a:xfrm>
            <a:off x="4383153" y="3510169"/>
            <a:ext cx="7168804" cy="3361502"/>
          </a:xfrm>
          <a:prstGeom prst="rect">
            <a:avLst/>
          </a:prstGeom>
          <a:no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>
              <a:spcBef>
                <a:spcPts val="300"/>
              </a:spcBef>
            </a:pPr>
            <a:endParaRPr lang="en-US" sz="2800" dirty="0">
              <a:solidFill>
                <a:schemeClr val="tx1"/>
              </a:solidFill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indent="-342900">
              <a:spcBef>
                <a:spcPts val="300"/>
              </a:spcBef>
              <a:spcAft>
                <a:spcPts val="300"/>
              </a:spcAft>
              <a:buFont typeface="Courier New" panose="02070309020205020404" pitchFamily="49" charset="0"/>
              <a:buChar char="o"/>
            </a:pPr>
            <a:endParaRPr lang="en-US" sz="1600" dirty="0">
              <a:solidFill>
                <a:schemeClr val="tx1"/>
              </a:solidFill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742950" lvl="1" indent="-285750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endParaRPr lang="en-US" sz="1400" dirty="0">
              <a:solidFill>
                <a:schemeClr val="tx1"/>
              </a:solidFill>
              <a:latin typeface="+mj-lt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C7FA2E4-A667-12DA-55B4-7ED0B4CC568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683335" y="-25495"/>
            <a:ext cx="4484948" cy="6908990"/>
          </a:xfrm>
          <a:prstGeom prst="rect">
            <a:avLst/>
          </a:prstGeom>
          <a:blipFill>
            <a:blip r:embed="rId4"/>
            <a:tile tx="0" ty="0" sx="100000" sy="100000" flip="none" algn="tl"/>
          </a:blipFill>
          <a:effectLst>
            <a:softEdge rad="0"/>
          </a:effectLst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4228FEA7-5224-6704-9BF6-AD3E434F890D}"/>
              </a:ext>
            </a:extLst>
          </p:cNvPr>
          <p:cNvSpPr/>
          <p:nvPr/>
        </p:nvSpPr>
        <p:spPr>
          <a:xfrm>
            <a:off x="222325" y="3317084"/>
            <a:ext cx="7318504" cy="518646"/>
          </a:xfrm>
          <a:prstGeom prst="rect">
            <a:avLst/>
          </a:prstGeom>
          <a:solidFill>
            <a:srgbClr val="EE66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solidFill>
                  <a:schemeClr val="bg1"/>
                </a:solidFill>
                <a:latin typeface="+mj-lt"/>
              </a:rPr>
              <a:t>Other Respondents</a:t>
            </a:r>
            <a:endParaRPr lang="en-US" sz="24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211AB8ED-F631-9BF4-EB76-772F64A4353D}"/>
              </a:ext>
            </a:extLst>
          </p:cNvPr>
          <p:cNvSpPr/>
          <p:nvPr/>
        </p:nvSpPr>
        <p:spPr>
          <a:xfrm>
            <a:off x="222326" y="1763030"/>
            <a:ext cx="7318503" cy="1544318"/>
          </a:xfrm>
          <a:prstGeom prst="rect">
            <a:avLst/>
          </a:prstGeom>
          <a:no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342900" indent="-342900" algn="just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Timely and accurate translation important to facilitate consistent understanding, adoption and implementation</a:t>
            </a:r>
          </a:p>
          <a:p>
            <a:pPr marL="342900" indent="-342900" algn="just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IESBA to develop a process as part of PIR to address translation issues that were identified subsequent to finalizing a translated version.</a:t>
            </a:r>
          </a:p>
          <a:p>
            <a:pPr marL="342900" indent="-342900" algn="just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endParaRPr lang="en-US" sz="14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07A617A5-4EEE-42D0-E7A2-CB001434E676}"/>
              </a:ext>
            </a:extLst>
          </p:cNvPr>
          <p:cNvSpPr/>
          <p:nvPr/>
        </p:nvSpPr>
        <p:spPr>
          <a:xfrm>
            <a:off x="222325" y="1295891"/>
            <a:ext cx="7318505" cy="467139"/>
          </a:xfrm>
          <a:prstGeom prst="rect">
            <a:avLst/>
          </a:prstGeom>
          <a:solidFill>
            <a:srgbClr val="EE66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solidFill>
                  <a:schemeClr val="bg1"/>
                </a:solidFill>
                <a:latin typeface="+mj-lt"/>
              </a:rPr>
              <a:t>Monitoring Group members</a:t>
            </a:r>
            <a:endParaRPr lang="en-US" sz="24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F0ED9465-7029-3BCD-3CF6-3AC13A310CC6}"/>
              </a:ext>
            </a:extLst>
          </p:cNvPr>
          <p:cNvSpPr/>
          <p:nvPr/>
        </p:nvSpPr>
        <p:spPr>
          <a:xfrm>
            <a:off x="139992" y="108093"/>
            <a:ext cx="7400837" cy="108984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4400" b="1" dirty="0">
                <a:solidFill>
                  <a:schemeClr val="bg1"/>
                </a:solidFill>
                <a:latin typeface="+mj-lt"/>
              </a:rPr>
              <a:t>Strategic Work Plan</a:t>
            </a:r>
          </a:p>
          <a:p>
            <a:r>
              <a:rPr lang="en-US" sz="2400" b="1" dirty="0">
                <a:solidFill>
                  <a:schemeClr val="bg1"/>
                </a:solidFill>
                <a:latin typeface="+mj-lt"/>
              </a:rPr>
              <a:t>Suggested New Topics (Question 5)</a:t>
            </a:r>
            <a:endParaRPr lang="en-US" sz="24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737C086-761A-A04C-941C-DE0913ABBC74}"/>
              </a:ext>
            </a:extLst>
          </p:cNvPr>
          <p:cNvSpPr txBox="1"/>
          <p:nvPr/>
        </p:nvSpPr>
        <p:spPr>
          <a:xfrm>
            <a:off x="222326" y="3872443"/>
            <a:ext cx="7318504" cy="27776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ts val="300"/>
              </a:spcBef>
            </a:pPr>
            <a:r>
              <a:rPr lang="en-US" b="1" dirty="0">
                <a:solidFill>
                  <a:srgbClr val="0070C0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Firm culture and governance</a:t>
            </a:r>
          </a:p>
          <a:p>
            <a:pPr marL="457200" indent="-457200" algn="just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tx1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Several respondents raised the topic of “firm culture and governance” as a potential work stream </a:t>
            </a:r>
          </a:p>
          <a:p>
            <a:pPr marL="457200" indent="-457200" algn="just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tx1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Coordination with IAASB to consider thought leadership or guidance material which emphasizes firm leadership requirements in the Code and ISQM 1</a:t>
            </a:r>
          </a:p>
          <a:p>
            <a:pPr marL="457200" indent="-457200" algn="just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tx1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IESBA to consider the broader ethical issues that could arise due to insufficient monitoring and enforcement of the Code relating to NAS</a:t>
            </a:r>
          </a:p>
        </p:txBody>
      </p:sp>
    </p:spTree>
    <p:extLst>
      <p:ext uri="{BB962C8B-B14F-4D97-AF65-F5344CB8AC3E}">
        <p14:creationId xmlns:p14="http://schemas.microsoft.com/office/powerpoint/2010/main" val="3714633107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335C0BD7-4AF1-05E0-8F02-97FA8A6D22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F81FF-A8B7-8E49-9D5B-3CAD5ADFEE36}" type="slidenum">
              <a:rPr lang="en-US" smtClean="0"/>
              <a:t>36</a:t>
            </a:fld>
            <a:endParaRPr lang="en-US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5C0A6C3D-B9DF-38A2-A0B7-12B4E5C73D5A}"/>
              </a:ext>
            </a:extLst>
          </p:cNvPr>
          <p:cNvSpPr/>
          <p:nvPr/>
        </p:nvSpPr>
        <p:spPr>
          <a:xfrm>
            <a:off x="4383153" y="3510169"/>
            <a:ext cx="7168804" cy="3361502"/>
          </a:xfrm>
          <a:prstGeom prst="rect">
            <a:avLst/>
          </a:prstGeom>
          <a:no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>
              <a:spcBef>
                <a:spcPts val="300"/>
              </a:spcBef>
            </a:pPr>
            <a:endParaRPr lang="en-US" sz="2800" dirty="0">
              <a:solidFill>
                <a:schemeClr val="tx1"/>
              </a:solidFill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indent="-342900">
              <a:spcBef>
                <a:spcPts val="300"/>
              </a:spcBef>
              <a:spcAft>
                <a:spcPts val="300"/>
              </a:spcAft>
              <a:buFont typeface="Courier New" panose="02070309020205020404" pitchFamily="49" charset="0"/>
              <a:buChar char="o"/>
            </a:pPr>
            <a:endParaRPr lang="en-US" sz="1600" dirty="0">
              <a:solidFill>
                <a:schemeClr val="tx1"/>
              </a:solidFill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742950" lvl="1" indent="-285750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endParaRPr lang="en-US" sz="1400" dirty="0">
              <a:solidFill>
                <a:schemeClr val="tx1"/>
              </a:solidFill>
              <a:latin typeface="+mj-lt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C7FA2E4-A667-12DA-55B4-7ED0B4CC568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683335" y="-25495"/>
            <a:ext cx="4484948" cy="6908990"/>
          </a:xfrm>
          <a:prstGeom prst="rect">
            <a:avLst/>
          </a:prstGeom>
          <a:blipFill>
            <a:blip r:embed="rId4"/>
            <a:tile tx="0" ty="0" sx="100000" sy="100000" flip="none" algn="tl"/>
          </a:blipFill>
          <a:effectLst>
            <a:softEdge rad="0"/>
          </a:effectLst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4222FC97-8E74-19EE-2485-4850B8ECB5FD}"/>
              </a:ext>
            </a:extLst>
          </p:cNvPr>
          <p:cNvSpPr/>
          <p:nvPr/>
        </p:nvSpPr>
        <p:spPr>
          <a:xfrm>
            <a:off x="186743" y="1742338"/>
            <a:ext cx="7402339" cy="5295672"/>
          </a:xfrm>
          <a:prstGeom prst="rect">
            <a:avLst/>
          </a:prstGeom>
          <a:no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>
              <a:spcBef>
                <a:spcPts val="300"/>
              </a:spcBef>
              <a:spcAft>
                <a:spcPts val="300"/>
              </a:spcAft>
            </a:pPr>
            <a:r>
              <a:rPr lang="en-US" b="1" dirty="0">
                <a:solidFill>
                  <a:srgbClr val="0070C0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Technology</a:t>
            </a:r>
          </a:p>
          <a:p>
            <a:pPr marL="342900" indent="-342900" algn="just"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IESBA to provide clearer strategy for monitoring and addressing emerging ethical issues relating to disruptive technologies</a:t>
            </a:r>
          </a:p>
          <a:p>
            <a:pPr marL="342900" indent="-342900" algn="just"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Potential NAM on explainable AI and data used in AI training</a:t>
            </a:r>
          </a:p>
          <a:p>
            <a:pPr>
              <a:spcBef>
                <a:spcPts val="300"/>
              </a:spcBef>
              <a:spcAft>
                <a:spcPts val="300"/>
              </a:spcAft>
            </a:pPr>
            <a:endParaRPr lang="en-US" b="1" dirty="0">
              <a:solidFill>
                <a:srgbClr val="0070C0"/>
              </a:solidFill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Bef>
                <a:spcPts val="300"/>
              </a:spcBef>
              <a:spcAft>
                <a:spcPts val="300"/>
              </a:spcAft>
            </a:pPr>
            <a:r>
              <a:rPr lang="en-US" b="1" dirty="0">
                <a:solidFill>
                  <a:srgbClr val="0070C0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Other Suggested Topics</a:t>
            </a:r>
          </a:p>
          <a:p>
            <a:pPr marL="285750" indent="-285750" algn="just"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A number of potential topics/ activities were suggested by respondents, such as mandatory audit firm rotation, audit only firms, joint audits, enhancing and simplifying the Code, PAs response to a breach in the FP and an additional part to the Code relating to PAs in the public sector.</a:t>
            </a:r>
          </a:p>
          <a:p>
            <a:pPr marL="742950" lvl="1" indent="-285750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endParaRPr lang="en-US" sz="14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4228FEA7-5224-6704-9BF6-AD3E434F890D}"/>
              </a:ext>
            </a:extLst>
          </p:cNvPr>
          <p:cNvSpPr/>
          <p:nvPr/>
        </p:nvSpPr>
        <p:spPr>
          <a:xfrm>
            <a:off x="139992" y="1275198"/>
            <a:ext cx="7449090" cy="467140"/>
          </a:xfrm>
          <a:prstGeom prst="rect">
            <a:avLst/>
          </a:prstGeom>
          <a:solidFill>
            <a:srgbClr val="EE66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solidFill>
                  <a:schemeClr val="bg1"/>
                </a:solidFill>
                <a:latin typeface="+mj-lt"/>
              </a:rPr>
              <a:t>Other Respondents</a:t>
            </a:r>
            <a:endParaRPr lang="en-US" sz="24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F0ED9465-7029-3BCD-3CF6-3AC13A310CC6}"/>
              </a:ext>
            </a:extLst>
          </p:cNvPr>
          <p:cNvSpPr/>
          <p:nvPr/>
        </p:nvSpPr>
        <p:spPr>
          <a:xfrm>
            <a:off x="139993" y="108093"/>
            <a:ext cx="7449090" cy="108984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4400" b="1" dirty="0">
                <a:solidFill>
                  <a:schemeClr val="bg1"/>
                </a:solidFill>
                <a:latin typeface="+mj-lt"/>
              </a:rPr>
              <a:t>Strategic Work Plan</a:t>
            </a:r>
          </a:p>
          <a:p>
            <a:r>
              <a:rPr lang="en-US" sz="2400" b="1" dirty="0">
                <a:solidFill>
                  <a:schemeClr val="bg1"/>
                </a:solidFill>
                <a:latin typeface="+mj-lt"/>
              </a:rPr>
              <a:t>Suggested New Topics (Question 5)</a:t>
            </a:r>
            <a:endParaRPr lang="en-US" sz="2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831624062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Organizational Strategies And Keeping Your Project On Track">
            <a:extLst>
              <a:ext uri="{FF2B5EF4-FFF2-40B4-BE49-F238E27FC236}">
                <a16:creationId xmlns:a16="http://schemas.microsoft.com/office/drawing/2014/main" id="{A5F9FD0E-2ACA-5BB5-D012-69430866B0D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1"/>
          <a:stretch/>
        </p:blipFill>
        <p:spPr bwMode="auto">
          <a:xfrm>
            <a:off x="8322677" y="10"/>
            <a:ext cx="6878775" cy="6857990"/>
          </a:xfrm>
          <a:custGeom>
            <a:avLst/>
            <a:gdLst/>
            <a:ahLst/>
            <a:cxnLst/>
            <a:rect l="l" t="t" r="r" b="b"/>
            <a:pathLst>
              <a:path w="6878775" h="6858000">
                <a:moveTo>
                  <a:pt x="1102973" y="0"/>
                </a:moveTo>
                <a:lnTo>
                  <a:pt x="1160688" y="0"/>
                </a:lnTo>
                <a:lnTo>
                  <a:pt x="983189" y="331786"/>
                </a:lnTo>
                <a:cubicBezTo>
                  <a:pt x="914866" y="469145"/>
                  <a:pt x="850355" y="608712"/>
                  <a:pt x="789261" y="750263"/>
                </a:cubicBezTo>
                <a:cubicBezTo>
                  <a:pt x="774307" y="784928"/>
                  <a:pt x="759992" y="819849"/>
                  <a:pt x="745295" y="854514"/>
                </a:cubicBezTo>
                <a:cubicBezTo>
                  <a:pt x="756682" y="845393"/>
                  <a:pt x="765489" y="833492"/>
                  <a:pt x="770857" y="819975"/>
                </a:cubicBezTo>
                <a:cubicBezTo>
                  <a:pt x="879943" y="589569"/>
                  <a:pt x="999605" y="365513"/>
                  <a:pt x="1131329" y="148742"/>
                </a:cubicBezTo>
                <a:lnTo>
                  <a:pt x="1227589" y="0"/>
                </a:lnTo>
                <a:lnTo>
                  <a:pt x="6878775" y="0"/>
                </a:lnTo>
                <a:lnTo>
                  <a:pt x="6878775" y="6858000"/>
                </a:lnTo>
                <a:lnTo>
                  <a:pt x="713521" y="6858000"/>
                </a:lnTo>
                <a:lnTo>
                  <a:pt x="625642" y="6670527"/>
                </a:lnTo>
                <a:cubicBezTo>
                  <a:pt x="507232" y="6398531"/>
                  <a:pt x="403083" y="6118381"/>
                  <a:pt x="312785" y="5830359"/>
                </a:cubicBezTo>
                <a:cubicBezTo>
                  <a:pt x="278149" y="5719759"/>
                  <a:pt x="248879" y="5607635"/>
                  <a:pt x="212198" y="5480401"/>
                </a:cubicBezTo>
                <a:cubicBezTo>
                  <a:pt x="212208" y="5491601"/>
                  <a:pt x="212803" y="5502788"/>
                  <a:pt x="213988" y="5513923"/>
                </a:cubicBezTo>
                <a:cubicBezTo>
                  <a:pt x="264089" y="5723695"/>
                  <a:pt x="307290" y="5935370"/>
                  <a:pt x="365826" y="6142729"/>
                </a:cubicBezTo>
                <a:cubicBezTo>
                  <a:pt x="433152" y="6380817"/>
                  <a:pt x="510068" y="6614016"/>
                  <a:pt x="597975" y="6841549"/>
                </a:cubicBezTo>
                <a:lnTo>
                  <a:pt x="604824" y="6858000"/>
                </a:lnTo>
                <a:lnTo>
                  <a:pt x="552056" y="6858000"/>
                </a:lnTo>
                <a:lnTo>
                  <a:pt x="539576" y="6828295"/>
                </a:lnTo>
                <a:cubicBezTo>
                  <a:pt x="380597" y="6414594"/>
                  <a:pt x="260223" y="5988893"/>
                  <a:pt x="171555" y="5552906"/>
                </a:cubicBezTo>
                <a:cubicBezTo>
                  <a:pt x="91163" y="5157998"/>
                  <a:pt x="43746" y="4758899"/>
                  <a:pt x="12305" y="4357388"/>
                </a:cubicBezTo>
                <a:cubicBezTo>
                  <a:pt x="-14281" y="4013908"/>
                  <a:pt x="4507" y="3672965"/>
                  <a:pt x="46684" y="3331516"/>
                </a:cubicBezTo>
                <a:cubicBezTo>
                  <a:pt x="127203" y="2664286"/>
                  <a:pt x="277819" y="2007265"/>
                  <a:pt x="496065" y="1371196"/>
                </a:cubicBezTo>
                <a:cubicBezTo>
                  <a:pt x="636273" y="966066"/>
                  <a:pt x="800445" y="573253"/>
                  <a:pt x="995723" y="196614"/>
                </a:cubicBez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04853162-965B-1A57-F1B2-6856879390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F81FF-A8B7-8E49-9D5B-3CAD5ADFEE36}" type="slidenum">
              <a:rPr lang="en-US" smtClean="0"/>
              <a:t>37</a:t>
            </a:fld>
            <a:endParaRPr lang="en-US" dirty="0"/>
          </a:p>
        </p:txBody>
      </p:sp>
      <p:sp>
        <p:nvSpPr>
          <p:cNvPr id="6" name="Title 4">
            <a:extLst>
              <a:ext uri="{FF2B5EF4-FFF2-40B4-BE49-F238E27FC236}">
                <a16:creationId xmlns:a16="http://schemas.microsoft.com/office/drawing/2014/main" id="{75825481-9432-16D5-B0EC-09557DC70C0B}"/>
              </a:ext>
            </a:extLst>
          </p:cNvPr>
          <p:cNvSpPr txBox="1">
            <a:spLocks/>
          </p:cNvSpPr>
          <p:nvPr/>
        </p:nvSpPr>
        <p:spPr>
          <a:xfrm>
            <a:off x="8682604" y="2723950"/>
            <a:ext cx="3121469" cy="814897"/>
          </a:xfrm>
          <a:prstGeom prst="rect">
            <a:avLst/>
          </a:prstGeom>
          <a:solidFill>
            <a:srgbClr val="EE6612"/>
          </a:solidFill>
        </p:spPr>
        <p:txBody>
          <a:bodyPr>
            <a:normAutofit/>
          </a:bodyPr>
          <a:lstStyle>
            <a:lvl1pPr marL="0" marR="0" indent="0" algn="l" defTabSz="914400" rtl="0" eaLnBrk="1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400" kern="1200">
                <a:solidFill>
                  <a:srgbClr val="0B5494"/>
                </a:solidFill>
                <a:latin typeface="Product Sans Thin" panose="020B0203030502040203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en-US" b="1" dirty="0">
                <a:solidFill>
                  <a:schemeClr val="bg1"/>
                </a:solidFill>
                <a:latin typeface="+mj-lt"/>
              </a:rPr>
              <a:t>Work Plan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AE1CE2A-787D-5813-02D0-5C84A0B1731D}"/>
              </a:ext>
            </a:extLst>
          </p:cNvPr>
          <p:cNvSpPr/>
          <p:nvPr/>
        </p:nvSpPr>
        <p:spPr>
          <a:xfrm>
            <a:off x="135468" y="203637"/>
            <a:ext cx="7797249" cy="65549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solidFill>
                  <a:schemeClr val="bg1"/>
                </a:solidFill>
                <a:latin typeface="+mj-lt"/>
              </a:rPr>
              <a:t>PC Views and Proposals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4C02874-CA22-C654-2906-B5895013C0FE}"/>
              </a:ext>
            </a:extLst>
          </p:cNvPr>
          <p:cNvSpPr txBox="1"/>
          <p:nvPr/>
        </p:nvSpPr>
        <p:spPr>
          <a:xfrm>
            <a:off x="123959" y="1118954"/>
            <a:ext cx="8210282" cy="45243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algn="just"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tx1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PC proposes that all potential topics in Table B to be included in the SWP with following priority:</a:t>
            </a:r>
          </a:p>
          <a:p>
            <a:pPr algn="just">
              <a:spcBef>
                <a:spcPts val="300"/>
              </a:spcBef>
            </a:pPr>
            <a:endParaRPr lang="en-US" dirty="0"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spcBef>
                <a:spcPts val="300"/>
              </a:spcBef>
            </a:pPr>
            <a:endParaRPr lang="en-US" dirty="0">
              <a:solidFill>
                <a:schemeClr val="tx1"/>
              </a:solidFill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spcBef>
                <a:spcPts val="300"/>
              </a:spcBef>
            </a:pPr>
            <a:endParaRPr lang="en-US" dirty="0"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spcBef>
                <a:spcPts val="300"/>
              </a:spcBef>
            </a:pPr>
            <a:endParaRPr lang="en-US" dirty="0">
              <a:solidFill>
                <a:schemeClr val="tx1"/>
              </a:solidFill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spcBef>
                <a:spcPts val="300"/>
              </a:spcBef>
            </a:pPr>
            <a:endParaRPr lang="en-US" dirty="0"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spcBef>
                <a:spcPts val="300"/>
              </a:spcBef>
            </a:pPr>
            <a:endParaRPr lang="en-US" dirty="0">
              <a:solidFill>
                <a:schemeClr val="tx1"/>
              </a:solidFill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spcBef>
                <a:spcPts val="300"/>
              </a:spcBef>
            </a:pPr>
            <a:endParaRPr lang="en-US" dirty="0"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spcBef>
                <a:spcPts val="300"/>
              </a:spcBef>
            </a:pPr>
            <a:endParaRPr lang="en-US" dirty="0">
              <a:solidFill>
                <a:schemeClr val="tx1"/>
              </a:solidFill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indent="-342900" algn="just">
              <a:spcBef>
                <a:spcPts val="300"/>
              </a:spcBef>
              <a:buFont typeface="Arial" panose="020B0604020202020204" pitchFamily="34" charset="0"/>
              <a:buChar char="•"/>
            </a:pPr>
            <a:endParaRPr lang="en-US" dirty="0">
              <a:solidFill>
                <a:schemeClr val="tx1"/>
              </a:solidFill>
              <a:latin typeface="+mj-lt"/>
            </a:endParaRPr>
          </a:p>
          <a:p>
            <a:pPr marL="342900" indent="-342900" algn="just">
              <a:spcBef>
                <a:spcPts val="300"/>
              </a:spcBef>
              <a:buFont typeface="Arial" panose="020B0604020202020204" pitchFamily="34" charset="0"/>
              <a:buChar char="•"/>
            </a:pPr>
            <a:endParaRPr lang="en-US" dirty="0">
              <a:solidFill>
                <a:schemeClr val="tx1"/>
              </a:solidFill>
              <a:latin typeface="+mj-lt"/>
            </a:endParaRPr>
          </a:p>
          <a:p>
            <a:pPr marL="342900" indent="-342900" algn="just"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tx1"/>
                </a:solidFill>
                <a:latin typeface="+mj-lt"/>
              </a:rPr>
              <a:t>PC also proposes to include </a:t>
            </a:r>
            <a:r>
              <a:rPr lang="en-US" sz="2000" dirty="0">
                <a:solidFill>
                  <a:schemeClr val="tx1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a new work stream</a:t>
            </a:r>
            <a:r>
              <a:rPr lang="en-US" dirty="0">
                <a:solidFill>
                  <a:schemeClr val="tx1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</a:p>
          <a:p>
            <a:pPr algn="just">
              <a:spcBef>
                <a:spcPts val="300"/>
              </a:spcBef>
            </a:pPr>
            <a:endParaRPr lang="en-US" dirty="0">
              <a:solidFill>
                <a:schemeClr val="tx1"/>
              </a:solidFill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graphicFrame>
        <p:nvGraphicFramePr>
          <p:cNvPr id="8" name="Table 6">
            <a:extLst>
              <a:ext uri="{FF2B5EF4-FFF2-40B4-BE49-F238E27FC236}">
                <a16:creationId xmlns:a16="http://schemas.microsoft.com/office/drawing/2014/main" id="{A2DD8165-6170-AEC8-89A4-E804461C2936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45434934"/>
              </p:ext>
            </p:extLst>
          </p:nvPr>
        </p:nvGraphicFramePr>
        <p:xfrm>
          <a:off x="1019253" y="1884977"/>
          <a:ext cx="6422621" cy="2382398"/>
        </p:xfrm>
        <a:graphic>
          <a:graphicData uri="http://schemas.openxmlformats.org/drawingml/2006/table">
            <a:tbl>
              <a:tblPr firstRow="1" bandRow="1">
                <a:tableStyleId>{69012ECD-51FC-41F1-AA8D-1B2483CD663E}</a:tableStyleId>
              </a:tblPr>
              <a:tblGrid>
                <a:gridCol w="4588907">
                  <a:extLst>
                    <a:ext uri="{9D8B030D-6E8A-4147-A177-3AD203B41FA5}">
                      <a16:colId xmlns:a16="http://schemas.microsoft.com/office/drawing/2014/main" val="3194552519"/>
                    </a:ext>
                  </a:extLst>
                </a:gridCol>
                <a:gridCol w="1833714">
                  <a:extLst>
                    <a:ext uri="{9D8B030D-6E8A-4147-A177-3AD203B41FA5}">
                      <a16:colId xmlns:a16="http://schemas.microsoft.com/office/drawing/2014/main" val="3472735587"/>
                    </a:ext>
                  </a:extLst>
                </a:gridCol>
              </a:tblGrid>
              <a:tr h="363258">
                <a:tc>
                  <a:txBody>
                    <a:bodyPr/>
                    <a:lstStyle/>
                    <a:p>
                      <a:r>
                        <a:rPr lang="en-US" sz="1800" dirty="0">
                          <a:solidFill>
                            <a:schemeClr val="bg1"/>
                          </a:solidFill>
                          <a:latin typeface="+mj-lt"/>
                        </a:rPr>
                        <a:t>Projects / Initiatives</a:t>
                      </a: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bg1"/>
                          </a:solidFill>
                          <a:latin typeface="+mj-lt"/>
                        </a:rPr>
                        <a:t>Priority</a:t>
                      </a: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57836620"/>
                  </a:ext>
                </a:extLst>
              </a:tr>
              <a:tr h="332986">
                <a:tc>
                  <a:txBody>
                    <a:bodyPr/>
                    <a:lstStyle/>
                    <a:p>
                      <a:r>
                        <a:rPr lang="en-US" sz="1600" dirty="0">
                          <a:solidFill>
                            <a:schemeClr val="tx1"/>
                          </a:solidFill>
                          <a:latin typeface="+mj-lt"/>
                        </a:rPr>
                        <a:t>Role of CFOs and other senior PAIBs</a:t>
                      </a:r>
                    </a:p>
                  </a:txBody>
                  <a:tcPr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 rowSpan="4"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solidFill>
                            <a:schemeClr val="tx1"/>
                          </a:solidFill>
                          <a:latin typeface="+mj-lt"/>
                        </a:rPr>
                        <a:t>Higher priority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28989963"/>
                  </a:ext>
                </a:extLst>
              </a:tr>
              <a:tr h="332986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Business Relationships</a:t>
                      </a:r>
                    </a:p>
                  </a:txBody>
                  <a:tcPr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03545123"/>
                  </a:ext>
                </a:extLst>
              </a:tr>
              <a:tr h="332986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Audit firms – audit client relationships</a:t>
                      </a:r>
                    </a:p>
                  </a:txBody>
                  <a:tcPr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28766449"/>
                  </a:ext>
                </a:extLst>
              </a:tr>
              <a:tr h="339093">
                <a:tc>
                  <a:txBody>
                    <a:bodyPr/>
                    <a:lstStyle/>
                    <a:p>
                      <a:r>
                        <a:rPr lang="en-US" sz="1600" dirty="0">
                          <a:solidFill>
                            <a:schemeClr val="tx1"/>
                          </a:solidFill>
                          <a:latin typeface="+mj-lt"/>
                        </a:rPr>
                        <a:t>Definitions and descriptions of terms</a:t>
                      </a:r>
                    </a:p>
                  </a:txBody>
                  <a:tcPr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4721515"/>
                  </a:ext>
                </a:extLst>
              </a:tr>
              <a:tr h="332986">
                <a:tc>
                  <a:txBody>
                    <a:bodyPr/>
                    <a:lstStyle/>
                    <a:p>
                      <a:r>
                        <a:rPr lang="en-US" sz="1600" dirty="0">
                          <a:solidFill>
                            <a:schemeClr val="tx1"/>
                          </a:solidFill>
                          <a:latin typeface="+mj-lt"/>
                        </a:rPr>
                        <a:t>Custody of data</a:t>
                      </a:r>
                    </a:p>
                  </a:txBody>
                  <a:tcPr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solidFill>
                            <a:schemeClr val="tx1"/>
                          </a:solidFill>
                          <a:latin typeface="+mj-lt"/>
                        </a:rPr>
                        <a:t>Lower priority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05994760"/>
                  </a:ext>
                </a:extLst>
              </a:tr>
              <a:tr h="336425">
                <a:tc>
                  <a:txBody>
                    <a:bodyPr/>
                    <a:lstStyle/>
                    <a:p>
                      <a:r>
                        <a:rPr lang="en-US" sz="1600" dirty="0">
                          <a:solidFill>
                            <a:schemeClr val="tx1"/>
                          </a:solidFill>
                          <a:latin typeface="+mj-lt"/>
                        </a:rPr>
                        <a:t>Communication with TCWG</a:t>
                      </a:r>
                    </a:p>
                  </a:txBody>
                  <a:tcPr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vMerge="1">
                  <a:txBody>
                    <a:bodyPr/>
                    <a:lstStyle/>
                    <a:p>
                      <a:endParaRPr lang="en-US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71732528"/>
                  </a:ext>
                </a:extLst>
              </a:tr>
            </a:tbl>
          </a:graphicData>
        </a:graphic>
      </p:graphicFrame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E751E7D8-57AB-C79D-FE9B-B9612456E11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28618503"/>
              </p:ext>
            </p:extLst>
          </p:nvPr>
        </p:nvGraphicFramePr>
        <p:xfrm>
          <a:off x="1019253" y="5383442"/>
          <a:ext cx="6422621" cy="519653"/>
        </p:xfrm>
        <a:graphic>
          <a:graphicData uri="http://schemas.openxmlformats.org/drawingml/2006/table">
            <a:tbl>
              <a:tblPr firstRow="1" bandRow="1">
                <a:tableStyleId>{69012ECD-51FC-41F1-AA8D-1B2483CD663E}</a:tableStyleId>
              </a:tblPr>
              <a:tblGrid>
                <a:gridCol w="4600390">
                  <a:extLst>
                    <a:ext uri="{9D8B030D-6E8A-4147-A177-3AD203B41FA5}">
                      <a16:colId xmlns:a16="http://schemas.microsoft.com/office/drawing/2014/main" val="1578019996"/>
                    </a:ext>
                  </a:extLst>
                </a:gridCol>
                <a:gridCol w="1822231">
                  <a:extLst>
                    <a:ext uri="{9D8B030D-6E8A-4147-A177-3AD203B41FA5}">
                      <a16:colId xmlns:a16="http://schemas.microsoft.com/office/drawing/2014/main" val="3253675185"/>
                    </a:ext>
                  </a:extLst>
                </a:gridCol>
              </a:tblGrid>
              <a:tr h="519653">
                <a:tc>
                  <a:txBody>
                    <a:bodyPr/>
                    <a:lstStyle/>
                    <a:p>
                      <a:r>
                        <a:rPr lang="en-US" sz="1600" b="0" kern="1200" dirty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Firm culture and governance</a:t>
                      </a:r>
                    </a:p>
                  </a:txBody>
                  <a:tcPr anchor="ctr"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>
                          <a:solidFill>
                            <a:schemeClr val="tx1"/>
                          </a:solidFill>
                          <a:latin typeface="+mj-lt"/>
                        </a:rPr>
                        <a:t>Higher priority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0293009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5835078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Organizational Strategies And Keeping Your Project On Track">
            <a:extLst>
              <a:ext uri="{FF2B5EF4-FFF2-40B4-BE49-F238E27FC236}">
                <a16:creationId xmlns:a16="http://schemas.microsoft.com/office/drawing/2014/main" id="{A5F9FD0E-2ACA-5BB5-D012-69430866B0D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/>
          <a:stretch/>
        </p:blipFill>
        <p:spPr bwMode="auto">
          <a:xfrm>
            <a:off x="8322677" y="10"/>
            <a:ext cx="3869323" cy="6629390"/>
          </a:xfrm>
          <a:custGeom>
            <a:avLst/>
            <a:gdLst/>
            <a:ahLst/>
            <a:cxnLst/>
            <a:rect l="l" t="t" r="r" b="b"/>
            <a:pathLst>
              <a:path w="6878775" h="6858000">
                <a:moveTo>
                  <a:pt x="1102973" y="0"/>
                </a:moveTo>
                <a:lnTo>
                  <a:pt x="1160688" y="0"/>
                </a:lnTo>
                <a:lnTo>
                  <a:pt x="983189" y="331786"/>
                </a:lnTo>
                <a:cubicBezTo>
                  <a:pt x="914866" y="469145"/>
                  <a:pt x="850355" y="608712"/>
                  <a:pt x="789261" y="750263"/>
                </a:cubicBezTo>
                <a:cubicBezTo>
                  <a:pt x="774307" y="784928"/>
                  <a:pt x="759992" y="819849"/>
                  <a:pt x="745295" y="854514"/>
                </a:cubicBezTo>
                <a:cubicBezTo>
                  <a:pt x="756682" y="845393"/>
                  <a:pt x="765489" y="833492"/>
                  <a:pt x="770857" y="819975"/>
                </a:cubicBezTo>
                <a:cubicBezTo>
                  <a:pt x="879943" y="589569"/>
                  <a:pt x="999605" y="365513"/>
                  <a:pt x="1131329" y="148742"/>
                </a:cubicBezTo>
                <a:lnTo>
                  <a:pt x="1227589" y="0"/>
                </a:lnTo>
                <a:lnTo>
                  <a:pt x="6878775" y="0"/>
                </a:lnTo>
                <a:lnTo>
                  <a:pt x="6878775" y="6858000"/>
                </a:lnTo>
                <a:lnTo>
                  <a:pt x="713521" y="6858000"/>
                </a:lnTo>
                <a:lnTo>
                  <a:pt x="625642" y="6670527"/>
                </a:lnTo>
                <a:cubicBezTo>
                  <a:pt x="507232" y="6398531"/>
                  <a:pt x="403083" y="6118381"/>
                  <a:pt x="312785" y="5830359"/>
                </a:cubicBezTo>
                <a:cubicBezTo>
                  <a:pt x="278149" y="5719759"/>
                  <a:pt x="248879" y="5607635"/>
                  <a:pt x="212198" y="5480401"/>
                </a:cubicBezTo>
                <a:cubicBezTo>
                  <a:pt x="212208" y="5491601"/>
                  <a:pt x="212803" y="5502788"/>
                  <a:pt x="213988" y="5513923"/>
                </a:cubicBezTo>
                <a:cubicBezTo>
                  <a:pt x="264089" y="5723695"/>
                  <a:pt x="307290" y="5935370"/>
                  <a:pt x="365826" y="6142729"/>
                </a:cubicBezTo>
                <a:cubicBezTo>
                  <a:pt x="433152" y="6380817"/>
                  <a:pt x="510068" y="6614016"/>
                  <a:pt x="597975" y="6841549"/>
                </a:cubicBezTo>
                <a:lnTo>
                  <a:pt x="604824" y="6858000"/>
                </a:lnTo>
                <a:lnTo>
                  <a:pt x="552056" y="6858000"/>
                </a:lnTo>
                <a:lnTo>
                  <a:pt x="539576" y="6828295"/>
                </a:lnTo>
                <a:cubicBezTo>
                  <a:pt x="380597" y="6414594"/>
                  <a:pt x="260223" y="5988893"/>
                  <a:pt x="171555" y="5552906"/>
                </a:cubicBezTo>
                <a:cubicBezTo>
                  <a:pt x="91163" y="5157998"/>
                  <a:pt x="43746" y="4758899"/>
                  <a:pt x="12305" y="4357388"/>
                </a:cubicBezTo>
                <a:cubicBezTo>
                  <a:pt x="-14281" y="4013908"/>
                  <a:pt x="4507" y="3672965"/>
                  <a:pt x="46684" y="3331516"/>
                </a:cubicBezTo>
                <a:cubicBezTo>
                  <a:pt x="127203" y="2664286"/>
                  <a:pt x="277819" y="2007265"/>
                  <a:pt x="496065" y="1371196"/>
                </a:cubicBezTo>
                <a:cubicBezTo>
                  <a:pt x="636273" y="966066"/>
                  <a:pt x="800445" y="573253"/>
                  <a:pt x="995723" y="196614"/>
                </a:cubicBez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04853162-965B-1A57-F1B2-6856879390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F81FF-A8B7-8E49-9D5B-3CAD5ADFEE36}" type="slidenum">
              <a:rPr lang="en-US" smtClean="0"/>
              <a:t>38</a:t>
            </a:fld>
            <a:endParaRPr lang="en-US" dirty="0"/>
          </a:p>
        </p:txBody>
      </p:sp>
      <p:sp>
        <p:nvSpPr>
          <p:cNvPr id="6" name="Title 4">
            <a:extLst>
              <a:ext uri="{FF2B5EF4-FFF2-40B4-BE49-F238E27FC236}">
                <a16:creationId xmlns:a16="http://schemas.microsoft.com/office/drawing/2014/main" id="{75825481-9432-16D5-B0EC-09557DC70C0B}"/>
              </a:ext>
            </a:extLst>
          </p:cNvPr>
          <p:cNvSpPr txBox="1">
            <a:spLocks/>
          </p:cNvSpPr>
          <p:nvPr/>
        </p:nvSpPr>
        <p:spPr>
          <a:xfrm>
            <a:off x="8682604" y="2723950"/>
            <a:ext cx="3121469" cy="814897"/>
          </a:xfrm>
          <a:prstGeom prst="rect">
            <a:avLst/>
          </a:prstGeom>
          <a:solidFill>
            <a:srgbClr val="EE6612"/>
          </a:solidFill>
        </p:spPr>
        <p:txBody>
          <a:bodyPr>
            <a:normAutofit/>
          </a:bodyPr>
          <a:lstStyle>
            <a:lvl1pPr marL="0" marR="0" indent="0" algn="l" defTabSz="914400" rtl="0" eaLnBrk="1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400" kern="1200">
                <a:solidFill>
                  <a:srgbClr val="0B5494"/>
                </a:solidFill>
                <a:latin typeface="Product Sans Thin" panose="020B0203030502040203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en-US" b="1" dirty="0">
                <a:solidFill>
                  <a:schemeClr val="bg1"/>
                </a:solidFill>
                <a:latin typeface="+mj-lt"/>
              </a:rPr>
              <a:t>Work Plan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AE1CE2A-787D-5813-02D0-5C84A0B1731D}"/>
              </a:ext>
            </a:extLst>
          </p:cNvPr>
          <p:cNvSpPr/>
          <p:nvPr/>
        </p:nvSpPr>
        <p:spPr>
          <a:xfrm>
            <a:off x="0" y="0"/>
            <a:ext cx="7797249" cy="511729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solidFill>
                  <a:schemeClr val="bg1"/>
                </a:solidFill>
                <a:latin typeface="+mj-lt"/>
              </a:rPr>
              <a:t>PC Views and Proposals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FD656204-4ECA-96A3-39D0-E5CB3C7A6D0D}"/>
              </a:ext>
            </a:extLst>
          </p:cNvPr>
          <p:cNvSpPr/>
          <p:nvPr/>
        </p:nvSpPr>
        <p:spPr>
          <a:xfrm>
            <a:off x="-1" y="511729"/>
            <a:ext cx="8322677" cy="65849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just">
              <a:spcBef>
                <a:spcPts val="300"/>
              </a:spcBef>
            </a:pPr>
            <a:r>
              <a:rPr lang="en-US" b="1" dirty="0">
                <a:solidFill>
                  <a:srgbClr val="0070C0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The Role of CFO’s and other senior PAIB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en-US" sz="1650" dirty="0">
                <a:solidFill>
                  <a:schemeClr val="tx1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Agrees that it is in public interest for all professionals to be subject to the same high ethical standards, this is a significant strategic matter for Board’s consideration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en-US" sz="1650" dirty="0">
                <a:solidFill>
                  <a:schemeClr val="tx1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PC proposes that the </a:t>
            </a:r>
            <a:r>
              <a:rPr lang="en-US" sz="1650" dirty="0">
                <a:solidFill>
                  <a:schemeClr val="tx1"/>
                </a:solidFill>
                <a:latin typeface="+mj-lt"/>
                <a:cs typeface="Times New Roman" panose="02020603050405020304" pitchFamily="18" charset="0"/>
              </a:rPr>
              <a:t>work stream focuses on PAIBs and IESBA continues to gather more information on all professionals responsible for disclosure of corporate reporting information</a:t>
            </a:r>
          </a:p>
          <a:p>
            <a:pPr indent="-112713" algn="just">
              <a:spcBef>
                <a:spcPts val="600"/>
              </a:spcBef>
            </a:pPr>
            <a:r>
              <a:rPr lang="en-US" b="1" dirty="0">
                <a:solidFill>
                  <a:srgbClr val="0070C0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Business relationships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en-US" sz="1650" dirty="0">
                <a:solidFill>
                  <a:schemeClr val="tx1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Benchmarking project identified materiality as key difference with US SEC </a:t>
            </a:r>
            <a:r>
              <a:rPr lang="en-US" sz="1650" dirty="0">
                <a:solidFill>
                  <a:schemeClr val="tx1"/>
                </a:solidFill>
                <a:latin typeface="+mj-lt"/>
                <a:cs typeface="Times New Roman" panose="02020603050405020304" pitchFamily="18" charset="0"/>
              </a:rPr>
              <a:t>independence rules </a:t>
            </a:r>
            <a:r>
              <a:rPr lang="en-US" sz="1650" dirty="0">
                <a:solidFill>
                  <a:schemeClr val="tx1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on such business and financial relationships</a:t>
            </a:r>
          </a:p>
          <a:p>
            <a:pPr algn="just">
              <a:spcBef>
                <a:spcPts val="600"/>
              </a:spcBef>
            </a:pPr>
            <a:r>
              <a:rPr lang="en-US" b="1" dirty="0">
                <a:solidFill>
                  <a:srgbClr val="0070C0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Audit firm-audit client relationship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en-US" sz="1650" dirty="0">
                <a:solidFill>
                  <a:schemeClr val="tx1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PC notes support to explore the term “audit client”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en-US" sz="1650" dirty="0">
                <a:solidFill>
                  <a:schemeClr val="tx1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To broadly examine the “audit firm-audit client” relationship and whether Code provide a framework to address potential ethical impact arising from client relationship</a:t>
            </a:r>
          </a:p>
          <a:p>
            <a:pPr algn="just">
              <a:spcBef>
                <a:spcPts val="300"/>
              </a:spcBef>
            </a:pPr>
            <a:r>
              <a:rPr lang="en-US" b="1" dirty="0">
                <a:solidFill>
                  <a:srgbClr val="0070C0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Definitions and description of terms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en-US" sz="1650" dirty="0">
                <a:solidFill>
                  <a:schemeClr val="tx1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Work stream would require collaboration between two SSBs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en-US" sz="1650" dirty="0">
                <a:solidFill>
                  <a:schemeClr val="tx1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Staff to perform initial analysis</a:t>
            </a:r>
          </a:p>
          <a:p>
            <a:pPr algn="just">
              <a:spcBef>
                <a:spcPts val="600"/>
              </a:spcBef>
              <a:spcAft>
                <a:spcPts val="300"/>
              </a:spcAft>
            </a:pPr>
            <a:r>
              <a:rPr lang="en-US" b="1" dirty="0">
                <a:solidFill>
                  <a:srgbClr val="0070C0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Custody of data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en-US" sz="1650" dirty="0">
                <a:solidFill>
                  <a:schemeClr val="tx1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Considered to be low priority and proposes TWG to conduct initial research and information gathering</a:t>
            </a:r>
          </a:p>
          <a:p>
            <a:pPr algn="just">
              <a:spcBef>
                <a:spcPts val="600"/>
              </a:spcBef>
              <a:spcAft>
                <a:spcPts val="300"/>
              </a:spcAft>
            </a:pPr>
            <a:r>
              <a:rPr lang="en-US" b="1" dirty="0">
                <a:solidFill>
                  <a:srgbClr val="0070C0"/>
                </a:solidFill>
                <a:latin typeface="+mj-lt"/>
                <a:cs typeface="Times New Roman" panose="02020603050405020304" pitchFamily="18" charset="0"/>
              </a:rPr>
              <a:t>Communication with TCWG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en-US" sz="1650" dirty="0">
                <a:solidFill>
                  <a:schemeClr val="tx1"/>
                </a:solidFill>
                <a:latin typeface="+mj-lt"/>
                <a:cs typeface="Times New Roman" panose="02020603050405020304" pitchFamily="18" charset="0"/>
              </a:rPr>
              <a:t>Considered to be low priority as considered by previous and current IESBA projects</a:t>
            </a:r>
          </a:p>
          <a:p>
            <a:pPr algn="just">
              <a:spcBef>
                <a:spcPts val="300"/>
              </a:spcBef>
            </a:pPr>
            <a:endParaRPr lang="en-US" sz="1600" dirty="0">
              <a:solidFill>
                <a:schemeClr val="tx1"/>
              </a:solidFill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 defTabSz="612648">
              <a:spcAft>
                <a:spcPts val="600"/>
              </a:spcAft>
            </a:pPr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6958400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Organizational Strategies And Keeping Your Project On Track">
            <a:extLst>
              <a:ext uri="{FF2B5EF4-FFF2-40B4-BE49-F238E27FC236}">
                <a16:creationId xmlns:a16="http://schemas.microsoft.com/office/drawing/2014/main" id="{A5F9FD0E-2ACA-5BB5-D012-69430866B0D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/>
          <a:stretch/>
        </p:blipFill>
        <p:spPr bwMode="auto">
          <a:xfrm>
            <a:off x="8322677" y="10"/>
            <a:ext cx="3869323" cy="6629390"/>
          </a:xfrm>
          <a:custGeom>
            <a:avLst/>
            <a:gdLst/>
            <a:ahLst/>
            <a:cxnLst/>
            <a:rect l="l" t="t" r="r" b="b"/>
            <a:pathLst>
              <a:path w="6878775" h="6858000">
                <a:moveTo>
                  <a:pt x="1102973" y="0"/>
                </a:moveTo>
                <a:lnTo>
                  <a:pt x="1160688" y="0"/>
                </a:lnTo>
                <a:lnTo>
                  <a:pt x="983189" y="331786"/>
                </a:lnTo>
                <a:cubicBezTo>
                  <a:pt x="914866" y="469145"/>
                  <a:pt x="850355" y="608712"/>
                  <a:pt x="789261" y="750263"/>
                </a:cubicBezTo>
                <a:cubicBezTo>
                  <a:pt x="774307" y="784928"/>
                  <a:pt x="759992" y="819849"/>
                  <a:pt x="745295" y="854514"/>
                </a:cubicBezTo>
                <a:cubicBezTo>
                  <a:pt x="756682" y="845393"/>
                  <a:pt x="765489" y="833492"/>
                  <a:pt x="770857" y="819975"/>
                </a:cubicBezTo>
                <a:cubicBezTo>
                  <a:pt x="879943" y="589569"/>
                  <a:pt x="999605" y="365513"/>
                  <a:pt x="1131329" y="148742"/>
                </a:cubicBezTo>
                <a:lnTo>
                  <a:pt x="1227589" y="0"/>
                </a:lnTo>
                <a:lnTo>
                  <a:pt x="6878775" y="0"/>
                </a:lnTo>
                <a:lnTo>
                  <a:pt x="6878775" y="6858000"/>
                </a:lnTo>
                <a:lnTo>
                  <a:pt x="713521" y="6858000"/>
                </a:lnTo>
                <a:lnTo>
                  <a:pt x="625642" y="6670527"/>
                </a:lnTo>
                <a:cubicBezTo>
                  <a:pt x="507232" y="6398531"/>
                  <a:pt x="403083" y="6118381"/>
                  <a:pt x="312785" y="5830359"/>
                </a:cubicBezTo>
                <a:cubicBezTo>
                  <a:pt x="278149" y="5719759"/>
                  <a:pt x="248879" y="5607635"/>
                  <a:pt x="212198" y="5480401"/>
                </a:cubicBezTo>
                <a:cubicBezTo>
                  <a:pt x="212208" y="5491601"/>
                  <a:pt x="212803" y="5502788"/>
                  <a:pt x="213988" y="5513923"/>
                </a:cubicBezTo>
                <a:cubicBezTo>
                  <a:pt x="264089" y="5723695"/>
                  <a:pt x="307290" y="5935370"/>
                  <a:pt x="365826" y="6142729"/>
                </a:cubicBezTo>
                <a:cubicBezTo>
                  <a:pt x="433152" y="6380817"/>
                  <a:pt x="510068" y="6614016"/>
                  <a:pt x="597975" y="6841549"/>
                </a:cubicBezTo>
                <a:lnTo>
                  <a:pt x="604824" y="6858000"/>
                </a:lnTo>
                <a:lnTo>
                  <a:pt x="552056" y="6858000"/>
                </a:lnTo>
                <a:lnTo>
                  <a:pt x="539576" y="6828295"/>
                </a:lnTo>
                <a:cubicBezTo>
                  <a:pt x="380597" y="6414594"/>
                  <a:pt x="260223" y="5988893"/>
                  <a:pt x="171555" y="5552906"/>
                </a:cubicBezTo>
                <a:cubicBezTo>
                  <a:pt x="91163" y="5157998"/>
                  <a:pt x="43746" y="4758899"/>
                  <a:pt x="12305" y="4357388"/>
                </a:cubicBezTo>
                <a:cubicBezTo>
                  <a:pt x="-14281" y="4013908"/>
                  <a:pt x="4507" y="3672965"/>
                  <a:pt x="46684" y="3331516"/>
                </a:cubicBezTo>
                <a:cubicBezTo>
                  <a:pt x="127203" y="2664286"/>
                  <a:pt x="277819" y="2007265"/>
                  <a:pt x="496065" y="1371196"/>
                </a:cubicBezTo>
                <a:cubicBezTo>
                  <a:pt x="636273" y="966066"/>
                  <a:pt x="800445" y="573253"/>
                  <a:pt x="995723" y="196614"/>
                </a:cubicBez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04853162-965B-1A57-F1B2-6856879390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F81FF-A8B7-8E49-9D5B-3CAD5ADFEE36}" type="slidenum">
              <a:rPr lang="en-US" smtClean="0"/>
              <a:t>39</a:t>
            </a:fld>
            <a:endParaRPr lang="en-US" dirty="0"/>
          </a:p>
        </p:txBody>
      </p:sp>
      <p:sp>
        <p:nvSpPr>
          <p:cNvPr id="6" name="Title 4">
            <a:extLst>
              <a:ext uri="{FF2B5EF4-FFF2-40B4-BE49-F238E27FC236}">
                <a16:creationId xmlns:a16="http://schemas.microsoft.com/office/drawing/2014/main" id="{75825481-9432-16D5-B0EC-09557DC70C0B}"/>
              </a:ext>
            </a:extLst>
          </p:cNvPr>
          <p:cNvSpPr txBox="1">
            <a:spLocks/>
          </p:cNvSpPr>
          <p:nvPr/>
        </p:nvSpPr>
        <p:spPr>
          <a:xfrm>
            <a:off x="8682604" y="2723950"/>
            <a:ext cx="3121469" cy="814897"/>
          </a:xfrm>
          <a:prstGeom prst="rect">
            <a:avLst/>
          </a:prstGeom>
          <a:solidFill>
            <a:srgbClr val="EE6612"/>
          </a:solidFill>
        </p:spPr>
        <p:txBody>
          <a:bodyPr>
            <a:normAutofit/>
          </a:bodyPr>
          <a:lstStyle>
            <a:lvl1pPr marL="0" marR="0" indent="0" algn="l" defTabSz="914400" rtl="0" eaLnBrk="1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400" kern="1200">
                <a:solidFill>
                  <a:srgbClr val="0B5494"/>
                </a:solidFill>
                <a:latin typeface="Product Sans Thin" panose="020B0203030502040203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en-US" b="1" dirty="0">
                <a:solidFill>
                  <a:schemeClr val="bg1"/>
                </a:solidFill>
                <a:latin typeface="+mj-lt"/>
              </a:rPr>
              <a:t>Work Plan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AE1CE2A-787D-5813-02D0-5C84A0B1731D}"/>
              </a:ext>
            </a:extLst>
          </p:cNvPr>
          <p:cNvSpPr/>
          <p:nvPr/>
        </p:nvSpPr>
        <p:spPr>
          <a:xfrm>
            <a:off x="0" y="0"/>
            <a:ext cx="7797249" cy="60940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solidFill>
                  <a:schemeClr val="bg1"/>
                </a:solidFill>
                <a:latin typeface="+mj-lt"/>
              </a:rPr>
              <a:t>PC Views and Proposals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0B985465-6BB1-8772-89D9-01F735C36077}"/>
              </a:ext>
            </a:extLst>
          </p:cNvPr>
          <p:cNvSpPr/>
          <p:nvPr/>
        </p:nvSpPr>
        <p:spPr>
          <a:xfrm>
            <a:off x="130157" y="609402"/>
            <a:ext cx="7804593" cy="58675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en-US" sz="2000" b="1" dirty="0">
                <a:solidFill>
                  <a:srgbClr val="0070C0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Firm Culture and Governance</a:t>
            </a:r>
          </a:p>
          <a:p>
            <a:pPr marL="285750" indent="-285750" algn="just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tx1"/>
                </a:solidFill>
                <a:latin typeface="+mj-lt"/>
              </a:rPr>
              <a:t>PC recommends a new work stream under which IESBA will </a:t>
            </a:r>
          </a:p>
          <a:p>
            <a:pPr marL="800100" lvl="1" indent="-342900" algn="just">
              <a:spcBef>
                <a:spcPts val="300"/>
              </a:spcBef>
              <a:spcAft>
                <a:spcPts val="300"/>
              </a:spcAft>
              <a:buFont typeface="Courier New" panose="02070309020205020404" pitchFamily="49" charset="0"/>
              <a:buChar char="o"/>
            </a:pPr>
            <a:r>
              <a:rPr lang="en-US" sz="2000" dirty="0">
                <a:solidFill>
                  <a:schemeClr val="tx1"/>
                </a:solidFill>
                <a:latin typeface="+mj-lt"/>
              </a:rPr>
              <a:t>Review extant provisions on organizational and firm culture and conduct research and analysis to determine sufficient basis to strengthen the Code and / or issue NAM</a:t>
            </a:r>
          </a:p>
          <a:p>
            <a:pPr marL="800100" lvl="1" indent="-342900" algn="just">
              <a:spcBef>
                <a:spcPts val="300"/>
              </a:spcBef>
              <a:spcAft>
                <a:spcPts val="300"/>
              </a:spcAft>
              <a:buFont typeface="Courier New" panose="02070309020205020404" pitchFamily="49" charset="0"/>
              <a:buChar char="o"/>
            </a:pPr>
            <a:r>
              <a:rPr lang="en-US" sz="2000" dirty="0">
                <a:solidFill>
                  <a:schemeClr val="tx1"/>
                </a:solidFill>
                <a:latin typeface="+mj-lt"/>
              </a:rPr>
              <a:t>Coordinate with the IAASB </a:t>
            </a:r>
          </a:p>
          <a:p>
            <a:pPr marL="800100" lvl="1" indent="-342900" algn="just">
              <a:spcBef>
                <a:spcPts val="300"/>
              </a:spcBef>
              <a:spcAft>
                <a:spcPts val="300"/>
              </a:spcAft>
              <a:buFont typeface="Courier New" panose="02070309020205020404" pitchFamily="49" charset="0"/>
              <a:buChar char="o"/>
            </a:pPr>
            <a:r>
              <a:rPr lang="en-US" sz="2000" dirty="0">
                <a:solidFill>
                  <a:schemeClr val="tx1"/>
                </a:solidFill>
                <a:latin typeface="+mj-lt"/>
              </a:rPr>
              <a:t>Continue to promote Code and importance of ethics in firms to a broader community</a:t>
            </a:r>
          </a:p>
          <a:p>
            <a:pPr marL="285750" indent="-285750" algn="just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  <a:tabLst>
                <a:tab pos="341313" algn="l"/>
              </a:tabLst>
            </a:pPr>
            <a:r>
              <a:rPr lang="en-US" sz="2000" dirty="0">
                <a:solidFill>
                  <a:schemeClr val="tx1"/>
                </a:solidFill>
                <a:latin typeface="+mj-lt"/>
              </a:rPr>
              <a:t>	Demand will be high given the amount of research </a:t>
            </a:r>
            <a:r>
              <a:rPr lang="en-US" sz="2000" dirty="0">
                <a:solidFill>
                  <a:schemeClr val="tx1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anticipated</a:t>
            </a:r>
            <a:endParaRPr lang="en-US" sz="2000" b="1" dirty="0">
              <a:solidFill>
                <a:srgbClr val="0070C0"/>
              </a:solidFill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spcBef>
                <a:spcPts val="1200"/>
              </a:spcBef>
              <a:spcAft>
                <a:spcPts val="300"/>
              </a:spcAft>
            </a:pPr>
            <a:r>
              <a:rPr lang="en-US" sz="2000" b="1" dirty="0">
                <a:solidFill>
                  <a:srgbClr val="0070C0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Other </a:t>
            </a:r>
          </a:p>
          <a:p>
            <a:pPr marL="342900" indent="-342900" algn="just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tx1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Work streams will not automatically result in standard-setting projects</a:t>
            </a:r>
          </a:p>
          <a:p>
            <a:pPr marL="342900" indent="-342900" algn="just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tx1"/>
                </a:solidFill>
                <a:latin typeface="+mj-lt"/>
                <a:cs typeface="Times New Roman" panose="02020603050405020304" pitchFamily="18" charset="0"/>
              </a:rPr>
              <a:t>Current standard-setting process already allow for accelerated timeline</a:t>
            </a:r>
          </a:p>
          <a:p>
            <a:pPr marL="342900" indent="-342900" algn="just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tx1"/>
                </a:solidFill>
                <a:latin typeface="+mj-lt"/>
                <a:cs typeface="Times New Roman" panose="02020603050405020304" pitchFamily="18" charset="0"/>
              </a:rPr>
              <a:t>Other activities such as EIOC, TWG, outreaches and coordination with IAASB will continue</a:t>
            </a:r>
          </a:p>
          <a:p>
            <a:pPr marL="342900" indent="-342900" algn="just">
              <a:spcBef>
                <a:spcPts val="300"/>
              </a:spcBef>
              <a:buFont typeface="Arial" panose="020B0604020202020204" pitchFamily="34" charset="0"/>
              <a:buChar char="•"/>
            </a:pPr>
            <a:endParaRPr lang="en-US" sz="2000" dirty="0">
              <a:solidFill>
                <a:schemeClr val="tx1"/>
              </a:solidFill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spcBef>
                <a:spcPts val="300"/>
              </a:spcBef>
            </a:pPr>
            <a:endParaRPr lang="en-US" sz="2000" dirty="0">
              <a:solidFill>
                <a:schemeClr val="tx1"/>
              </a:solidFill>
              <a:latin typeface="+mj-lt"/>
              <a:cs typeface="Times New Roman" panose="02020603050405020304" pitchFamily="18" charset="0"/>
            </a:endParaRPr>
          </a:p>
          <a:p>
            <a:pPr algn="just">
              <a:spcBef>
                <a:spcPts val="300"/>
              </a:spcBef>
            </a:pPr>
            <a:endParaRPr lang="en-US" sz="2000" dirty="0">
              <a:solidFill>
                <a:schemeClr val="tx1"/>
              </a:solidFill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 defTabSz="612648">
              <a:spcAft>
                <a:spcPts val="600"/>
              </a:spcAft>
            </a:pPr>
            <a:endParaRPr lang="en-US" sz="20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699499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E5491DC-0F4F-533D-DF79-6E5E1BABAB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F81FF-A8B7-8E49-9D5B-3CAD5ADFEE36}" type="slidenum">
              <a:rPr lang="en-US" smtClean="0"/>
              <a:pPr/>
              <a:t>4</a:t>
            </a:fld>
            <a:endParaRPr lang="en-US" dirty="0"/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8702BBA7-18B6-F775-FA7C-52B9CDD7EAFE}"/>
              </a:ext>
            </a:extLst>
          </p:cNvPr>
          <p:cNvPicPr/>
          <p:nvPr/>
        </p:nvPicPr>
        <p:blipFill>
          <a:blip r:embed="rId3"/>
          <a:stretch>
            <a:fillRect/>
          </a:stretch>
        </p:blipFill>
        <p:spPr>
          <a:xfrm>
            <a:off x="167481" y="2085902"/>
            <a:ext cx="6502400" cy="4117427"/>
          </a:xfrm>
          <a:prstGeom prst="rect">
            <a:avLst/>
          </a:prstGeom>
          <a:noFill/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2" name="Title 6">
            <a:extLst>
              <a:ext uri="{FF2B5EF4-FFF2-40B4-BE49-F238E27FC236}">
                <a16:creationId xmlns:a16="http://schemas.microsoft.com/office/drawing/2014/main" id="{150A7729-4EA9-36F0-F107-BA64A9344FE4}"/>
              </a:ext>
            </a:extLst>
          </p:cNvPr>
          <p:cNvSpPr txBox="1">
            <a:spLocks/>
          </p:cNvSpPr>
          <p:nvPr/>
        </p:nvSpPr>
        <p:spPr>
          <a:xfrm>
            <a:off x="380999" y="10226"/>
            <a:ext cx="10302081" cy="106851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0" marR="0" indent="0" algn="l" defTabSz="914400" rtl="0" eaLnBrk="1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400" kern="1200">
                <a:solidFill>
                  <a:schemeClr val="bg1"/>
                </a:solidFill>
                <a:latin typeface="Product Sans Thin" panose="020B0203030502040203" pitchFamily="34" charset="0"/>
                <a:ea typeface="+mj-ea"/>
                <a:cs typeface="+mj-cs"/>
              </a:defRPr>
            </a:lvl1pPr>
          </a:lstStyle>
          <a:p>
            <a:r>
              <a:rPr lang="en-US" b="1" dirty="0">
                <a:latin typeface="+mj-lt"/>
              </a:rPr>
              <a:t>Overview of Respondents</a:t>
            </a:r>
          </a:p>
        </p:txBody>
      </p:sp>
      <p:graphicFrame>
        <p:nvGraphicFramePr>
          <p:cNvPr id="23" name="Content Placeholder 9">
            <a:extLst>
              <a:ext uri="{FF2B5EF4-FFF2-40B4-BE49-F238E27FC236}">
                <a16:creationId xmlns:a16="http://schemas.microsoft.com/office/drawing/2014/main" id="{D2B38505-F5D8-78EC-C5DC-09E5F9CFE86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019492386"/>
              </p:ext>
            </p:extLst>
          </p:nvPr>
        </p:nvGraphicFramePr>
        <p:xfrm>
          <a:off x="839788" y="2247900"/>
          <a:ext cx="5157787" cy="36845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24" name="Text Box 4">
            <a:extLst>
              <a:ext uri="{FF2B5EF4-FFF2-40B4-BE49-F238E27FC236}">
                <a16:creationId xmlns:a16="http://schemas.microsoft.com/office/drawing/2014/main" id="{E7F8C2D2-4E7C-13A9-1AA1-1C45E55A82F5}"/>
              </a:ext>
            </a:extLst>
          </p:cNvPr>
          <p:cNvSpPr txBox="1"/>
          <p:nvPr/>
        </p:nvSpPr>
        <p:spPr>
          <a:xfrm>
            <a:off x="2909887" y="2173677"/>
            <a:ext cx="1143000" cy="377046"/>
          </a:xfrm>
          <a:prstGeom prst="rect">
            <a:avLst/>
          </a:prstGeom>
          <a:solidFill>
            <a:schemeClr val="lt1"/>
          </a:solidFill>
          <a:ln w="6350">
            <a:solidFill>
              <a:prstClr val="black"/>
            </a:solidFill>
          </a:ln>
        </p:spPr>
        <p:txBody>
          <a:bodyPr rot="0" spcFirstLastPara="0" vert="horz" wrap="square" lIns="91440" tIns="45720" rIns="9144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marL="0" marR="0">
              <a:lnSpc>
                <a:spcPts val="12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6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Global: 13</a:t>
            </a:r>
          </a:p>
        </p:txBody>
      </p:sp>
      <p:sp>
        <p:nvSpPr>
          <p:cNvPr id="25" name="Text Box 7">
            <a:extLst>
              <a:ext uri="{FF2B5EF4-FFF2-40B4-BE49-F238E27FC236}">
                <a16:creationId xmlns:a16="http://schemas.microsoft.com/office/drawing/2014/main" id="{DE3539EB-145E-1FD9-A5B1-F2969A8DA9FD}"/>
              </a:ext>
            </a:extLst>
          </p:cNvPr>
          <p:cNvSpPr txBox="1"/>
          <p:nvPr/>
        </p:nvSpPr>
        <p:spPr>
          <a:xfrm>
            <a:off x="5752980" y="4241504"/>
            <a:ext cx="769884" cy="323632"/>
          </a:xfrm>
          <a:prstGeom prst="rect">
            <a:avLst/>
          </a:prstGeom>
          <a:solidFill>
            <a:schemeClr val="lt1"/>
          </a:solidFill>
          <a:ln w="6350">
            <a:solidFill>
              <a:prstClr val="black"/>
            </a:solidFill>
          </a:ln>
        </p:spPr>
        <p:txBody>
          <a:bodyPr rot="0" spcFirstLastPara="0" vert="horz" wrap="square" lIns="91440" tIns="45720" rIns="9144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marL="0" marR="0">
              <a:lnSpc>
                <a:spcPts val="12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6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AP:</a:t>
            </a:r>
            <a:r>
              <a:rPr lang="en-US" sz="1600" dirty="0">
                <a:latin typeface="Arial" panose="020B0604020202020204" pitchFamily="34" charset="0"/>
                <a:ea typeface="Calibri" panose="020F0502020204030204" pitchFamily="34" charset="0"/>
              </a:rPr>
              <a:t>9</a:t>
            </a:r>
            <a:endParaRPr lang="en-US" sz="1600" dirty="0">
              <a:effectLst/>
              <a:latin typeface="Arial" panose="020B0604020202020204" pitchFamily="34" charset="0"/>
              <a:ea typeface="Calibri" panose="020F0502020204030204" pitchFamily="34" charset="0"/>
            </a:endParaRPr>
          </a:p>
        </p:txBody>
      </p:sp>
      <p:sp>
        <p:nvSpPr>
          <p:cNvPr id="26" name="Text Box 6">
            <a:extLst>
              <a:ext uri="{FF2B5EF4-FFF2-40B4-BE49-F238E27FC236}">
                <a16:creationId xmlns:a16="http://schemas.microsoft.com/office/drawing/2014/main" id="{D7EB8CE3-6612-4A5D-22B3-D7B03B614E94}"/>
              </a:ext>
            </a:extLst>
          </p:cNvPr>
          <p:cNvSpPr txBox="1"/>
          <p:nvPr/>
        </p:nvSpPr>
        <p:spPr>
          <a:xfrm>
            <a:off x="2031275" y="4684325"/>
            <a:ext cx="776286" cy="360092"/>
          </a:xfrm>
          <a:prstGeom prst="rect">
            <a:avLst/>
          </a:prstGeom>
          <a:solidFill>
            <a:schemeClr val="lt1"/>
          </a:solidFill>
          <a:ln w="6350">
            <a:solidFill>
              <a:prstClr val="black"/>
            </a:solidFill>
          </a:ln>
        </p:spPr>
        <p:txBody>
          <a:bodyPr rot="0" spcFirstLastPara="0" vert="horz" wrap="square" lIns="91440" tIns="45720" rIns="9144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marL="0" marR="0">
              <a:lnSpc>
                <a:spcPts val="12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6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SA: 1</a:t>
            </a:r>
          </a:p>
        </p:txBody>
      </p:sp>
      <p:sp>
        <p:nvSpPr>
          <p:cNvPr id="27" name="Text Box 5">
            <a:extLst>
              <a:ext uri="{FF2B5EF4-FFF2-40B4-BE49-F238E27FC236}">
                <a16:creationId xmlns:a16="http://schemas.microsoft.com/office/drawing/2014/main" id="{68C55CDA-DF0C-1EBE-F283-C2E99D282E3F}"/>
              </a:ext>
            </a:extLst>
          </p:cNvPr>
          <p:cNvSpPr txBox="1"/>
          <p:nvPr/>
        </p:nvSpPr>
        <p:spPr>
          <a:xfrm>
            <a:off x="1024063" y="3147355"/>
            <a:ext cx="806490" cy="338263"/>
          </a:xfrm>
          <a:prstGeom prst="rect">
            <a:avLst/>
          </a:prstGeom>
          <a:solidFill>
            <a:schemeClr val="lt1"/>
          </a:solidFill>
          <a:ln w="6350">
            <a:solidFill>
              <a:prstClr val="black"/>
            </a:solidFill>
          </a:ln>
        </p:spPr>
        <p:txBody>
          <a:bodyPr rot="0" spcFirstLastPara="0" vert="horz" wrap="square" lIns="91440" tIns="45720" rIns="9144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marL="0" marR="0">
              <a:lnSpc>
                <a:spcPts val="12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6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NA: 5</a:t>
            </a:r>
          </a:p>
        </p:txBody>
      </p:sp>
      <p:sp>
        <p:nvSpPr>
          <p:cNvPr id="28" name="Text Box 3">
            <a:extLst>
              <a:ext uri="{FF2B5EF4-FFF2-40B4-BE49-F238E27FC236}">
                <a16:creationId xmlns:a16="http://schemas.microsoft.com/office/drawing/2014/main" id="{15F13EE0-7DD5-E310-EA68-8CD94E0BFEB8}"/>
              </a:ext>
            </a:extLst>
          </p:cNvPr>
          <p:cNvSpPr txBox="1"/>
          <p:nvPr/>
        </p:nvSpPr>
        <p:spPr>
          <a:xfrm>
            <a:off x="3722648" y="4565136"/>
            <a:ext cx="905108" cy="338263"/>
          </a:xfrm>
          <a:prstGeom prst="rect">
            <a:avLst/>
          </a:prstGeom>
          <a:solidFill>
            <a:schemeClr val="lt1"/>
          </a:solidFill>
          <a:ln w="6350">
            <a:solidFill>
              <a:prstClr val="black"/>
            </a:solidFill>
          </a:ln>
        </p:spPr>
        <p:txBody>
          <a:bodyPr rot="0" spcFirstLastPara="0" vert="horz" wrap="square" lIns="91440" tIns="45720" rIns="9144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marL="0" marR="0">
              <a:lnSpc>
                <a:spcPts val="12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6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MEA: 5</a:t>
            </a:r>
          </a:p>
        </p:txBody>
      </p:sp>
      <p:sp>
        <p:nvSpPr>
          <p:cNvPr id="29" name="Text Box 8">
            <a:extLst>
              <a:ext uri="{FF2B5EF4-FFF2-40B4-BE49-F238E27FC236}">
                <a16:creationId xmlns:a16="http://schemas.microsoft.com/office/drawing/2014/main" id="{621249AA-BF39-4405-AE4A-021EF94BDA91}"/>
              </a:ext>
            </a:extLst>
          </p:cNvPr>
          <p:cNvSpPr txBox="1"/>
          <p:nvPr/>
        </p:nvSpPr>
        <p:spPr>
          <a:xfrm>
            <a:off x="4196440" y="3410949"/>
            <a:ext cx="1128712" cy="338263"/>
          </a:xfrm>
          <a:prstGeom prst="rect">
            <a:avLst/>
          </a:prstGeom>
          <a:solidFill>
            <a:schemeClr val="lt1"/>
          </a:solidFill>
          <a:ln w="6350">
            <a:solidFill>
              <a:prstClr val="black"/>
            </a:solidFill>
          </a:ln>
        </p:spPr>
        <p:txBody>
          <a:bodyPr rot="0" spcFirstLastPara="0" vert="horz" wrap="square" lIns="91440" tIns="45720" rIns="9144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marL="0" marR="0">
              <a:lnSpc>
                <a:spcPts val="12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6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Europe </a:t>
            </a:r>
            <a:r>
              <a:rPr lang="en-US" sz="1600" dirty="0">
                <a:latin typeface="Arial" panose="020B0604020202020204" pitchFamily="34" charset="0"/>
                <a:ea typeface="Calibri" panose="020F0502020204030204" pitchFamily="34" charset="0"/>
              </a:rPr>
              <a:t>8</a:t>
            </a:r>
            <a:endParaRPr lang="en-US" sz="1600" dirty="0">
              <a:effectLst/>
              <a:latin typeface="Arial" panose="020B0604020202020204" pitchFamily="34" charset="0"/>
              <a:ea typeface="Calibri" panose="020F0502020204030204" pitchFamily="34" charset="0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22224780-A9F4-C5C5-F6AA-FD59B600B9F9}"/>
              </a:ext>
            </a:extLst>
          </p:cNvPr>
          <p:cNvSpPr txBox="1"/>
          <p:nvPr/>
        </p:nvSpPr>
        <p:spPr>
          <a:xfrm>
            <a:off x="8074482" y="1448160"/>
            <a:ext cx="2811303" cy="413996"/>
          </a:xfrm>
          <a:prstGeom prst="rect">
            <a:avLst/>
          </a:prstGeom>
        </p:spPr>
        <p:txBody>
          <a:bodyPr vert="horz" wrap="square" lIns="91440" tIns="45720" rIns="91440" bIns="45720" rtlCol="0" anchor="b">
            <a:normAutofit lnSpcReduction="10000"/>
          </a:bodyPr>
          <a:lstStyle/>
          <a:p>
            <a:pPr algn="l"/>
            <a:r>
              <a:rPr lang="en-US" sz="2200" b="1" dirty="0">
                <a:solidFill>
                  <a:srgbClr val="0B5494"/>
                </a:solidFill>
                <a:latin typeface="+mj-lt"/>
              </a:rPr>
              <a:t>Stakeholder Group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551F949F-57A7-D4B4-391A-18439A79D3CF}"/>
              </a:ext>
            </a:extLst>
          </p:cNvPr>
          <p:cNvSpPr txBox="1"/>
          <p:nvPr/>
        </p:nvSpPr>
        <p:spPr>
          <a:xfrm>
            <a:off x="1901945" y="1376193"/>
            <a:ext cx="2811303" cy="413996"/>
          </a:xfrm>
          <a:prstGeom prst="rect">
            <a:avLst/>
          </a:prstGeom>
        </p:spPr>
        <p:txBody>
          <a:bodyPr vert="horz" wrap="square" lIns="91440" tIns="45720" rIns="91440" bIns="45720" rtlCol="0" anchor="b">
            <a:normAutofit lnSpcReduction="10000"/>
          </a:bodyPr>
          <a:lstStyle/>
          <a:p>
            <a:pPr algn="l"/>
            <a:r>
              <a:rPr lang="en-US" sz="2200" b="1" dirty="0">
                <a:solidFill>
                  <a:srgbClr val="0B5494"/>
                </a:solidFill>
                <a:latin typeface="+mj-lt"/>
              </a:rPr>
              <a:t>Geographical Area</a:t>
            </a:r>
          </a:p>
        </p:txBody>
      </p:sp>
      <p:sp>
        <p:nvSpPr>
          <p:cNvPr id="32" name="Text Box 8">
            <a:extLst>
              <a:ext uri="{FF2B5EF4-FFF2-40B4-BE49-F238E27FC236}">
                <a16:creationId xmlns:a16="http://schemas.microsoft.com/office/drawing/2014/main" id="{58AD34E5-3466-6366-4D3D-664EAFB520E9}"/>
              </a:ext>
            </a:extLst>
          </p:cNvPr>
          <p:cNvSpPr txBox="1"/>
          <p:nvPr/>
        </p:nvSpPr>
        <p:spPr>
          <a:xfrm>
            <a:off x="2868708" y="3385113"/>
            <a:ext cx="655425" cy="338263"/>
          </a:xfrm>
          <a:prstGeom prst="rect">
            <a:avLst/>
          </a:prstGeom>
          <a:solidFill>
            <a:schemeClr val="lt1"/>
          </a:solidFill>
          <a:ln w="6350">
            <a:solidFill>
              <a:prstClr val="black"/>
            </a:solidFill>
          </a:ln>
        </p:spPr>
        <p:txBody>
          <a:bodyPr rot="0" spcFirstLastPara="0" vert="horz" wrap="square" lIns="91440" tIns="45720" rIns="9144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marL="0" marR="0">
              <a:lnSpc>
                <a:spcPts val="12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600" dirty="0">
                <a:latin typeface="Arial" panose="020B0604020202020204" pitchFamily="34" charset="0"/>
                <a:ea typeface="Calibri" panose="020F0502020204030204" pitchFamily="34" charset="0"/>
              </a:rPr>
              <a:t>UK</a:t>
            </a:r>
            <a:r>
              <a:rPr lang="en-US" sz="16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 </a:t>
            </a:r>
            <a:r>
              <a:rPr lang="en-US" sz="1600" dirty="0">
                <a:latin typeface="Arial" panose="020B0604020202020204" pitchFamily="34" charset="0"/>
                <a:ea typeface="Calibri" panose="020F0502020204030204" pitchFamily="34" charset="0"/>
              </a:rPr>
              <a:t>3</a:t>
            </a:r>
            <a:endParaRPr lang="en-US" sz="1600" dirty="0">
              <a:effectLst/>
              <a:latin typeface="Arial" panose="020B0604020202020204" pitchFamily="34" charset="0"/>
              <a:ea typeface="Calibri" panose="020F0502020204030204" pitchFamily="34" charset="0"/>
            </a:endParaRPr>
          </a:p>
        </p:txBody>
      </p:sp>
      <p:graphicFrame>
        <p:nvGraphicFramePr>
          <p:cNvPr id="33" name="Table 32">
            <a:extLst>
              <a:ext uri="{FF2B5EF4-FFF2-40B4-BE49-F238E27FC236}">
                <a16:creationId xmlns:a16="http://schemas.microsoft.com/office/drawing/2014/main" id="{CE2B8377-32EA-0791-A325-608EEB82683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906713"/>
              </p:ext>
            </p:extLst>
          </p:nvPr>
        </p:nvGraphicFramePr>
        <p:xfrm>
          <a:off x="6912662" y="2227936"/>
          <a:ext cx="4873393" cy="385449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3980102">
                  <a:extLst>
                    <a:ext uri="{9D8B030D-6E8A-4147-A177-3AD203B41FA5}">
                      <a16:colId xmlns:a16="http://schemas.microsoft.com/office/drawing/2014/main" val="1963726745"/>
                    </a:ext>
                  </a:extLst>
                </a:gridCol>
                <a:gridCol w="893291">
                  <a:extLst>
                    <a:ext uri="{9D8B030D-6E8A-4147-A177-3AD203B41FA5}">
                      <a16:colId xmlns:a16="http://schemas.microsoft.com/office/drawing/2014/main" val="1190420219"/>
                    </a:ext>
                  </a:extLst>
                </a:gridCol>
              </a:tblGrid>
              <a:tr h="464615">
                <a:tc>
                  <a:txBody>
                    <a:bodyPr/>
                    <a:lstStyle/>
                    <a:p>
                      <a:pPr marL="0" marR="0" algn="just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750" dirty="0">
                          <a:effectLst/>
                          <a:latin typeface="+mj-lt"/>
                        </a:rPr>
                        <a:t>Monitoring Group (MG) member</a:t>
                      </a:r>
                      <a:endParaRPr lang="en-US" sz="175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750" dirty="0">
                          <a:effectLst/>
                          <a:latin typeface="+mj-lt"/>
                        </a:rPr>
                        <a:t>2</a:t>
                      </a:r>
                      <a:endParaRPr lang="en-US" sz="175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243897158"/>
                  </a:ext>
                </a:extLst>
              </a:tr>
              <a:tr h="464615">
                <a:tc>
                  <a:txBody>
                    <a:bodyPr/>
                    <a:lstStyle/>
                    <a:p>
                      <a:pPr marL="0" marR="0" algn="just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750" dirty="0">
                          <a:effectLst/>
                          <a:latin typeface="+mj-lt"/>
                        </a:rPr>
                        <a:t>Regulator</a:t>
                      </a:r>
                      <a:endParaRPr lang="en-US" sz="175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750" dirty="0">
                          <a:effectLst/>
                          <a:latin typeface="+mj-lt"/>
                        </a:rPr>
                        <a:t>4</a:t>
                      </a:r>
                      <a:endParaRPr lang="en-US" sz="175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28168392"/>
                  </a:ext>
                </a:extLst>
              </a:tr>
              <a:tr h="464615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750" dirty="0">
                          <a:effectLst/>
                          <a:latin typeface="+mj-lt"/>
                        </a:rPr>
                        <a:t>Independent national standard setter (NSS)</a:t>
                      </a:r>
                      <a:endParaRPr lang="en-US" sz="175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750" dirty="0">
                          <a:effectLst/>
                          <a:latin typeface="+mj-lt"/>
                        </a:rPr>
                        <a:t>2</a:t>
                      </a:r>
                      <a:endParaRPr lang="en-US" sz="175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03765656"/>
                  </a:ext>
                </a:extLst>
              </a:tr>
              <a:tr h="464615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750" dirty="0">
                          <a:effectLst/>
                          <a:latin typeface="+mj-lt"/>
                        </a:rPr>
                        <a:t>Professional accountancy organization (PAO)</a:t>
                      </a:r>
                      <a:endParaRPr lang="en-US" sz="175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750" dirty="0">
                          <a:effectLst/>
                          <a:latin typeface="+mj-lt"/>
                        </a:rPr>
                        <a:t>22</a:t>
                      </a:r>
                      <a:endParaRPr lang="en-US" sz="175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828803755"/>
                  </a:ext>
                </a:extLst>
              </a:tr>
              <a:tr h="464615">
                <a:tc>
                  <a:txBody>
                    <a:bodyPr/>
                    <a:lstStyle/>
                    <a:p>
                      <a:pPr marL="0" marR="0" algn="just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750" dirty="0">
                          <a:effectLst/>
                          <a:latin typeface="+mj-lt"/>
                        </a:rPr>
                        <a:t>Firm</a:t>
                      </a:r>
                      <a:endParaRPr lang="en-US" sz="175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750" dirty="0">
                          <a:effectLst/>
                          <a:latin typeface="+mj-lt"/>
                        </a:rPr>
                        <a:t>10</a:t>
                      </a:r>
                      <a:endParaRPr lang="en-US" sz="175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51831040"/>
                  </a:ext>
                </a:extLst>
              </a:tr>
              <a:tr h="464615">
                <a:tc>
                  <a:txBody>
                    <a:bodyPr/>
                    <a:lstStyle/>
                    <a:p>
                      <a:pPr marL="0" marR="0" algn="just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750" dirty="0">
                          <a:effectLst/>
                          <a:latin typeface="+mj-lt"/>
                        </a:rPr>
                        <a:t>Individual</a:t>
                      </a:r>
                      <a:endParaRPr lang="en-US" sz="175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750" dirty="0">
                          <a:effectLst/>
                          <a:latin typeface="+mj-lt"/>
                        </a:rPr>
                        <a:t>1</a:t>
                      </a:r>
                      <a:endParaRPr lang="en-US" sz="175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116428508"/>
                  </a:ext>
                </a:extLst>
              </a:tr>
              <a:tr h="464615">
                <a:tc>
                  <a:txBody>
                    <a:bodyPr/>
                    <a:lstStyle/>
                    <a:p>
                      <a:pPr marL="0" marR="0" algn="just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750" dirty="0">
                          <a:effectLst/>
                          <a:latin typeface="+mj-lt"/>
                        </a:rPr>
                        <a:t>Other</a:t>
                      </a:r>
                      <a:endParaRPr lang="en-US" sz="175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750" dirty="0">
                          <a:effectLst/>
                          <a:latin typeface="+mj-lt"/>
                        </a:rPr>
                        <a:t>3</a:t>
                      </a:r>
                      <a:endParaRPr lang="en-US" sz="175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631472151"/>
                  </a:ext>
                </a:extLst>
              </a:tr>
              <a:tr h="464615">
                <a:tc>
                  <a:txBody>
                    <a:bodyPr/>
                    <a:lstStyle/>
                    <a:p>
                      <a:pPr marL="0" marR="0" algn="just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750" b="1" dirty="0">
                          <a:effectLst/>
                          <a:latin typeface="+mj-lt"/>
                        </a:rPr>
                        <a:t>TOTAL</a:t>
                      </a:r>
                      <a:endParaRPr lang="en-US" sz="1750" b="1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750" b="1" dirty="0">
                          <a:effectLst/>
                          <a:latin typeface="+mj-lt"/>
                        </a:rPr>
                        <a:t>44</a:t>
                      </a:r>
                      <a:endParaRPr lang="en-US" sz="1750" b="1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99655237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27515271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1" name="Rectangle 10">
            <a:extLst>
              <a:ext uri="{FF2B5EF4-FFF2-40B4-BE49-F238E27FC236}">
                <a16:creationId xmlns:a16="http://schemas.microsoft.com/office/drawing/2014/main" id="{8B089790-F4B6-46A7-BB28-7B74A9A9EFD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1"/>
            <a:ext cx="12191695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Placeholder 5" descr="Person with idea concept">
            <a:extLst>
              <a:ext uri="{FF2B5EF4-FFF2-40B4-BE49-F238E27FC236}">
                <a16:creationId xmlns:a16="http://schemas.microsoft.com/office/drawing/2014/main" id="{7557611D-F018-37CE-5161-E9E94350EC15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1" y="1"/>
            <a:ext cx="12192000" cy="6068290"/>
          </a:xfrm>
          <a:prstGeom prst="rect">
            <a:avLst/>
          </a:prstGeom>
        </p:spPr>
      </p:pic>
      <p:grpSp>
        <p:nvGrpSpPr>
          <p:cNvPr id="13" name="Group 12">
            <a:extLst>
              <a:ext uri="{FF2B5EF4-FFF2-40B4-BE49-F238E27FC236}">
                <a16:creationId xmlns:a16="http://schemas.microsoft.com/office/drawing/2014/main" id="{9DE3F54D-33BC-4382-A2AB-5E002F0F116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-305" y="5029199"/>
            <a:ext cx="12228128" cy="1828800"/>
            <a:chOff x="-305" y="2987478"/>
            <a:chExt cx="12188952" cy="1828800"/>
          </a:xfrm>
        </p:grpSpPr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6798451A-4EC8-4869-8DFB-BCE4E00BE55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305" y="2987478"/>
              <a:ext cx="12188952" cy="1099712"/>
            </a:xfrm>
            <a:custGeom>
              <a:avLst/>
              <a:gdLst>
                <a:gd name="connsiteX0" fmla="*/ 9182100 w 9182100"/>
                <a:gd name="connsiteY0" fmla="*/ 396420 h 932744"/>
                <a:gd name="connsiteX1" fmla="*/ 9103805 w 9182100"/>
                <a:gd name="connsiteY1" fmla="*/ 392229 h 932744"/>
                <a:gd name="connsiteX2" fmla="*/ 8712422 w 9182100"/>
                <a:gd name="connsiteY2" fmla="*/ 359749 h 932744"/>
                <a:gd name="connsiteX3" fmla="*/ 8322755 w 9182100"/>
                <a:gd name="connsiteY3" fmla="*/ 313362 h 932744"/>
                <a:gd name="connsiteX4" fmla="*/ 8134826 w 9182100"/>
                <a:gd name="connsiteY4" fmla="*/ 283930 h 932744"/>
                <a:gd name="connsiteX5" fmla="*/ 8090916 w 9182100"/>
                <a:gd name="connsiteY5" fmla="*/ 275643 h 932744"/>
                <a:gd name="connsiteX6" fmla="*/ 8069485 w 9182100"/>
                <a:gd name="connsiteY6" fmla="*/ 271262 h 932744"/>
                <a:gd name="connsiteX7" fmla="*/ 8041862 w 9182100"/>
                <a:gd name="connsiteY7" fmla="*/ 266595 h 932744"/>
                <a:gd name="connsiteX8" fmla="*/ 7986903 w 9182100"/>
                <a:gd name="connsiteY8" fmla="*/ 257546 h 932744"/>
                <a:gd name="connsiteX9" fmla="*/ 7934230 w 9182100"/>
                <a:gd name="connsiteY9" fmla="*/ 249640 h 932744"/>
                <a:gd name="connsiteX10" fmla="*/ 7727537 w 9182100"/>
                <a:gd name="connsiteY10" fmla="*/ 221922 h 932744"/>
                <a:gd name="connsiteX11" fmla="*/ 7625239 w 9182100"/>
                <a:gd name="connsiteY11" fmla="*/ 209730 h 932744"/>
                <a:gd name="connsiteX12" fmla="*/ 7523227 w 9182100"/>
                <a:gd name="connsiteY12" fmla="*/ 198110 h 932744"/>
                <a:gd name="connsiteX13" fmla="*/ 7115651 w 9182100"/>
                <a:gd name="connsiteY13" fmla="*/ 158010 h 932744"/>
                <a:gd name="connsiteX14" fmla="*/ 6706839 w 9182100"/>
                <a:gd name="connsiteY14" fmla="*/ 126958 h 932744"/>
                <a:gd name="connsiteX15" fmla="*/ 6604064 w 9182100"/>
                <a:gd name="connsiteY15" fmla="*/ 120862 h 932744"/>
                <a:gd name="connsiteX16" fmla="*/ 6501003 w 9182100"/>
                <a:gd name="connsiteY16" fmla="*/ 115338 h 932744"/>
                <a:gd name="connsiteX17" fmla="*/ 6397467 w 9182100"/>
                <a:gd name="connsiteY17" fmla="*/ 110385 h 932744"/>
                <a:gd name="connsiteX18" fmla="*/ 6293168 w 9182100"/>
                <a:gd name="connsiteY18" fmla="*/ 106860 h 932744"/>
                <a:gd name="connsiteX19" fmla="*/ 6079712 w 9182100"/>
                <a:gd name="connsiteY19" fmla="*/ 103908 h 932744"/>
                <a:gd name="connsiteX20" fmla="*/ 6024563 w 9182100"/>
                <a:gd name="connsiteY20" fmla="*/ 104479 h 932744"/>
                <a:gd name="connsiteX21" fmla="*/ 5968080 w 9182100"/>
                <a:gd name="connsiteY21" fmla="*/ 106479 h 932744"/>
                <a:gd name="connsiteX22" fmla="*/ 5855875 w 9182100"/>
                <a:gd name="connsiteY22" fmla="*/ 113242 h 932744"/>
                <a:gd name="connsiteX23" fmla="*/ 5439251 w 9182100"/>
                <a:gd name="connsiteY23" fmla="*/ 160105 h 932744"/>
                <a:gd name="connsiteX24" fmla="*/ 5075396 w 9182100"/>
                <a:gd name="connsiteY24" fmla="*/ 186585 h 932744"/>
                <a:gd name="connsiteX25" fmla="*/ 4712780 w 9182100"/>
                <a:gd name="connsiteY25" fmla="*/ 171249 h 932744"/>
                <a:gd name="connsiteX26" fmla="*/ 4666679 w 9182100"/>
                <a:gd name="connsiteY26" fmla="*/ 166773 h 932744"/>
                <a:gd name="connsiteX27" fmla="*/ 4620292 w 9182100"/>
                <a:gd name="connsiteY27" fmla="*/ 161629 h 932744"/>
                <a:gd name="connsiteX28" fmla="*/ 4573810 w 9182100"/>
                <a:gd name="connsiteY28" fmla="*/ 156009 h 932744"/>
                <a:gd name="connsiteX29" fmla="*/ 4550569 w 9182100"/>
                <a:gd name="connsiteY29" fmla="*/ 153057 h 932744"/>
                <a:gd name="connsiteX30" fmla="*/ 4538948 w 9182100"/>
                <a:gd name="connsiteY30" fmla="*/ 151628 h 932744"/>
                <a:gd name="connsiteX31" fmla="*/ 4526566 w 9182100"/>
                <a:gd name="connsiteY31" fmla="*/ 149913 h 932744"/>
                <a:gd name="connsiteX32" fmla="*/ 4327779 w 9182100"/>
                <a:gd name="connsiteY32" fmla="*/ 122862 h 932744"/>
                <a:gd name="connsiteX33" fmla="*/ 3929729 w 9182100"/>
                <a:gd name="connsiteY33" fmla="*/ 68189 h 932744"/>
                <a:gd name="connsiteX34" fmla="*/ 3729133 w 9182100"/>
                <a:gd name="connsiteY34" fmla="*/ 41900 h 932744"/>
                <a:gd name="connsiteX35" fmla="*/ 3628930 w 9182100"/>
                <a:gd name="connsiteY35" fmla="*/ 28946 h 932744"/>
                <a:gd name="connsiteX36" fmla="*/ 3573399 w 9182100"/>
                <a:gd name="connsiteY36" fmla="*/ 22278 h 932744"/>
                <a:gd name="connsiteX37" fmla="*/ 3516916 w 9182100"/>
                <a:gd name="connsiteY37" fmla="*/ 16468 h 932744"/>
                <a:gd name="connsiteX38" fmla="*/ 3074670 w 9182100"/>
                <a:gd name="connsiteY38" fmla="*/ 752 h 932744"/>
                <a:gd name="connsiteX39" fmla="*/ 2858738 w 9182100"/>
                <a:gd name="connsiteY39" fmla="*/ 8753 h 932744"/>
                <a:gd name="connsiteX40" fmla="*/ 2645474 w 9182100"/>
                <a:gd name="connsiteY40" fmla="*/ 25326 h 932744"/>
                <a:gd name="connsiteX41" fmla="*/ 1810798 w 9182100"/>
                <a:gd name="connsiteY41" fmla="*/ 158010 h 932744"/>
                <a:gd name="connsiteX42" fmla="*/ 1602772 w 9182100"/>
                <a:gd name="connsiteY42" fmla="*/ 208111 h 932744"/>
                <a:gd name="connsiteX43" fmla="*/ 1548860 w 9182100"/>
                <a:gd name="connsiteY43" fmla="*/ 222780 h 932744"/>
                <a:gd name="connsiteX44" fmla="*/ 1501331 w 9182100"/>
                <a:gd name="connsiteY44" fmla="*/ 236115 h 932744"/>
                <a:gd name="connsiteX45" fmla="*/ 1411224 w 9182100"/>
                <a:gd name="connsiteY45" fmla="*/ 260880 h 932744"/>
                <a:gd name="connsiteX46" fmla="*/ 1050893 w 9182100"/>
                <a:gd name="connsiteY46" fmla="*/ 338032 h 932744"/>
                <a:gd name="connsiteX47" fmla="*/ 871252 w 9182100"/>
                <a:gd name="connsiteY47" fmla="*/ 360511 h 932744"/>
                <a:gd name="connsiteX48" fmla="*/ 781812 w 9182100"/>
                <a:gd name="connsiteY48" fmla="*/ 366512 h 932744"/>
                <a:gd name="connsiteX49" fmla="*/ 692563 w 9182100"/>
                <a:gd name="connsiteY49" fmla="*/ 369655 h 932744"/>
                <a:gd name="connsiteX50" fmla="*/ 515017 w 9182100"/>
                <a:gd name="connsiteY50" fmla="*/ 363940 h 932744"/>
                <a:gd name="connsiteX51" fmla="*/ 337661 w 9182100"/>
                <a:gd name="connsiteY51" fmla="*/ 341937 h 932744"/>
                <a:gd name="connsiteX52" fmla="*/ 156972 w 9182100"/>
                <a:gd name="connsiteY52" fmla="*/ 303456 h 932744"/>
                <a:gd name="connsiteX53" fmla="*/ 0 w 9182100"/>
                <a:gd name="connsiteY53" fmla="*/ 261642 h 932744"/>
                <a:gd name="connsiteX54" fmla="*/ 0 w 9182100"/>
                <a:gd name="connsiteY54" fmla="*/ 713412 h 932744"/>
                <a:gd name="connsiteX55" fmla="*/ 9144 w 9182100"/>
                <a:gd name="connsiteY55" fmla="*/ 717699 h 932744"/>
                <a:gd name="connsiteX56" fmla="*/ 213360 w 9182100"/>
                <a:gd name="connsiteY56" fmla="*/ 801042 h 932744"/>
                <a:gd name="connsiteX57" fmla="*/ 653510 w 9182100"/>
                <a:gd name="connsiteY57" fmla="*/ 908199 h 932744"/>
                <a:gd name="connsiteX58" fmla="*/ 1101947 w 9182100"/>
                <a:gd name="connsiteY58" fmla="*/ 930773 h 932744"/>
                <a:gd name="connsiteX59" fmla="*/ 1540002 w 9182100"/>
                <a:gd name="connsiteY59" fmla="*/ 889434 h 932744"/>
                <a:gd name="connsiteX60" fmla="*/ 1647158 w 9182100"/>
                <a:gd name="connsiteY60" fmla="*/ 871242 h 932744"/>
                <a:gd name="connsiteX61" fmla="*/ 1698117 w 9182100"/>
                <a:gd name="connsiteY61" fmla="*/ 862193 h 932744"/>
                <a:gd name="connsiteX62" fmla="*/ 1742789 w 9182100"/>
                <a:gd name="connsiteY62" fmla="*/ 854668 h 932744"/>
                <a:gd name="connsiteX63" fmla="*/ 1931003 w 9182100"/>
                <a:gd name="connsiteY63" fmla="*/ 826950 h 932744"/>
                <a:gd name="connsiteX64" fmla="*/ 2314861 w 9182100"/>
                <a:gd name="connsiteY64" fmla="*/ 783897 h 932744"/>
                <a:gd name="connsiteX65" fmla="*/ 2506885 w 9182100"/>
                <a:gd name="connsiteY65" fmla="*/ 768086 h 932744"/>
                <a:gd name="connsiteX66" fmla="*/ 2602611 w 9182100"/>
                <a:gd name="connsiteY66" fmla="*/ 762085 h 932744"/>
                <a:gd name="connsiteX67" fmla="*/ 2698052 w 9182100"/>
                <a:gd name="connsiteY67" fmla="*/ 756846 h 932744"/>
                <a:gd name="connsiteX68" fmla="*/ 2887980 w 9182100"/>
                <a:gd name="connsiteY68" fmla="*/ 750846 h 932744"/>
                <a:gd name="connsiteX69" fmla="*/ 3075813 w 9182100"/>
                <a:gd name="connsiteY69" fmla="*/ 750179 h 932744"/>
                <a:gd name="connsiteX70" fmla="*/ 3168587 w 9182100"/>
                <a:gd name="connsiteY70" fmla="*/ 752751 h 932744"/>
                <a:gd name="connsiteX71" fmla="*/ 3260408 w 9182100"/>
                <a:gd name="connsiteY71" fmla="*/ 756656 h 932744"/>
                <a:gd name="connsiteX72" fmla="*/ 3440049 w 9182100"/>
                <a:gd name="connsiteY72" fmla="*/ 771610 h 932744"/>
                <a:gd name="connsiteX73" fmla="*/ 3483864 w 9182100"/>
                <a:gd name="connsiteY73" fmla="*/ 776849 h 932744"/>
                <a:gd name="connsiteX74" fmla="*/ 3528536 w 9182100"/>
                <a:gd name="connsiteY74" fmla="*/ 782469 h 932744"/>
                <a:gd name="connsiteX75" fmla="*/ 3628549 w 9182100"/>
                <a:gd name="connsiteY75" fmla="*/ 796089 h 932744"/>
                <a:gd name="connsiteX76" fmla="*/ 3828574 w 9182100"/>
                <a:gd name="connsiteY76" fmla="*/ 823140 h 932744"/>
                <a:gd name="connsiteX77" fmla="*/ 4231196 w 9182100"/>
                <a:gd name="connsiteY77" fmla="*/ 874099 h 932744"/>
                <a:gd name="connsiteX78" fmla="*/ 4433126 w 9182100"/>
                <a:gd name="connsiteY78" fmla="*/ 897435 h 932744"/>
                <a:gd name="connsiteX79" fmla="*/ 4485990 w 9182100"/>
                <a:gd name="connsiteY79" fmla="*/ 903246 h 932744"/>
                <a:gd name="connsiteX80" fmla="*/ 4539806 w 9182100"/>
                <a:gd name="connsiteY80" fmla="*/ 908961 h 932744"/>
                <a:gd name="connsiteX81" fmla="*/ 4593908 w 9182100"/>
                <a:gd name="connsiteY81" fmla="*/ 914199 h 932744"/>
                <a:gd name="connsiteX82" fmla="*/ 4648296 w 9182100"/>
                <a:gd name="connsiteY82" fmla="*/ 918771 h 932744"/>
                <a:gd name="connsiteX83" fmla="*/ 5092446 w 9182100"/>
                <a:gd name="connsiteY83" fmla="*/ 931154 h 932744"/>
                <a:gd name="connsiteX84" fmla="*/ 5533168 w 9182100"/>
                <a:gd name="connsiteY84" fmla="*/ 891816 h 932744"/>
                <a:gd name="connsiteX85" fmla="*/ 5918169 w 9182100"/>
                <a:gd name="connsiteY85" fmla="*/ 840666 h 932744"/>
                <a:gd name="connsiteX86" fmla="*/ 6007323 w 9182100"/>
                <a:gd name="connsiteY86" fmla="*/ 833237 h 932744"/>
                <a:gd name="connsiteX87" fmla="*/ 6051709 w 9182100"/>
                <a:gd name="connsiteY87" fmla="*/ 830570 h 932744"/>
                <a:gd name="connsiteX88" fmla="*/ 6097429 w 9182100"/>
                <a:gd name="connsiteY88" fmla="*/ 828379 h 932744"/>
                <a:gd name="connsiteX89" fmla="*/ 6287834 w 9182100"/>
                <a:gd name="connsiteY89" fmla="*/ 822569 h 932744"/>
                <a:gd name="connsiteX90" fmla="*/ 6681597 w 9182100"/>
                <a:gd name="connsiteY90" fmla="*/ 821235 h 932744"/>
                <a:gd name="connsiteX91" fmla="*/ 7079647 w 9182100"/>
                <a:gd name="connsiteY91" fmla="*/ 826569 h 932744"/>
                <a:gd name="connsiteX92" fmla="*/ 7478173 w 9182100"/>
                <a:gd name="connsiteY92" fmla="*/ 836094 h 932744"/>
                <a:gd name="connsiteX93" fmla="*/ 7871937 w 9182100"/>
                <a:gd name="connsiteY93" fmla="*/ 851430 h 932744"/>
                <a:gd name="connsiteX94" fmla="*/ 7919657 w 9182100"/>
                <a:gd name="connsiteY94" fmla="*/ 854097 h 932744"/>
                <a:gd name="connsiteX95" fmla="*/ 7964901 w 9182100"/>
                <a:gd name="connsiteY95" fmla="*/ 857240 h 932744"/>
                <a:gd name="connsiteX96" fmla="*/ 8015955 w 9182100"/>
                <a:gd name="connsiteY96" fmla="*/ 861050 h 932744"/>
                <a:gd name="connsiteX97" fmla="*/ 8072247 w 9182100"/>
                <a:gd name="connsiteY97" fmla="*/ 864384 h 932744"/>
                <a:gd name="connsiteX98" fmla="*/ 8286750 w 9182100"/>
                <a:gd name="connsiteY98" fmla="*/ 868384 h 932744"/>
                <a:gd name="connsiteX99" fmla="*/ 8704040 w 9182100"/>
                <a:gd name="connsiteY99" fmla="*/ 853716 h 932744"/>
                <a:gd name="connsiteX100" fmla="*/ 9120188 w 9182100"/>
                <a:gd name="connsiteY100" fmla="*/ 814092 h 932744"/>
                <a:gd name="connsiteX101" fmla="*/ 9181909 w 9182100"/>
                <a:gd name="connsiteY101" fmla="*/ 805519 h 932744"/>
                <a:gd name="connsiteX102" fmla="*/ 9181909 w 9182100"/>
                <a:gd name="connsiteY102" fmla="*/ 396420 h 9327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</a:cxnLst>
              <a:rect l="l" t="t" r="r" b="b"/>
              <a:pathLst>
                <a:path w="9182100" h="932744">
                  <a:moveTo>
                    <a:pt x="9182100" y="396420"/>
                  </a:moveTo>
                  <a:cubicBezTo>
                    <a:pt x="9156097" y="395182"/>
                    <a:pt x="9129999" y="393753"/>
                    <a:pt x="9103805" y="392229"/>
                  </a:cubicBezTo>
                  <a:cubicBezTo>
                    <a:pt x="8974169" y="384419"/>
                    <a:pt x="8843105" y="372989"/>
                    <a:pt x="8712422" y="359749"/>
                  </a:cubicBezTo>
                  <a:cubicBezTo>
                    <a:pt x="8581739" y="346319"/>
                    <a:pt x="8451056" y="331269"/>
                    <a:pt x="8322755" y="313362"/>
                  </a:cubicBezTo>
                  <a:cubicBezTo>
                    <a:pt x="8258747" y="304695"/>
                    <a:pt x="8195120" y="294979"/>
                    <a:pt x="8134826" y="283930"/>
                  </a:cubicBezTo>
                  <a:cubicBezTo>
                    <a:pt x="8119872" y="281168"/>
                    <a:pt x="8105013" y="278501"/>
                    <a:pt x="8090916" y="275643"/>
                  </a:cubicBezTo>
                  <a:lnTo>
                    <a:pt x="8069485" y="271262"/>
                  </a:lnTo>
                  <a:lnTo>
                    <a:pt x="8041862" y="266595"/>
                  </a:lnTo>
                  <a:cubicBezTo>
                    <a:pt x="8023574" y="263547"/>
                    <a:pt x="8004524" y="260213"/>
                    <a:pt x="7986903" y="257546"/>
                  </a:cubicBezTo>
                  <a:lnTo>
                    <a:pt x="7934230" y="249640"/>
                  </a:lnTo>
                  <a:cubicBezTo>
                    <a:pt x="7864221" y="239258"/>
                    <a:pt x="7795832" y="230209"/>
                    <a:pt x="7727537" y="221922"/>
                  </a:cubicBezTo>
                  <a:lnTo>
                    <a:pt x="7625239" y="209730"/>
                  </a:lnTo>
                  <a:lnTo>
                    <a:pt x="7523227" y="198110"/>
                  </a:lnTo>
                  <a:cubicBezTo>
                    <a:pt x="7387209" y="183060"/>
                    <a:pt x="7251573" y="170392"/>
                    <a:pt x="7115651" y="158010"/>
                  </a:cubicBezTo>
                  <a:cubicBezTo>
                    <a:pt x="6979730" y="146580"/>
                    <a:pt x="6843522" y="135721"/>
                    <a:pt x="6706839" y="126958"/>
                  </a:cubicBezTo>
                  <a:lnTo>
                    <a:pt x="6604064" y="120862"/>
                  </a:lnTo>
                  <a:cubicBezTo>
                    <a:pt x="6569869" y="118767"/>
                    <a:pt x="6535484" y="116862"/>
                    <a:pt x="6501003" y="115338"/>
                  </a:cubicBezTo>
                  <a:lnTo>
                    <a:pt x="6397467" y="110385"/>
                  </a:lnTo>
                  <a:lnTo>
                    <a:pt x="6293168" y="106860"/>
                  </a:lnTo>
                  <a:cubicBezTo>
                    <a:pt x="6222969" y="105146"/>
                    <a:pt x="6152769" y="103527"/>
                    <a:pt x="6079712" y="103908"/>
                  </a:cubicBezTo>
                  <a:cubicBezTo>
                    <a:pt x="6061710" y="103908"/>
                    <a:pt x="6043708" y="103812"/>
                    <a:pt x="6024563" y="104479"/>
                  </a:cubicBezTo>
                  <a:cubicBezTo>
                    <a:pt x="6005703" y="104955"/>
                    <a:pt x="5986844" y="105527"/>
                    <a:pt x="5968080" y="106479"/>
                  </a:cubicBezTo>
                  <a:cubicBezTo>
                    <a:pt x="5930456" y="108003"/>
                    <a:pt x="5893023" y="110385"/>
                    <a:pt x="5855875" y="113242"/>
                  </a:cubicBezTo>
                  <a:cubicBezTo>
                    <a:pt x="5706904" y="124577"/>
                    <a:pt x="5565934" y="145151"/>
                    <a:pt x="5439251" y="160105"/>
                  </a:cubicBezTo>
                  <a:cubicBezTo>
                    <a:pt x="5311902" y="175536"/>
                    <a:pt x="5194745" y="184680"/>
                    <a:pt x="5075396" y="186585"/>
                  </a:cubicBezTo>
                  <a:cubicBezTo>
                    <a:pt x="4956429" y="188490"/>
                    <a:pt x="4835748" y="182775"/>
                    <a:pt x="4712780" y="171249"/>
                  </a:cubicBezTo>
                  <a:lnTo>
                    <a:pt x="4666679" y="166773"/>
                  </a:lnTo>
                  <a:lnTo>
                    <a:pt x="4620292" y="161629"/>
                  </a:lnTo>
                  <a:cubicBezTo>
                    <a:pt x="4604862" y="160010"/>
                    <a:pt x="4589336" y="157914"/>
                    <a:pt x="4573810" y="156009"/>
                  </a:cubicBezTo>
                  <a:lnTo>
                    <a:pt x="4550569" y="153057"/>
                  </a:lnTo>
                  <a:lnTo>
                    <a:pt x="4538948" y="151628"/>
                  </a:lnTo>
                  <a:lnTo>
                    <a:pt x="4526566" y="149913"/>
                  </a:lnTo>
                  <a:lnTo>
                    <a:pt x="4327779" y="122862"/>
                  </a:lnTo>
                  <a:lnTo>
                    <a:pt x="3929729" y="68189"/>
                  </a:lnTo>
                  <a:lnTo>
                    <a:pt x="3729133" y="41900"/>
                  </a:lnTo>
                  <a:lnTo>
                    <a:pt x="3628930" y="28946"/>
                  </a:lnTo>
                  <a:lnTo>
                    <a:pt x="3573399" y="22278"/>
                  </a:lnTo>
                  <a:cubicBezTo>
                    <a:pt x="3554445" y="19992"/>
                    <a:pt x="3535585" y="17992"/>
                    <a:pt x="3516916" y="16468"/>
                  </a:cubicBezTo>
                  <a:cubicBezTo>
                    <a:pt x="3366611" y="2752"/>
                    <a:pt x="3219736" y="-2010"/>
                    <a:pt x="3074670" y="752"/>
                  </a:cubicBezTo>
                  <a:cubicBezTo>
                    <a:pt x="3002280" y="2181"/>
                    <a:pt x="2930176" y="4467"/>
                    <a:pt x="2858738" y="8753"/>
                  </a:cubicBezTo>
                  <a:cubicBezTo>
                    <a:pt x="2787206" y="13039"/>
                    <a:pt x="2716149" y="18754"/>
                    <a:pt x="2645474" y="25326"/>
                  </a:cubicBezTo>
                  <a:cubicBezTo>
                    <a:pt x="2362581" y="52473"/>
                    <a:pt x="2085975" y="97145"/>
                    <a:pt x="1810798" y="158010"/>
                  </a:cubicBezTo>
                  <a:cubicBezTo>
                    <a:pt x="1741837" y="173345"/>
                    <a:pt x="1673066" y="189442"/>
                    <a:pt x="1602772" y="208111"/>
                  </a:cubicBezTo>
                  <a:lnTo>
                    <a:pt x="1548860" y="222780"/>
                  </a:lnTo>
                  <a:lnTo>
                    <a:pt x="1501331" y="236115"/>
                  </a:lnTo>
                  <a:cubicBezTo>
                    <a:pt x="1471327" y="244497"/>
                    <a:pt x="1441228" y="253450"/>
                    <a:pt x="1411224" y="260880"/>
                  </a:cubicBezTo>
                  <a:cubicBezTo>
                    <a:pt x="1291209" y="293074"/>
                    <a:pt x="1170813" y="318982"/>
                    <a:pt x="1050893" y="338032"/>
                  </a:cubicBezTo>
                  <a:cubicBezTo>
                    <a:pt x="990790" y="347557"/>
                    <a:pt x="931069" y="354796"/>
                    <a:pt x="871252" y="360511"/>
                  </a:cubicBezTo>
                  <a:cubicBezTo>
                    <a:pt x="841438" y="362702"/>
                    <a:pt x="811530" y="365559"/>
                    <a:pt x="781812" y="366512"/>
                  </a:cubicBezTo>
                  <a:cubicBezTo>
                    <a:pt x="751904" y="368512"/>
                    <a:pt x="722376" y="368893"/>
                    <a:pt x="692563" y="369655"/>
                  </a:cubicBezTo>
                  <a:cubicBezTo>
                    <a:pt x="633222" y="370036"/>
                    <a:pt x="574167" y="368131"/>
                    <a:pt x="515017" y="363940"/>
                  </a:cubicBezTo>
                  <a:cubicBezTo>
                    <a:pt x="455867" y="359749"/>
                    <a:pt x="397097" y="351748"/>
                    <a:pt x="337661" y="341937"/>
                  </a:cubicBezTo>
                  <a:cubicBezTo>
                    <a:pt x="278225" y="331936"/>
                    <a:pt x="218599" y="318696"/>
                    <a:pt x="156972" y="303456"/>
                  </a:cubicBezTo>
                  <a:cubicBezTo>
                    <a:pt x="106680" y="290883"/>
                    <a:pt x="55150" y="276405"/>
                    <a:pt x="0" y="261642"/>
                  </a:cubicBezTo>
                  <a:lnTo>
                    <a:pt x="0" y="713412"/>
                  </a:lnTo>
                  <a:cubicBezTo>
                    <a:pt x="3048" y="714841"/>
                    <a:pt x="6096" y="716270"/>
                    <a:pt x="9144" y="717699"/>
                  </a:cubicBezTo>
                  <a:cubicBezTo>
                    <a:pt x="74295" y="747798"/>
                    <a:pt x="142875" y="775896"/>
                    <a:pt x="213360" y="801042"/>
                  </a:cubicBezTo>
                  <a:cubicBezTo>
                    <a:pt x="354521" y="851715"/>
                    <a:pt x="503873" y="887244"/>
                    <a:pt x="653510" y="908199"/>
                  </a:cubicBezTo>
                  <a:cubicBezTo>
                    <a:pt x="803338" y="928773"/>
                    <a:pt x="953929" y="935631"/>
                    <a:pt x="1101947" y="930773"/>
                  </a:cubicBezTo>
                  <a:cubicBezTo>
                    <a:pt x="1250252" y="926582"/>
                    <a:pt x="1396365" y="911437"/>
                    <a:pt x="1540002" y="889434"/>
                  </a:cubicBezTo>
                  <a:cubicBezTo>
                    <a:pt x="1576197" y="884386"/>
                    <a:pt x="1611535" y="877433"/>
                    <a:pt x="1647158" y="871242"/>
                  </a:cubicBezTo>
                  <a:lnTo>
                    <a:pt x="1698117" y="862193"/>
                  </a:lnTo>
                  <a:lnTo>
                    <a:pt x="1742789" y="854668"/>
                  </a:lnTo>
                  <a:cubicBezTo>
                    <a:pt x="1804035" y="845048"/>
                    <a:pt x="1867472" y="835428"/>
                    <a:pt x="1931003" y="826950"/>
                  </a:cubicBezTo>
                  <a:cubicBezTo>
                    <a:pt x="2058353" y="810282"/>
                    <a:pt x="2186750" y="795327"/>
                    <a:pt x="2314861" y="783897"/>
                  </a:cubicBezTo>
                  <a:cubicBezTo>
                    <a:pt x="2378964" y="778087"/>
                    <a:pt x="2442972" y="772467"/>
                    <a:pt x="2506885" y="768086"/>
                  </a:cubicBezTo>
                  <a:cubicBezTo>
                    <a:pt x="2538794" y="765990"/>
                    <a:pt x="2570798" y="763800"/>
                    <a:pt x="2602611" y="762085"/>
                  </a:cubicBezTo>
                  <a:cubicBezTo>
                    <a:pt x="2634520" y="760180"/>
                    <a:pt x="2666333" y="758370"/>
                    <a:pt x="2698052" y="756846"/>
                  </a:cubicBezTo>
                  <a:cubicBezTo>
                    <a:pt x="2761583" y="753894"/>
                    <a:pt x="2825020" y="751703"/>
                    <a:pt x="2887980" y="750846"/>
                  </a:cubicBezTo>
                  <a:cubicBezTo>
                    <a:pt x="2951036" y="749417"/>
                    <a:pt x="3013615" y="749322"/>
                    <a:pt x="3075813" y="750179"/>
                  </a:cubicBezTo>
                  <a:cubicBezTo>
                    <a:pt x="3106865" y="750846"/>
                    <a:pt x="3137916" y="751417"/>
                    <a:pt x="3168587" y="752751"/>
                  </a:cubicBezTo>
                  <a:cubicBezTo>
                    <a:pt x="3199448" y="753703"/>
                    <a:pt x="3229928" y="755227"/>
                    <a:pt x="3260408" y="756656"/>
                  </a:cubicBezTo>
                  <a:cubicBezTo>
                    <a:pt x="3320987" y="760466"/>
                    <a:pt x="3381470" y="764562"/>
                    <a:pt x="3440049" y="771610"/>
                  </a:cubicBezTo>
                  <a:cubicBezTo>
                    <a:pt x="3454908" y="773039"/>
                    <a:pt x="3469386" y="775039"/>
                    <a:pt x="3483864" y="776849"/>
                  </a:cubicBezTo>
                  <a:lnTo>
                    <a:pt x="3528536" y="782469"/>
                  </a:lnTo>
                  <a:lnTo>
                    <a:pt x="3628549" y="796089"/>
                  </a:lnTo>
                  <a:lnTo>
                    <a:pt x="3828574" y="823140"/>
                  </a:lnTo>
                  <a:cubicBezTo>
                    <a:pt x="3962019" y="840190"/>
                    <a:pt x="4095750" y="858573"/>
                    <a:pt x="4231196" y="874099"/>
                  </a:cubicBezTo>
                  <a:lnTo>
                    <a:pt x="4433126" y="897435"/>
                  </a:lnTo>
                  <a:lnTo>
                    <a:pt x="4485990" y="903246"/>
                  </a:lnTo>
                  <a:cubicBezTo>
                    <a:pt x="4503897" y="905151"/>
                    <a:pt x="4521708" y="907341"/>
                    <a:pt x="4539806" y="908961"/>
                  </a:cubicBezTo>
                  <a:lnTo>
                    <a:pt x="4593908" y="914199"/>
                  </a:lnTo>
                  <a:lnTo>
                    <a:pt x="4648296" y="918771"/>
                  </a:lnTo>
                  <a:cubicBezTo>
                    <a:pt x="4793456" y="930392"/>
                    <a:pt x="4942237" y="935631"/>
                    <a:pt x="5092446" y="931154"/>
                  </a:cubicBezTo>
                  <a:cubicBezTo>
                    <a:pt x="5242274" y="927249"/>
                    <a:pt x="5393627" y="911437"/>
                    <a:pt x="5533168" y="891816"/>
                  </a:cubicBezTo>
                  <a:cubicBezTo>
                    <a:pt x="5673471" y="872289"/>
                    <a:pt x="5798820" y="851906"/>
                    <a:pt x="5918169" y="840666"/>
                  </a:cubicBezTo>
                  <a:cubicBezTo>
                    <a:pt x="5948077" y="837809"/>
                    <a:pt x="5977795" y="835237"/>
                    <a:pt x="6007323" y="833237"/>
                  </a:cubicBezTo>
                  <a:cubicBezTo>
                    <a:pt x="6022086" y="832094"/>
                    <a:pt x="6036945" y="831332"/>
                    <a:pt x="6051709" y="830570"/>
                  </a:cubicBezTo>
                  <a:lnTo>
                    <a:pt x="6097429" y="828379"/>
                  </a:lnTo>
                  <a:cubicBezTo>
                    <a:pt x="6158960" y="825236"/>
                    <a:pt x="6223445" y="823807"/>
                    <a:pt x="6287834" y="822569"/>
                  </a:cubicBezTo>
                  <a:cubicBezTo>
                    <a:pt x="6417374" y="820664"/>
                    <a:pt x="6549485" y="820188"/>
                    <a:pt x="6681597" y="821235"/>
                  </a:cubicBezTo>
                  <a:cubicBezTo>
                    <a:pt x="6813899" y="822378"/>
                    <a:pt x="6946773" y="823617"/>
                    <a:pt x="7079647" y="826569"/>
                  </a:cubicBezTo>
                  <a:cubicBezTo>
                    <a:pt x="7212520" y="828951"/>
                    <a:pt x="7345585" y="831903"/>
                    <a:pt x="7478173" y="836094"/>
                  </a:cubicBezTo>
                  <a:cubicBezTo>
                    <a:pt x="7610475" y="839714"/>
                    <a:pt x="7743539" y="844953"/>
                    <a:pt x="7871937" y="851430"/>
                  </a:cubicBezTo>
                  <a:lnTo>
                    <a:pt x="7919657" y="854097"/>
                  </a:lnTo>
                  <a:cubicBezTo>
                    <a:pt x="7935564" y="854954"/>
                    <a:pt x="7949756" y="856192"/>
                    <a:pt x="7964901" y="857240"/>
                  </a:cubicBezTo>
                  <a:lnTo>
                    <a:pt x="8015955" y="861050"/>
                  </a:lnTo>
                  <a:cubicBezTo>
                    <a:pt x="8035195" y="862383"/>
                    <a:pt x="8053769" y="863622"/>
                    <a:pt x="8072247" y="864384"/>
                  </a:cubicBezTo>
                  <a:cubicBezTo>
                    <a:pt x="8145780" y="867527"/>
                    <a:pt x="8216456" y="868479"/>
                    <a:pt x="8286750" y="868384"/>
                  </a:cubicBezTo>
                  <a:cubicBezTo>
                    <a:pt x="8427148" y="867527"/>
                    <a:pt x="8565452" y="862574"/>
                    <a:pt x="8704040" y="853716"/>
                  </a:cubicBezTo>
                  <a:cubicBezTo>
                    <a:pt x="8842534" y="844762"/>
                    <a:pt x="8980741" y="832284"/>
                    <a:pt x="9120188" y="814092"/>
                  </a:cubicBezTo>
                  <a:cubicBezTo>
                    <a:pt x="9140761" y="811425"/>
                    <a:pt x="9161336" y="808567"/>
                    <a:pt x="9181909" y="805519"/>
                  </a:cubicBezTo>
                  <a:lnTo>
                    <a:pt x="9181909" y="396420"/>
                  </a:ln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60ECD12F-47FF-48FE-A827-069775A8AD1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305" y="3199381"/>
              <a:ext cx="12188952" cy="902694"/>
            </a:xfrm>
            <a:custGeom>
              <a:avLst/>
              <a:gdLst>
                <a:gd name="connsiteX0" fmla="*/ 9182100 w 9182100"/>
                <a:gd name="connsiteY0" fmla="*/ 351088 h 765639"/>
                <a:gd name="connsiteX1" fmla="*/ 9178480 w 9182100"/>
                <a:gd name="connsiteY1" fmla="*/ 350993 h 765639"/>
                <a:gd name="connsiteX2" fmla="*/ 8783955 w 9182100"/>
                <a:gd name="connsiteY2" fmla="*/ 327561 h 765639"/>
                <a:gd name="connsiteX3" fmla="*/ 8390763 w 9182100"/>
                <a:gd name="connsiteY3" fmla="*/ 288795 h 765639"/>
                <a:gd name="connsiteX4" fmla="*/ 8199502 w 9182100"/>
                <a:gd name="connsiteY4" fmla="*/ 262601 h 765639"/>
                <a:gd name="connsiteX5" fmla="*/ 8153972 w 9182100"/>
                <a:gd name="connsiteY5" fmla="*/ 254886 h 765639"/>
                <a:gd name="connsiteX6" fmla="*/ 8131588 w 9182100"/>
                <a:gd name="connsiteY6" fmla="*/ 250790 h 765639"/>
                <a:gd name="connsiteX7" fmla="*/ 8104632 w 9182100"/>
                <a:gd name="connsiteY7" fmla="*/ 246504 h 765639"/>
                <a:gd name="connsiteX8" fmla="*/ 8050911 w 9182100"/>
                <a:gd name="connsiteY8" fmla="*/ 238217 h 765639"/>
                <a:gd name="connsiteX9" fmla="*/ 7998810 w 9182100"/>
                <a:gd name="connsiteY9" fmla="*/ 230978 h 765639"/>
                <a:gd name="connsiteX10" fmla="*/ 7589902 w 9182100"/>
                <a:gd name="connsiteY10" fmla="*/ 183925 h 765639"/>
                <a:gd name="connsiteX11" fmla="*/ 7183469 w 9182100"/>
                <a:gd name="connsiteY11" fmla="*/ 147634 h 765639"/>
                <a:gd name="connsiteX12" fmla="*/ 6775990 w 9182100"/>
                <a:gd name="connsiteY12" fmla="*/ 119821 h 765639"/>
                <a:gd name="connsiteX13" fmla="*/ 6364795 w 9182100"/>
                <a:gd name="connsiteY13" fmla="*/ 102391 h 765639"/>
                <a:gd name="connsiteX14" fmla="*/ 6154293 w 9182100"/>
                <a:gd name="connsiteY14" fmla="*/ 100581 h 765639"/>
                <a:gd name="connsiteX15" fmla="*/ 6100287 w 9182100"/>
                <a:gd name="connsiteY15" fmla="*/ 101343 h 765639"/>
                <a:gd name="connsiteX16" fmla="*/ 6045327 w 9182100"/>
                <a:gd name="connsiteY16" fmla="*/ 103438 h 765639"/>
                <a:gd name="connsiteX17" fmla="*/ 5935980 w 9182100"/>
                <a:gd name="connsiteY17" fmla="*/ 110296 h 765639"/>
                <a:gd name="connsiteX18" fmla="*/ 5523357 w 9182100"/>
                <a:gd name="connsiteY18" fmla="*/ 157635 h 765639"/>
                <a:gd name="connsiteX19" fmla="*/ 5149882 w 9182100"/>
                <a:gd name="connsiteY19" fmla="*/ 185639 h 765639"/>
                <a:gd name="connsiteX20" fmla="*/ 4777073 w 9182100"/>
                <a:gd name="connsiteY20" fmla="*/ 170685 h 765639"/>
                <a:gd name="connsiteX21" fmla="*/ 4729925 w 9182100"/>
                <a:gd name="connsiteY21" fmla="*/ 166208 h 765639"/>
                <a:gd name="connsiteX22" fmla="*/ 4682585 w 9182100"/>
                <a:gd name="connsiteY22" fmla="*/ 161064 h 765639"/>
                <a:gd name="connsiteX23" fmla="*/ 4635151 w 9182100"/>
                <a:gd name="connsiteY23" fmla="*/ 155445 h 765639"/>
                <a:gd name="connsiteX24" fmla="*/ 4611434 w 9182100"/>
                <a:gd name="connsiteY24" fmla="*/ 152492 h 765639"/>
                <a:gd name="connsiteX25" fmla="*/ 4587145 w 9182100"/>
                <a:gd name="connsiteY25" fmla="*/ 149349 h 765639"/>
                <a:gd name="connsiteX26" fmla="*/ 4387977 w 9182100"/>
                <a:gd name="connsiteY26" fmla="*/ 122774 h 765639"/>
                <a:gd name="connsiteX27" fmla="*/ 3989356 w 9182100"/>
                <a:gd name="connsiteY27" fmla="*/ 68577 h 765639"/>
                <a:gd name="connsiteX28" fmla="*/ 3789140 w 9182100"/>
                <a:gd name="connsiteY28" fmla="*/ 42192 h 765639"/>
                <a:gd name="connsiteX29" fmla="*/ 3689033 w 9182100"/>
                <a:gd name="connsiteY29" fmla="*/ 29143 h 765639"/>
                <a:gd name="connsiteX30" fmla="*/ 3634835 w 9182100"/>
                <a:gd name="connsiteY30" fmla="*/ 22571 h 765639"/>
                <a:gd name="connsiteX31" fmla="*/ 3579876 w 9182100"/>
                <a:gd name="connsiteY31" fmla="*/ 16856 h 765639"/>
                <a:gd name="connsiteX32" fmla="*/ 3147441 w 9182100"/>
                <a:gd name="connsiteY32" fmla="*/ 473 h 765639"/>
                <a:gd name="connsiteX33" fmla="*/ 2724722 w 9182100"/>
                <a:gd name="connsiteY33" fmla="*/ 22857 h 765639"/>
                <a:gd name="connsiteX34" fmla="*/ 1898428 w 9182100"/>
                <a:gd name="connsiteY34" fmla="*/ 147730 h 765639"/>
                <a:gd name="connsiteX35" fmla="*/ 1692878 w 9182100"/>
                <a:gd name="connsiteY35" fmla="*/ 195069 h 765639"/>
                <a:gd name="connsiteX36" fmla="*/ 1640205 w 9182100"/>
                <a:gd name="connsiteY36" fmla="*/ 208785 h 765639"/>
                <a:gd name="connsiteX37" fmla="*/ 1592294 w 9182100"/>
                <a:gd name="connsiteY37" fmla="*/ 221643 h 765639"/>
                <a:gd name="connsiteX38" fmla="*/ 1500092 w 9182100"/>
                <a:gd name="connsiteY38" fmla="*/ 245551 h 765639"/>
                <a:gd name="connsiteX39" fmla="*/ 1130046 w 9182100"/>
                <a:gd name="connsiteY39" fmla="*/ 318227 h 765639"/>
                <a:gd name="connsiteX40" fmla="*/ 944880 w 9182100"/>
                <a:gd name="connsiteY40" fmla="*/ 337658 h 765639"/>
                <a:gd name="connsiteX41" fmla="*/ 852583 w 9182100"/>
                <a:gd name="connsiteY41" fmla="*/ 341944 h 765639"/>
                <a:gd name="connsiteX42" fmla="*/ 760476 w 9182100"/>
                <a:gd name="connsiteY42" fmla="*/ 343087 h 765639"/>
                <a:gd name="connsiteX43" fmla="*/ 577215 w 9182100"/>
                <a:gd name="connsiteY43" fmla="*/ 332800 h 765639"/>
                <a:gd name="connsiteX44" fmla="*/ 394907 w 9182100"/>
                <a:gd name="connsiteY44" fmla="*/ 305463 h 765639"/>
                <a:gd name="connsiteX45" fmla="*/ 211265 w 9182100"/>
                <a:gd name="connsiteY45" fmla="*/ 261363 h 765639"/>
                <a:gd name="connsiteX46" fmla="*/ 17526 w 9182100"/>
                <a:gd name="connsiteY46" fmla="*/ 204880 h 765639"/>
                <a:gd name="connsiteX47" fmla="*/ 0 w 9182100"/>
                <a:gd name="connsiteY47" fmla="*/ 199927 h 765639"/>
                <a:gd name="connsiteX48" fmla="*/ 0 w 9182100"/>
                <a:gd name="connsiteY48" fmla="*/ 526920 h 765639"/>
                <a:gd name="connsiteX49" fmla="*/ 100298 w 9182100"/>
                <a:gd name="connsiteY49" fmla="*/ 571973 h 765639"/>
                <a:gd name="connsiteX50" fmla="*/ 301562 w 9182100"/>
                <a:gd name="connsiteY50" fmla="*/ 649697 h 765639"/>
                <a:gd name="connsiteX51" fmla="*/ 731044 w 9182100"/>
                <a:gd name="connsiteY51" fmla="*/ 746947 h 765639"/>
                <a:gd name="connsiteX52" fmla="*/ 1168241 w 9182100"/>
                <a:gd name="connsiteY52" fmla="*/ 762759 h 765639"/>
                <a:gd name="connsiteX53" fmla="*/ 1596581 w 9182100"/>
                <a:gd name="connsiteY53" fmla="*/ 716944 h 765639"/>
                <a:gd name="connsiteX54" fmla="*/ 1701641 w 9182100"/>
                <a:gd name="connsiteY54" fmla="*/ 697894 h 765639"/>
                <a:gd name="connsiteX55" fmla="*/ 1752124 w 9182100"/>
                <a:gd name="connsiteY55" fmla="*/ 688273 h 765639"/>
                <a:gd name="connsiteX56" fmla="*/ 1797939 w 9182100"/>
                <a:gd name="connsiteY56" fmla="*/ 679891 h 765639"/>
                <a:gd name="connsiteX57" fmla="*/ 1988630 w 9182100"/>
                <a:gd name="connsiteY57" fmla="*/ 649316 h 765639"/>
                <a:gd name="connsiteX58" fmla="*/ 2376297 w 9182100"/>
                <a:gd name="connsiteY58" fmla="*/ 601691 h 765639"/>
                <a:gd name="connsiteX59" fmla="*/ 2570416 w 9182100"/>
                <a:gd name="connsiteY59" fmla="*/ 584165 h 765639"/>
                <a:gd name="connsiteX60" fmla="*/ 2764155 w 9182100"/>
                <a:gd name="connsiteY60" fmla="*/ 571497 h 765639"/>
                <a:gd name="connsiteX61" fmla="*/ 2956941 w 9182100"/>
                <a:gd name="connsiteY61" fmla="*/ 564163 h 765639"/>
                <a:gd name="connsiteX62" fmla="*/ 3148298 w 9182100"/>
                <a:gd name="connsiteY62" fmla="*/ 562639 h 765639"/>
                <a:gd name="connsiteX63" fmla="*/ 3337274 w 9182100"/>
                <a:gd name="connsiteY63" fmla="*/ 568544 h 765639"/>
                <a:gd name="connsiteX64" fmla="*/ 3522345 w 9182100"/>
                <a:gd name="connsiteY64" fmla="*/ 583308 h 765639"/>
                <a:gd name="connsiteX65" fmla="*/ 3567779 w 9182100"/>
                <a:gd name="connsiteY65" fmla="*/ 588642 h 765639"/>
                <a:gd name="connsiteX66" fmla="*/ 3613785 w 9182100"/>
                <a:gd name="connsiteY66" fmla="*/ 594357 h 765639"/>
                <a:gd name="connsiteX67" fmla="*/ 3713798 w 9182100"/>
                <a:gd name="connsiteY67" fmla="*/ 607882 h 765639"/>
                <a:gd name="connsiteX68" fmla="*/ 3913823 w 9182100"/>
                <a:gd name="connsiteY68" fmla="*/ 634838 h 765639"/>
                <a:gd name="connsiteX69" fmla="*/ 4315873 w 9182100"/>
                <a:gd name="connsiteY69" fmla="*/ 686273 h 765639"/>
                <a:gd name="connsiteX70" fmla="*/ 4517422 w 9182100"/>
                <a:gd name="connsiteY70" fmla="*/ 710086 h 765639"/>
                <a:gd name="connsiteX71" fmla="*/ 4728972 w 9182100"/>
                <a:gd name="connsiteY71" fmla="*/ 731422 h 765639"/>
                <a:gd name="connsiteX72" fmla="*/ 5162931 w 9182100"/>
                <a:gd name="connsiteY72" fmla="*/ 744185 h 765639"/>
                <a:gd name="connsiteX73" fmla="*/ 5594033 w 9182100"/>
                <a:gd name="connsiteY73" fmla="*/ 706466 h 765639"/>
                <a:gd name="connsiteX74" fmla="*/ 5982939 w 9182100"/>
                <a:gd name="connsiteY74" fmla="*/ 655793 h 765639"/>
                <a:gd name="connsiteX75" fmla="*/ 6075045 w 9182100"/>
                <a:gd name="connsiteY75" fmla="*/ 648459 h 765639"/>
                <a:gd name="connsiteX76" fmla="*/ 6167819 w 9182100"/>
                <a:gd name="connsiteY76" fmla="*/ 643887 h 765639"/>
                <a:gd name="connsiteX77" fmla="*/ 6361081 w 9182100"/>
                <a:gd name="connsiteY77" fmla="*/ 639124 h 765639"/>
                <a:gd name="connsiteX78" fmla="*/ 6757321 w 9182100"/>
                <a:gd name="connsiteY78" fmla="*/ 640458 h 765639"/>
                <a:gd name="connsiteX79" fmla="*/ 7156704 w 9182100"/>
                <a:gd name="connsiteY79" fmla="*/ 649030 h 765639"/>
                <a:gd name="connsiteX80" fmla="*/ 7556373 w 9182100"/>
                <a:gd name="connsiteY80" fmla="*/ 662365 h 765639"/>
                <a:gd name="connsiteX81" fmla="*/ 7952328 w 9182100"/>
                <a:gd name="connsiteY81" fmla="*/ 682177 h 765639"/>
                <a:gd name="connsiteX82" fmla="*/ 8000714 w 9182100"/>
                <a:gd name="connsiteY82" fmla="*/ 685511 h 765639"/>
                <a:gd name="connsiteX83" fmla="*/ 8047196 w 9182100"/>
                <a:gd name="connsiteY83" fmla="*/ 689416 h 765639"/>
                <a:gd name="connsiteX84" fmla="*/ 8097965 w 9182100"/>
                <a:gd name="connsiteY84" fmla="*/ 693893 h 765639"/>
                <a:gd name="connsiteX85" fmla="*/ 8152733 w 9182100"/>
                <a:gd name="connsiteY85" fmla="*/ 697894 h 765639"/>
                <a:gd name="connsiteX86" fmla="*/ 8363903 w 9182100"/>
                <a:gd name="connsiteY86" fmla="*/ 705133 h 765639"/>
                <a:gd name="connsiteX87" fmla="*/ 8777764 w 9182100"/>
                <a:gd name="connsiteY87" fmla="*/ 698084 h 765639"/>
                <a:gd name="connsiteX88" fmla="*/ 9182005 w 9182100"/>
                <a:gd name="connsiteY88" fmla="*/ 668366 h 765639"/>
                <a:gd name="connsiteX89" fmla="*/ 9182005 w 9182100"/>
                <a:gd name="connsiteY89" fmla="*/ 351088 h 765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</a:cxnLst>
              <a:rect l="l" t="t" r="r" b="b"/>
              <a:pathLst>
                <a:path w="9182100" h="765639">
                  <a:moveTo>
                    <a:pt x="9182100" y="351088"/>
                  </a:moveTo>
                  <a:cubicBezTo>
                    <a:pt x="9180862" y="351088"/>
                    <a:pt x="9179719" y="350993"/>
                    <a:pt x="9178480" y="350993"/>
                  </a:cubicBezTo>
                  <a:cubicBezTo>
                    <a:pt x="9047607" y="346421"/>
                    <a:pt x="8915591" y="337944"/>
                    <a:pt x="8783955" y="327561"/>
                  </a:cubicBezTo>
                  <a:cubicBezTo>
                    <a:pt x="8652320" y="316894"/>
                    <a:pt x="8520589" y="304416"/>
                    <a:pt x="8390763" y="288795"/>
                  </a:cubicBezTo>
                  <a:cubicBezTo>
                    <a:pt x="8325898" y="281175"/>
                    <a:pt x="8261509" y="272602"/>
                    <a:pt x="8199502" y="262601"/>
                  </a:cubicBezTo>
                  <a:cubicBezTo>
                    <a:pt x="8184070" y="260029"/>
                    <a:pt x="8168831" y="257553"/>
                    <a:pt x="8153972" y="254886"/>
                  </a:cubicBezTo>
                  <a:lnTo>
                    <a:pt x="8131588" y="250790"/>
                  </a:lnTo>
                  <a:lnTo>
                    <a:pt x="8104632" y="246504"/>
                  </a:lnTo>
                  <a:cubicBezTo>
                    <a:pt x="8086725" y="243741"/>
                    <a:pt x="8068247" y="240598"/>
                    <a:pt x="8050911" y="238217"/>
                  </a:cubicBezTo>
                  <a:lnTo>
                    <a:pt x="7998810" y="230978"/>
                  </a:lnTo>
                  <a:cubicBezTo>
                    <a:pt x="7860697" y="212023"/>
                    <a:pt x="7725633" y="198021"/>
                    <a:pt x="7589902" y="183925"/>
                  </a:cubicBezTo>
                  <a:cubicBezTo>
                    <a:pt x="7454360" y="170304"/>
                    <a:pt x="7319010" y="158779"/>
                    <a:pt x="7183469" y="147634"/>
                  </a:cubicBezTo>
                  <a:cubicBezTo>
                    <a:pt x="7047929" y="137252"/>
                    <a:pt x="6912198" y="127632"/>
                    <a:pt x="6775990" y="119821"/>
                  </a:cubicBezTo>
                  <a:cubicBezTo>
                    <a:pt x="6639592" y="112582"/>
                    <a:pt x="6503194" y="105439"/>
                    <a:pt x="6364795" y="102391"/>
                  </a:cubicBezTo>
                  <a:cubicBezTo>
                    <a:pt x="6295263" y="101057"/>
                    <a:pt x="6225826" y="99819"/>
                    <a:pt x="6154293" y="100581"/>
                  </a:cubicBezTo>
                  <a:cubicBezTo>
                    <a:pt x="6136577" y="100581"/>
                    <a:pt x="6118860" y="100581"/>
                    <a:pt x="6100287" y="101343"/>
                  </a:cubicBezTo>
                  <a:cubicBezTo>
                    <a:pt x="6081903" y="101819"/>
                    <a:pt x="6063615" y="102486"/>
                    <a:pt x="6045327" y="103438"/>
                  </a:cubicBezTo>
                  <a:cubicBezTo>
                    <a:pt x="6008656" y="104962"/>
                    <a:pt x="5972175" y="107439"/>
                    <a:pt x="5935980" y="110296"/>
                  </a:cubicBezTo>
                  <a:cubicBezTo>
                    <a:pt x="5790724" y="121631"/>
                    <a:pt x="5651659" y="142110"/>
                    <a:pt x="5523357" y="157635"/>
                  </a:cubicBezTo>
                  <a:cubicBezTo>
                    <a:pt x="5394484" y="173542"/>
                    <a:pt x="5273040" y="183543"/>
                    <a:pt x="5149882" y="185639"/>
                  </a:cubicBezTo>
                  <a:cubicBezTo>
                    <a:pt x="5027010" y="187925"/>
                    <a:pt x="4902803" y="182210"/>
                    <a:pt x="4777073" y="170685"/>
                  </a:cubicBezTo>
                  <a:lnTo>
                    <a:pt x="4729925" y="166208"/>
                  </a:lnTo>
                  <a:lnTo>
                    <a:pt x="4682585" y="161064"/>
                  </a:lnTo>
                  <a:cubicBezTo>
                    <a:pt x="4666869" y="159445"/>
                    <a:pt x="4650963" y="157350"/>
                    <a:pt x="4635151" y="155445"/>
                  </a:cubicBezTo>
                  <a:lnTo>
                    <a:pt x="4611434" y="152492"/>
                  </a:lnTo>
                  <a:cubicBezTo>
                    <a:pt x="4603623" y="151539"/>
                    <a:pt x="4595622" y="150587"/>
                    <a:pt x="4587145" y="149349"/>
                  </a:cubicBezTo>
                  <a:lnTo>
                    <a:pt x="4387977" y="122774"/>
                  </a:lnTo>
                  <a:lnTo>
                    <a:pt x="3989356" y="68577"/>
                  </a:lnTo>
                  <a:lnTo>
                    <a:pt x="3789140" y="42192"/>
                  </a:lnTo>
                  <a:lnTo>
                    <a:pt x="3689033" y="29143"/>
                  </a:lnTo>
                  <a:lnTo>
                    <a:pt x="3634835" y="22571"/>
                  </a:lnTo>
                  <a:cubicBezTo>
                    <a:pt x="3616452" y="20285"/>
                    <a:pt x="3598069" y="18380"/>
                    <a:pt x="3579876" y="16856"/>
                  </a:cubicBezTo>
                  <a:cubicBezTo>
                    <a:pt x="3433667" y="3140"/>
                    <a:pt x="3289840" y="-1622"/>
                    <a:pt x="3147441" y="473"/>
                  </a:cubicBezTo>
                  <a:cubicBezTo>
                    <a:pt x="3005138" y="2283"/>
                    <a:pt x="2864263" y="10188"/>
                    <a:pt x="2724722" y="22857"/>
                  </a:cubicBezTo>
                  <a:cubicBezTo>
                    <a:pt x="2445353" y="48098"/>
                    <a:pt x="2171129" y="90198"/>
                    <a:pt x="1898428" y="147730"/>
                  </a:cubicBezTo>
                  <a:cubicBezTo>
                    <a:pt x="1830134" y="162208"/>
                    <a:pt x="1762030" y="177448"/>
                    <a:pt x="1692878" y="195069"/>
                  </a:cubicBezTo>
                  <a:lnTo>
                    <a:pt x="1640205" y="208785"/>
                  </a:lnTo>
                  <a:lnTo>
                    <a:pt x="1592294" y="221643"/>
                  </a:lnTo>
                  <a:cubicBezTo>
                    <a:pt x="1561624" y="229740"/>
                    <a:pt x="1530858" y="238503"/>
                    <a:pt x="1500092" y="245551"/>
                  </a:cubicBezTo>
                  <a:cubicBezTo>
                    <a:pt x="1377125" y="276412"/>
                    <a:pt x="1253490" y="300987"/>
                    <a:pt x="1130046" y="318227"/>
                  </a:cubicBezTo>
                  <a:cubicBezTo>
                    <a:pt x="1068229" y="326895"/>
                    <a:pt x="1006602" y="333086"/>
                    <a:pt x="944880" y="337658"/>
                  </a:cubicBezTo>
                  <a:cubicBezTo>
                    <a:pt x="914114" y="339277"/>
                    <a:pt x="883253" y="341563"/>
                    <a:pt x="852583" y="341944"/>
                  </a:cubicBezTo>
                  <a:cubicBezTo>
                    <a:pt x="821817" y="343278"/>
                    <a:pt x="791147" y="342992"/>
                    <a:pt x="760476" y="343087"/>
                  </a:cubicBezTo>
                  <a:cubicBezTo>
                    <a:pt x="699230" y="342135"/>
                    <a:pt x="638175" y="338706"/>
                    <a:pt x="577215" y="332800"/>
                  </a:cubicBezTo>
                  <a:cubicBezTo>
                    <a:pt x="516255" y="326895"/>
                    <a:pt x="455771" y="317179"/>
                    <a:pt x="394907" y="305463"/>
                  </a:cubicBezTo>
                  <a:cubicBezTo>
                    <a:pt x="334137" y="293557"/>
                    <a:pt x="273368" y="278412"/>
                    <a:pt x="211265" y="261363"/>
                  </a:cubicBezTo>
                  <a:cubicBezTo>
                    <a:pt x="149066" y="244123"/>
                    <a:pt x="85820" y="224310"/>
                    <a:pt x="17526" y="204880"/>
                  </a:cubicBezTo>
                  <a:cubicBezTo>
                    <a:pt x="11716" y="203165"/>
                    <a:pt x="5906" y="201546"/>
                    <a:pt x="0" y="199927"/>
                  </a:cubicBezTo>
                  <a:lnTo>
                    <a:pt x="0" y="526920"/>
                  </a:lnTo>
                  <a:cubicBezTo>
                    <a:pt x="32576" y="541874"/>
                    <a:pt x="66104" y="557114"/>
                    <a:pt x="100298" y="571973"/>
                  </a:cubicBezTo>
                  <a:cubicBezTo>
                    <a:pt x="164973" y="600167"/>
                    <a:pt x="232410" y="626456"/>
                    <a:pt x="301562" y="649697"/>
                  </a:cubicBezTo>
                  <a:cubicBezTo>
                    <a:pt x="439865" y="696655"/>
                    <a:pt x="585216" y="728754"/>
                    <a:pt x="731044" y="746947"/>
                  </a:cubicBezTo>
                  <a:cubicBezTo>
                    <a:pt x="876967" y="764664"/>
                    <a:pt x="1023652" y="769426"/>
                    <a:pt x="1168241" y="762759"/>
                  </a:cubicBezTo>
                  <a:cubicBezTo>
                    <a:pt x="1313021" y="756663"/>
                    <a:pt x="1455896" y="740185"/>
                    <a:pt x="1596581" y="716944"/>
                  </a:cubicBezTo>
                  <a:cubicBezTo>
                    <a:pt x="1632014" y="711610"/>
                    <a:pt x="1666685" y="704371"/>
                    <a:pt x="1701641" y="697894"/>
                  </a:cubicBezTo>
                  <a:lnTo>
                    <a:pt x="1752124" y="688273"/>
                  </a:lnTo>
                  <a:lnTo>
                    <a:pt x="1797939" y="679891"/>
                  </a:lnTo>
                  <a:cubicBezTo>
                    <a:pt x="1860328" y="669128"/>
                    <a:pt x="1924431" y="658746"/>
                    <a:pt x="1988630" y="649316"/>
                  </a:cubicBezTo>
                  <a:cubicBezTo>
                    <a:pt x="2117217" y="630838"/>
                    <a:pt x="2246852" y="614645"/>
                    <a:pt x="2376297" y="601691"/>
                  </a:cubicBezTo>
                  <a:cubicBezTo>
                    <a:pt x="2441067" y="595214"/>
                    <a:pt x="2505742" y="589118"/>
                    <a:pt x="2570416" y="584165"/>
                  </a:cubicBezTo>
                  <a:cubicBezTo>
                    <a:pt x="2635091" y="579402"/>
                    <a:pt x="2699671" y="574831"/>
                    <a:pt x="2764155" y="571497"/>
                  </a:cubicBezTo>
                  <a:cubicBezTo>
                    <a:pt x="2828639" y="568068"/>
                    <a:pt x="2892933" y="565401"/>
                    <a:pt x="2956941" y="564163"/>
                  </a:cubicBezTo>
                  <a:cubicBezTo>
                    <a:pt x="3021045" y="562353"/>
                    <a:pt x="3084766" y="561972"/>
                    <a:pt x="3148298" y="562639"/>
                  </a:cubicBezTo>
                  <a:cubicBezTo>
                    <a:pt x="3211735" y="563305"/>
                    <a:pt x="3274695" y="565591"/>
                    <a:pt x="3337274" y="568544"/>
                  </a:cubicBezTo>
                  <a:cubicBezTo>
                    <a:pt x="3399568" y="572259"/>
                    <a:pt x="3461671" y="576259"/>
                    <a:pt x="3522345" y="583308"/>
                  </a:cubicBezTo>
                  <a:cubicBezTo>
                    <a:pt x="3537680" y="584737"/>
                    <a:pt x="3552730" y="586737"/>
                    <a:pt x="3567779" y="588642"/>
                  </a:cubicBezTo>
                  <a:lnTo>
                    <a:pt x="3613785" y="594357"/>
                  </a:lnTo>
                  <a:lnTo>
                    <a:pt x="3713798" y="607882"/>
                  </a:lnTo>
                  <a:lnTo>
                    <a:pt x="3913823" y="634838"/>
                  </a:lnTo>
                  <a:cubicBezTo>
                    <a:pt x="4047268" y="652078"/>
                    <a:pt x="4180904" y="670366"/>
                    <a:pt x="4315873" y="686273"/>
                  </a:cubicBezTo>
                  <a:lnTo>
                    <a:pt x="4517422" y="710086"/>
                  </a:lnTo>
                  <a:cubicBezTo>
                    <a:pt x="4586573" y="717896"/>
                    <a:pt x="4657916" y="725992"/>
                    <a:pt x="4728972" y="731422"/>
                  </a:cubicBezTo>
                  <a:cubicBezTo>
                    <a:pt x="4871371" y="743042"/>
                    <a:pt x="5016627" y="748376"/>
                    <a:pt x="5162931" y="744185"/>
                  </a:cubicBezTo>
                  <a:cubicBezTo>
                    <a:pt x="5308949" y="740566"/>
                    <a:pt x="5456111" y="725611"/>
                    <a:pt x="5594033" y="706466"/>
                  </a:cubicBezTo>
                  <a:cubicBezTo>
                    <a:pt x="5732621" y="687511"/>
                    <a:pt x="5859876" y="667033"/>
                    <a:pt x="5982939" y="655793"/>
                  </a:cubicBezTo>
                  <a:cubicBezTo>
                    <a:pt x="6013799" y="652936"/>
                    <a:pt x="6044375" y="650364"/>
                    <a:pt x="6075045" y="648459"/>
                  </a:cubicBezTo>
                  <a:cubicBezTo>
                    <a:pt x="6105906" y="646363"/>
                    <a:pt x="6135529" y="645125"/>
                    <a:pt x="6167819" y="643887"/>
                  </a:cubicBezTo>
                  <a:cubicBezTo>
                    <a:pt x="6230779" y="641125"/>
                    <a:pt x="6295930" y="640077"/>
                    <a:pt x="6361081" y="639124"/>
                  </a:cubicBezTo>
                  <a:cubicBezTo>
                    <a:pt x="6491955" y="637981"/>
                    <a:pt x="6624638" y="638553"/>
                    <a:pt x="6757321" y="640458"/>
                  </a:cubicBezTo>
                  <a:cubicBezTo>
                    <a:pt x="6890195" y="642553"/>
                    <a:pt x="7023449" y="645030"/>
                    <a:pt x="7156704" y="649030"/>
                  </a:cubicBezTo>
                  <a:cubicBezTo>
                    <a:pt x="7289959" y="652650"/>
                    <a:pt x="7423404" y="656841"/>
                    <a:pt x="7556373" y="662365"/>
                  </a:cubicBezTo>
                  <a:cubicBezTo>
                    <a:pt x="7689152" y="667509"/>
                    <a:pt x="7822502" y="673986"/>
                    <a:pt x="7952328" y="682177"/>
                  </a:cubicBezTo>
                  <a:lnTo>
                    <a:pt x="8000714" y="685511"/>
                  </a:lnTo>
                  <a:cubicBezTo>
                    <a:pt x="8016811" y="686654"/>
                    <a:pt x="8031670" y="688178"/>
                    <a:pt x="8047196" y="689416"/>
                  </a:cubicBezTo>
                  <a:lnTo>
                    <a:pt x="8097965" y="693893"/>
                  </a:lnTo>
                  <a:cubicBezTo>
                    <a:pt x="8116539" y="695417"/>
                    <a:pt x="8134731" y="696846"/>
                    <a:pt x="8152733" y="697894"/>
                  </a:cubicBezTo>
                  <a:cubicBezTo>
                    <a:pt x="8224647" y="701989"/>
                    <a:pt x="8294465" y="704085"/>
                    <a:pt x="8363903" y="705133"/>
                  </a:cubicBezTo>
                  <a:cubicBezTo>
                    <a:pt x="8502777" y="706657"/>
                    <a:pt x="8640223" y="704180"/>
                    <a:pt x="8777764" y="698084"/>
                  </a:cubicBezTo>
                  <a:cubicBezTo>
                    <a:pt x="8912352" y="692083"/>
                    <a:pt x="9046845" y="682749"/>
                    <a:pt x="9182005" y="668366"/>
                  </a:cubicBezTo>
                  <a:lnTo>
                    <a:pt x="9182005" y="351088"/>
                  </a:ln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48928757-970C-4B99-9F9C-0C07E4A9451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305" y="3501488"/>
              <a:ext cx="12188952" cy="641669"/>
            </a:xfrm>
            <a:custGeom>
              <a:avLst/>
              <a:gdLst>
                <a:gd name="connsiteX0" fmla="*/ 9182100 w 9182100"/>
                <a:gd name="connsiteY0" fmla="*/ 154189 h 544245"/>
                <a:gd name="connsiteX1" fmla="*/ 9047702 w 9182100"/>
                <a:gd name="connsiteY1" fmla="*/ 162762 h 544245"/>
                <a:gd name="connsiteX2" fmla="*/ 8652224 w 9182100"/>
                <a:gd name="connsiteY2" fmla="*/ 178287 h 544245"/>
                <a:gd name="connsiteX3" fmla="*/ 8255603 w 9182100"/>
                <a:gd name="connsiteY3" fmla="*/ 161047 h 544245"/>
                <a:gd name="connsiteX4" fmla="*/ 8060722 w 9182100"/>
                <a:gd name="connsiteY4" fmla="*/ 140854 h 544245"/>
                <a:gd name="connsiteX5" fmla="*/ 8013478 w 9182100"/>
                <a:gd name="connsiteY5" fmla="*/ 134187 h 544245"/>
                <a:gd name="connsiteX6" fmla="*/ 7990428 w 9182100"/>
                <a:gd name="connsiteY6" fmla="*/ 130567 h 544245"/>
                <a:gd name="connsiteX7" fmla="*/ 7964139 w 9182100"/>
                <a:gd name="connsiteY7" fmla="*/ 126853 h 544245"/>
                <a:gd name="connsiteX8" fmla="*/ 7911656 w 9182100"/>
                <a:gd name="connsiteY8" fmla="*/ 119518 h 544245"/>
                <a:gd name="connsiteX9" fmla="*/ 7860220 w 9182100"/>
                <a:gd name="connsiteY9" fmla="*/ 113232 h 544245"/>
                <a:gd name="connsiteX10" fmla="*/ 7453884 w 9182100"/>
                <a:gd name="connsiteY10" fmla="*/ 70369 h 544245"/>
                <a:gd name="connsiteX11" fmla="*/ 7048976 w 9182100"/>
                <a:gd name="connsiteY11" fmla="*/ 36556 h 544245"/>
                <a:gd name="connsiteX12" fmla="*/ 6846285 w 9182100"/>
                <a:gd name="connsiteY12" fmla="*/ 22649 h 544245"/>
                <a:gd name="connsiteX13" fmla="*/ 6643212 w 9182100"/>
                <a:gd name="connsiteY13" fmla="*/ 11600 h 544245"/>
                <a:gd name="connsiteX14" fmla="*/ 6541485 w 9182100"/>
                <a:gd name="connsiteY14" fmla="*/ 7314 h 544245"/>
                <a:gd name="connsiteX15" fmla="*/ 6439567 w 9182100"/>
                <a:gd name="connsiteY15" fmla="*/ 3885 h 544245"/>
                <a:gd name="connsiteX16" fmla="*/ 6337459 w 9182100"/>
                <a:gd name="connsiteY16" fmla="*/ 1313 h 544245"/>
                <a:gd name="connsiteX17" fmla="*/ 6234970 w 9182100"/>
                <a:gd name="connsiteY17" fmla="*/ 75 h 544245"/>
                <a:gd name="connsiteX18" fmla="*/ 6027802 w 9182100"/>
                <a:gd name="connsiteY18" fmla="*/ 2265 h 544245"/>
                <a:gd name="connsiteX19" fmla="*/ 5921978 w 9182100"/>
                <a:gd name="connsiteY19" fmla="*/ 6552 h 544245"/>
                <a:gd name="connsiteX20" fmla="*/ 5815965 w 9182100"/>
                <a:gd name="connsiteY20" fmla="*/ 14362 h 544245"/>
                <a:gd name="connsiteX21" fmla="*/ 5408390 w 9182100"/>
                <a:gd name="connsiteY21" fmla="*/ 67036 h 544245"/>
                <a:gd name="connsiteX22" fmla="*/ 5023866 w 9182100"/>
                <a:gd name="connsiteY22" fmla="*/ 103992 h 544245"/>
                <a:gd name="connsiteX23" fmla="*/ 4831556 w 9182100"/>
                <a:gd name="connsiteY23" fmla="*/ 106374 h 544245"/>
                <a:gd name="connsiteX24" fmla="*/ 4637723 w 9182100"/>
                <a:gd name="connsiteY24" fmla="*/ 98754 h 544245"/>
                <a:gd name="connsiteX25" fmla="*/ 4442460 w 9182100"/>
                <a:gd name="connsiteY25" fmla="*/ 83038 h 544245"/>
                <a:gd name="connsiteX26" fmla="*/ 4341686 w 9182100"/>
                <a:gd name="connsiteY26" fmla="*/ 77227 h 544245"/>
                <a:gd name="connsiteX27" fmla="*/ 4241006 w 9182100"/>
                <a:gd name="connsiteY27" fmla="*/ 71989 h 544245"/>
                <a:gd name="connsiteX28" fmla="*/ 3836956 w 9182100"/>
                <a:gd name="connsiteY28" fmla="*/ 54177 h 544245"/>
                <a:gd name="connsiteX29" fmla="*/ 3634549 w 9182100"/>
                <a:gd name="connsiteY29" fmla="*/ 45414 h 544245"/>
                <a:gd name="connsiteX30" fmla="*/ 3533394 w 9182100"/>
                <a:gd name="connsiteY30" fmla="*/ 40461 h 544245"/>
                <a:gd name="connsiteX31" fmla="*/ 3481959 w 9182100"/>
                <a:gd name="connsiteY31" fmla="*/ 37889 h 544245"/>
                <a:gd name="connsiteX32" fmla="*/ 3430238 w 9182100"/>
                <a:gd name="connsiteY32" fmla="*/ 35889 h 544245"/>
                <a:gd name="connsiteX33" fmla="*/ 3020473 w 9182100"/>
                <a:gd name="connsiteY33" fmla="*/ 37603 h 544245"/>
                <a:gd name="connsiteX34" fmla="*/ 2614422 w 9182100"/>
                <a:gd name="connsiteY34" fmla="*/ 56844 h 544245"/>
                <a:gd name="connsiteX35" fmla="*/ 2208657 w 9182100"/>
                <a:gd name="connsiteY35" fmla="*/ 81609 h 544245"/>
                <a:gd name="connsiteX36" fmla="*/ 1800606 w 9182100"/>
                <a:gd name="connsiteY36" fmla="*/ 107612 h 544245"/>
                <a:gd name="connsiteX37" fmla="*/ 1594676 w 9182100"/>
                <a:gd name="connsiteY37" fmla="*/ 124948 h 544245"/>
                <a:gd name="connsiteX38" fmla="*/ 1491996 w 9182100"/>
                <a:gd name="connsiteY38" fmla="*/ 136568 h 544245"/>
                <a:gd name="connsiteX39" fmla="*/ 1442942 w 9182100"/>
                <a:gd name="connsiteY39" fmla="*/ 141902 h 544245"/>
                <a:gd name="connsiteX40" fmla="*/ 1418463 w 9182100"/>
                <a:gd name="connsiteY40" fmla="*/ 144664 h 544245"/>
                <a:gd name="connsiteX41" fmla="*/ 1393984 w 9182100"/>
                <a:gd name="connsiteY41" fmla="*/ 146855 h 544245"/>
                <a:gd name="connsiteX42" fmla="*/ 1006697 w 9182100"/>
                <a:gd name="connsiteY42" fmla="*/ 169810 h 544245"/>
                <a:gd name="connsiteX43" fmla="*/ 816864 w 9182100"/>
                <a:gd name="connsiteY43" fmla="*/ 170953 h 544245"/>
                <a:gd name="connsiteX44" fmla="*/ 769906 w 9182100"/>
                <a:gd name="connsiteY44" fmla="*/ 169715 h 544245"/>
                <a:gd name="connsiteX45" fmla="*/ 723043 w 9182100"/>
                <a:gd name="connsiteY45" fmla="*/ 168096 h 544245"/>
                <a:gd name="connsiteX46" fmla="*/ 676370 w 9182100"/>
                <a:gd name="connsiteY46" fmla="*/ 166286 h 544245"/>
                <a:gd name="connsiteX47" fmla="*/ 629888 w 9182100"/>
                <a:gd name="connsiteY47" fmla="*/ 163333 h 544245"/>
                <a:gd name="connsiteX48" fmla="*/ 445484 w 9182100"/>
                <a:gd name="connsiteY48" fmla="*/ 146093 h 544245"/>
                <a:gd name="connsiteX49" fmla="*/ 263366 w 9182100"/>
                <a:gd name="connsiteY49" fmla="*/ 115232 h 544245"/>
                <a:gd name="connsiteX50" fmla="*/ 81439 w 9182100"/>
                <a:gd name="connsiteY50" fmla="*/ 70369 h 544245"/>
                <a:gd name="connsiteX51" fmla="*/ 35338 w 9182100"/>
                <a:gd name="connsiteY51" fmla="*/ 57034 h 544245"/>
                <a:gd name="connsiteX52" fmla="*/ 0 w 9182100"/>
                <a:gd name="connsiteY52" fmla="*/ 46652 h 544245"/>
                <a:gd name="connsiteX53" fmla="*/ 0 w 9182100"/>
                <a:gd name="connsiteY53" fmla="*/ 426795 h 544245"/>
                <a:gd name="connsiteX54" fmla="*/ 178594 w 9182100"/>
                <a:gd name="connsiteY54" fmla="*/ 479658 h 544245"/>
                <a:gd name="connsiteX55" fmla="*/ 610457 w 9182100"/>
                <a:gd name="connsiteY55" fmla="*/ 542619 h 544245"/>
                <a:gd name="connsiteX56" fmla="*/ 826865 w 9182100"/>
                <a:gd name="connsiteY56" fmla="*/ 539666 h 544245"/>
                <a:gd name="connsiteX57" fmla="*/ 1039654 w 9182100"/>
                <a:gd name="connsiteY57" fmla="*/ 515187 h 544245"/>
                <a:gd name="connsiteX58" fmla="*/ 1449705 w 9182100"/>
                <a:gd name="connsiteY58" fmla="*/ 415270 h 544245"/>
                <a:gd name="connsiteX59" fmla="*/ 1548765 w 9182100"/>
                <a:gd name="connsiteY59" fmla="*/ 382123 h 544245"/>
                <a:gd name="connsiteX60" fmla="*/ 1642872 w 9182100"/>
                <a:gd name="connsiteY60" fmla="*/ 349261 h 544245"/>
                <a:gd name="connsiteX61" fmla="*/ 1832991 w 9182100"/>
                <a:gd name="connsiteY61" fmla="*/ 289158 h 544245"/>
                <a:gd name="connsiteX62" fmla="*/ 2222754 w 9182100"/>
                <a:gd name="connsiteY62" fmla="*/ 193623 h 544245"/>
                <a:gd name="connsiteX63" fmla="*/ 2620137 w 9182100"/>
                <a:gd name="connsiteY63" fmla="*/ 138378 h 544245"/>
                <a:gd name="connsiteX64" fmla="*/ 3020473 w 9182100"/>
                <a:gd name="connsiteY64" fmla="*/ 127234 h 544245"/>
                <a:gd name="connsiteX65" fmla="*/ 3219736 w 9182100"/>
                <a:gd name="connsiteY65" fmla="*/ 139807 h 544245"/>
                <a:gd name="connsiteX66" fmla="*/ 3318605 w 9182100"/>
                <a:gd name="connsiteY66" fmla="*/ 151713 h 544245"/>
                <a:gd name="connsiteX67" fmla="*/ 3367754 w 9182100"/>
                <a:gd name="connsiteY67" fmla="*/ 158666 h 544245"/>
                <a:gd name="connsiteX68" fmla="*/ 3416618 w 9182100"/>
                <a:gd name="connsiteY68" fmla="*/ 166858 h 544245"/>
                <a:gd name="connsiteX69" fmla="*/ 3465195 w 9182100"/>
                <a:gd name="connsiteY69" fmla="*/ 176097 h 544245"/>
                <a:gd name="connsiteX70" fmla="*/ 3513868 w 9182100"/>
                <a:gd name="connsiteY70" fmla="*/ 185908 h 544245"/>
                <a:gd name="connsiteX71" fmla="*/ 3612737 w 9182100"/>
                <a:gd name="connsiteY71" fmla="*/ 207625 h 544245"/>
                <a:gd name="connsiteX72" fmla="*/ 3810381 w 9182100"/>
                <a:gd name="connsiteY72" fmla="*/ 252106 h 544245"/>
                <a:gd name="connsiteX73" fmla="*/ 4206621 w 9182100"/>
                <a:gd name="connsiteY73" fmla="*/ 339736 h 544245"/>
                <a:gd name="connsiteX74" fmla="*/ 4306062 w 9182100"/>
                <a:gd name="connsiteY74" fmla="*/ 359834 h 544245"/>
                <a:gd name="connsiteX75" fmla="*/ 4405503 w 9182100"/>
                <a:gd name="connsiteY75" fmla="*/ 378979 h 544245"/>
                <a:gd name="connsiteX76" fmla="*/ 4611529 w 9182100"/>
                <a:gd name="connsiteY76" fmla="*/ 405745 h 544245"/>
                <a:gd name="connsiteX77" fmla="*/ 5031677 w 9182100"/>
                <a:gd name="connsiteY77" fmla="*/ 427462 h 544245"/>
                <a:gd name="connsiteX78" fmla="*/ 5243227 w 9182100"/>
                <a:gd name="connsiteY78" fmla="*/ 418699 h 544245"/>
                <a:gd name="connsiteX79" fmla="*/ 5451062 w 9182100"/>
                <a:gd name="connsiteY79" fmla="*/ 398029 h 544245"/>
                <a:gd name="connsiteX80" fmla="*/ 5844635 w 9182100"/>
                <a:gd name="connsiteY80" fmla="*/ 353071 h 544245"/>
                <a:gd name="connsiteX81" fmla="*/ 5939981 w 9182100"/>
                <a:gd name="connsiteY81" fmla="*/ 346975 h 544245"/>
                <a:gd name="connsiteX82" fmla="*/ 6035898 w 9182100"/>
                <a:gd name="connsiteY82" fmla="*/ 344118 h 544245"/>
                <a:gd name="connsiteX83" fmla="*/ 6232303 w 9182100"/>
                <a:gd name="connsiteY83" fmla="*/ 343642 h 544245"/>
                <a:gd name="connsiteX84" fmla="*/ 6630924 w 9182100"/>
                <a:gd name="connsiteY84" fmla="*/ 351071 h 544245"/>
                <a:gd name="connsiteX85" fmla="*/ 6831140 w 9182100"/>
                <a:gd name="connsiteY85" fmla="*/ 356596 h 544245"/>
                <a:gd name="connsiteX86" fmla="*/ 7031545 w 9182100"/>
                <a:gd name="connsiteY86" fmla="*/ 362501 h 544245"/>
                <a:gd name="connsiteX87" fmla="*/ 7432262 w 9182100"/>
                <a:gd name="connsiteY87" fmla="*/ 378408 h 544245"/>
                <a:gd name="connsiteX88" fmla="*/ 7830312 w 9182100"/>
                <a:gd name="connsiteY88" fmla="*/ 402506 h 544245"/>
                <a:gd name="connsiteX89" fmla="*/ 7879270 w 9182100"/>
                <a:gd name="connsiteY89" fmla="*/ 406792 h 544245"/>
                <a:gd name="connsiteX90" fmla="*/ 7926895 w 9182100"/>
                <a:gd name="connsiteY90" fmla="*/ 411745 h 544245"/>
                <a:gd name="connsiteX91" fmla="*/ 7977569 w 9182100"/>
                <a:gd name="connsiteY91" fmla="*/ 417175 h 544245"/>
                <a:gd name="connsiteX92" fmla="*/ 8030623 w 9182100"/>
                <a:gd name="connsiteY92" fmla="*/ 422127 h 544245"/>
                <a:gd name="connsiteX93" fmla="*/ 8237982 w 9182100"/>
                <a:gd name="connsiteY93" fmla="*/ 435177 h 544245"/>
                <a:gd name="connsiteX94" fmla="*/ 8647748 w 9182100"/>
                <a:gd name="connsiteY94" fmla="*/ 449464 h 544245"/>
                <a:gd name="connsiteX95" fmla="*/ 8852821 w 9182100"/>
                <a:gd name="connsiteY95" fmla="*/ 456132 h 544245"/>
                <a:gd name="connsiteX96" fmla="*/ 8955786 w 9182100"/>
                <a:gd name="connsiteY96" fmla="*/ 458132 h 544245"/>
                <a:gd name="connsiteX97" fmla="*/ 9059227 w 9182100"/>
                <a:gd name="connsiteY97" fmla="*/ 457751 h 544245"/>
                <a:gd name="connsiteX98" fmla="*/ 9182005 w 9182100"/>
                <a:gd name="connsiteY98" fmla="*/ 452512 h 544245"/>
                <a:gd name="connsiteX99" fmla="*/ 9182005 w 9182100"/>
                <a:gd name="connsiteY99" fmla="*/ 154189 h 5442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</a:cxnLst>
              <a:rect l="l" t="t" r="r" b="b"/>
              <a:pathLst>
                <a:path w="9182100" h="544245">
                  <a:moveTo>
                    <a:pt x="9182100" y="154189"/>
                  </a:moveTo>
                  <a:cubicBezTo>
                    <a:pt x="9137618" y="157142"/>
                    <a:pt x="9092851" y="159904"/>
                    <a:pt x="9047702" y="162762"/>
                  </a:cubicBezTo>
                  <a:cubicBezTo>
                    <a:pt x="8917114" y="170668"/>
                    <a:pt x="8784717" y="178002"/>
                    <a:pt x="8652224" y="178287"/>
                  </a:cubicBezTo>
                  <a:cubicBezTo>
                    <a:pt x="8519732" y="178764"/>
                    <a:pt x="8387049" y="171239"/>
                    <a:pt x="8255603" y="161047"/>
                  </a:cubicBezTo>
                  <a:cubicBezTo>
                    <a:pt x="8189881" y="155904"/>
                    <a:pt x="8124539" y="149236"/>
                    <a:pt x="8060722" y="140854"/>
                  </a:cubicBezTo>
                  <a:cubicBezTo>
                    <a:pt x="8044815" y="138759"/>
                    <a:pt x="8029099" y="136473"/>
                    <a:pt x="8013478" y="134187"/>
                  </a:cubicBezTo>
                  <a:lnTo>
                    <a:pt x="7990428" y="130567"/>
                  </a:lnTo>
                  <a:lnTo>
                    <a:pt x="7964139" y="126853"/>
                  </a:lnTo>
                  <a:cubicBezTo>
                    <a:pt x="7946708" y="124376"/>
                    <a:pt x="7928896" y="121709"/>
                    <a:pt x="7911656" y="119518"/>
                  </a:cubicBezTo>
                  <a:lnTo>
                    <a:pt x="7860220" y="113232"/>
                  </a:lnTo>
                  <a:cubicBezTo>
                    <a:pt x="7723728" y="96277"/>
                    <a:pt x="7589044" y="83038"/>
                    <a:pt x="7453884" y="70369"/>
                  </a:cubicBezTo>
                  <a:cubicBezTo>
                    <a:pt x="7318915" y="57701"/>
                    <a:pt x="7184041" y="46366"/>
                    <a:pt x="7048976" y="36556"/>
                  </a:cubicBezTo>
                  <a:cubicBezTo>
                    <a:pt x="6981444" y="31793"/>
                    <a:pt x="6913912" y="26840"/>
                    <a:pt x="6846285" y="22649"/>
                  </a:cubicBezTo>
                  <a:cubicBezTo>
                    <a:pt x="6778657" y="18553"/>
                    <a:pt x="6710934" y="14934"/>
                    <a:pt x="6643212" y="11600"/>
                  </a:cubicBezTo>
                  <a:lnTo>
                    <a:pt x="6541485" y="7314"/>
                  </a:lnTo>
                  <a:cubicBezTo>
                    <a:pt x="6507576" y="5790"/>
                    <a:pt x="6473667" y="4647"/>
                    <a:pt x="6439567" y="3885"/>
                  </a:cubicBezTo>
                  <a:lnTo>
                    <a:pt x="6337459" y="1313"/>
                  </a:lnTo>
                  <a:lnTo>
                    <a:pt x="6234970" y="75"/>
                  </a:lnTo>
                  <a:cubicBezTo>
                    <a:pt x="6166295" y="-116"/>
                    <a:pt x="6097715" y="-116"/>
                    <a:pt x="6027802" y="2265"/>
                  </a:cubicBezTo>
                  <a:cubicBezTo>
                    <a:pt x="5993320" y="3123"/>
                    <a:pt x="5957412" y="4456"/>
                    <a:pt x="5921978" y="6552"/>
                  </a:cubicBezTo>
                  <a:cubicBezTo>
                    <a:pt x="5886546" y="8552"/>
                    <a:pt x="5851112" y="11124"/>
                    <a:pt x="5815965" y="14362"/>
                  </a:cubicBezTo>
                  <a:cubicBezTo>
                    <a:pt x="5674995" y="27126"/>
                    <a:pt x="5538597" y="48938"/>
                    <a:pt x="5408390" y="67036"/>
                  </a:cubicBezTo>
                  <a:cubicBezTo>
                    <a:pt x="5277993" y="85514"/>
                    <a:pt x="5151692" y="99039"/>
                    <a:pt x="5023866" y="103992"/>
                  </a:cubicBezTo>
                  <a:cubicBezTo>
                    <a:pt x="4960049" y="106660"/>
                    <a:pt x="4895946" y="107231"/>
                    <a:pt x="4831556" y="106374"/>
                  </a:cubicBezTo>
                  <a:cubicBezTo>
                    <a:pt x="4767167" y="105231"/>
                    <a:pt x="4702588" y="102468"/>
                    <a:pt x="4637723" y="98754"/>
                  </a:cubicBezTo>
                  <a:cubicBezTo>
                    <a:pt x="4572762" y="95230"/>
                    <a:pt x="4507992" y="88848"/>
                    <a:pt x="4442460" y="83038"/>
                  </a:cubicBezTo>
                  <a:cubicBezTo>
                    <a:pt x="4408837" y="80752"/>
                    <a:pt x="4375214" y="79228"/>
                    <a:pt x="4341686" y="77227"/>
                  </a:cubicBezTo>
                  <a:cubicBezTo>
                    <a:pt x="4308158" y="75227"/>
                    <a:pt x="4274534" y="73417"/>
                    <a:pt x="4241006" y="71989"/>
                  </a:cubicBezTo>
                  <a:cubicBezTo>
                    <a:pt x="4106895" y="65131"/>
                    <a:pt x="3971925" y="59797"/>
                    <a:pt x="3836956" y="54177"/>
                  </a:cubicBezTo>
                  <a:lnTo>
                    <a:pt x="3634549" y="45414"/>
                  </a:lnTo>
                  <a:lnTo>
                    <a:pt x="3533394" y="40461"/>
                  </a:lnTo>
                  <a:lnTo>
                    <a:pt x="3481959" y="37889"/>
                  </a:lnTo>
                  <a:cubicBezTo>
                    <a:pt x="3464719" y="37127"/>
                    <a:pt x="3447479" y="36079"/>
                    <a:pt x="3430238" y="35889"/>
                  </a:cubicBezTo>
                  <a:cubicBezTo>
                    <a:pt x="3292602" y="31126"/>
                    <a:pt x="3156299" y="33603"/>
                    <a:pt x="3020473" y="37603"/>
                  </a:cubicBezTo>
                  <a:cubicBezTo>
                    <a:pt x="2884741" y="41985"/>
                    <a:pt x="2749487" y="48843"/>
                    <a:pt x="2614422" y="56844"/>
                  </a:cubicBezTo>
                  <a:lnTo>
                    <a:pt x="2208657" y="81609"/>
                  </a:lnTo>
                  <a:cubicBezTo>
                    <a:pt x="2073116" y="89991"/>
                    <a:pt x="1937195" y="97515"/>
                    <a:pt x="1800606" y="107612"/>
                  </a:cubicBezTo>
                  <a:cubicBezTo>
                    <a:pt x="1732217" y="112184"/>
                    <a:pt x="1663827" y="117804"/>
                    <a:pt x="1594676" y="124948"/>
                  </a:cubicBezTo>
                  <a:lnTo>
                    <a:pt x="1491996" y="136568"/>
                  </a:lnTo>
                  <a:lnTo>
                    <a:pt x="1442942" y="141902"/>
                  </a:lnTo>
                  <a:lnTo>
                    <a:pt x="1418463" y="144664"/>
                  </a:lnTo>
                  <a:lnTo>
                    <a:pt x="1393984" y="146855"/>
                  </a:lnTo>
                  <a:cubicBezTo>
                    <a:pt x="1263491" y="159142"/>
                    <a:pt x="1134142" y="166667"/>
                    <a:pt x="1006697" y="169810"/>
                  </a:cubicBezTo>
                  <a:cubicBezTo>
                    <a:pt x="942975" y="172001"/>
                    <a:pt x="879729" y="171239"/>
                    <a:pt x="816864" y="170953"/>
                  </a:cubicBezTo>
                  <a:lnTo>
                    <a:pt x="769906" y="169715"/>
                  </a:lnTo>
                  <a:cubicBezTo>
                    <a:pt x="754285" y="169525"/>
                    <a:pt x="738569" y="169048"/>
                    <a:pt x="723043" y="168096"/>
                  </a:cubicBezTo>
                  <a:lnTo>
                    <a:pt x="676370" y="166286"/>
                  </a:lnTo>
                  <a:cubicBezTo>
                    <a:pt x="660845" y="165238"/>
                    <a:pt x="645414" y="164095"/>
                    <a:pt x="629888" y="163333"/>
                  </a:cubicBezTo>
                  <a:cubicBezTo>
                    <a:pt x="568071" y="159047"/>
                    <a:pt x="506540" y="154094"/>
                    <a:pt x="445484" y="146093"/>
                  </a:cubicBezTo>
                  <a:cubicBezTo>
                    <a:pt x="384524" y="137997"/>
                    <a:pt x="323850" y="128091"/>
                    <a:pt x="263366" y="115232"/>
                  </a:cubicBezTo>
                  <a:cubicBezTo>
                    <a:pt x="202787" y="102850"/>
                    <a:pt x="142589" y="87419"/>
                    <a:pt x="81439" y="70369"/>
                  </a:cubicBezTo>
                  <a:cubicBezTo>
                    <a:pt x="66199" y="66178"/>
                    <a:pt x="50864" y="61702"/>
                    <a:pt x="35338" y="57034"/>
                  </a:cubicBezTo>
                  <a:lnTo>
                    <a:pt x="0" y="46652"/>
                  </a:lnTo>
                  <a:lnTo>
                    <a:pt x="0" y="426795"/>
                  </a:lnTo>
                  <a:cubicBezTo>
                    <a:pt x="58198" y="446416"/>
                    <a:pt x="117920" y="464323"/>
                    <a:pt x="178594" y="479658"/>
                  </a:cubicBezTo>
                  <a:cubicBezTo>
                    <a:pt x="319850" y="514901"/>
                    <a:pt x="465582" y="537094"/>
                    <a:pt x="610457" y="542619"/>
                  </a:cubicBezTo>
                  <a:cubicBezTo>
                    <a:pt x="682943" y="545953"/>
                    <a:pt x="755142" y="543762"/>
                    <a:pt x="826865" y="539666"/>
                  </a:cubicBezTo>
                  <a:cubicBezTo>
                    <a:pt x="898398" y="534523"/>
                    <a:pt x="969645" y="526903"/>
                    <a:pt x="1039654" y="515187"/>
                  </a:cubicBezTo>
                  <a:cubicBezTo>
                    <a:pt x="1180052" y="492517"/>
                    <a:pt x="1316736" y="457751"/>
                    <a:pt x="1449705" y="415270"/>
                  </a:cubicBezTo>
                  <a:cubicBezTo>
                    <a:pt x="1483138" y="405364"/>
                    <a:pt x="1515809" y="393172"/>
                    <a:pt x="1548765" y="382123"/>
                  </a:cubicBezTo>
                  <a:lnTo>
                    <a:pt x="1642872" y="349261"/>
                  </a:lnTo>
                  <a:cubicBezTo>
                    <a:pt x="1705261" y="328211"/>
                    <a:pt x="1768983" y="308208"/>
                    <a:pt x="1832991" y="289158"/>
                  </a:cubicBezTo>
                  <a:cubicBezTo>
                    <a:pt x="1961198" y="251821"/>
                    <a:pt x="2091404" y="219435"/>
                    <a:pt x="2222754" y="193623"/>
                  </a:cubicBezTo>
                  <a:cubicBezTo>
                    <a:pt x="2354199" y="168382"/>
                    <a:pt x="2486882" y="149332"/>
                    <a:pt x="2620137" y="138378"/>
                  </a:cubicBezTo>
                  <a:cubicBezTo>
                    <a:pt x="2753392" y="127424"/>
                    <a:pt x="2887123" y="122947"/>
                    <a:pt x="3020473" y="127234"/>
                  </a:cubicBezTo>
                  <a:cubicBezTo>
                    <a:pt x="3087148" y="129043"/>
                    <a:pt x="3153632" y="133711"/>
                    <a:pt x="3219736" y="139807"/>
                  </a:cubicBezTo>
                  <a:cubicBezTo>
                    <a:pt x="3252788" y="143426"/>
                    <a:pt x="3285839" y="146760"/>
                    <a:pt x="3318605" y="151713"/>
                  </a:cubicBezTo>
                  <a:lnTo>
                    <a:pt x="3367754" y="158666"/>
                  </a:lnTo>
                  <a:cubicBezTo>
                    <a:pt x="3384042" y="161238"/>
                    <a:pt x="3400330" y="164000"/>
                    <a:pt x="3416618" y="166858"/>
                  </a:cubicBezTo>
                  <a:cubicBezTo>
                    <a:pt x="3432905" y="169525"/>
                    <a:pt x="3449003" y="172954"/>
                    <a:pt x="3465195" y="176097"/>
                  </a:cubicBezTo>
                  <a:cubicBezTo>
                    <a:pt x="3481483" y="179431"/>
                    <a:pt x="3497199" y="182288"/>
                    <a:pt x="3513868" y="185908"/>
                  </a:cubicBezTo>
                  <a:lnTo>
                    <a:pt x="3612737" y="207625"/>
                  </a:lnTo>
                  <a:lnTo>
                    <a:pt x="3810381" y="252106"/>
                  </a:lnTo>
                  <a:cubicBezTo>
                    <a:pt x="3942112" y="282015"/>
                    <a:pt x="4073843" y="312590"/>
                    <a:pt x="4206621" y="339736"/>
                  </a:cubicBezTo>
                  <a:cubicBezTo>
                    <a:pt x="4239768" y="346785"/>
                    <a:pt x="4272915" y="353452"/>
                    <a:pt x="4306062" y="359834"/>
                  </a:cubicBezTo>
                  <a:cubicBezTo>
                    <a:pt x="4339209" y="366216"/>
                    <a:pt x="4372356" y="372979"/>
                    <a:pt x="4405503" y="378979"/>
                  </a:cubicBezTo>
                  <a:cubicBezTo>
                    <a:pt x="4473416" y="389266"/>
                    <a:pt x="4542378" y="398410"/>
                    <a:pt x="4611529" y="405745"/>
                  </a:cubicBezTo>
                  <a:cubicBezTo>
                    <a:pt x="4749832" y="420794"/>
                    <a:pt x="4890326" y="428795"/>
                    <a:pt x="5031677" y="427462"/>
                  </a:cubicBezTo>
                  <a:cubicBezTo>
                    <a:pt x="5102352" y="426985"/>
                    <a:pt x="5173028" y="423747"/>
                    <a:pt x="5243227" y="418699"/>
                  </a:cubicBezTo>
                  <a:cubicBezTo>
                    <a:pt x="5313427" y="413650"/>
                    <a:pt x="5382959" y="406030"/>
                    <a:pt x="5451062" y="398029"/>
                  </a:cubicBezTo>
                  <a:cubicBezTo>
                    <a:pt x="5587651" y="381551"/>
                    <a:pt x="5717381" y="362501"/>
                    <a:pt x="5844635" y="353071"/>
                  </a:cubicBezTo>
                  <a:cubicBezTo>
                    <a:pt x="5876544" y="350690"/>
                    <a:pt x="5908262" y="348404"/>
                    <a:pt x="5939981" y="346975"/>
                  </a:cubicBezTo>
                  <a:cubicBezTo>
                    <a:pt x="5971794" y="345356"/>
                    <a:pt x="6003036" y="344308"/>
                    <a:pt x="6035898" y="344118"/>
                  </a:cubicBezTo>
                  <a:cubicBezTo>
                    <a:pt x="6100477" y="343070"/>
                    <a:pt x="6166390" y="343356"/>
                    <a:pt x="6232303" y="343642"/>
                  </a:cubicBezTo>
                  <a:cubicBezTo>
                    <a:pt x="6364415" y="344880"/>
                    <a:pt x="6497669" y="347833"/>
                    <a:pt x="6630924" y="351071"/>
                  </a:cubicBezTo>
                  <a:lnTo>
                    <a:pt x="6831140" y="356596"/>
                  </a:lnTo>
                  <a:lnTo>
                    <a:pt x="7031545" y="362501"/>
                  </a:lnTo>
                  <a:cubicBezTo>
                    <a:pt x="7165086" y="367454"/>
                    <a:pt x="7298818" y="371835"/>
                    <a:pt x="7432262" y="378408"/>
                  </a:cubicBezTo>
                  <a:cubicBezTo>
                    <a:pt x="7565518" y="384790"/>
                    <a:pt x="7699153" y="392124"/>
                    <a:pt x="7830312" y="402506"/>
                  </a:cubicBezTo>
                  <a:lnTo>
                    <a:pt x="7879270" y="406792"/>
                  </a:lnTo>
                  <a:lnTo>
                    <a:pt x="7926895" y="411745"/>
                  </a:lnTo>
                  <a:lnTo>
                    <a:pt x="7977569" y="417175"/>
                  </a:lnTo>
                  <a:cubicBezTo>
                    <a:pt x="7995380" y="418984"/>
                    <a:pt x="8013097" y="420699"/>
                    <a:pt x="8030623" y="422127"/>
                  </a:cubicBezTo>
                  <a:cubicBezTo>
                    <a:pt x="8100632" y="427843"/>
                    <a:pt x="8169402" y="431748"/>
                    <a:pt x="8237982" y="435177"/>
                  </a:cubicBezTo>
                  <a:cubicBezTo>
                    <a:pt x="8375047" y="442035"/>
                    <a:pt x="8511254" y="444511"/>
                    <a:pt x="8647748" y="449464"/>
                  </a:cubicBezTo>
                  <a:cubicBezTo>
                    <a:pt x="8715946" y="451750"/>
                    <a:pt x="8784336" y="454513"/>
                    <a:pt x="8852821" y="456132"/>
                  </a:cubicBezTo>
                  <a:cubicBezTo>
                    <a:pt x="8887111" y="456989"/>
                    <a:pt x="8921401" y="457751"/>
                    <a:pt x="8955786" y="458132"/>
                  </a:cubicBezTo>
                  <a:cubicBezTo>
                    <a:pt x="8990171" y="458323"/>
                    <a:pt x="9024651" y="458227"/>
                    <a:pt x="9059227" y="457751"/>
                  </a:cubicBezTo>
                  <a:cubicBezTo>
                    <a:pt x="9099995" y="456989"/>
                    <a:pt x="9140857" y="455275"/>
                    <a:pt x="9182005" y="452512"/>
                  </a:cubicBezTo>
                  <a:lnTo>
                    <a:pt x="9182005" y="154189"/>
                  </a:ln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</a:endParaRPr>
            </a:p>
          </p:txBody>
        </p:sp>
        <p:sp useBgFill="1">
          <p:nvSpPr>
            <p:cNvPr id="17" name="Freeform: Shape 16">
              <a:extLst>
                <a:ext uri="{FF2B5EF4-FFF2-40B4-BE49-F238E27FC236}">
                  <a16:creationId xmlns:a16="http://schemas.microsoft.com/office/drawing/2014/main" id="{1213505B-6136-49EC-951C-1FDA2A6C5BD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305" y="3614750"/>
              <a:ext cx="12188952" cy="1201528"/>
            </a:xfrm>
            <a:custGeom>
              <a:avLst/>
              <a:gdLst>
                <a:gd name="connsiteX0" fmla="*/ 0 w 9182100"/>
                <a:gd name="connsiteY0" fmla="*/ 1019102 h 1019102"/>
                <a:gd name="connsiteX1" fmla="*/ 9182100 w 9182100"/>
                <a:gd name="connsiteY1" fmla="*/ 1019102 h 1019102"/>
                <a:gd name="connsiteX2" fmla="*/ 9182100 w 9182100"/>
                <a:gd name="connsiteY2" fmla="*/ 273009 h 1019102"/>
                <a:gd name="connsiteX3" fmla="*/ 9065895 w 9182100"/>
                <a:gd name="connsiteY3" fmla="*/ 278343 h 1019102"/>
                <a:gd name="connsiteX4" fmla="*/ 8261890 w 9182100"/>
                <a:gd name="connsiteY4" fmla="*/ 257769 h 1019102"/>
                <a:gd name="connsiteX5" fmla="*/ 8038624 w 9182100"/>
                <a:gd name="connsiteY5" fmla="*/ 235956 h 1019102"/>
                <a:gd name="connsiteX6" fmla="*/ 7862221 w 9182100"/>
                <a:gd name="connsiteY6" fmla="*/ 213097 h 1019102"/>
                <a:gd name="connsiteX7" fmla="*/ 6238780 w 9182100"/>
                <a:gd name="connsiteY7" fmla="*/ 126419 h 1019102"/>
                <a:gd name="connsiteX8" fmla="*/ 5828729 w 9182100"/>
                <a:gd name="connsiteY8" fmla="*/ 142421 h 1019102"/>
                <a:gd name="connsiteX9" fmla="*/ 5227606 w 9182100"/>
                <a:gd name="connsiteY9" fmla="*/ 219764 h 1019102"/>
                <a:gd name="connsiteX10" fmla="*/ 4394359 w 9182100"/>
                <a:gd name="connsiteY10" fmla="*/ 190713 h 1019102"/>
                <a:gd name="connsiteX11" fmla="*/ 3789236 w 9182100"/>
                <a:gd name="connsiteY11" fmla="*/ 107655 h 1019102"/>
                <a:gd name="connsiteX12" fmla="*/ 3391567 w 9182100"/>
                <a:gd name="connsiteY12" fmla="*/ 30502 h 1019102"/>
                <a:gd name="connsiteX13" fmla="*/ 2180177 w 9182100"/>
                <a:gd name="connsiteY13" fmla="*/ 67745 h 1019102"/>
                <a:gd name="connsiteX14" fmla="*/ 1543336 w 9182100"/>
                <a:gd name="connsiteY14" fmla="*/ 209953 h 1019102"/>
                <a:gd name="connsiteX15" fmla="*/ 1276731 w 9182100"/>
                <a:gd name="connsiteY15" fmla="*/ 286439 h 1019102"/>
                <a:gd name="connsiteX16" fmla="*/ 441293 w 9182100"/>
                <a:gd name="connsiteY16" fmla="*/ 292345 h 1019102"/>
                <a:gd name="connsiteX17" fmla="*/ 0 w 9182100"/>
                <a:gd name="connsiteY17" fmla="*/ 135563 h 1019102"/>
                <a:gd name="connsiteX18" fmla="*/ 0 w 9182100"/>
                <a:gd name="connsiteY18" fmla="*/ 1019102 h 10191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9182100" h="1019102">
                  <a:moveTo>
                    <a:pt x="0" y="1019102"/>
                  </a:moveTo>
                  <a:lnTo>
                    <a:pt x="9182100" y="1019102"/>
                  </a:lnTo>
                  <a:lnTo>
                    <a:pt x="9182100" y="273009"/>
                  </a:lnTo>
                  <a:cubicBezTo>
                    <a:pt x="9143429" y="275485"/>
                    <a:pt x="9104662" y="277200"/>
                    <a:pt x="9065895" y="278343"/>
                  </a:cubicBezTo>
                  <a:cubicBezTo>
                    <a:pt x="8798243" y="285201"/>
                    <a:pt x="8529066" y="277009"/>
                    <a:pt x="8261890" y="257769"/>
                  </a:cubicBezTo>
                  <a:cubicBezTo>
                    <a:pt x="8187024" y="251863"/>
                    <a:pt x="8112443" y="245386"/>
                    <a:pt x="8038624" y="235956"/>
                  </a:cubicBezTo>
                  <a:cubicBezTo>
                    <a:pt x="7980140" y="228051"/>
                    <a:pt x="7920228" y="219002"/>
                    <a:pt x="7862221" y="213097"/>
                  </a:cubicBezTo>
                  <a:cubicBezTo>
                    <a:pt x="7322439" y="159280"/>
                    <a:pt x="6780943" y="130991"/>
                    <a:pt x="6238780" y="126419"/>
                  </a:cubicBezTo>
                  <a:cubicBezTo>
                    <a:pt x="6102477" y="126324"/>
                    <a:pt x="5964745" y="128800"/>
                    <a:pt x="5828729" y="142421"/>
                  </a:cubicBezTo>
                  <a:cubicBezTo>
                    <a:pt x="5624703" y="162328"/>
                    <a:pt x="5429441" y="202048"/>
                    <a:pt x="5227606" y="219764"/>
                  </a:cubicBezTo>
                  <a:cubicBezTo>
                    <a:pt x="4950238" y="245767"/>
                    <a:pt x="4670393" y="228527"/>
                    <a:pt x="4394359" y="190713"/>
                  </a:cubicBezTo>
                  <a:cubicBezTo>
                    <a:pt x="4193381" y="163090"/>
                    <a:pt x="3988880" y="147755"/>
                    <a:pt x="3789236" y="107655"/>
                  </a:cubicBezTo>
                  <a:cubicBezTo>
                    <a:pt x="3660743" y="85271"/>
                    <a:pt x="3520249" y="51648"/>
                    <a:pt x="3391567" y="30502"/>
                  </a:cubicBezTo>
                  <a:cubicBezTo>
                    <a:pt x="2990469" y="-28553"/>
                    <a:pt x="2579370" y="5928"/>
                    <a:pt x="2180177" y="67745"/>
                  </a:cubicBezTo>
                  <a:cubicBezTo>
                    <a:pt x="1965198" y="103273"/>
                    <a:pt x="1751648" y="146136"/>
                    <a:pt x="1543336" y="209953"/>
                  </a:cubicBezTo>
                  <a:cubicBezTo>
                    <a:pt x="1456087" y="238528"/>
                    <a:pt x="1365885" y="264627"/>
                    <a:pt x="1276731" y="286439"/>
                  </a:cubicBezTo>
                  <a:cubicBezTo>
                    <a:pt x="1001173" y="335398"/>
                    <a:pt x="716471" y="346923"/>
                    <a:pt x="441293" y="292345"/>
                  </a:cubicBezTo>
                  <a:cubicBezTo>
                    <a:pt x="285655" y="263198"/>
                    <a:pt x="143923" y="198237"/>
                    <a:pt x="0" y="135563"/>
                  </a:cubicBezTo>
                  <a:lnTo>
                    <a:pt x="0" y="1019102"/>
                  </a:lnTo>
                  <a:close/>
                </a:path>
              </a:pathLst>
            </a:custGeom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478FD78-F68C-33E0-8D30-B5E704741B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>
              <a:spcAft>
                <a:spcPts val="600"/>
              </a:spcAft>
            </a:pPr>
            <a:fld id="{A68F81FF-A8B7-8E49-9D5B-3CAD5ADFEE36}" type="slidenum">
              <a:rPr lang="en-US">
                <a:solidFill>
                  <a:srgbClr val="898989"/>
                </a:solidFill>
                <a:latin typeface="+mn-lt"/>
              </a:rPr>
              <a:pPr>
                <a:spcAft>
                  <a:spcPts val="600"/>
                </a:spcAft>
              </a:pPr>
              <a:t>40</a:t>
            </a:fld>
            <a:endParaRPr lang="en-US">
              <a:solidFill>
                <a:srgbClr val="898989"/>
              </a:solidFill>
              <a:latin typeface="+mn-lt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FEC20DF-5740-C91B-CA85-8C17EDD81575}"/>
              </a:ext>
            </a:extLst>
          </p:cNvPr>
          <p:cNvSpPr/>
          <p:nvPr/>
        </p:nvSpPr>
        <p:spPr>
          <a:xfrm>
            <a:off x="465614" y="326922"/>
            <a:ext cx="11008991" cy="2055551"/>
          </a:xfrm>
          <a:prstGeom prst="rect">
            <a:avLst/>
          </a:prstGeom>
          <a:solidFill>
            <a:schemeClr val="accent6">
              <a:lumMod val="50000"/>
              <a:alpha val="69804"/>
            </a:schemeClr>
          </a:solidFill>
          <a:ln w="762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spcAft>
                <a:spcPts val="300"/>
              </a:spcAft>
            </a:pPr>
            <a:r>
              <a:rPr lang="en-US" sz="2800" dirty="0">
                <a:solidFill>
                  <a:schemeClr val="bg1"/>
                </a:solidFill>
                <a:latin typeface="+mj-lt"/>
              </a:rPr>
              <a:t>IESBA Members are asked to share views on respondents’ significant comments and PC’s responses to: </a:t>
            </a:r>
          </a:p>
          <a:p>
            <a:pPr marL="914400" lvl="1" indent="-457200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chemeClr val="bg1"/>
                </a:solidFill>
                <a:latin typeface="+mj-lt"/>
              </a:rPr>
              <a:t>Potential new topics in Table B of the CP </a:t>
            </a:r>
          </a:p>
          <a:p>
            <a:pPr marL="914400" lvl="1" indent="-457200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chemeClr val="bg1"/>
                </a:solidFill>
                <a:latin typeface="+mj-lt"/>
              </a:rPr>
              <a:t>Suggested new work streams by respondents</a:t>
            </a:r>
          </a:p>
        </p:txBody>
      </p:sp>
    </p:spTree>
    <p:extLst>
      <p:ext uri="{BB962C8B-B14F-4D97-AF65-F5344CB8AC3E}">
        <p14:creationId xmlns:p14="http://schemas.microsoft.com/office/powerpoint/2010/main" val="365400146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1FCD167-CB64-2FE1-0142-66E9ABCAAC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F81FF-A8B7-8E49-9D5B-3CAD5ADFEE36}" type="slidenum">
              <a:rPr lang="en-US" smtClean="0"/>
              <a:pPr/>
              <a:t>41</a:t>
            </a:fld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357F62BB-2400-B332-E927-A5223BE9AC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2950407"/>
            <a:ext cx="9326563" cy="946534"/>
          </a:xfrm>
        </p:spPr>
        <p:txBody>
          <a:bodyPr>
            <a:normAutofit/>
          </a:bodyPr>
          <a:lstStyle/>
          <a:p>
            <a:r>
              <a:rPr lang="en-US" sz="4800" dirty="0">
                <a:latin typeface="+mj-lt"/>
              </a:rPr>
              <a:t>Additional Information</a:t>
            </a:r>
          </a:p>
        </p:txBody>
      </p:sp>
    </p:spTree>
    <p:extLst>
      <p:ext uri="{BB962C8B-B14F-4D97-AF65-F5344CB8AC3E}">
        <p14:creationId xmlns:p14="http://schemas.microsoft.com/office/powerpoint/2010/main" val="1095581010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2" name="Rectangle 11">
            <a:extLst>
              <a:ext uri="{FF2B5EF4-FFF2-40B4-BE49-F238E27FC236}">
                <a16:creationId xmlns:a16="http://schemas.microsoft.com/office/drawing/2014/main" id="{06DA9DF9-31F7-4056-B42E-878CC92417B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itle 4">
            <a:extLst>
              <a:ext uri="{FF2B5EF4-FFF2-40B4-BE49-F238E27FC236}">
                <a16:creationId xmlns:a16="http://schemas.microsoft.com/office/drawing/2014/main" id="{0D5222EA-4EFA-23A5-EAC2-9465F358722F}"/>
              </a:ext>
            </a:extLst>
          </p:cNvPr>
          <p:cNvSpPr txBox="1">
            <a:spLocks/>
          </p:cNvSpPr>
          <p:nvPr/>
        </p:nvSpPr>
        <p:spPr>
          <a:xfrm>
            <a:off x="176576" y="136526"/>
            <a:ext cx="6249624" cy="854074"/>
          </a:xfrm>
          <a:prstGeom prst="rect">
            <a:avLst/>
          </a:prstGeom>
          <a:solidFill>
            <a:srgbClr val="0070C0"/>
          </a:solidFill>
        </p:spPr>
        <p:txBody>
          <a:bodyPr vert="horz" lIns="91440" tIns="45720" rIns="91440" bIns="45720" rtlCol="0" anchor="ctr">
            <a:noAutofit/>
          </a:bodyPr>
          <a:lstStyle>
            <a:lvl1pPr marL="0" marR="0" indent="0" algn="l" defTabSz="914400" rtl="0" eaLnBrk="1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400" kern="1200">
                <a:solidFill>
                  <a:srgbClr val="0B5494"/>
                </a:solidFill>
                <a:latin typeface="Product Sans Thin" panose="020B0203030502040203" pitchFamily="34" charset="0"/>
                <a:ea typeface="+mj-ea"/>
                <a:cs typeface="+mj-cs"/>
              </a:defRPr>
            </a:lvl1pPr>
          </a:lstStyle>
          <a:p>
            <a:pPr hangingPunct="1">
              <a:lnSpc>
                <a:spcPct val="90000"/>
              </a:lnSpc>
              <a:spcAft>
                <a:spcPts val="600"/>
              </a:spcAft>
            </a:pPr>
            <a:r>
              <a:rPr lang="en-US" sz="3600" b="1" dirty="0">
                <a:solidFill>
                  <a:schemeClr val="bg1"/>
                </a:solidFill>
                <a:latin typeface="+mj-lt"/>
              </a:rPr>
              <a:t>IAASB-IESBA Coordination</a:t>
            </a:r>
          </a:p>
        </p:txBody>
      </p:sp>
      <p:pic>
        <p:nvPicPr>
          <p:cNvPr id="6" name="Picture Placeholder 5" descr="Colleagues huddle">
            <a:extLst>
              <a:ext uri="{FF2B5EF4-FFF2-40B4-BE49-F238E27FC236}">
                <a16:creationId xmlns:a16="http://schemas.microsoft.com/office/drawing/2014/main" id="{8EDEB792-1E35-51D3-D9A6-529FFABA5262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229215" y="10"/>
            <a:ext cx="5962785" cy="6857990"/>
          </a:xfrm>
          <a:custGeom>
            <a:avLst/>
            <a:gdLst/>
            <a:ahLst/>
            <a:cxnLst/>
            <a:rect l="l" t="t" r="r" b="b"/>
            <a:pathLst>
              <a:path w="5962785" h="6858000">
                <a:moveTo>
                  <a:pt x="1044839" y="0"/>
                </a:moveTo>
                <a:lnTo>
                  <a:pt x="5962785" y="0"/>
                </a:lnTo>
                <a:lnTo>
                  <a:pt x="5962785" y="6858000"/>
                </a:lnTo>
                <a:lnTo>
                  <a:pt x="1469886" y="6858000"/>
                </a:lnTo>
                <a:lnTo>
                  <a:pt x="1416006" y="6823984"/>
                </a:lnTo>
                <a:cubicBezTo>
                  <a:pt x="1356767" y="6787940"/>
                  <a:pt x="1296437" y="6755500"/>
                  <a:pt x="1232473" y="6733873"/>
                </a:cubicBezTo>
                <a:cubicBezTo>
                  <a:pt x="1145250" y="6705037"/>
                  <a:pt x="1060933" y="6654575"/>
                  <a:pt x="1075471" y="6503186"/>
                </a:cubicBezTo>
                <a:cubicBezTo>
                  <a:pt x="1078378" y="6459932"/>
                  <a:pt x="1055118" y="6427493"/>
                  <a:pt x="1020229" y="6438306"/>
                </a:cubicBezTo>
                <a:cubicBezTo>
                  <a:pt x="953358" y="6459932"/>
                  <a:pt x="921375" y="6398656"/>
                  <a:pt x="883579" y="6351798"/>
                </a:cubicBezTo>
                <a:cubicBezTo>
                  <a:pt x="816707" y="6268895"/>
                  <a:pt x="752743" y="6182387"/>
                  <a:pt x="645167" y="6167969"/>
                </a:cubicBezTo>
                <a:cubicBezTo>
                  <a:pt x="665519" y="6103088"/>
                  <a:pt x="700408" y="6110298"/>
                  <a:pt x="732391" y="6124716"/>
                </a:cubicBezTo>
                <a:cubicBezTo>
                  <a:pt x="816707" y="6160761"/>
                  <a:pt x="901023" y="6200410"/>
                  <a:pt x="985339" y="6236455"/>
                </a:cubicBezTo>
                <a:cubicBezTo>
                  <a:pt x="1040581" y="6258081"/>
                  <a:pt x="1095822" y="6290522"/>
                  <a:pt x="1168509" y="6265291"/>
                </a:cubicBezTo>
                <a:cubicBezTo>
                  <a:pt x="1104545" y="6135530"/>
                  <a:pt x="996969" y="6110298"/>
                  <a:pt x="909746" y="6070649"/>
                </a:cubicBezTo>
                <a:cubicBezTo>
                  <a:pt x="802169" y="6020185"/>
                  <a:pt x="738206" y="5926470"/>
                  <a:pt x="659704" y="5818335"/>
                </a:cubicBezTo>
                <a:cubicBezTo>
                  <a:pt x="738206" y="5789500"/>
                  <a:pt x="787632" y="5868798"/>
                  <a:pt x="851597" y="5865193"/>
                </a:cubicBezTo>
                <a:cubicBezTo>
                  <a:pt x="854504" y="5854380"/>
                  <a:pt x="860319" y="5832753"/>
                  <a:pt x="860319" y="5832753"/>
                </a:cubicBezTo>
                <a:cubicBezTo>
                  <a:pt x="755650" y="5775081"/>
                  <a:pt x="709132" y="5666947"/>
                  <a:pt x="691686" y="5533581"/>
                </a:cubicBezTo>
                <a:cubicBezTo>
                  <a:pt x="685872" y="5465095"/>
                  <a:pt x="648075" y="5443468"/>
                  <a:pt x="610278" y="5411029"/>
                </a:cubicBezTo>
                <a:cubicBezTo>
                  <a:pt x="482350" y="5299289"/>
                  <a:pt x="345700" y="5198364"/>
                  <a:pt x="238123" y="5046976"/>
                </a:cubicBezTo>
                <a:cubicBezTo>
                  <a:pt x="363144" y="5064998"/>
                  <a:pt x="461997" y="5165924"/>
                  <a:pt x="592833" y="5209177"/>
                </a:cubicBezTo>
                <a:cubicBezTo>
                  <a:pt x="488165" y="5043371"/>
                  <a:pt x="351514" y="4956864"/>
                  <a:pt x="226494" y="4855939"/>
                </a:cubicBezTo>
                <a:cubicBezTo>
                  <a:pt x="168344" y="4809081"/>
                  <a:pt x="116011" y="4751408"/>
                  <a:pt x="49139" y="4726177"/>
                </a:cubicBezTo>
                <a:cubicBezTo>
                  <a:pt x="25879" y="4718968"/>
                  <a:pt x="-14825" y="4700947"/>
                  <a:pt x="5527" y="4650483"/>
                </a:cubicBezTo>
                <a:cubicBezTo>
                  <a:pt x="22972" y="4607230"/>
                  <a:pt x="54954" y="4621648"/>
                  <a:pt x="84029" y="4632460"/>
                </a:cubicBezTo>
                <a:cubicBezTo>
                  <a:pt x="153807" y="4661296"/>
                  <a:pt x="229401" y="4661296"/>
                  <a:pt x="325347" y="4661296"/>
                </a:cubicBezTo>
                <a:cubicBezTo>
                  <a:pt x="243939" y="4524326"/>
                  <a:pt x="95658" y="4567580"/>
                  <a:pt x="25879" y="4423401"/>
                </a:cubicBezTo>
                <a:cubicBezTo>
                  <a:pt x="113103" y="4398170"/>
                  <a:pt x="179975" y="4448632"/>
                  <a:pt x="249753" y="4459446"/>
                </a:cubicBezTo>
                <a:cubicBezTo>
                  <a:pt x="313718" y="4470259"/>
                  <a:pt x="328254" y="4445028"/>
                  <a:pt x="313718" y="4365729"/>
                </a:cubicBezTo>
                <a:cubicBezTo>
                  <a:pt x="290458" y="4243177"/>
                  <a:pt x="325347" y="4181900"/>
                  <a:pt x="418386" y="4214341"/>
                </a:cubicBezTo>
                <a:cubicBezTo>
                  <a:pt x="505609" y="4246781"/>
                  <a:pt x="514332" y="4199922"/>
                  <a:pt x="491072" y="4131438"/>
                </a:cubicBezTo>
                <a:cubicBezTo>
                  <a:pt x="456183" y="4030512"/>
                  <a:pt x="493979" y="3951214"/>
                  <a:pt x="520147" y="3864706"/>
                </a:cubicBezTo>
                <a:cubicBezTo>
                  <a:pt x="560851" y="3734945"/>
                  <a:pt x="543407" y="3670064"/>
                  <a:pt x="459090" y="3572743"/>
                </a:cubicBezTo>
                <a:cubicBezTo>
                  <a:pt x="409664" y="3518676"/>
                  <a:pt x="360236" y="3471818"/>
                  <a:pt x="290458" y="3424959"/>
                </a:cubicBezTo>
                <a:cubicBezTo>
                  <a:pt x="450368" y="3399728"/>
                  <a:pt x="284643" y="3313221"/>
                  <a:pt x="339884" y="3259153"/>
                </a:cubicBezTo>
                <a:cubicBezTo>
                  <a:pt x="453275" y="3237527"/>
                  <a:pt x="543407" y="3410542"/>
                  <a:pt x="697501" y="3360078"/>
                </a:cubicBezTo>
                <a:cubicBezTo>
                  <a:pt x="511425" y="3212294"/>
                  <a:pt x="302087" y="3165436"/>
                  <a:pt x="165437" y="2967190"/>
                </a:cubicBezTo>
                <a:cubicBezTo>
                  <a:pt x="197419" y="2923937"/>
                  <a:pt x="229401" y="2967190"/>
                  <a:pt x="255568" y="2949167"/>
                </a:cubicBezTo>
                <a:cubicBezTo>
                  <a:pt x="255568" y="2938354"/>
                  <a:pt x="560851" y="3006840"/>
                  <a:pt x="578296" y="2725691"/>
                </a:cubicBezTo>
                <a:cubicBezTo>
                  <a:pt x="584111" y="2725691"/>
                  <a:pt x="589926" y="2725691"/>
                  <a:pt x="595740" y="2714876"/>
                </a:cubicBezTo>
                <a:cubicBezTo>
                  <a:pt x="627722" y="2675228"/>
                  <a:pt x="598648" y="2581510"/>
                  <a:pt x="650982" y="2574301"/>
                </a:cubicBezTo>
                <a:cubicBezTo>
                  <a:pt x="709132" y="2567092"/>
                  <a:pt x="764373" y="2534653"/>
                  <a:pt x="825429" y="2552674"/>
                </a:cubicBezTo>
                <a:cubicBezTo>
                  <a:pt x="871949" y="2567092"/>
                  <a:pt x="921375" y="2585115"/>
                  <a:pt x="970802" y="2585115"/>
                </a:cubicBezTo>
                <a:cubicBezTo>
                  <a:pt x="1023136" y="2585115"/>
                  <a:pt x="1095822" y="2707668"/>
                  <a:pt x="1127805" y="2545465"/>
                </a:cubicBezTo>
                <a:cubicBezTo>
                  <a:pt x="1127805" y="2538257"/>
                  <a:pt x="1217936" y="2556280"/>
                  <a:pt x="1267362" y="2563488"/>
                </a:cubicBezTo>
                <a:cubicBezTo>
                  <a:pt x="1308067" y="2570698"/>
                  <a:pt x="1357494" y="2603137"/>
                  <a:pt x="1386568" y="2538257"/>
                </a:cubicBezTo>
                <a:cubicBezTo>
                  <a:pt x="1401105" y="2498607"/>
                  <a:pt x="1331326" y="2426518"/>
                  <a:pt x="1270270" y="2419309"/>
                </a:cubicBezTo>
                <a:cubicBezTo>
                  <a:pt x="1215029" y="2412101"/>
                  <a:pt x="1159787" y="2404892"/>
                  <a:pt x="1107453" y="2419309"/>
                </a:cubicBezTo>
                <a:cubicBezTo>
                  <a:pt x="1043489" y="2437331"/>
                  <a:pt x="1008599" y="2408495"/>
                  <a:pt x="991154" y="2343615"/>
                </a:cubicBezTo>
                <a:cubicBezTo>
                  <a:pt x="970802" y="2275131"/>
                  <a:pt x="933005" y="2239085"/>
                  <a:pt x="880671" y="2206645"/>
                </a:cubicBezTo>
                <a:cubicBezTo>
                  <a:pt x="752743" y="2127346"/>
                  <a:pt x="630630" y="2033629"/>
                  <a:pt x="491072" y="1986771"/>
                </a:cubicBezTo>
                <a:cubicBezTo>
                  <a:pt x="464905" y="1979562"/>
                  <a:pt x="432923" y="1965145"/>
                  <a:pt x="421293" y="1903868"/>
                </a:cubicBezTo>
                <a:cubicBezTo>
                  <a:pt x="799262" y="1997584"/>
                  <a:pt x="1142342" y="2239085"/>
                  <a:pt x="1531941" y="2224667"/>
                </a:cubicBezTo>
                <a:cubicBezTo>
                  <a:pt x="1427272" y="2148974"/>
                  <a:pt x="1302252" y="2145369"/>
                  <a:pt x="1188861" y="2091301"/>
                </a:cubicBezTo>
                <a:cubicBezTo>
                  <a:pt x="1270270" y="2051652"/>
                  <a:pt x="1345864" y="2094906"/>
                  <a:pt x="1421458" y="2116532"/>
                </a:cubicBezTo>
                <a:cubicBezTo>
                  <a:pt x="1485422" y="2134554"/>
                  <a:pt x="1543571" y="2138160"/>
                  <a:pt x="1549386" y="2026420"/>
                </a:cubicBezTo>
                <a:cubicBezTo>
                  <a:pt x="1549386" y="2015607"/>
                  <a:pt x="1549386" y="2008398"/>
                  <a:pt x="1549386" y="1997584"/>
                </a:cubicBezTo>
                <a:cubicBezTo>
                  <a:pt x="1526126" y="1950727"/>
                  <a:pt x="1494144" y="1929099"/>
                  <a:pt x="1453440" y="1914682"/>
                </a:cubicBezTo>
                <a:cubicBezTo>
                  <a:pt x="1430180" y="1907473"/>
                  <a:pt x="1398198" y="1893056"/>
                  <a:pt x="1398198" y="1860614"/>
                </a:cubicBezTo>
                <a:cubicBezTo>
                  <a:pt x="1401105" y="1738063"/>
                  <a:pt x="1322604" y="1702018"/>
                  <a:pt x="1247011" y="1665972"/>
                </a:cubicBezTo>
                <a:cubicBezTo>
                  <a:pt x="1287715" y="1604696"/>
                  <a:pt x="1322604" y="1647950"/>
                  <a:pt x="1354586" y="1644345"/>
                </a:cubicBezTo>
                <a:cubicBezTo>
                  <a:pt x="1374939" y="1640741"/>
                  <a:pt x="1395290" y="1637138"/>
                  <a:pt x="1395290" y="1604696"/>
                </a:cubicBezTo>
                <a:cubicBezTo>
                  <a:pt x="1395290" y="1579465"/>
                  <a:pt x="1386568" y="1547025"/>
                  <a:pt x="1366216" y="1547025"/>
                </a:cubicBezTo>
                <a:cubicBezTo>
                  <a:pt x="1238288" y="1543420"/>
                  <a:pt x="1165601" y="1370405"/>
                  <a:pt x="1031858" y="1370405"/>
                </a:cubicBezTo>
                <a:cubicBezTo>
                  <a:pt x="950450" y="1370405"/>
                  <a:pt x="1072563" y="1273083"/>
                  <a:pt x="1005692" y="1233435"/>
                </a:cubicBezTo>
                <a:cubicBezTo>
                  <a:pt x="991154" y="1222621"/>
                  <a:pt x="1046396" y="1208203"/>
                  <a:pt x="1069655" y="1211808"/>
                </a:cubicBezTo>
                <a:cubicBezTo>
                  <a:pt x="1092915" y="1215412"/>
                  <a:pt x="1113268" y="1240644"/>
                  <a:pt x="1142342" y="1222621"/>
                </a:cubicBezTo>
                <a:cubicBezTo>
                  <a:pt x="1156879" y="1157741"/>
                  <a:pt x="1119082" y="1132510"/>
                  <a:pt x="1084193" y="1114487"/>
                </a:cubicBezTo>
                <a:cubicBezTo>
                  <a:pt x="1008599" y="1071234"/>
                  <a:pt x="933005" y="1020771"/>
                  <a:pt x="848689" y="1006353"/>
                </a:cubicBezTo>
                <a:cubicBezTo>
                  <a:pt x="819615" y="1002748"/>
                  <a:pt x="802169" y="984726"/>
                  <a:pt x="805077" y="948681"/>
                </a:cubicBezTo>
                <a:cubicBezTo>
                  <a:pt x="810892" y="901822"/>
                  <a:pt x="839967" y="916240"/>
                  <a:pt x="863226" y="919844"/>
                </a:cubicBezTo>
                <a:cubicBezTo>
                  <a:pt x="877764" y="923450"/>
                  <a:pt x="892301" y="934263"/>
                  <a:pt x="906838" y="909031"/>
                </a:cubicBezTo>
                <a:cubicBezTo>
                  <a:pt x="566666" y="653113"/>
                  <a:pt x="386404" y="667532"/>
                  <a:pt x="5527" y="458471"/>
                </a:cubicBezTo>
                <a:cubicBezTo>
                  <a:pt x="89843" y="418822"/>
                  <a:pt x="150900" y="447658"/>
                  <a:pt x="209049" y="454867"/>
                </a:cubicBezTo>
                <a:cubicBezTo>
                  <a:pt x="354422" y="472890"/>
                  <a:pt x="264290" y="505329"/>
                  <a:pt x="409664" y="526956"/>
                </a:cubicBezTo>
                <a:cubicBezTo>
                  <a:pt x="479443" y="537770"/>
                  <a:pt x="543407" y="573815"/>
                  <a:pt x="621908" y="516143"/>
                </a:cubicBezTo>
                <a:cubicBezTo>
                  <a:pt x="674242" y="476494"/>
                  <a:pt x="758558" y="519747"/>
                  <a:pt x="822522" y="552188"/>
                </a:cubicBezTo>
                <a:cubicBezTo>
                  <a:pt x="874856" y="581024"/>
                  <a:pt x="927190" y="588232"/>
                  <a:pt x="996969" y="552188"/>
                </a:cubicBezTo>
                <a:cubicBezTo>
                  <a:pt x="933005" y="530562"/>
                  <a:pt x="883579" y="512539"/>
                  <a:pt x="834151" y="498120"/>
                </a:cubicBezTo>
                <a:cubicBezTo>
                  <a:pt x="793447" y="487307"/>
                  <a:pt x="770187" y="462076"/>
                  <a:pt x="773095" y="408008"/>
                </a:cubicBezTo>
                <a:cubicBezTo>
                  <a:pt x="773095" y="379172"/>
                  <a:pt x="764373" y="339523"/>
                  <a:pt x="793447" y="325106"/>
                </a:cubicBezTo>
                <a:cubicBezTo>
                  <a:pt x="816707" y="310688"/>
                  <a:pt x="848689" y="325106"/>
                  <a:pt x="860319" y="350336"/>
                </a:cubicBezTo>
                <a:cubicBezTo>
                  <a:pt x="874856" y="397195"/>
                  <a:pt x="889393" y="440449"/>
                  <a:pt x="938820" y="444054"/>
                </a:cubicBezTo>
                <a:cubicBezTo>
                  <a:pt x="1005692" y="451262"/>
                  <a:pt x="967894" y="422426"/>
                  <a:pt x="956265" y="386381"/>
                </a:cubicBezTo>
                <a:cubicBezTo>
                  <a:pt x="944635" y="346733"/>
                  <a:pt x="979525" y="335919"/>
                  <a:pt x="1002784" y="343127"/>
                </a:cubicBezTo>
                <a:cubicBezTo>
                  <a:pt x="1090008" y="375569"/>
                  <a:pt x="1180139" y="317897"/>
                  <a:pt x="1270270" y="364755"/>
                </a:cubicBezTo>
                <a:cubicBezTo>
                  <a:pt x="1247011" y="249411"/>
                  <a:pt x="1197583" y="198949"/>
                  <a:pt x="1092915" y="180926"/>
                </a:cubicBezTo>
                <a:cubicBezTo>
                  <a:pt x="1055118" y="177322"/>
                  <a:pt x="1014414" y="184530"/>
                  <a:pt x="979525" y="152090"/>
                </a:cubicBezTo>
                <a:cubicBezTo>
                  <a:pt x="959172" y="134068"/>
                  <a:pt x="938820" y="112441"/>
                  <a:pt x="953358" y="76396"/>
                </a:cubicBezTo>
                <a:cubicBezTo>
                  <a:pt x="962080" y="51165"/>
                  <a:pt x="985339" y="51165"/>
                  <a:pt x="1005692" y="58373"/>
                </a:cubicBezTo>
                <a:cubicBezTo>
                  <a:pt x="1090008" y="98023"/>
                  <a:pt x="1180139" y="108837"/>
                  <a:pt x="1267362" y="123254"/>
                </a:cubicBezTo>
                <a:cubicBezTo>
                  <a:pt x="1281900" y="126859"/>
                  <a:pt x="1296437" y="134068"/>
                  <a:pt x="1310975" y="98023"/>
                </a:cubicBezTo>
                <a:cubicBezTo>
                  <a:pt x="1260095" y="81803"/>
                  <a:pt x="1209941" y="62879"/>
                  <a:pt x="1159787" y="43505"/>
                </a:cubicBezTo>
                <a:close/>
              </a:path>
            </a:pathLst>
          </a:custGeom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041D90B-2A72-37F2-401F-504BC2C0D6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>
              <a:spcAft>
                <a:spcPts val="600"/>
              </a:spcAft>
              <a:defRPr/>
            </a:pPr>
            <a:fld id="{A68F81FF-A8B7-8E49-9D5B-3CAD5ADFEE36}" type="slidenum">
              <a:rPr lang="en-US">
                <a:solidFill>
                  <a:srgbClr val="FFFFFF"/>
                </a:solidFill>
                <a:latin typeface="Calibri" panose="020F0502020204030204"/>
              </a:rPr>
              <a:pPr>
                <a:spcAft>
                  <a:spcPts val="600"/>
                </a:spcAft>
                <a:defRPr/>
              </a:pPr>
              <a:t>42</a:t>
            </a:fld>
            <a:endParaRPr lang="en-US">
              <a:solidFill>
                <a:srgbClr val="FFFFFF"/>
              </a:solidFill>
              <a:latin typeface="Calibri" panose="020F0502020204030204"/>
            </a:endParaRPr>
          </a:p>
        </p:txBody>
      </p:sp>
      <p:sp>
        <p:nvSpPr>
          <p:cNvPr id="13" name="Content Placeholder 1">
            <a:extLst>
              <a:ext uri="{FF2B5EF4-FFF2-40B4-BE49-F238E27FC236}">
                <a16:creationId xmlns:a16="http://schemas.microsoft.com/office/drawing/2014/main" id="{4245A439-7AC8-CECB-5FFD-9D588DC270DF}"/>
              </a:ext>
            </a:extLst>
          </p:cNvPr>
          <p:cNvSpPr txBox="1">
            <a:spLocks/>
          </p:cNvSpPr>
          <p:nvPr/>
        </p:nvSpPr>
        <p:spPr>
          <a:xfrm>
            <a:off x="179624" y="1667770"/>
            <a:ext cx="6097110" cy="1597944"/>
          </a:xfrm>
          <a:prstGeom prst="rect">
            <a:avLst/>
          </a:prstGeom>
          <a:noFill/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rgbClr val="4A4A4A"/>
                </a:solidFill>
                <a:latin typeface="Product Sans Thin" panose="020B0203030502040203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4A4A4A"/>
              </a:buClr>
              <a:buFont typeface="System Font Regular"/>
              <a:buChar char="–"/>
              <a:defRPr sz="2400" kern="1200">
                <a:solidFill>
                  <a:srgbClr val="4A4A4A"/>
                </a:solidFill>
                <a:latin typeface="Product Sans Thin" panose="020B0203030502040203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SzPct val="75000"/>
              <a:buFont typeface="Courier New" panose="02070309020205020404" pitchFamily="49" charset="0"/>
              <a:buChar char="o"/>
              <a:defRPr sz="2000" kern="1200">
                <a:solidFill>
                  <a:srgbClr val="4A4A4A"/>
                </a:solidFill>
                <a:latin typeface="Product Sans Thin" panose="020B0203030502040203" pitchFamily="34" charset="0"/>
                <a:ea typeface="+mn-ea"/>
                <a:cs typeface="+mn-cs"/>
              </a:defRPr>
            </a:lvl3pPr>
            <a:lvl4pPr marL="1657350" marR="0" indent="-28575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Pct val="75000"/>
              <a:buFont typeface="System Font Regular"/>
              <a:buChar char="–"/>
              <a:tabLst/>
              <a:defRPr sz="1800" kern="1200">
                <a:solidFill>
                  <a:srgbClr val="4A4A4A"/>
                </a:solidFill>
                <a:latin typeface="Product Sans Thin" panose="020B0203030502040203" pitchFamily="34" charset="0"/>
                <a:ea typeface="+mn-ea"/>
                <a:cs typeface="+mn-cs"/>
              </a:defRPr>
            </a:lvl4pPr>
            <a:lvl5pPr marL="1828800" marR="0" indent="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800" kern="1200">
                <a:solidFill>
                  <a:srgbClr val="4A4A4A"/>
                </a:solidFill>
                <a:latin typeface="Product Sans Thin" panose="020B0203030502040203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en-US" sz="2000" dirty="0">
                <a:latin typeface="+mj-lt"/>
              </a:rPr>
              <a:t>Collaborate on issues of mutual interest such as the use of consistent definitions and terminology for respective sustainability projects</a:t>
            </a:r>
          </a:p>
          <a:p>
            <a:pPr algn="just"/>
            <a:r>
              <a:rPr lang="en-US" sz="2000" dirty="0">
                <a:latin typeface="+mj-lt"/>
              </a:rPr>
              <a:t>Broaden coordination efforts to beyond the IAASB, to IASB and ISSB</a:t>
            </a:r>
          </a:p>
          <a:p>
            <a:endParaRPr lang="en-US" sz="1800" dirty="0">
              <a:latin typeface="+mj-lt"/>
            </a:endParaRPr>
          </a:p>
        </p:txBody>
      </p:sp>
      <p:sp>
        <p:nvSpPr>
          <p:cNvPr id="14" name="Content Placeholder 1">
            <a:extLst>
              <a:ext uri="{FF2B5EF4-FFF2-40B4-BE49-F238E27FC236}">
                <a16:creationId xmlns:a16="http://schemas.microsoft.com/office/drawing/2014/main" id="{67F3B8C0-0649-ED00-6A92-D32F03D0632E}"/>
              </a:ext>
            </a:extLst>
          </p:cNvPr>
          <p:cNvSpPr txBox="1">
            <a:spLocks/>
          </p:cNvSpPr>
          <p:nvPr/>
        </p:nvSpPr>
        <p:spPr>
          <a:xfrm>
            <a:off x="270851" y="4234836"/>
            <a:ext cx="6005881" cy="223875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rgbClr val="4A4A4A"/>
                </a:solidFill>
                <a:latin typeface="Product Sans Thin" panose="020B0203030502040203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4A4A4A"/>
              </a:buClr>
              <a:buFont typeface="System Font Regular"/>
              <a:buChar char="–"/>
              <a:defRPr sz="2400" kern="1200">
                <a:solidFill>
                  <a:srgbClr val="4A4A4A"/>
                </a:solidFill>
                <a:latin typeface="Product Sans Thin" panose="020B0203030502040203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SzPct val="75000"/>
              <a:buFont typeface="Courier New" panose="02070309020205020404" pitchFamily="49" charset="0"/>
              <a:buChar char="o"/>
              <a:defRPr sz="2000" kern="1200">
                <a:solidFill>
                  <a:srgbClr val="4A4A4A"/>
                </a:solidFill>
                <a:latin typeface="Product Sans Thin" panose="020B0203030502040203" pitchFamily="34" charset="0"/>
                <a:ea typeface="+mn-ea"/>
                <a:cs typeface="+mn-cs"/>
              </a:defRPr>
            </a:lvl3pPr>
            <a:lvl4pPr marL="16002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Pct val="75000"/>
              <a:buFont typeface="System Font Regular"/>
              <a:buChar char="–"/>
              <a:tabLst/>
              <a:defRPr sz="1800" kern="1200">
                <a:solidFill>
                  <a:srgbClr val="4A4A4A"/>
                </a:solidFill>
                <a:latin typeface="Product Sans Thin" panose="020B0203030502040203" pitchFamily="34" charset="0"/>
                <a:ea typeface="+mn-ea"/>
                <a:cs typeface="+mn-cs"/>
              </a:defRPr>
            </a:lvl4pPr>
            <a:lvl5pPr marL="20574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800" kern="1200">
                <a:solidFill>
                  <a:srgbClr val="4A4A4A"/>
                </a:solidFill>
                <a:latin typeface="Product Sans Thin" panose="020B0203030502040203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en-US" sz="2000" dirty="0">
                <a:latin typeface="+mj-lt"/>
              </a:rPr>
              <a:t>Continue to collaborate on issues of mutual interest</a:t>
            </a:r>
          </a:p>
          <a:p>
            <a:pPr algn="just"/>
            <a:r>
              <a:rPr lang="en-US" sz="2000" dirty="0">
                <a:latin typeface="+mj-lt"/>
              </a:rPr>
              <a:t>Broaden coordination efforts beyond IAASB to other international standard setters</a:t>
            </a:r>
          </a:p>
          <a:p>
            <a:pPr algn="just"/>
            <a:r>
              <a:rPr lang="en-US" sz="2000" dirty="0">
                <a:latin typeface="+mj-lt"/>
              </a:rPr>
              <a:t>Consider systematic process to coordination with improved ways of work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8063AC84-5C26-3530-583F-DB3AD5A74633}"/>
              </a:ext>
            </a:extLst>
          </p:cNvPr>
          <p:cNvSpPr/>
          <p:nvPr/>
        </p:nvSpPr>
        <p:spPr>
          <a:xfrm>
            <a:off x="273900" y="1127117"/>
            <a:ext cx="6002834" cy="495446"/>
          </a:xfrm>
          <a:prstGeom prst="rect">
            <a:avLst/>
          </a:prstGeom>
          <a:solidFill>
            <a:srgbClr val="EE66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solidFill>
                  <a:schemeClr val="bg1"/>
                </a:solidFill>
                <a:latin typeface="+mj-lt"/>
              </a:rPr>
              <a:t>Monitoring Group Members</a:t>
            </a:r>
            <a:endParaRPr lang="en-US" sz="24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53A003D2-F6C6-2DCF-E61E-7D1803EC113A}"/>
              </a:ext>
            </a:extLst>
          </p:cNvPr>
          <p:cNvSpPr/>
          <p:nvPr/>
        </p:nvSpPr>
        <p:spPr>
          <a:xfrm>
            <a:off x="273899" y="3707669"/>
            <a:ext cx="6002834" cy="527167"/>
          </a:xfrm>
          <a:prstGeom prst="rect">
            <a:avLst/>
          </a:prstGeom>
          <a:solidFill>
            <a:srgbClr val="EE66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solidFill>
                  <a:schemeClr val="bg1"/>
                </a:solidFill>
                <a:latin typeface="+mj-lt"/>
              </a:rPr>
              <a:t>Other Respondents</a:t>
            </a:r>
            <a:endParaRPr lang="en-US" sz="2400" b="1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203841614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2" name="Rectangle 11">
            <a:extLst>
              <a:ext uri="{FF2B5EF4-FFF2-40B4-BE49-F238E27FC236}">
                <a16:creationId xmlns:a16="http://schemas.microsoft.com/office/drawing/2014/main" id="{06DA9DF9-31F7-4056-B42E-878CC92417B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Placeholder 5" descr="Colleagues huddle">
            <a:extLst>
              <a:ext uri="{FF2B5EF4-FFF2-40B4-BE49-F238E27FC236}">
                <a16:creationId xmlns:a16="http://schemas.microsoft.com/office/drawing/2014/main" id="{8EDEB792-1E35-51D3-D9A6-529FFABA5262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229215" y="10"/>
            <a:ext cx="5962785" cy="6857990"/>
          </a:xfrm>
          <a:custGeom>
            <a:avLst/>
            <a:gdLst/>
            <a:ahLst/>
            <a:cxnLst/>
            <a:rect l="l" t="t" r="r" b="b"/>
            <a:pathLst>
              <a:path w="5962785" h="6858000">
                <a:moveTo>
                  <a:pt x="1044839" y="0"/>
                </a:moveTo>
                <a:lnTo>
                  <a:pt x="5962785" y="0"/>
                </a:lnTo>
                <a:lnTo>
                  <a:pt x="5962785" y="6858000"/>
                </a:lnTo>
                <a:lnTo>
                  <a:pt x="1469886" y="6858000"/>
                </a:lnTo>
                <a:lnTo>
                  <a:pt x="1416006" y="6823984"/>
                </a:lnTo>
                <a:cubicBezTo>
                  <a:pt x="1356767" y="6787940"/>
                  <a:pt x="1296437" y="6755500"/>
                  <a:pt x="1232473" y="6733873"/>
                </a:cubicBezTo>
                <a:cubicBezTo>
                  <a:pt x="1145250" y="6705037"/>
                  <a:pt x="1060933" y="6654575"/>
                  <a:pt x="1075471" y="6503186"/>
                </a:cubicBezTo>
                <a:cubicBezTo>
                  <a:pt x="1078378" y="6459932"/>
                  <a:pt x="1055118" y="6427493"/>
                  <a:pt x="1020229" y="6438306"/>
                </a:cubicBezTo>
                <a:cubicBezTo>
                  <a:pt x="953358" y="6459932"/>
                  <a:pt x="921375" y="6398656"/>
                  <a:pt x="883579" y="6351798"/>
                </a:cubicBezTo>
                <a:cubicBezTo>
                  <a:pt x="816707" y="6268895"/>
                  <a:pt x="752743" y="6182387"/>
                  <a:pt x="645167" y="6167969"/>
                </a:cubicBezTo>
                <a:cubicBezTo>
                  <a:pt x="665519" y="6103088"/>
                  <a:pt x="700408" y="6110298"/>
                  <a:pt x="732391" y="6124716"/>
                </a:cubicBezTo>
                <a:cubicBezTo>
                  <a:pt x="816707" y="6160761"/>
                  <a:pt x="901023" y="6200410"/>
                  <a:pt x="985339" y="6236455"/>
                </a:cubicBezTo>
                <a:cubicBezTo>
                  <a:pt x="1040581" y="6258081"/>
                  <a:pt x="1095822" y="6290522"/>
                  <a:pt x="1168509" y="6265291"/>
                </a:cubicBezTo>
                <a:cubicBezTo>
                  <a:pt x="1104545" y="6135530"/>
                  <a:pt x="996969" y="6110298"/>
                  <a:pt x="909746" y="6070649"/>
                </a:cubicBezTo>
                <a:cubicBezTo>
                  <a:pt x="802169" y="6020185"/>
                  <a:pt x="738206" y="5926470"/>
                  <a:pt x="659704" y="5818335"/>
                </a:cubicBezTo>
                <a:cubicBezTo>
                  <a:pt x="738206" y="5789500"/>
                  <a:pt x="787632" y="5868798"/>
                  <a:pt x="851597" y="5865193"/>
                </a:cubicBezTo>
                <a:cubicBezTo>
                  <a:pt x="854504" y="5854380"/>
                  <a:pt x="860319" y="5832753"/>
                  <a:pt x="860319" y="5832753"/>
                </a:cubicBezTo>
                <a:cubicBezTo>
                  <a:pt x="755650" y="5775081"/>
                  <a:pt x="709132" y="5666947"/>
                  <a:pt x="691686" y="5533581"/>
                </a:cubicBezTo>
                <a:cubicBezTo>
                  <a:pt x="685872" y="5465095"/>
                  <a:pt x="648075" y="5443468"/>
                  <a:pt x="610278" y="5411029"/>
                </a:cubicBezTo>
                <a:cubicBezTo>
                  <a:pt x="482350" y="5299289"/>
                  <a:pt x="345700" y="5198364"/>
                  <a:pt x="238123" y="5046976"/>
                </a:cubicBezTo>
                <a:cubicBezTo>
                  <a:pt x="363144" y="5064998"/>
                  <a:pt x="461997" y="5165924"/>
                  <a:pt x="592833" y="5209177"/>
                </a:cubicBezTo>
                <a:cubicBezTo>
                  <a:pt x="488165" y="5043371"/>
                  <a:pt x="351514" y="4956864"/>
                  <a:pt x="226494" y="4855939"/>
                </a:cubicBezTo>
                <a:cubicBezTo>
                  <a:pt x="168344" y="4809081"/>
                  <a:pt x="116011" y="4751408"/>
                  <a:pt x="49139" y="4726177"/>
                </a:cubicBezTo>
                <a:cubicBezTo>
                  <a:pt x="25879" y="4718968"/>
                  <a:pt x="-14825" y="4700947"/>
                  <a:pt x="5527" y="4650483"/>
                </a:cubicBezTo>
                <a:cubicBezTo>
                  <a:pt x="22972" y="4607230"/>
                  <a:pt x="54954" y="4621648"/>
                  <a:pt x="84029" y="4632460"/>
                </a:cubicBezTo>
                <a:cubicBezTo>
                  <a:pt x="153807" y="4661296"/>
                  <a:pt x="229401" y="4661296"/>
                  <a:pt x="325347" y="4661296"/>
                </a:cubicBezTo>
                <a:cubicBezTo>
                  <a:pt x="243939" y="4524326"/>
                  <a:pt x="95658" y="4567580"/>
                  <a:pt x="25879" y="4423401"/>
                </a:cubicBezTo>
                <a:cubicBezTo>
                  <a:pt x="113103" y="4398170"/>
                  <a:pt x="179975" y="4448632"/>
                  <a:pt x="249753" y="4459446"/>
                </a:cubicBezTo>
                <a:cubicBezTo>
                  <a:pt x="313718" y="4470259"/>
                  <a:pt x="328254" y="4445028"/>
                  <a:pt x="313718" y="4365729"/>
                </a:cubicBezTo>
                <a:cubicBezTo>
                  <a:pt x="290458" y="4243177"/>
                  <a:pt x="325347" y="4181900"/>
                  <a:pt x="418386" y="4214341"/>
                </a:cubicBezTo>
                <a:cubicBezTo>
                  <a:pt x="505609" y="4246781"/>
                  <a:pt x="514332" y="4199922"/>
                  <a:pt x="491072" y="4131438"/>
                </a:cubicBezTo>
                <a:cubicBezTo>
                  <a:pt x="456183" y="4030512"/>
                  <a:pt x="493979" y="3951214"/>
                  <a:pt x="520147" y="3864706"/>
                </a:cubicBezTo>
                <a:cubicBezTo>
                  <a:pt x="560851" y="3734945"/>
                  <a:pt x="543407" y="3670064"/>
                  <a:pt x="459090" y="3572743"/>
                </a:cubicBezTo>
                <a:cubicBezTo>
                  <a:pt x="409664" y="3518676"/>
                  <a:pt x="360236" y="3471818"/>
                  <a:pt x="290458" y="3424959"/>
                </a:cubicBezTo>
                <a:cubicBezTo>
                  <a:pt x="450368" y="3399728"/>
                  <a:pt x="284643" y="3313221"/>
                  <a:pt x="339884" y="3259153"/>
                </a:cubicBezTo>
                <a:cubicBezTo>
                  <a:pt x="453275" y="3237527"/>
                  <a:pt x="543407" y="3410542"/>
                  <a:pt x="697501" y="3360078"/>
                </a:cubicBezTo>
                <a:cubicBezTo>
                  <a:pt x="511425" y="3212294"/>
                  <a:pt x="302087" y="3165436"/>
                  <a:pt x="165437" y="2967190"/>
                </a:cubicBezTo>
                <a:cubicBezTo>
                  <a:pt x="197419" y="2923937"/>
                  <a:pt x="229401" y="2967190"/>
                  <a:pt x="255568" y="2949167"/>
                </a:cubicBezTo>
                <a:cubicBezTo>
                  <a:pt x="255568" y="2938354"/>
                  <a:pt x="560851" y="3006840"/>
                  <a:pt x="578296" y="2725691"/>
                </a:cubicBezTo>
                <a:cubicBezTo>
                  <a:pt x="584111" y="2725691"/>
                  <a:pt x="589926" y="2725691"/>
                  <a:pt x="595740" y="2714876"/>
                </a:cubicBezTo>
                <a:cubicBezTo>
                  <a:pt x="627722" y="2675228"/>
                  <a:pt x="598648" y="2581510"/>
                  <a:pt x="650982" y="2574301"/>
                </a:cubicBezTo>
                <a:cubicBezTo>
                  <a:pt x="709132" y="2567092"/>
                  <a:pt x="764373" y="2534653"/>
                  <a:pt x="825429" y="2552674"/>
                </a:cubicBezTo>
                <a:cubicBezTo>
                  <a:pt x="871949" y="2567092"/>
                  <a:pt x="921375" y="2585115"/>
                  <a:pt x="970802" y="2585115"/>
                </a:cubicBezTo>
                <a:cubicBezTo>
                  <a:pt x="1023136" y="2585115"/>
                  <a:pt x="1095822" y="2707668"/>
                  <a:pt x="1127805" y="2545465"/>
                </a:cubicBezTo>
                <a:cubicBezTo>
                  <a:pt x="1127805" y="2538257"/>
                  <a:pt x="1217936" y="2556280"/>
                  <a:pt x="1267362" y="2563488"/>
                </a:cubicBezTo>
                <a:cubicBezTo>
                  <a:pt x="1308067" y="2570698"/>
                  <a:pt x="1357494" y="2603137"/>
                  <a:pt x="1386568" y="2538257"/>
                </a:cubicBezTo>
                <a:cubicBezTo>
                  <a:pt x="1401105" y="2498607"/>
                  <a:pt x="1331326" y="2426518"/>
                  <a:pt x="1270270" y="2419309"/>
                </a:cubicBezTo>
                <a:cubicBezTo>
                  <a:pt x="1215029" y="2412101"/>
                  <a:pt x="1159787" y="2404892"/>
                  <a:pt x="1107453" y="2419309"/>
                </a:cubicBezTo>
                <a:cubicBezTo>
                  <a:pt x="1043489" y="2437331"/>
                  <a:pt x="1008599" y="2408495"/>
                  <a:pt x="991154" y="2343615"/>
                </a:cubicBezTo>
                <a:cubicBezTo>
                  <a:pt x="970802" y="2275131"/>
                  <a:pt x="933005" y="2239085"/>
                  <a:pt x="880671" y="2206645"/>
                </a:cubicBezTo>
                <a:cubicBezTo>
                  <a:pt x="752743" y="2127346"/>
                  <a:pt x="630630" y="2033629"/>
                  <a:pt x="491072" y="1986771"/>
                </a:cubicBezTo>
                <a:cubicBezTo>
                  <a:pt x="464905" y="1979562"/>
                  <a:pt x="432923" y="1965145"/>
                  <a:pt x="421293" y="1903868"/>
                </a:cubicBezTo>
                <a:cubicBezTo>
                  <a:pt x="799262" y="1997584"/>
                  <a:pt x="1142342" y="2239085"/>
                  <a:pt x="1531941" y="2224667"/>
                </a:cubicBezTo>
                <a:cubicBezTo>
                  <a:pt x="1427272" y="2148974"/>
                  <a:pt x="1302252" y="2145369"/>
                  <a:pt x="1188861" y="2091301"/>
                </a:cubicBezTo>
                <a:cubicBezTo>
                  <a:pt x="1270270" y="2051652"/>
                  <a:pt x="1345864" y="2094906"/>
                  <a:pt x="1421458" y="2116532"/>
                </a:cubicBezTo>
                <a:cubicBezTo>
                  <a:pt x="1485422" y="2134554"/>
                  <a:pt x="1543571" y="2138160"/>
                  <a:pt x="1549386" y="2026420"/>
                </a:cubicBezTo>
                <a:cubicBezTo>
                  <a:pt x="1549386" y="2015607"/>
                  <a:pt x="1549386" y="2008398"/>
                  <a:pt x="1549386" y="1997584"/>
                </a:cubicBezTo>
                <a:cubicBezTo>
                  <a:pt x="1526126" y="1950727"/>
                  <a:pt x="1494144" y="1929099"/>
                  <a:pt x="1453440" y="1914682"/>
                </a:cubicBezTo>
                <a:cubicBezTo>
                  <a:pt x="1430180" y="1907473"/>
                  <a:pt x="1398198" y="1893056"/>
                  <a:pt x="1398198" y="1860614"/>
                </a:cubicBezTo>
                <a:cubicBezTo>
                  <a:pt x="1401105" y="1738063"/>
                  <a:pt x="1322604" y="1702018"/>
                  <a:pt x="1247011" y="1665972"/>
                </a:cubicBezTo>
                <a:cubicBezTo>
                  <a:pt x="1287715" y="1604696"/>
                  <a:pt x="1322604" y="1647950"/>
                  <a:pt x="1354586" y="1644345"/>
                </a:cubicBezTo>
                <a:cubicBezTo>
                  <a:pt x="1374939" y="1640741"/>
                  <a:pt x="1395290" y="1637138"/>
                  <a:pt x="1395290" y="1604696"/>
                </a:cubicBezTo>
                <a:cubicBezTo>
                  <a:pt x="1395290" y="1579465"/>
                  <a:pt x="1386568" y="1547025"/>
                  <a:pt x="1366216" y="1547025"/>
                </a:cubicBezTo>
                <a:cubicBezTo>
                  <a:pt x="1238288" y="1543420"/>
                  <a:pt x="1165601" y="1370405"/>
                  <a:pt x="1031858" y="1370405"/>
                </a:cubicBezTo>
                <a:cubicBezTo>
                  <a:pt x="950450" y="1370405"/>
                  <a:pt x="1072563" y="1273083"/>
                  <a:pt x="1005692" y="1233435"/>
                </a:cubicBezTo>
                <a:cubicBezTo>
                  <a:pt x="991154" y="1222621"/>
                  <a:pt x="1046396" y="1208203"/>
                  <a:pt x="1069655" y="1211808"/>
                </a:cubicBezTo>
                <a:cubicBezTo>
                  <a:pt x="1092915" y="1215412"/>
                  <a:pt x="1113268" y="1240644"/>
                  <a:pt x="1142342" y="1222621"/>
                </a:cubicBezTo>
                <a:cubicBezTo>
                  <a:pt x="1156879" y="1157741"/>
                  <a:pt x="1119082" y="1132510"/>
                  <a:pt x="1084193" y="1114487"/>
                </a:cubicBezTo>
                <a:cubicBezTo>
                  <a:pt x="1008599" y="1071234"/>
                  <a:pt x="933005" y="1020771"/>
                  <a:pt x="848689" y="1006353"/>
                </a:cubicBezTo>
                <a:cubicBezTo>
                  <a:pt x="819615" y="1002748"/>
                  <a:pt x="802169" y="984726"/>
                  <a:pt x="805077" y="948681"/>
                </a:cubicBezTo>
                <a:cubicBezTo>
                  <a:pt x="810892" y="901822"/>
                  <a:pt x="839967" y="916240"/>
                  <a:pt x="863226" y="919844"/>
                </a:cubicBezTo>
                <a:cubicBezTo>
                  <a:pt x="877764" y="923450"/>
                  <a:pt x="892301" y="934263"/>
                  <a:pt x="906838" y="909031"/>
                </a:cubicBezTo>
                <a:cubicBezTo>
                  <a:pt x="566666" y="653113"/>
                  <a:pt x="386404" y="667532"/>
                  <a:pt x="5527" y="458471"/>
                </a:cubicBezTo>
                <a:cubicBezTo>
                  <a:pt x="89843" y="418822"/>
                  <a:pt x="150900" y="447658"/>
                  <a:pt x="209049" y="454867"/>
                </a:cubicBezTo>
                <a:cubicBezTo>
                  <a:pt x="354422" y="472890"/>
                  <a:pt x="264290" y="505329"/>
                  <a:pt x="409664" y="526956"/>
                </a:cubicBezTo>
                <a:cubicBezTo>
                  <a:pt x="479443" y="537770"/>
                  <a:pt x="543407" y="573815"/>
                  <a:pt x="621908" y="516143"/>
                </a:cubicBezTo>
                <a:cubicBezTo>
                  <a:pt x="674242" y="476494"/>
                  <a:pt x="758558" y="519747"/>
                  <a:pt x="822522" y="552188"/>
                </a:cubicBezTo>
                <a:cubicBezTo>
                  <a:pt x="874856" y="581024"/>
                  <a:pt x="927190" y="588232"/>
                  <a:pt x="996969" y="552188"/>
                </a:cubicBezTo>
                <a:cubicBezTo>
                  <a:pt x="933005" y="530562"/>
                  <a:pt x="883579" y="512539"/>
                  <a:pt x="834151" y="498120"/>
                </a:cubicBezTo>
                <a:cubicBezTo>
                  <a:pt x="793447" y="487307"/>
                  <a:pt x="770187" y="462076"/>
                  <a:pt x="773095" y="408008"/>
                </a:cubicBezTo>
                <a:cubicBezTo>
                  <a:pt x="773095" y="379172"/>
                  <a:pt x="764373" y="339523"/>
                  <a:pt x="793447" y="325106"/>
                </a:cubicBezTo>
                <a:cubicBezTo>
                  <a:pt x="816707" y="310688"/>
                  <a:pt x="848689" y="325106"/>
                  <a:pt x="860319" y="350336"/>
                </a:cubicBezTo>
                <a:cubicBezTo>
                  <a:pt x="874856" y="397195"/>
                  <a:pt x="889393" y="440449"/>
                  <a:pt x="938820" y="444054"/>
                </a:cubicBezTo>
                <a:cubicBezTo>
                  <a:pt x="1005692" y="451262"/>
                  <a:pt x="967894" y="422426"/>
                  <a:pt x="956265" y="386381"/>
                </a:cubicBezTo>
                <a:cubicBezTo>
                  <a:pt x="944635" y="346733"/>
                  <a:pt x="979525" y="335919"/>
                  <a:pt x="1002784" y="343127"/>
                </a:cubicBezTo>
                <a:cubicBezTo>
                  <a:pt x="1090008" y="375569"/>
                  <a:pt x="1180139" y="317897"/>
                  <a:pt x="1270270" y="364755"/>
                </a:cubicBezTo>
                <a:cubicBezTo>
                  <a:pt x="1247011" y="249411"/>
                  <a:pt x="1197583" y="198949"/>
                  <a:pt x="1092915" y="180926"/>
                </a:cubicBezTo>
                <a:cubicBezTo>
                  <a:pt x="1055118" y="177322"/>
                  <a:pt x="1014414" y="184530"/>
                  <a:pt x="979525" y="152090"/>
                </a:cubicBezTo>
                <a:cubicBezTo>
                  <a:pt x="959172" y="134068"/>
                  <a:pt x="938820" y="112441"/>
                  <a:pt x="953358" y="76396"/>
                </a:cubicBezTo>
                <a:cubicBezTo>
                  <a:pt x="962080" y="51165"/>
                  <a:pt x="985339" y="51165"/>
                  <a:pt x="1005692" y="58373"/>
                </a:cubicBezTo>
                <a:cubicBezTo>
                  <a:pt x="1090008" y="98023"/>
                  <a:pt x="1180139" y="108837"/>
                  <a:pt x="1267362" y="123254"/>
                </a:cubicBezTo>
                <a:cubicBezTo>
                  <a:pt x="1281900" y="126859"/>
                  <a:pt x="1296437" y="134068"/>
                  <a:pt x="1310975" y="98023"/>
                </a:cubicBezTo>
                <a:cubicBezTo>
                  <a:pt x="1260095" y="81803"/>
                  <a:pt x="1209941" y="62879"/>
                  <a:pt x="1159787" y="43505"/>
                </a:cubicBezTo>
                <a:close/>
              </a:path>
            </a:pathLst>
          </a:custGeom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041D90B-2A72-37F2-401F-504BC2C0D6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>
              <a:spcAft>
                <a:spcPts val="600"/>
              </a:spcAft>
              <a:defRPr/>
            </a:pPr>
            <a:fld id="{A68F81FF-A8B7-8E49-9D5B-3CAD5ADFEE36}" type="slidenum">
              <a:rPr lang="en-US">
                <a:solidFill>
                  <a:srgbClr val="FFFFFF"/>
                </a:solidFill>
                <a:latin typeface="Calibri" panose="020F0502020204030204"/>
              </a:rPr>
              <a:pPr>
                <a:spcAft>
                  <a:spcPts val="600"/>
                </a:spcAft>
                <a:defRPr/>
              </a:pPr>
              <a:t>43</a:t>
            </a:fld>
            <a:endParaRPr lang="en-US">
              <a:solidFill>
                <a:srgbClr val="FFFFFF"/>
              </a:solidFill>
              <a:latin typeface="Calibri" panose="020F0502020204030204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94950E93-EE97-1F00-1BA8-C2E1676D4AB3}"/>
              </a:ext>
            </a:extLst>
          </p:cNvPr>
          <p:cNvSpPr/>
          <p:nvPr/>
        </p:nvSpPr>
        <p:spPr>
          <a:xfrm>
            <a:off x="176576" y="2087527"/>
            <a:ext cx="5962785" cy="724979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solidFill>
                  <a:schemeClr val="bg1"/>
                </a:solidFill>
                <a:latin typeface="+mj-lt"/>
              </a:rPr>
              <a:t>PC Views and Proposals</a:t>
            </a:r>
          </a:p>
        </p:txBody>
      </p:sp>
      <p:sp>
        <p:nvSpPr>
          <p:cNvPr id="4" name="Content Placeholder 1">
            <a:extLst>
              <a:ext uri="{FF2B5EF4-FFF2-40B4-BE49-F238E27FC236}">
                <a16:creationId xmlns:a16="http://schemas.microsoft.com/office/drawing/2014/main" id="{1416293A-29C2-241D-3700-0D420E85C445}"/>
              </a:ext>
            </a:extLst>
          </p:cNvPr>
          <p:cNvSpPr txBox="1">
            <a:spLocks/>
          </p:cNvSpPr>
          <p:nvPr/>
        </p:nvSpPr>
        <p:spPr>
          <a:xfrm>
            <a:off x="176576" y="2872564"/>
            <a:ext cx="5919424" cy="3022600"/>
          </a:xfrm>
          <a:prstGeom prst="rect">
            <a:avLst/>
          </a:prstGeom>
          <a:noFill/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rgbClr val="4A4A4A"/>
                </a:solidFill>
                <a:latin typeface="Product Sans Thin" panose="020B0203030502040203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4A4A4A"/>
              </a:buClr>
              <a:buFont typeface="System Font Regular"/>
              <a:buChar char="–"/>
              <a:defRPr sz="2400" kern="1200">
                <a:solidFill>
                  <a:srgbClr val="4A4A4A"/>
                </a:solidFill>
                <a:latin typeface="Product Sans Thin" panose="020B0203030502040203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SzPct val="75000"/>
              <a:buFont typeface="Courier New" panose="02070309020205020404" pitchFamily="49" charset="0"/>
              <a:buChar char="o"/>
              <a:defRPr sz="2000" kern="1200">
                <a:solidFill>
                  <a:srgbClr val="4A4A4A"/>
                </a:solidFill>
                <a:latin typeface="Product Sans Thin" panose="020B0203030502040203" pitchFamily="34" charset="0"/>
                <a:ea typeface="+mn-ea"/>
                <a:cs typeface="+mn-cs"/>
              </a:defRPr>
            </a:lvl3pPr>
            <a:lvl4pPr marL="1657350" marR="0" indent="-28575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Pct val="75000"/>
              <a:buFont typeface="System Font Regular"/>
              <a:buChar char="–"/>
              <a:tabLst/>
              <a:defRPr sz="1800" kern="1200">
                <a:solidFill>
                  <a:srgbClr val="4A4A4A"/>
                </a:solidFill>
                <a:latin typeface="Product Sans Thin" panose="020B0203030502040203" pitchFamily="34" charset="0"/>
                <a:ea typeface="+mn-ea"/>
                <a:cs typeface="+mn-cs"/>
              </a:defRPr>
            </a:lvl4pPr>
            <a:lvl5pPr marL="1828800" marR="0" indent="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800" kern="1200">
                <a:solidFill>
                  <a:srgbClr val="4A4A4A"/>
                </a:solidFill>
                <a:latin typeface="Product Sans Thin" panose="020B0203030502040203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en-US" sz="2000" dirty="0">
                <a:latin typeface="+mj-lt"/>
              </a:rPr>
              <a:t>The two Boards place greater focus on identifying matter of mutual interest </a:t>
            </a:r>
          </a:p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en-US" sz="2000" dirty="0">
                <a:latin typeface="+mj-lt"/>
              </a:rPr>
              <a:t>Recommend the two Boards consider how best to coordinate more closely regarding timetables, release dates and effective dates. </a:t>
            </a:r>
          </a:p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en-US" sz="2000" dirty="0">
                <a:latin typeface="+mj-lt"/>
              </a:rPr>
              <a:t>In September 2023, the two Boards will have a joint plenary session on their SWPs</a:t>
            </a:r>
          </a:p>
          <a:p>
            <a:pPr algn="just">
              <a:spcBef>
                <a:spcPts val="600"/>
              </a:spcBef>
              <a:spcAft>
                <a:spcPts val="600"/>
              </a:spcAft>
            </a:pPr>
            <a:endParaRPr lang="en-US" sz="2000" dirty="0">
              <a:latin typeface="+mj-lt"/>
            </a:endParaRPr>
          </a:p>
          <a:p>
            <a:pPr>
              <a:spcBef>
                <a:spcPts val="600"/>
              </a:spcBef>
              <a:spcAft>
                <a:spcPts val="600"/>
              </a:spcAft>
            </a:pPr>
            <a:endParaRPr lang="en-US" sz="2000" dirty="0">
              <a:latin typeface="+mj-lt"/>
            </a:endParaRP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727ABAE7-3BC5-1F45-02F7-24A09B06CA5D}"/>
              </a:ext>
            </a:extLst>
          </p:cNvPr>
          <p:cNvSpPr txBox="1">
            <a:spLocks/>
          </p:cNvSpPr>
          <p:nvPr/>
        </p:nvSpPr>
        <p:spPr>
          <a:xfrm>
            <a:off x="176576" y="136526"/>
            <a:ext cx="6249624" cy="854074"/>
          </a:xfrm>
          <a:prstGeom prst="rect">
            <a:avLst/>
          </a:prstGeom>
          <a:solidFill>
            <a:srgbClr val="0070C0"/>
          </a:solidFill>
        </p:spPr>
        <p:txBody>
          <a:bodyPr vert="horz" lIns="91440" tIns="45720" rIns="91440" bIns="45720" rtlCol="0" anchor="ctr">
            <a:noAutofit/>
          </a:bodyPr>
          <a:lstStyle>
            <a:lvl1pPr marL="0" marR="0" indent="0" algn="l" defTabSz="914400" rtl="0" eaLnBrk="1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400" kern="1200">
                <a:solidFill>
                  <a:srgbClr val="0B5494"/>
                </a:solidFill>
                <a:latin typeface="Product Sans Thin" panose="020B0203030502040203" pitchFamily="34" charset="0"/>
                <a:ea typeface="+mj-ea"/>
                <a:cs typeface="+mj-cs"/>
              </a:defRPr>
            </a:lvl1pPr>
          </a:lstStyle>
          <a:p>
            <a:pPr hangingPunct="1">
              <a:lnSpc>
                <a:spcPct val="90000"/>
              </a:lnSpc>
              <a:spcAft>
                <a:spcPts val="600"/>
              </a:spcAft>
            </a:pPr>
            <a:r>
              <a:rPr lang="en-US" sz="3600" b="1" dirty="0">
                <a:solidFill>
                  <a:schemeClr val="bg1"/>
                </a:solidFill>
                <a:latin typeface="+mj-lt"/>
              </a:rPr>
              <a:t>IAASB-IESBA Coordination</a:t>
            </a:r>
          </a:p>
        </p:txBody>
      </p:sp>
    </p:spTree>
    <p:extLst>
      <p:ext uri="{BB962C8B-B14F-4D97-AF65-F5344CB8AC3E}">
        <p14:creationId xmlns:p14="http://schemas.microsoft.com/office/powerpoint/2010/main" val="231673226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olor pencils on a wood background">
            <a:extLst>
              <a:ext uri="{FF2B5EF4-FFF2-40B4-BE49-F238E27FC236}">
                <a16:creationId xmlns:a16="http://schemas.microsoft.com/office/drawing/2014/main" id="{8B86C918-999A-1DED-F1F9-BF48EF6A32E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5400000">
            <a:off x="-1070692" y="1070692"/>
            <a:ext cx="6858000" cy="4716617"/>
          </a:xfrm>
          <a:prstGeom prst="rect">
            <a:avLst/>
          </a:prstGeom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335C0BD7-4AF1-05E0-8F02-97FA8A6D22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>
              <a:spcAft>
                <a:spcPts val="600"/>
              </a:spcAft>
              <a:defRPr/>
            </a:pPr>
            <a:fld id="{A68F81FF-A8B7-8E49-9D5B-3CAD5ADFEE36}" type="slidenum">
              <a:rPr lang="en-US">
                <a:solidFill>
                  <a:srgbClr val="FFFFFF"/>
                </a:solidFill>
                <a:latin typeface="Calibri" panose="020F0502020204030204"/>
              </a:rPr>
              <a:pPr>
                <a:spcAft>
                  <a:spcPts val="600"/>
                </a:spcAft>
                <a:defRPr/>
              </a:pPr>
              <a:t>44</a:t>
            </a:fld>
            <a:endParaRPr lang="en-US" dirty="0">
              <a:solidFill>
                <a:srgbClr val="FFFFFF"/>
              </a:solidFill>
              <a:latin typeface="Calibri" panose="020F0502020204030204"/>
            </a:endParaRPr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8CE57D37-C2D0-066B-1AE3-6F4244344F2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12068638" y="0"/>
            <a:ext cx="123362" cy="6858000"/>
            <a:chOff x="12068638" y="0"/>
            <a:chExt cx="123362" cy="6858000"/>
          </a:xfrm>
        </p:grpSpPr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A24DCA44-89CF-872A-903F-96C50780EA8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2068638" y="0"/>
              <a:ext cx="123362" cy="6858000"/>
            </a:xfrm>
            <a:prstGeom prst="rect">
              <a:avLst/>
            </a:prstGeom>
            <a:gradFill>
              <a:gsLst>
                <a:gs pos="0">
                  <a:schemeClr val="accent2"/>
                </a:gs>
                <a:gs pos="100000">
                  <a:schemeClr val="accent5"/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4B0CC4F5-AC85-FFFA-7EB5-33C4FCE90A7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2068638" y="3527553"/>
              <a:ext cx="123362" cy="3330447"/>
            </a:xfrm>
            <a:prstGeom prst="rect">
              <a:avLst/>
            </a:prstGeom>
            <a:gradFill>
              <a:gsLst>
                <a:gs pos="19000">
                  <a:schemeClr val="accent5">
                    <a:lumMod val="60000"/>
                    <a:lumOff val="40000"/>
                    <a:alpha val="0"/>
                  </a:schemeClr>
                </a:gs>
                <a:gs pos="100000">
                  <a:schemeClr val="accent5">
                    <a:lumMod val="60000"/>
                    <a:lumOff val="40000"/>
                  </a:schemeClr>
                </a:gs>
              </a:gsLst>
              <a:lin ang="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" name="Rectangle 3">
            <a:extLst>
              <a:ext uri="{FF2B5EF4-FFF2-40B4-BE49-F238E27FC236}">
                <a16:creationId xmlns:a16="http://schemas.microsoft.com/office/drawing/2014/main" id="{A30C47D1-6C26-D465-C8A1-CFD59014162B}"/>
              </a:ext>
            </a:extLst>
          </p:cNvPr>
          <p:cNvSpPr/>
          <p:nvPr/>
        </p:nvSpPr>
        <p:spPr>
          <a:xfrm>
            <a:off x="2258206" y="4689050"/>
            <a:ext cx="2377197" cy="179353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4400" b="1" dirty="0">
                <a:solidFill>
                  <a:schemeClr val="bg1"/>
                </a:solidFill>
                <a:latin typeface="+mj-lt"/>
              </a:rPr>
              <a:t>Other Matters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776F3E9-62E3-E68E-EEBF-189E870A9CDB}"/>
              </a:ext>
            </a:extLst>
          </p:cNvPr>
          <p:cNvSpPr/>
          <p:nvPr/>
        </p:nvSpPr>
        <p:spPr>
          <a:xfrm>
            <a:off x="4925271" y="24861"/>
            <a:ext cx="6866926" cy="580781"/>
          </a:xfrm>
          <a:prstGeom prst="rect">
            <a:avLst/>
          </a:prstGeom>
          <a:solidFill>
            <a:srgbClr val="EE66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solidFill>
                  <a:schemeClr val="bg1"/>
                </a:solidFill>
                <a:latin typeface="+mj-lt"/>
              </a:rPr>
              <a:t>Other Respondents</a:t>
            </a:r>
            <a:endParaRPr lang="en-US" sz="24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8" name="Content Placeholder 1">
            <a:extLst>
              <a:ext uri="{FF2B5EF4-FFF2-40B4-BE49-F238E27FC236}">
                <a16:creationId xmlns:a16="http://schemas.microsoft.com/office/drawing/2014/main" id="{D2FADF72-BC53-DFF6-4659-24B09FAEE934}"/>
              </a:ext>
            </a:extLst>
          </p:cNvPr>
          <p:cNvSpPr txBox="1">
            <a:spLocks/>
          </p:cNvSpPr>
          <p:nvPr/>
        </p:nvSpPr>
        <p:spPr>
          <a:xfrm>
            <a:off x="4925270" y="605642"/>
            <a:ext cx="6866925" cy="292191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rgbClr val="4A4A4A"/>
                </a:solidFill>
                <a:latin typeface="Product Sans Thin" panose="020B0203030502040203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4A4A4A"/>
              </a:buClr>
              <a:buFont typeface="System Font Regular"/>
              <a:buChar char="–"/>
              <a:defRPr sz="2400" kern="1200">
                <a:solidFill>
                  <a:srgbClr val="4A4A4A"/>
                </a:solidFill>
                <a:latin typeface="Product Sans Thin" panose="020B0203030502040203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SzPct val="75000"/>
              <a:buFont typeface="Courier New" panose="02070309020205020404" pitchFamily="49" charset="0"/>
              <a:buChar char="o"/>
              <a:defRPr sz="2000" kern="1200">
                <a:solidFill>
                  <a:srgbClr val="4A4A4A"/>
                </a:solidFill>
                <a:latin typeface="Product Sans Thin" panose="020B0203030502040203" pitchFamily="34" charset="0"/>
                <a:ea typeface="+mn-ea"/>
                <a:cs typeface="+mn-cs"/>
              </a:defRPr>
            </a:lvl3pPr>
            <a:lvl4pPr marL="1657350" marR="0" indent="-28575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Pct val="75000"/>
              <a:buFont typeface="System Font Regular"/>
              <a:buChar char="–"/>
              <a:tabLst/>
              <a:defRPr sz="1800" kern="1200">
                <a:solidFill>
                  <a:srgbClr val="4A4A4A"/>
                </a:solidFill>
                <a:latin typeface="Product Sans Thin" panose="020B0203030502040203" pitchFamily="34" charset="0"/>
                <a:ea typeface="+mn-ea"/>
                <a:cs typeface="+mn-cs"/>
              </a:defRPr>
            </a:lvl4pPr>
            <a:lvl5pPr marL="1828800" marR="0" indent="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800" kern="1200">
                <a:solidFill>
                  <a:srgbClr val="4A4A4A"/>
                </a:solidFill>
                <a:latin typeface="Product Sans Thin" panose="020B0203030502040203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en-US" sz="1700" dirty="0">
                <a:latin typeface="+mj-lt"/>
              </a:rPr>
              <a:t>Majority of respondents did not raise any other significant matters</a:t>
            </a:r>
          </a:p>
          <a:p>
            <a:pPr algn="just"/>
            <a:r>
              <a:rPr lang="en-US" sz="1700" dirty="0">
                <a:latin typeface="+mj-lt"/>
              </a:rPr>
              <a:t>Consider additional environmental factors such as global economic risk, high inflation and international conflicts</a:t>
            </a:r>
          </a:p>
          <a:p>
            <a:pPr algn="just"/>
            <a:r>
              <a:rPr lang="en-US" sz="1700" dirty="0">
                <a:latin typeface="+mj-lt"/>
              </a:rPr>
              <a:t>Consider how the eCode could be adapted, tailored to specific jurisdictions to assist in adoption </a:t>
            </a:r>
          </a:p>
          <a:p>
            <a:pPr algn="just"/>
            <a:r>
              <a:rPr lang="en-US" sz="1700" dirty="0">
                <a:latin typeface="+mj-lt"/>
              </a:rPr>
              <a:t>Publish NAM as the earliest possible time to support the adoption of the Code</a:t>
            </a:r>
          </a:p>
          <a:p>
            <a:pPr algn="just"/>
            <a:r>
              <a:rPr lang="en-US" sz="1700" dirty="0">
                <a:latin typeface="+mj-lt"/>
              </a:rPr>
              <a:t>Use of shorter sentences with concise and easily understandable wording to assist in translating the Code</a:t>
            </a:r>
          </a:p>
          <a:p>
            <a:pPr marL="0" indent="0" algn="just">
              <a:buNone/>
            </a:pPr>
            <a:endParaRPr lang="en-US" sz="1600" dirty="0">
              <a:latin typeface="+mj-lt"/>
            </a:endParaRPr>
          </a:p>
          <a:p>
            <a:pPr marL="0" indent="0" algn="just">
              <a:buNone/>
            </a:pPr>
            <a:endParaRPr lang="en-US" sz="1600" dirty="0">
              <a:latin typeface="+mj-lt"/>
            </a:endParaRPr>
          </a:p>
          <a:p>
            <a:pPr algn="just"/>
            <a:endParaRPr lang="en-US" sz="1800" dirty="0">
              <a:latin typeface="+mj-lt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9504C59A-4A5D-FD2E-EFA4-A51B54ABC6D4}"/>
              </a:ext>
            </a:extLst>
          </p:cNvPr>
          <p:cNvSpPr/>
          <p:nvPr/>
        </p:nvSpPr>
        <p:spPr>
          <a:xfrm>
            <a:off x="4959165" y="3724518"/>
            <a:ext cx="6866924" cy="58078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solidFill>
                  <a:schemeClr val="bg1"/>
                </a:solidFill>
                <a:latin typeface="+mj-lt"/>
              </a:rPr>
              <a:t>PC Views and Proposals</a:t>
            </a:r>
          </a:p>
        </p:txBody>
      </p:sp>
      <p:sp>
        <p:nvSpPr>
          <p:cNvPr id="11" name="Content Placeholder 1">
            <a:extLst>
              <a:ext uri="{FF2B5EF4-FFF2-40B4-BE49-F238E27FC236}">
                <a16:creationId xmlns:a16="http://schemas.microsoft.com/office/drawing/2014/main" id="{3F45B0BC-C6A7-637A-8016-78B34BB4047C}"/>
              </a:ext>
            </a:extLst>
          </p:cNvPr>
          <p:cNvSpPr txBox="1">
            <a:spLocks/>
          </p:cNvSpPr>
          <p:nvPr/>
        </p:nvSpPr>
        <p:spPr>
          <a:xfrm>
            <a:off x="4911844" y="4502264"/>
            <a:ext cx="6866925" cy="195986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rgbClr val="4A4A4A"/>
                </a:solidFill>
                <a:latin typeface="Product Sans Thin" panose="020B0203030502040203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4A4A4A"/>
              </a:buClr>
              <a:buFont typeface="System Font Regular"/>
              <a:buChar char="–"/>
              <a:defRPr sz="2400" kern="1200">
                <a:solidFill>
                  <a:srgbClr val="4A4A4A"/>
                </a:solidFill>
                <a:latin typeface="Product Sans Thin" panose="020B0203030502040203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SzPct val="75000"/>
              <a:buFont typeface="Courier New" panose="02070309020205020404" pitchFamily="49" charset="0"/>
              <a:buChar char="o"/>
              <a:defRPr sz="2000" kern="1200">
                <a:solidFill>
                  <a:srgbClr val="4A4A4A"/>
                </a:solidFill>
                <a:latin typeface="Product Sans Thin" panose="020B0203030502040203" pitchFamily="34" charset="0"/>
                <a:ea typeface="+mn-ea"/>
                <a:cs typeface="+mn-cs"/>
              </a:defRPr>
            </a:lvl3pPr>
            <a:lvl4pPr marL="1657350" marR="0" indent="-28575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Pct val="75000"/>
              <a:buFont typeface="System Font Regular"/>
              <a:buChar char="–"/>
              <a:tabLst/>
              <a:defRPr sz="1800" kern="1200">
                <a:solidFill>
                  <a:srgbClr val="4A4A4A"/>
                </a:solidFill>
                <a:latin typeface="Product Sans Thin" panose="020B0203030502040203" pitchFamily="34" charset="0"/>
                <a:ea typeface="+mn-ea"/>
                <a:cs typeface="+mn-cs"/>
              </a:defRPr>
            </a:lvl4pPr>
            <a:lvl5pPr marL="1828800" marR="0" indent="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800" kern="1200">
                <a:solidFill>
                  <a:srgbClr val="4A4A4A"/>
                </a:solidFill>
                <a:latin typeface="Product Sans Thin" panose="020B0203030502040203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en-US" sz="1700" dirty="0">
                <a:latin typeface="+mj-lt"/>
              </a:rPr>
              <a:t>EIOC to consider additional environmental factors and report back</a:t>
            </a:r>
          </a:p>
          <a:p>
            <a:pPr algn="just"/>
            <a:r>
              <a:rPr lang="en-US" sz="1700" dirty="0">
                <a:latin typeface="+mj-lt"/>
              </a:rPr>
              <a:t>Work with IFAC to ensure latest version of Code promptly uploaded on </a:t>
            </a:r>
            <a:r>
              <a:rPr lang="en-US" sz="1700" dirty="0" err="1">
                <a:latin typeface="+mj-lt"/>
              </a:rPr>
              <a:t>eIS</a:t>
            </a:r>
            <a:r>
              <a:rPr lang="en-US" sz="1700" dirty="0">
                <a:latin typeface="+mj-lt"/>
              </a:rPr>
              <a:t> platform and identify opportunities to improve online platform’s functionality and useability</a:t>
            </a:r>
          </a:p>
          <a:p>
            <a:pPr algn="just"/>
            <a:r>
              <a:rPr lang="en-US" sz="1700" dirty="0">
                <a:latin typeface="+mj-lt"/>
              </a:rPr>
              <a:t>IESBA committed to commissioning the development of NAM to support the adoption and implementation of new and revised standards</a:t>
            </a:r>
          </a:p>
          <a:p>
            <a:pPr algn="just"/>
            <a:endParaRPr lang="en-US" sz="18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52129489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E87E18-D699-7CF9-B5BF-BEA3C63A08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+mj-lt"/>
              </a:rPr>
              <a:t>Next Steps</a:t>
            </a:r>
          </a:p>
        </p:txBody>
      </p:sp>
      <p:graphicFrame>
        <p:nvGraphicFramePr>
          <p:cNvPr id="7" name="Content Placeholder 6">
            <a:extLst>
              <a:ext uri="{FF2B5EF4-FFF2-40B4-BE49-F238E27FC236}">
                <a16:creationId xmlns:a16="http://schemas.microsoft.com/office/drawing/2014/main" id="{164785A8-412B-CDEF-6697-50E9D2FBC720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61712750"/>
              </p:ext>
            </p:extLst>
          </p:nvPr>
        </p:nvGraphicFramePr>
        <p:xfrm>
          <a:off x="4579177" y="1376451"/>
          <a:ext cx="5918200" cy="47337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CDDCB3-8208-5ABB-68FC-F7D3DD635E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CA" dirty="0"/>
              <a:t>05-24-2021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2085DDB-B5D0-A2CB-2B3C-1A02F17A65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F81FF-A8B7-8E49-9D5B-3CAD5ADFEE36}" type="slidenum">
              <a:rPr lang="en-US" smtClean="0"/>
              <a:pPr/>
              <a:t>45</a:t>
            </a:fld>
            <a:endParaRPr lang="en-US" dirty="0"/>
          </a:p>
        </p:txBody>
      </p:sp>
      <p:pic>
        <p:nvPicPr>
          <p:cNvPr id="9" name="Picture 8" descr="Person stepping in stairs">
            <a:extLst>
              <a:ext uri="{FF2B5EF4-FFF2-40B4-BE49-F238E27FC236}">
                <a16:creationId xmlns:a16="http://schemas.microsoft.com/office/drawing/2014/main" id="{6300437F-F301-822D-4A0B-5B20B030F7F7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1100078"/>
            <a:ext cx="5820745" cy="5757922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2F488895-99AC-7580-FB07-931F3008A61E}"/>
              </a:ext>
            </a:extLst>
          </p:cNvPr>
          <p:cNvSpPr txBox="1"/>
          <p:nvPr/>
        </p:nvSpPr>
        <p:spPr>
          <a:xfrm>
            <a:off x="9978887" y="1868557"/>
            <a:ext cx="1974573" cy="1736034"/>
          </a:xfrm>
          <a:prstGeom prst="rect">
            <a:avLst/>
          </a:prstGeom>
        </p:spPr>
        <p:txBody>
          <a:bodyPr vert="horz" wrap="square" lIns="91440" tIns="45720" rIns="91440" bIns="45720" rtlCol="0" anchor="b">
            <a:normAutofit/>
          </a:bodyPr>
          <a:lstStyle/>
          <a:p>
            <a:pPr algn="l"/>
            <a:endParaRPr lang="en-US" sz="2200" dirty="0">
              <a:solidFill>
                <a:srgbClr val="0B5494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817F787-6BEB-7DE6-4508-E91526D2F747}"/>
              </a:ext>
            </a:extLst>
          </p:cNvPr>
          <p:cNvSpPr txBox="1"/>
          <p:nvPr/>
        </p:nvSpPr>
        <p:spPr>
          <a:xfrm>
            <a:off x="10966173" y="901148"/>
            <a:ext cx="1424610" cy="622852"/>
          </a:xfrm>
          <a:prstGeom prst="rect">
            <a:avLst/>
          </a:prstGeom>
        </p:spPr>
        <p:txBody>
          <a:bodyPr vert="horz" wrap="square" lIns="91440" tIns="45720" rIns="91440" bIns="45720" rtlCol="0" anchor="b">
            <a:normAutofit/>
          </a:bodyPr>
          <a:lstStyle/>
          <a:p>
            <a:pPr algn="l"/>
            <a:endParaRPr lang="en-US" sz="2200" dirty="0">
              <a:solidFill>
                <a:srgbClr val="0B5494"/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990EA270-B0B7-EC35-67A0-5B296E2A0606}"/>
              </a:ext>
            </a:extLst>
          </p:cNvPr>
          <p:cNvSpPr txBox="1"/>
          <p:nvPr/>
        </p:nvSpPr>
        <p:spPr>
          <a:xfrm>
            <a:off x="9011256" y="4164640"/>
            <a:ext cx="1974573" cy="543340"/>
          </a:xfrm>
          <a:prstGeom prst="rect">
            <a:avLst/>
          </a:prstGeom>
        </p:spPr>
        <p:txBody>
          <a:bodyPr vert="horz" wrap="square" lIns="91440" tIns="45720" rIns="91440" bIns="45720" rtlCol="0" anchor="b">
            <a:normAutofit/>
          </a:bodyPr>
          <a:lstStyle/>
          <a:p>
            <a:pPr algn="l"/>
            <a:r>
              <a:rPr lang="en-US" sz="2000" dirty="0">
                <a:solidFill>
                  <a:srgbClr val="0B5494"/>
                </a:solidFill>
                <a:latin typeface="+mj-lt"/>
              </a:rPr>
              <a:t>PIOB Approval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8D9DB1B4-41B8-3106-8379-9889D91882C8}"/>
              </a:ext>
            </a:extLst>
          </p:cNvPr>
          <p:cNvSpPr txBox="1"/>
          <p:nvPr/>
        </p:nvSpPr>
        <p:spPr>
          <a:xfrm>
            <a:off x="8754773" y="1613114"/>
            <a:ext cx="2305878" cy="729947"/>
          </a:xfrm>
          <a:prstGeom prst="rect">
            <a:avLst/>
          </a:prstGeom>
        </p:spPr>
        <p:txBody>
          <a:bodyPr vert="horz" wrap="square" lIns="91440" tIns="45720" rIns="91440" bIns="45720" rtlCol="0" anchor="b">
            <a:normAutofit fontScale="92500"/>
          </a:bodyPr>
          <a:lstStyle/>
          <a:p>
            <a:pPr algn="l"/>
            <a:r>
              <a:rPr lang="en-US" sz="2000" dirty="0">
                <a:solidFill>
                  <a:srgbClr val="0B5494"/>
                </a:solidFill>
                <a:latin typeface="+mj-lt"/>
              </a:rPr>
              <a:t>Review Feedback &amp; joint SSB session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131134EF-EE59-C9CD-7455-B9D00814BDFD}"/>
              </a:ext>
            </a:extLst>
          </p:cNvPr>
          <p:cNvSpPr txBox="1"/>
          <p:nvPr/>
        </p:nvSpPr>
        <p:spPr>
          <a:xfrm>
            <a:off x="8993478" y="2916575"/>
            <a:ext cx="2305878" cy="674551"/>
          </a:xfrm>
          <a:prstGeom prst="rect">
            <a:avLst/>
          </a:prstGeom>
        </p:spPr>
        <p:txBody>
          <a:bodyPr vert="horz" wrap="square" lIns="91440" tIns="45720" rIns="91440" bIns="45720" rtlCol="0" anchor="b">
            <a:normAutofit lnSpcReduction="10000"/>
          </a:bodyPr>
          <a:lstStyle/>
          <a:p>
            <a:pPr algn="l"/>
            <a:r>
              <a:rPr lang="en-US" sz="2000" dirty="0">
                <a:solidFill>
                  <a:srgbClr val="0B5494"/>
                </a:solidFill>
                <a:latin typeface="+mj-lt"/>
              </a:rPr>
              <a:t>2</a:t>
            </a:r>
            <a:r>
              <a:rPr lang="en-US" sz="2000" baseline="30000" dirty="0">
                <a:solidFill>
                  <a:srgbClr val="0B5494"/>
                </a:solidFill>
                <a:latin typeface="+mj-lt"/>
              </a:rPr>
              <a:t>nd</a:t>
            </a:r>
            <a:r>
              <a:rPr lang="en-US" sz="2000" dirty="0">
                <a:solidFill>
                  <a:srgbClr val="0B5494"/>
                </a:solidFill>
                <a:latin typeface="+mj-lt"/>
              </a:rPr>
              <a:t> Read and Approve SWP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478BF30-BBFB-925B-6237-86A96D88922A}"/>
              </a:ext>
            </a:extLst>
          </p:cNvPr>
          <p:cNvSpPr txBox="1"/>
          <p:nvPr/>
        </p:nvSpPr>
        <p:spPr>
          <a:xfrm>
            <a:off x="9011256" y="5276844"/>
            <a:ext cx="1974573" cy="543340"/>
          </a:xfrm>
          <a:prstGeom prst="rect">
            <a:avLst/>
          </a:prstGeom>
        </p:spPr>
        <p:txBody>
          <a:bodyPr vert="horz" wrap="square" lIns="91440" tIns="45720" rIns="91440" bIns="45720" rtlCol="0" anchor="b">
            <a:normAutofit/>
          </a:bodyPr>
          <a:lstStyle/>
          <a:p>
            <a:pPr algn="l"/>
            <a:r>
              <a:rPr lang="en-US" sz="2000" dirty="0">
                <a:solidFill>
                  <a:srgbClr val="0B5494"/>
                </a:solidFill>
                <a:latin typeface="+mj-lt"/>
              </a:rPr>
              <a:t>Updated SWP</a:t>
            </a:r>
          </a:p>
        </p:txBody>
      </p:sp>
    </p:spTree>
    <p:extLst>
      <p:ext uri="{BB962C8B-B14F-4D97-AF65-F5344CB8AC3E}">
        <p14:creationId xmlns:p14="http://schemas.microsoft.com/office/powerpoint/2010/main" val="673661505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1" name="Rectangle 10">
            <a:extLst>
              <a:ext uri="{FF2B5EF4-FFF2-40B4-BE49-F238E27FC236}">
                <a16:creationId xmlns:a16="http://schemas.microsoft.com/office/drawing/2014/main" id="{8B089790-F4B6-46A7-BB28-7B74A9A9EFD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1"/>
            <a:ext cx="12191695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Placeholder 5" descr="Person with idea concept">
            <a:extLst>
              <a:ext uri="{FF2B5EF4-FFF2-40B4-BE49-F238E27FC236}">
                <a16:creationId xmlns:a16="http://schemas.microsoft.com/office/drawing/2014/main" id="{7557611D-F018-37CE-5161-E9E94350EC15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1" y="1"/>
            <a:ext cx="12192000" cy="6068290"/>
          </a:xfrm>
          <a:prstGeom prst="rect">
            <a:avLst/>
          </a:prstGeom>
        </p:spPr>
      </p:pic>
      <p:grpSp>
        <p:nvGrpSpPr>
          <p:cNvPr id="13" name="Group 12">
            <a:extLst>
              <a:ext uri="{FF2B5EF4-FFF2-40B4-BE49-F238E27FC236}">
                <a16:creationId xmlns:a16="http://schemas.microsoft.com/office/drawing/2014/main" id="{9DE3F54D-33BC-4382-A2AB-5E002F0F116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-305" y="5029199"/>
            <a:ext cx="12228128" cy="1828800"/>
            <a:chOff x="-305" y="2987478"/>
            <a:chExt cx="12188952" cy="1828800"/>
          </a:xfrm>
        </p:grpSpPr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6798451A-4EC8-4869-8DFB-BCE4E00BE55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305" y="2987478"/>
              <a:ext cx="12188952" cy="1099712"/>
            </a:xfrm>
            <a:custGeom>
              <a:avLst/>
              <a:gdLst>
                <a:gd name="connsiteX0" fmla="*/ 9182100 w 9182100"/>
                <a:gd name="connsiteY0" fmla="*/ 396420 h 932744"/>
                <a:gd name="connsiteX1" fmla="*/ 9103805 w 9182100"/>
                <a:gd name="connsiteY1" fmla="*/ 392229 h 932744"/>
                <a:gd name="connsiteX2" fmla="*/ 8712422 w 9182100"/>
                <a:gd name="connsiteY2" fmla="*/ 359749 h 932744"/>
                <a:gd name="connsiteX3" fmla="*/ 8322755 w 9182100"/>
                <a:gd name="connsiteY3" fmla="*/ 313362 h 932744"/>
                <a:gd name="connsiteX4" fmla="*/ 8134826 w 9182100"/>
                <a:gd name="connsiteY4" fmla="*/ 283930 h 932744"/>
                <a:gd name="connsiteX5" fmla="*/ 8090916 w 9182100"/>
                <a:gd name="connsiteY5" fmla="*/ 275643 h 932744"/>
                <a:gd name="connsiteX6" fmla="*/ 8069485 w 9182100"/>
                <a:gd name="connsiteY6" fmla="*/ 271262 h 932744"/>
                <a:gd name="connsiteX7" fmla="*/ 8041862 w 9182100"/>
                <a:gd name="connsiteY7" fmla="*/ 266595 h 932744"/>
                <a:gd name="connsiteX8" fmla="*/ 7986903 w 9182100"/>
                <a:gd name="connsiteY8" fmla="*/ 257546 h 932744"/>
                <a:gd name="connsiteX9" fmla="*/ 7934230 w 9182100"/>
                <a:gd name="connsiteY9" fmla="*/ 249640 h 932744"/>
                <a:gd name="connsiteX10" fmla="*/ 7727537 w 9182100"/>
                <a:gd name="connsiteY10" fmla="*/ 221922 h 932744"/>
                <a:gd name="connsiteX11" fmla="*/ 7625239 w 9182100"/>
                <a:gd name="connsiteY11" fmla="*/ 209730 h 932744"/>
                <a:gd name="connsiteX12" fmla="*/ 7523227 w 9182100"/>
                <a:gd name="connsiteY12" fmla="*/ 198110 h 932744"/>
                <a:gd name="connsiteX13" fmla="*/ 7115651 w 9182100"/>
                <a:gd name="connsiteY13" fmla="*/ 158010 h 932744"/>
                <a:gd name="connsiteX14" fmla="*/ 6706839 w 9182100"/>
                <a:gd name="connsiteY14" fmla="*/ 126958 h 932744"/>
                <a:gd name="connsiteX15" fmla="*/ 6604064 w 9182100"/>
                <a:gd name="connsiteY15" fmla="*/ 120862 h 932744"/>
                <a:gd name="connsiteX16" fmla="*/ 6501003 w 9182100"/>
                <a:gd name="connsiteY16" fmla="*/ 115338 h 932744"/>
                <a:gd name="connsiteX17" fmla="*/ 6397467 w 9182100"/>
                <a:gd name="connsiteY17" fmla="*/ 110385 h 932744"/>
                <a:gd name="connsiteX18" fmla="*/ 6293168 w 9182100"/>
                <a:gd name="connsiteY18" fmla="*/ 106860 h 932744"/>
                <a:gd name="connsiteX19" fmla="*/ 6079712 w 9182100"/>
                <a:gd name="connsiteY19" fmla="*/ 103908 h 932744"/>
                <a:gd name="connsiteX20" fmla="*/ 6024563 w 9182100"/>
                <a:gd name="connsiteY20" fmla="*/ 104479 h 932744"/>
                <a:gd name="connsiteX21" fmla="*/ 5968080 w 9182100"/>
                <a:gd name="connsiteY21" fmla="*/ 106479 h 932744"/>
                <a:gd name="connsiteX22" fmla="*/ 5855875 w 9182100"/>
                <a:gd name="connsiteY22" fmla="*/ 113242 h 932744"/>
                <a:gd name="connsiteX23" fmla="*/ 5439251 w 9182100"/>
                <a:gd name="connsiteY23" fmla="*/ 160105 h 932744"/>
                <a:gd name="connsiteX24" fmla="*/ 5075396 w 9182100"/>
                <a:gd name="connsiteY24" fmla="*/ 186585 h 932744"/>
                <a:gd name="connsiteX25" fmla="*/ 4712780 w 9182100"/>
                <a:gd name="connsiteY25" fmla="*/ 171249 h 932744"/>
                <a:gd name="connsiteX26" fmla="*/ 4666679 w 9182100"/>
                <a:gd name="connsiteY26" fmla="*/ 166773 h 932744"/>
                <a:gd name="connsiteX27" fmla="*/ 4620292 w 9182100"/>
                <a:gd name="connsiteY27" fmla="*/ 161629 h 932744"/>
                <a:gd name="connsiteX28" fmla="*/ 4573810 w 9182100"/>
                <a:gd name="connsiteY28" fmla="*/ 156009 h 932744"/>
                <a:gd name="connsiteX29" fmla="*/ 4550569 w 9182100"/>
                <a:gd name="connsiteY29" fmla="*/ 153057 h 932744"/>
                <a:gd name="connsiteX30" fmla="*/ 4538948 w 9182100"/>
                <a:gd name="connsiteY30" fmla="*/ 151628 h 932744"/>
                <a:gd name="connsiteX31" fmla="*/ 4526566 w 9182100"/>
                <a:gd name="connsiteY31" fmla="*/ 149913 h 932744"/>
                <a:gd name="connsiteX32" fmla="*/ 4327779 w 9182100"/>
                <a:gd name="connsiteY32" fmla="*/ 122862 h 932744"/>
                <a:gd name="connsiteX33" fmla="*/ 3929729 w 9182100"/>
                <a:gd name="connsiteY33" fmla="*/ 68189 h 932744"/>
                <a:gd name="connsiteX34" fmla="*/ 3729133 w 9182100"/>
                <a:gd name="connsiteY34" fmla="*/ 41900 h 932744"/>
                <a:gd name="connsiteX35" fmla="*/ 3628930 w 9182100"/>
                <a:gd name="connsiteY35" fmla="*/ 28946 h 932744"/>
                <a:gd name="connsiteX36" fmla="*/ 3573399 w 9182100"/>
                <a:gd name="connsiteY36" fmla="*/ 22278 h 932744"/>
                <a:gd name="connsiteX37" fmla="*/ 3516916 w 9182100"/>
                <a:gd name="connsiteY37" fmla="*/ 16468 h 932744"/>
                <a:gd name="connsiteX38" fmla="*/ 3074670 w 9182100"/>
                <a:gd name="connsiteY38" fmla="*/ 752 h 932744"/>
                <a:gd name="connsiteX39" fmla="*/ 2858738 w 9182100"/>
                <a:gd name="connsiteY39" fmla="*/ 8753 h 932744"/>
                <a:gd name="connsiteX40" fmla="*/ 2645474 w 9182100"/>
                <a:gd name="connsiteY40" fmla="*/ 25326 h 932744"/>
                <a:gd name="connsiteX41" fmla="*/ 1810798 w 9182100"/>
                <a:gd name="connsiteY41" fmla="*/ 158010 h 932744"/>
                <a:gd name="connsiteX42" fmla="*/ 1602772 w 9182100"/>
                <a:gd name="connsiteY42" fmla="*/ 208111 h 932744"/>
                <a:gd name="connsiteX43" fmla="*/ 1548860 w 9182100"/>
                <a:gd name="connsiteY43" fmla="*/ 222780 h 932744"/>
                <a:gd name="connsiteX44" fmla="*/ 1501331 w 9182100"/>
                <a:gd name="connsiteY44" fmla="*/ 236115 h 932744"/>
                <a:gd name="connsiteX45" fmla="*/ 1411224 w 9182100"/>
                <a:gd name="connsiteY45" fmla="*/ 260880 h 932744"/>
                <a:gd name="connsiteX46" fmla="*/ 1050893 w 9182100"/>
                <a:gd name="connsiteY46" fmla="*/ 338032 h 932744"/>
                <a:gd name="connsiteX47" fmla="*/ 871252 w 9182100"/>
                <a:gd name="connsiteY47" fmla="*/ 360511 h 932744"/>
                <a:gd name="connsiteX48" fmla="*/ 781812 w 9182100"/>
                <a:gd name="connsiteY48" fmla="*/ 366512 h 932744"/>
                <a:gd name="connsiteX49" fmla="*/ 692563 w 9182100"/>
                <a:gd name="connsiteY49" fmla="*/ 369655 h 932744"/>
                <a:gd name="connsiteX50" fmla="*/ 515017 w 9182100"/>
                <a:gd name="connsiteY50" fmla="*/ 363940 h 932744"/>
                <a:gd name="connsiteX51" fmla="*/ 337661 w 9182100"/>
                <a:gd name="connsiteY51" fmla="*/ 341937 h 932744"/>
                <a:gd name="connsiteX52" fmla="*/ 156972 w 9182100"/>
                <a:gd name="connsiteY52" fmla="*/ 303456 h 932744"/>
                <a:gd name="connsiteX53" fmla="*/ 0 w 9182100"/>
                <a:gd name="connsiteY53" fmla="*/ 261642 h 932744"/>
                <a:gd name="connsiteX54" fmla="*/ 0 w 9182100"/>
                <a:gd name="connsiteY54" fmla="*/ 713412 h 932744"/>
                <a:gd name="connsiteX55" fmla="*/ 9144 w 9182100"/>
                <a:gd name="connsiteY55" fmla="*/ 717699 h 932744"/>
                <a:gd name="connsiteX56" fmla="*/ 213360 w 9182100"/>
                <a:gd name="connsiteY56" fmla="*/ 801042 h 932744"/>
                <a:gd name="connsiteX57" fmla="*/ 653510 w 9182100"/>
                <a:gd name="connsiteY57" fmla="*/ 908199 h 932744"/>
                <a:gd name="connsiteX58" fmla="*/ 1101947 w 9182100"/>
                <a:gd name="connsiteY58" fmla="*/ 930773 h 932744"/>
                <a:gd name="connsiteX59" fmla="*/ 1540002 w 9182100"/>
                <a:gd name="connsiteY59" fmla="*/ 889434 h 932744"/>
                <a:gd name="connsiteX60" fmla="*/ 1647158 w 9182100"/>
                <a:gd name="connsiteY60" fmla="*/ 871242 h 932744"/>
                <a:gd name="connsiteX61" fmla="*/ 1698117 w 9182100"/>
                <a:gd name="connsiteY61" fmla="*/ 862193 h 932744"/>
                <a:gd name="connsiteX62" fmla="*/ 1742789 w 9182100"/>
                <a:gd name="connsiteY62" fmla="*/ 854668 h 932744"/>
                <a:gd name="connsiteX63" fmla="*/ 1931003 w 9182100"/>
                <a:gd name="connsiteY63" fmla="*/ 826950 h 932744"/>
                <a:gd name="connsiteX64" fmla="*/ 2314861 w 9182100"/>
                <a:gd name="connsiteY64" fmla="*/ 783897 h 932744"/>
                <a:gd name="connsiteX65" fmla="*/ 2506885 w 9182100"/>
                <a:gd name="connsiteY65" fmla="*/ 768086 h 932744"/>
                <a:gd name="connsiteX66" fmla="*/ 2602611 w 9182100"/>
                <a:gd name="connsiteY66" fmla="*/ 762085 h 932744"/>
                <a:gd name="connsiteX67" fmla="*/ 2698052 w 9182100"/>
                <a:gd name="connsiteY67" fmla="*/ 756846 h 932744"/>
                <a:gd name="connsiteX68" fmla="*/ 2887980 w 9182100"/>
                <a:gd name="connsiteY68" fmla="*/ 750846 h 932744"/>
                <a:gd name="connsiteX69" fmla="*/ 3075813 w 9182100"/>
                <a:gd name="connsiteY69" fmla="*/ 750179 h 932744"/>
                <a:gd name="connsiteX70" fmla="*/ 3168587 w 9182100"/>
                <a:gd name="connsiteY70" fmla="*/ 752751 h 932744"/>
                <a:gd name="connsiteX71" fmla="*/ 3260408 w 9182100"/>
                <a:gd name="connsiteY71" fmla="*/ 756656 h 932744"/>
                <a:gd name="connsiteX72" fmla="*/ 3440049 w 9182100"/>
                <a:gd name="connsiteY72" fmla="*/ 771610 h 932744"/>
                <a:gd name="connsiteX73" fmla="*/ 3483864 w 9182100"/>
                <a:gd name="connsiteY73" fmla="*/ 776849 h 932744"/>
                <a:gd name="connsiteX74" fmla="*/ 3528536 w 9182100"/>
                <a:gd name="connsiteY74" fmla="*/ 782469 h 932744"/>
                <a:gd name="connsiteX75" fmla="*/ 3628549 w 9182100"/>
                <a:gd name="connsiteY75" fmla="*/ 796089 h 932744"/>
                <a:gd name="connsiteX76" fmla="*/ 3828574 w 9182100"/>
                <a:gd name="connsiteY76" fmla="*/ 823140 h 932744"/>
                <a:gd name="connsiteX77" fmla="*/ 4231196 w 9182100"/>
                <a:gd name="connsiteY77" fmla="*/ 874099 h 932744"/>
                <a:gd name="connsiteX78" fmla="*/ 4433126 w 9182100"/>
                <a:gd name="connsiteY78" fmla="*/ 897435 h 932744"/>
                <a:gd name="connsiteX79" fmla="*/ 4485990 w 9182100"/>
                <a:gd name="connsiteY79" fmla="*/ 903246 h 932744"/>
                <a:gd name="connsiteX80" fmla="*/ 4539806 w 9182100"/>
                <a:gd name="connsiteY80" fmla="*/ 908961 h 932744"/>
                <a:gd name="connsiteX81" fmla="*/ 4593908 w 9182100"/>
                <a:gd name="connsiteY81" fmla="*/ 914199 h 932744"/>
                <a:gd name="connsiteX82" fmla="*/ 4648296 w 9182100"/>
                <a:gd name="connsiteY82" fmla="*/ 918771 h 932744"/>
                <a:gd name="connsiteX83" fmla="*/ 5092446 w 9182100"/>
                <a:gd name="connsiteY83" fmla="*/ 931154 h 932744"/>
                <a:gd name="connsiteX84" fmla="*/ 5533168 w 9182100"/>
                <a:gd name="connsiteY84" fmla="*/ 891816 h 932744"/>
                <a:gd name="connsiteX85" fmla="*/ 5918169 w 9182100"/>
                <a:gd name="connsiteY85" fmla="*/ 840666 h 932744"/>
                <a:gd name="connsiteX86" fmla="*/ 6007323 w 9182100"/>
                <a:gd name="connsiteY86" fmla="*/ 833237 h 932744"/>
                <a:gd name="connsiteX87" fmla="*/ 6051709 w 9182100"/>
                <a:gd name="connsiteY87" fmla="*/ 830570 h 932744"/>
                <a:gd name="connsiteX88" fmla="*/ 6097429 w 9182100"/>
                <a:gd name="connsiteY88" fmla="*/ 828379 h 932744"/>
                <a:gd name="connsiteX89" fmla="*/ 6287834 w 9182100"/>
                <a:gd name="connsiteY89" fmla="*/ 822569 h 932744"/>
                <a:gd name="connsiteX90" fmla="*/ 6681597 w 9182100"/>
                <a:gd name="connsiteY90" fmla="*/ 821235 h 932744"/>
                <a:gd name="connsiteX91" fmla="*/ 7079647 w 9182100"/>
                <a:gd name="connsiteY91" fmla="*/ 826569 h 932744"/>
                <a:gd name="connsiteX92" fmla="*/ 7478173 w 9182100"/>
                <a:gd name="connsiteY92" fmla="*/ 836094 h 932744"/>
                <a:gd name="connsiteX93" fmla="*/ 7871937 w 9182100"/>
                <a:gd name="connsiteY93" fmla="*/ 851430 h 932744"/>
                <a:gd name="connsiteX94" fmla="*/ 7919657 w 9182100"/>
                <a:gd name="connsiteY94" fmla="*/ 854097 h 932744"/>
                <a:gd name="connsiteX95" fmla="*/ 7964901 w 9182100"/>
                <a:gd name="connsiteY95" fmla="*/ 857240 h 932744"/>
                <a:gd name="connsiteX96" fmla="*/ 8015955 w 9182100"/>
                <a:gd name="connsiteY96" fmla="*/ 861050 h 932744"/>
                <a:gd name="connsiteX97" fmla="*/ 8072247 w 9182100"/>
                <a:gd name="connsiteY97" fmla="*/ 864384 h 932744"/>
                <a:gd name="connsiteX98" fmla="*/ 8286750 w 9182100"/>
                <a:gd name="connsiteY98" fmla="*/ 868384 h 932744"/>
                <a:gd name="connsiteX99" fmla="*/ 8704040 w 9182100"/>
                <a:gd name="connsiteY99" fmla="*/ 853716 h 932744"/>
                <a:gd name="connsiteX100" fmla="*/ 9120188 w 9182100"/>
                <a:gd name="connsiteY100" fmla="*/ 814092 h 932744"/>
                <a:gd name="connsiteX101" fmla="*/ 9181909 w 9182100"/>
                <a:gd name="connsiteY101" fmla="*/ 805519 h 932744"/>
                <a:gd name="connsiteX102" fmla="*/ 9181909 w 9182100"/>
                <a:gd name="connsiteY102" fmla="*/ 396420 h 9327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</a:cxnLst>
              <a:rect l="l" t="t" r="r" b="b"/>
              <a:pathLst>
                <a:path w="9182100" h="932744">
                  <a:moveTo>
                    <a:pt x="9182100" y="396420"/>
                  </a:moveTo>
                  <a:cubicBezTo>
                    <a:pt x="9156097" y="395182"/>
                    <a:pt x="9129999" y="393753"/>
                    <a:pt x="9103805" y="392229"/>
                  </a:cubicBezTo>
                  <a:cubicBezTo>
                    <a:pt x="8974169" y="384419"/>
                    <a:pt x="8843105" y="372989"/>
                    <a:pt x="8712422" y="359749"/>
                  </a:cubicBezTo>
                  <a:cubicBezTo>
                    <a:pt x="8581739" y="346319"/>
                    <a:pt x="8451056" y="331269"/>
                    <a:pt x="8322755" y="313362"/>
                  </a:cubicBezTo>
                  <a:cubicBezTo>
                    <a:pt x="8258747" y="304695"/>
                    <a:pt x="8195120" y="294979"/>
                    <a:pt x="8134826" y="283930"/>
                  </a:cubicBezTo>
                  <a:cubicBezTo>
                    <a:pt x="8119872" y="281168"/>
                    <a:pt x="8105013" y="278501"/>
                    <a:pt x="8090916" y="275643"/>
                  </a:cubicBezTo>
                  <a:lnTo>
                    <a:pt x="8069485" y="271262"/>
                  </a:lnTo>
                  <a:lnTo>
                    <a:pt x="8041862" y="266595"/>
                  </a:lnTo>
                  <a:cubicBezTo>
                    <a:pt x="8023574" y="263547"/>
                    <a:pt x="8004524" y="260213"/>
                    <a:pt x="7986903" y="257546"/>
                  </a:cubicBezTo>
                  <a:lnTo>
                    <a:pt x="7934230" y="249640"/>
                  </a:lnTo>
                  <a:cubicBezTo>
                    <a:pt x="7864221" y="239258"/>
                    <a:pt x="7795832" y="230209"/>
                    <a:pt x="7727537" y="221922"/>
                  </a:cubicBezTo>
                  <a:lnTo>
                    <a:pt x="7625239" y="209730"/>
                  </a:lnTo>
                  <a:lnTo>
                    <a:pt x="7523227" y="198110"/>
                  </a:lnTo>
                  <a:cubicBezTo>
                    <a:pt x="7387209" y="183060"/>
                    <a:pt x="7251573" y="170392"/>
                    <a:pt x="7115651" y="158010"/>
                  </a:cubicBezTo>
                  <a:cubicBezTo>
                    <a:pt x="6979730" y="146580"/>
                    <a:pt x="6843522" y="135721"/>
                    <a:pt x="6706839" y="126958"/>
                  </a:cubicBezTo>
                  <a:lnTo>
                    <a:pt x="6604064" y="120862"/>
                  </a:lnTo>
                  <a:cubicBezTo>
                    <a:pt x="6569869" y="118767"/>
                    <a:pt x="6535484" y="116862"/>
                    <a:pt x="6501003" y="115338"/>
                  </a:cubicBezTo>
                  <a:lnTo>
                    <a:pt x="6397467" y="110385"/>
                  </a:lnTo>
                  <a:lnTo>
                    <a:pt x="6293168" y="106860"/>
                  </a:lnTo>
                  <a:cubicBezTo>
                    <a:pt x="6222969" y="105146"/>
                    <a:pt x="6152769" y="103527"/>
                    <a:pt x="6079712" y="103908"/>
                  </a:cubicBezTo>
                  <a:cubicBezTo>
                    <a:pt x="6061710" y="103908"/>
                    <a:pt x="6043708" y="103812"/>
                    <a:pt x="6024563" y="104479"/>
                  </a:cubicBezTo>
                  <a:cubicBezTo>
                    <a:pt x="6005703" y="104955"/>
                    <a:pt x="5986844" y="105527"/>
                    <a:pt x="5968080" y="106479"/>
                  </a:cubicBezTo>
                  <a:cubicBezTo>
                    <a:pt x="5930456" y="108003"/>
                    <a:pt x="5893023" y="110385"/>
                    <a:pt x="5855875" y="113242"/>
                  </a:cubicBezTo>
                  <a:cubicBezTo>
                    <a:pt x="5706904" y="124577"/>
                    <a:pt x="5565934" y="145151"/>
                    <a:pt x="5439251" y="160105"/>
                  </a:cubicBezTo>
                  <a:cubicBezTo>
                    <a:pt x="5311902" y="175536"/>
                    <a:pt x="5194745" y="184680"/>
                    <a:pt x="5075396" y="186585"/>
                  </a:cubicBezTo>
                  <a:cubicBezTo>
                    <a:pt x="4956429" y="188490"/>
                    <a:pt x="4835748" y="182775"/>
                    <a:pt x="4712780" y="171249"/>
                  </a:cubicBezTo>
                  <a:lnTo>
                    <a:pt x="4666679" y="166773"/>
                  </a:lnTo>
                  <a:lnTo>
                    <a:pt x="4620292" y="161629"/>
                  </a:lnTo>
                  <a:cubicBezTo>
                    <a:pt x="4604862" y="160010"/>
                    <a:pt x="4589336" y="157914"/>
                    <a:pt x="4573810" y="156009"/>
                  </a:cubicBezTo>
                  <a:lnTo>
                    <a:pt x="4550569" y="153057"/>
                  </a:lnTo>
                  <a:lnTo>
                    <a:pt x="4538948" y="151628"/>
                  </a:lnTo>
                  <a:lnTo>
                    <a:pt x="4526566" y="149913"/>
                  </a:lnTo>
                  <a:lnTo>
                    <a:pt x="4327779" y="122862"/>
                  </a:lnTo>
                  <a:lnTo>
                    <a:pt x="3929729" y="68189"/>
                  </a:lnTo>
                  <a:lnTo>
                    <a:pt x="3729133" y="41900"/>
                  </a:lnTo>
                  <a:lnTo>
                    <a:pt x="3628930" y="28946"/>
                  </a:lnTo>
                  <a:lnTo>
                    <a:pt x="3573399" y="22278"/>
                  </a:lnTo>
                  <a:cubicBezTo>
                    <a:pt x="3554445" y="19992"/>
                    <a:pt x="3535585" y="17992"/>
                    <a:pt x="3516916" y="16468"/>
                  </a:cubicBezTo>
                  <a:cubicBezTo>
                    <a:pt x="3366611" y="2752"/>
                    <a:pt x="3219736" y="-2010"/>
                    <a:pt x="3074670" y="752"/>
                  </a:cubicBezTo>
                  <a:cubicBezTo>
                    <a:pt x="3002280" y="2181"/>
                    <a:pt x="2930176" y="4467"/>
                    <a:pt x="2858738" y="8753"/>
                  </a:cubicBezTo>
                  <a:cubicBezTo>
                    <a:pt x="2787206" y="13039"/>
                    <a:pt x="2716149" y="18754"/>
                    <a:pt x="2645474" y="25326"/>
                  </a:cubicBezTo>
                  <a:cubicBezTo>
                    <a:pt x="2362581" y="52473"/>
                    <a:pt x="2085975" y="97145"/>
                    <a:pt x="1810798" y="158010"/>
                  </a:cubicBezTo>
                  <a:cubicBezTo>
                    <a:pt x="1741837" y="173345"/>
                    <a:pt x="1673066" y="189442"/>
                    <a:pt x="1602772" y="208111"/>
                  </a:cubicBezTo>
                  <a:lnTo>
                    <a:pt x="1548860" y="222780"/>
                  </a:lnTo>
                  <a:lnTo>
                    <a:pt x="1501331" y="236115"/>
                  </a:lnTo>
                  <a:cubicBezTo>
                    <a:pt x="1471327" y="244497"/>
                    <a:pt x="1441228" y="253450"/>
                    <a:pt x="1411224" y="260880"/>
                  </a:cubicBezTo>
                  <a:cubicBezTo>
                    <a:pt x="1291209" y="293074"/>
                    <a:pt x="1170813" y="318982"/>
                    <a:pt x="1050893" y="338032"/>
                  </a:cubicBezTo>
                  <a:cubicBezTo>
                    <a:pt x="990790" y="347557"/>
                    <a:pt x="931069" y="354796"/>
                    <a:pt x="871252" y="360511"/>
                  </a:cubicBezTo>
                  <a:cubicBezTo>
                    <a:pt x="841438" y="362702"/>
                    <a:pt x="811530" y="365559"/>
                    <a:pt x="781812" y="366512"/>
                  </a:cubicBezTo>
                  <a:cubicBezTo>
                    <a:pt x="751904" y="368512"/>
                    <a:pt x="722376" y="368893"/>
                    <a:pt x="692563" y="369655"/>
                  </a:cubicBezTo>
                  <a:cubicBezTo>
                    <a:pt x="633222" y="370036"/>
                    <a:pt x="574167" y="368131"/>
                    <a:pt x="515017" y="363940"/>
                  </a:cubicBezTo>
                  <a:cubicBezTo>
                    <a:pt x="455867" y="359749"/>
                    <a:pt x="397097" y="351748"/>
                    <a:pt x="337661" y="341937"/>
                  </a:cubicBezTo>
                  <a:cubicBezTo>
                    <a:pt x="278225" y="331936"/>
                    <a:pt x="218599" y="318696"/>
                    <a:pt x="156972" y="303456"/>
                  </a:cubicBezTo>
                  <a:cubicBezTo>
                    <a:pt x="106680" y="290883"/>
                    <a:pt x="55150" y="276405"/>
                    <a:pt x="0" y="261642"/>
                  </a:cubicBezTo>
                  <a:lnTo>
                    <a:pt x="0" y="713412"/>
                  </a:lnTo>
                  <a:cubicBezTo>
                    <a:pt x="3048" y="714841"/>
                    <a:pt x="6096" y="716270"/>
                    <a:pt x="9144" y="717699"/>
                  </a:cubicBezTo>
                  <a:cubicBezTo>
                    <a:pt x="74295" y="747798"/>
                    <a:pt x="142875" y="775896"/>
                    <a:pt x="213360" y="801042"/>
                  </a:cubicBezTo>
                  <a:cubicBezTo>
                    <a:pt x="354521" y="851715"/>
                    <a:pt x="503873" y="887244"/>
                    <a:pt x="653510" y="908199"/>
                  </a:cubicBezTo>
                  <a:cubicBezTo>
                    <a:pt x="803338" y="928773"/>
                    <a:pt x="953929" y="935631"/>
                    <a:pt x="1101947" y="930773"/>
                  </a:cubicBezTo>
                  <a:cubicBezTo>
                    <a:pt x="1250252" y="926582"/>
                    <a:pt x="1396365" y="911437"/>
                    <a:pt x="1540002" y="889434"/>
                  </a:cubicBezTo>
                  <a:cubicBezTo>
                    <a:pt x="1576197" y="884386"/>
                    <a:pt x="1611535" y="877433"/>
                    <a:pt x="1647158" y="871242"/>
                  </a:cubicBezTo>
                  <a:lnTo>
                    <a:pt x="1698117" y="862193"/>
                  </a:lnTo>
                  <a:lnTo>
                    <a:pt x="1742789" y="854668"/>
                  </a:lnTo>
                  <a:cubicBezTo>
                    <a:pt x="1804035" y="845048"/>
                    <a:pt x="1867472" y="835428"/>
                    <a:pt x="1931003" y="826950"/>
                  </a:cubicBezTo>
                  <a:cubicBezTo>
                    <a:pt x="2058353" y="810282"/>
                    <a:pt x="2186750" y="795327"/>
                    <a:pt x="2314861" y="783897"/>
                  </a:cubicBezTo>
                  <a:cubicBezTo>
                    <a:pt x="2378964" y="778087"/>
                    <a:pt x="2442972" y="772467"/>
                    <a:pt x="2506885" y="768086"/>
                  </a:cubicBezTo>
                  <a:cubicBezTo>
                    <a:pt x="2538794" y="765990"/>
                    <a:pt x="2570798" y="763800"/>
                    <a:pt x="2602611" y="762085"/>
                  </a:cubicBezTo>
                  <a:cubicBezTo>
                    <a:pt x="2634520" y="760180"/>
                    <a:pt x="2666333" y="758370"/>
                    <a:pt x="2698052" y="756846"/>
                  </a:cubicBezTo>
                  <a:cubicBezTo>
                    <a:pt x="2761583" y="753894"/>
                    <a:pt x="2825020" y="751703"/>
                    <a:pt x="2887980" y="750846"/>
                  </a:cubicBezTo>
                  <a:cubicBezTo>
                    <a:pt x="2951036" y="749417"/>
                    <a:pt x="3013615" y="749322"/>
                    <a:pt x="3075813" y="750179"/>
                  </a:cubicBezTo>
                  <a:cubicBezTo>
                    <a:pt x="3106865" y="750846"/>
                    <a:pt x="3137916" y="751417"/>
                    <a:pt x="3168587" y="752751"/>
                  </a:cubicBezTo>
                  <a:cubicBezTo>
                    <a:pt x="3199448" y="753703"/>
                    <a:pt x="3229928" y="755227"/>
                    <a:pt x="3260408" y="756656"/>
                  </a:cubicBezTo>
                  <a:cubicBezTo>
                    <a:pt x="3320987" y="760466"/>
                    <a:pt x="3381470" y="764562"/>
                    <a:pt x="3440049" y="771610"/>
                  </a:cubicBezTo>
                  <a:cubicBezTo>
                    <a:pt x="3454908" y="773039"/>
                    <a:pt x="3469386" y="775039"/>
                    <a:pt x="3483864" y="776849"/>
                  </a:cubicBezTo>
                  <a:lnTo>
                    <a:pt x="3528536" y="782469"/>
                  </a:lnTo>
                  <a:lnTo>
                    <a:pt x="3628549" y="796089"/>
                  </a:lnTo>
                  <a:lnTo>
                    <a:pt x="3828574" y="823140"/>
                  </a:lnTo>
                  <a:cubicBezTo>
                    <a:pt x="3962019" y="840190"/>
                    <a:pt x="4095750" y="858573"/>
                    <a:pt x="4231196" y="874099"/>
                  </a:cubicBezTo>
                  <a:lnTo>
                    <a:pt x="4433126" y="897435"/>
                  </a:lnTo>
                  <a:lnTo>
                    <a:pt x="4485990" y="903246"/>
                  </a:lnTo>
                  <a:cubicBezTo>
                    <a:pt x="4503897" y="905151"/>
                    <a:pt x="4521708" y="907341"/>
                    <a:pt x="4539806" y="908961"/>
                  </a:cubicBezTo>
                  <a:lnTo>
                    <a:pt x="4593908" y="914199"/>
                  </a:lnTo>
                  <a:lnTo>
                    <a:pt x="4648296" y="918771"/>
                  </a:lnTo>
                  <a:cubicBezTo>
                    <a:pt x="4793456" y="930392"/>
                    <a:pt x="4942237" y="935631"/>
                    <a:pt x="5092446" y="931154"/>
                  </a:cubicBezTo>
                  <a:cubicBezTo>
                    <a:pt x="5242274" y="927249"/>
                    <a:pt x="5393627" y="911437"/>
                    <a:pt x="5533168" y="891816"/>
                  </a:cubicBezTo>
                  <a:cubicBezTo>
                    <a:pt x="5673471" y="872289"/>
                    <a:pt x="5798820" y="851906"/>
                    <a:pt x="5918169" y="840666"/>
                  </a:cubicBezTo>
                  <a:cubicBezTo>
                    <a:pt x="5948077" y="837809"/>
                    <a:pt x="5977795" y="835237"/>
                    <a:pt x="6007323" y="833237"/>
                  </a:cubicBezTo>
                  <a:cubicBezTo>
                    <a:pt x="6022086" y="832094"/>
                    <a:pt x="6036945" y="831332"/>
                    <a:pt x="6051709" y="830570"/>
                  </a:cubicBezTo>
                  <a:lnTo>
                    <a:pt x="6097429" y="828379"/>
                  </a:lnTo>
                  <a:cubicBezTo>
                    <a:pt x="6158960" y="825236"/>
                    <a:pt x="6223445" y="823807"/>
                    <a:pt x="6287834" y="822569"/>
                  </a:cubicBezTo>
                  <a:cubicBezTo>
                    <a:pt x="6417374" y="820664"/>
                    <a:pt x="6549485" y="820188"/>
                    <a:pt x="6681597" y="821235"/>
                  </a:cubicBezTo>
                  <a:cubicBezTo>
                    <a:pt x="6813899" y="822378"/>
                    <a:pt x="6946773" y="823617"/>
                    <a:pt x="7079647" y="826569"/>
                  </a:cubicBezTo>
                  <a:cubicBezTo>
                    <a:pt x="7212520" y="828951"/>
                    <a:pt x="7345585" y="831903"/>
                    <a:pt x="7478173" y="836094"/>
                  </a:cubicBezTo>
                  <a:cubicBezTo>
                    <a:pt x="7610475" y="839714"/>
                    <a:pt x="7743539" y="844953"/>
                    <a:pt x="7871937" y="851430"/>
                  </a:cubicBezTo>
                  <a:lnTo>
                    <a:pt x="7919657" y="854097"/>
                  </a:lnTo>
                  <a:cubicBezTo>
                    <a:pt x="7935564" y="854954"/>
                    <a:pt x="7949756" y="856192"/>
                    <a:pt x="7964901" y="857240"/>
                  </a:cubicBezTo>
                  <a:lnTo>
                    <a:pt x="8015955" y="861050"/>
                  </a:lnTo>
                  <a:cubicBezTo>
                    <a:pt x="8035195" y="862383"/>
                    <a:pt x="8053769" y="863622"/>
                    <a:pt x="8072247" y="864384"/>
                  </a:cubicBezTo>
                  <a:cubicBezTo>
                    <a:pt x="8145780" y="867527"/>
                    <a:pt x="8216456" y="868479"/>
                    <a:pt x="8286750" y="868384"/>
                  </a:cubicBezTo>
                  <a:cubicBezTo>
                    <a:pt x="8427148" y="867527"/>
                    <a:pt x="8565452" y="862574"/>
                    <a:pt x="8704040" y="853716"/>
                  </a:cubicBezTo>
                  <a:cubicBezTo>
                    <a:pt x="8842534" y="844762"/>
                    <a:pt x="8980741" y="832284"/>
                    <a:pt x="9120188" y="814092"/>
                  </a:cubicBezTo>
                  <a:cubicBezTo>
                    <a:pt x="9140761" y="811425"/>
                    <a:pt x="9161336" y="808567"/>
                    <a:pt x="9181909" y="805519"/>
                  </a:cubicBezTo>
                  <a:lnTo>
                    <a:pt x="9181909" y="396420"/>
                  </a:ln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60ECD12F-47FF-48FE-A827-069775A8AD1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305" y="3199381"/>
              <a:ext cx="12188952" cy="902694"/>
            </a:xfrm>
            <a:custGeom>
              <a:avLst/>
              <a:gdLst>
                <a:gd name="connsiteX0" fmla="*/ 9182100 w 9182100"/>
                <a:gd name="connsiteY0" fmla="*/ 351088 h 765639"/>
                <a:gd name="connsiteX1" fmla="*/ 9178480 w 9182100"/>
                <a:gd name="connsiteY1" fmla="*/ 350993 h 765639"/>
                <a:gd name="connsiteX2" fmla="*/ 8783955 w 9182100"/>
                <a:gd name="connsiteY2" fmla="*/ 327561 h 765639"/>
                <a:gd name="connsiteX3" fmla="*/ 8390763 w 9182100"/>
                <a:gd name="connsiteY3" fmla="*/ 288795 h 765639"/>
                <a:gd name="connsiteX4" fmla="*/ 8199502 w 9182100"/>
                <a:gd name="connsiteY4" fmla="*/ 262601 h 765639"/>
                <a:gd name="connsiteX5" fmla="*/ 8153972 w 9182100"/>
                <a:gd name="connsiteY5" fmla="*/ 254886 h 765639"/>
                <a:gd name="connsiteX6" fmla="*/ 8131588 w 9182100"/>
                <a:gd name="connsiteY6" fmla="*/ 250790 h 765639"/>
                <a:gd name="connsiteX7" fmla="*/ 8104632 w 9182100"/>
                <a:gd name="connsiteY7" fmla="*/ 246504 h 765639"/>
                <a:gd name="connsiteX8" fmla="*/ 8050911 w 9182100"/>
                <a:gd name="connsiteY8" fmla="*/ 238217 h 765639"/>
                <a:gd name="connsiteX9" fmla="*/ 7998810 w 9182100"/>
                <a:gd name="connsiteY9" fmla="*/ 230978 h 765639"/>
                <a:gd name="connsiteX10" fmla="*/ 7589902 w 9182100"/>
                <a:gd name="connsiteY10" fmla="*/ 183925 h 765639"/>
                <a:gd name="connsiteX11" fmla="*/ 7183469 w 9182100"/>
                <a:gd name="connsiteY11" fmla="*/ 147634 h 765639"/>
                <a:gd name="connsiteX12" fmla="*/ 6775990 w 9182100"/>
                <a:gd name="connsiteY12" fmla="*/ 119821 h 765639"/>
                <a:gd name="connsiteX13" fmla="*/ 6364795 w 9182100"/>
                <a:gd name="connsiteY13" fmla="*/ 102391 h 765639"/>
                <a:gd name="connsiteX14" fmla="*/ 6154293 w 9182100"/>
                <a:gd name="connsiteY14" fmla="*/ 100581 h 765639"/>
                <a:gd name="connsiteX15" fmla="*/ 6100287 w 9182100"/>
                <a:gd name="connsiteY15" fmla="*/ 101343 h 765639"/>
                <a:gd name="connsiteX16" fmla="*/ 6045327 w 9182100"/>
                <a:gd name="connsiteY16" fmla="*/ 103438 h 765639"/>
                <a:gd name="connsiteX17" fmla="*/ 5935980 w 9182100"/>
                <a:gd name="connsiteY17" fmla="*/ 110296 h 765639"/>
                <a:gd name="connsiteX18" fmla="*/ 5523357 w 9182100"/>
                <a:gd name="connsiteY18" fmla="*/ 157635 h 765639"/>
                <a:gd name="connsiteX19" fmla="*/ 5149882 w 9182100"/>
                <a:gd name="connsiteY19" fmla="*/ 185639 h 765639"/>
                <a:gd name="connsiteX20" fmla="*/ 4777073 w 9182100"/>
                <a:gd name="connsiteY20" fmla="*/ 170685 h 765639"/>
                <a:gd name="connsiteX21" fmla="*/ 4729925 w 9182100"/>
                <a:gd name="connsiteY21" fmla="*/ 166208 h 765639"/>
                <a:gd name="connsiteX22" fmla="*/ 4682585 w 9182100"/>
                <a:gd name="connsiteY22" fmla="*/ 161064 h 765639"/>
                <a:gd name="connsiteX23" fmla="*/ 4635151 w 9182100"/>
                <a:gd name="connsiteY23" fmla="*/ 155445 h 765639"/>
                <a:gd name="connsiteX24" fmla="*/ 4611434 w 9182100"/>
                <a:gd name="connsiteY24" fmla="*/ 152492 h 765639"/>
                <a:gd name="connsiteX25" fmla="*/ 4587145 w 9182100"/>
                <a:gd name="connsiteY25" fmla="*/ 149349 h 765639"/>
                <a:gd name="connsiteX26" fmla="*/ 4387977 w 9182100"/>
                <a:gd name="connsiteY26" fmla="*/ 122774 h 765639"/>
                <a:gd name="connsiteX27" fmla="*/ 3989356 w 9182100"/>
                <a:gd name="connsiteY27" fmla="*/ 68577 h 765639"/>
                <a:gd name="connsiteX28" fmla="*/ 3789140 w 9182100"/>
                <a:gd name="connsiteY28" fmla="*/ 42192 h 765639"/>
                <a:gd name="connsiteX29" fmla="*/ 3689033 w 9182100"/>
                <a:gd name="connsiteY29" fmla="*/ 29143 h 765639"/>
                <a:gd name="connsiteX30" fmla="*/ 3634835 w 9182100"/>
                <a:gd name="connsiteY30" fmla="*/ 22571 h 765639"/>
                <a:gd name="connsiteX31" fmla="*/ 3579876 w 9182100"/>
                <a:gd name="connsiteY31" fmla="*/ 16856 h 765639"/>
                <a:gd name="connsiteX32" fmla="*/ 3147441 w 9182100"/>
                <a:gd name="connsiteY32" fmla="*/ 473 h 765639"/>
                <a:gd name="connsiteX33" fmla="*/ 2724722 w 9182100"/>
                <a:gd name="connsiteY33" fmla="*/ 22857 h 765639"/>
                <a:gd name="connsiteX34" fmla="*/ 1898428 w 9182100"/>
                <a:gd name="connsiteY34" fmla="*/ 147730 h 765639"/>
                <a:gd name="connsiteX35" fmla="*/ 1692878 w 9182100"/>
                <a:gd name="connsiteY35" fmla="*/ 195069 h 765639"/>
                <a:gd name="connsiteX36" fmla="*/ 1640205 w 9182100"/>
                <a:gd name="connsiteY36" fmla="*/ 208785 h 765639"/>
                <a:gd name="connsiteX37" fmla="*/ 1592294 w 9182100"/>
                <a:gd name="connsiteY37" fmla="*/ 221643 h 765639"/>
                <a:gd name="connsiteX38" fmla="*/ 1500092 w 9182100"/>
                <a:gd name="connsiteY38" fmla="*/ 245551 h 765639"/>
                <a:gd name="connsiteX39" fmla="*/ 1130046 w 9182100"/>
                <a:gd name="connsiteY39" fmla="*/ 318227 h 765639"/>
                <a:gd name="connsiteX40" fmla="*/ 944880 w 9182100"/>
                <a:gd name="connsiteY40" fmla="*/ 337658 h 765639"/>
                <a:gd name="connsiteX41" fmla="*/ 852583 w 9182100"/>
                <a:gd name="connsiteY41" fmla="*/ 341944 h 765639"/>
                <a:gd name="connsiteX42" fmla="*/ 760476 w 9182100"/>
                <a:gd name="connsiteY42" fmla="*/ 343087 h 765639"/>
                <a:gd name="connsiteX43" fmla="*/ 577215 w 9182100"/>
                <a:gd name="connsiteY43" fmla="*/ 332800 h 765639"/>
                <a:gd name="connsiteX44" fmla="*/ 394907 w 9182100"/>
                <a:gd name="connsiteY44" fmla="*/ 305463 h 765639"/>
                <a:gd name="connsiteX45" fmla="*/ 211265 w 9182100"/>
                <a:gd name="connsiteY45" fmla="*/ 261363 h 765639"/>
                <a:gd name="connsiteX46" fmla="*/ 17526 w 9182100"/>
                <a:gd name="connsiteY46" fmla="*/ 204880 h 765639"/>
                <a:gd name="connsiteX47" fmla="*/ 0 w 9182100"/>
                <a:gd name="connsiteY47" fmla="*/ 199927 h 765639"/>
                <a:gd name="connsiteX48" fmla="*/ 0 w 9182100"/>
                <a:gd name="connsiteY48" fmla="*/ 526920 h 765639"/>
                <a:gd name="connsiteX49" fmla="*/ 100298 w 9182100"/>
                <a:gd name="connsiteY49" fmla="*/ 571973 h 765639"/>
                <a:gd name="connsiteX50" fmla="*/ 301562 w 9182100"/>
                <a:gd name="connsiteY50" fmla="*/ 649697 h 765639"/>
                <a:gd name="connsiteX51" fmla="*/ 731044 w 9182100"/>
                <a:gd name="connsiteY51" fmla="*/ 746947 h 765639"/>
                <a:gd name="connsiteX52" fmla="*/ 1168241 w 9182100"/>
                <a:gd name="connsiteY52" fmla="*/ 762759 h 765639"/>
                <a:gd name="connsiteX53" fmla="*/ 1596581 w 9182100"/>
                <a:gd name="connsiteY53" fmla="*/ 716944 h 765639"/>
                <a:gd name="connsiteX54" fmla="*/ 1701641 w 9182100"/>
                <a:gd name="connsiteY54" fmla="*/ 697894 h 765639"/>
                <a:gd name="connsiteX55" fmla="*/ 1752124 w 9182100"/>
                <a:gd name="connsiteY55" fmla="*/ 688273 h 765639"/>
                <a:gd name="connsiteX56" fmla="*/ 1797939 w 9182100"/>
                <a:gd name="connsiteY56" fmla="*/ 679891 h 765639"/>
                <a:gd name="connsiteX57" fmla="*/ 1988630 w 9182100"/>
                <a:gd name="connsiteY57" fmla="*/ 649316 h 765639"/>
                <a:gd name="connsiteX58" fmla="*/ 2376297 w 9182100"/>
                <a:gd name="connsiteY58" fmla="*/ 601691 h 765639"/>
                <a:gd name="connsiteX59" fmla="*/ 2570416 w 9182100"/>
                <a:gd name="connsiteY59" fmla="*/ 584165 h 765639"/>
                <a:gd name="connsiteX60" fmla="*/ 2764155 w 9182100"/>
                <a:gd name="connsiteY60" fmla="*/ 571497 h 765639"/>
                <a:gd name="connsiteX61" fmla="*/ 2956941 w 9182100"/>
                <a:gd name="connsiteY61" fmla="*/ 564163 h 765639"/>
                <a:gd name="connsiteX62" fmla="*/ 3148298 w 9182100"/>
                <a:gd name="connsiteY62" fmla="*/ 562639 h 765639"/>
                <a:gd name="connsiteX63" fmla="*/ 3337274 w 9182100"/>
                <a:gd name="connsiteY63" fmla="*/ 568544 h 765639"/>
                <a:gd name="connsiteX64" fmla="*/ 3522345 w 9182100"/>
                <a:gd name="connsiteY64" fmla="*/ 583308 h 765639"/>
                <a:gd name="connsiteX65" fmla="*/ 3567779 w 9182100"/>
                <a:gd name="connsiteY65" fmla="*/ 588642 h 765639"/>
                <a:gd name="connsiteX66" fmla="*/ 3613785 w 9182100"/>
                <a:gd name="connsiteY66" fmla="*/ 594357 h 765639"/>
                <a:gd name="connsiteX67" fmla="*/ 3713798 w 9182100"/>
                <a:gd name="connsiteY67" fmla="*/ 607882 h 765639"/>
                <a:gd name="connsiteX68" fmla="*/ 3913823 w 9182100"/>
                <a:gd name="connsiteY68" fmla="*/ 634838 h 765639"/>
                <a:gd name="connsiteX69" fmla="*/ 4315873 w 9182100"/>
                <a:gd name="connsiteY69" fmla="*/ 686273 h 765639"/>
                <a:gd name="connsiteX70" fmla="*/ 4517422 w 9182100"/>
                <a:gd name="connsiteY70" fmla="*/ 710086 h 765639"/>
                <a:gd name="connsiteX71" fmla="*/ 4728972 w 9182100"/>
                <a:gd name="connsiteY71" fmla="*/ 731422 h 765639"/>
                <a:gd name="connsiteX72" fmla="*/ 5162931 w 9182100"/>
                <a:gd name="connsiteY72" fmla="*/ 744185 h 765639"/>
                <a:gd name="connsiteX73" fmla="*/ 5594033 w 9182100"/>
                <a:gd name="connsiteY73" fmla="*/ 706466 h 765639"/>
                <a:gd name="connsiteX74" fmla="*/ 5982939 w 9182100"/>
                <a:gd name="connsiteY74" fmla="*/ 655793 h 765639"/>
                <a:gd name="connsiteX75" fmla="*/ 6075045 w 9182100"/>
                <a:gd name="connsiteY75" fmla="*/ 648459 h 765639"/>
                <a:gd name="connsiteX76" fmla="*/ 6167819 w 9182100"/>
                <a:gd name="connsiteY76" fmla="*/ 643887 h 765639"/>
                <a:gd name="connsiteX77" fmla="*/ 6361081 w 9182100"/>
                <a:gd name="connsiteY77" fmla="*/ 639124 h 765639"/>
                <a:gd name="connsiteX78" fmla="*/ 6757321 w 9182100"/>
                <a:gd name="connsiteY78" fmla="*/ 640458 h 765639"/>
                <a:gd name="connsiteX79" fmla="*/ 7156704 w 9182100"/>
                <a:gd name="connsiteY79" fmla="*/ 649030 h 765639"/>
                <a:gd name="connsiteX80" fmla="*/ 7556373 w 9182100"/>
                <a:gd name="connsiteY80" fmla="*/ 662365 h 765639"/>
                <a:gd name="connsiteX81" fmla="*/ 7952328 w 9182100"/>
                <a:gd name="connsiteY81" fmla="*/ 682177 h 765639"/>
                <a:gd name="connsiteX82" fmla="*/ 8000714 w 9182100"/>
                <a:gd name="connsiteY82" fmla="*/ 685511 h 765639"/>
                <a:gd name="connsiteX83" fmla="*/ 8047196 w 9182100"/>
                <a:gd name="connsiteY83" fmla="*/ 689416 h 765639"/>
                <a:gd name="connsiteX84" fmla="*/ 8097965 w 9182100"/>
                <a:gd name="connsiteY84" fmla="*/ 693893 h 765639"/>
                <a:gd name="connsiteX85" fmla="*/ 8152733 w 9182100"/>
                <a:gd name="connsiteY85" fmla="*/ 697894 h 765639"/>
                <a:gd name="connsiteX86" fmla="*/ 8363903 w 9182100"/>
                <a:gd name="connsiteY86" fmla="*/ 705133 h 765639"/>
                <a:gd name="connsiteX87" fmla="*/ 8777764 w 9182100"/>
                <a:gd name="connsiteY87" fmla="*/ 698084 h 765639"/>
                <a:gd name="connsiteX88" fmla="*/ 9182005 w 9182100"/>
                <a:gd name="connsiteY88" fmla="*/ 668366 h 765639"/>
                <a:gd name="connsiteX89" fmla="*/ 9182005 w 9182100"/>
                <a:gd name="connsiteY89" fmla="*/ 351088 h 765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</a:cxnLst>
              <a:rect l="l" t="t" r="r" b="b"/>
              <a:pathLst>
                <a:path w="9182100" h="765639">
                  <a:moveTo>
                    <a:pt x="9182100" y="351088"/>
                  </a:moveTo>
                  <a:cubicBezTo>
                    <a:pt x="9180862" y="351088"/>
                    <a:pt x="9179719" y="350993"/>
                    <a:pt x="9178480" y="350993"/>
                  </a:cubicBezTo>
                  <a:cubicBezTo>
                    <a:pt x="9047607" y="346421"/>
                    <a:pt x="8915591" y="337944"/>
                    <a:pt x="8783955" y="327561"/>
                  </a:cubicBezTo>
                  <a:cubicBezTo>
                    <a:pt x="8652320" y="316894"/>
                    <a:pt x="8520589" y="304416"/>
                    <a:pt x="8390763" y="288795"/>
                  </a:cubicBezTo>
                  <a:cubicBezTo>
                    <a:pt x="8325898" y="281175"/>
                    <a:pt x="8261509" y="272602"/>
                    <a:pt x="8199502" y="262601"/>
                  </a:cubicBezTo>
                  <a:cubicBezTo>
                    <a:pt x="8184070" y="260029"/>
                    <a:pt x="8168831" y="257553"/>
                    <a:pt x="8153972" y="254886"/>
                  </a:cubicBezTo>
                  <a:lnTo>
                    <a:pt x="8131588" y="250790"/>
                  </a:lnTo>
                  <a:lnTo>
                    <a:pt x="8104632" y="246504"/>
                  </a:lnTo>
                  <a:cubicBezTo>
                    <a:pt x="8086725" y="243741"/>
                    <a:pt x="8068247" y="240598"/>
                    <a:pt x="8050911" y="238217"/>
                  </a:cubicBezTo>
                  <a:lnTo>
                    <a:pt x="7998810" y="230978"/>
                  </a:lnTo>
                  <a:cubicBezTo>
                    <a:pt x="7860697" y="212023"/>
                    <a:pt x="7725633" y="198021"/>
                    <a:pt x="7589902" y="183925"/>
                  </a:cubicBezTo>
                  <a:cubicBezTo>
                    <a:pt x="7454360" y="170304"/>
                    <a:pt x="7319010" y="158779"/>
                    <a:pt x="7183469" y="147634"/>
                  </a:cubicBezTo>
                  <a:cubicBezTo>
                    <a:pt x="7047929" y="137252"/>
                    <a:pt x="6912198" y="127632"/>
                    <a:pt x="6775990" y="119821"/>
                  </a:cubicBezTo>
                  <a:cubicBezTo>
                    <a:pt x="6639592" y="112582"/>
                    <a:pt x="6503194" y="105439"/>
                    <a:pt x="6364795" y="102391"/>
                  </a:cubicBezTo>
                  <a:cubicBezTo>
                    <a:pt x="6295263" y="101057"/>
                    <a:pt x="6225826" y="99819"/>
                    <a:pt x="6154293" y="100581"/>
                  </a:cubicBezTo>
                  <a:cubicBezTo>
                    <a:pt x="6136577" y="100581"/>
                    <a:pt x="6118860" y="100581"/>
                    <a:pt x="6100287" y="101343"/>
                  </a:cubicBezTo>
                  <a:cubicBezTo>
                    <a:pt x="6081903" y="101819"/>
                    <a:pt x="6063615" y="102486"/>
                    <a:pt x="6045327" y="103438"/>
                  </a:cubicBezTo>
                  <a:cubicBezTo>
                    <a:pt x="6008656" y="104962"/>
                    <a:pt x="5972175" y="107439"/>
                    <a:pt x="5935980" y="110296"/>
                  </a:cubicBezTo>
                  <a:cubicBezTo>
                    <a:pt x="5790724" y="121631"/>
                    <a:pt x="5651659" y="142110"/>
                    <a:pt x="5523357" y="157635"/>
                  </a:cubicBezTo>
                  <a:cubicBezTo>
                    <a:pt x="5394484" y="173542"/>
                    <a:pt x="5273040" y="183543"/>
                    <a:pt x="5149882" y="185639"/>
                  </a:cubicBezTo>
                  <a:cubicBezTo>
                    <a:pt x="5027010" y="187925"/>
                    <a:pt x="4902803" y="182210"/>
                    <a:pt x="4777073" y="170685"/>
                  </a:cubicBezTo>
                  <a:lnTo>
                    <a:pt x="4729925" y="166208"/>
                  </a:lnTo>
                  <a:lnTo>
                    <a:pt x="4682585" y="161064"/>
                  </a:lnTo>
                  <a:cubicBezTo>
                    <a:pt x="4666869" y="159445"/>
                    <a:pt x="4650963" y="157350"/>
                    <a:pt x="4635151" y="155445"/>
                  </a:cubicBezTo>
                  <a:lnTo>
                    <a:pt x="4611434" y="152492"/>
                  </a:lnTo>
                  <a:cubicBezTo>
                    <a:pt x="4603623" y="151539"/>
                    <a:pt x="4595622" y="150587"/>
                    <a:pt x="4587145" y="149349"/>
                  </a:cubicBezTo>
                  <a:lnTo>
                    <a:pt x="4387977" y="122774"/>
                  </a:lnTo>
                  <a:lnTo>
                    <a:pt x="3989356" y="68577"/>
                  </a:lnTo>
                  <a:lnTo>
                    <a:pt x="3789140" y="42192"/>
                  </a:lnTo>
                  <a:lnTo>
                    <a:pt x="3689033" y="29143"/>
                  </a:lnTo>
                  <a:lnTo>
                    <a:pt x="3634835" y="22571"/>
                  </a:lnTo>
                  <a:cubicBezTo>
                    <a:pt x="3616452" y="20285"/>
                    <a:pt x="3598069" y="18380"/>
                    <a:pt x="3579876" y="16856"/>
                  </a:cubicBezTo>
                  <a:cubicBezTo>
                    <a:pt x="3433667" y="3140"/>
                    <a:pt x="3289840" y="-1622"/>
                    <a:pt x="3147441" y="473"/>
                  </a:cubicBezTo>
                  <a:cubicBezTo>
                    <a:pt x="3005138" y="2283"/>
                    <a:pt x="2864263" y="10188"/>
                    <a:pt x="2724722" y="22857"/>
                  </a:cubicBezTo>
                  <a:cubicBezTo>
                    <a:pt x="2445353" y="48098"/>
                    <a:pt x="2171129" y="90198"/>
                    <a:pt x="1898428" y="147730"/>
                  </a:cubicBezTo>
                  <a:cubicBezTo>
                    <a:pt x="1830134" y="162208"/>
                    <a:pt x="1762030" y="177448"/>
                    <a:pt x="1692878" y="195069"/>
                  </a:cubicBezTo>
                  <a:lnTo>
                    <a:pt x="1640205" y="208785"/>
                  </a:lnTo>
                  <a:lnTo>
                    <a:pt x="1592294" y="221643"/>
                  </a:lnTo>
                  <a:cubicBezTo>
                    <a:pt x="1561624" y="229740"/>
                    <a:pt x="1530858" y="238503"/>
                    <a:pt x="1500092" y="245551"/>
                  </a:cubicBezTo>
                  <a:cubicBezTo>
                    <a:pt x="1377125" y="276412"/>
                    <a:pt x="1253490" y="300987"/>
                    <a:pt x="1130046" y="318227"/>
                  </a:cubicBezTo>
                  <a:cubicBezTo>
                    <a:pt x="1068229" y="326895"/>
                    <a:pt x="1006602" y="333086"/>
                    <a:pt x="944880" y="337658"/>
                  </a:cubicBezTo>
                  <a:cubicBezTo>
                    <a:pt x="914114" y="339277"/>
                    <a:pt x="883253" y="341563"/>
                    <a:pt x="852583" y="341944"/>
                  </a:cubicBezTo>
                  <a:cubicBezTo>
                    <a:pt x="821817" y="343278"/>
                    <a:pt x="791147" y="342992"/>
                    <a:pt x="760476" y="343087"/>
                  </a:cubicBezTo>
                  <a:cubicBezTo>
                    <a:pt x="699230" y="342135"/>
                    <a:pt x="638175" y="338706"/>
                    <a:pt x="577215" y="332800"/>
                  </a:cubicBezTo>
                  <a:cubicBezTo>
                    <a:pt x="516255" y="326895"/>
                    <a:pt x="455771" y="317179"/>
                    <a:pt x="394907" y="305463"/>
                  </a:cubicBezTo>
                  <a:cubicBezTo>
                    <a:pt x="334137" y="293557"/>
                    <a:pt x="273368" y="278412"/>
                    <a:pt x="211265" y="261363"/>
                  </a:cubicBezTo>
                  <a:cubicBezTo>
                    <a:pt x="149066" y="244123"/>
                    <a:pt x="85820" y="224310"/>
                    <a:pt x="17526" y="204880"/>
                  </a:cubicBezTo>
                  <a:cubicBezTo>
                    <a:pt x="11716" y="203165"/>
                    <a:pt x="5906" y="201546"/>
                    <a:pt x="0" y="199927"/>
                  </a:cubicBezTo>
                  <a:lnTo>
                    <a:pt x="0" y="526920"/>
                  </a:lnTo>
                  <a:cubicBezTo>
                    <a:pt x="32576" y="541874"/>
                    <a:pt x="66104" y="557114"/>
                    <a:pt x="100298" y="571973"/>
                  </a:cubicBezTo>
                  <a:cubicBezTo>
                    <a:pt x="164973" y="600167"/>
                    <a:pt x="232410" y="626456"/>
                    <a:pt x="301562" y="649697"/>
                  </a:cubicBezTo>
                  <a:cubicBezTo>
                    <a:pt x="439865" y="696655"/>
                    <a:pt x="585216" y="728754"/>
                    <a:pt x="731044" y="746947"/>
                  </a:cubicBezTo>
                  <a:cubicBezTo>
                    <a:pt x="876967" y="764664"/>
                    <a:pt x="1023652" y="769426"/>
                    <a:pt x="1168241" y="762759"/>
                  </a:cubicBezTo>
                  <a:cubicBezTo>
                    <a:pt x="1313021" y="756663"/>
                    <a:pt x="1455896" y="740185"/>
                    <a:pt x="1596581" y="716944"/>
                  </a:cubicBezTo>
                  <a:cubicBezTo>
                    <a:pt x="1632014" y="711610"/>
                    <a:pt x="1666685" y="704371"/>
                    <a:pt x="1701641" y="697894"/>
                  </a:cubicBezTo>
                  <a:lnTo>
                    <a:pt x="1752124" y="688273"/>
                  </a:lnTo>
                  <a:lnTo>
                    <a:pt x="1797939" y="679891"/>
                  </a:lnTo>
                  <a:cubicBezTo>
                    <a:pt x="1860328" y="669128"/>
                    <a:pt x="1924431" y="658746"/>
                    <a:pt x="1988630" y="649316"/>
                  </a:cubicBezTo>
                  <a:cubicBezTo>
                    <a:pt x="2117217" y="630838"/>
                    <a:pt x="2246852" y="614645"/>
                    <a:pt x="2376297" y="601691"/>
                  </a:cubicBezTo>
                  <a:cubicBezTo>
                    <a:pt x="2441067" y="595214"/>
                    <a:pt x="2505742" y="589118"/>
                    <a:pt x="2570416" y="584165"/>
                  </a:cubicBezTo>
                  <a:cubicBezTo>
                    <a:pt x="2635091" y="579402"/>
                    <a:pt x="2699671" y="574831"/>
                    <a:pt x="2764155" y="571497"/>
                  </a:cubicBezTo>
                  <a:cubicBezTo>
                    <a:pt x="2828639" y="568068"/>
                    <a:pt x="2892933" y="565401"/>
                    <a:pt x="2956941" y="564163"/>
                  </a:cubicBezTo>
                  <a:cubicBezTo>
                    <a:pt x="3021045" y="562353"/>
                    <a:pt x="3084766" y="561972"/>
                    <a:pt x="3148298" y="562639"/>
                  </a:cubicBezTo>
                  <a:cubicBezTo>
                    <a:pt x="3211735" y="563305"/>
                    <a:pt x="3274695" y="565591"/>
                    <a:pt x="3337274" y="568544"/>
                  </a:cubicBezTo>
                  <a:cubicBezTo>
                    <a:pt x="3399568" y="572259"/>
                    <a:pt x="3461671" y="576259"/>
                    <a:pt x="3522345" y="583308"/>
                  </a:cubicBezTo>
                  <a:cubicBezTo>
                    <a:pt x="3537680" y="584737"/>
                    <a:pt x="3552730" y="586737"/>
                    <a:pt x="3567779" y="588642"/>
                  </a:cubicBezTo>
                  <a:lnTo>
                    <a:pt x="3613785" y="594357"/>
                  </a:lnTo>
                  <a:lnTo>
                    <a:pt x="3713798" y="607882"/>
                  </a:lnTo>
                  <a:lnTo>
                    <a:pt x="3913823" y="634838"/>
                  </a:lnTo>
                  <a:cubicBezTo>
                    <a:pt x="4047268" y="652078"/>
                    <a:pt x="4180904" y="670366"/>
                    <a:pt x="4315873" y="686273"/>
                  </a:cubicBezTo>
                  <a:lnTo>
                    <a:pt x="4517422" y="710086"/>
                  </a:lnTo>
                  <a:cubicBezTo>
                    <a:pt x="4586573" y="717896"/>
                    <a:pt x="4657916" y="725992"/>
                    <a:pt x="4728972" y="731422"/>
                  </a:cubicBezTo>
                  <a:cubicBezTo>
                    <a:pt x="4871371" y="743042"/>
                    <a:pt x="5016627" y="748376"/>
                    <a:pt x="5162931" y="744185"/>
                  </a:cubicBezTo>
                  <a:cubicBezTo>
                    <a:pt x="5308949" y="740566"/>
                    <a:pt x="5456111" y="725611"/>
                    <a:pt x="5594033" y="706466"/>
                  </a:cubicBezTo>
                  <a:cubicBezTo>
                    <a:pt x="5732621" y="687511"/>
                    <a:pt x="5859876" y="667033"/>
                    <a:pt x="5982939" y="655793"/>
                  </a:cubicBezTo>
                  <a:cubicBezTo>
                    <a:pt x="6013799" y="652936"/>
                    <a:pt x="6044375" y="650364"/>
                    <a:pt x="6075045" y="648459"/>
                  </a:cubicBezTo>
                  <a:cubicBezTo>
                    <a:pt x="6105906" y="646363"/>
                    <a:pt x="6135529" y="645125"/>
                    <a:pt x="6167819" y="643887"/>
                  </a:cubicBezTo>
                  <a:cubicBezTo>
                    <a:pt x="6230779" y="641125"/>
                    <a:pt x="6295930" y="640077"/>
                    <a:pt x="6361081" y="639124"/>
                  </a:cubicBezTo>
                  <a:cubicBezTo>
                    <a:pt x="6491955" y="637981"/>
                    <a:pt x="6624638" y="638553"/>
                    <a:pt x="6757321" y="640458"/>
                  </a:cubicBezTo>
                  <a:cubicBezTo>
                    <a:pt x="6890195" y="642553"/>
                    <a:pt x="7023449" y="645030"/>
                    <a:pt x="7156704" y="649030"/>
                  </a:cubicBezTo>
                  <a:cubicBezTo>
                    <a:pt x="7289959" y="652650"/>
                    <a:pt x="7423404" y="656841"/>
                    <a:pt x="7556373" y="662365"/>
                  </a:cubicBezTo>
                  <a:cubicBezTo>
                    <a:pt x="7689152" y="667509"/>
                    <a:pt x="7822502" y="673986"/>
                    <a:pt x="7952328" y="682177"/>
                  </a:cubicBezTo>
                  <a:lnTo>
                    <a:pt x="8000714" y="685511"/>
                  </a:lnTo>
                  <a:cubicBezTo>
                    <a:pt x="8016811" y="686654"/>
                    <a:pt x="8031670" y="688178"/>
                    <a:pt x="8047196" y="689416"/>
                  </a:cubicBezTo>
                  <a:lnTo>
                    <a:pt x="8097965" y="693893"/>
                  </a:lnTo>
                  <a:cubicBezTo>
                    <a:pt x="8116539" y="695417"/>
                    <a:pt x="8134731" y="696846"/>
                    <a:pt x="8152733" y="697894"/>
                  </a:cubicBezTo>
                  <a:cubicBezTo>
                    <a:pt x="8224647" y="701989"/>
                    <a:pt x="8294465" y="704085"/>
                    <a:pt x="8363903" y="705133"/>
                  </a:cubicBezTo>
                  <a:cubicBezTo>
                    <a:pt x="8502777" y="706657"/>
                    <a:pt x="8640223" y="704180"/>
                    <a:pt x="8777764" y="698084"/>
                  </a:cubicBezTo>
                  <a:cubicBezTo>
                    <a:pt x="8912352" y="692083"/>
                    <a:pt x="9046845" y="682749"/>
                    <a:pt x="9182005" y="668366"/>
                  </a:cubicBezTo>
                  <a:lnTo>
                    <a:pt x="9182005" y="351088"/>
                  </a:ln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48928757-970C-4B99-9F9C-0C07E4A9451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305" y="3501488"/>
              <a:ext cx="12188952" cy="641669"/>
            </a:xfrm>
            <a:custGeom>
              <a:avLst/>
              <a:gdLst>
                <a:gd name="connsiteX0" fmla="*/ 9182100 w 9182100"/>
                <a:gd name="connsiteY0" fmla="*/ 154189 h 544245"/>
                <a:gd name="connsiteX1" fmla="*/ 9047702 w 9182100"/>
                <a:gd name="connsiteY1" fmla="*/ 162762 h 544245"/>
                <a:gd name="connsiteX2" fmla="*/ 8652224 w 9182100"/>
                <a:gd name="connsiteY2" fmla="*/ 178287 h 544245"/>
                <a:gd name="connsiteX3" fmla="*/ 8255603 w 9182100"/>
                <a:gd name="connsiteY3" fmla="*/ 161047 h 544245"/>
                <a:gd name="connsiteX4" fmla="*/ 8060722 w 9182100"/>
                <a:gd name="connsiteY4" fmla="*/ 140854 h 544245"/>
                <a:gd name="connsiteX5" fmla="*/ 8013478 w 9182100"/>
                <a:gd name="connsiteY5" fmla="*/ 134187 h 544245"/>
                <a:gd name="connsiteX6" fmla="*/ 7990428 w 9182100"/>
                <a:gd name="connsiteY6" fmla="*/ 130567 h 544245"/>
                <a:gd name="connsiteX7" fmla="*/ 7964139 w 9182100"/>
                <a:gd name="connsiteY7" fmla="*/ 126853 h 544245"/>
                <a:gd name="connsiteX8" fmla="*/ 7911656 w 9182100"/>
                <a:gd name="connsiteY8" fmla="*/ 119518 h 544245"/>
                <a:gd name="connsiteX9" fmla="*/ 7860220 w 9182100"/>
                <a:gd name="connsiteY9" fmla="*/ 113232 h 544245"/>
                <a:gd name="connsiteX10" fmla="*/ 7453884 w 9182100"/>
                <a:gd name="connsiteY10" fmla="*/ 70369 h 544245"/>
                <a:gd name="connsiteX11" fmla="*/ 7048976 w 9182100"/>
                <a:gd name="connsiteY11" fmla="*/ 36556 h 544245"/>
                <a:gd name="connsiteX12" fmla="*/ 6846285 w 9182100"/>
                <a:gd name="connsiteY12" fmla="*/ 22649 h 544245"/>
                <a:gd name="connsiteX13" fmla="*/ 6643212 w 9182100"/>
                <a:gd name="connsiteY13" fmla="*/ 11600 h 544245"/>
                <a:gd name="connsiteX14" fmla="*/ 6541485 w 9182100"/>
                <a:gd name="connsiteY14" fmla="*/ 7314 h 544245"/>
                <a:gd name="connsiteX15" fmla="*/ 6439567 w 9182100"/>
                <a:gd name="connsiteY15" fmla="*/ 3885 h 544245"/>
                <a:gd name="connsiteX16" fmla="*/ 6337459 w 9182100"/>
                <a:gd name="connsiteY16" fmla="*/ 1313 h 544245"/>
                <a:gd name="connsiteX17" fmla="*/ 6234970 w 9182100"/>
                <a:gd name="connsiteY17" fmla="*/ 75 h 544245"/>
                <a:gd name="connsiteX18" fmla="*/ 6027802 w 9182100"/>
                <a:gd name="connsiteY18" fmla="*/ 2265 h 544245"/>
                <a:gd name="connsiteX19" fmla="*/ 5921978 w 9182100"/>
                <a:gd name="connsiteY19" fmla="*/ 6552 h 544245"/>
                <a:gd name="connsiteX20" fmla="*/ 5815965 w 9182100"/>
                <a:gd name="connsiteY20" fmla="*/ 14362 h 544245"/>
                <a:gd name="connsiteX21" fmla="*/ 5408390 w 9182100"/>
                <a:gd name="connsiteY21" fmla="*/ 67036 h 544245"/>
                <a:gd name="connsiteX22" fmla="*/ 5023866 w 9182100"/>
                <a:gd name="connsiteY22" fmla="*/ 103992 h 544245"/>
                <a:gd name="connsiteX23" fmla="*/ 4831556 w 9182100"/>
                <a:gd name="connsiteY23" fmla="*/ 106374 h 544245"/>
                <a:gd name="connsiteX24" fmla="*/ 4637723 w 9182100"/>
                <a:gd name="connsiteY24" fmla="*/ 98754 h 544245"/>
                <a:gd name="connsiteX25" fmla="*/ 4442460 w 9182100"/>
                <a:gd name="connsiteY25" fmla="*/ 83038 h 544245"/>
                <a:gd name="connsiteX26" fmla="*/ 4341686 w 9182100"/>
                <a:gd name="connsiteY26" fmla="*/ 77227 h 544245"/>
                <a:gd name="connsiteX27" fmla="*/ 4241006 w 9182100"/>
                <a:gd name="connsiteY27" fmla="*/ 71989 h 544245"/>
                <a:gd name="connsiteX28" fmla="*/ 3836956 w 9182100"/>
                <a:gd name="connsiteY28" fmla="*/ 54177 h 544245"/>
                <a:gd name="connsiteX29" fmla="*/ 3634549 w 9182100"/>
                <a:gd name="connsiteY29" fmla="*/ 45414 h 544245"/>
                <a:gd name="connsiteX30" fmla="*/ 3533394 w 9182100"/>
                <a:gd name="connsiteY30" fmla="*/ 40461 h 544245"/>
                <a:gd name="connsiteX31" fmla="*/ 3481959 w 9182100"/>
                <a:gd name="connsiteY31" fmla="*/ 37889 h 544245"/>
                <a:gd name="connsiteX32" fmla="*/ 3430238 w 9182100"/>
                <a:gd name="connsiteY32" fmla="*/ 35889 h 544245"/>
                <a:gd name="connsiteX33" fmla="*/ 3020473 w 9182100"/>
                <a:gd name="connsiteY33" fmla="*/ 37603 h 544245"/>
                <a:gd name="connsiteX34" fmla="*/ 2614422 w 9182100"/>
                <a:gd name="connsiteY34" fmla="*/ 56844 h 544245"/>
                <a:gd name="connsiteX35" fmla="*/ 2208657 w 9182100"/>
                <a:gd name="connsiteY35" fmla="*/ 81609 h 544245"/>
                <a:gd name="connsiteX36" fmla="*/ 1800606 w 9182100"/>
                <a:gd name="connsiteY36" fmla="*/ 107612 h 544245"/>
                <a:gd name="connsiteX37" fmla="*/ 1594676 w 9182100"/>
                <a:gd name="connsiteY37" fmla="*/ 124948 h 544245"/>
                <a:gd name="connsiteX38" fmla="*/ 1491996 w 9182100"/>
                <a:gd name="connsiteY38" fmla="*/ 136568 h 544245"/>
                <a:gd name="connsiteX39" fmla="*/ 1442942 w 9182100"/>
                <a:gd name="connsiteY39" fmla="*/ 141902 h 544245"/>
                <a:gd name="connsiteX40" fmla="*/ 1418463 w 9182100"/>
                <a:gd name="connsiteY40" fmla="*/ 144664 h 544245"/>
                <a:gd name="connsiteX41" fmla="*/ 1393984 w 9182100"/>
                <a:gd name="connsiteY41" fmla="*/ 146855 h 544245"/>
                <a:gd name="connsiteX42" fmla="*/ 1006697 w 9182100"/>
                <a:gd name="connsiteY42" fmla="*/ 169810 h 544245"/>
                <a:gd name="connsiteX43" fmla="*/ 816864 w 9182100"/>
                <a:gd name="connsiteY43" fmla="*/ 170953 h 544245"/>
                <a:gd name="connsiteX44" fmla="*/ 769906 w 9182100"/>
                <a:gd name="connsiteY44" fmla="*/ 169715 h 544245"/>
                <a:gd name="connsiteX45" fmla="*/ 723043 w 9182100"/>
                <a:gd name="connsiteY45" fmla="*/ 168096 h 544245"/>
                <a:gd name="connsiteX46" fmla="*/ 676370 w 9182100"/>
                <a:gd name="connsiteY46" fmla="*/ 166286 h 544245"/>
                <a:gd name="connsiteX47" fmla="*/ 629888 w 9182100"/>
                <a:gd name="connsiteY47" fmla="*/ 163333 h 544245"/>
                <a:gd name="connsiteX48" fmla="*/ 445484 w 9182100"/>
                <a:gd name="connsiteY48" fmla="*/ 146093 h 544245"/>
                <a:gd name="connsiteX49" fmla="*/ 263366 w 9182100"/>
                <a:gd name="connsiteY49" fmla="*/ 115232 h 544245"/>
                <a:gd name="connsiteX50" fmla="*/ 81439 w 9182100"/>
                <a:gd name="connsiteY50" fmla="*/ 70369 h 544245"/>
                <a:gd name="connsiteX51" fmla="*/ 35338 w 9182100"/>
                <a:gd name="connsiteY51" fmla="*/ 57034 h 544245"/>
                <a:gd name="connsiteX52" fmla="*/ 0 w 9182100"/>
                <a:gd name="connsiteY52" fmla="*/ 46652 h 544245"/>
                <a:gd name="connsiteX53" fmla="*/ 0 w 9182100"/>
                <a:gd name="connsiteY53" fmla="*/ 426795 h 544245"/>
                <a:gd name="connsiteX54" fmla="*/ 178594 w 9182100"/>
                <a:gd name="connsiteY54" fmla="*/ 479658 h 544245"/>
                <a:gd name="connsiteX55" fmla="*/ 610457 w 9182100"/>
                <a:gd name="connsiteY55" fmla="*/ 542619 h 544245"/>
                <a:gd name="connsiteX56" fmla="*/ 826865 w 9182100"/>
                <a:gd name="connsiteY56" fmla="*/ 539666 h 544245"/>
                <a:gd name="connsiteX57" fmla="*/ 1039654 w 9182100"/>
                <a:gd name="connsiteY57" fmla="*/ 515187 h 544245"/>
                <a:gd name="connsiteX58" fmla="*/ 1449705 w 9182100"/>
                <a:gd name="connsiteY58" fmla="*/ 415270 h 544245"/>
                <a:gd name="connsiteX59" fmla="*/ 1548765 w 9182100"/>
                <a:gd name="connsiteY59" fmla="*/ 382123 h 544245"/>
                <a:gd name="connsiteX60" fmla="*/ 1642872 w 9182100"/>
                <a:gd name="connsiteY60" fmla="*/ 349261 h 544245"/>
                <a:gd name="connsiteX61" fmla="*/ 1832991 w 9182100"/>
                <a:gd name="connsiteY61" fmla="*/ 289158 h 544245"/>
                <a:gd name="connsiteX62" fmla="*/ 2222754 w 9182100"/>
                <a:gd name="connsiteY62" fmla="*/ 193623 h 544245"/>
                <a:gd name="connsiteX63" fmla="*/ 2620137 w 9182100"/>
                <a:gd name="connsiteY63" fmla="*/ 138378 h 544245"/>
                <a:gd name="connsiteX64" fmla="*/ 3020473 w 9182100"/>
                <a:gd name="connsiteY64" fmla="*/ 127234 h 544245"/>
                <a:gd name="connsiteX65" fmla="*/ 3219736 w 9182100"/>
                <a:gd name="connsiteY65" fmla="*/ 139807 h 544245"/>
                <a:gd name="connsiteX66" fmla="*/ 3318605 w 9182100"/>
                <a:gd name="connsiteY66" fmla="*/ 151713 h 544245"/>
                <a:gd name="connsiteX67" fmla="*/ 3367754 w 9182100"/>
                <a:gd name="connsiteY67" fmla="*/ 158666 h 544245"/>
                <a:gd name="connsiteX68" fmla="*/ 3416618 w 9182100"/>
                <a:gd name="connsiteY68" fmla="*/ 166858 h 544245"/>
                <a:gd name="connsiteX69" fmla="*/ 3465195 w 9182100"/>
                <a:gd name="connsiteY69" fmla="*/ 176097 h 544245"/>
                <a:gd name="connsiteX70" fmla="*/ 3513868 w 9182100"/>
                <a:gd name="connsiteY70" fmla="*/ 185908 h 544245"/>
                <a:gd name="connsiteX71" fmla="*/ 3612737 w 9182100"/>
                <a:gd name="connsiteY71" fmla="*/ 207625 h 544245"/>
                <a:gd name="connsiteX72" fmla="*/ 3810381 w 9182100"/>
                <a:gd name="connsiteY72" fmla="*/ 252106 h 544245"/>
                <a:gd name="connsiteX73" fmla="*/ 4206621 w 9182100"/>
                <a:gd name="connsiteY73" fmla="*/ 339736 h 544245"/>
                <a:gd name="connsiteX74" fmla="*/ 4306062 w 9182100"/>
                <a:gd name="connsiteY74" fmla="*/ 359834 h 544245"/>
                <a:gd name="connsiteX75" fmla="*/ 4405503 w 9182100"/>
                <a:gd name="connsiteY75" fmla="*/ 378979 h 544245"/>
                <a:gd name="connsiteX76" fmla="*/ 4611529 w 9182100"/>
                <a:gd name="connsiteY76" fmla="*/ 405745 h 544245"/>
                <a:gd name="connsiteX77" fmla="*/ 5031677 w 9182100"/>
                <a:gd name="connsiteY77" fmla="*/ 427462 h 544245"/>
                <a:gd name="connsiteX78" fmla="*/ 5243227 w 9182100"/>
                <a:gd name="connsiteY78" fmla="*/ 418699 h 544245"/>
                <a:gd name="connsiteX79" fmla="*/ 5451062 w 9182100"/>
                <a:gd name="connsiteY79" fmla="*/ 398029 h 544245"/>
                <a:gd name="connsiteX80" fmla="*/ 5844635 w 9182100"/>
                <a:gd name="connsiteY80" fmla="*/ 353071 h 544245"/>
                <a:gd name="connsiteX81" fmla="*/ 5939981 w 9182100"/>
                <a:gd name="connsiteY81" fmla="*/ 346975 h 544245"/>
                <a:gd name="connsiteX82" fmla="*/ 6035898 w 9182100"/>
                <a:gd name="connsiteY82" fmla="*/ 344118 h 544245"/>
                <a:gd name="connsiteX83" fmla="*/ 6232303 w 9182100"/>
                <a:gd name="connsiteY83" fmla="*/ 343642 h 544245"/>
                <a:gd name="connsiteX84" fmla="*/ 6630924 w 9182100"/>
                <a:gd name="connsiteY84" fmla="*/ 351071 h 544245"/>
                <a:gd name="connsiteX85" fmla="*/ 6831140 w 9182100"/>
                <a:gd name="connsiteY85" fmla="*/ 356596 h 544245"/>
                <a:gd name="connsiteX86" fmla="*/ 7031545 w 9182100"/>
                <a:gd name="connsiteY86" fmla="*/ 362501 h 544245"/>
                <a:gd name="connsiteX87" fmla="*/ 7432262 w 9182100"/>
                <a:gd name="connsiteY87" fmla="*/ 378408 h 544245"/>
                <a:gd name="connsiteX88" fmla="*/ 7830312 w 9182100"/>
                <a:gd name="connsiteY88" fmla="*/ 402506 h 544245"/>
                <a:gd name="connsiteX89" fmla="*/ 7879270 w 9182100"/>
                <a:gd name="connsiteY89" fmla="*/ 406792 h 544245"/>
                <a:gd name="connsiteX90" fmla="*/ 7926895 w 9182100"/>
                <a:gd name="connsiteY90" fmla="*/ 411745 h 544245"/>
                <a:gd name="connsiteX91" fmla="*/ 7977569 w 9182100"/>
                <a:gd name="connsiteY91" fmla="*/ 417175 h 544245"/>
                <a:gd name="connsiteX92" fmla="*/ 8030623 w 9182100"/>
                <a:gd name="connsiteY92" fmla="*/ 422127 h 544245"/>
                <a:gd name="connsiteX93" fmla="*/ 8237982 w 9182100"/>
                <a:gd name="connsiteY93" fmla="*/ 435177 h 544245"/>
                <a:gd name="connsiteX94" fmla="*/ 8647748 w 9182100"/>
                <a:gd name="connsiteY94" fmla="*/ 449464 h 544245"/>
                <a:gd name="connsiteX95" fmla="*/ 8852821 w 9182100"/>
                <a:gd name="connsiteY95" fmla="*/ 456132 h 544245"/>
                <a:gd name="connsiteX96" fmla="*/ 8955786 w 9182100"/>
                <a:gd name="connsiteY96" fmla="*/ 458132 h 544245"/>
                <a:gd name="connsiteX97" fmla="*/ 9059227 w 9182100"/>
                <a:gd name="connsiteY97" fmla="*/ 457751 h 544245"/>
                <a:gd name="connsiteX98" fmla="*/ 9182005 w 9182100"/>
                <a:gd name="connsiteY98" fmla="*/ 452512 h 544245"/>
                <a:gd name="connsiteX99" fmla="*/ 9182005 w 9182100"/>
                <a:gd name="connsiteY99" fmla="*/ 154189 h 5442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</a:cxnLst>
              <a:rect l="l" t="t" r="r" b="b"/>
              <a:pathLst>
                <a:path w="9182100" h="544245">
                  <a:moveTo>
                    <a:pt x="9182100" y="154189"/>
                  </a:moveTo>
                  <a:cubicBezTo>
                    <a:pt x="9137618" y="157142"/>
                    <a:pt x="9092851" y="159904"/>
                    <a:pt x="9047702" y="162762"/>
                  </a:cubicBezTo>
                  <a:cubicBezTo>
                    <a:pt x="8917114" y="170668"/>
                    <a:pt x="8784717" y="178002"/>
                    <a:pt x="8652224" y="178287"/>
                  </a:cubicBezTo>
                  <a:cubicBezTo>
                    <a:pt x="8519732" y="178764"/>
                    <a:pt x="8387049" y="171239"/>
                    <a:pt x="8255603" y="161047"/>
                  </a:cubicBezTo>
                  <a:cubicBezTo>
                    <a:pt x="8189881" y="155904"/>
                    <a:pt x="8124539" y="149236"/>
                    <a:pt x="8060722" y="140854"/>
                  </a:cubicBezTo>
                  <a:cubicBezTo>
                    <a:pt x="8044815" y="138759"/>
                    <a:pt x="8029099" y="136473"/>
                    <a:pt x="8013478" y="134187"/>
                  </a:cubicBezTo>
                  <a:lnTo>
                    <a:pt x="7990428" y="130567"/>
                  </a:lnTo>
                  <a:lnTo>
                    <a:pt x="7964139" y="126853"/>
                  </a:lnTo>
                  <a:cubicBezTo>
                    <a:pt x="7946708" y="124376"/>
                    <a:pt x="7928896" y="121709"/>
                    <a:pt x="7911656" y="119518"/>
                  </a:cubicBezTo>
                  <a:lnTo>
                    <a:pt x="7860220" y="113232"/>
                  </a:lnTo>
                  <a:cubicBezTo>
                    <a:pt x="7723728" y="96277"/>
                    <a:pt x="7589044" y="83038"/>
                    <a:pt x="7453884" y="70369"/>
                  </a:cubicBezTo>
                  <a:cubicBezTo>
                    <a:pt x="7318915" y="57701"/>
                    <a:pt x="7184041" y="46366"/>
                    <a:pt x="7048976" y="36556"/>
                  </a:cubicBezTo>
                  <a:cubicBezTo>
                    <a:pt x="6981444" y="31793"/>
                    <a:pt x="6913912" y="26840"/>
                    <a:pt x="6846285" y="22649"/>
                  </a:cubicBezTo>
                  <a:cubicBezTo>
                    <a:pt x="6778657" y="18553"/>
                    <a:pt x="6710934" y="14934"/>
                    <a:pt x="6643212" y="11600"/>
                  </a:cubicBezTo>
                  <a:lnTo>
                    <a:pt x="6541485" y="7314"/>
                  </a:lnTo>
                  <a:cubicBezTo>
                    <a:pt x="6507576" y="5790"/>
                    <a:pt x="6473667" y="4647"/>
                    <a:pt x="6439567" y="3885"/>
                  </a:cubicBezTo>
                  <a:lnTo>
                    <a:pt x="6337459" y="1313"/>
                  </a:lnTo>
                  <a:lnTo>
                    <a:pt x="6234970" y="75"/>
                  </a:lnTo>
                  <a:cubicBezTo>
                    <a:pt x="6166295" y="-116"/>
                    <a:pt x="6097715" y="-116"/>
                    <a:pt x="6027802" y="2265"/>
                  </a:cubicBezTo>
                  <a:cubicBezTo>
                    <a:pt x="5993320" y="3123"/>
                    <a:pt x="5957412" y="4456"/>
                    <a:pt x="5921978" y="6552"/>
                  </a:cubicBezTo>
                  <a:cubicBezTo>
                    <a:pt x="5886546" y="8552"/>
                    <a:pt x="5851112" y="11124"/>
                    <a:pt x="5815965" y="14362"/>
                  </a:cubicBezTo>
                  <a:cubicBezTo>
                    <a:pt x="5674995" y="27126"/>
                    <a:pt x="5538597" y="48938"/>
                    <a:pt x="5408390" y="67036"/>
                  </a:cubicBezTo>
                  <a:cubicBezTo>
                    <a:pt x="5277993" y="85514"/>
                    <a:pt x="5151692" y="99039"/>
                    <a:pt x="5023866" y="103992"/>
                  </a:cubicBezTo>
                  <a:cubicBezTo>
                    <a:pt x="4960049" y="106660"/>
                    <a:pt x="4895946" y="107231"/>
                    <a:pt x="4831556" y="106374"/>
                  </a:cubicBezTo>
                  <a:cubicBezTo>
                    <a:pt x="4767167" y="105231"/>
                    <a:pt x="4702588" y="102468"/>
                    <a:pt x="4637723" y="98754"/>
                  </a:cubicBezTo>
                  <a:cubicBezTo>
                    <a:pt x="4572762" y="95230"/>
                    <a:pt x="4507992" y="88848"/>
                    <a:pt x="4442460" y="83038"/>
                  </a:cubicBezTo>
                  <a:cubicBezTo>
                    <a:pt x="4408837" y="80752"/>
                    <a:pt x="4375214" y="79228"/>
                    <a:pt x="4341686" y="77227"/>
                  </a:cubicBezTo>
                  <a:cubicBezTo>
                    <a:pt x="4308158" y="75227"/>
                    <a:pt x="4274534" y="73417"/>
                    <a:pt x="4241006" y="71989"/>
                  </a:cubicBezTo>
                  <a:cubicBezTo>
                    <a:pt x="4106895" y="65131"/>
                    <a:pt x="3971925" y="59797"/>
                    <a:pt x="3836956" y="54177"/>
                  </a:cubicBezTo>
                  <a:lnTo>
                    <a:pt x="3634549" y="45414"/>
                  </a:lnTo>
                  <a:lnTo>
                    <a:pt x="3533394" y="40461"/>
                  </a:lnTo>
                  <a:lnTo>
                    <a:pt x="3481959" y="37889"/>
                  </a:lnTo>
                  <a:cubicBezTo>
                    <a:pt x="3464719" y="37127"/>
                    <a:pt x="3447479" y="36079"/>
                    <a:pt x="3430238" y="35889"/>
                  </a:cubicBezTo>
                  <a:cubicBezTo>
                    <a:pt x="3292602" y="31126"/>
                    <a:pt x="3156299" y="33603"/>
                    <a:pt x="3020473" y="37603"/>
                  </a:cubicBezTo>
                  <a:cubicBezTo>
                    <a:pt x="2884741" y="41985"/>
                    <a:pt x="2749487" y="48843"/>
                    <a:pt x="2614422" y="56844"/>
                  </a:cubicBezTo>
                  <a:lnTo>
                    <a:pt x="2208657" y="81609"/>
                  </a:lnTo>
                  <a:cubicBezTo>
                    <a:pt x="2073116" y="89991"/>
                    <a:pt x="1937195" y="97515"/>
                    <a:pt x="1800606" y="107612"/>
                  </a:cubicBezTo>
                  <a:cubicBezTo>
                    <a:pt x="1732217" y="112184"/>
                    <a:pt x="1663827" y="117804"/>
                    <a:pt x="1594676" y="124948"/>
                  </a:cubicBezTo>
                  <a:lnTo>
                    <a:pt x="1491996" y="136568"/>
                  </a:lnTo>
                  <a:lnTo>
                    <a:pt x="1442942" y="141902"/>
                  </a:lnTo>
                  <a:lnTo>
                    <a:pt x="1418463" y="144664"/>
                  </a:lnTo>
                  <a:lnTo>
                    <a:pt x="1393984" y="146855"/>
                  </a:lnTo>
                  <a:cubicBezTo>
                    <a:pt x="1263491" y="159142"/>
                    <a:pt x="1134142" y="166667"/>
                    <a:pt x="1006697" y="169810"/>
                  </a:cubicBezTo>
                  <a:cubicBezTo>
                    <a:pt x="942975" y="172001"/>
                    <a:pt x="879729" y="171239"/>
                    <a:pt x="816864" y="170953"/>
                  </a:cubicBezTo>
                  <a:lnTo>
                    <a:pt x="769906" y="169715"/>
                  </a:lnTo>
                  <a:cubicBezTo>
                    <a:pt x="754285" y="169525"/>
                    <a:pt x="738569" y="169048"/>
                    <a:pt x="723043" y="168096"/>
                  </a:cubicBezTo>
                  <a:lnTo>
                    <a:pt x="676370" y="166286"/>
                  </a:lnTo>
                  <a:cubicBezTo>
                    <a:pt x="660845" y="165238"/>
                    <a:pt x="645414" y="164095"/>
                    <a:pt x="629888" y="163333"/>
                  </a:cubicBezTo>
                  <a:cubicBezTo>
                    <a:pt x="568071" y="159047"/>
                    <a:pt x="506540" y="154094"/>
                    <a:pt x="445484" y="146093"/>
                  </a:cubicBezTo>
                  <a:cubicBezTo>
                    <a:pt x="384524" y="137997"/>
                    <a:pt x="323850" y="128091"/>
                    <a:pt x="263366" y="115232"/>
                  </a:cubicBezTo>
                  <a:cubicBezTo>
                    <a:pt x="202787" y="102850"/>
                    <a:pt x="142589" y="87419"/>
                    <a:pt x="81439" y="70369"/>
                  </a:cubicBezTo>
                  <a:cubicBezTo>
                    <a:pt x="66199" y="66178"/>
                    <a:pt x="50864" y="61702"/>
                    <a:pt x="35338" y="57034"/>
                  </a:cubicBezTo>
                  <a:lnTo>
                    <a:pt x="0" y="46652"/>
                  </a:lnTo>
                  <a:lnTo>
                    <a:pt x="0" y="426795"/>
                  </a:lnTo>
                  <a:cubicBezTo>
                    <a:pt x="58198" y="446416"/>
                    <a:pt x="117920" y="464323"/>
                    <a:pt x="178594" y="479658"/>
                  </a:cubicBezTo>
                  <a:cubicBezTo>
                    <a:pt x="319850" y="514901"/>
                    <a:pt x="465582" y="537094"/>
                    <a:pt x="610457" y="542619"/>
                  </a:cubicBezTo>
                  <a:cubicBezTo>
                    <a:pt x="682943" y="545953"/>
                    <a:pt x="755142" y="543762"/>
                    <a:pt x="826865" y="539666"/>
                  </a:cubicBezTo>
                  <a:cubicBezTo>
                    <a:pt x="898398" y="534523"/>
                    <a:pt x="969645" y="526903"/>
                    <a:pt x="1039654" y="515187"/>
                  </a:cubicBezTo>
                  <a:cubicBezTo>
                    <a:pt x="1180052" y="492517"/>
                    <a:pt x="1316736" y="457751"/>
                    <a:pt x="1449705" y="415270"/>
                  </a:cubicBezTo>
                  <a:cubicBezTo>
                    <a:pt x="1483138" y="405364"/>
                    <a:pt x="1515809" y="393172"/>
                    <a:pt x="1548765" y="382123"/>
                  </a:cubicBezTo>
                  <a:lnTo>
                    <a:pt x="1642872" y="349261"/>
                  </a:lnTo>
                  <a:cubicBezTo>
                    <a:pt x="1705261" y="328211"/>
                    <a:pt x="1768983" y="308208"/>
                    <a:pt x="1832991" y="289158"/>
                  </a:cubicBezTo>
                  <a:cubicBezTo>
                    <a:pt x="1961198" y="251821"/>
                    <a:pt x="2091404" y="219435"/>
                    <a:pt x="2222754" y="193623"/>
                  </a:cubicBezTo>
                  <a:cubicBezTo>
                    <a:pt x="2354199" y="168382"/>
                    <a:pt x="2486882" y="149332"/>
                    <a:pt x="2620137" y="138378"/>
                  </a:cubicBezTo>
                  <a:cubicBezTo>
                    <a:pt x="2753392" y="127424"/>
                    <a:pt x="2887123" y="122947"/>
                    <a:pt x="3020473" y="127234"/>
                  </a:cubicBezTo>
                  <a:cubicBezTo>
                    <a:pt x="3087148" y="129043"/>
                    <a:pt x="3153632" y="133711"/>
                    <a:pt x="3219736" y="139807"/>
                  </a:cubicBezTo>
                  <a:cubicBezTo>
                    <a:pt x="3252788" y="143426"/>
                    <a:pt x="3285839" y="146760"/>
                    <a:pt x="3318605" y="151713"/>
                  </a:cubicBezTo>
                  <a:lnTo>
                    <a:pt x="3367754" y="158666"/>
                  </a:lnTo>
                  <a:cubicBezTo>
                    <a:pt x="3384042" y="161238"/>
                    <a:pt x="3400330" y="164000"/>
                    <a:pt x="3416618" y="166858"/>
                  </a:cubicBezTo>
                  <a:cubicBezTo>
                    <a:pt x="3432905" y="169525"/>
                    <a:pt x="3449003" y="172954"/>
                    <a:pt x="3465195" y="176097"/>
                  </a:cubicBezTo>
                  <a:cubicBezTo>
                    <a:pt x="3481483" y="179431"/>
                    <a:pt x="3497199" y="182288"/>
                    <a:pt x="3513868" y="185908"/>
                  </a:cubicBezTo>
                  <a:lnTo>
                    <a:pt x="3612737" y="207625"/>
                  </a:lnTo>
                  <a:lnTo>
                    <a:pt x="3810381" y="252106"/>
                  </a:lnTo>
                  <a:cubicBezTo>
                    <a:pt x="3942112" y="282015"/>
                    <a:pt x="4073843" y="312590"/>
                    <a:pt x="4206621" y="339736"/>
                  </a:cubicBezTo>
                  <a:cubicBezTo>
                    <a:pt x="4239768" y="346785"/>
                    <a:pt x="4272915" y="353452"/>
                    <a:pt x="4306062" y="359834"/>
                  </a:cubicBezTo>
                  <a:cubicBezTo>
                    <a:pt x="4339209" y="366216"/>
                    <a:pt x="4372356" y="372979"/>
                    <a:pt x="4405503" y="378979"/>
                  </a:cubicBezTo>
                  <a:cubicBezTo>
                    <a:pt x="4473416" y="389266"/>
                    <a:pt x="4542378" y="398410"/>
                    <a:pt x="4611529" y="405745"/>
                  </a:cubicBezTo>
                  <a:cubicBezTo>
                    <a:pt x="4749832" y="420794"/>
                    <a:pt x="4890326" y="428795"/>
                    <a:pt x="5031677" y="427462"/>
                  </a:cubicBezTo>
                  <a:cubicBezTo>
                    <a:pt x="5102352" y="426985"/>
                    <a:pt x="5173028" y="423747"/>
                    <a:pt x="5243227" y="418699"/>
                  </a:cubicBezTo>
                  <a:cubicBezTo>
                    <a:pt x="5313427" y="413650"/>
                    <a:pt x="5382959" y="406030"/>
                    <a:pt x="5451062" y="398029"/>
                  </a:cubicBezTo>
                  <a:cubicBezTo>
                    <a:pt x="5587651" y="381551"/>
                    <a:pt x="5717381" y="362501"/>
                    <a:pt x="5844635" y="353071"/>
                  </a:cubicBezTo>
                  <a:cubicBezTo>
                    <a:pt x="5876544" y="350690"/>
                    <a:pt x="5908262" y="348404"/>
                    <a:pt x="5939981" y="346975"/>
                  </a:cubicBezTo>
                  <a:cubicBezTo>
                    <a:pt x="5971794" y="345356"/>
                    <a:pt x="6003036" y="344308"/>
                    <a:pt x="6035898" y="344118"/>
                  </a:cubicBezTo>
                  <a:cubicBezTo>
                    <a:pt x="6100477" y="343070"/>
                    <a:pt x="6166390" y="343356"/>
                    <a:pt x="6232303" y="343642"/>
                  </a:cubicBezTo>
                  <a:cubicBezTo>
                    <a:pt x="6364415" y="344880"/>
                    <a:pt x="6497669" y="347833"/>
                    <a:pt x="6630924" y="351071"/>
                  </a:cubicBezTo>
                  <a:lnTo>
                    <a:pt x="6831140" y="356596"/>
                  </a:lnTo>
                  <a:lnTo>
                    <a:pt x="7031545" y="362501"/>
                  </a:lnTo>
                  <a:cubicBezTo>
                    <a:pt x="7165086" y="367454"/>
                    <a:pt x="7298818" y="371835"/>
                    <a:pt x="7432262" y="378408"/>
                  </a:cubicBezTo>
                  <a:cubicBezTo>
                    <a:pt x="7565518" y="384790"/>
                    <a:pt x="7699153" y="392124"/>
                    <a:pt x="7830312" y="402506"/>
                  </a:cubicBezTo>
                  <a:lnTo>
                    <a:pt x="7879270" y="406792"/>
                  </a:lnTo>
                  <a:lnTo>
                    <a:pt x="7926895" y="411745"/>
                  </a:lnTo>
                  <a:lnTo>
                    <a:pt x="7977569" y="417175"/>
                  </a:lnTo>
                  <a:cubicBezTo>
                    <a:pt x="7995380" y="418984"/>
                    <a:pt x="8013097" y="420699"/>
                    <a:pt x="8030623" y="422127"/>
                  </a:cubicBezTo>
                  <a:cubicBezTo>
                    <a:pt x="8100632" y="427843"/>
                    <a:pt x="8169402" y="431748"/>
                    <a:pt x="8237982" y="435177"/>
                  </a:cubicBezTo>
                  <a:cubicBezTo>
                    <a:pt x="8375047" y="442035"/>
                    <a:pt x="8511254" y="444511"/>
                    <a:pt x="8647748" y="449464"/>
                  </a:cubicBezTo>
                  <a:cubicBezTo>
                    <a:pt x="8715946" y="451750"/>
                    <a:pt x="8784336" y="454513"/>
                    <a:pt x="8852821" y="456132"/>
                  </a:cubicBezTo>
                  <a:cubicBezTo>
                    <a:pt x="8887111" y="456989"/>
                    <a:pt x="8921401" y="457751"/>
                    <a:pt x="8955786" y="458132"/>
                  </a:cubicBezTo>
                  <a:cubicBezTo>
                    <a:pt x="8990171" y="458323"/>
                    <a:pt x="9024651" y="458227"/>
                    <a:pt x="9059227" y="457751"/>
                  </a:cubicBezTo>
                  <a:cubicBezTo>
                    <a:pt x="9099995" y="456989"/>
                    <a:pt x="9140857" y="455275"/>
                    <a:pt x="9182005" y="452512"/>
                  </a:cubicBezTo>
                  <a:lnTo>
                    <a:pt x="9182005" y="154189"/>
                  </a:ln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</a:endParaRPr>
            </a:p>
          </p:txBody>
        </p:sp>
        <p:sp useBgFill="1">
          <p:nvSpPr>
            <p:cNvPr id="17" name="Freeform: Shape 16">
              <a:extLst>
                <a:ext uri="{FF2B5EF4-FFF2-40B4-BE49-F238E27FC236}">
                  <a16:creationId xmlns:a16="http://schemas.microsoft.com/office/drawing/2014/main" id="{1213505B-6136-49EC-951C-1FDA2A6C5BD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305" y="3614750"/>
              <a:ext cx="12188952" cy="1201528"/>
            </a:xfrm>
            <a:custGeom>
              <a:avLst/>
              <a:gdLst>
                <a:gd name="connsiteX0" fmla="*/ 0 w 9182100"/>
                <a:gd name="connsiteY0" fmla="*/ 1019102 h 1019102"/>
                <a:gd name="connsiteX1" fmla="*/ 9182100 w 9182100"/>
                <a:gd name="connsiteY1" fmla="*/ 1019102 h 1019102"/>
                <a:gd name="connsiteX2" fmla="*/ 9182100 w 9182100"/>
                <a:gd name="connsiteY2" fmla="*/ 273009 h 1019102"/>
                <a:gd name="connsiteX3" fmla="*/ 9065895 w 9182100"/>
                <a:gd name="connsiteY3" fmla="*/ 278343 h 1019102"/>
                <a:gd name="connsiteX4" fmla="*/ 8261890 w 9182100"/>
                <a:gd name="connsiteY4" fmla="*/ 257769 h 1019102"/>
                <a:gd name="connsiteX5" fmla="*/ 8038624 w 9182100"/>
                <a:gd name="connsiteY5" fmla="*/ 235956 h 1019102"/>
                <a:gd name="connsiteX6" fmla="*/ 7862221 w 9182100"/>
                <a:gd name="connsiteY6" fmla="*/ 213097 h 1019102"/>
                <a:gd name="connsiteX7" fmla="*/ 6238780 w 9182100"/>
                <a:gd name="connsiteY7" fmla="*/ 126419 h 1019102"/>
                <a:gd name="connsiteX8" fmla="*/ 5828729 w 9182100"/>
                <a:gd name="connsiteY8" fmla="*/ 142421 h 1019102"/>
                <a:gd name="connsiteX9" fmla="*/ 5227606 w 9182100"/>
                <a:gd name="connsiteY9" fmla="*/ 219764 h 1019102"/>
                <a:gd name="connsiteX10" fmla="*/ 4394359 w 9182100"/>
                <a:gd name="connsiteY10" fmla="*/ 190713 h 1019102"/>
                <a:gd name="connsiteX11" fmla="*/ 3789236 w 9182100"/>
                <a:gd name="connsiteY11" fmla="*/ 107655 h 1019102"/>
                <a:gd name="connsiteX12" fmla="*/ 3391567 w 9182100"/>
                <a:gd name="connsiteY12" fmla="*/ 30502 h 1019102"/>
                <a:gd name="connsiteX13" fmla="*/ 2180177 w 9182100"/>
                <a:gd name="connsiteY13" fmla="*/ 67745 h 1019102"/>
                <a:gd name="connsiteX14" fmla="*/ 1543336 w 9182100"/>
                <a:gd name="connsiteY14" fmla="*/ 209953 h 1019102"/>
                <a:gd name="connsiteX15" fmla="*/ 1276731 w 9182100"/>
                <a:gd name="connsiteY15" fmla="*/ 286439 h 1019102"/>
                <a:gd name="connsiteX16" fmla="*/ 441293 w 9182100"/>
                <a:gd name="connsiteY16" fmla="*/ 292345 h 1019102"/>
                <a:gd name="connsiteX17" fmla="*/ 0 w 9182100"/>
                <a:gd name="connsiteY17" fmla="*/ 135563 h 1019102"/>
                <a:gd name="connsiteX18" fmla="*/ 0 w 9182100"/>
                <a:gd name="connsiteY18" fmla="*/ 1019102 h 10191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9182100" h="1019102">
                  <a:moveTo>
                    <a:pt x="0" y="1019102"/>
                  </a:moveTo>
                  <a:lnTo>
                    <a:pt x="9182100" y="1019102"/>
                  </a:lnTo>
                  <a:lnTo>
                    <a:pt x="9182100" y="273009"/>
                  </a:lnTo>
                  <a:cubicBezTo>
                    <a:pt x="9143429" y="275485"/>
                    <a:pt x="9104662" y="277200"/>
                    <a:pt x="9065895" y="278343"/>
                  </a:cubicBezTo>
                  <a:cubicBezTo>
                    <a:pt x="8798243" y="285201"/>
                    <a:pt x="8529066" y="277009"/>
                    <a:pt x="8261890" y="257769"/>
                  </a:cubicBezTo>
                  <a:cubicBezTo>
                    <a:pt x="8187024" y="251863"/>
                    <a:pt x="8112443" y="245386"/>
                    <a:pt x="8038624" y="235956"/>
                  </a:cubicBezTo>
                  <a:cubicBezTo>
                    <a:pt x="7980140" y="228051"/>
                    <a:pt x="7920228" y="219002"/>
                    <a:pt x="7862221" y="213097"/>
                  </a:cubicBezTo>
                  <a:cubicBezTo>
                    <a:pt x="7322439" y="159280"/>
                    <a:pt x="6780943" y="130991"/>
                    <a:pt x="6238780" y="126419"/>
                  </a:cubicBezTo>
                  <a:cubicBezTo>
                    <a:pt x="6102477" y="126324"/>
                    <a:pt x="5964745" y="128800"/>
                    <a:pt x="5828729" y="142421"/>
                  </a:cubicBezTo>
                  <a:cubicBezTo>
                    <a:pt x="5624703" y="162328"/>
                    <a:pt x="5429441" y="202048"/>
                    <a:pt x="5227606" y="219764"/>
                  </a:cubicBezTo>
                  <a:cubicBezTo>
                    <a:pt x="4950238" y="245767"/>
                    <a:pt x="4670393" y="228527"/>
                    <a:pt x="4394359" y="190713"/>
                  </a:cubicBezTo>
                  <a:cubicBezTo>
                    <a:pt x="4193381" y="163090"/>
                    <a:pt x="3988880" y="147755"/>
                    <a:pt x="3789236" y="107655"/>
                  </a:cubicBezTo>
                  <a:cubicBezTo>
                    <a:pt x="3660743" y="85271"/>
                    <a:pt x="3520249" y="51648"/>
                    <a:pt x="3391567" y="30502"/>
                  </a:cubicBezTo>
                  <a:cubicBezTo>
                    <a:pt x="2990469" y="-28553"/>
                    <a:pt x="2579370" y="5928"/>
                    <a:pt x="2180177" y="67745"/>
                  </a:cubicBezTo>
                  <a:cubicBezTo>
                    <a:pt x="1965198" y="103273"/>
                    <a:pt x="1751648" y="146136"/>
                    <a:pt x="1543336" y="209953"/>
                  </a:cubicBezTo>
                  <a:cubicBezTo>
                    <a:pt x="1456087" y="238528"/>
                    <a:pt x="1365885" y="264627"/>
                    <a:pt x="1276731" y="286439"/>
                  </a:cubicBezTo>
                  <a:cubicBezTo>
                    <a:pt x="1001173" y="335398"/>
                    <a:pt x="716471" y="346923"/>
                    <a:pt x="441293" y="292345"/>
                  </a:cubicBezTo>
                  <a:cubicBezTo>
                    <a:pt x="285655" y="263198"/>
                    <a:pt x="143923" y="198237"/>
                    <a:pt x="0" y="135563"/>
                  </a:cubicBezTo>
                  <a:lnTo>
                    <a:pt x="0" y="1019102"/>
                  </a:lnTo>
                  <a:close/>
                </a:path>
              </a:pathLst>
            </a:custGeom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478FD78-F68C-33E0-8D30-B5E704741B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>
              <a:spcAft>
                <a:spcPts val="600"/>
              </a:spcAft>
            </a:pPr>
            <a:fld id="{A68F81FF-A8B7-8E49-9D5B-3CAD5ADFEE36}" type="slidenum">
              <a:rPr lang="en-US">
                <a:solidFill>
                  <a:srgbClr val="898989"/>
                </a:solidFill>
                <a:latin typeface="+mn-lt"/>
              </a:rPr>
              <a:pPr>
                <a:spcAft>
                  <a:spcPts val="600"/>
                </a:spcAft>
              </a:pPr>
              <a:t>46</a:t>
            </a:fld>
            <a:endParaRPr lang="en-US">
              <a:solidFill>
                <a:srgbClr val="898989"/>
              </a:solidFill>
              <a:latin typeface="+mn-lt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0065EC6E-BAEC-98BC-C81F-80792B8908B5}"/>
              </a:ext>
            </a:extLst>
          </p:cNvPr>
          <p:cNvSpPr/>
          <p:nvPr/>
        </p:nvSpPr>
        <p:spPr>
          <a:xfrm>
            <a:off x="2131628" y="5576459"/>
            <a:ext cx="7850572" cy="136155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 dirty="0">
                <a:solidFill>
                  <a:schemeClr val="tx1"/>
                </a:solidFill>
                <a:latin typeface="+mj-lt"/>
              </a:rPr>
              <a:t>Questions / Comments</a:t>
            </a:r>
          </a:p>
        </p:txBody>
      </p:sp>
    </p:spTree>
    <p:extLst>
      <p:ext uri="{BB962C8B-B14F-4D97-AF65-F5344CB8AC3E}">
        <p14:creationId xmlns:p14="http://schemas.microsoft.com/office/powerpoint/2010/main" val="3411204858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15707184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1FCD167-CB64-2FE1-0142-66E9ABCAAC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F81FF-A8B7-8E49-9D5B-3CAD5ADFEE36}" type="slidenum">
              <a:rPr lang="en-US" smtClean="0"/>
              <a:pPr/>
              <a:t>48</a:t>
            </a:fld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357F62BB-2400-B332-E927-A5223BE9AC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7869" y="3210400"/>
            <a:ext cx="10696261" cy="946534"/>
          </a:xfrm>
        </p:spPr>
        <p:txBody>
          <a:bodyPr>
            <a:noAutofit/>
          </a:bodyPr>
          <a:lstStyle/>
          <a:p>
            <a:r>
              <a:rPr lang="en-US" sz="4000" dirty="0">
                <a:latin typeface="+mj-lt"/>
              </a:rPr>
              <a:t>Appendix – Proposed Changes to SWP Proposed strategy</a:t>
            </a:r>
          </a:p>
        </p:txBody>
      </p:sp>
    </p:spTree>
    <p:extLst>
      <p:ext uri="{BB962C8B-B14F-4D97-AF65-F5344CB8AC3E}">
        <p14:creationId xmlns:p14="http://schemas.microsoft.com/office/powerpoint/2010/main" val="2457668585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3BC9F0-62C4-9435-46BF-41BBA6E587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+mj-lt"/>
              </a:rPr>
              <a:t>Proposed revisions to draft SWP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DA4B73C-FC13-D3CF-9AD7-6373204B684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just">
              <a:buNone/>
            </a:pPr>
            <a:r>
              <a:rPr lang="en-US" sz="2000" dirty="0">
                <a:latin typeface="+mj-lt"/>
              </a:rPr>
              <a:t>Strategic Driver: Trust Crises and Other Repercussions from Recurring High-profile Corporate Failures </a:t>
            </a:r>
            <a:r>
              <a:rPr lang="en-US" sz="2000" u="sng" dirty="0">
                <a:solidFill>
                  <a:srgbClr val="0070C0"/>
                </a:solidFill>
                <a:latin typeface="+mj-lt"/>
              </a:rPr>
              <a:t>and Ethical Breaches in Firms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DC2C386-0901-F81E-0275-97E4ADF9AB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F81FF-A8B7-8E49-9D5B-3CAD5ADFEE36}" type="slidenum">
              <a:rPr lang="en-US" smtClean="0"/>
              <a:pPr/>
              <a:t>49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852DB6D8-94E3-A15B-CB15-0DA3DCAA6FC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8200" y="2185988"/>
            <a:ext cx="7724775" cy="3990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717548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4" name="Rectangle 23">
            <a:extLst>
              <a:ext uri="{FF2B5EF4-FFF2-40B4-BE49-F238E27FC236}">
                <a16:creationId xmlns:a16="http://schemas.microsoft.com/office/drawing/2014/main" id="{79BB35BC-D5C2-4C8B-A22A-A71E6191913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0" name="Picture 19" descr="White arrows going to the red target">
            <a:extLst>
              <a:ext uri="{FF2B5EF4-FFF2-40B4-BE49-F238E27FC236}">
                <a16:creationId xmlns:a16="http://schemas.microsoft.com/office/drawing/2014/main" id="{CE7F5756-C6E4-E6AC-A91C-0212499FA7F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3206434" y="0"/>
            <a:ext cx="9193599" cy="6858000"/>
          </a:xfrm>
          <a:custGeom>
            <a:avLst/>
            <a:gdLst/>
            <a:ahLst/>
            <a:cxnLst/>
            <a:rect l="l" t="t" r="r" b="b"/>
            <a:pathLst>
              <a:path w="6116569" h="6879321">
                <a:moveTo>
                  <a:pt x="0" y="0"/>
                </a:moveTo>
                <a:lnTo>
                  <a:pt x="2935851" y="0"/>
                </a:lnTo>
                <a:cubicBezTo>
                  <a:pt x="3035710" y="10660"/>
                  <a:pt x="3138421" y="17767"/>
                  <a:pt x="3238280" y="31980"/>
                </a:cubicBezTo>
                <a:cubicBezTo>
                  <a:pt x="3817462" y="106602"/>
                  <a:pt x="3127009" y="277163"/>
                  <a:pt x="3660541" y="550772"/>
                </a:cubicBezTo>
                <a:cubicBezTo>
                  <a:pt x="3706191" y="575645"/>
                  <a:pt x="3757546" y="579199"/>
                  <a:pt x="3808902" y="589860"/>
                </a:cubicBezTo>
                <a:cubicBezTo>
                  <a:pt x="4008620" y="625393"/>
                  <a:pt x="4211192" y="618286"/>
                  <a:pt x="4413762" y="625393"/>
                </a:cubicBezTo>
                <a:cubicBezTo>
                  <a:pt x="4465118" y="628946"/>
                  <a:pt x="4525033" y="625393"/>
                  <a:pt x="4567830" y="721333"/>
                </a:cubicBezTo>
                <a:cubicBezTo>
                  <a:pt x="4425175" y="724888"/>
                  <a:pt x="4305344" y="731994"/>
                  <a:pt x="4171247" y="792401"/>
                </a:cubicBezTo>
                <a:cubicBezTo>
                  <a:pt x="4239722" y="859916"/>
                  <a:pt x="4322462" y="795955"/>
                  <a:pt x="4376671" y="842148"/>
                </a:cubicBezTo>
                <a:cubicBezTo>
                  <a:pt x="4428027" y="888342"/>
                  <a:pt x="4470824" y="891896"/>
                  <a:pt x="4527887" y="813722"/>
                </a:cubicBezTo>
                <a:cubicBezTo>
                  <a:pt x="4556417" y="774634"/>
                  <a:pt x="4604920" y="778187"/>
                  <a:pt x="4633452" y="799508"/>
                </a:cubicBezTo>
                <a:cubicBezTo>
                  <a:pt x="4781813" y="913216"/>
                  <a:pt x="4778960" y="909662"/>
                  <a:pt x="4947293" y="870576"/>
                </a:cubicBezTo>
                <a:cubicBezTo>
                  <a:pt x="5055712" y="845701"/>
                  <a:pt x="5166983" y="806615"/>
                  <a:pt x="5263988" y="820828"/>
                </a:cubicBezTo>
                <a:cubicBezTo>
                  <a:pt x="5275401" y="867022"/>
                  <a:pt x="5263988" y="888342"/>
                  <a:pt x="5249723" y="895449"/>
                </a:cubicBezTo>
                <a:cubicBezTo>
                  <a:pt x="5021475" y="1005604"/>
                  <a:pt x="4975825" y="1122864"/>
                  <a:pt x="4744723" y="1197485"/>
                </a:cubicBezTo>
                <a:cubicBezTo>
                  <a:pt x="4724751" y="1268552"/>
                  <a:pt x="4807491" y="1275660"/>
                  <a:pt x="4767548" y="1346727"/>
                </a:cubicBezTo>
                <a:cubicBezTo>
                  <a:pt x="4693367" y="1407134"/>
                  <a:pt x="4610627" y="1346727"/>
                  <a:pt x="4539299" y="1421348"/>
                </a:cubicBezTo>
                <a:cubicBezTo>
                  <a:pt x="4550712" y="1471094"/>
                  <a:pt x="4610627" y="1432008"/>
                  <a:pt x="4607773" y="1485309"/>
                </a:cubicBezTo>
                <a:cubicBezTo>
                  <a:pt x="4604920" y="1517288"/>
                  <a:pt x="4593508" y="1527948"/>
                  <a:pt x="4579242" y="1535055"/>
                </a:cubicBezTo>
                <a:cubicBezTo>
                  <a:pt x="4776107" y="1538608"/>
                  <a:pt x="5383820" y="1574142"/>
                  <a:pt x="5278255" y="1609676"/>
                </a:cubicBezTo>
                <a:cubicBezTo>
                  <a:pt x="5418057" y="1698511"/>
                  <a:pt x="5623481" y="1609676"/>
                  <a:pt x="5771843" y="1630997"/>
                </a:cubicBezTo>
                <a:cubicBezTo>
                  <a:pt x="5925911" y="1652316"/>
                  <a:pt x="6171278" y="1719830"/>
                  <a:pt x="6105656" y="1748257"/>
                </a:cubicBezTo>
                <a:cubicBezTo>
                  <a:pt x="6031475" y="1780238"/>
                  <a:pt x="5766136" y="2146235"/>
                  <a:pt x="5691955" y="2167555"/>
                </a:cubicBezTo>
                <a:cubicBezTo>
                  <a:pt x="5606362" y="2188875"/>
                  <a:pt x="5589243" y="2217302"/>
                  <a:pt x="5475118" y="2348776"/>
                </a:cubicBezTo>
                <a:cubicBezTo>
                  <a:pt x="5398085" y="2437610"/>
                  <a:pt x="5709074" y="2238623"/>
                  <a:pt x="5826051" y="2291922"/>
                </a:cubicBezTo>
                <a:cubicBezTo>
                  <a:pt x="5868848" y="2309690"/>
                  <a:pt x="5552153" y="2554872"/>
                  <a:pt x="5552153" y="2597513"/>
                </a:cubicBezTo>
                <a:cubicBezTo>
                  <a:pt x="5549300" y="2640153"/>
                  <a:pt x="5577831" y="2647260"/>
                  <a:pt x="5603508" y="2647260"/>
                </a:cubicBezTo>
                <a:cubicBezTo>
                  <a:pt x="5660571" y="2647260"/>
                  <a:pt x="5640599" y="2686346"/>
                  <a:pt x="5700515" y="2679240"/>
                </a:cubicBezTo>
                <a:cubicBezTo>
                  <a:pt x="5523622" y="2800055"/>
                  <a:pt x="5418057" y="2778734"/>
                  <a:pt x="5246870" y="2888889"/>
                </a:cubicBezTo>
                <a:cubicBezTo>
                  <a:pt x="5164130" y="2942189"/>
                  <a:pt x="4921615" y="3119857"/>
                  <a:pt x="4836022" y="3169605"/>
                </a:cubicBezTo>
                <a:cubicBezTo>
                  <a:pt x="4801785" y="3187371"/>
                  <a:pt x="4758988" y="3173158"/>
                  <a:pt x="4736163" y="3233565"/>
                </a:cubicBezTo>
                <a:cubicBezTo>
                  <a:pt x="4770400" y="3279759"/>
                  <a:pt x="4816050" y="3254885"/>
                  <a:pt x="4853141" y="3233565"/>
                </a:cubicBezTo>
                <a:cubicBezTo>
                  <a:pt x="4944440" y="3176711"/>
                  <a:pt x="4935881" y="3190925"/>
                  <a:pt x="4944440" y="3226459"/>
                </a:cubicBezTo>
                <a:cubicBezTo>
                  <a:pt x="4972972" y="3350827"/>
                  <a:pt x="5044300" y="3308186"/>
                  <a:pt x="5109921" y="3283313"/>
                </a:cubicBezTo>
                <a:cubicBezTo>
                  <a:pt x="5303932" y="3208692"/>
                  <a:pt x="5500797" y="3215799"/>
                  <a:pt x="5694809" y="3141178"/>
                </a:cubicBezTo>
                <a:cubicBezTo>
                  <a:pt x="5714781" y="3134070"/>
                  <a:pt x="5612068" y="3283313"/>
                  <a:pt x="5566419" y="3301079"/>
                </a:cubicBezTo>
                <a:cubicBezTo>
                  <a:pt x="5515063" y="3322399"/>
                  <a:pt x="5452294" y="3311739"/>
                  <a:pt x="5415203" y="3397020"/>
                </a:cubicBezTo>
                <a:cubicBezTo>
                  <a:pt x="5477972" y="3414787"/>
                  <a:pt x="5552153" y="3372147"/>
                  <a:pt x="5612068" y="3432554"/>
                </a:cubicBezTo>
                <a:cubicBezTo>
                  <a:pt x="5469413" y="3528494"/>
                  <a:pt x="5329610" y="3535601"/>
                  <a:pt x="5206927" y="3599562"/>
                </a:cubicBezTo>
                <a:cubicBezTo>
                  <a:pt x="5192661" y="3706163"/>
                  <a:pt x="5272548" y="3663523"/>
                  <a:pt x="5301079" y="3723930"/>
                </a:cubicBezTo>
                <a:cubicBezTo>
                  <a:pt x="5072830" y="3844745"/>
                  <a:pt x="4564977" y="4232062"/>
                  <a:pt x="4507915" y="4306683"/>
                </a:cubicBezTo>
                <a:cubicBezTo>
                  <a:pt x="4390937" y="4463031"/>
                  <a:pt x="3900202" y="4562525"/>
                  <a:pt x="3982942" y="4587399"/>
                </a:cubicBezTo>
                <a:cubicBezTo>
                  <a:pt x="4051417" y="4608719"/>
                  <a:pt x="4119891" y="4587399"/>
                  <a:pt x="4185513" y="4541205"/>
                </a:cubicBezTo>
                <a:cubicBezTo>
                  <a:pt x="4291078" y="4466584"/>
                  <a:pt x="5010062" y="4523438"/>
                  <a:pt x="5212633" y="4455924"/>
                </a:cubicBezTo>
                <a:cubicBezTo>
                  <a:pt x="5241164" y="4445264"/>
                  <a:pt x="5283960" y="4409730"/>
                  <a:pt x="5312492" y="4473691"/>
                </a:cubicBezTo>
                <a:cubicBezTo>
                  <a:pt x="5098508" y="4704659"/>
                  <a:pt x="4833169" y="4654913"/>
                  <a:pt x="4596361" y="4818368"/>
                </a:cubicBezTo>
                <a:cubicBezTo>
                  <a:pt x="4684807" y="4917861"/>
                  <a:pt x="4776107" y="4907202"/>
                  <a:pt x="4873113" y="4885882"/>
                </a:cubicBezTo>
                <a:cubicBezTo>
                  <a:pt x="4895938" y="4878775"/>
                  <a:pt x="4930175" y="4871668"/>
                  <a:pt x="4935881" y="4914309"/>
                </a:cubicBezTo>
                <a:cubicBezTo>
                  <a:pt x="4941587" y="4967609"/>
                  <a:pt x="4898790" y="4978270"/>
                  <a:pt x="4873113" y="5003143"/>
                </a:cubicBezTo>
                <a:cubicBezTo>
                  <a:pt x="4833169" y="5038676"/>
                  <a:pt x="4773254" y="4999590"/>
                  <a:pt x="4721898" y="5095530"/>
                </a:cubicBezTo>
                <a:cubicBezTo>
                  <a:pt x="4873113" y="5067104"/>
                  <a:pt x="4998650" y="5020910"/>
                  <a:pt x="5132745" y="4949842"/>
                </a:cubicBezTo>
                <a:cubicBezTo>
                  <a:pt x="5121333" y="5006696"/>
                  <a:pt x="5081390" y="5035123"/>
                  <a:pt x="5101362" y="5081317"/>
                </a:cubicBezTo>
                <a:cubicBezTo>
                  <a:pt x="5118480" y="5116850"/>
                  <a:pt x="5164130" y="5131063"/>
                  <a:pt x="5138452" y="5198578"/>
                </a:cubicBezTo>
                <a:cubicBezTo>
                  <a:pt x="5067125" y="5273199"/>
                  <a:pt x="4967265" y="5258986"/>
                  <a:pt x="4904497" y="5362033"/>
                </a:cubicBezTo>
                <a:cubicBezTo>
                  <a:pt x="4818903" y="5507721"/>
                  <a:pt x="4684807" y="5564575"/>
                  <a:pt x="4579242" y="5674729"/>
                </a:cubicBezTo>
                <a:cubicBezTo>
                  <a:pt x="4545005" y="5713816"/>
                  <a:pt x="4313903" y="5841738"/>
                  <a:pt x="4253988" y="5884379"/>
                </a:cubicBezTo>
                <a:cubicBezTo>
                  <a:pt x="4168395" y="5944786"/>
                  <a:pt x="4071389" y="5966106"/>
                  <a:pt x="3985795" y="6069153"/>
                </a:cubicBezTo>
                <a:cubicBezTo>
                  <a:pt x="4065682" y="6086921"/>
                  <a:pt x="4134157" y="5990979"/>
                  <a:pt x="4231163" y="6030066"/>
                </a:cubicBezTo>
                <a:cubicBezTo>
                  <a:pt x="4074242" y="6133114"/>
                  <a:pt x="3931586" y="6182861"/>
                  <a:pt x="3814609" y="6317889"/>
                </a:cubicBezTo>
                <a:cubicBezTo>
                  <a:pt x="3800343" y="6335656"/>
                  <a:pt x="3771812" y="6332102"/>
                  <a:pt x="3751840" y="6339209"/>
                </a:cubicBezTo>
                <a:cubicBezTo>
                  <a:pt x="3529298" y="6406723"/>
                  <a:pt x="3309608" y="6467130"/>
                  <a:pt x="3089919" y="6563071"/>
                </a:cubicBezTo>
                <a:cubicBezTo>
                  <a:pt x="3041416" y="6584392"/>
                  <a:pt x="2955823" y="6595052"/>
                  <a:pt x="2961529" y="6662566"/>
                </a:cubicBezTo>
                <a:cubicBezTo>
                  <a:pt x="2972941" y="6765613"/>
                  <a:pt x="3055681" y="6687439"/>
                  <a:pt x="3107038" y="6673226"/>
                </a:cubicBezTo>
                <a:cubicBezTo>
                  <a:pt x="3269664" y="6634138"/>
                  <a:pt x="3432292" y="6570178"/>
                  <a:pt x="3594919" y="6591499"/>
                </a:cubicBezTo>
                <a:cubicBezTo>
                  <a:pt x="3483648" y="6637693"/>
                  <a:pt x="3372376" y="6680332"/>
                  <a:pt x="3261106" y="6726527"/>
                </a:cubicBezTo>
                <a:cubicBezTo>
                  <a:pt x="3386642" y="6705206"/>
                  <a:pt x="3495061" y="6786934"/>
                  <a:pt x="3620597" y="6740740"/>
                </a:cubicBezTo>
                <a:cubicBezTo>
                  <a:pt x="3660541" y="6726527"/>
                  <a:pt x="3700484" y="6765613"/>
                  <a:pt x="3703337" y="6826020"/>
                </a:cubicBezTo>
                <a:cubicBezTo>
                  <a:pt x="3706191" y="6847340"/>
                  <a:pt x="3700484" y="6865108"/>
                  <a:pt x="3689072" y="6879321"/>
                </a:cubicBezTo>
                <a:lnTo>
                  <a:pt x="0" y="6879321"/>
                </a:lnTo>
                <a:close/>
              </a:path>
            </a:pathLst>
          </a:custGeom>
        </p:spPr>
      </p:pic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FE2CFAFD-55AC-1FDB-27E2-BBA248FC38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43638" y="240557"/>
            <a:ext cx="7104491" cy="6127668"/>
          </a:xfrm>
          <a:prstGeom prst="rect">
            <a:avLst/>
          </a:prstGeom>
          <a:solidFill>
            <a:srgbClr val="B4D9F9">
              <a:alpha val="50196"/>
            </a:srgbClr>
          </a:solidFill>
          <a:ln w="76200" cmpd="tri">
            <a:solidFill>
              <a:schemeClr val="accent6">
                <a:lumMod val="60000"/>
                <a:lumOff val="40000"/>
              </a:schemeClr>
            </a:solidFill>
          </a:ln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en-US" sz="2000" b="1" dirty="0">
                <a:latin typeface="+mj-lt"/>
              </a:rPr>
              <a:t>General support for proposed strategy and proposed work plan</a:t>
            </a:r>
          </a:p>
          <a:p>
            <a:pPr algn="just">
              <a:buFont typeface="Wingdings" panose="05000000000000000000" pitchFamily="2" charset="2"/>
              <a:buChar char="Ø"/>
            </a:pPr>
            <a:r>
              <a:rPr lang="en-US" sz="2000" dirty="0">
                <a:latin typeface="+mj-lt"/>
              </a:rPr>
              <a:t>Strong support for IESBA to focus on sustainability project</a:t>
            </a:r>
          </a:p>
          <a:p>
            <a:pPr algn="just">
              <a:buFont typeface="Wingdings" panose="05000000000000000000" pitchFamily="2" charset="2"/>
              <a:buChar char="Ø"/>
            </a:pPr>
            <a:r>
              <a:rPr lang="en-US" sz="2000" dirty="0">
                <a:latin typeface="+mj-lt"/>
              </a:rPr>
              <a:t>All preparers of sustainability information should adhere to a high standards of ethical behavior</a:t>
            </a:r>
          </a:p>
          <a:p>
            <a:pPr algn="just">
              <a:buFont typeface="Wingdings" panose="05000000000000000000" pitchFamily="2" charset="2"/>
              <a:buChar char="Ø"/>
            </a:pPr>
            <a:r>
              <a:rPr lang="en-US" sz="2000" dirty="0">
                <a:latin typeface="+mj-lt"/>
              </a:rPr>
              <a:t>MG members asked IESBA to keep identifying new and emerging issues and strengthen Code for audit engagements </a:t>
            </a:r>
          </a:p>
          <a:p>
            <a:pPr lvl="1" indent="-400050" algn="just">
              <a:lnSpc>
                <a:spcPct val="100000"/>
              </a:lnSpc>
              <a:buFont typeface="Wingdings" panose="05000000000000000000" pitchFamily="2" charset="2"/>
              <a:buChar char="§"/>
            </a:pPr>
            <a:r>
              <a:rPr lang="en-US" sz="1800" dirty="0">
                <a:latin typeface="+mj-lt"/>
              </a:rPr>
              <a:t>Others called for a period of stability to focus on adoption and implementation</a:t>
            </a:r>
          </a:p>
          <a:p>
            <a:pPr algn="just">
              <a:buFont typeface="Wingdings" panose="05000000000000000000" pitchFamily="2" charset="2"/>
              <a:buChar char="Ø"/>
            </a:pPr>
            <a:r>
              <a:rPr lang="en-US" sz="2000" dirty="0">
                <a:latin typeface="+mj-lt"/>
              </a:rPr>
              <a:t>In light of recent high-profile ethical lapses in audit firms, IESBA urged to consider the issue of firm culture and governance</a:t>
            </a:r>
          </a:p>
          <a:p>
            <a:pPr algn="just">
              <a:buFont typeface="Wingdings" panose="05000000000000000000" pitchFamily="2" charset="2"/>
              <a:buChar char="Ø"/>
            </a:pPr>
            <a:r>
              <a:rPr lang="en-US" sz="2000" dirty="0">
                <a:latin typeface="+mj-lt"/>
              </a:rPr>
              <a:t>Recognition of the continual impact of technology </a:t>
            </a:r>
          </a:p>
          <a:p>
            <a:pPr algn="just">
              <a:buFont typeface="Wingdings" panose="05000000000000000000" pitchFamily="2" charset="2"/>
              <a:buChar char="Ø"/>
            </a:pPr>
            <a:r>
              <a:rPr lang="en-US" sz="2000" dirty="0">
                <a:latin typeface="+mj-lt"/>
              </a:rPr>
              <a:t>Recognition of importance of:</a:t>
            </a:r>
          </a:p>
          <a:p>
            <a:pPr lvl="1" indent="-460375" algn="just">
              <a:lnSpc>
                <a:spcPct val="100000"/>
              </a:lnSpc>
              <a:buFont typeface="Wingdings" panose="05000000000000000000" pitchFamily="2" charset="2"/>
              <a:buChar char="§"/>
            </a:pPr>
            <a:r>
              <a:rPr lang="en-US" sz="1800" dirty="0">
                <a:latin typeface="+mj-lt"/>
              </a:rPr>
              <a:t>Stakeholder engagement, coordination with other standard setters as well as adoption and implementation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C8BF104-1812-BA60-957E-54265226FB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fld id="{A68F81FF-A8B7-8E49-9D5B-3CAD5ADFEE36}" type="slidenum">
              <a:rPr lang="en-US" smtClean="0"/>
              <a:pPr>
                <a:spcAft>
                  <a:spcPts val="600"/>
                </a:spcAft>
              </a:pPr>
              <a:t>5</a:t>
            </a:fld>
            <a:endParaRPr lang="en-US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5B8DDCB4-C2D9-D69D-1262-9A71806F6972}"/>
              </a:ext>
            </a:extLst>
          </p:cNvPr>
          <p:cNvSpPr/>
          <p:nvPr/>
        </p:nvSpPr>
        <p:spPr>
          <a:xfrm>
            <a:off x="-1" y="70574"/>
            <a:ext cx="5089451" cy="145268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4400" b="1" dirty="0">
                <a:solidFill>
                  <a:schemeClr val="tx1"/>
                </a:solidFill>
                <a:latin typeface="+mj-lt"/>
              </a:rPr>
              <a:t>Overview of Responses</a:t>
            </a:r>
          </a:p>
        </p:txBody>
      </p:sp>
    </p:spTree>
    <p:extLst>
      <p:ext uri="{BB962C8B-B14F-4D97-AF65-F5344CB8AC3E}">
        <p14:creationId xmlns:p14="http://schemas.microsoft.com/office/powerpoint/2010/main" val="2865753807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3BC9F0-62C4-9435-46BF-41BBA6E587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+mj-lt"/>
              </a:rPr>
              <a:t>Proposed revisions to draft SWP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DA4B73C-FC13-D3CF-9AD7-6373204B684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just">
              <a:buNone/>
            </a:pPr>
            <a:r>
              <a:rPr lang="en-US" sz="2000" dirty="0">
                <a:latin typeface="+mj-lt"/>
              </a:rPr>
              <a:t>Strategic Driver: Ongoing Impact of Technological Transformations</a:t>
            </a:r>
            <a:endParaRPr lang="en-US" sz="2000" u="sng" dirty="0">
              <a:solidFill>
                <a:srgbClr val="0070C0"/>
              </a:solidFill>
              <a:latin typeface="+mj-lt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DC2C386-0901-F81E-0275-97E4ADF9AB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F81FF-A8B7-8E49-9D5B-3CAD5ADFEE36}" type="slidenum">
              <a:rPr lang="en-US" smtClean="0"/>
              <a:pPr/>
              <a:t>50</a:t>
            </a:fld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076F278-B3BB-39E7-CD5E-96DC6FA3B56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8200" y="2115911"/>
            <a:ext cx="8142930" cy="40610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8284158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3BC9F0-62C4-9435-46BF-41BBA6E587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+mj-lt"/>
              </a:rPr>
              <a:t>Proposed revisions to draft SWP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DA4B73C-FC13-D3CF-9AD7-6373204B684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just">
              <a:buNone/>
            </a:pPr>
            <a:r>
              <a:rPr lang="en-US" sz="2000" dirty="0">
                <a:latin typeface="+mj-lt"/>
              </a:rPr>
              <a:t>Strategic Driver: Further Increasing Global Adoption of the Code and Supporting Its Effective Implementation</a:t>
            </a:r>
            <a:endParaRPr lang="en-US" sz="2000" u="sng" dirty="0">
              <a:solidFill>
                <a:srgbClr val="0070C0"/>
              </a:solidFill>
              <a:latin typeface="+mj-lt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DC2C386-0901-F81E-0275-97E4ADF9AB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F81FF-A8B7-8E49-9D5B-3CAD5ADFEE36}" type="slidenum">
              <a:rPr lang="en-US" smtClean="0"/>
              <a:pPr/>
              <a:t>51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5B1226B-30BE-632F-5226-A9786C0C31A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8200" y="2481262"/>
            <a:ext cx="7894674" cy="2011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8352959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3BC9F0-62C4-9435-46BF-41BBA6E587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+mj-lt"/>
              </a:rPr>
              <a:t>Proposed revisions to draft SWP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DA4B73C-FC13-D3CF-9AD7-6373204B684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67721"/>
            <a:ext cx="10515600" cy="4762500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en-US" sz="2000" dirty="0">
                <a:latin typeface="+mj-lt"/>
              </a:rPr>
              <a:t>Strategic Theme: Enhancing Trust in Sustainability Reporting and Assurance</a:t>
            </a:r>
            <a:endParaRPr lang="en-US" sz="2000" u="sng" dirty="0">
              <a:solidFill>
                <a:srgbClr val="0070C0"/>
              </a:solidFill>
              <a:latin typeface="+mj-lt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DC2C386-0901-F81E-0275-97E4ADF9AB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F81FF-A8B7-8E49-9D5B-3CAD5ADFEE36}" type="slidenum">
              <a:rPr lang="en-US" smtClean="0"/>
              <a:pPr/>
              <a:t>52</a:t>
            </a:fld>
            <a:endParaRPr lang="en-US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4C85846B-4178-75CC-C9E7-8C655509B22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8200" y="1665587"/>
            <a:ext cx="8746529" cy="35268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8746885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3BC9F0-62C4-9435-46BF-41BBA6E587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+mj-lt"/>
              </a:rPr>
              <a:t>Proposed revisions to draft SWP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DA4B73C-FC13-D3CF-9AD7-6373204B684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67721"/>
            <a:ext cx="10515600" cy="4762500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en-US" sz="2000" dirty="0">
                <a:latin typeface="+mj-lt"/>
              </a:rPr>
              <a:t>Strategic Theme: Strengthening the Code or Responding in Other Ways in Areas Beyond Sustainability Reporting and Assurance  </a:t>
            </a:r>
            <a:endParaRPr lang="en-US" sz="2000" u="sng" dirty="0">
              <a:solidFill>
                <a:srgbClr val="0070C0"/>
              </a:solidFill>
              <a:latin typeface="+mj-lt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DC2C386-0901-F81E-0275-97E4ADF9AB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F81FF-A8B7-8E49-9D5B-3CAD5ADFEE36}" type="slidenum">
              <a:rPr lang="en-US" smtClean="0"/>
              <a:pPr/>
              <a:t>53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31DC86C-AB89-105A-9F56-8F40ED6E30D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8200" y="1883985"/>
            <a:ext cx="8242987" cy="48374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3280401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3BC9F0-62C4-9435-46BF-41BBA6E587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+mj-lt"/>
              </a:rPr>
              <a:t>Proposed revisions to draft SWP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DA4B73C-FC13-D3CF-9AD7-6373204B684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211263"/>
            <a:ext cx="10515600" cy="4762500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en-US" sz="2000" dirty="0">
                <a:latin typeface="+mj-lt"/>
              </a:rPr>
              <a:t>Strategic Theme: Widening the Influence of the IESBA’s Standards Through a Continued Focus on Adoption and Implementation</a:t>
            </a:r>
            <a:endParaRPr lang="en-US" sz="2000" u="sng" dirty="0">
              <a:solidFill>
                <a:srgbClr val="0070C0"/>
              </a:solidFill>
              <a:latin typeface="+mj-lt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DC2C386-0901-F81E-0275-97E4ADF9AB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F81FF-A8B7-8E49-9D5B-3CAD5ADFEE36}" type="slidenum">
              <a:rPr lang="en-US" smtClean="0"/>
              <a:pPr/>
              <a:t>54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16153DBC-1235-561D-1631-954B3190396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8200" y="1886300"/>
            <a:ext cx="7547344" cy="49810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885080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335C0BD7-4AF1-05E0-8F02-97FA8A6D22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F81FF-A8B7-8E49-9D5B-3CAD5ADFEE36}" type="slidenum">
              <a:rPr lang="en-US" smtClean="0"/>
              <a:t>6</a:t>
            </a:fld>
            <a:endParaRPr lang="en-US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445450C7-45ED-2A2F-5E3E-B6F7CFF082A2}"/>
              </a:ext>
            </a:extLst>
          </p:cNvPr>
          <p:cNvSpPr/>
          <p:nvPr/>
        </p:nvSpPr>
        <p:spPr>
          <a:xfrm>
            <a:off x="5110113" y="1460665"/>
            <a:ext cx="6515830" cy="481398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just">
              <a:spcBef>
                <a:spcPts val="1200"/>
              </a:spcBef>
              <a:spcAft>
                <a:spcPts val="600"/>
              </a:spcAft>
            </a:pPr>
            <a:r>
              <a:rPr lang="en-US" sz="2200" b="1" dirty="0">
                <a:solidFill>
                  <a:schemeClr val="tx1"/>
                </a:solidFill>
                <a:latin typeface="+mj-lt"/>
              </a:rPr>
              <a:t>General support for PC’s responses and proposals</a:t>
            </a:r>
          </a:p>
          <a:p>
            <a:pPr marL="342900" indent="-342900" algn="just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en-US" sz="2000" dirty="0">
                <a:solidFill>
                  <a:schemeClr val="tx1"/>
                </a:solidFill>
                <a:latin typeface="+mj-lt"/>
              </a:rPr>
              <a:t>IESBA to consider expanding scope of the Code to cover all preparers of sustainability information</a:t>
            </a:r>
          </a:p>
          <a:p>
            <a:pPr marL="342900" indent="-342900" algn="just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en-US" sz="2000" dirty="0">
                <a:solidFill>
                  <a:schemeClr val="tx1"/>
                </a:solidFill>
                <a:latin typeface="+mj-lt"/>
              </a:rPr>
              <a:t>Given focus on </a:t>
            </a:r>
            <a:r>
              <a:rPr lang="en-US" sz="2000" i="1" dirty="0">
                <a:solidFill>
                  <a:schemeClr val="tx1"/>
                </a:solidFill>
                <a:latin typeface="+mj-lt"/>
              </a:rPr>
              <a:t>Sustainability </a:t>
            </a:r>
            <a:r>
              <a:rPr lang="en-US" sz="2000" dirty="0">
                <a:solidFill>
                  <a:schemeClr val="tx1"/>
                </a:solidFill>
                <a:latin typeface="+mj-lt"/>
              </a:rPr>
              <a:t>in 2024, IESBA needs to set aside capacity to assist non-PAs in adopting the new standards</a:t>
            </a:r>
          </a:p>
          <a:p>
            <a:pPr marL="342900" indent="-342900" algn="just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en-US" sz="2000" dirty="0">
                <a:solidFill>
                  <a:schemeClr val="tx1"/>
                </a:solidFill>
                <a:latin typeface="+mj-lt"/>
              </a:rPr>
              <a:t>IESBA should continue to monitor emerging ethical issues relating to technology</a:t>
            </a:r>
          </a:p>
          <a:p>
            <a:pPr marL="342900" indent="-342900" algn="just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en-US" sz="2000" dirty="0">
                <a:solidFill>
                  <a:schemeClr val="tx1"/>
                </a:solidFill>
                <a:latin typeface="+mj-lt"/>
              </a:rPr>
              <a:t>Strong support for proposed new work stream: </a:t>
            </a:r>
            <a:r>
              <a:rPr lang="en-US" sz="2000" i="1" dirty="0">
                <a:solidFill>
                  <a:schemeClr val="tx1"/>
                </a:solidFill>
                <a:latin typeface="+mj-lt"/>
              </a:rPr>
              <a:t>Firm Culture and Governance </a:t>
            </a:r>
            <a:r>
              <a:rPr lang="en-US" sz="2000" dirty="0">
                <a:solidFill>
                  <a:schemeClr val="tx1"/>
                </a:solidFill>
                <a:latin typeface="+mj-lt"/>
              </a:rPr>
              <a:t>and a suggestion for firm involvement</a:t>
            </a:r>
            <a:endParaRPr lang="en-US" sz="2200" dirty="0">
              <a:solidFill>
                <a:schemeClr val="tx1"/>
              </a:solidFill>
              <a:latin typeface="+mj-lt"/>
            </a:endParaRPr>
          </a:p>
          <a:p>
            <a:pPr>
              <a:spcBef>
                <a:spcPts val="600"/>
              </a:spcBef>
              <a:spcAft>
                <a:spcPts val="600"/>
              </a:spcAft>
            </a:pPr>
            <a:endParaRPr lang="en-US" sz="2000" dirty="0">
              <a:solidFill>
                <a:schemeClr val="tx1"/>
              </a:solidFill>
              <a:latin typeface="+mj-lt"/>
            </a:endParaRPr>
          </a:p>
          <a:p>
            <a:pPr>
              <a:spcBef>
                <a:spcPts val="600"/>
              </a:spcBef>
              <a:spcAft>
                <a:spcPts val="600"/>
              </a:spcAft>
            </a:pPr>
            <a:endParaRPr lang="en-US" sz="2000" dirty="0">
              <a:solidFill>
                <a:schemeClr val="tx1"/>
              </a:solidFill>
              <a:latin typeface="+mj-lt"/>
            </a:endParaRPr>
          </a:p>
        </p:txBody>
      </p:sp>
      <p:pic>
        <p:nvPicPr>
          <p:cNvPr id="6" name="Picture 2" descr="Five square speech bubbles in color">
            <a:extLst>
              <a:ext uri="{FF2B5EF4-FFF2-40B4-BE49-F238E27FC236}">
                <a16:creationId xmlns:a16="http://schemas.microsoft.com/office/drawing/2014/main" id="{2D502134-729C-1C19-7AA6-A3EFF45146F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1924809" y="0"/>
            <a:ext cx="6889896" cy="6740514"/>
          </a:xfrm>
          <a:custGeom>
            <a:avLst/>
            <a:gdLst/>
            <a:ahLst/>
            <a:cxnLst/>
            <a:rect l="l" t="t" r="r" b="b"/>
            <a:pathLst>
              <a:path w="6116569" h="6879321">
                <a:moveTo>
                  <a:pt x="0" y="0"/>
                </a:moveTo>
                <a:lnTo>
                  <a:pt x="2935851" y="0"/>
                </a:lnTo>
                <a:cubicBezTo>
                  <a:pt x="3035710" y="10660"/>
                  <a:pt x="3138421" y="17767"/>
                  <a:pt x="3238280" y="31980"/>
                </a:cubicBezTo>
                <a:cubicBezTo>
                  <a:pt x="3817462" y="106602"/>
                  <a:pt x="3127009" y="277163"/>
                  <a:pt x="3660541" y="550772"/>
                </a:cubicBezTo>
                <a:cubicBezTo>
                  <a:pt x="3706191" y="575645"/>
                  <a:pt x="3757546" y="579199"/>
                  <a:pt x="3808902" y="589860"/>
                </a:cubicBezTo>
                <a:cubicBezTo>
                  <a:pt x="4008620" y="625393"/>
                  <a:pt x="4211192" y="618286"/>
                  <a:pt x="4413762" y="625393"/>
                </a:cubicBezTo>
                <a:cubicBezTo>
                  <a:pt x="4465118" y="628946"/>
                  <a:pt x="4525033" y="625393"/>
                  <a:pt x="4567830" y="721333"/>
                </a:cubicBezTo>
                <a:cubicBezTo>
                  <a:pt x="4425175" y="724888"/>
                  <a:pt x="4305344" y="731994"/>
                  <a:pt x="4171247" y="792401"/>
                </a:cubicBezTo>
                <a:cubicBezTo>
                  <a:pt x="4239722" y="859916"/>
                  <a:pt x="4322462" y="795955"/>
                  <a:pt x="4376671" y="842148"/>
                </a:cubicBezTo>
                <a:cubicBezTo>
                  <a:pt x="4428027" y="888342"/>
                  <a:pt x="4470824" y="891896"/>
                  <a:pt x="4527887" y="813722"/>
                </a:cubicBezTo>
                <a:cubicBezTo>
                  <a:pt x="4556417" y="774634"/>
                  <a:pt x="4604920" y="778187"/>
                  <a:pt x="4633452" y="799508"/>
                </a:cubicBezTo>
                <a:cubicBezTo>
                  <a:pt x="4781813" y="913216"/>
                  <a:pt x="4778960" y="909662"/>
                  <a:pt x="4947293" y="870576"/>
                </a:cubicBezTo>
                <a:cubicBezTo>
                  <a:pt x="5055712" y="845701"/>
                  <a:pt x="5166983" y="806615"/>
                  <a:pt x="5263988" y="820828"/>
                </a:cubicBezTo>
                <a:cubicBezTo>
                  <a:pt x="5275401" y="867022"/>
                  <a:pt x="5263988" y="888342"/>
                  <a:pt x="5249723" y="895449"/>
                </a:cubicBezTo>
                <a:cubicBezTo>
                  <a:pt x="5021475" y="1005604"/>
                  <a:pt x="4975825" y="1122864"/>
                  <a:pt x="4744723" y="1197485"/>
                </a:cubicBezTo>
                <a:cubicBezTo>
                  <a:pt x="4724751" y="1268552"/>
                  <a:pt x="4807491" y="1275660"/>
                  <a:pt x="4767548" y="1346727"/>
                </a:cubicBezTo>
                <a:cubicBezTo>
                  <a:pt x="4693367" y="1407134"/>
                  <a:pt x="4610627" y="1346727"/>
                  <a:pt x="4539299" y="1421348"/>
                </a:cubicBezTo>
                <a:cubicBezTo>
                  <a:pt x="4550712" y="1471094"/>
                  <a:pt x="4610627" y="1432008"/>
                  <a:pt x="4607773" y="1485309"/>
                </a:cubicBezTo>
                <a:cubicBezTo>
                  <a:pt x="4604920" y="1517288"/>
                  <a:pt x="4593508" y="1527948"/>
                  <a:pt x="4579242" y="1535055"/>
                </a:cubicBezTo>
                <a:cubicBezTo>
                  <a:pt x="4776107" y="1538608"/>
                  <a:pt x="5383820" y="1574142"/>
                  <a:pt x="5278255" y="1609676"/>
                </a:cubicBezTo>
                <a:cubicBezTo>
                  <a:pt x="5418057" y="1698511"/>
                  <a:pt x="5623481" y="1609676"/>
                  <a:pt x="5771843" y="1630997"/>
                </a:cubicBezTo>
                <a:cubicBezTo>
                  <a:pt x="5925911" y="1652316"/>
                  <a:pt x="6171278" y="1719830"/>
                  <a:pt x="6105656" y="1748257"/>
                </a:cubicBezTo>
                <a:cubicBezTo>
                  <a:pt x="6031475" y="1780238"/>
                  <a:pt x="5766136" y="2146235"/>
                  <a:pt x="5691955" y="2167555"/>
                </a:cubicBezTo>
                <a:cubicBezTo>
                  <a:pt x="5606362" y="2188875"/>
                  <a:pt x="5589243" y="2217302"/>
                  <a:pt x="5475118" y="2348776"/>
                </a:cubicBezTo>
                <a:cubicBezTo>
                  <a:pt x="5398085" y="2437610"/>
                  <a:pt x="5709074" y="2238623"/>
                  <a:pt x="5826051" y="2291922"/>
                </a:cubicBezTo>
                <a:cubicBezTo>
                  <a:pt x="5868848" y="2309690"/>
                  <a:pt x="5552153" y="2554872"/>
                  <a:pt x="5552153" y="2597513"/>
                </a:cubicBezTo>
                <a:cubicBezTo>
                  <a:pt x="5549300" y="2640153"/>
                  <a:pt x="5577831" y="2647260"/>
                  <a:pt x="5603508" y="2647260"/>
                </a:cubicBezTo>
                <a:cubicBezTo>
                  <a:pt x="5660571" y="2647260"/>
                  <a:pt x="5640599" y="2686346"/>
                  <a:pt x="5700515" y="2679240"/>
                </a:cubicBezTo>
                <a:cubicBezTo>
                  <a:pt x="5523622" y="2800055"/>
                  <a:pt x="5418057" y="2778734"/>
                  <a:pt x="5246870" y="2888889"/>
                </a:cubicBezTo>
                <a:cubicBezTo>
                  <a:pt x="5164130" y="2942189"/>
                  <a:pt x="4921615" y="3119857"/>
                  <a:pt x="4836022" y="3169605"/>
                </a:cubicBezTo>
                <a:cubicBezTo>
                  <a:pt x="4801785" y="3187371"/>
                  <a:pt x="4758988" y="3173158"/>
                  <a:pt x="4736163" y="3233565"/>
                </a:cubicBezTo>
                <a:cubicBezTo>
                  <a:pt x="4770400" y="3279759"/>
                  <a:pt x="4816050" y="3254885"/>
                  <a:pt x="4853141" y="3233565"/>
                </a:cubicBezTo>
                <a:cubicBezTo>
                  <a:pt x="4944440" y="3176711"/>
                  <a:pt x="4935881" y="3190925"/>
                  <a:pt x="4944440" y="3226459"/>
                </a:cubicBezTo>
                <a:cubicBezTo>
                  <a:pt x="4972972" y="3350827"/>
                  <a:pt x="5044300" y="3308186"/>
                  <a:pt x="5109921" y="3283313"/>
                </a:cubicBezTo>
                <a:cubicBezTo>
                  <a:pt x="5303932" y="3208692"/>
                  <a:pt x="5500797" y="3215799"/>
                  <a:pt x="5694809" y="3141178"/>
                </a:cubicBezTo>
                <a:cubicBezTo>
                  <a:pt x="5714781" y="3134070"/>
                  <a:pt x="5612068" y="3283313"/>
                  <a:pt x="5566419" y="3301079"/>
                </a:cubicBezTo>
                <a:cubicBezTo>
                  <a:pt x="5515063" y="3322399"/>
                  <a:pt x="5452294" y="3311739"/>
                  <a:pt x="5415203" y="3397020"/>
                </a:cubicBezTo>
                <a:cubicBezTo>
                  <a:pt x="5477972" y="3414787"/>
                  <a:pt x="5552153" y="3372147"/>
                  <a:pt x="5612068" y="3432554"/>
                </a:cubicBezTo>
                <a:cubicBezTo>
                  <a:pt x="5469413" y="3528494"/>
                  <a:pt x="5329610" y="3535601"/>
                  <a:pt x="5206927" y="3599562"/>
                </a:cubicBezTo>
                <a:cubicBezTo>
                  <a:pt x="5192661" y="3706163"/>
                  <a:pt x="5272548" y="3663523"/>
                  <a:pt x="5301079" y="3723930"/>
                </a:cubicBezTo>
                <a:cubicBezTo>
                  <a:pt x="5072830" y="3844745"/>
                  <a:pt x="4564977" y="4232062"/>
                  <a:pt x="4507915" y="4306683"/>
                </a:cubicBezTo>
                <a:cubicBezTo>
                  <a:pt x="4390937" y="4463031"/>
                  <a:pt x="3900202" y="4562525"/>
                  <a:pt x="3982942" y="4587399"/>
                </a:cubicBezTo>
                <a:cubicBezTo>
                  <a:pt x="4051417" y="4608719"/>
                  <a:pt x="4119891" y="4587399"/>
                  <a:pt x="4185513" y="4541205"/>
                </a:cubicBezTo>
                <a:cubicBezTo>
                  <a:pt x="4291078" y="4466584"/>
                  <a:pt x="5010062" y="4523438"/>
                  <a:pt x="5212633" y="4455924"/>
                </a:cubicBezTo>
                <a:cubicBezTo>
                  <a:pt x="5241164" y="4445264"/>
                  <a:pt x="5283960" y="4409730"/>
                  <a:pt x="5312492" y="4473691"/>
                </a:cubicBezTo>
                <a:cubicBezTo>
                  <a:pt x="5098508" y="4704659"/>
                  <a:pt x="4833169" y="4654913"/>
                  <a:pt x="4596361" y="4818368"/>
                </a:cubicBezTo>
                <a:cubicBezTo>
                  <a:pt x="4684807" y="4917861"/>
                  <a:pt x="4776107" y="4907202"/>
                  <a:pt x="4873113" y="4885882"/>
                </a:cubicBezTo>
                <a:cubicBezTo>
                  <a:pt x="4895938" y="4878775"/>
                  <a:pt x="4930175" y="4871668"/>
                  <a:pt x="4935881" y="4914309"/>
                </a:cubicBezTo>
                <a:cubicBezTo>
                  <a:pt x="4941587" y="4967609"/>
                  <a:pt x="4898790" y="4978270"/>
                  <a:pt x="4873113" y="5003143"/>
                </a:cubicBezTo>
                <a:cubicBezTo>
                  <a:pt x="4833169" y="5038676"/>
                  <a:pt x="4773254" y="4999590"/>
                  <a:pt x="4721898" y="5095530"/>
                </a:cubicBezTo>
                <a:cubicBezTo>
                  <a:pt x="4873113" y="5067104"/>
                  <a:pt x="4998650" y="5020910"/>
                  <a:pt x="5132745" y="4949842"/>
                </a:cubicBezTo>
                <a:cubicBezTo>
                  <a:pt x="5121333" y="5006696"/>
                  <a:pt x="5081390" y="5035123"/>
                  <a:pt x="5101362" y="5081317"/>
                </a:cubicBezTo>
                <a:cubicBezTo>
                  <a:pt x="5118480" y="5116850"/>
                  <a:pt x="5164130" y="5131063"/>
                  <a:pt x="5138452" y="5198578"/>
                </a:cubicBezTo>
                <a:cubicBezTo>
                  <a:pt x="5067125" y="5273199"/>
                  <a:pt x="4967265" y="5258986"/>
                  <a:pt x="4904497" y="5362033"/>
                </a:cubicBezTo>
                <a:cubicBezTo>
                  <a:pt x="4818903" y="5507721"/>
                  <a:pt x="4684807" y="5564575"/>
                  <a:pt x="4579242" y="5674729"/>
                </a:cubicBezTo>
                <a:cubicBezTo>
                  <a:pt x="4545005" y="5713816"/>
                  <a:pt x="4313903" y="5841738"/>
                  <a:pt x="4253988" y="5884379"/>
                </a:cubicBezTo>
                <a:cubicBezTo>
                  <a:pt x="4168395" y="5944786"/>
                  <a:pt x="4071389" y="5966106"/>
                  <a:pt x="3985795" y="6069153"/>
                </a:cubicBezTo>
                <a:cubicBezTo>
                  <a:pt x="4065682" y="6086921"/>
                  <a:pt x="4134157" y="5990979"/>
                  <a:pt x="4231163" y="6030066"/>
                </a:cubicBezTo>
                <a:cubicBezTo>
                  <a:pt x="4074242" y="6133114"/>
                  <a:pt x="3931586" y="6182861"/>
                  <a:pt x="3814609" y="6317889"/>
                </a:cubicBezTo>
                <a:cubicBezTo>
                  <a:pt x="3800343" y="6335656"/>
                  <a:pt x="3771812" y="6332102"/>
                  <a:pt x="3751840" y="6339209"/>
                </a:cubicBezTo>
                <a:cubicBezTo>
                  <a:pt x="3529298" y="6406723"/>
                  <a:pt x="3309608" y="6467130"/>
                  <a:pt x="3089919" y="6563071"/>
                </a:cubicBezTo>
                <a:cubicBezTo>
                  <a:pt x="3041416" y="6584392"/>
                  <a:pt x="2955823" y="6595052"/>
                  <a:pt x="2961529" y="6662566"/>
                </a:cubicBezTo>
                <a:cubicBezTo>
                  <a:pt x="2972941" y="6765613"/>
                  <a:pt x="3055681" y="6687439"/>
                  <a:pt x="3107038" y="6673226"/>
                </a:cubicBezTo>
                <a:cubicBezTo>
                  <a:pt x="3269664" y="6634138"/>
                  <a:pt x="3432292" y="6570178"/>
                  <a:pt x="3594919" y="6591499"/>
                </a:cubicBezTo>
                <a:cubicBezTo>
                  <a:pt x="3483648" y="6637693"/>
                  <a:pt x="3372376" y="6680332"/>
                  <a:pt x="3261106" y="6726527"/>
                </a:cubicBezTo>
                <a:cubicBezTo>
                  <a:pt x="3386642" y="6705206"/>
                  <a:pt x="3495061" y="6786934"/>
                  <a:pt x="3620597" y="6740740"/>
                </a:cubicBezTo>
                <a:cubicBezTo>
                  <a:pt x="3660541" y="6726527"/>
                  <a:pt x="3700484" y="6765613"/>
                  <a:pt x="3703337" y="6826020"/>
                </a:cubicBezTo>
                <a:cubicBezTo>
                  <a:pt x="3706191" y="6847340"/>
                  <a:pt x="3700484" y="6865108"/>
                  <a:pt x="3689072" y="6879321"/>
                </a:cubicBezTo>
                <a:lnTo>
                  <a:pt x="0" y="6879321"/>
                </a:ln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3BA0448D-29B2-6CA5-EE13-FC6E16136009}"/>
              </a:ext>
            </a:extLst>
          </p:cNvPr>
          <p:cNvSpPr/>
          <p:nvPr/>
        </p:nvSpPr>
        <p:spPr>
          <a:xfrm>
            <a:off x="190004" y="117486"/>
            <a:ext cx="7517082" cy="767241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200" b="1" dirty="0">
                <a:solidFill>
                  <a:schemeClr val="bg1"/>
                </a:solidFill>
                <a:latin typeface="+mj-lt"/>
              </a:rPr>
              <a:t>Report-Back: Sept 2023 CAG Meeting </a:t>
            </a:r>
            <a:endParaRPr lang="en-US" sz="32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65790578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1FCD167-CB64-2FE1-0142-66E9ABCAAC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F81FF-A8B7-8E49-9D5B-3CAD5ADFEE36}" type="slidenum">
              <a:rPr lang="en-US" smtClean="0"/>
              <a:pPr/>
              <a:t>7</a:t>
            </a:fld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357F62BB-2400-B332-E927-A5223BE9AC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2651" y="2717502"/>
            <a:ext cx="10685114" cy="1124504"/>
          </a:xfrm>
        </p:spPr>
        <p:txBody>
          <a:bodyPr>
            <a:noAutofit/>
          </a:bodyPr>
          <a:lstStyle/>
          <a:p>
            <a:r>
              <a:rPr lang="en-US" sz="4800" dirty="0">
                <a:latin typeface="+mj-lt"/>
              </a:rPr>
              <a:t>Strategic Drivers, Themes and Actions</a:t>
            </a:r>
          </a:p>
        </p:txBody>
      </p:sp>
    </p:spTree>
    <p:extLst>
      <p:ext uri="{BB962C8B-B14F-4D97-AF65-F5344CB8AC3E}">
        <p14:creationId xmlns:p14="http://schemas.microsoft.com/office/powerpoint/2010/main" val="280564838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id="{86FF76B9-219D-4469-AF87-0236D29032F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DB88BD78-87E1-424D-B479-C37D8E41B12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 flipH="1">
            <a:off x="10964637" y="2358"/>
            <a:ext cx="1876653" cy="1766008"/>
            <a:chOff x="-648769" y="2358"/>
            <a:chExt cx="1876653" cy="1766008"/>
          </a:xfrm>
        </p:grpSpPr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C05EB894-9410-4B20-95E4-7A25101AB89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2700000">
              <a:off x="-415188" y="-231223"/>
              <a:ext cx="1409491" cy="1876653"/>
            </a:xfrm>
            <a:custGeom>
              <a:avLst/>
              <a:gdLst>
                <a:gd name="connsiteX0" fmla="*/ 0 w 1409491"/>
                <a:gd name="connsiteY0" fmla="*/ 643075 h 1876653"/>
                <a:gd name="connsiteX1" fmla="*/ 643075 w 1409491"/>
                <a:gd name="connsiteY1" fmla="*/ 0 h 1876653"/>
                <a:gd name="connsiteX2" fmla="*/ 1409491 w 1409491"/>
                <a:gd name="connsiteY2" fmla="*/ 0 h 1876653"/>
                <a:gd name="connsiteX3" fmla="*/ 1409491 w 1409491"/>
                <a:gd name="connsiteY3" fmla="*/ 1876653 h 1876653"/>
                <a:gd name="connsiteX4" fmla="*/ 1233578 w 1409491"/>
                <a:gd name="connsiteY4" fmla="*/ 1876653 h 18766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491" h="1876653">
                  <a:moveTo>
                    <a:pt x="0" y="643075"/>
                  </a:moveTo>
                  <a:lnTo>
                    <a:pt x="643075" y="0"/>
                  </a:lnTo>
                  <a:lnTo>
                    <a:pt x="1409491" y="0"/>
                  </a:lnTo>
                  <a:lnTo>
                    <a:pt x="1409491" y="1876653"/>
                  </a:lnTo>
                  <a:lnTo>
                    <a:pt x="1233578" y="1876653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166E38B6-B050-4340-8E8F-3A971DADC03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2700000">
              <a:off x="301285" y="1282788"/>
              <a:ext cx="485578" cy="485578"/>
            </a:xfrm>
            <a:prstGeom prst="rect">
              <a:avLst/>
            </a:pr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9" name="Rectangle 18">
            <a:extLst>
              <a:ext uri="{FF2B5EF4-FFF2-40B4-BE49-F238E27FC236}">
                <a16:creationId xmlns:a16="http://schemas.microsoft.com/office/drawing/2014/main" id="{2E80C965-DB6D-4F81-9E9E-B027384D0B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700000">
            <a:off x="2737196" y="6033666"/>
            <a:ext cx="645368" cy="645368"/>
          </a:xfrm>
          <a:prstGeom prst="rect">
            <a:avLst/>
          </a:pr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Isosceles Triangle 20">
            <a:extLst>
              <a:ext uri="{FF2B5EF4-FFF2-40B4-BE49-F238E27FC236}">
                <a16:creationId xmlns:a16="http://schemas.microsoft.com/office/drawing/2014/main" id="{633C5E46-DAC5-4661-9C87-22B08E2A512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343436" y="5721108"/>
            <a:ext cx="2261965" cy="1136891"/>
          </a:xfrm>
          <a:prstGeom prst="triangle">
            <a:avLst>
              <a:gd name="adj" fmla="val 50000"/>
            </a:avLst>
          </a:pr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7B6DE253-8205-6343-3661-169AA095BD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787161" y="5552781"/>
            <a:ext cx="2542559" cy="256769"/>
          </a:xfrm>
        </p:spPr>
        <p:txBody>
          <a:bodyPr/>
          <a:lstStyle/>
          <a:p>
            <a:pPr defTabSz="868680">
              <a:spcAft>
                <a:spcPts val="600"/>
              </a:spcAft>
            </a:pPr>
            <a:fld id="{A68F81FF-A8B7-8E49-9D5B-3CAD5ADFEE36}" type="slidenum">
              <a:rPr lang="en-US" sz="1140" kern="1200">
                <a:solidFill>
                  <a:srgbClr val="838383"/>
                </a:solidFill>
                <a:latin typeface="Product Sans Thin" panose="020B0203030502040203" pitchFamily="34" charset="0"/>
                <a:ea typeface="+mn-ea"/>
                <a:cs typeface="+mn-cs"/>
              </a:rPr>
              <a:pPr defTabSz="868680">
                <a:spcAft>
                  <a:spcPts val="600"/>
                </a:spcAft>
              </a:pPr>
              <a:t>8</a:t>
            </a:fld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4EC33AF-B963-96FD-0FDF-0BCEEDF32CAE}"/>
              </a:ext>
            </a:extLst>
          </p:cNvPr>
          <p:cNvSpPr txBox="1"/>
          <p:nvPr/>
        </p:nvSpPr>
        <p:spPr>
          <a:xfrm>
            <a:off x="7239311" y="2418093"/>
            <a:ext cx="4163987" cy="1611744"/>
          </a:xfrm>
          <a:prstGeom prst="rect">
            <a:avLst/>
          </a:prstGeom>
        </p:spPr>
        <p:txBody>
          <a:bodyPr vert="horz" wrap="square" lIns="91440" tIns="45720" rIns="91440" bIns="45720" rtlCol="0" anchor="t">
            <a:noAutofit/>
          </a:bodyPr>
          <a:lstStyle/>
          <a:p>
            <a:pPr algn="just" defTabSz="868680">
              <a:spcAft>
                <a:spcPts val="600"/>
              </a:spcAft>
            </a:pPr>
            <a:r>
              <a:rPr lang="en-US" sz="2000" kern="1200" dirty="0">
                <a:solidFill>
                  <a:schemeClr val="tx1">
                    <a:lumMod val="50000"/>
                  </a:schemeClr>
                </a:solidFill>
                <a:latin typeface="+mj-lt"/>
                <a:ea typeface="+mn-ea"/>
                <a:cs typeface="+mn-cs"/>
              </a:rPr>
              <a:t>IESBA did not seek input from respondents but received some expressed support with minor comments</a:t>
            </a:r>
            <a:endParaRPr lang="en-US" sz="2000" dirty="0">
              <a:solidFill>
                <a:schemeClr val="tx1">
                  <a:lumMod val="50000"/>
                </a:schemeClr>
              </a:solidFill>
              <a:latin typeface="+mj-lt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D9C16E3-2DFE-4403-00EC-51FBC2A27490}"/>
              </a:ext>
            </a:extLst>
          </p:cNvPr>
          <p:cNvSpPr txBox="1"/>
          <p:nvPr/>
        </p:nvSpPr>
        <p:spPr>
          <a:xfrm>
            <a:off x="525417" y="1525577"/>
            <a:ext cx="6377713" cy="4027204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57150">
            <a:solidFill>
              <a:schemeClr val="accent6">
                <a:lumMod val="60000"/>
                <a:lumOff val="40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rtlCol="0" anchor="ctr">
            <a:noAutofit/>
          </a:bodyPr>
          <a:lstStyle/>
          <a:p>
            <a:pPr algn="just" defTabSz="868680">
              <a:spcAft>
                <a:spcPts val="600"/>
              </a:spcAft>
            </a:pPr>
            <a:r>
              <a:rPr lang="en-US" sz="2280" b="1" kern="1200" dirty="0">
                <a:solidFill>
                  <a:schemeClr val="tx1">
                    <a:lumMod val="50000"/>
                  </a:schemeClr>
                </a:solidFill>
                <a:latin typeface="+mj-lt"/>
                <a:ea typeface="+mn-ea"/>
                <a:cs typeface="+mn-cs"/>
              </a:rPr>
              <a:t>Draft IESBA Vision</a:t>
            </a:r>
          </a:p>
          <a:p>
            <a:pPr algn="just" defTabSz="868680">
              <a:spcAft>
                <a:spcPts val="600"/>
              </a:spcAft>
            </a:pPr>
            <a:r>
              <a:rPr lang="en-US" sz="2280" i="1" kern="1200" dirty="0">
                <a:solidFill>
                  <a:schemeClr val="tx1">
                    <a:lumMod val="50000"/>
                  </a:schemeClr>
                </a:solidFill>
                <a:latin typeface="+mj-lt"/>
                <a:ea typeface="+mn-ea"/>
                <a:cs typeface="+mn-cs"/>
              </a:rPr>
              <a:t>To achieve global recognition and acceptance of its ethics (including independence) standards as being a cornerstone to ethical behavior in business and organizations, and to public trust in financial and non-financial information that is fundamental to the proper functioning and sustainability of organizations, financial markets and economies worldwide.</a:t>
            </a:r>
            <a:endParaRPr lang="en-US" sz="2400" i="1" dirty="0">
              <a:solidFill>
                <a:schemeClr val="tx1">
                  <a:lumMod val="50000"/>
                </a:schemeClr>
              </a:solidFill>
              <a:latin typeface="+mj-lt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15BDDDF5-BE66-7F97-1010-B5FE3B0170D3}"/>
              </a:ext>
            </a:extLst>
          </p:cNvPr>
          <p:cNvSpPr/>
          <p:nvPr/>
        </p:nvSpPr>
        <p:spPr>
          <a:xfrm>
            <a:off x="0" y="222173"/>
            <a:ext cx="4273086" cy="768427"/>
          </a:xfrm>
          <a:prstGeom prst="rect">
            <a:avLst/>
          </a:prstGeom>
          <a:solidFill>
            <a:srgbClr val="0070C0"/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66688"/>
            <a:r>
              <a:rPr lang="en-US" sz="4400" b="1">
                <a:solidFill>
                  <a:schemeClr val="bg1"/>
                </a:solidFill>
                <a:latin typeface="+mj-lt"/>
              </a:rPr>
              <a:t>IESBA </a:t>
            </a:r>
            <a:r>
              <a:rPr lang="en-US" sz="4400" b="1" dirty="0">
                <a:solidFill>
                  <a:schemeClr val="bg1"/>
                </a:solidFill>
                <a:latin typeface="+mj-lt"/>
              </a:rPr>
              <a:t>Vision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C4D674F-560B-B138-52A9-3F8F707D6AC9}"/>
              </a:ext>
            </a:extLst>
          </p:cNvPr>
          <p:cNvSpPr/>
          <p:nvPr/>
        </p:nvSpPr>
        <p:spPr>
          <a:xfrm>
            <a:off x="7272846" y="1584574"/>
            <a:ext cx="4309554" cy="827253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schemeClr val="bg1"/>
                </a:solidFill>
                <a:latin typeface="+mj-lt"/>
              </a:rPr>
              <a:t>Respondents Feedback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BAF46A3A-67B1-4B42-89DD-D857A4CE45BB}"/>
              </a:ext>
            </a:extLst>
          </p:cNvPr>
          <p:cNvSpPr txBox="1"/>
          <p:nvPr/>
        </p:nvSpPr>
        <p:spPr>
          <a:xfrm>
            <a:off x="7265734" y="4564262"/>
            <a:ext cx="4389450" cy="445622"/>
          </a:xfrm>
          <a:prstGeom prst="rect">
            <a:avLst/>
          </a:prstGeom>
        </p:spPr>
        <p:txBody>
          <a:bodyPr vert="horz" wrap="square" lIns="91440" tIns="45720" rIns="91440" bIns="45720" rtlCol="0" anchor="t">
            <a:noAutofit/>
          </a:bodyPr>
          <a:lstStyle/>
          <a:p>
            <a:pPr algn="just" defTabSz="868680">
              <a:spcAft>
                <a:spcPts val="600"/>
              </a:spcAft>
            </a:pPr>
            <a:r>
              <a:rPr lang="en-US" sz="2000" kern="1200" dirty="0">
                <a:solidFill>
                  <a:schemeClr val="tx1">
                    <a:lumMod val="50000"/>
                  </a:schemeClr>
                </a:solidFill>
                <a:latin typeface="+mj-lt"/>
                <a:ea typeface="+mn-ea"/>
                <a:cs typeface="+mn-cs"/>
              </a:rPr>
              <a:t>No change to the draft vision</a:t>
            </a:r>
            <a:endParaRPr lang="en-US" sz="2000" dirty="0">
              <a:solidFill>
                <a:schemeClr val="tx1">
                  <a:lumMod val="50000"/>
                </a:schemeClr>
              </a:solidFill>
              <a:latin typeface="+mj-lt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C7E0A8DB-3F95-ED89-316B-47A9D6B7A790}"/>
              </a:ext>
            </a:extLst>
          </p:cNvPr>
          <p:cNvSpPr/>
          <p:nvPr/>
        </p:nvSpPr>
        <p:spPr>
          <a:xfrm>
            <a:off x="7265734" y="3873848"/>
            <a:ext cx="4309554" cy="69041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schemeClr val="bg1"/>
                </a:solidFill>
                <a:latin typeface="+mj-lt"/>
              </a:rPr>
              <a:t>PC Proposal</a:t>
            </a:r>
          </a:p>
        </p:txBody>
      </p:sp>
    </p:spTree>
    <p:extLst>
      <p:ext uri="{BB962C8B-B14F-4D97-AF65-F5344CB8AC3E}">
        <p14:creationId xmlns:p14="http://schemas.microsoft.com/office/powerpoint/2010/main" val="70998984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ow to Identify and Track the Critical Drivers in Your Business -">
            <a:extLst>
              <a:ext uri="{FF2B5EF4-FFF2-40B4-BE49-F238E27FC236}">
                <a16:creationId xmlns:a16="http://schemas.microsoft.com/office/drawing/2014/main" id="{D2E86F3C-28BB-A227-6151-D5F2837BBD8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"/>
          <a:stretch/>
        </p:blipFill>
        <p:spPr bwMode="auto">
          <a:xfrm>
            <a:off x="-211885" y="10"/>
            <a:ext cx="6757651" cy="6857990"/>
          </a:xfrm>
          <a:custGeom>
            <a:avLst/>
            <a:gdLst/>
            <a:ahLst/>
            <a:cxnLst/>
            <a:rect l="l" t="t" r="r" b="b"/>
            <a:pathLst>
              <a:path w="6116569" h="6879321">
                <a:moveTo>
                  <a:pt x="0" y="0"/>
                </a:moveTo>
                <a:lnTo>
                  <a:pt x="2935851" y="0"/>
                </a:lnTo>
                <a:cubicBezTo>
                  <a:pt x="3035710" y="10660"/>
                  <a:pt x="3138421" y="17767"/>
                  <a:pt x="3238280" y="31980"/>
                </a:cubicBezTo>
                <a:cubicBezTo>
                  <a:pt x="3817462" y="106602"/>
                  <a:pt x="3127009" y="277163"/>
                  <a:pt x="3660541" y="550772"/>
                </a:cubicBezTo>
                <a:cubicBezTo>
                  <a:pt x="3706191" y="575645"/>
                  <a:pt x="3757546" y="579199"/>
                  <a:pt x="3808902" y="589860"/>
                </a:cubicBezTo>
                <a:cubicBezTo>
                  <a:pt x="4008620" y="625393"/>
                  <a:pt x="4211192" y="618286"/>
                  <a:pt x="4413762" y="625393"/>
                </a:cubicBezTo>
                <a:cubicBezTo>
                  <a:pt x="4465118" y="628946"/>
                  <a:pt x="4525033" y="625393"/>
                  <a:pt x="4567830" y="721333"/>
                </a:cubicBezTo>
                <a:cubicBezTo>
                  <a:pt x="4425175" y="724888"/>
                  <a:pt x="4305344" y="731994"/>
                  <a:pt x="4171247" y="792401"/>
                </a:cubicBezTo>
                <a:cubicBezTo>
                  <a:pt x="4239722" y="859916"/>
                  <a:pt x="4322462" y="795955"/>
                  <a:pt x="4376671" y="842148"/>
                </a:cubicBezTo>
                <a:cubicBezTo>
                  <a:pt x="4428027" y="888342"/>
                  <a:pt x="4470824" y="891896"/>
                  <a:pt x="4527887" y="813722"/>
                </a:cubicBezTo>
                <a:cubicBezTo>
                  <a:pt x="4556417" y="774634"/>
                  <a:pt x="4604920" y="778187"/>
                  <a:pt x="4633452" y="799508"/>
                </a:cubicBezTo>
                <a:cubicBezTo>
                  <a:pt x="4781813" y="913216"/>
                  <a:pt x="4778960" y="909662"/>
                  <a:pt x="4947293" y="870576"/>
                </a:cubicBezTo>
                <a:cubicBezTo>
                  <a:pt x="5055712" y="845701"/>
                  <a:pt x="5166983" y="806615"/>
                  <a:pt x="5263988" y="820828"/>
                </a:cubicBezTo>
                <a:cubicBezTo>
                  <a:pt x="5275401" y="867022"/>
                  <a:pt x="5263988" y="888342"/>
                  <a:pt x="5249723" y="895449"/>
                </a:cubicBezTo>
                <a:cubicBezTo>
                  <a:pt x="5021475" y="1005604"/>
                  <a:pt x="4975825" y="1122864"/>
                  <a:pt x="4744723" y="1197485"/>
                </a:cubicBezTo>
                <a:cubicBezTo>
                  <a:pt x="4724751" y="1268552"/>
                  <a:pt x="4807491" y="1275660"/>
                  <a:pt x="4767548" y="1346727"/>
                </a:cubicBezTo>
                <a:cubicBezTo>
                  <a:pt x="4693367" y="1407134"/>
                  <a:pt x="4610627" y="1346727"/>
                  <a:pt x="4539299" y="1421348"/>
                </a:cubicBezTo>
                <a:cubicBezTo>
                  <a:pt x="4550712" y="1471094"/>
                  <a:pt x="4610627" y="1432008"/>
                  <a:pt x="4607773" y="1485309"/>
                </a:cubicBezTo>
                <a:cubicBezTo>
                  <a:pt x="4604920" y="1517288"/>
                  <a:pt x="4593508" y="1527948"/>
                  <a:pt x="4579242" y="1535055"/>
                </a:cubicBezTo>
                <a:cubicBezTo>
                  <a:pt x="4776107" y="1538608"/>
                  <a:pt x="5383820" y="1574142"/>
                  <a:pt x="5278255" y="1609676"/>
                </a:cubicBezTo>
                <a:cubicBezTo>
                  <a:pt x="5418057" y="1698511"/>
                  <a:pt x="5623481" y="1609676"/>
                  <a:pt x="5771843" y="1630997"/>
                </a:cubicBezTo>
                <a:cubicBezTo>
                  <a:pt x="5925911" y="1652316"/>
                  <a:pt x="6171278" y="1719830"/>
                  <a:pt x="6105656" y="1748257"/>
                </a:cubicBezTo>
                <a:cubicBezTo>
                  <a:pt x="6031475" y="1780238"/>
                  <a:pt x="5766136" y="2146235"/>
                  <a:pt x="5691955" y="2167555"/>
                </a:cubicBezTo>
                <a:cubicBezTo>
                  <a:pt x="5606362" y="2188875"/>
                  <a:pt x="5589243" y="2217302"/>
                  <a:pt x="5475118" y="2348776"/>
                </a:cubicBezTo>
                <a:cubicBezTo>
                  <a:pt x="5398085" y="2437610"/>
                  <a:pt x="5709074" y="2238623"/>
                  <a:pt x="5826051" y="2291922"/>
                </a:cubicBezTo>
                <a:cubicBezTo>
                  <a:pt x="5868848" y="2309690"/>
                  <a:pt x="5552153" y="2554872"/>
                  <a:pt x="5552153" y="2597513"/>
                </a:cubicBezTo>
                <a:cubicBezTo>
                  <a:pt x="5549300" y="2640153"/>
                  <a:pt x="5577831" y="2647260"/>
                  <a:pt x="5603508" y="2647260"/>
                </a:cubicBezTo>
                <a:cubicBezTo>
                  <a:pt x="5660571" y="2647260"/>
                  <a:pt x="5640599" y="2686346"/>
                  <a:pt x="5700515" y="2679240"/>
                </a:cubicBezTo>
                <a:cubicBezTo>
                  <a:pt x="5523622" y="2800055"/>
                  <a:pt x="5418057" y="2778734"/>
                  <a:pt x="5246870" y="2888889"/>
                </a:cubicBezTo>
                <a:cubicBezTo>
                  <a:pt x="5164130" y="2942189"/>
                  <a:pt x="4921615" y="3119857"/>
                  <a:pt x="4836022" y="3169605"/>
                </a:cubicBezTo>
                <a:cubicBezTo>
                  <a:pt x="4801785" y="3187371"/>
                  <a:pt x="4758988" y="3173158"/>
                  <a:pt x="4736163" y="3233565"/>
                </a:cubicBezTo>
                <a:cubicBezTo>
                  <a:pt x="4770400" y="3279759"/>
                  <a:pt x="4816050" y="3254885"/>
                  <a:pt x="4853141" y="3233565"/>
                </a:cubicBezTo>
                <a:cubicBezTo>
                  <a:pt x="4944440" y="3176711"/>
                  <a:pt x="4935881" y="3190925"/>
                  <a:pt x="4944440" y="3226459"/>
                </a:cubicBezTo>
                <a:cubicBezTo>
                  <a:pt x="4972972" y="3350827"/>
                  <a:pt x="5044300" y="3308186"/>
                  <a:pt x="5109921" y="3283313"/>
                </a:cubicBezTo>
                <a:cubicBezTo>
                  <a:pt x="5303932" y="3208692"/>
                  <a:pt x="5500797" y="3215799"/>
                  <a:pt x="5694809" y="3141178"/>
                </a:cubicBezTo>
                <a:cubicBezTo>
                  <a:pt x="5714781" y="3134070"/>
                  <a:pt x="5612068" y="3283313"/>
                  <a:pt x="5566419" y="3301079"/>
                </a:cubicBezTo>
                <a:cubicBezTo>
                  <a:pt x="5515063" y="3322399"/>
                  <a:pt x="5452294" y="3311739"/>
                  <a:pt x="5415203" y="3397020"/>
                </a:cubicBezTo>
                <a:cubicBezTo>
                  <a:pt x="5477972" y="3414787"/>
                  <a:pt x="5552153" y="3372147"/>
                  <a:pt x="5612068" y="3432554"/>
                </a:cubicBezTo>
                <a:cubicBezTo>
                  <a:pt x="5469413" y="3528494"/>
                  <a:pt x="5329610" y="3535601"/>
                  <a:pt x="5206927" y="3599562"/>
                </a:cubicBezTo>
                <a:cubicBezTo>
                  <a:pt x="5192661" y="3706163"/>
                  <a:pt x="5272548" y="3663523"/>
                  <a:pt x="5301079" y="3723930"/>
                </a:cubicBezTo>
                <a:cubicBezTo>
                  <a:pt x="5072830" y="3844745"/>
                  <a:pt x="4564977" y="4232062"/>
                  <a:pt x="4507915" y="4306683"/>
                </a:cubicBezTo>
                <a:cubicBezTo>
                  <a:pt x="4390937" y="4463031"/>
                  <a:pt x="3900202" y="4562525"/>
                  <a:pt x="3982942" y="4587399"/>
                </a:cubicBezTo>
                <a:cubicBezTo>
                  <a:pt x="4051417" y="4608719"/>
                  <a:pt x="4119891" y="4587399"/>
                  <a:pt x="4185513" y="4541205"/>
                </a:cubicBezTo>
                <a:cubicBezTo>
                  <a:pt x="4291078" y="4466584"/>
                  <a:pt x="5010062" y="4523438"/>
                  <a:pt x="5212633" y="4455924"/>
                </a:cubicBezTo>
                <a:cubicBezTo>
                  <a:pt x="5241164" y="4445264"/>
                  <a:pt x="5283960" y="4409730"/>
                  <a:pt x="5312492" y="4473691"/>
                </a:cubicBezTo>
                <a:cubicBezTo>
                  <a:pt x="5098508" y="4704659"/>
                  <a:pt x="4833169" y="4654913"/>
                  <a:pt x="4596361" y="4818368"/>
                </a:cubicBezTo>
                <a:cubicBezTo>
                  <a:pt x="4684807" y="4917861"/>
                  <a:pt x="4776107" y="4907202"/>
                  <a:pt x="4873113" y="4885882"/>
                </a:cubicBezTo>
                <a:cubicBezTo>
                  <a:pt x="4895938" y="4878775"/>
                  <a:pt x="4930175" y="4871668"/>
                  <a:pt x="4935881" y="4914309"/>
                </a:cubicBezTo>
                <a:cubicBezTo>
                  <a:pt x="4941587" y="4967609"/>
                  <a:pt x="4898790" y="4978270"/>
                  <a:pt x="4873113" y="5003143"/>
                </a:cubicBezTo>
                <a:cubicBezTo>
                  <a:pt x="4833169" y="5038676"/>
                  <a:pt x="4773254" y="4999590"/>
                  <a:pt x="4721898" y="5095530"/>
                </a:cubicBezTo>
                <a:cubicBezTo>
                  <a:pt x="4873113" y="5067104"/>
                  <a:pt x="4998650" y="5020910"/>
                  <a:pt x="5132745" y="4949842"/>
                </a:cubicBezTo>
                <a:cubicBezTo>
                  <a:pt x="5121333" y="5006696"/>
                  <a:pt x="5081390" y="5035123"/>
                  <a:pt x="5101362" y="5081317"/>
                </a:cubicBezTo>
                <a:cubicBezTo>
                  <a:pt x="5118480" y="5116850"/>
                  <a:pt x="5164130" y="5131063"/>
                  <a:pt x="5138452" y="5198578"/>
                </a:cubicBezTo>
                <a:cubicBezTo>
                  <a:pt x="5067125" y="5273199"/>
                  <a:pt x="4967265" y="5258986"/>
                  <a:pt x="4904497" y="5362033"/>
                </a:cubicBezTo>
                <a:cubicBezTo>
                  <a:pt x="4818903" y="5507721"/>
                  <a:pt x="4684807" y="5564575"/>
                  <a:pt x="4579242" y="5674729"/>
                </a:cubicBezTo>
                <a:cubicBezTo>
                  <a:pt x="4545005" y="5713816"/>
                  <a:pt x="4313903" y="5841738"/>
                  <a:pt x="4253988" y="5884379"/>
                </a:cubicBezTo>
                <a:cubicBezTo>
                  <a:pt x="4168395" y="5944786"/>
                  <a:pt x="4071389" y="5966106"/>
                  <a:pt x="3985795" y="6069153"/>
                </a:cubicBezTo>
                <a:cubicBezTo>
                  <a:pt x="4065682" y="6086921"/>
                  <a:pt x="4134157" y="5990979"/>
                  <a:pt x="4231163" y="6030066"/>
                </a:cubicBezTo>
                <a:cubicBezTo>
                  <a:pt x="4074242" y="6133114"/>
                  <a:pt x="3931586" y="6182861"/>
                  <a:pt x="3814609" y="6317889"/>
                </a:cubicBezTo>
                <a:cubicBezTo>
                  <a:pt x="3800343" y="6335656"/>
                  <a:pt x="3771812" y="6332102"/>
                  <a:pt x="3751840" y="6339209"/>
                </a:cubicBezTo>
                <a:cubicBezTo>
                  <a:pt x="3529298" y="6406723"/>
                  <a:pt x="3309608" y="6467130"/>
                  <a:pt x="3089919" y="6563071"/>
                </a:cubicBezTo>
                <a:cubicBezTo>
                  <a:pt x="3041416" y="6584392"/>
                  <a:pt x="2955823" y="6595052"/>
                  <a:pt x="2961529" y="6662566"/>
                </a:cubicBezTo>
                <a:cubicBezTo>
                  <a:pt x="2972941" y="6765613"/>
                  <a:pt x="3055681" y="6687439"/>
                  <a:pt x="3107038" y="6673226"/>
                </a:cubicBezTo>
                <a:cubicBezTo>
                  <a:pt x="3269664" y="6634138"/>
                  <a:pt x="3432292" y="6570178"/>
                  <a:pt x="3594919" y="6591499"/>
                </a:cubicBezTo>
                <a:cubicBezTo>
                  <a:pt x="3483648" y="6637693"/>
                  <a:pt x="3372376" y="6680332"/>
                  <a:pt x="3261106" y="6726527"/>
                </a:cubicBezTo>
                <a:cubicBezTo>
                  <a:pt x="3386642" y="6705206"/>
                  <a:pt x="3495061" y="6786934"/>
                  <a:pt x="3620597" y="6740740"/>
                </a:cubicBezTo>
                <a:cubicBezTo>
                  <a:pt x="3660541" y="6726527"/>
                  <a:pt x="3700484" y="6765613"/>
                  <a:pt x="3703337" y="6826020"/>
                </a:cubicBezTo>
                <a:cubicBezTo>
                  <a:pt x="3706191" y="6847340"/>
                  <a:pt x="3700484" y="6865108"/>
                  <a:pt x="3689072" y="6879321"/>
                </a:cubicBezTo>
                <a:lnTo>
                  <a:pt x="0" y="6879321"/>
                </a:ln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335C0BD7-4AF1-05E0-8F02-97FA8A6D22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>
              <a:spcAft>
                <a:spcPts val="600"/>
              </a:spcAft>
              <a:defRPr/>
            </a:pPr>
            <a:fld id="{A68F81FF-A8B7-8E49-9D5B-3CAD5ADFEE36}" type="slidenum">
              <a:rPr 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>
                <a:spcAft>
                  <a:spcPts val="600"/>
                </a:spcAft>
                <a:defRPr/>
              </a:pPr>
              <a:t>9</a:t>
            </a:fld>
            <a:endParaRPr 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8A0435FA-954D-7FA9-3952-161DFB31C6E7}"/>
              </a:ext>
            </a:extLst>
          </p:cNvPr>
          <p:cNvSpPr/>
          <p:nvPr/>
        </p:nvSpPr>
        <p:spPr>
          <a:xfrm>
            <a:off x="205098" y="721875"/>
            <a:ext cx="3621468" cy="72894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sz="4400" dirty="0">
              <a:solidFill>
                <a:srgbClr val="0070C0"/>
              </a:solidFill>
              <a:latin typeface="+mj-lt"/>
            </a:endParaRPr>
          </a:p>
        </p:txBody>
      </p:sp>
      <p:sp>
        <p:nvSpPr>
          <p:cNvPr id="2" name="Title 4">
            <a:extLst>
              <a:ext uri="{FF2B5EF4-FFF2-40B4-BE49-F238E27FC236}">
                <a16:creationId xmlns:a16="http://schemas.microsoft.com/office/drawing/2014/main" id="{BAF2A2DF-D708-BCCC-F0A1-617B84D962EB}"/>
              </a:ext>
            </a:extLst>
          </p:cNvPr>
          <p:cNvSpPr txBox="1">
            <a:spLocks/>
          </p:cNvSpPr>
          <p:nvPr/>
        </p:nvSpPr>
        <p:spPr>
          <a:xfrm>
            <a:off x="0" y="113200"/>
            <a:ext cx="4822819" cy="87740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>
            <a:normAutofit/>
          </a:bodyPr>
          <a:lstStyle>
            <a:lvl1pPr marL="0" marR="0" indent="0" algn="l" defTabSz="914400" rtl="0" eaLnBrk="1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400" kern="1200">
                <a:solidFill>
                  <a:srgbClr val="0B5494"/>
                </a:solidFill>
                <a:latin typeface="Product Sans Thin" panose="020B0203030502040203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en-US" b="1" dirty="0">
                <a:solidFill>
                  <a:schemeClr val="bg1"/>
                </a:solidFill>
                <a:latin typeface="+mj-lt"/>
              </a:rPr>
              <a:t>Strategic Drivers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B5C54748-D7BE-7902-72D4-9EE48C9BDDA0}"/>
              </a:ext>
            </a:extLst>
          </p:cNvPr>
          <p:cNvSpPr/>
          <p:nvPr/>
        </p:nvSpPr>
        <p:spPr>
          <a:xfrm>
            <a:off x="5576582" y="3762252"/>
            <a:ext cx="6319007" cy="2725024"/>
          </a:xfrm>
          <a:prstGeom prst="rect">
            <a:avLst/>
          </a:prstGeom>
        </p:spPr>
        <p:txBody>
          <a:bodyPr/>
          <a:lstStyle/>
          <a:p>
            <a:pPr marL="342900" indent="-342900" algn="just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dirty="0">
                <a:latin typeface="+mj-lt"/>
              </a:rPr>
              <a:t>Heightened stakeholder expectations for greater timeliness</a:t>
            </a:r>
          </a:p>
          <a:p>
            <a:pPr marL="342900" indent="-342900" algn="just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dirty="0">
                <a:latin typeface="+mj-lt"/>
              </a:rPr>
              <a:t>The imperatives of quality and global acceptance of the IESBA’s standards</a:t>
            </a:r>
          </a:p>
          <a:p>
            <a:pPr marL="342900" indent="-342900" algn="just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dirty="0">
                <a:latin typeface="+mj-lt"/>
              </a:rPr>
              <a:t>Global operability of the IESBA’s standards</a:t>
            </a:r>
          </a:p>
          <a:p>
            <a:pPr marL="342900" indent="-342900" algn="just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dirty="0">
                <a:latin typeface="+mj-lt"/>
              </a:rPr>
              <a:t>Further increasing global adoption of the Code and supporting its effective implementation</a:t>
            </a: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65231DD2-4A9F-758E-C778-7D922E4B3337}"/>
              </a:ext>
            </a:extLst>
          </p:cNvPr>
          <p:cNvGrpSpPr/>
          <p:nvPr/>
        </p:nvGrpSpPr>
        <p:grpSpPr>
          <a:xfrm>
            <a:off x="5502211" y="193369"/>
            <a:ext cx="6484691" cy="2872868"/>
            <a:chOff x="5502211" y="193369"/>
            <a:chExt cx="6484691" cy="2872868"/>
          </a:xfrm>
        </p:grpSpPr>
        <p:sp>
          <p:nvSpPr>
            <p:cNvPr id="12" name="Rectangle: Rounded Corners 11">
              <a:extLst>
                <a:ext uri="{FF2B5EF4-FFF2-40B4-BE49-F238E27FC236}">
                  <a16:creationId xmlns:a16="http://schemas.microsoft.com/office/drawing/2014/main" id="{08F16508-08A0-6344-EF61-A9F3B2E8E351}"/>
                </a:ext>
              </a:extLst>
            </p:cNvPr>
            <p:cNvSpPr/>
            <p:nvPr/>
          </p:nvSpPr>
          <p:spPr>
            <a:xfrm>
              <a:off x="5502211" y="453699"/>
              <a:ext cx="6484691" cy="2612538"/>
            </a:xfrm>
            <a:prstGeom prst="roundRect">
              <a:avLst/>
            </a:prstGeom>
            <a:noFill/>
            <a:ln w="38100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C2D0AAB4-DFBA-BC8A-3959-D95C46505A95}"/>
                </a:ext>
              </a:extLst>
            </p:cNvPr>
            <p:cNvSpPr/>
            <p:nvPr/>
          </p:nvSpPr>
          <p:spPr>
            <a:xfrm>
              <a:off x="5576582" y="672940"/>
              <a:ext cx="6319008" cy="2279986"/>
            </a:xfrm>
            <a:prstGeom prst="rect">
              <a:avLst/>
            </a:prstGeom>
          </p:spPr>
          <p:txBody>
            <a:bodyPr/>
            <a:lstStyle/>
            <a:p>
              <a:pPr marL="342900" indent="-342900" algn="just">
                <a:spcBef>
                  <a:spcPts val="600"/>
                </a:spcBef>
                <a:spcAft>
                  <a:spcPts val="600"/>
                </a:spcAft>
                <a:buFont typeface="Arial" panose="020B0604020202020204" pitchFamily="34" charset="0"/>
                <a:buChar char="•"/>
              </a:pPr>
              <a:r>
                <a:rPr lang="en-US" dirty="0">
                  <a:latin typeface="+mj-lt"/>
                </a:rPr>
                <a:t>Rapidly growing market demand for Sustainability info</a:t>
              </a:r>
            </a:p>
            <a:p>
              <a:pPr marL="342900" indent="-342900" algn="just">
                <a:spcBef>
                  <a:spcPts val="600"/>
                </a:spcBef>
                <a:spcAft>
                  <a:spcPts val="600"/>
                </a:spcAft>
                <a:buFont typeface="Arial" panose="020B0604020202020204" pitchFamily="34" charset="0"/>
                <a:buChar char="•"/>
              </a:pPr>
              <a:r>
                <a:rPr lang="en-US" dirty="0">
                  <a:latin typeface="+mj-lt"/>
                </a:rPr>
                <a:t>The expanding roles of professional accountants in business</a:t>
              </a:r>
            </a:p>
            <a:p>
              <a:pPr marL="342900" indent="-342900" algn="just">
                <a:spcBef>
                  <a:spcPts val="600"/>
                </a:spcBef>
                <a:spcAft>
                  <a:spcPts val="600"/>
                </a:spcAft>
                <a:buFont typeface="Arial" panose="020B0604020202020204" pitchFamily="34" charset="0"/>
                <a:buChar char="•"/>
              </a:pPr>
              <a:r>
                <a:rPr lang="en-US" dirty="0">
                  <a:latin typeface="+mj-lt"/>
                </a:rPr>
                <a:t>Trust crisis and other repercussions from recurring high-profile corporate failures</a:t>
              </a:r>
            </a:p>
            <a:p>
              <a:pPr marL="342900" indent="-342900" algn="just">
                <a:spcBef>
                  <a:spcPts val="600"/>
                </a:spcBef>
                <a:spcAft>
                  <a:spcPts val="600"/>
                </a:spcAft>
                <a:buFont typeface="Arial" panose="020B0604020202020204" pitchFamily="34" charset="0"/>
                <a:buChar char="•"/>
              </a:pPr>
              <a:r>
                <a:rPr lang="en-US" dirty="0">
                  <a:latin typeface="+mj-lt"/>
                </a:rPr>
                <a:t>Ongoing impact of technological transformations</a:t>
              </a:r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A7626298-2557-41F9-2BBA-DC9B15B8DBF3}"/>
                </a:ext>
              </a:extLst>
            </p:cNvPr>
            <p:cNvSpPr/>
            <p:nvPr/>
          </p:nvSpPr>
          <p:spPr>
            <a:xfrm>
              <a:off x="6057900" y="193369"/>
              <a:ext cx="5524500" cy="461816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+mn-cs"/>
                </a:rPr>
                <a:t>Environmental Drivers</a:t>
              </a:r>
            </a:p>
          </p:txBody>
        </p:sp>
      </p:grp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50546C6C-FFE6-75A9-E4EC-6B13AC1AD93C}"/>
              </a:ext>
            </a:extLst>
          </p:cNvPr>
          <p:cNvSpPr/>
          <p:nvPr/>
        </p:nvSpPr>
        <p:spPr>
          <a:xfrm>
            <a:off x="5493739" y="3528053"/>
            <a:ext cx="6484691" cy="2828297"/>
          </a:xfrm>
          <a:prstGeom prst="roundRect">
            <a:avLst/>
          </a:prstGeom>
          <a:noFill/>
          <a:ln w="38100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362C4DF3-4E60-2CAB-C546-B24390B82C89}"/>
              </a:ext>
            </a:extLst>
          </p:cNvPr>
          <p:cNvSpPr/>
          <p:nvPr/>
        </p:nvSpPr>
        <p:spPr>
          <a:xfrm>
            <a:off x="6057900" y="3300436"/>
            <a:ext cx="5524500" cy="461816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Operational Drivers</a:t>
            </a:r>
          </a:p>
        </p:txBody>
      </p:sp>
    </p:spTree>
    <p:extLst>
      <p:ext uri="{BB962C8B-B14F-4D97-AF65-F5344CB8AC3E}">
        <p14:creationId xmlns:p14="http://schemas.microsoft.com/office/powerpoint/2010/main" val="2560137356"/>
      </p:ext>
    </p:extLst>
  </p:cSld>
  <p:clrMapOvr>
    <a:masterClrMapping/>
  </p:clrMapOvr>
</p:sld>
</file>

<file path=ppt/theme/theme1.xml><?xml version="1.0" encoding="utf-8"?>
<a:theme xmlns:a="http://schemas.openxmlformats.org/drawingml/2006/main" name="Custom Design">
  <a:themeElements>
    <a:clrScheme name="IFAC Colours">
      <a:dk1>
        <a:srgbClr val="494949"/>
      </a:dk1>
      <a:lt1>
        <a:srgbClr val="FFFFFF"/>
      </a:lt1>
      <a:dk2>
        <a:srgbClr val="838383"/>
      </a:dk2>
      <a:lt2>
        <a:srgbClr val="C3C8CD"/>
      </a:lt2>
      <a:accent1>
        <a:srgbClr val="00AA55"/>
      </a:accent1>
      <a:accent2>
        <a:srgbClr val="00A3A6"/>
      </a:accent2>
      <a:accent3>
        <a:srgbClr val="7928A1"/>
      </a:accent3>
      <a:accent4>
        <a:srgbClr val="870C24"/>
      </a:accent4>
      <a:accent5>
        <a:srgbClr val="E65722"/>
      </a:accent5>
      <a:accent6>
        <a:srgbClr val="083861"/>
      </a:accent6>
      <a:hlink>
        <a:srgbClr val="7A4679"/>
      </a:hlink>
      <a:folHlink>
        <a:srgbClr val="7030A0"/>
      </a:folHlink>
    </a:clrScheme>
    <a:fontScheme name="Arial-Times New Roman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Times New Roman" panose="02020603050405020304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bg1">
            <a:lumMod val="95000"/>
          </a:schemeClr>
        </a:solidFill>
        <a:ln>
          <a:noFill/>
        </a:ln>
      </a:spPr>
      <a:bodyPr rtlCol="0" anchor="ctr"/>
      <a:lstStyle>
        <a:defPPr algn="ctr">
          <a:defRPr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/>
      <a:bodyPr vert="horz" lIns="91440" tIns="45720" rIns="91440" bIns="45720" rtlCol="0" anchor="b">
        <a:normAutofit/>
      </a:bodyPr>
      <a:lstStyle>
        <a:defPPr algn="l">
          <a:defRPr sz="2200" dirty="0" smtClean="0">
            <a:solidFill>
              <a:srgbClr val="0B5494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5070AA681E7D548B8B494A836FA7E69" ma:contentTypeVersion="17" ma:contentTypeDescription="Create a new document." ma:contentTypeScope="" ma:versionID="f5bd13066b9426517240a2176af2fb38">
  <xsd:schema xmlns:xsd="http://www.w3.org/2001/XMLSchema" xmlns:xs="http://www.w3.org/2001/XMLSchema" xmlns:p="http://schemas.microsoft.com/office/2006/metadata/properties" xmlns:ns2="38e2ba9e-27b9-4c48-9a8a-216353f57068" xmlns:ns3="a5f5a3eb-0a2d-4d6a-9165-21ef9946a014" targetNamespace="http://schemas.microsoft.com/office/2006/metadata/properties" ma:root="true" ma:fieldsID="afda0393c149a81c5ab891f872ef7f1d" ns2:_="" ns3:_="">
    <xsd:import namespace="38e2ba9e-27b9-4c48-9a8a-216353f57068"/>
    <xsd:import namespace="a5f5a3eb-0a2d-4d6a-9165-21ef9946a014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MediaLengthInSeconds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Location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8e2ba9e-27b9-4c48-9a8a-216353f5706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3" nillable="true" ma:displayName="MediaLengthInSeconds" ma:hidden="true" ma:internalName="MediaLengthInSeconds" ma:readOnly="true">
      <xsd:simpleType>
        <xsd:restriction base="dms:Unknown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lcf76f155ced4ddcb4097134ff3c332f" ma:index="21" nillable="true" ma:taxonomy="true" ma:internalName="lcf76f155ced4ddcb4097134ff3c332f" ma:taxonomyFieldName="MediaServiceImageTags" ma:displayName="Image Tags" ma:readOnly="false" ma:fieldId="{5cf76f15-5ced-4ddc-b409-7134ff3c332f}" ma:taxonomyMulti="true" ma:sspId="0c7e2ae9-edfb-4f0f-b9fa-bdacd0fc226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Location" ma:index="23" nillable="true" ma:displayName="Location" ma:description="" ma:indexed="true" ma:internalName="MediaServiceLocation" ma:readOnly="true">
      <xsd:simpleType>
        <xsd:restriction base="dms:Text"/>
      </xsd:simple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5f5a3eb-0a2d-4d6a-9165-21ef9946a014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2" nillable="true" ma:displayName="Taxonomy Catch All Column" ma:hidden="true" ma:list="{f7cc8cff-5d31-4a56-b24b-a9f0825dd0ce}" ma:internalName="TaxCatchAll" ma:showField="CatchAllData" ma:web="a5f5a3eb-0a2d-4d6a-9165-21ef9946a01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a5f5a3eb-0a2d-4d6a-9165-21ef9946a014" xsi:nil="true"/>
    <lcf76f155ced4ddcb4097134ff3c332f xmlns="38e2ba9e-27b9-4c48-9a8a-216353f57068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A8E71461-A821-44CD-B0C4-20AFD7C59CFF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E1E9C37B-1658-45EF-9AC2-0DB293C2875F}">
  <ds:schemaRefs>
    <ds:schemaRef ds:uri="38e2ba9e-27b9-4c48-9a8a-216353f57068"/>
    <ds:schemaRef ds:uri="a5f5a3eb-0a2d-4d6a-9165-21ef9946a014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3.xml><?xml version="1.0" encoding="utf-8"?>
<ds:datastoreItem xmlns:ds="http://schemas.openxmlformats.org/officeDocument/2006/customXml" ds:itemID="{5283CFA2-72D4-441D-A01B-44212B406D22}">
  <ds:schemaRefs>
    <ds:schemaRef ds:uri="38e2ba9e-27b9-4c48-9a8a-216353f57068"/>
    <ds:schemaRef ds:uri="http://purl.org/dc/dcmitype/"/>
    <ds:schemaRef ds:uri="http://schemas.microsoft.com/office/2006/documentManagement/types"/>
    <ds:schemaRef ds:uri="http://schemas.microsoft.com/office/2006/metadata/properties"/>
    <ds:schemaRef ds:uri="http://purl.org/dc/elements/1.1/"/>
    <ds:schemaRef ds:uri="http://purl.org/dc/terms/"/>
    <ds:schemaRef ds:uri="a5f5a3eb-0a2d-4d6a-9165-21ef9946a014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5960</TotalTime>
  <Words>3970</Words>
  <Application>Microsoft Office PowerPoint</Application>
  <PresentationFormat>Widescreen</PresentationFormat>
  <Paragraphs>622</Paragraphs>
  <Slides>54</Slides>
  <Notes>54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54</vt:i4>
      </vt:variant>
    </vt:vector>
  </HeadingPairs>
  <TitlesOfParts>
    <vt:vector size="64" baseType="lpstr">
      <vt:lpstr>Arial</vt:lpstr>
      <vt:lpstr>Calibri</vt:lpstr>
      <vt:lpstr>Courier New</vt:lpstr>
      <vt:lpstr>Product Sans Light</vt:lpstr>
      <vt:lpstr>Product Sans Thin</vt:lpstr>
      <vt:lpstr>Symbol</vt:lpstr>
      <vt:lpstr>System Font Regular</vt:lpstr>
      <vt:lpstr>Times New Roman</vt:lpstr>
      <vt:lpstr>Wingdings</vt:lpstr>
      <vt:lpstr>Custom Design</vt:lpstr>
      <vt:lpstr>PowerPoint Presentation</vt:lpstr>
      <vt:lpstr>Objective </vt:lpstr>
      <vt:lpstr>PowerPoint Presentation</vt:lpstr>
      <vt:lpstr>PowerPoint Presentation</vt:lpstr>
      <vt:lpstr>PowerPoint Presentation</vt:lpstr>
      <vt:lpstr>PowerPoint Presentation</vt:lpstr>
      <vt:lpstr>Strategic Drivers, Themes and Actions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Proposed Work Plan for 2024 - 2027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Additional Information</vt:lpstr>
      <vt:lpstr>PowerPoint Presentation</vt:lpstr>
      <vt:lpstr>PowerPoint Presentation</vt:lpstr>
      <vt:lpstr>PowerPoint Presentation</vt:lpstr>
      <vt:lpstr>Next Steps</vt:lpstr>
      <vt:lpstr>PowerPoint Presentation</vt:lpstr>
      <vt:lpstr>PowerPoint Presentation</vt:lpstr>
      <vt:lpstr>Appendix – Proposed Changes to SWP Proposed strategy</vt:lpstr>
      <vt:lpstr>Proposed revisions to draft SWP</vt:lpstr>
      <vt:lpstr>Proposed revisions to draft SWP</vt:lpstr>
      <vt:lpstr>Proposed revisions to draft SWP</vt:lpstr>
      <vt:lpstr>Proposed revisions to draft SWP</vt:lpstr>
      <vt:lpstr>Proposed revisions to draft SWP</vt:lpstr>
      <vt:lpstr>Proposed revisions to draft SWP</vt:lpstr>
    </vt:vector>
  </TitlesOfParts>
  <Manager/>
  <Company>International Public Sector Accounting Board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subject/>
  <dc:creator>Megan Hartman</dc:creator>
  <cp:keywords/>
  <dc:description/>
  <cp:lastModifiedBy>Geoff Kwan</cp:lastModifiedBy>
  <cp:revision>108</cp:revision>
  <cp:lastPrinted>2021-08-13T06:50:27Z</cp:lastPrinted>
  <dcterms:created xsi:type="dcterms:W3CDTF">2018-10-18T19:25:41Z</dcterms:created>
  <dcterms:modified xsi:type="dcterms:W3CDTF">2023-09-20T03:25:01Z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0x010100B5070AA681E7D548B8B494A836FA7E69</vt:lpwstr>
  </property>
  <property fmtid="{D5CDD505-2E9C-101B-9397-08002B2CF9AE}" pid="3" name="MediaServiceImageTags">
    <vt:lpwstr/>
  </property>
</Properties>
</file>