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6.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35.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34.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37.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authors.xml" ContentType="application/vnd.ms-powerpoint.authors+xml"/>
  <Override PartName="/ppt/theme/theme1.xml" ContentType="application/vnd.openxmlformats-officedocument.theme+xml"/>
  <Override PartName="/ppt/diagrams/layout1.xml" ContentType="application/vnd.openxmlformats-officedocument.drawingml.diagramLayout+xml"/>
  <Override PartName="/ppt/theme/theme2.xml" ContentType="application/vnd.openxmlformats-officedocument.theme+xml"/>
  <Override PartName="/ppt/diagrams/drawing1.xml" ContentType="application/vnd.ms-office.drawingml.diagramDrawing+xml"/>
  <Override PartName="/ppt/diagrams/quickStyle1.xml" ContentType="application/vnd.openxmlformats-officedocument.drawingml.diagramStyle+xml"/>
  <Override PartName="/ppt/diagrams/colors1.xml" ContentType="application/vnd.openxmlformats-officedocument.drawingml.diagramCol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1"/>
  </p:sldMasterIdLst>
  <p:notesMasterIdLst>
    <p:notesMasterId r:id="rId55"/>
  </p:notesMasterIdLst>
  <p:sldIdLst>
    <p:sldId id="257" r:id="rId2"/>
    <p:sldId id="1160" r:id="rId3"/>
    <p:sldId id="999" r:id="rId4"/>
    <p:sldId id="260" r:id="rId5"/>
    <p:sldId id="258" r:id="rId6"/>
    <p:sldId id="1161" r:id="rId7"/>
    <p:sldId id="1162" r:id="rId8"/>
    <p:sldId id="1164" r:id="rId9"/>
    <p:sldId id="1213" r:id="rId10"/>
    <p:sldId id="1177" r:id="rId11"/>
    <p:sldId id="1179" r:id="rId12"/>
    <p:sldId id="1202" r:id="rId13"/>
    <p:sldId id="1180" r:id="rId14"/>
    <p:sldId id="1181" r:id="rId15"/>
    <p:sldId id="1208" r:id="rId16"/>
    <p:sldId id="1203" r:id="rId17"/>
    <p:sldId id="1165" r:id="rId18"/>
    <p:sldId id="1188" r:id="rId19"/>
    <p:sldId id="1206" r:id="rId20"/>
    <p:sldId id="1190" r:id="rId21"/>
    <p:sldId id="1192" r:id="rId22"/>
    <p:sldId id="1193" r:id="rId23"/>
    <p:sldId id="1194" r:id="rId24"/>
    <p:sldId id="1195" r:id="rId25"/>
    <p:sldId id="1205" r:id="rId26"/>
    <p:sldId id="1204" r:id="rId27"/>
    <p:sldId id="1173" r:id="rId28"/>
    <p:sldId id="1197" r:id="rId29"/>
    <p:sldId id="1196" r:id="rId30"/>
    <p:sldId id="1175" r:id="rId31"/>
    <p:sldId id="1169" r:id="rId32"/>
    <p:sldId id="1174" r:id="rId33"/>
    <p:sldId id="1207" r:id="rId34"/>
    <p:sldId id="288" r:id="rId35"/>
    <p:sldId id="1030" r:id="rId36"/>
    <p:sldId id="1198" r:id="rId37"/>
    <p:sldId id="1209" r:id="rId38"/>
    <p:sldId id="1038" r:id="rId39"/>
    <p:sldId id="1200" r:id="rId40"/>
    <p:sldId id="1211" r:id="rId41"/>
    <p:sldId id="1099" r:id="rId42"/>
    <p:sldId id="1096" r:id="rId43"/>
    <p:sldId id="1094" r:id="rId44"/>
    <p:sldId id="1031" r:id="rId45"/>
    <p:sldId id="1199" r:id="rId46"/>
    <p:sldId id="1172" r:id="rId47"/>
    <p:sldId id="1186" r:id="rId48"/>
    <p:sldId id="1185" r:id="rId49"/>
    <p:sldId id="1018" r:id="rId50"/>
    <p:sldId id="998" r:id="rId51"/>
    <p:sldId id="1000" r:id="rId52"/>
    <p:sldId id="1154" r:id="rId53"/>
    <p:sldId id="267" r:id="rId54"/>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20" userDrawn="1">
          <p15:clr>
            <a:srgbClr val="A4A3A4"/>
          </p15:clr>
        </p15:guide>
        <p15:guide id="2" userDrawn="1">
          <p15:clr>
            <a:srgbClr val="A4A3A4"/>
          </p15:clr>
        </p15:guide>
        <p15:guide id="3" pos="7488" userDrawn="1">
          <p15:clr>
            <a:srgbClr val="A4A3A4"/>
          </p15:clr>
        </p15:guide>
        <p15:guide id="4" pos="506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73A4EDC-E247-6498-BE48-6CCEB187D1A4}" name="Diane Jules" initials="DJ" userId="S::DianeJules@ethicsboard.org::8c02b63b-0564-49f0-8623-5f32871d585c" providerId="AD"/>
  <p188:author id="{E94806F5-F1DD-79F5-3D8D-85F6927CF9C2}" name="Author" initials="KL" userId="Auth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Ken Siong" initials="KS" lastIdx="36" clrIdx="6">
    <p:extLst>
      <p:ext uri="{19B8F6BF-5375-455C-9EA6-DF929625EA0E}">
        <p15:presenceInfo xmlns:p15="http://schemas.microsoft.com/office/powerpoint/2012/main" userId="S::KenSiong@ethicsboard.org::f7679ae9-de6b-4f69-a967-87584c14b709"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A55"/>
    <a:srgbClr val="4A4A4A"/>
    <a:srgbClr val="0B5494"/>
    <a:srgbClr val="EB9F15"/>
    <a:srgbClr val="838383"/>
    <a:srgbClr val="F2F2F2"/>
    <a:srgbClr val="289DD8"/>
    <a:srgbClr val="C3C8CD"/>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694" autoAdjust="0"/>
    <p:restoredTop sz="82961" autoAdjust="0"/>
  </p:normalViewPr>
  <p:slideViewPr>
    <p:cSldViewPr snapToGrid="0">
      <p:cViewPr>
        <p:scale>
          <a:sx n="65" d="100"/>
          <a:sy n="65" d="100"/>
        </p:scale>
        <p:origin x="38" y="58"/>
      </p:cViewPr>
      <p:guideLst>
        <p:guide orient="horz" pos="720"/>
        <p:guide/>
        <p:guide pos="7488"/>
        <p:guide pos="5064"/>
      </p:guideLst>
    </p:cSldViewPr>
  </p:slideViewPr>
  <p:outlineViewPr>
    <p:cViewPr>
      <p:scale>
        <a:sx n="33" d="100"/>
        <a:sy n="33" d="100"/>
      </p:scale>
      <p:origin x="0" y="0"/>
    </p:cViewPr>
  </p:outlineViewPr>
  <p:notesTextViewPr>
    <p:cViewPr>
      <p:scale>
        <a:sx n="115" d="100"/>
        <a:sy n="11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61" Type="http://schemas.microsoft.com/office/2018/10/relationships/authors" Targe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269E9CC-79A8-44CC-88C3-87184389AEE5}" type="doc">
      <dgm:prSet loTypeId="urn:microsoft.com/office/officeart/2005/8/layout/default" loCatId="list" qsTypeId="urn:microsoft.com/office/officeart/2005/8/quickstyle/simple2" qsCatId="simple" csTypeId="urn:microsoft.com/office/officeart/2005/8/colors/colorful1" csCatId="colorful" phldr="1"/>
      <dgm:spPr/>
      <dgm:t>
        <a:bodyPr/>
        <a:lstStyle/>
        <a:p>
          <a:endParaRPr lang="en-US"/>
        </a:p>
      </dgm:t>
    </dgm:pt>
    <dgm:pt modelId="{2F2502B2-F13F-4287-B6D2-2FC326416ECE}">
      <dgm:prSet custT="1"/>
      <dgm:spPr/>
      <dgm:t>
        <a:bodyPr/>
        <a:lstStyle/>
        <a:p>
          <a:r>
            <a:rPr lang="en-US" sz="2300" b="0" kern="1200" dirty="0">
              <a:solidFill>
                <a:srgbClr val="FFFFFF"/>
              </a:solidFill>
              <a:latin typeface="Arial" panose="020B0604020202020204" pitchFamily="34" charset="0"/>
              <a:ea typeface="+mn-ea"/>
              <a:cs typeface="Arial" panose="020B0604020202020204" pitchFamily="34" charset="0"/>
            </a:rPr>
            <a:t>Draws attention to the </a:t>
          </a:r>
          <a:r>
            <a:rPr lang="en-US" sz="2300" b="1" kern="1200" dirty="0">
              <a:solidFill>
                <a:srgbClr val="FFFFFF"/>
              </a:solidFill>
              <a:latin typeface="Arial" panose="020B0604020202020204" pitchFamily="34" charset="0"/>
              <a:ea typeface="+mn-ea"/>
              <a:cs typeface="Arial" panose="020B0604020202020204" pitchFamily="34" charset="0"/>
            </a:rPr>
            <a:t>competence</a:t>
          </a:r>
          <a:r>
            <a:rPr lang="en-US" sz="2300" b="0" kern="1200" dirty="0">
              <a:solidFill>
                <a:srgbClr val="FFFFFF"/>
              </a:solidFill>
              <a:latin typeface="Arial" panose="020B0604020202020204" pitchFamily="34" charset="0"/>
              <a:ea typeface="+mn-ea"/>
              <a:cs typeface="Arial" panose="020B0604020202020204" pitchFamily="34" charset="0"/>
            </a:rPr>
            <a:t>, </a:t>
          </a:r>
          <a:r>
            <a:rPr lang="en-US" sz="2300" b="1" kern="1200" dirty="0">
              <a:solidFill>
                <a:srgbClr val="FFFFFF"/>
              </a:solidFill>
              <a:latin typeface="Arial" panose="020B0604020202020204" pitchFamily="34" charset="0"/>
              <a:ea typeface="+mn-ea"/>
              <a:cs typeface="Arial" panose="020B0604020202020204" pitchFamily="34" charset="0"/>
            </a:rPr>
            <a:t>confidentiality</a:t>
          </a:r>
          <a:r>
            <a:rPr lang="en-US" sz="2300" b="0" kern="1200" dirty="0">
              <a:solidFill>
                <a:srgbClr val="FFFFFF"/>
              </a:solidFill>
              <a:latin typeface="Arial" panose="020B0604020202020204" pitchFamily="34" charset="0"/>
              <a:ea typeface="+mn-ea"/>
              <a:cs typeface="Arial" panose="020B0604020202020204" pitchFamily="34" charset="0"/>
            </a:rPr>
            <a:t>, &amp; </a:t>
          </a:r>
          <a:r>
            <a:rPr lang="en-US" sz="2300" b="1" kern="1200" dirty="0">
              <a:solidFill>
                <a:srgbClr val="FFFFFF"/>
              </a:solidFill>
              <a:latin typeface="Arial" panose="020B0604020202020204" pitchFamily="34" charset="0"/>
              <a:ea typeface="+mn-ea"/>
              <a:cs typeface="Arial" panose="020B0604020202020204" pitchFamily="34" charset="0"/>
            </a:rPr>
            <a:t>leadership </a:t>
          </a:r>
          <a:r>
            <a:rPr lang="en-US" sz="2300" b="0" kern="1200" dirty="0">
              <a:solidFill>
                <a:srgbClr val="FFFFFF"/>
              </a:solidFill>
              <a:latin typeface="Arial" panose="020B0604020202020204" pitchFamily="34" charset="0"/>
              <a:ea typeface="+mn-ea"/>
              <a:cs typeface="Arial" panose="020B0604020202020204" pitchFamily="34" charset="0"/>
            </a:rPr>
            <a:t>imperatives of the digital age</a:t>
          </a:r>
          <a:endParaRPr lang="en-US" sz="2300" b="0" kern="1200" dirty="0">
            <a:solidFill>
              <a:schemeClr val="bg1"/>
            </a:solidFill>
            <a:latin typeface="Arial" panose="020B0604020202020204" pitchFamily="34" charset="0"/>
            <a:cs typeface="Arial" panose="020B0604020202020204" pitchFamily="34" charset="0"/>
          </a:endParaRPr>
        </a:p>
      </dgm:t>
    </dgm:pt>
    <dgm:pt modelId="{73C6E405-4854-49B5-878A-7FCD891C9B67}" type="parTrans" cxnId="{DBCCB395-E329-483B-A0EF-14890197D495}">
      <dgm:prSet/>
      <dgm:spPr/>
      <dgm:t>
        <a:bodyPr/>
        <a:lstStyle/>
        <a:p>
          <a:endParaRPr lang="en-US" sz="2300"/>
        </a:p>
      </dgm:t>
    </dgm:pt>
    <dgm:pt modelId="{95C3D72C-CA02-4E5E-BD22-5169F8DCC014}" type="sibTrans" cxnId="{DBCCB395-E329-483B-A0EF-14890197D495}">
      <dgm:prSet/>
      <dgm:spPr/>
      <dgm:t>
        <a:bodyPr/>
        <a:lstStyle/>
        <a:p>
          <a:endParaRPr lang="en-US" sz="2300"/>
        </a:p>
      </dgm:t>
    </dgm:pt>
    <dgm:pt modelId="{D849ABBE-E7E3-4904-8EAC-AE51026E082A}">
      <dgm:prSet custT="1"/>
      <dgm:spPr/>
      <dgm:t>
        <a:bodyPr/>
        <a:lstStyle/>
        <a:p>
          <a:r>
            <a:rPr lang="en-US" sz="2300" dirty="0">
              <a:solidFill>
                <a:schemeClr val="bg1"/>
              </a:solidFill>
              <a:latin typeface="Arial" panose="020B0604020202020204" pitchFamily="34" charset="0"/>
              <a:cs typeface="Arial" panose="020B0604020202020204" pitchFamily="34" charset="0"/>
            </a:rPr>
            <a:t>Considers the </a:t>
          </a:r>
          <a:r>
            <a:rPr lang="en-US" sz="2300" b="0" dirty="0">
              <a:solidFill>
                <a:schemeClr val="bg1"/>
              </a:solidFill>
              <a:latin typeface="Arial" panose="020B0604020202020204" pitchFamily="34" charset="0"/>
              <a:cs typeface="Arial" panose="020B0604020202020204" pitchFamily="34" charset="0"/>
            </a:rPr>
            <a:t>ethical threats from </a:t>
          </a:r>
          <a:r>
            <a:rPr lang="en-US" sz="2300" b="1" dirty="0">
              <a:solidFill>
                <a:schemeClr val="bg1"/>
              </a:solidFill>
              <a:latin typeface="Arial" panose="020B0604020202020204" pitchFamily="34" charset="0"/>
              <a:cs typeface="Arial" panose="020B0604020202020204" pitchFamily="34" charset="0"/>
            </a:rPr>
            <a:t>reliance on the output of technology </a:t>
          </a:r>
          <a:r>
            <a:rPr lang="en-US" sz="2300" b="0" dirty="0">
              <a:solidFill>
                <a:schemeClr val="bg1"/>
              </a:solidFill>
              <a:latin typeface="Arial" panose="020B0604020202020204" pitchFamily="34" charset="0"/>
              <a:cs typeface="Arial" panose="020B0604020202020204" pitchFamily="34" charset="0"/>
            </a:rPr>
            <a:t>&amp;</a:t>
          </a:r>
          <a:r>
            <a:rPr lang="en-US" sz="2300" b="1" dirty="0">
              <a:solidFill>
                <a:schemeClr val="bg1"/>
              </a:solidFill>
              <a:latin typeface="Arial" panose="020B0604020202020204" pitchFamily="34" charset="0"/>
              <a:cs typeface="Arial" panose="020B0604020202020204" pitchFamily="34" charset="0"/>
            </a:rPr>
            <a:t> complex circumstances</a:t>
          </a:r>
        </a:p>
      </dgm:t>
    </dgm:pt>
    <dgm:pt modelId="{A1D19C77-F4E3-4C5D-AEFB-529A628ADD31}" type="parTrans" cxnId="{7D33D245-18D0-4F26-AB9E-D5EF084B5A42}">
      <dgm:prSet/>
      <dgm:spPr/>
      <dgm:t>
        <a:bodyPr/>
        <a:lstStyle/>
        <a:p>
          <a:endParaRPr lang="en-US" sz="2300"/>
        </a:p>
      </dgm:t>
    </dgm:pt>
    <dgm:pt modelId="{D2653362-15A3-465C-BBCE-73941CEFC62B}" type="sibTrans" cxnId="{7D33D245-18D0-4F26-AB9E-D5EF084B5A42}">
      <dgm:prSet/>
      <dgm:spPr/>
      <dgm:t>
        <a:bodyPr/>
        <a:lstStyle/>
        <a:p>
          <a:endParaRPr lang="en-US" sz="2300"/>
        </a:p>
      </dgm:t>
    </dgm:pt>
    <dgm:pt modelId="{E269C9EB-CCAD-4560-9ACA-3AABDCE13C86}">
      <dgm:prSet custT="1"/>
      <dgm:spPr/>
      <dgm:t>
        <a:bodyPr/>
        <a:lstStyle/>
        <a:p>
          <a:r>
            <a:rPr lang="en-US" sz="2300" b="0" kern="1200" dirty="0">
              <a:solidFill>
                <a:schemeClr val="bg1"/>
              </a:solidFill>
              <a:latin typeface="+mj-lt"/>
            </a:rPr>
            <a:t>Addresses the ethical dimension of </a:t>
          </a:r>
          <a:r>
            <a:rPr lang="en-US" sz="2300" b="1" kern="1200" dirty="0">
              <a:solidFill>
                <a:schemeClr val="bg1"/>
              </a:solidFill>
              <a:latin typeface="+mj-lt"/>
            </a:rPr>
            <a:t>reliance on, or use of, the output of technology</a:t>
          </a:r>
          <a:endParaRPr lang="en-US" sz="2300" b="0" kern="1200" dirty="0">
            <a:solidFill>
              <a:schemeClr val="bg1"/>
            </a:solidFill>
            <a:latin typeface="Arial" panose="020B0604020202020204" pitchFamily="34" charset="0"/>
            <a:cs typeface="Arial" panose="020B0604020202020204" pitchFamily="34" charset="0"/>
          </a:endParaRPr>
        </a:p>
      </dgm:t>
    </dgm:pt>
    <dgm:pt modelId="{5DC7276B-5C43-41E1-83FE-AB4D70BE0384}" type="parTrans" cxnId="{223D2FDB-4ACB-4B12-B97D-BCC0902D315D}">
      <dgm:prSet/>
      <dgm:spPr/>
      <dgm:t>
        <a:bodyPr/>
        <a:lstStyle/>
        <a:p>
          <a:endParaRPr lang="en-US" sz="2300"/>
        </a:p>
      </dgm:t>
    </dgm:pt>
    <dgm:pt modelId="{C8499C60-FB32-4A9A-928B-F7CC25D9AD37}" type="sibTrans" cxnId="{223D2FDB-4ACB-4B12-B97D-BCC0902D315D}">
      <dgm:prSet/>
      <dgm:spPr/>
      <dgm:t>
        <a:bodyPr/>
        <a:lstStyle/>
        <a:p>
          <a:endParaRPr lang="en-US" sz="2300"/>
        </a:p>
      </dgm:t>
    </dgm:pt>
    <dgm:pt modelId="{70B92FB2-31D2-45FC-81AD-110494BAAE34}">
      <dgm:prSet custT="1"/>
      <dgm:spPr/>
      <dgm:t>
        <a:bodyPr/>
        <a:lstStyle/>
        <a:p>
          <a:r>
            <a:rPr lang="en-US" sz="2300" b="0" kern="1200" dirty="0">
              <a:solidFill>
                <a:schemeClr val="bg1"/>
              </a:solidFill>
              <a:latin typeface="+mj-lt"/>
              <a:cs typeface="Arial" panose="020B0604020202020204" pitchFamily="34" charset="0"/>
            </a:rPr>
            <a:t>Strengthens </a:t>
          </a:r>
          <a:r>
            <a:rPr lang="en-US" sz="2300" b="1" kern="1200" dirty="0">
              <a:solidFill>
                <a:schemeClr val="bg1"/>
              </a:solidFill>
              <a:latin typeface="+mj-lt"/>
              <a:cs typeface="Arial" panose="020B0604020202020204" pitchFamily="34" charset="0"/>
            </a:rPr>
            <a:t>auditor independence </a:t>
          </a:r>
          <a:r>
            <a:rPr lang="en-US" sz="2300" b="0" kern="1200" dirty="0">
              <a:solidFill>
                <a:schemeClr val="bg1"/>
              </a:solidFill>
              <a:latin typeface="+mj-lt"/>
              <a:cs typeface="Arial" panose="020B0604020202020204" pitchFamily="34" charset="0"/>
            </a:rPr>
            <a:t>for technology-related services &amp; business relationships</a:t>
          </a:r>
        </a:p>
      </dgm:t>
    </dgm:pt>
    <dgm:pt modelId="{76F994D5-4027-4773-8068-E4B3EBB0AEEA}" type="parTrans" cxnId="{C58F2378-41AC-4FCF-A06A-D5E19AB19975}">
      <dgm:prSet/>
      <dgm:spPr/>
      <dgm:t>
        <a:bodyPr/>
        <a:lstStyle/>
        <a:p>
          <a:endParaRPr lang="en-US" sz="2300"/>
        </a:p>
      </dgm:t>
    </dgm:pt>
    <dgm:pt modelId="{E93FEC7A-4D3B-482E-9F6A-A76FB62B939B}" type="sibTrans" cxnId="{C58F2378-41AC-4FCF-A06A-D5E19AB19975}">
      <dgm:prSet/>
      <dgm:spPr/>
      <dgm:t>
        <a:bodyPr/>
        <a:lstStyle/>
        <a:p>
          <a:endParaRPr lang="en-US" sz="2300"/>
        </a:p>
      </dgm:t>
    </dgm:pt>
    <dgm:pt modelId="{7408918F-8382-4712-8757-8ED7BA4E056A}">
      <dgm:prSet custT="1"/>
      <dgm:spPr/>
      <dgm:t>
        <a:bodyPr/>
        <a:lstStyle/>
        <a:p>
          <a:r>
            <a:rPr lang="en-US" sz="2300" b="0" kern="1200" dirty="0">
              <a:solidFill>
                <a:schemeClr val="bg1"/>
              </a:solidFill>
              <a:latin typeface="+mj-lt"/>
              <a:cs typeface="Arial" panose="020B0604020202020204" pitchFamily="34" charset="0"/>
            </a:rPr>
            <a:t>Applies to assurance on </a:t>
          </a:r>
          <a:r>
            <a:rPr lang="en-US" sz="2300" b="1" kern="1200" dirty="0">
              <a:solidFill>
                <a:schemeClr val="bg1"/>
              </a:solidFill>
              <a:latin typeface="+mj-lt"/>
              <a:cs typeface="Arial" panose="020B0604020202020204" pitchFamily="34" charset="0"/>
            </a:rPr>
            <a:t>non-financial information </a:t>
          </a:r>
          <a:r>
            <a:rPr lang="en-US" sz="2300" b="0" kern="1200" dirty="0">
              <a:solidFill>
                <a:schemeClr val="bg1"/>
              </a:solidFill>
              <a:latin typeface="+mj-lt"/>
              <a:cs typeface="Arial" panose="020B0604020202020204" pitchFamily="34" charset="0"/>
            </a:rPr>
            <a:t>(i.e. ESG disclosures)</a:t>
          </a:r>
        </a:p>
      </dgm:t>
    </dgm:pt>
    <dgm:pt modelId="{376485A0-D261-4867-8100-0659E8956DC3}" type="parTrans" cxnId="{6208E97E-6E65-4F73-BEB9-596E0080E29A}">
      <dgm:prSet/>
      <dgm:spPr/>
      <dgm:t>
        <a:bodyPr/>
        <a:lstStyle/>
        <a:p>
          <a:endParaRPr lang="en-US" sz="2300"/>
        </a:p>
      </dgm:t>
    </dgm:pt>
    <dgm:pt modelId="{5C608759-71FF-478A-9A4F-2747DD662FCE}" type="sibTrans" cxnId="{6208E97E-6E65-4F73-BEB9-596E0080E29A}">
      <dgm:prSet/>
      <dgm:spPr/>
      <dgm:t>
        <a:bodyPr/>
        <a:lstStyle/>
        <a:p>
          <a:endParaRPr lang="en-US" sz="2300"/>
        </a:p>
      </dgm:t>
    </dgm:pt>
    <dgm:pt modelId="{770FD1BE-432F-46A4-BA6B-2EA278191BF0}" type="pres">
      <dgm:prSet presAssocID="{9269E9CC-79A8-44CC-88C3-87184389AEE5}" presName="diagram" presStyleCnt="0">
        <dgm:presLayoutVars>
          <dgm:dir/>
          <dgm:resizeHandles val="exact"/>
        </dgm:presLayoutVars>
      </dgm:prSet>
      <dgm:spPr/>
    </dgm:pt>
    <dgm:pt modelId="{F74BFB6D-B793-4261-BA4C-D4B9D1E45E80}" type="pres">
      <dgm:prSet presAssocID="{2F2502B2-F13F-4287-B6D2-2FC326416ECE}" presName="node" presStyleLbl="node1" presStyleIdx="0" presStyleCnt="5" custLinFactNeighborY="-4454">
        <dgm:presLayoutVars>
          <dgm:bulletEnabled val="1"/>
        </dgm:presLayoutVars>
      </dgm:prSet>
      <dgm:spPr/>
    </dgm:pt>
    <dgm:pt modelId="{E47B5DE7-23A1-4865-8DC9-3611C02AC918}" type="pres">
      <dgm:prSet presAssocID="{95C3D72C-CA02-4E5E-BD22-5169F8DCC014}" presName="sibTrans" presStyleCnt="0"/>
      <dgm:spPr/>
    </dgm:pt>
    <dgm:pt modelId="{CE866F7D-DAD6-48B1-8D83-5F638016C771}" type="pres">
      <dgm:prSet presAssocID="{D849ABBE-E7E3-4904-8EAC-AE51026E082A}" presName="node" presStyleLbl="node1" presStyleIdx="1" presStyleCnt="5" custLinFactNeighborX="409" custLinFactNeighborY="-1888">
        <dgm:presLayoutVars>
          <dgm:bulletEnabled val="1"/>
        </dgm:presLayoutVars>
      </dgm:prSet>
      <dgm:spPr/>
    </dgm:pt>
    <dgm:pt modelId="{176CEBB0-A033-45E2-A088-2574BAF02D7A}" type="pres">
      <dgm:prSet presAssocID="{D2653362-15A3-465C-BBCE-73941CEFC62B}" presName="sibTrans" presStyleCnt="0"/>
      <dgm:spPr/>
    </dgm:pt>
    <dgm:pt modelId="{AC39B764-FA7B-47E9-89D6-978EAA3AC182}" type="pres">
      <dgm:prSet presAssocID="{E269C9EB-CCAD-4560-9ACA-3AABDCE13C86}" presName="node" presStyleLbl="node1" presStyleIdx="2" presStyleCnt="5" custLinFactNeighborX="285" custLinFactNeighborY="-1888">
        <dgm:presLayoutVars>
          <dgm:bulletEnabled val="1"/>
        </dgm:presLayoutVars>
      </dgm:prSet>
      <dgm:spPr/>
    </dgm:pt>
    <dgm:pt modelId="{4FFD9603-8909-4713-81F8-11C7E152336A}" type="pres">
      <dgm:prSet presAssocID="{C8499C60-FB32-4A9A-928B-F7CC25D9AD37}" presName="sibTrans" presStyleCnt="0"/>
      <dgm:spPr/>
    </dgm:pt>
    <dgm:pt modelId="{BDFEBD26-051A-4BFE-B6F6-93130F7F58DC}" type="pres">
      <dgm:prSet presAssocID="{70B92FB2-31D2-45FC-81AD-110494BAAE34}" presName="node" presStyleLbl="node1" presStyleIdx="3" presStyleCnt="5" custLinFactNeighborX="-203" custLinFactNeighborY="-704">
        <dgm:presLayoutVars>
          <dgm:bulletEnabled val="1"/>
        </dgm:presLayoutVars>
      </dgm:prSet>
      <dgm:spPr/>
    </dgm:pt>
    <dgm:pt modelId="{B5585924-5361-479C-A5BD-7C36D7F46D29}" type="pres">
      <dgm:prSet presAssocID="{E93FEC7A-4D3B-482E-9F6A-A76FB62B939B}" presName="sibTrans" presStyleCnt="0"/>
      <dgm:spPr/>
    </dgm:pt>
    <dgm:pt modelId="{DCC46A52-424B-470B-A0A0-63596ADDB63F}" type="pres">
      <dgm:prSet presAssocID="{7408918F-8382-4712-8757-8ED7BA4E056A}" presName="node" presStyleLbl="node1" presStyleIdx="4" presStyleCnt="5" custLinFactNeighborX="-739" custLinFactNeighborY="-704">
        <dgm:presLayoutVars>
          <dgm:bulletEnabled val="1"/>
        </dgm:presLayoutVars>
      </dgm:prSet>
      <dgm:spPr/>
    </dgm:pt>
  </dgm:ptLst>
  <dgm:cxnLst>
    <dgm:cxn modelId="{13FFAA1F-6889-4E66-B640-3ADF904C0648}" type="presOf" srcId="{2F2502B2-F13F-4287-B6D2-2FC326416ECE}" destId="{F74BFB6D-B793-4261-BA4C-D4B9D1E45E80}" srcOrd="0" destOrd="0" presId="urn:microsoft.com/office/officeart/2005/8/layout/default"/>
    <dgm:cxn modelId="{7D33D245-18D0-4F26-AB9E-D5EF084B5A42}" srcId="{9269E9CC-79A8-44CC-88C3-87184389AEE5}" destId="{D849ABBE-E7E3-4904-8EAC-AE51026E082A}" srcOrd="1" destOrd="0" parTransId="{A1D19C77-F4E3-4C5D-AEFB-529A628ADD31}" sibTransId="{D2653362-15A3-465C-BBCE-73941CEFC62B}"/>
    <dgm:cxn modelId="{577B8551-CA62-4E75-A65E-4DDE7BA43946}" type="presOf" srcId="{E269C9EB-CCAD-4560-9ACA-3AABDCE13C86}" destId="{AC39B764-FA7B-47E9-89D6-978EAA3AC182}" srcOrd="0" destOrd="0" presId="urn:microsoft.com/office/officeart/2005/8/layout/default"/>
    <dgm:cxn modelId="{FC9B7273-00A5-4600-B80D-44D3573EAE7D}" type="presOf" srcId="{70B92FB2-31D2-45FC-81AD-110494BAAE34}" destId="{BDFEBD26-051A-4BFE-B6F6-93130F7F58DC}" srcOrd="0" destOrd="0" presId="urn:microsoft.com/office/officeart/2005/8/layout/default"/>
    <dgm:cxn modelId="{C58F2378-41AC-4FCF-A06A-D5E19AB19975}" srcId="{9269E9CC-79A8-44CC-88C3-87184389AEE5}" destId="{70B92FB2-31D2-45FC-81AD-110494BAAE34}" srcOrd="3" destOrd="0" parTransId="{76F994D5-4027-4773-8068-E4B3EBB0AEEA}" sibTransId="{E93FEC7A-4D3B-482E-9F6A-A76FB62B939B}"/>
    <dgm:cxn modelId="{6208E97E-6E65-4F73-BEB9-596E0080E29A}" srcId="{9269E9CC-79A8-44CC-88C3-87184389AEE5}" destId="{7408918F-8382-4712-8757-8ED7BA4E056A}" srcOrd="4" destOrd="0" parTransId="{376485A0-D261-4867-8100-0659E8956DC3}" sibTransId="{5C608759-71FF-478A-9A4F-2747DD662FCE}"/>
    <dgm:cxn modelId="{DD56D585-FB28-4DF5-8AB2-5BDB0FE926E4}" type="presOf" srcId="{D849ABBE-E7E3-4904-8EAC-AE51026E082A}" destId="{CE866F7D-DAD6-48B1-8D83-5F638016C771}" srcOrd="0" destOrd="0" presId="urn:microsoft.com/office/officeart/2005/8/layout/default"/>
    <dgm:cxn modelId="{DBCCB395-E329-483B-A0EF-14890197D495}" srcId="{9269E9CC-79A8-44CC-88C3-87184389AEE5}" destId="{2F2502B2-F13F-4287-B6D2-2FC326416ECE}" srcOrd="0" destOrd="0" parTransId="{73C6E405-4854-49B5-878A-7FCD891C9B67}" sibTransId="{95C3D72C-CA02-4E5E-BD22-5169F8DCC014}"/>
    <dgm:cxn modelId="{0735ADCD-9914-4E89-85EB-E5BC90C37C47}" type="presOf" srcId="{7408918F-8382-4712-8757-8ED7BA4E056A}" destId="{DCC46A52-424B-470B-A0A0-63596ADDB63F}" srcOrd="0" destOrd="0" presId="urn:microsoft.com/office/officeart/2005/8/layout/default"/>
    <dgm:cxn modelId="{223D2FDB-4ACB-4B12-B97D-BCC0902D315D}" srcId="{9269E9CC-79A8-44CC-88C3-87184389AEE5}" destId="{E269C9EB-CCAD-4560-9ACA-3AABDCE13C86}" srcOrd="2" destOrd="0" parTransId="{5DC7276B-5C43-41E1-83FE-AB4D70BE0384}" sibTransId="{C8499C60-FB32-4A9A-928B-F7CC25D9AD37}"/>
    <dgm:cxn modelId="{D7102EEB-BCAB-4ACB-B6DD-1E1F97FDF0F0}" type="presOf" srcId="{9269E9CC-79A8-44CC-88C3-87184389AEE5}" destId="{770FD1BE-432F-46A4-BA6B-2EA278191BF0}" srcOrd="0" destOrd="0" presId="urn:microsoft.com/office/officeart/2005/8/layout/default"/>
    <dgm:cxn modelId="{B3F8000E-144C-4454-9E18-F721F8EA1B4E}" type="presParOf" srcId="{770FD1BE-432F-46A4-BA6B-2EA278191BF0}" destId="{F74BFB6D-B793-4261-BA4C-D4B9D1E45E80}" srcOrd="0" destOrd="0" presId="urn:microsoft.com/office/officeart/2005/8/layout/default"/>
    <dgm:cxn modelId="{52BBCCBC-BED1-44CD-BCED-200ED2E2BACA}" type="presParOf" srcId="{770FD1BE-432F-46A4-BA6B-2EA278191BF0}" destId="{E47B5DE7-23A1-4865-8DC9-3611C02AC918}" srcOrd="1" destOrd="0" presId="urn:microsoft.com/office/officeart/2005/8/layout/default"/>
    <dgm:cxn modelId="{DF775A11-6833-48E7-857B-243AD2A9DFD6}" type="presParOf" srcId="{770FD1BE-432F-46A4-BA6B-2EA278191BF0}" destId="{CE866F7D-DAD6-48B1-8D83-5F638016C771}" srcOrd="2" destOrd="0" presId="urn:microsoft.com/office/officeart/2005/8/layout/default"/>
    <dgm:cxn modelId="{F556DB5B-446B-4DA4-9F63-C08216032A0B}" type="presParOf" srcId="{770FD1BE-432F-46A4-BA6B-2EA278191BF0}" destId="{176CEBB0-A033-45E2-A088-2574BAF02D7A}" srcOrd="3" destOrd="0" presId="urn:microsoft.com/office/officeart/2005/8/layout/default"/>
    <dgm:cxn modelId="{DD2797B7-81C4-4534-9F0C-B268A2021F15}" type="presParOf" srcId="{770FD1BE-432F-46A4-BA6B-2EA278191BF0}" destId="{AC39B764-FA7B-47E9-89D6-978EAA3AC182}" srcOrd="4" destOrd="0" presId="urn:microsoft.com/office/officeart/2005/8/layout/default"/>
    <dgm:cxn modelId="{C2183E45-0AD3-45BC-A933-8075719595D2}" type="presParOf" srcId="{770FD1BE-432F-46A4-BA6B-2EA278191BF0}" destId="{4FFD9603-8909-4713-81F8-11C7E152336A}" srcOrd="5" destOrd="0" presId="urn:microsoft.com/office/officeart/2005/8/layout/default"/>
    <dgm:cxn modelId="{988AEED0-B334-480D-AC63-4E764B7B4683}" type="presParOf" srcId="{770FD1BE-432F-46A4-BA6B-2EA278191BF0}" destId="{BDFEBD26-051A-4BFE-B6F6-93130F7F58DC}" srcOrd="6" destOrd="0" presId="urn:microsoft.com/office/officeart/2005/8/layout/default"/>
    <dgm:cxn modelId="{EF93BE2A-9BF1-4F17-9056-CA34D983152A}" type="presParOf" srcId="{770FD1BE-432F-46A4-BA6B-2EA278191BF0}" destId="{B5585924-5361-479C-A5BD-7C36D7F46D29}" srcOrd="7" destOrd="0" presId="urn:microsoft.com/office/officeart/2005/8/layout/default"/>
    <dgm:cxn modelId="{A728C64C-7E42-4BE7-AFEA-8287F0727F3E}" type="presParOf" srcId="{770FD1BE-432F-46A4-BA6B-2EA278191BF0}" destId="{DCC46A52-424B-470B-A0A0-63596ADDB63F}"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4BFB6D-B793-4261-BA4C-D4B9D1E45E80}">
      <dsp:nvSpPr>
        <dsp:cNvPr id="0" name=""/>
        <dsp:cNvSpPr/>
      </dsp:nvSpPr>
      <dsp:spPr>
        <a:xfrm>
          <a:off x="0" y="0"/>
          <a:ext cx="3339417" cy="200365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kern="1200" dirty="0">
              <a:solidFill>
                <a:srgbClr val="FFFFFF"/>
              </a:solidFill>
              <a:latin typeface="Arial" panose="020B0604020202020204" pitchFamily="34" charset="0"/>
              <a:ea typeface="+mn-ea"/>
              <a:cs typeface="Arial" panose="020B0604020202020204" pitchFamily="34" charset="0"/>
            </a:rPr>
            <a:t>Draws attention to the </a:t>
          </a:r>
          <a:r>
            <a:rPr lang="en-US" sz="2300" b="1" kern="1200" dirty="0">
              <a:solidFill>
                <a:srgbClr val="FFFFFF"/>
              </a:solidFill>
              <a:latin typeface="Arial" panose="020B0604020202020204" pitchFamily="34" charset="0"/>
              <a:ea typeface="+mn-ea"/>
              <a:cs typeface="Arial" panose="020B0604020202020204" pitchFamily="34" charset="0"/>
            </a:rPr>
            <a:t>competence</a:t>
          </a:r>
          <a:r>
            <a:rPr lang="en-US" sz="2300" b="0" kern="1200" dirty="0">
              <a:solidFill>
                <a:srgbClr val="FFFFFF"/>
              </a:solidFill>
              <a:latin typeface="Arial" panose="020B0604020202020204" pitchFamily="34" charset="0"/>
              <a:ea typeface="+mn-ea"/>
              <a:cs typeface="Arial" panose="020B0604020202020204" pitchFamily="34" charset="0"/>
            </a:rPr>
            <a:t>, </a:t>
          </a:r>
          <a:r>
            <a:rPr lang="en-US" sz="2300" b="1" kern="1200" dirty="0">
              <a:solidFill>
                <a:srgbClr val="FFFFFF"/>
              </a:solidFill>
              <a:latin typeface="Arial" panose="020B0604020202020204" pitchFamily="34" charset="0"/>
              <a:ea typeface="+mn-ea"/>
              <a:cs typeface="Arial" panose="020B0604020202020204" pitchFamily="34" charset="0"/>
            </a:rPr>
            <a:t>confidentiality</a:t>
          </a:r>
          <a:r>
            <a:rPr lang="en-US" sz="2300" b="0" kern="1200" dirty="0">
              <a:solidFill>
                <a:srgbClr val="FFFFFF"/>
              </a:solidFill>
              <a:latin typeface="Arial" panose="020B0604020202020204" pitchFamily="34" charset="0"/>
              <a:ea typeface="+mn-ea"/>
              <a:cs typeface="Arial" panose="020B0604020202020204" pitchFamily="34" charset="0"/>
            </a:rPr>
            <a:t>, &amp; </a:t>
          </a:r>
          <a:r>
            <a:rPr lang="en-US" sz="2300" b="1" kern="1200" dirty="0">
              <a:solidFill>
                <a:srgbClr val="FFFFFF"/>
              </a:solidFill>
              <a:latin typeface="Arial" panose="020B0604020202020204" pitchFamily="34" charset="0"/>
              <a:ea typeface="+mn-ea"/>
              <a:cs typeface="Arial" panose="020B0604020202020204" pitchFamily="34" charset="0"/>
            </a:rPr>
            <a:t>leadership </a:t>
          </a:r>
          <a:r>
            <a:rPr lang="en-US" sz="2300" b="0" kern="1200" dirty="0">
              <a:solidFill>
                <a:srgbClr val="FFFFFF"/>
              </a:solidFill>
              <a:latin typeface="Arial" panose="020B0604020202020204" pitchFamily="34" charset="0"/>
              <a:ea typeface="+mn-ea"/>
              <a:cs typeface="Arial" panose="020B0604020202020204" pitchFamily="34" charset="0"/>
            </a:rPr>
            <a:t>imperatives of the digital age</a:t>
          </a:r>
          <a:endParaRPr lang="en-US" sz="2300" b="0" kern="1200" dirty="0">
            <a:solidFill>
              <a:schemeClr val="bg1"/>
            </a:solidFill>
            <a:latin typeface="Arial" panose="020B0604020202020204" pitchFamily="34" charset="0"/>
            <a:cs typeface="Arial" panose="020B0604020202020204" pitchFamily="34" charset="0"/>
          </a:endParaRPr>
        </a:p>
      </dsp:txBody>
      <dsp:txXfrm>
        <a:off x="0" y="0"/>
        <a:ext cx="3339417" cy="2003650"/>
      </dsp:txXfrm>
    </dsp:sp>
    <dsp:sp modelId="{CE866F7D-DAD6-48B1-8D83-5F638016C771}">
      <dsp:nvSpPr>
        <dsp:cNvPr id="0" name=""/>
        <dsp:cNvSpPr/>
      </dsp:nvSpPr>
      <dsp:spPr>
        <a:xfrm>
          <a:off x="3687017" y="0"/>
          <a:ext cx="3339417" cy="2003650"/>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bg1"/>
              </a:solidFill>
              <a:latin typeface="Arial" panose="020B0604020202020204" pitchFamily="34" charset="0"/>
              <a:cs typeface="Arial" panose="020B0604020202020204" pitchFamily="34" charset="0"/>
            </a:rPr>
            <a:t>Considers the </a:t>
          </a:r>
          <a:r>
            <a:rPr lang="en-US" sz="2300" b="0" kern="1200" dirty="0">
              <a:solidFill>
                <a:schemeClr val="bg1"/>
              </a:solidFill>
              <a:latin typeface="Arial" panose="020B0604020202020204" pitchFamily="34" charset="0"/>
              <a:cs typeface="Arial" panose="020B0604020202020204" pitchFamily="34" charset="0"/>
            </a:rPr>
            <a:t>ethical threats from </a:t>
          </a:r>
          <a:r>
            <a:rPr lang="en-US" sz="2300" b="1" kern="1200" dirty="0">
              <a:solidFill>
                <a:schemeClr val="bg1"/>
              </a:solidFill>
              <a:latin typeface="Arial" panose="020B0604020202020204" pitchFamily="34" charset="0"/>
              <a:cs typeface="Arial" panose="020B0604020202020204" pitchFamily="34" charset="0"/>
            </a:rPr>
            <a:t>reliance on the output of technology </a:t>
          </a:r>
          <a:r>
            <a:rPr lang="en-US" sz="2300" b="0" kern="1200" dirty="0">
              <a:solidFill>
                <a:schemeClr val="bg1"/>
              </a:solidFill>
              <a:latin typeface="Arial" panose="020B0604020202020204" pitchFamily="34" charset="0"/>
              <a:cs typeface="Arial" panose="020B0604020202020204" pitchFamily="34" charset="0"/>
            </a:rPr>
            <a:t>&amp;</a:t>
          </a:r>
          <a:r>
            <a:rPr lang="en-US" sz="2300" b="1" kern="1200" dirty="0">
              <a:solidFill>
                <a:schemeClr val="bg1"/>
              </a:solidFill>
              <a:latin typeface="Arial" panose="020B0604020202020204" pitchFamily="34" charset="0"/>
              <a:cs typeface="Arial" panose="020B0604020202020204" pitchFamily="34" charset="0"/>
            </a:rPr>
            <a:t> complex circumstances</a:t>
          </a:r>
        </a:p>
      </dsp:txBody>
      <dsp:txXfrm>
        <a:off x="3687017" y="0"/>
        <a:ext cx="3339417" cy="2003650"/>
      </dsp:txXfrm>
    </dsp:sp>
    <dsp:sp modelId="{AC39B764-FA7B-47E9-89D6-978EAA3AC182}">
      <dsp:nvSpPr>
        <dsp:cNvPr id="0" name=""/>
        <dsp:cNvSpPr/>
      </dsp:nvSpPr>
      <dsp:spPr>
        <a:xfrm>
          <a:off x="7346717" y="0"/>
          <a:ext cx="3339417" cy="200365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kern="1200" dirty="0">
              <a:solidFill>
                <a:schemeClr val="bg1"/>
              </a:solidFill>
              <a:latin typeface="+mj-lt"/>
            </a:rPr>
            <a:t>Addresses the ethical dimension of </a:t>
          </a:r>
          <a:r>
            <a:rPr lang="en-US" sz="2300" b="1" kern="1200" dirty="0">
              <a:solidFill>
                <a:schemeClr val="bg1"/>
              </a:solidFill>
              <a:latin typeface="+mj-lt"/>
            </a:rPr>
            <a:t>reliance on, or use of, the output of technology</a:t>
          </a:r>
          <a:endParaRPr lang="en-US" sz="2300" b="0" kern="1200" dirty="0">
            <a:solidFill>
              <a:schemeClr val="bg1"/>
            </a:solidFill>
            <a:latin typeface="Arial" panose="020B0604020202020204" pitchFamily="34" charset="0"/>
            <a:cs typeface="Arial" panose="020B0604020202020204" pitchFamily="34" charset="0"/>
          </a:endParaRPr>
        </a:p>
      </dsp:txBody>
      <dsp:txXfrm>
        <a:off x="7346717" y="0"/>
        <a:ext cx="3339417" cy="2003650"/>
      </dsp:txXfrm>
    </dsp:sp>
    <dsp:sp modelId="{BDFEBD26-051A-4BFE-B6F6-93130F7F58DC}">
      <dsp:nvSpPr>
        <dsp:cNvPr id="0" name=""/>
        <dsp:cNvSpPr/>
      </dsp:nvSpPr>
      <dsp:spPr>
        <a:xfrm>
          <a:off x="1829900" y="2361311"/>
          <a:ext cx="3339417" cy="2003650"/>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kern="1200" dirty="0">
              <a:solidFill>
                <a:schemeClr val="bg1"/>
              </a:solidFill>
              <a:latin typeface="+mj-lt"/>
              <a:cs typeface="Arial" panose="020B0604020202020204" pitchFamily="34" charset="0"/>
            </a:rPr>
            <a:t>Strengthens </a:t>
          </a:r>
          <a:r>
            <a:rPr lang="en-US" sz="2300" b="1" kern="1200" dirty="0">
              <a:solidFill>
                <a:schemeClr val="bg1"/>
              </a:solidFill>
              <a:latin typeface="+mj-lt"/>
              <a:cs typeface="Arial" panose="020B0604020202020204" pitchFamily="34" charset="0"/>
            </a:rPr>
            <a:t>auditor independence </a:t>
          </a:r>
          <a:r>
            <a:rPr lang="en-US" sz="2300" b="0" kern="1200" dirty="0">
              <a:solidFill>
                <a:schemeClr val="bg1"/>
              </a:solidFill>
              <a:latin typeface="+mj-lt"/>
              <a:cs typeface="Arial" panose="020B0604020202020204" pitchFamily="34" charset="0"/>
            </a:rPr>
            <a:t>for technology-related services &amp; business relationships</a:t>
          </a:r>
        </a:p>
      </dsp:txBody>
      <dsp:txXfrm>
        <a:off x="1829900" y="2361311"/>
        <a:ext cx="3339417" cy="2003650"/>
      </dsp:txXfrm>
    </dsp:sp>
    <dsp:sp modelId="{DCC46A52-424B-470B-A0A0-63596ADDB63F}">
      <dsp:nvSpPr>
        <dsp:cNvPr id="0" name=""/>
        <dsp:cNvSpPr/>
      </dsp:nvSpPr>
      <dsp:spPr>
        <a:xfrm>
          <a:off x="5485360" y="2361311"/>
          <a:ext cx="3339417" cy="2003650"/>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kern="1200" dirty="0">
              <a:solidFill>
                <a:schemeClr val="bg1"/>
              </a:solidFill>
              <a:latin typeface="+mj-lt"/>
              <a:cs typeface="Arial" panose="020B0604020202020204" pitchFamily="34" charset="0"/>
            </a:rPr>
            <a:t>Applies to assurance on </a:t>
          </a:r>
          <a:r>
            <a:rPr lang="en-US" sz="2300" b="1" kern="1200" dirty="0">
              <a:solidFill>
                <a:schemeClr val="bg1"/>
              </a:solidFill>
              <a:latin typeface="+mj-lt"/>
              <a:cs typeface="Arial" panose="020B0604020202020204" pitchFamily="34" charset="0"/>
            </a:rPr>
            <a:t>non-financial information </a:t>
          </a:r>
          <a:r>
            <a:rPr lang="en-US" sz="2300" b="0" kern="1200" dirty="0">
              <a:solidFill>
                <a:schemeClr val="bg1"/>
              </a:solidFill>
              <a:latin typeface="+mj-lt"/>
              <a:cs typeface="Arial" panose="020B0604020202020204" pitchFamily="34" charset="0"/>
            </a:rPr>
            <a:t>(i.e. ESG disclosures)</a:t>
          </a:r>
        </a:p>
      </dsp:txBody>
      <dsp:txXfrm>
        <a:off x="5485360" y="2361311"/>
        <a:ext cx="3339417" cy="200365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9/14/2022</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38439129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34746598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4232587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7735818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422387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dirty="0"/>
          </a:p>
        </p:txBody>
      </p:sp>
    </p:spTree>
    <p:extLst>
      <p:ext uri="{BB962C8B-B14F-4D97-AF65-F5344CB8AC3E}">
        <p14:creationId xmlns:p14="http://schemas.microsoft.com/office/powerpoint/2010/main" val="9186001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dirty="0"/>
          </a:p>
        </p:txBody>
      </p:sp>
    </p:spTree>
    <p:extLst>
      <p:ext uri="{BB962C8B-B14F-4D97-AF65-F5344CB8AC3E}">
        <p14:creationId xmlns:p14="http://schemas.microsoft.com/office/powerpoint/2010/main" val="9187066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994896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dirty="0"/>
          </a:p>
        </p:txBody>
      </p:sp>
    </p:spTree>
    <p:extLst>
      <p:ext uri="{BB962C8B-B14F-4D97-AF65-F5344CB8AC3E}">
        <p14:creationId xmlns:p14="http://schemas.microsoft.com/office/powerpoint/2010/main" val="36844631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dirty="0"/>
          </a:p>
        </p:txBody>
      </p:sp>
    </p:spTree>
    <p:extLst>
      <p:ext uri="{BB962C8B-B14F-4D97-AF65-F5344CB8AC3E}">
        <p14:creationId xmlns:p14="http://schemas.microsoft.com/office/powerpoint/2010/main" val="1071027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dirty="0"/>
          </a:p>
        </p:txBody>
      </p:sp>
    </p:spTree>
    <p:extLst>
      <p:ext uri="{BB962C8B-B14F-4D97-AF65-F5344CB8AC3E}">
        <p14:creationId xmlns:p14="http://schemas.microsoft.com/office/powerpoint/2010/main" val="3965154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1902614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dirty="0"/>
          </a:p>
        </p:txBody>
      </p:sp>
    </p:spTree>
    <p:extLst>
      <p:ext uri="{BB962C8B-B14F-4D97-AF65-F5344CB8AC3E}">
        <p14:creationId xmlns:p14="http://schemas.microsoft.com/office/powerpoint/2010/main" val="531076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dirty="0"/>
          </a:p>
        </p:txBody>
      </p:sp>
    </p:spTree>
    <p:extLst>
      <p:ext uri="{BB962C8B-B14F-4D97-AF65-F5344CB8AC3E}">
        <p14:creationId xmlns:p14="http://schemas.microsoft.com/office/powerpoint/2010/main" val="39262600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25</a:t>
            </a:fld>
            <a:endParaRPr lang="en-US" dirty="0"/>
          </a:p>
        </p:txBody>
      </p:sp>
    </p:spTree>
    <p:extLst>
      <p:ext uri="{BB962C8B-B14F-4D97-AF65-F5344CB8AC3E}">
        <p14:creationId xmlns:p14="http://schemas.microsoft.com/office/powerpoint/2010/main" val="25331848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26</a:t>
            </a:fld>
            <a:endParaRPr lang="en-US" dirty="0"/>
          </a:p>
        </p:txBody>
      </p:sp>
    </p:spTree>
    <p:extLst>
      <p:ext uri="{BB962C8B-B14F-4D97-AF65-F5344CB8AC3E}">
        <p14:creationId xmlns:p14="http://schemas.microsoft.com/office/powerpoint/2010/main" val="15430652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27</a:t>
            </a:fld>
            <a:endParaRPr lang="en-US" dirty="0"/>
          </a:p>
        </p:txBody>
      </p:sp>
    </p:spTree>
    <p:extLst>
      <p:ext uri="{BB962C8B-B14F-4D97-AF65-F5344CB8AC3E}">
        <p14:creationId xmlns:p14="http://schemas.microsoft.com/office/powerpoint/2010/main" val="39266125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28</a:t>
            </a:fld>
            <a:endParaRPr lang="en-US" dirty="0"/>
          </a:p>
        </p:txBody>
      </p:sp>
    </p:spTree>
    <p:extLst>
      <p:ext uri="{BB962C8B-B14F-4D97-AF65-F5344CB8AC3E}">
        <p14:creationId xmlns:p14="http://schemas.microsoft.com/office/powerpoint/2010/main" val="42174064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29</a:t>
            </a:fld>
            <a:endParaRPr lang="en-US" dirty="0"/>
          </a:p>
        </p:txBody>
      </p:sp>
    </p:spTree>
    <p:extLst>
      <p:ext uri="{BB962C8B-B14F-4D97-AF65-F5344CB8AC3E}">
        <p14:creationId xmlns:p14="http://schemas.microsoft.com/office/powerpoint/2010/main" val="2867331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30</a:t>
            </a:fld>
            <a:endParaRPr lang="en-US" dirty="0"/>
          </a:p>
        </p:txBody>
      </p:sp>
    </p:spTree>
    <p:extLst>
      <p:ext uri="{BB962C8B-B14F-4D97-AF65-F5344CB8AC3E}">
        <p14:creationId xmlns:p14="http://schemas.microsoft.com/office/powerpoint/2010/main" val="9169928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dirty="0"/>
          </a:p>
        </p:txBody>
      </p:sp>
    </p:spTree>
    <p:extLst>
      <p:ext uri="{BB962C8B-B14F-4D97-AF65-F5344CB8AC3E}">
        <p14:creationId xmlns:p14="http://schemas.microsoft.com/office/powerpoint/2010/main" val="14547186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32</a:t>
            </a:fld>
            <a:endParaRPr lang="en-US" dirty="0"/>
          </a:p>
        </p:txBody>
      </p:sp>
    </p:spTree>
    <p:extLst>
      <p:ext uri="{BB962C8B-B14F-4D97-AF65-F5344CB8AC3E}">
        <p14:creationId xmlns:p14="http://schemas.microsoft.com/office/powerpoint/2010/main" val="1667020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26612382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dirty="0"/>
          </a:p>
        </p:txBody>
      </p:sp>
    </p:spTree>
    <p:extLst>
      <p:ext uri="{BB962C8B-B14F-4D97-AF65-F5344CB8AC3E}">
        <p14:creationId xmlns:p14="http://schemas.microsoft.com/office/powerpoint/2010/main" val="27708522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35</a:t>
            </a:fld>
            <a:endParaRPr lang="en-US" dirty="0"/>
          </a:p>
        </p:txBody>
      </p:sp>
    </p:spTree>
    <p:extLst>
      <p:ext uri="{BB962C8B-B14F-4D97-AF65-F5344CB8AC3E}">
        <p14:creationId xmlns:p14="http://schemas.microsoft.com/office/powerpoint/2010/main" val="8192693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37</a:t>
            </a:fld>
            <a:endParaRPr lang="en-US" dirty="0"/>
          </a:p>
        </p:txBody>
      </p:sp>
    </p:spTree>
    <p:extLst>
      <p:ext uri="{BB962C8B-B14F-4D97-AF65-F5344CB8AC3E}">
        <p14:creationId xmlns:p14="http://schemas.microsoft.com/office/powerpoint/2010/main" val="13126964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38</a:t>
            </a:fld>
            <a:endParaRPr lang="en-US" dirty="0"/>
          </a:p>
        </p:txBody>
      </p:sp>
    </p:spTree>
    <p:extLst>
      <p:ext uri="{BB962C8B-B14F-4D97-AF65-F5344CB8AC3E}">
        <p14:creationId xmlns:p14="http://schemas.microsoft.com/office/powerpoint/2010/main" val="13126964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39</a:t>
            </a:fld>
            <a:endParaRPr lang="en-US" dirty="0"/>
          </a:p>
        </p:txBody>
      </p:sp>
    </p:spTree>
    <p:extLst>
      <p:ext uri="{BB962C8B-B14F-4D97-AF65-F5344CB8AC3E}">
        <p14:creationId xmlns:p14="http://schemas.microsoft.com/office/powerpoint/2010/main" val="28599130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40</a:t>
            </a:fld>
            <a:endParaRPr lang="en-US" dirty="0"/>
          </a:p>
        </p:txBody>
      </p:sp>
    </p:spTree>
    <p:extLst>
      <p:ext uri="{BB962C8B-B14F-4D97-AF65-F5344CB8AC3E}">
        <p14:creationId xmlns:p14="http://schemas.microsoft.com/office/powerpoint/2010/main" val="26960543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41</a:t>
            </a:fld>
            <a:endParaRPr lang="en-US" dirty="0"/>
          </a:p>
        </p:txBody>
      </p:sp>
    </p:spTree>
    <p:extLst>
      <p:ext uri="{BB962C8B-B14F-4D97-AF65-F5344CB8AC3E}">
        <p14:creationId xmlns:p14="http://schemas.microsoft.com/office/powerpoint/2010/main" val="6979080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42</a:t>
            </a:fld>
            <a:endParaRPr lang="en-US" dirty="0"/>
          </a:p>
        </p:txBody>
      </p:sp>
    </p:spTree>
    <p:extLst>
      <p:ext uri="{BB962C8B-B14F-4D97-AF65-F5344CB8AC3E}">
        <p14:creationId xmlns:p14="http://schemas.microsoft.com/office/powerpoint/2010/main" val="3048127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43</a:t>
            </a:fld>
            <a:endParaRPr lang="en-US" dirty="0"/>
          </a:p>
        </p:txBody>
      </p:sp>
    </p:spTree>
    <p:extLst>
      <p:ext uri="{BB962C8B-B14F-4D97-AF65-F5344CB8AC3E}">
        <p14:creationId xmlns:p14="http://schemas.microsoft.com/office/powerpoint/2010/main" val="41917672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44</a:t>
            </a:fld>
            <a:endParaRPr lang="en-US" dirty="0"/>
          </a:p>
        </p:txBody>
      </p:sp>
    </p:spTree>
    <p:extLst>
      <p:ext uri="{BB962C8B-B14F-4D97-AF65-F5344CB8AC3E}">
        <p14:creationId xmlns:p14="http://schemas.microsoft.com/office/powerpoint/2010/main" val="889436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9227679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base" latinLnBrk="0" hangingPunct="1">
              <a:lnSpc>
                <a:spcPts val="1400"/>
              </a:lnSpc>
              <a:spcBef>
                <a:spcPts val="600"/>
              </a:spcBef>
              <a:spcAft>
                <a:spcPts val="600"/>
              </a:spcAft>
              <a:buClrTx/>
              <a:buSzTx/>
              <a:buFont typeface="Arial" panose="020B0604020202020204" pitchFamily="34" charset="0"/>
              <a:buNone/>
              <a:tabLst/>
              <a:defRPr/>
            </a:pPr>
            <a:endParaRPr lang="en-US" sz="1800" u="none" strike="noStrike" kern="0" spc="0" dirty="0">
              <a:solidFill>
                <a:srgbClr val="000000"/>
              </a:solidFill>
              <a:effectLst/>
              <a:uFill>
                <a:solidFill>
                  <a:srgbClr val="000000"/>
                </a:solidFill>
              </a:uFill>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46</a:t>
            </a:fld>
            <a:endParaRPr lang="en-US" dirty="0"/>
          </a:p>
        </p:txBody>
      </p:sp>
    </p:spTree>
    <p:extLst>
      <p:ext uri="{BB962C8B-B14F-4D97-AF65-F5344CB8AC3E}">
        <p14:creationId xmlns:p14="http://schemas.microsoft.com/office/powerpoint/2010/main" val="14663645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base" latinLnBrk="0" hangingPunct="1">
              <a:lnSpc>
                <a:spcPts val="1400"/>
              </a:lnSpc>
              <a:spcBef>
                <a:spcPts val="600"/>
              </a:spcBef>
              <a:spcAft>
                <a:spcPts val="600"/>
              </a:spcAft>
              <a:buClrTx/>
              <a:buSzTx/>
              <a:buFont typeface="Arial" panose="020B0604020202020204" pitchFamily="34" charset="0"/>
              <a:buNone/>
              <a:tabLst/>
              <a:defRPr/>
            </a:pPr>
            <a:endParaRPr lang="en-US" sz="1800" u="none" strike="noStrike" kern="0" spc="0" dirty="0">
              <a:solidFill>
                <a:srgbClr val="000000"/>
              </a:solidFill>
              <a:effectLst/>
              <a:uFill>
                <a:solidFill>
                  <a:srgbClr val="000000"/>
                </a:solidFill>
              </a:uFill>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47</a:t>
            </a:fld>
            <a:endParaRPr lang="en-US" dirty="0"/>
          </a:p>
        </p:txBody>
      </p:sp>
    </p:spTree>
    <p:extLst>
      <p:ext uri="{BB962C8B-B14F-4D97-AF65-F5344CB8AC3E}">
        <p14:creationId xmlns:p14="http://schemas.microsoft.com/office/powerpoint/2010/main" val="13322832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base" latinLnBrk="0" hangingPunct="1">
              <a:lnSpc>
                <a:spcPts val="1400"/>
              </a:lnSpc>
              <a:spcBef>
                <a:spcPts val="600"/>
              </a:spcBef>
              <a:spcAft>
                <a:spcPts val="600"/>
              </a:spcAft>
              <a:buClrTx/>
              <a:buSzTx/>
              <a:buFont typeface="Arial" panose="020B0604020202020204" pitchFamily="34" charset="0"/>
              <a:buNone/>
              <a:tabLst/>
              <a:defRPr/>
            </a:pPr>
            <a:endParaRPr lang="en-US" sz="1800" u="none" strike="noStrike" kern="0" spc="0" dirty="0">
              <a:solidFill>
                <a:srgbClr val="000000"/>
              </a:solidFill>
              <a:effectLst/>
              <a:uFill>
                <a:solidFill>
                  <a:srgbClr val="000000"/>
                </a:solidFill>
              </a:uFill>
              <a:latin typeface="Arial" panose="020B0604020202020204" pitchFamily="34" charset="0"/>
              <a:ea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48</a:t>
            </a:fld>
            <a:endParaRPr lang="en-US" dirty="0"/>
          </a:p>
        </p:txBody>
      </p:sp>
    </p:spTree>
    <p:extLst>
      <p:ext uri="{BB962C8B-B14F-4D97-AF65-F5344CB8AC3E}">
        <p14:creationId xmlns:p14="http://schemas.microsoft.com/office/powerpoint/2010/main" val="31914364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49</a:t>
            </a:fld>
            <a:endParaRPr lang="en-US" dirty="0"/>
          </a:p>
        </p:txBody>
      </p:sp>
    </p:spTree>
    <p:extLst>
      <p:ext uri="{BB962C8B-B14F-4D97-AF65-F5344CB8AC3E}">
        <p14:creationId xmlns:p14="http://schemas.microsoft.com/office/powerpoint/2010/main" val="30138533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48404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51</a:t>
            </a:fld>
            <a:endParaRPr lang="en-US" dirty="0"/>
          </a:p>
        </p:txBody>
      </p:sp>
    </p:spTree>
    <p:extLst>
      <p:ext uri="{BB962C8B-B14F-4D97-AF65-F5344CB8AC3E}">
        <p14:creationId xmlns:p14="http://schemas.microsoft.com/office/powerpoint/2010/main" val="13791097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52</a:t>
            </a:fld>
            <a:endParaRPr lang="en-US" dirty="0"/>
          </a:p>
        </p:txBody>
      </p:sp>
    </p:spTree>
    <p:extLst>
      <p:ext uri="{BB962C8B-B14F-4D97-AF65-F5344CB8AC3E}">
        <p14:creationId xmlns:p14="http://schemas.microsoft.com/office/powerpoint/2010/main" val="5860837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19602030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1526794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3451595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3359228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31822387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9/14/2022</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hyperlink" Target="https://policyoptions.irpp.org/magazines/january-2020/technology-isnt-shaping-work-the-way-we-think/technology-isnt-shaping-work-the-way-we-think/" TargetMode="External"/><Relationship Id="rId3" Type="http://schemas.openxmlformats.org/officeDocument/2006/relationships/hyperlink" Target="https://www.ethicsboard.org/publications/iesba-technology-working-groups-phase-1-report" TargetMode="External"/><Relationship Id="rId7"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hyperlink" Target="https://www.ethicsboard.org/publications/iesba-technology-surveys" TargetMode="External"/><Relationship Id="rId5" Type="http://schemas.openxmlformats.org/officeDocument/2006/relationships/hyperlink" Target="https://www.ethicsboard.org/publications/final-pronouncement-revisions-non-assurance-service-provisions-code" TargetMode="External"/><Relationship Id="rId4" Type="http://schemas.openxmlformats.org/officeDocument/2006/relationships/hyperlink" Target="https://www.ethicsboard.org/publications/final-pronouncement-revisions-code-promote-role-and-mindset-expected-professional-accountants"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hyperlink" Target="https://www.ethicsboard.org/publications/proposed-technology-related-revisions-code"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hyperlink" Target="https://www.pickpik.com/brown-black-support-scrabble-tiles-letters-39226"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1733277-304D-4240-962F-F1246BEBA357}"/>
              </a:ext>
            </a:extLst>
          </p:cNvPr>
          <p:cNvSpPr>
            <a:spLocks noGrp="1"/>
          </p:cNvSpPr>
          <p:nvPr>
            <p:ph type="body" sz="quarter" idx="11"/>
          </p:nvPr>
        </p:nvSpPr>
        <p:spPr>
          <a:xfrm>
            <a:off x="606366" y="3388380"/>
            <a:ext cx="9906901" cy="1179867"/>
          </a:xfrm>
        </p:spPr>
        <p:txBody>
          <a:bodyPr>
            <a:norm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srgbClr val="0B5494"/>
                </a:solidFill>
                <a:effectLst/>
                <a:uLnTx/>
                <a:uFillTx/>
                <a:latin typeface="+mj-lt"/>
                <a:ea typeface="+mn-ea"/>
                <a:cs typeface="+mn-cs"/>
              </a:rPr>
              <a:t>IESBA</a:t>
            </a:r>
            <a:r>
              <a:rPr lang="en-US" sz="3600" b="1" dirty="0">
                <a:latin typeface="+mj-lt"/>
              </a:rPr>
              <a:t> CAG Meeting – September 2022</a:t>
            </a:r>
            <a:endParaRPr kumimoji="0" lang="en-US" sz="3600" b="1" i="0" u="none" strike="noStrike" kern="1200" cap="none" spc="0" normalizeH="0" baseline="0" noProof="0" dirty="0">
              <a:ln>
                <a:noFill/>
              </a:ln>
              <a:solidFill>
                <a:srgbClr val="0B5494"/>
              </a:solidFill>
              <a:effectLst/>
              <a:uLnTx/>
              <a:uFillTx/>
              <a:latin typeface="+mj-lt"/>
              <a:ea typeface="+mn-ea"/>
              <a:cs typeface="+mn-cs"/>
            </a:endParaRPr>
          </a:p>
        </p:txBody>
      </p:sp>
      <p:sp>
        <p:nvSpPr>
          <p:cNvPr id="4" name="Text Placeholder 3">
            <a:extLst>
              <a:ext uri="{FF2B5EF4-FFF2-40B4-BE49-F238E27FC236}">
                <a16:creationId xmlns:a16="http://schemas.microsoft.com/office/drawing/2014/main" id="{5DCF02E3-6128-4C70-8D28-65DBAA5FA911}"/>
              </a:ext>
            </a:extLst>
          </p:cNvPr>
          <p:cNvSpPr>
            <a:spLocks noGrp="1"/>
          </p:cNvSpPr>
          <p:nvPr>
            <p:ph type="body" sz="quarter" idx="12"/>
          </p:nvPr>
        </p:nvSpPr>
        <p:spPr>
          <a:xfrm>
            <a:off x="605680" y="894824"/>
            <a:ext cx="9907588" cy="2417876"/>
          </a:xfrm>
        </p:spPr>
        <p:txBody>
          <a:bodyPr>
            <a:normAutofit/>
          </a:bodyPr>
          <a:lstStyle/>
          <a:p>
            <a:r>
              <a:rPr lang="en-US" sz="4000" dirty="0">
                <a:latin typeface="Arial" panose="020B0604020202020204" pitchFamily="34" charset="0"/>
                <a:cs typeface="Arial" panose="020B0604020202020204" pitchFamily="34" charset="0"/>
              </a:rPr>
              <a:t>Technology Project </a:t>
            </a:r>
          </a:p>
          <a:p>
            <a:r>
              <a:rPr lang="en-US" sz="3500" dirty="0">
                <a:latin typeface="Arial" panose="020B0604020202020204" pitchFamily="34" charset="0"/>
                <a:cs typeface="Arial" panose="020B0604020202020204" pitchFamily="34" charset="0"/>
              </a:rPr>
              <a:t>Significant Issues and Task Force Responses</a:t>
            </a:r>
          </a:p>
        </p:txBody>
      </p:sp>
      <p:sp>
        <p:nvSpPr>
          <p:cNvPr id="2" name="Text Placeholder 2">
            <a:extLst>
              <a:ext uri="{FF2B5EF4-FFF2-40B4-BE49-F238E27FC236}">
                <a16:creationId xmlns:a16="http://schemas.microsoft.com/office/drawing/2014/main" id="{BDBD8180-92E6-811B-8DF4-1840CB13026D}"/>
              </a:ext>
            </a:extLst>
          </p:cNvPr>
          <p:cNvSpPr txBox="1">
            <a:spLocks/>
          </p:cNvSpPr>
          <p:nvPr/>
        </p:nvSpPr>
        <p:spPr>
          <a:xfrm>
            <a:off x="606366" y="4402017"/>
            <a:ext cx="9906901" cy="1179867"/>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1000"/>
              </a:spcBef>
              <a:buFont typeface="Arial" panose="020B0604020202020204" pitchFamily="34" charset="0"/>
              <a:buNone/>
              <a:defRPr sz="3000" kern="1200">
                <a:solidFill>
                  <a:srgbClr val="0B5494"/>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2000" i="1" dirty="0">
                <a:solidFill>
                  <a:schemeClr val="bg1"/>
                </a:solidFill>
                <a:latin typeface="+mj-lt"/>
              </a:rPr>
              <a:t>Mr. Rich Huesken, IESBA Member and Technology Task Force Chair</a:t>
            </a:r>
          </a:p>
        </p:txBody>
      </p:sp>
    </p:spTree>
    <p:extLst>
      <p:ext uri="{BB962C8B-B14F-4D97-AF65-F5344CB8AC3E}">
        <p14:creationId xmlns:p14="http://schemas.microsoft.com/office/powerpoint/2010/main" val="656660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10</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Autofit/>
          </a:bodyPr>
          <a:lstStyle/>
          <a:p>
            <a:r>
              <a:rPr lang="en-US" sz="3800" dirty="0">
                <a:latin typeface="+mj-lt"/>
              </a:rPr>
              <a:t>Confidential Information (CI) </a:t>
            </a:r>
            <a:r>
              <a:rPr lang="en-US" sz="2000" dirty="0">
                <a:latin typeface="+mj-lt"/>
              </a:rPr>
              <a:t>(ED para. 114.1 A1 and Glossary)</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7" y="1972333"/>
            <a:ext cx="10966885" cy="27699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42900" indent="-342900">
              <a:spcBef>
                <a:spcPts val="600"/>
              </a:spcBef>
              <a:spcAft>
                <a:spcPts val="600"/>
              </a:spcAft>
              <a:buFont typeface="Wingdings" panose="05000000000000000000" pitchFamily="2" charset="2"/>
              <a:buChar char="Ø"/>
            </a:pPr>
            <a:r>
              <a:rPr lang="en-US" sz="2000" b="1" dirty="0">
                <a:solidFill>
                  <a:schemeClr val="accent1"/>
                </a:solidFill>
                <a:latin typeface="+mj-lt"/>
                <a:ea typeface="Arial"/>
                <a:cs typeface="Arial"/>
                <a:sym typeface="Arial"/>
              </a:rPr>
              <a:t>Broad Support. Clarifications &amp; s</a:t>
            </a:r>
            <a:r>
              <a:rPr kumimoji="0" lang="en-US" sz="2000" b="1" i="0" u="none" strike="noStrike" cap="none" spc="0" normalizeH="0" baseline="0" dirty="0">
                <a:ln>
                  <a:noFill/>
                </a:ln>
                <a:solidFill>
                  <a:schemeClr val="accent1"/>
                </a:solidFill>
                <a:effectLst/>
                <a:uFillTx/>
                <a:latin typeface="+mj-lt"/>
                <a:ea typeface="Arial"/>
                <a:cs typeface="Arial"/>
                <a:sym typeface="Arial"/>
              </a:rPr>
              <a:t>uggestions: </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example: </a:t>
            </a:r>
            <a:r>
              <a:rPr lang="en-US" sz="2000" dirty="0">
                <a:latin typeface="+mj-lt"/>
                <a:ea typeface="Arial"/>
                <a:cs typeface="Arial"/>
                <a:sym typeface="Arial"/>
              </a:rPr>
              <a:t>U</a:t>
            </a:r>
            <a:r>
              <a:rPr kumimoji="0" lang="en-US" sz="2000" b="0" i="0" u="none" strike="noStrike" cap="none" spc="0" normalizeH="0" baseline="0" dirty="0">
                <a:ln>
                  <a:noFill/>
                </a:ln>
                <a:effectLst/>
                <a:uFillTx/>
                <a:latin typeface="+mj-lt"/>
                <a:ea typeface="Arial"/>
                <a:cs typeface="Arial"/>
                <a:sym typeface="Arial"/>
              </a:rPr>
              <a:t>sing anonymized CI. </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expectation: I</a:t>
            </a:r>
            <a:r>
              <a:rPr lang="en-US" sz="2000" dirty="0">
                <a:latin typeface="+mj-lt"/>
                <a:ea typeface="Arial"/>
                <a:cs typeface="Arial"/>
                <a:sym typeface="Arial"/>
              </a:rPr>
              <a:t>mproper disclosure by others. </a:t>
            </a:r>
            <a:endParaRPr kumimoji="0" lang="en-US" sz="2000" b="0" i="0" u="none" strike="noStrike" cap="none" spc="0" normalizeH="0" baseline="0" dirty="0">
              <a:ln>
                <a:noFill/>
              </a:ln>
              <a:effectLst/>
              <a:uFillTx/>
              <a:latin typeface="+mj-lt"/>
              <a:ea typeface="Arial"/>
              <a:cs typeface="Arial"/>
              <a:sym typeface="Arial"/>
            </a:endParaRPr>
          </a:p>
          <a:p>
            <a:pPr marL="509588" lvl="1" indent="-457200">
              <a:spcBef>
                <a:spcPts val="600"/>
              </a:spcBef>
              <a:spcAft>
                <a:spcPts val="600"/>
              </a:spcAft>
              <a:buFont typeface="Arial" panose="020B0604020202020204" pitchFamily="34" charset="0"/>
              <a:buChar char="•"/>
            </a:pPr>
            <a:r>
              <a:rPr lang="en-US" sz="2000" dirty="0">
                <a:latin typeface="+mj-lt"/>
                <a:ea typeface="Arial"/>
                <a:cs typeface="Arial"/>
                <a:sym typeface="Arial"/>
              </a:rPr>
              <a:t>ED 114.1 A1: Clarify PAs expectation to </a:t>
            </a:r>
            <a:r>
              <a:rPr kumimoji="0" lang="en-US" sz="2000" b="0" i="0" u="none" strike="noStrike" cap="none" spc="0" normalizeH="0" baseline="0" dirty="0">
                <a:ln>
                  <a:noFill/>
                </a:ln>
                <a:effectLst/>
                <a:uFillTx/>
                <a:latin typeface="+mj-lt"/>
                <a:ea typeface="Arial"/>
                <a:cs typeface="Arial"/>
                <a:sym typeface="Arial"/>
              </a:rPr>
              <a:t>“secure.”</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ED CI definition: Clarif</a:t>
            </a:r>
            <a:r>
              <a:rPr lang="en-US" sz="2000" dirty="0">
                <a:latin typeface="+mj-lt"/>
                <a:ea typeface="Arial"/>
                <a:cs typeface="Arial"/>
                <a:sym typeface="Arial"/>
              </a:rPr>
              <a:t>y</a:t>
            </a:r>
            <a:r>
              <a:rPr kumimoji="0" lang="en-US" sz="2000" b="0" i="0" u="none" strike="noStrike" cap="none" spc="0" normalizeH="0" baseline="0" dirty="0">
                <a:ln>
                  <a:noFill/>
                </a:ln>
                <a:effectLst/>
                <a:uFillTx/>
                <a:latin typeface="+mj-lt"/>
                <a:ea typeface="Arial"/>
                <a:cs typeface="Arial"/>
                <a:sym typeface="Arial"/>
              </a:rPr>
              <a:t> “public domain” as typically associated with copyright law.</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guidance: Complexities re multi-jurisdictional laws/ regulations, incl. privacy.</a:t>
            </a:r>
          </a:p>
        </p:txBody>
      </p:sp>
      <p:sp>
        <p:nvSpPr>
          <p:cNvPr id="8" name="TextBox 7">
            <a:extLst>
              <a:ext uri="{FF2B5EF4-FFF2-40B4-BE49-F238E27FC236}">
                <a16:creationId xmlns:a16="http://schemas.microsoft.com/office/drawing/2014/main" id="{20F6E988-DE65-0F21-807F-8D2143B48FD5}"/>
              </a:ext>
            </a:extLst>
          </p:cNvPr>
          <p:cNvSpPr txBox="1"/>
          <p:nvPr/>
        </p:nvSpPr>
        <p:spPr>
          <a:xfrm>
            <a:off x="612558" y="1265274"/>
            <a:ext cx="10360242" cy="707059"/>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9" name="TextBox 8">
            <a:extLst>
              <a:ext uri="{FF2B5EF4-FFF2-40B4-BE49-F238E27FC236}">
                <a16:creationId xmlns:a16="http://schemas.microsoft.com/office/drawing/2014/main" id="{3CA56CD3-09CB-4D3B-4971-FF8E607C5A67}"/>
              </a:ext>
            </a:extLst>
          </p:cNvPr>
          <p:cNvSpPr txBox="1"/>
          <p:nvPr/>
        </p:nvSpPr>
        <p:spPr>
          <a:xfrm>
            <a:off x="425302" y="1265274"/>
            <a:ext cx="11015331" cy="745167"/>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2" name="TextBox 11">
            <a:extLst>
              <a:ext uri="{FF2B5EF4-FFF2-40B4-BE49-F238E27FC236}">
                <a16:creationId xmlns:a16="http://schemas.microsoft.com/office/drawing/2014/main" id="{51A96000-6FB7-8848-E4CB-E530ADA11096}"/>
              </a:ext>
            </a:extLst>
          </p:cNvPr>
          <p:cNvSpPr txBox="1"/>
          <p:nvPr/>
        </p:nvSpPr>
        <p:spPr>
          <a:xfrm>
            <a:off x="612557" y="1222737"/>
            <a:ext cx="10966885" cy="492443"/>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spcBef>
                <a:spcPts val="600"/>
              </a:spcBef>
              <a:spcAft>
                <a:spcPts val="600"/>
              </a:spcAft>
            </a:pPr>
            <a:r>
              <a:rPr lang="en-US" sz="2200" b="1" dirty="0">
                <a:latin typeface="+mj-lt"/>
                <a:ea typeface="Arial"/>
                <a:cs typeface="Arial"/>
                <a:sym typeface="Arial"/>
              </a:rPr>
              <a:t>ED: </a:t>
            </a:r>
            <a:r>
              <a:rPr lang="en-US" sz="2200" dirty="0">
                <a:latin typeface="+mj-lt"/>
                <a:ea typeface="Arial"/>
                <a:cs typeface="Arial"/>
                <a:sym typeface="Arial"/>
              </a:rPr>
              <a:t>Prompt to secure CI over entire data governance cycle &amp; CI definition</a:t>
            </a:r>
            <a:endParaRPr kumimoji="0" lang="en-US" sz="2200" b="0" i="1" u="none" strike="noStrike" cap="none" spc="0" normalizeH="0" baseline="0" dirty="0">
              <a:ln>
                <a:noFill/>
              </a:ln>
              <a:effectLst/>
              <a:uFillTx/>
              <a:latin typeface="+mj-lt"/>
              <a:ea typeface="Arial"/>
              <a:cs typeface="Arial"/>
              <a:sym typeface="Arial"/>
            </a:endParaRPr>
          </a:p>
        </p:txBody>
      </p:sp>
    </p:spTree>
    <p:extLst>
      <p:ext uri="{BB962C8B-B14F-4D97-AF65-F5344CB8AC3E}">
        <p14:creationId xmlns:p14="http://schemas.microsoft.com/office/powerpoint/2010/main" val="3597565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11</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01926" y="0"/>
            <a:ext cx="11579441" cy="1068518"/>
          </a:xfrm>
        </p:spPr>
        <p:txBody>
          <a:bodyPr>
            <a:normAutofit/>
          </a:bodyPr>
          <a:lstStyle/>
          <a:p>
            <a:r>
              <a:rPr lang="en-US" sz="4200" dirty="0">
                <a:latin typeface="+mj-lt"/>
              </a:rPr>
              <a:t>Revised R114.1 </a:t>
            </a:r>
            <a:r>
              <a:rPr lang="en-US" sz="2000" dirty="0">
                <a:latin typeface="+mj-lt"/>
              </a:rPr>
              <a:t>(ED Mark-Up)</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3CD61B80-8E84-2BF8-D9E4-2570C9CD91BC}"/>
              </a:ext>
            </a:extLst>
          </p:cNvPr>
          <p:cNvSpPr txBox="1"/>
          <p:nvPr/>
        </p:nvSpPr>
        <p:spPr>
          <a:xfrm>
            <a:off x="601926" y="2848912"/>
            <a:ext cx="2346951" cy="1979388"/>
          </a:xfrm>
          <a:prstGeom prst="rect">
            <a:avLst/>
          </a:prstGeom>
          <a:solidFill>
            <a:schemeClr val="accent6">
              <a:lumMod val="20000"/>
              <a:lumOff val="80000"/>
            </a:schemeClr>
          </a:solidFill>
        </p:spPr>
        <p:txBody>
          <a:bodyPr vert="horz" wrap="square" lIns="91440" tIns="0" rIns="91440" bIns="182880" rtlCol="0" anchor="b">
            <a:noAutofit/>
          </a:bodyPr>
          <a:lstStyle/>
          <a:p>
            <a:pPr marL="0" lvl="1">
              <a:spcBef>
                <a:spcPts val="600"/>
              </a:spcBef>
            </a:pPr>
            <a:r>
              <a:rPr lang="en-US" sz="2000" b="1" dirty="0">
                <a:solidFill>
                  <a:schemeClr val="accent6"/>
                </a:solidFill>
                <a:latin typeface="+mj-lt"/>
              </a:rPr>
              <a:t>TF Response </a:t>
            </a:r>
          </a:p>
          <a:p>
            <a:pPr marL="342900" lvl="1" indent="-342900">
              <a:spcBef>
                <a:spcPts val="600"/>
              </a:spcBef>
              <a:buFont typeface="Arial" panose="020B0604020202020204" pitchFamily="34" charset="0"/>
              <a:buChar char="•"/>
            </a:pPr>
            <a:r>
              <a:rPr lang="en-US" sz="2000" dirty="0">
                <a:solidFill>
                  <a:schemeClr val="accent6"/>
                </a:solidFill>
                <a:latin typeface="+mj-lt"/>
              </a:rPr>
              <a:t>New R114.1(h) addressing improper disclosure.</a:t>
            </a:r>
          </a:p>
        </p:txBody>
      </p:sp>
      <p:sp>
        <p:nvSpPr>
          <p:cNvPr id="5" name="Content Placeholder 2">
            <a:extLst>
              <a:ext uri="{FF2B5EF4-FFF2-40B4-BE49-F238E27FC236}">
                <a16:creationId xmlns:a16="http://schemas.microsoft.com/office/drawing/2014/main" id="{40A19113-335D-30FF-37BF-71AED9987BE1}"/>
              </a:ext>
            </a:extLst>
          </p:cNvPr>
          <p:cNvSpPr txBox="1">
            <a:spLocks/>
          </p:cNvSpPr>
          <p:nvPr/>
        </p:nvSpPr>
        <p:spPr>
          <a:xfrm>
            <a:off x="3132082" y="1902372"/>
            <a:ext cx="8133905" cy="3515821"/>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1200"/>
              </a:spcBef>
            </a:pPr>
            <a:r>
              <a:rPr lang="en-US" sz="2100" b="1" dirty="0">
                <a:solidFill>
                  <a:schemeClr val="tx1"/>
                </a:solidFill>
                <a:latin typeface="+mj-lt"/>
              </a:rPr>
              <a:t>Revised R114.1 </a:t>
            </a:r>
          </a:p>
          <a:p>
            <a:pPr algn="just" eaLnBrk="0" hangingPunct="0">
              <a:spcBef>
                <a:spcPts val="1200"/>
              </a:spcBef>
            </a:pPr>
            <a:r>
              <a:rPr lang="en-US" sz="2100" dirty="0">
                <a:solidFill>
                  <a:schemeClr val="tx1"/>
                </a:solidFill>
                <a:latin typeface="+mj-lt"/>
              </a:rPr>
              <a:t>A professional accountant shall comply with the principle of confidentiality, which requires an accountant to respect the confidentiality of information acquired </a:t>
            </a:r>
            <a:r>
              <a:rPr lang="en-US" sz="2100" strike="sngStrike" dirty="0">
                <a:solidFill>
                  <a:schemeClr val="tx1"/>
                </a:solidFill>
                <a:latin typeface="+mj-lt"/>
              </a:rPr>
              <a:t>as a result </a:t>
            </a:r>
            <a:r>
              <a:rPr lang="en-US" sz="2100" strike="sngStrike" dirty="0" err="1">
                <a:solidFill>
                  <a:schemeClr val="tx1"/>
                </a:solidFill>
                <a:latin typeface="+mj-lt"/>
              </a:rPr>
              <a:t>of</a:t>
            </a:r>
            <a:r>
              <a:rPr lang="en-US" sz="2100" dirty="0" err="1">
                <a:solidFill>
                  <a:schemeClr val="accent5"/>
                </a:solidFill>
                <a:latin typeface="+mj-lt"/>
              </a:rPr>
              <a:t>in</a:t>
            </a:r>
            <a:r>
              <a:rPr lang="en-US" sz="2100" dirty="0">
                <a:solidFill>
                  <a:schemeClr val="accent5"/>
                </a:solidFill>
                <a:latin typeface="+mj-lt"/>
              </a:rPr>
              <a:t> the course of</a:t>
            </a:r>
            <a:r>
              <a:rPr lang="en-US" sz="2100" dirty="0">
                <a:solidFill>
                  <a:schemeClr val="tx1"/>
                </a:solidFill>
                <a:latin typeface="+mj-lt"/>
              </a:rPr>
              <a:t> professional and business relationships. An accountant shall:</a:t>
            </a:r>
          </a:p>
          <a:p>
            <a:pPr algn="just" eaLnBrk="0" hangingPunct="0">
              <a:spcBef>
                <a:spcPts val="1200"/>
              </a:spcBef>
            </a:pPr>
            <a:r>
              <a:rPr lang="en-US" sz="2100" dirty="0">
                <a:solidFill>
                  <a:schemeClr val="tx1"/>
                </a:solidFill>
                <a:latin typeface="+mj-lt"/>
              </a:rPr>
              <a:t>…</a:t>
            </a:r>
          </a:p>
          <a:p>
            <a:pPr algn="just" eaLnBrk="0" hangingPunct="0">
              <a:spcBef>
                <a:spcPts val="1200"/>
              </a:spcBef>
            </a:pPr>
            <a:r>
              <a:rPr lang="en-US" sz="2100" dirty="0">
                <a:solidFill>
                  <a:schemeClr val="accent5"/>
                </a:solidFill>
                <a:latin typeface="+mj-lt"/>
              </a:rPr>
              <a:t>(h)	Maintain confidentiality of information that has become publicly available even if the accountant is aware that such information has been improperly disclosed.</a:t>
            </a:r>
          </a:p>
        </p:txBody>
      </p:sp>
    </p:spTree>
    <p:extLst>
      <p:ext uri="{BB962C8B-B14F-4D97-AF65-F5344CB8AC3E}">
        <p14:creationId xmlns:p14="http://schemas.microsoft.com/office/powerpoint/2010/main" val="1513902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12</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01926" y="0"/>
            <a:ext cx="11579441" cy="1068518"/>
          </a:xfrm>
        </p:spPr>
        <p:txBody>
          <a:bodyPr>
            <a:normAutofit/>
          </a:bodyPr>
          <a:lstStyle/>
          <a:p>
            <a:r>
              <a:rPr lang="en-US" sz="4200" dirty="0">
                <a:latin typeface="+mj-lt"/>
              </a:rPr>
              <a:t>Revised 114.1 A1 </a:t>
            </a:r>
            <a:r>
              <a:rPr lang="en-US" sz="2000" dirty="0">
                <a:latin typeface="+mj-lt"/>
              </a:rPr>
              <a:t>(ED Mark-Up)</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3CD61B80-8E84-2BF8-D9E4-2570C9CD91BC}"/>
              </a:ext>
            </a:extLst>
          </p:cNvPr>
          <p:cNvSpPr txBox="1"/>
          <p:nvPr/>
        </p:nvSpPr>
        <p:spPr>
          <a:xfrm>
            <a:off x="601926" y="2722178"/>
            <a:ext cx="2346951" cy="1855891"/>
          </a:xfrm>
          <a:prstGeom prst="rect">
            <a:avLst/>
          </a:prstGeom>
          <a:solidFill>
            <a:schemeClr val="accent6">
              <a:lumMod val="20000"/>
              <a:lumOff val="80000"/>
            </a:schemeClr>
          </a:solidFill>
        </p:spPr>
        <p:txBody>
          <a:bodyPr vert="horz" wrap="square" lIns="91440" tIns="0" rIns="91440" bIns="182880" rtlCol="0" anchor="b">
            <a:noAutofit/>
          </a:bodyPr>
          <a:lstStyle/>
          <a:p>
            <a:pPr marL="0" lvl="1">
              <a:spcBef>
                <a:spcPts val="600"/>
              </a:spcBef>
            </a:pPr>
            <a:endParaRPr lang="en-US" sz="2000" dirty="0">
              <a:solidFill>
                <a:schemeClr val="accent6"/>
              </a:solidFill>
              <a:latin typeface="+mj-lt"/>
            </a:endParaRPr>
          </a:p>
          <a:p>
            <a:pPr marL="0" lvl="1">
              <a:spcBef>
                <a:spcPts val="600"/>
              </a:spcBef>
            </a:pPr>
            <a:r>
              <a:rPr lang="en-US" sz="2000" b="1" dirty="0">
                <a:solidFill>
                  <a:schemeClr val="accent6"/>
                </a:solidFill>
                <a:latin typeface="+mj-lt"/>
              </a:rPr>
              <a:t>TF Response </a:t>
            </a:r>
          </a:p>
          <a:p>
            <a:pPr marL="342900" lvl="1" indent="-342900">
              <a:spcBef>
                <a:spcPts val="600"/>
              </a:spcBef>
              <a:buFont typeface="Arial" panose="020B0604020202020204" pitchFamily="34" charset="0"/>
              <a:buChar char="•"/>
            </a:pPr>
            <a:r>
              <a:rPr lang="en-US" sz="2000" dirty="0">
                <a:solidFill>
                  <a:schemeClr val="accent6"/>
                </a:solidFill>
                <a:latin typeface="+mj-lt"/>
              </a:rPr>
              <a:t>Replace “secure” w/ specific expectation. </a:t>
            </a:r>
          </a:p>
        </p:txBody>
      </p:sp>
      <p:sp>
        <p:nvSpPr>
          <p:cNvPr id="5" name="Content Placeholder 2">
            <a:extLst>
              <a:ext uri="{FF2B5EF4-FFF2-40B4-BE49-F238E27FC236}">
                <a16:creationId xmlns:a16="http://schemas.microsoft.com/office/drawing/2014/main" id="{40A19113-335D-30FF-37BF-71AED9987BE1}"/>
              </a:ext>
            </a:extLst>
          </p:cNvPr>
          <p:cNvSpPr txBox="1">
            <a:spLocks/>
          </p:cNvSpPr>
          <p:nvPr/>
        </p:nvSpPr>
        <p:spPr>
          <a:xfrm>
            <a:off x="3142592" y="2406869"/>
            <a:ext cx="8133905" cy="2822138"/>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1200"/>
              </a:spcBef>
            </a:pPr>
            <a:r>
              <a:rPr lang="en-US" sz="2100" b="1" dirty="0">
                <a:solidFill>
                  <a:schemeClr val="tx1"/>
                </a:solidFill>
                <a:latin typeface="+mj-lt"/>
              </a:rPr>
              <a:t>Revised 114.1 A1</a:t>
            </a:r>
            <a:endParaRPr lang="en-US" sz="2100" dirty="0">
              <a:solidFill>
                <a:schemeClr val="tx1"/>
              </a:solidFill>
              <a:latin typeface="+mj-lt"/>
            </a:endParaRPr>
          </a:p>
          <a:p>
            <a:pPr algn="just" eaLnBrk="0" hangingPunct="0">
              <a:spcBef>
                <a:spcPts val="1200"/>
              </a:spcBef>
            </a:pPr>
            <a:r>
              <a:rPr lang="en-US" sz="2100" dirty="0">
                <a:solidFill>
                  <a:schemeClr val="tx1"/>
                </a:solidFill>
                <a:latin typeface="+mj-lt"/>
              </a:rPr>
              <a:t>Maintaining the confidentiality of information acquired in the course of professional and business relationships involves the professional accountant taking appropriate action to </a:t>
            </a:r>
            <a:r>
              <a:rPr lang="en-US" sz="2100" strike="sngStrike" dirty="0">
                <a:solidFill>
                  <a:schemeClr val="tx1"/>
                </a:solidFill>
                <a:latin typeface="+mj-lt"/>
              </a:rPr>
              <a:t>secure </a:t>
            </a:r>
            <a:r>
              <a:rPr lang="en-US" sz="2100" dirty="0">
                <a:solidFill>
                  <a:schemeClr val="accent5"/>
                </a:solidFill>
                <a:latin typeface="+mj-lt"/>
              </a:rPr>
              <a:t>protect the confidentiality of </a:t>
            </a:r>
            <a:r>
              <a:rPr lang="en-US" sz="2100" dirty="0">
                <a:solidFill>
                  <a:schemeClr val="tx1"/>
                </a:solidFill>
                <a:latin typeface="+mj-lt"/>
              </a:rPr>
              <a:t>such information in the course of its collection, use, transfer, storage, </a:t>
            </a:r>
            <a:r>
              <a:rPr lang="en-US" sz="2100" dirty="0">
                <a:solidFill>
                  <a:schemeClr val="accent5"/>
                </a:solidFill>
                <a:latin typeface="+mj-lt"/>
              </a:rPr>
              <a:t>retention, </a:t>
            </a:r>
            <a:r>
              <a:rPr lang="en-US" sz="2100" dirty="0">
                <a:solidFill>
                  <a:schemeClr val="tx1"/>
                </a:solidFill>
                <a:latin typeface="+mj-lt"/>
              </a:rPr>
              <a:t>dissemination and lawful destruction. </a:t>
            </a:r>
            <a:endParaRPr lang="en-US" sz="2100" dirty="0">
              <a:solidFill>
                <a:schemeClr val="accent5"/>
              </a:solidFill>
              <a:latin typeface="+mj-lt"/>
            </a:endParaRPr>
          </a:p>
        </p:txBody>
      </p:sp>
    </p:spTree>
    <p:extLst>
      <p:ext uri="{BB962C8B-B14F-4D97-AF65-F5344CB8AC3E}">
        <p14:creationId xmlns:p14="http://schemas.microsoft.com/office/powerpoint/2010/main" val="3456073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13</a:t>
            </a:fld>
            <a:endParaRPr lang="en-US"/>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0" name="Title 5">
            <a:extLst>
              <a:ext uri="{FF2B5EF4-FFF2-40B4-BE49-F238E27FC236}">
                <a16:creationId xmlns:a16="http://schemas.microsoft.com/office/drawing/2014/main" id="{C402E872-E7F8-D694-FA88-DE952469B11F}"/>
              </a:ext>
            </a:extLst>
          </p:cNvPr>
          <p:cNvSpPr>
            <a:spLocks noGrp="1"/>
          </p:cNvSpPr>
          <p:nvPr>
            <p:ph type="title"/>
          </p:nvPr>
        </p:nvSpPr>
        <p:spPr>
          <a:xfrm>
            <a:off x="601926" y="0"/>
            <a:ext cx="11579441" cy="1068518"/>
          </a:xfrm>
        </p:spPr>
        <p:txBody>
          <a:bodyPr>
            <a:normAutofit/>
          </a:bodyPr>
          <a:lstStyle/>
          <a:p>
            <a:r>
              <a:rPr lang="en-US" sz="4200" dirty="0">
                <a:latin typeface="+mj-lt"/>
              </a:rPr>
              <a:t>Revised 114.1 A3 </a:t>
            </a:r>
            <a:r>
              <a:rPr lang="en-US" sz="2000" dirty="0">
                <a:latin typeface="+mj-lt"/>
              </a:rPr>
              <a:t>(ED Mark-Up)</a:t>
            </a:r>
          </a:p>
        </p:txBody>
      </p:sp>
      <p:sp>
        <p:nvSpPr>
          <p:cNvPr id="13" name="TextBox 12">
            <a:extLst>
              <a:ext uri="{FF2B5EF4-FFF2-40B4-BE49-F238E27FC236}">
                <a16:creationId xmlns:a16="http://schemas.microsoft.com/office/drawing/2014/main" id="{AE2BAFDA-D909-F305-9A1A-36291215A8BD}"/>
              </a:ext>
            </a:extLst>
          </p:cNvPr>
          <p:cNvSpPr txBox="1"/>
          <p:nvPr/>
        </p:nvSpPr>
        <p:spPr>
          <a:xfrm>
            <a:off x="677655" y="2585544"/>
            <a:ext cx="2140473" cy="2212425"/>
          </a:xfrm>
          <a:prstGeom prst="rect">
            <a:avLst/>
          </a:prstGeom>
          <a:solidFill>
            <a:schemeClr val="accent6">
              <a:lumMod val="20000"/>
              <a:lumOff val="80000"/>
            </a:schemeClr>
          </a:solidFill>
        </p:spPr>
        <p:txBody>
          <a:bodyPr vert="horz" wrap="square" lIns="91440" tIns="0" rIns="91440" bIns="182880" rtlCol="0" anchor="b">
            <a:noAutofit/>
          </a:bodyPr>
          <a:lstStyle/>
          <a:p>
            <a:pPr marL="0" lvl="1">
              <a:spcBef>
                <a:spcPts val="600"/>
              </a:spcBef>
            </a:pPr>
            <a:endParaRPr lang="en-US" sz="2000" dirty="0">
              <a:solidFill>
                <a:schemeClr val="accent6"/>
              </a:solidFill>
              <a:latin typeface="+mj-lt"/>
            </a:endParaRPr>
          </a:p>
          <a:p>
            <a:pPr marL="0" lvl="1">
              <a:spcBef>
                <a:spcPts val="600"/>
              </a:spcBef>
            </a:pPr>
            <a:r>
              <a:rPr lang="en-US" sz="2000" b="1" dirty="0">
                <a:solidFill>
                  <a:schemeClr val="accent6"/>
                </a:solidFill>
                <a:latin typeface="+mj-lt"/>
              </a:rPr>
              <a:t>TF Response</a:t>
            </a:r>
          </a:p>
          <a:p>
            <a:pPr marL="342900" lvl="1" indent="-342900">
              <a:spcBef>
                <a:spcPts val="600"/>
              </a:spcBef>
              <a:buFont typeface="Arial" panose="020B0604020202020204" pitchFamily="34" charset="0"/>
              <a:buChar char="•"/>
            </a:pPr>
            <a:r>
              <a:rPr lang="en-US" sz="2000" dirty="0">
                <a:solidFill>
                  <a:schemeClr val="accent6"/>
                </a:solidFill>
                <a:latin typeface="+mj-lt"/>
              </a:rPr>
              <a:t>New bullet considers jurisdictional laws/ regulations.</a:t>
            </a:r>
          </a:p>
        </p:txBody>
      </p:sp>
      <p:sp>
        <p:nvSpPr>
          <p:cNvPr id="3" name="Content Placeholder 2">
            <a:extLst>
              <a:ext uri="{FF2B5EF4-FFF2-40B4-BE49-F238E27FC236}">
                <a16:creationId xmlns:a16="http://schemas.microsoft.com/office/drawing/2014/main" id="{AA7471CC-FC9B-78D3-EFE6-4D88110EAFF3}"/>
              </a:ext>
            </a:extLst>
          </p:cNvPr>
          <p:cNvSpPr txBox="1">
            <a:spLocks/>
          </p:cNvSpPr>
          <p:nvPr/>
        </p:nvSpPr>
        <p:spPr>
          <a:xfrm>
            <a:off x="3132082" y="2259019"/>
            <a:ext cx="8133905" cy="3159174"/>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1200"/>
              </a:spcBef>
            </a:pPr>
            <a:r>
              <a:rPr lang="en-US" sz="2100" b="1" dirty="0">
                <a:solidFill>
                  <a:schemeClr val="tx1"/>
                </a:solidFill>
                <a:latin typeface="+mj-lt"/>
              </a:rPr>
              <a:t>Revised 114.1 A3</a:t>
            </a:r>
            <a:endParaRPr lang="en-US" sz="2100" dirty="0">
              <a:solidFill>
                <a:schemeClr val="tx1"/>
              </a:solidFill>
              <a:latin typeface="+mj-lt"/>
            </a:endParaRPr>
          </a:p>
          <a:p>
            <a:pPr algn="just" eaLnBrk="0" hangingPunct="0">
              <a:spcBef>
                <a:spcPts val="1200"/>
              </a:spcBef>
            </a:pPr>
            <a:r>
              <a:rPr lang="en-US" sz="2100" dirty="0">
                <a:solidFill>
                  <a:schemeClr val="tx1"/>
                </a:solidFill>
                <a:latin typeface="+mj-lt"/>
              </a:rPr>
              <a:t>In deciding whether to disclose </a:t>
            </a:r>
            <a:r>
              <a:rPr lang="en-US" sz="2100" dirty="0">
                <a:solidFill>
                  <a:schemeClr val="accent5"/>
                </a:solidFill>
                <a:latin typeface="+mj-lt"/>
              </a:rPr>
              <a:t>or use </a:t>
            </a:r>
            <a:r>
              <a:rPr lang="en-US" sz="2100" dirty="0">
                <a:solidFill>
                  <a:schemeClr val="tx1"/>
                </a:solidFill>
                <a:latin typeface="+mj-lt"/>
              </a:rPr>
              <a:t>confidential information, factors to consider, depending on the circumstances, include: …</a:t>
            </a:r>
          </a:p>
          <a:p>
            <a:pPr marL="342900" indent="-342900" algn="just" eaLnBrk="0" hangingPunct="0">
              <a:spcBef>
                <a:spcPts val="1200"/>
              </a:spcBef>
              <a:buFont typeface="Arial" panose="020B0604020202020204" pitchFamily="34" charset="0"/>
              <a:buChar char="•"/>
            </a:pPr>
            <a:r>
              <a:rPr lang="en-US" sz="2100" dirty="0">
                <a:solidFill>
                  <a:schemeClr val="tx1"/>
                </a:solidFill>
                <a:latin typeface="+mj-lt"/>
              </a:rPr>
              <a:t>Whether the parties to whom the information is to be </a:t>
            </a:r>
            <a:r>
              <a:rPr lang="en-US" sz="2100" dirty="0">
                <a:solidFill>
                  <a:schemeClr val="accent5"/>
                </a:solidFill>
                <a:latin typeface="+mj-lt"/>
              </a:rPr>
              <a:t>provided</a:t>
            </a:r>
            <a:r>
              <a:rPr lang="en-US" sz="2100" strike="sngStrike" dirty="0">
                <a:solidFill>
                  <a:schemeClr val="tx1"/>
                </a:solidFill>
                <a:latin typeface="+mj-lt"/>
              </a:rPr>
              <a:t>addressed</a:t>
            </a:r>
            <a:r>
              <a:rPr lang="en-US" sz="2100" dirty="0">
                <a:solidFill>
                  <a:schemeClr val="tx1"/>
                </a:solidFill>
                <a:latin typeface="+mj-lt"/>
              </a:rPr>
              <a:t> or access is to be granted are appropriate recipients.</a:t>
            </a:r>
          </a:p>
          <a:p>
            <a:pPr marL="342900" indent="-342900" algn="just" eaLnBrk="0" hangingPunct="0">
              <a:spcBef>
                <a:spcPts val="1200"/>
              </a:spcBef>
              <a:buFont typeface="Arial" panose="020B0604020202020204" pitchFamily="34" charset="0"/>
              <a:buChar char="•"/>
            </a:pPr>
            <a:r>
              <a:rPr lang="en-US" sz="2100" dirty="0">
                <a:solidFill>
                  <a:schemeClr val="accent5"/>
                </a:solidFill>
                <a:latin typeface="+mj-lt"/>
              </a:rPr>
              <a:t>Any applicable law or regulation (including those governing privacy) in a jurisdiction where disclosure might take place. </a:t>
            </a:r>
          </a:p>
        </p:txBody>
      </p:sp>
    </p:spTree>
    <p:extLst>
      <p:ext uri="{BB962C8B-B14F-4D97-AF65-F5344CB8AC3E}">
        <p14:creationId xmlns:p14="http://schemas.microsoft.com/office/powerpoint/2010/main" val="813844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14</a:t>
            </a:fld>
            <a:endParaRPr lang="en-US"/>
          </a:p>
        </p:txBody>
      </p:sp>
      <p:sp>
        <p:nvSpPr>
          <p:cNvPr id="7" name="Title 5">
            <a:extLst>
              <a:ext uri="{FF2B5EF4-FFF2-40B4-BE49-F238E27FC236}">
                <a16:creationId xmlns:a16="http://schemas.microsoft.com/office/drawing/2014/main" id="{3F0377B8-1146-2317-A8B0-68586A6E8A45}"/>
              </a:ext>
            </a:extLst>
          </p:cNvPr>
          <p:cNvSpPr txBox="1">
            <a:spLocks/>
          </p:cNvSpPr>
          <p:nvPr/>
        </p:nvSpPr>
        <p:spPr>
          <a:xfrm>
            <a:off x="564934" y="74482"/>
            <a:ext cx="11579441"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200" dirty="0">
                <a:latin typeface="+mj-lt"/>
              </a:rPr>
              <a:t>New 114.1 A4 </a:t>
            </a:r>
            <a:r>
              <a:rPr lang="en-US" sz="2000" dirty="0">
                <a:latin typeface="+mj-lt"/>
              </a:rPr>
              <a:t>(ED Mark-Up)</a:t>
            </a:r>
          </a:p>
        </p:txBody>
      </p:sp>
      <p:sp>
        <p:nvSpPr>
          <p:cNvPr id="9" name="TextBox 8">
            <a:extLst>
              <a:ext uri="{FF2B5EF4-FFF2-40B4-BE49-F238E27FC236}">
                <a16:creationId xmlns:a16="http://schemas.microsoft.com/office/drawing/2014/main" id="{6607112A-C6E2-82E6-B88D-4FA1127F36A3}"/>
              </a:ext>
            </a:extLst>
          </p:cNvPr>
          <p:cNvSpPr txBox="1"/>
          <p:nvPr/>
        </p:nvSpPr>
        <p:spPr>
          <a:xfrm>
            <a:off x="564934" y="2259724"/>
            <a:ext cx="1968059" cy="3087889"/>
          </a:xfrm>
          <a:prstGeom prst="rect">
            <a:avLst/>
          </a:prstGeom>
          <a:solidFill>
            <a:schemeClr val="accent6">
              <a:lumMod val="20000"/>
              <a:lumOff val="80000"/>
            </a:schemeClr>
          </a:solidFill>
        </p:spPr>
        <p:txBody>
          <a:bodyPr vert="horz" wrap="square" lIns="91440" tIns="0" rIns="91440" bIns="182880" rtlCol="0" anchor="b">
            <a:noAutofit/>
          </a:bodyPr>
          <a:lstStyle/>
          <a:p>
            <a:pPr algn="l">
              <a:spcBef>
                <a:spcPts val="600"/>
              </a:spcBef>
            </a:pPr>
            <a:r>
              <a:rPr lang="en-US" sz="1500" b="1" dirty="0">
                <a:solidFill>
                  <a:schemeClr val="accent6"/>
                </a:solidFill>
                <a:latin typeface="+mj-lt"/>
              </a:rPr>
              <a:t>TF Response</a:t>
            </a:r>
          </a:p>
          <a:p>
            <a:pPr marL="182880" indent="-182880">
              <a:spcBef>
                <a:spcPts val="600"/>
              </a:spcBef>
              <a:buFont typeface="Arial" panose="020B0604020202020204" pitchFamily="34" charset="0"/>
              <a:buChar char="•"/>
            </a:pPr>
            <a:r>
              <a:rPr lang="en-US" sz="1500" dirty="0">
                <a:solidFill>
                  <a:schemeClr val="accent6"/>
                </a:solidFill>
                <a:latin typeface="+mj-lt"/>
              </a:rPr>
              <a:t>New 114.1 A4.</a:t>
            </a:r>
          </a:p>
          <a:p>
            <a:pPr marL="168275" lvl="1" indent="-168275">
              <a:spcBef>
                <a:spcPts val="600"/>
              </a:spcBef>
              <a:buFont typeface="Arial" panose="020B0604020202020204" pitchFamily="34" charset="0"/>
              <a:buChar char="•"/>
            </a:pPr>
            <a:r>
              <a:rPr lang="en-US" sz="1500" dirty="0">
                <a:solidFill>
                  <a:schemeClr val="accent6"/>
                </a:solidFill>
                <a:latin typeface="+mj-lt"/>
              </a:rPr>
              <a:t>Builds on Extant: </a:t>
            </a:r>
          </a:p>
          <a:p>
            <a:pPr marL="461963" lvl="2" indent="-285750">
              <a:spcBef>
                <a:spcPts val="600"/>
              </a:spcBef>
              <a:buFont typeface="Wingdings" panose="05000000000000000000" pitchFamily="2" charset="2"/>
              <a:buChar char="q"/>
            </a:pPr>
            <a:r>
              <a:rPr lang="en-US" sz="1500" dirty="0">
                <a:solidFill>
                  <a:schemeClr val="accent6"/>
                </a:solidFill>
                <a:latin typeface="+mj-lt"/>
              </a:rPr>
              <a:t>114.1 A2(b): Disclosure w/ authorization &amp; laws permit.</a:t>
            </a:r>
          </a:p>
          <a:p>
            <a:pPr marL="461963" lvl="2" indent="-285750">
              <a:spcBef>
                <a:spcPts val="600"/>
              </a:spcBef>
              <a:buFont typeface="Wingdings" panose="05000000000000000000" pitchFamily="2" charset="2"/>
              <a:buChar char="q"/>
            </a:pPr>
            <a:r>
              <a:rPr lang="en-US" sz="1500" dirty="0">
                <a:solidFill>
                  <a:schemeClr val="accent6"/>
                </a:solidFill>
                <a:latin typeface="+mj-lt"/>
              </a:rPr>
              <a:t>114.1 A3: Factors to consider when disclosing CI.</a:t>
            </a:r>
          </a:p>
        </p:txBody>
      </p:sp>
      <p:sp>
        <p:nvSpPr>
          <p:cNvPr id="5" name="Content Placeholder 2">
            <a:extLst>
              <a:ext uri="{FF2B5EF4-FFF2-40B4-BE49-F238E27FC236}">
                <a16:creationId xmlns:a16="http://schemas.microsoft.com/office/drawing/2014/main" id="{727B0223-FE3F-836D-B523-98A387AB8B73}"/>
              </a:ext>
            </a:extLst>
          </p:cNvPr>
          <p:cNvSpPr txBox="1">
            <a:spLocks/>
          </p:cNvSpPr>
          <p:nvPr/>
        </p:nvSpPr>
        <p:spPr>
          <a:xfrm>
            <a:off x="2659117" y="1156953"/>
            <a:ext cx="8494984" cy="5644958"/>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0"/>
              </a:spcBef>
            </a:pPr>
            <a:r>
              <a:rPr lang="en-US" sz="1850" b="1" dirty="0">
                <a:solidFill>
                  <a:schemeClr val="tx1"/>
                </a:solidFill>
                <a:latin typeface="+mj-lt"/>
              </a:rPr>
              <a:t>New 114.1 A4</a:t>
            </a:r>
          </a:p>
          <a:p>
            <a:pPr algn="just" eaLnBrk="0" hangingPunct="0">
              <a:spcBef>
                <a:spcPts val="0"/>
              </a:spcBef>
            </a:pPr>
            <a:r>
              <a:rPr lang="en-US" sz="1850" dirty="0">
                <a:solidFill>
                  <a:schemeClr val="accent5"/>
                </a:solidFill>
                <a:latin typeface="+mj-lt"/>
              </a:rPr>
              <a:t>[The circumstances in which a firm or employing organization seeks consent to use confidential information, or disclose confidential information to third parties, include where the information is to be used for training purposes, in the development of products or technology, in research or as source material for industry or other benchmarking data or studies.  When obtaining the consent of the individual or entity that provided such information, factors to be disclosed (preferably in writing) include:</a:t>
            </a:r>
          </a:p>
          <a:p>
            <a:pPr marL="346075" indent="-346075" algn="just" eaLnBrk="0" hangingPunct="0">
              <a:spcBef>
                <a:spcPts val="1200"/>
              </a:spcBef>
            </a:pPr>
            <a:r>
              <a:rPr lang="en-US" sz="1850" dirty="0">
                <a:solidFill>
                  <a:schemeClr val="accent5"/>
                </a:solidFill>
                <a:latin typeface="+mj-lt"/>
              </a:rPr>
              <a:t>(a)  The nature of the information to be used; </a:t>
            </a:r>
          </a:p>
          <a:p>
            <a:pPr marL="346075" indent="-346075" algn="just" eaLnBrk="0" hangingPunct="0">
              <a:spcBef>
                <a:spcPts val="1200"/>
              </a:spcBef>
            </a:pPr>
            <a:r>
              <a:rPr lang="en-US" sz="1850" dirty="0">
                <a:solidFill>
                  <a:schemeClr val="accent5"/>
                </a:solidFill>
                <a:latin typeface="+mj-lt"/>
              </a:rPr>
              <a:t>(b)  The purpose for which the information is to be used by the individual or entity obtaining consent (for example, training, development of technology, research or benchmarking data or studies);</a:t>
            </a:r>
          </a:p>
          <a:p>
            <a:pPr marL="346075" indent="-346075" algn="just" eaLnBrk="0" hangingPunct="0">
              <a:spcBef>
                <a:spcPts val="1200"/>
              </a:spcBef>
            </a:pPr>
            <a:r>
              <a:rPr lang="en-US" sz="1850" dirty="0">
                <a:solidFill>
                  <a:schemeClr val="accent5"/>
                </a:solidFill>
                <a:latin typeface="+mj-lt"/>
              </a:rPr>
              <a:t>(c)  The individual or entity who will undertake the purpose for which the information is to be used;</a:t>
            </a:r>
          </a:p>
          <a:p>
            <a:pPr marL="346075" indent="-346075" algn="just" eaLnBrk="0" hangingPunct="0">
              <a:spcBef>
                <a:spcPts val="1200"/>
              </a:spcBef>
            </a:pPr>
            <a:r>
              <a:rPr lang="en-US" sz="1850" dirty="0">
                <a:solidFill>
                  <a:schemeClr val="accent5"/>
                </a:solidFill>
                <a:latin typeface="+mj-lt"/>
              </a:rPr>
              <a:t>(d)  Whether the identity of the individual or entity that provided such information or any individuals or entities to which such information relates will be identifiable from the output of the purpose for which the information is to be used.]</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456317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15</a:t>
            </a:fld>
            <a:endParaRPr lang="en-US"/>
          </a:p>
        </p:txBody>
      </p:sp>
      <p:sp>
        <p:nvSpPr>
          <p:cNvPr id="7" name="Title 5">
            <a:extLst>
              <a:ext uri="{FF2B5EF4-FFF2-40B4-BE49-F238E27FC236}">
                <a16:creationId xmlns:a16="http://schemas.microsoft.com/office/drawing/2014/main" id="{3F0377B8-1146-2317-A8B0-68586A6E8A45}"/>
              </a:ext>
            </a:extLst>
          </p:cNvPr>
          <p:cNvSpPr txBox="1">
            <a:spLocks/>
          </p:cNvSpPr>
          <p:nvPr/>
        </p:nvSpPr>
        <p:spPr>
          <a:xfrm>
            <a:off x="564934" y="74482"/>
            <a:ext cx="11579441"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200" dirty="0">
                <a:latin typeface="+mj-lt"/>
              </a:rPr>
              <a:t>For Ref: Revised 114.1 A2 </a:t>
            </a:r>
            <a:r>
              <a:rPr lang="en-US" sz="2000" dirty="0">
                <a:latin typeface="+mj-lt"/>
              </a:rPr>
              <a:t>(ED Mark-Up)</a:t>
            </a:r>
          </a:p>
        </p:txBody>
      </p:sp>
      <p:sp>
        <p:nvSpPr>
          <p:cNvPr id="5" name="Content Placeholder 2">
            <a:extLst>
              <a:ext uri="{FF2B5EF4-FFF2-40B4-BE49-F238E27FC236}">
                <a16:creationId xmlns:a16="http://schemas.microsoft.com/office/drawing/2014/main" id="{727B0223-FE3F-836D-B523-98A387AB8B73}"/>
              </a:ext>
            </a:extLst>
          </p:cNvPr>
          <p:cNvSpPr txBox="1">
            <a:spLocks/>
          </p:cNvSpPr>
          <p:nvPr/>
        </p:nvSpPr>
        <p:spPr>
          <a:xfrm>
            <a:off x="564934" y="980902"/>
            <a:ext cx="10457742" cy="5821009"/>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1900" dirty="0">
                <a:solidFill>
                  <a:schemeClr val="tx1"/>
                </a:solidFill>
                <a:latin typeface="+mj-lt"/>
              </a:rPr>
              <a:t>Confidentiality serves the public interest because it facilitates the free flow of information from the professional accountant’s client or employing organization to the accountant in the knowledge that the information will not be disclosed to a third party. Nevertheless, the following are circumstances where professional accountants are or might be required to disclose confidential information or when such disclosure </a:t>
            </a:r>
            <a:r>
              <a:rPr lang="en-US" sz="1900" dirty="0">
                <a:solidFill>
                  <a:schemeClr val="accent5"/>
                </a:solidFill>
                <a:latin typeface="+mj-lt"/>
              </a:rPr>
              <a:t>or use </a:t>
            </a:r>
            <a:r>
              <a:rPr lang="en-US" sz="1900" dirty="0">
                <a:solidFill>
                  <a:schemeClr val="tx1"/>
                </a:solidFill>
                <a:latin typeface="+mj-lt"/>
              </a:rPr>
              <a:t>might be appropriate:</a:t>
            </a:r>
          </a:p>
          <a:p>
            <a:pPr algn="just" eaLnBrk="0" hangingPunct="0">
              <a:spcBef>
                <a:spcPts val="600"/>
              </a:spcBef>
            </a:pPr>
            <a:r>
              <a:rPr lang="en-US" sz="1900" dirty="0">
                <a:solidFill>
                  <a:schemeClr val="tx1"/>
                </a:solidFill>
                <a:latin typeface="+mj-lt"/>
              </a:rPr>
              <a:t>(a) Disclosure is required by law, for example:</a:t>
            </a:r>
          </a:p>
          <a:p>
            <a:pPr marL="914400" indent="-515938" algn="just" eaLnBrk="0" hangingPunct="0">
              <a:spcBef>
                <a:spcPts val="600"/>
              </a:spcBef>
            </a:pPr>
            <a:r>
              <a:rPr lang="en-US" sz="1900" dirty="0">
                <a:solidFill>
                  <a:schemeClr val="tx1"/>
                </a:solidFill>
                <a:latin typeface="+mj-lt"/>
              </a:rPr>
              <a:t>(</a:t>
            </a:r>
            <a:r>
              <a:rPr lang="en-US" sz="1900" dirty="0" err="1">
                <a:solidFill>
                  <a:schemeClr val="tx1"/>
                </a:solidFill>
                <a:latin typeface="+mj-lt"/>
              </a:rPr>
              <a:t>i</a:t>
            </a:r>
            <a:r>
              <a:rPr lang="en-US" sz="1900" dirty="0">
                <a:solidFill>
                  <a:schemeClr val="tx1"/>
                </a:solidFill>
                <a:latin typeface="+mj-lt"/>
              </a:rPr>
              <a:t>)  Production of documents or other provision of evidence in the course of legal proceedings; or</a:t>
            </a:r>
          </a:p>
          <a:p>
            <a:pPr marL="914400" indent="-515938" algn="just" eaLnBrk="0" hangingPunct="0">
              <a:spcBef>
                <a:spcPts val="600"/>
              </a:spcBef>
            </a:pPr>
            <a:r>
              <a:rPr lang="en-US" sz="1900" dirty="0">
                <a:solidFill>
                  <a:schemeClr val="tx1"/>
                </a:solidFill>
                <a:latin typeface="+mj-lt"/>
              </a:rPr>
              <a:t>(ii)  Disclosure to the appropriate public authorities of infringements of the law that come to light;</a:t>
            </a:r>
          </a:p>
          <a:p>
            <a:pPr marL="398463" indent="-398463" algn="just" eaLnBrk="0" hangingPunct="0">
              <a:spcBef>
                <a:spcPts val="600"/>
              </a:spcBef>
            </a:pPr>
            <a:r>
              <a:rPr lang="en-US" sz="1900" dirty="0">
                <a:solidFill>
                  <a:schemeClr val="tx1"/>
                </a:solidFill>
                <a:latin typeface="+mj-lt"/>
              </a:rPr>
              <a:t>(b) Disclosure </a:t>
            </a:r>
            <a:r>
              <a:rPr lang="en-US" sz="1900" dirty="0">
                <a:solidFill>
                  <a:schemeClr val="accent5"/>
                </a:solidFill>
                <a:latin typeface="+mj-lt"/>
              </a:rPr>
              <a:t>or use </a:t>
            </a:r>
            <a:r>
              <a:rPr lang="en-US" sz="1900" dirty="0">
                <a:solidFill>
                  <a:schemeClr val="tx1"/>
                </a:solidFill>
                <a:latin typeface="+mj-lt"/>
              </a:rPr>
              <a:t>is permitted by law and is authorized by the client or the employing organization; and</a:t>
            </a:r>
          </a:p>
          <a:p>
            <a:pPr algn="just" eaLnBrk="0" hangingPunct="0">
              <a:spcBef>
                <a:spcPts val="600"/>
              </a:spcBef>
            </a:pPr>
            <a:r>
              <a:rPr lang="en-US" sz="1900" dirty="0">
                <a:solidFill>
                  <a:schemeClr val="tx1"/>
                </a:solidFill>
                <a:latin typeface="+mj-lt"/>
              </a:rPr>
              <a:t>(c) There is a professional duty or right to disclose, when not prohibited by law:</a:t>
            </a:r>
          </a:p>
          <a:p>
            <a:pPr marL="747713" indent="-349250" algn="just" eaLnBrk="0" hangingPunct="0">
              <a:spcBef>
                <a:spcPts val="600"/>
              </a:spcBef>
            </a:pPr>
            <a:r>
              <a:rPr lang="en-US" sz="1900" dirty="0">
                <a:solidFill>
                  <a:schemeClr val="tx1"/>
                </a:solidFill>
                <a:latin typeface="+mj-lt"/>
              </a:rPr>
              <a:t>(</a:t>
            </a:r>
            <a:r>
              <a:rPr lang="en-US" sz="1900" dirty="0" err="1">
                <a:solidFill>
                  <a:schemeClr val="tx1"/>
                </a:solidFill>
                <a:latin typeface="+mj-lt"/>
              </a:rPr>
              <a:t>i</a:t>
            </a:r>
            <a:r>
              <a:rPr lang="en-US" sz="1900" dirty="0">
                <a:solidFill>
                  <a:schemeClr val="tx1"/>
                </a:solidFill>
                <a:latin typeface="+mj-lt"/>
              </a:rPr>
              <a:t>)    To comply with the quality review of a professional body;</a:t>
            </a:r>
          </a:p>
          <a:p>
            <a:pPr marL="747713" indent="-349250" algn="just" eaLnBrk="0" hangingPunct="0">
              <a:spcBef>
                <a:spcPts val="600"/>
              </a:spcBef>
            </a:pPr>
            <a:r>
              <a:rPr lang="en-US" sz="1900" dirty="0">
                <a:solidFill>
                  <a:schemeClr val="tx1"/>
                </a:solidFill>
                <a:latin typeface="+mj-lt"/>
              </a:rPr>
              <a:t>(ii)   To respond to an inquiry or investigation by a professional or regulatory body;</a:t>
            </a:r>
          </a:p>
          <a:p>
            <a:pPr marL="914400" indent="-515938" algn="just" eaLnBrk="0" hangingPunct="0">
              <a:spcBef>
                <a:spcPts val="600"/>
              </a:spcBef>
            </a:pPr>
            <a:r>
              <a:rPr lang="en-US" sz="1900" dirty="0">
                <a:solidFill>
                  <a:schemeClr val="tx1"/>
                </a:solidFill>
                <a:latin typeface="+mj-lt"/>
              </a:rPr>
              <a:t>(iii) To protect the professional interests of a professional accountant in legal proceedings; or</a:t>
            </a:r>
          </a:p>
          <a:p>
            <a:pPr marL="747713" indent="-349250" algn="just" eaLnBrk="0" hangingPunct="0">
              <a:spcBef>
                <a:spcPts val="600"/>
              </a:spcBef>
            </a:pPr>
            <a:r>
              <a:rPr lang="en-US" sz="1900" dirty="0">
                <a:solidFill>
                  <a:schemeClr val="tx1"/>
                </a:solidFill>
                <a:latin typeface="+mj-lt"/>
              </a:rPr>
              <a:t>(iv)  To comply with technical and professional standards, including ethics requirements. </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86689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48929741-8AA9-9276-A940-42EE193A8D7A}"/>
              </a:ext>
            </a:extLst>
          </p:cNvPr>
          <p:cNvSpPr txBox="1">
            <a:spLocks/>
          </p:cNvSpPr>
          <p:nvPr/>
        </p:nvSpPr>
        <p:spPr>
          <a:xfrm>
            <a:off x="2993251" y="2480442"/>
            <a:ext cx="8633815" cy="2190497"/>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a:r>
              <a:rPr lang="en-US" sz="2100" b="1" dirty="0">
                <a:solidFill>
                  <a:schemeClr val="tx1"/>
                </a:solidFill>
                <a:latin typeface="+mj-lt"/>
              </a:rPr>
              <a:t>Revised CI Definition</a:t>
            </a:r>
          </a:p>
          <a:p>
            <a:pPr algn="just"/>
            <a:r>
              <a:rPr lang="en-US" sz="2100" dirty="0">
                <a:solidFill>
                  <a:schemeClr val="tx1"/>
                </a:solidFill>
                <a:latin typeface="+mj-lt"/>
              </a:rPr>
              <a:t>Any information, data or other material in whatever form or medium (including written, electronic, visual or oral) that </a:t>
            </a:r>
            <a:r>
              <a:rPr lang="en-US" sz="2100" dirty="0">
                <a:solidFill>
                  <a:schemeClr val="accent5"/>
                </a:solidFill>
                <a:latin typeface="+mj-lt"/>
              </a:rPr>
              <a:t>is not publicly available </a:t>
            </a:r>
            <a:r>
              <a:rPr lang="en-US" sz="2100" strike="sngStrike" dirty="0">
                <a:solidFill>
                  <a:schemeClr val="tx1"/>
                </a:solidFill>
                <a:latin typeface="+mj-lt"/>
              </a:rPr>
              <a:t>is not in the public domain</a:t>
            </a:r>
            <a:r>
              <a:rPr lang="en-US" sz="2100" dirty="0">
                <a:solidFill>
                  <a:schemeClr val="tx1"/>
                </a:solidFill>
                <a:latin typeface="+mj-lt"/>
              </a:rPr>
              <a:t>.</a:t>
            </a:r>
            <a:endParaRPr lang="en-US" sz="2100" b="1" dirty="0">
              <a:solidFill>
                <a:schemeClr val="tx1"/>
              </a:solidFill>
              <a:latin typeface="+mj-lt"/>
            </a:endParaRPr>
          </a:p>
        </p:txBody>
      </p:sp>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16</a:t>
            </a:fld>
            <a:endParaRPr lang="en-US"/>
          </a:p>
        </p:txBody>
      </p:sp>
      <p:sp>
        <p:nvSpPr>
          <p:cNvPr id="7" name="Title 5">
            <a:extLst>
              <a:ext uri="{FF2B5EF4-FFF2-40B4-BE49-F238E27FC236}">
                <a16:creationId xmlns:a16="http://schemas.microsoft.com/office/drawing/2014/main" id="{3F0377B8-1146-2317-A8B0-68586A6E8A45}"/>
              </a:ext>
            </a:extLst>
          </p:cNvPr>
          <p:cNvSpPr txBox="1">
            <a:spLocks/>
          </p:cNvSpPr>
          <p:nvPr/>
        </p:nvSpPr>
        <p:spPr>
          <a:xfrm>
            <a:off x="564934" y="74482"/>
            <a:ext cx="11579441" cy="1068518"/>
          </a:xfrm>
          <a:prstGeom prst="rect">
            <a:avLst/>
          </a:prstGeom>
        </p:spPr>
        <p:txBody>
          <a:bodyPr vert="horz" lIns="91440" tIns="45720" rIns="91440" bIns="45720" rtlCol="0" anchor="ctr">
            <a:normAutofit/>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r>
              <a:rPr lang="en-US" sz="4200" dirty="0">
                <a:latin typeface="+mj-lt"/>
              </a:rPr>
              <a:t>Revised Definition of CI </a:t>
            </a:r>
            <a:r>
              <a:rPr lang="en-US" sz="2000" dirty="0">
                <a:latin typeface="+mj-lt"/>
              </a:rPr>
              <a:t>(ED Mark-Up)</a:t>
            </a:r>
          </a:p>
        </p:txBody>
      </p:sp>
      <p:sp>
        <p:nvSpPr>
          <p:cNvPr id="9" name="TextBox 8">
            <a:extLst>
              <a:ext uri="{FF2B5EF4-FFF2-40B4-BE49-F238E27FC236}">
                <a16:creationId xmlns:a16="http://schemas.microsoft.com/office/drawing/2014/main" id="{6607112A-C6E2-82E6-B88D-4FA1127F36A3}"/>
              </a:ext>
            </a:extLst>
          </p:cNvPr>
          <p:cNvSpPr txBox="1"/>
          <p:nvPr/>
        </p:nvSpPr>
        <p:spPr>
          <a:xfrm>
            <a:off x="564934" y="2484681"/>
            <a:ext cx="2136225" cy="2190497"/>
          </a:xfrm>
          <a:prstGeom prst="rect">
            <a:avLst/>
          </a:prstGeom>
          <a:solidFill>
            <a:schemeClr val="accent6">
              <a:lumMod val="20000"/>
              <a:lumOff val="80000"/>
            </a:schemeClr>
          </a:solidFill>
        </p:spPr>
        <p:txBody>
          <a:bodyPr vert="horz" wrap="square" lIns="91440" tIns="0" rIns="91440" bIns="182880" rtlCol="0" anchor="b">
            <a:noAutofit/>
          </a:bodyPr>
          <a:lstStyle/>
          <a:p>
            <a:pPr algn="l">
              <a:spcBef>
                <a:spcPts val="600"/>
              </a:spcBef>
            </a:pPr>
            <a:r>
              <a:rPr lang="en-US" sz="2000" b="1" dirty="0">
                <a:solidFill>
                  <a:schemeClr val="accent6"/>
                </a:solidFill>
                <a:latin typeface="+mj-lt"/>
              </a:rPr>
              <a:t>TF Response</a:t>
            </a:r>
          </a:p>
          <a:p>
            <a:pPr marL="342900" lvl="1" indent="-342900">
              <a:spcBef>
                <a:spcPts val="600"/>
              </a:spcBef>
              <a:buFont typeface="Arial" panose="020B0604020202020204" pitchFamily="34" charset="0"/>
              <a:buChar char="•"/>
            </a:pPr>
            <a:r>
              <a:rPr lang="en-US" sz="2000" dirty="0">
                <a:solidFill>
                  <a:schemeClr val="accent6"/>
                </a:solidFill>
                <a:latin typeface="+mj-lt"/>
              </a:rPr>
              <a:t>Refined definition avoids association w/ copyright law.</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90589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17</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a:bodyPr>
          <a:lstStyle/>
          <a:p>
            <a:r>
              <a:rPr lang="en-US" sz="3500" dirty="0">
                <a:latin typeface="+mj-lt"/>
              </a:rPr>
              <a:t>Complex Circumstances </a:t>
            </a:r>
            <a:r>
              <a:rPr lang="en-US" sz="2000" dirty="0">
                <a:latin typeface="+mj-lt"/>
              </a:rPr>
              <a:t>(ED para. 120.13 A1 to A3)</a:t>
            </a:r>
          </a:p>
        </p:txBody>
      </p:sp>
      <p:sp>
        <p:nvSpPr>
          <p:cNvPr id="3" name="TextBox 2">
            <a:extLst>
              <a:ext uri="{FF2B5EF4-FFF2-40B4-BE49-F238E27FC236}">
                <a16:creationId xmlns:a16="http://schemas.microsoft.com/office/drawing/2014/main" id="{1449BBEC-6032-4806-D576-8ABEE39D3587}"/>
              </a:ext>
            </a:extLst>
          </p:cNvPr>
          <p:cNvSpPr txBox="1"/>
          <p:nvPr/>
        </p:nvSpPr>
        <p:spPr>
          <a:xfrm>
            <a:off x="656568" y="2205418"/>
            <a:ext cx="5117805" cy="26930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42900" indent="-342900">
              <a:spcBef>
                <a:spcPts val="600"/>
              </a:spcBef>
              <a:buFont typeface="Wingdings" panose="05000000000000000000" pitchFamily="2" charset="2"/>
              <a:buChar char="Ø"/>
            </a:pPr>
            <a:r>
              <a:rPr lang="en-US" sz="2000" b="1" dirty="0">
                <a:solidFill>
                  <a:schemeClr val="accent4"/>
                </a:solidFill>
                <a:latin typeface="+mj-lt"/>
                <a:ea typeface="Arial"/>
                <a:cs typeface="Arial"/>
                <a:sym typeface="Arial"/>
              </a:rPr>
              <a:t>Mixed Views.</a:t>
            </a:r>
          </a:p>
          <a:p>
            <a:pPr marL="342900" indent="-342900">
              <a:spcBef>
                <a:spcPts val="600"/>
              </a:spcBef>
              <a:buFont typeface="Wingdings" panose="05000000000000000000" pitchFamily="2" charset="2"/>
              <a:buChar char="Ø"/>
            </a:pPr>
            <a:r>
              <a:rPr lang="en-US" sz="2000" b="1" dirty="0">
                <a:solidFill>
                  <a:schemeClr val="accent4"/>
                </a:solidFill>
                <a:latin typeface="+mj-lt"/>
                <a:ea typeface="Arial"/>
                <a:cs typeface="Arial"/>
                <a:sym typeface="Arial"/>
              </a:rPr>
              <a:t>Reservations</a:t>
            </a:r>
            <a:r>
              <a:rPr kumimoji="0" lang="en-US" sz="2000" b="1" i="0" u="none" strike="noStrike" cap="none" spc="0" normalizeH="0" baseline="0" dirty="0">
                <a:ln>
                  <a:noFill/>
                </a:ln>
                <a:solidFill>
                  <a:schemeClr val="accent4"/>
                </a:solidFill>
                <a:effectLst/>
                <a:uFillTx/>
                <a:latin typeface="+mj-lt"/>
                <a:ea typeface="Arial"/>
                <a:cs typeface="Arial"/>
                <a:sym typeface="Arial"/>
              </a:rPr>
              <a:t>: </a:t>
            </a:r>
          </a:p>
          <a:p>
            <a:pPr marL="509588" lvl="1" indent="-457200">
              <a:spcBef>
                <a:spcPts val="600"/>
              </a:spcBef>
              <a:buFont typeface="Arial" panose="020B0604020202020204" pitchFamily="34" charset="0"/>
              <a:buChar char="•"/>
            </a:pPr>
            <a:r>
              <a:rPr lang="en-US" sz="2000" dirty="0">
                <a:latin typeface="+mj-lt"/>
                <a:ea typeface="Arial"/>
                <a:cs typeface="Arial"/>
                <a:sym typeface="Arial"/>
              </a:rPr>
              <a:t>Necessity of the AM:</a:t>
            </a:r>
          </a:p>
          <a:p>
            <a:pPr marL="966788" lvl="2" indent="-457200">
              <a:spcBef>
                <a:spcPts val="600"/>
              </a:spcBef>
              <a:buFont typeface="Wingdings" panose="05000000000000000000" pitchFamily="2" charset="2"/>
              <a:buChar char="q"/>
            </a:pPr>
            <a:r>
              <a:rPr lang="en-US" sz="2000" dirty="0">
                <a:latin typeface="+mj-lt"/>
                <a:ea typeface="Arial"/>
                <a:cs typeface="Arial"/>
                <a:sym typeface="Arial"/>
              </a:rPr>
              <a:t>Extension of “complicated.”</a:t>
            </a:r>
          </a:p>
          <a:p>
            <a:pPr marL="966788" lvl="2" indent="-457200">
              <a:spcBef>
                <a:spcPts val="600"/>
              </a:spcBef>
              <a:buFont typeface="Wingdings" panose="05000000000000000000" pitchFamily="2" charset="2"/>
              <a:buChar char="q"/>
            </a:pPr>
            <a:r>
              <a:rPr lang="en-US" sz="2000" dirty="0">
                <a:latin typeface="+mj-lt"/>
                <a:ea typeface="Arial"/>
                <a:cs typeface="Arial"/>
                <a:sym typeface="Arial"/>
              </a:rPr>
              <a:t>Addressed by Extant.</a:t>
            </a:r>
          </a:p>
          <a:p>
            <a:pPr marL="509588" lvl="1" indent="-457200">
              <a:spcBef>
                <a:spcPts val="600"/>
              </a:spcBef>
              <a:buFont typeface="Arial" panose="020B0604020202020204" pitchFamily="34" charset="0"/>
              <a:buChar char="•"/>
            </a:pPr>
            <a:r>
              <a:rPr lang="en-US" sz="2000" dirty="0">
                <a:latin typeface="+mj-lt"/>
                <a:ea typeface="Arial"/>
                <a:cs typeface="Arial"/>
                <a:sym typeface="Arial"/>
              </a:rPr>
              <a:t>Unclear, </a:t>
            </a:r>
            <a:r>
              <a:rPr kumimoji="0" lang="en-US" sz="2000" b="0" i="0" u="none" strike="noStrike" cap="none" spc="0" normalizeH="0" baseline="0" dirty="0">
                <a:ln>
                  <a:noFill/>
                </a:ln>
                <a:effectLst/>
                <a:uFillTx/>
                <a:latin typeface="+mj-lt"/>
                <a:ea typeface="Arial"/>
                <a:cs typeface="Arial"/>
                <a:sym typeface="Arial"/>
              </a:rPr>
              <a:t>general &amp; vague.</a:t>
            </a:r>
          </a:p>
          <a:p>
            <a:pPr marL="509588" lvl="1" indent="-457200">
              <a:spcBef>
                <a:spcPts val="600"/>
              </a:spcBef>
              <a:buFont typeface="Arial" panose="020B0604020202020204" pitchFamily="34" charset="0"/>
              <a:buChar char="•"/>
            </a:pPr>
            <a:r>
              <a:rPr lang="en-US" sz="2000" dirty="0">
                <a:latin typeface="+mj-lt"/>
                <a:ea typeface="Arial"/>
                <a:cs typeface="Arial"/>
                <a:sym typeface="Arial"/>
              </a:rPr>
              <a:t>Consistency with the IAASB.</a:t>
            </a:r>
            <a:endParaRPr kumimoji="0" lang="en-US" sz="2000" b="0" i="0" u="none" strike="noStrike" cap="none" spc="0" normalizeH="0" baseline="0" dirty="0">
              <a:ln>
                <a:noFill/>
              </a:ln>
              <a:effectLst/>
              <a:uFillTx/>
              <a:latin typeface="+mj-lt"/>
              <a:ea typeface="Arial"/>
              <a:cs typeface="Arial"/>
              <a:sym typeface="Arial"/>
            </a:endParaRPr>
          </a:p>
        </p:txBody>
      </p:sp>
      <p:sp>
        <p:nvSpPr>
          <p:cNvPr id="2" name="TextBox 1">
            <a:extLst>
              <a:ext uri="{FF2B5EF4-FFF2-40B4-BE49-F238E27FC236}">
                <a16:creationId xmlns:a16="http://schemas.microsoft.com/office/drawing/2014/main" id="{E86C788B-AC04-D141-1693-5FF3D468157E}"/>
              </a:ext>
            </a:extLst>
          </p:cNvPr>
          <p:cNvSpPr txBox="1"/>
          <p:nvPr/>
        </p:nvSpPr>
        <p:spPr>
          <a:xfrm>
            <a:off x="5860554" y="2205418"/>
            <a:ext cx="5117805" cy="25391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42900" indent="-342900">
              <a:spcBef>
                <a:spcPts val="600"/>
              </a:spcBef>
              <a:buFont typeface="Wingdings" panose="05000000000000000000" pitchFamily="2" charset="2"/>
              <a:buChar char="Ø"/>
            </a:pPr>
            <a:r>
              <a:rPr lang="en-US" sz="2000" b="1" dirty="0">
                <a:solidFill>
                  <a:srgbClr val="00AA55"/>
                </a:solidFill>
                <a:latin typeface="+mj-lt"/>
                <a:ea typeface="Arial"/>
                <a:cs typeface="Arial"/>
                <a:sym typeface="Arial"/>
              </a:rPr>
              <a:t>Suggestions:</a:t>
            </a:r>
            <a:endParaRPr kumimoji="0" lang="en-US" sz="2000" b="1" i="0" u="none" strike="noStrike" cap="none" spc="0" normalizeH="0" baseline="0" dirty="0">
              <a:ln>
                <a:noFill/>
              </a:ln>
              <a:solidFill>
                <a:srgbClr val="00AA55"/>
              </a:solidFill>
              <a:effectLst/>
              <a:uFillTx/>
              <a:latin typeface="+mj-lt"/>
              <a:ea typeface="Arial"/>
              <a:cs typeface="Arial"/>
              <a:sym typeface="Arial"/>
            </a:endParaRPr>
          </a:p>
          <a:p>
            <a:pPr marL="509588" lvl="1" indent="-457200">
              <a:spcBef>
                <a:spcPts val="600"/>
              </a:spcBef>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Include in existing guidance for applying conceptual framework.</a:t>
            </a:r>
          </a:p>
          <a:p>
            <a:pPr marL="509588" lvl="1" indent="-457200">
              <a:spcBef>
                <a:spcPts val="600"/>
              </a:spcBef>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technology-related example in EM.</a:t>
            </a:r>
          </a:p>
          <a:p>
            <a:pPr marL="509588" lvl="1" indent="-457200">
              <a:spcBef>
                <a:spcPts val="600"/>
              </a:spcBef>
              <a:buFont typeface="Arial" panose="020B0604020202020204" pitchFamily="34" charset="0"/>
              <a:buChar char="•"/>
            </a:pPr>
            <a:r>
              <a:rPr lang="en-US" sz="2000" dirty="0">
                <a:latin typeface="+mj-lt"/>
                <a:ea typeface="Arial"/>
                <a:cs typeface="Arial"/>
                <a:sym typeface="Arial"/>
              </a:rPr>
              <a:t>Develop of NAM: Explain &amp; illustrate application in practice.</a:t>
            </a:r>
            <a:endParaRPr kumimoji="0" lang="en-US" sz="2000" b="0" i="0" u="none" strike="noStrike" cap="none" spc="0" normalizeH="0" baseline="0" dirty="0">
              <a:ln>
                <a:noFill/>
              </a:ln>
              <a:effectLst/>
              <a:uFillTx/>
              <a:latin typeface="+mj-lt"/>
              <a:ea typeface="Arial"/>
              <a:cs typeface="Arial"/>
              <a:sym typeface="Arial"/>
            </a:endParaRPr>
          </a:p>
          <a:p>
            <a:pPr marL="509588" lvl="1" indent="-457200">
              <a:spcBef>
                <a:spcPts val="600"/>
              </a:spcBef>
              <a:buFont typeface="Wingdings" panose="05000000000000000000" pitchFamily="2" charset="2"/>
              <a:buChar char="Ø"/>
            </a:pPr>
            <a:endParaRPr kumimoji="0" lang="en-US" sz="2000" b="0" i="0" u="none" strike="noStrike" cap="none" spc="0" normalizeH="0" baseline="0" dirty="0">
              <a:ln>
                <a:noFill/>
              </a:ln>
              <a:effectLst/>
              <a:uFillTx/>
              <a:latin typeface="+mj-lt"/>
              <a:ea typeface="Arial"/>
              <a:cs typeface="Arial"/>
              <a:sym typeface="Arial"/>
            </a:endParaRPr>
          </a:p>
        </p:txBody>
      </p:sp>
      <p:pic>
        <p:nvPicPr>
          <p:cNvPr id="5" name="Picture 4" descr="A picture containing athletic game, sport, basketball&#10;&#10;Description automatically generated">
            <a:extLst>
              <a:ext uri="{FF2B5EF4-FFF2-40B4-BE49-F238E27FC236}">
                <a16:creationId xmlns:a16="http://schemas.microsoft.com/office/drawing/2014/main" id="{F69E6573-3833-83D7-8A33-2797A59CFA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06358" y="4533860"/>
            <a:ext cx="1609546" cy="1609546"/>
          </a:xfrm>
          <a:prstGeom prst="rect">
            <a:avLst/>
          </a:prstGeom>
          <a:effectLst>
            <a:outerShdw blurRad="63500" sx="102000" sy="102000" algn="ctr" rotWithShape="0">
              <a:prstClr val="black">
                <a:alpha val="40000"/>
              </a:prstClr>
            </a:outerShdw>
          </a:effectLst>
        </p:spPr>
      </p:pic>
      <p:sp>
        <p:nvSpPr>
          <p:cNvPr id="7" name="TextBox 6">
            <a:extLst>
              <a:ext uri="{FF2B5EF4-FFF2-40B4-BE49-F238E27FC236}">
                <a16:creationId xmlns:a16="http://schemas.microsoft.com/office/drawing/2014/main" id="{291E5FCD-EBAC-9328-F045-528626E26A5B}"/>
              </a:ext>
            </a:extLst>
          </p:cNvPr>
          <p:cNvSpPr txBox="1"/>
          <p:nvPr/>
        </p:nvSpPr>
        <p:spPr>
          <a:xfrm>
            <a:off x="612558" y="1242057"/>
            <a:ext cx="10445302" cy="492443"/>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spcBef>
                <a:spcPts val="600"/>
              </a:spcBef>
              <a:spcAft>
                <a:spcPts val="600"/>
              </a:spcAft>
            </a:pPr>
            <a:r>
              <a:rPr lang="en-US" sz="2200" b="1" dirty="0">
                <a:latin typeface="+mj-lt"/>
                <a:ea typeface="Arial"/>
                <a:cs typeface="Arial"/>
                <a:sym typeface="Arial"/>
              </a:rPr>
              <a:t>ED: </a:t>
            </a:r>
            <a:r>
              <a:rPr lang="en-US" sz="2200" dirty="0">
                <a:latin typeface="+mj-lt"/>
                <a:ea typeface="Arial"/>
                <a:cs typeface="Arial"/>
                <a:sym typeface="Arial"/>
              </a:rPr>
              <a:t>Guidance to navigate complex circumstances. </a:t>
            </a:r>
            <a:endParaRPr kumimoji="0" lang="en-US" sz="2200" b="0" i="1" u="none" strike="noStrike" cap="none" spc="0" normalizeH="0" baseline="0" dirty="0">
              <a:ln>
                <a:noFill/>
              </a:ln>
              <a:effectLst/>
              <a:uFillTx/>
              <a:latin typeface="+mj-lt"/>
              <a:ea typeface="Arial"/>
              <a:cs typeface="Arial"/>
              <a:sym typeface="Arial"/>
            </a:endParaRPr>
          </a:p>
        </p:txBody>
      </p:sp>
    </p:spTree>
    <p:extLst>
      <p:ext uri="{BB962C8B-B14F-4D97-AF65-F5344CB8AC3E}">
        <p14:creationId xmlns:p14="http://schemas.microsoft.com/office/powerpoint/2010/main" val="461521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18</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02727" y="36374"/>
            <a:ext cx="11579441" cy="1068518"/>
          </a:xfrm>
        </p:spPr>
        <p:txBody>
          <a:bodyPr>
            <a:normAutofit/>
          </a:bodyPr>
          <a:lstStyle/>
          <a:p>
            <a:r>
              <a:rPr lang="en-US" sz="4000" dirty="0">
                <a:latin typeface="+mj-lt"/>
              </a:rPr>
              <a:t>Revised 120.5 A6 </a:t>
            </a:r>
            <a:r>
              <a:rPr lang="en-US" sz="2000" dirty="0">
                <a:latin typeface="+mj-lt"/>
              </a:rPr>
              <a:t>(ED Mark-Up)</a:t>
            </a:r>
          </a:p>
        </p:txBody>
      </p:sp>
      <p:sp>
        <p:nvSpPr>
          <p:cNvPr id="9" name="Content Placeholder 2">
            <a:extLst>
              <a:ext uri="{FF2B5EF4-FFF2-40B4-BE49-F238E27FC236}">
                <a16:creationId xmlns:a16="http://schemas.microsoft.com/office/drawing/2014/main" id="{FE81D2DB-CBFE-CE36-7F90-6A11D0D77751}"/>
              </a:ext>
            </a:extLst>
          </p:cNvPr>
          <p:cNvSpPr txBox="1">
            <a:spLocks/>
          </p:cNvSpPr>
          <p:nvPr/>
        </p:nvSpPr>
        <p:spPr>
          <a:xfrm>
            <a:off x="9086346" y="143615"/>
            <a:ext cx="1906120" cy="854035"/>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166688" indent="-166688">
              <a:buFont typeface="Wingdings" panose="05000000000000000000" pitchFamily="2" charset="2"/>
              <a:buChar char="Ø"/>
            </a:pPr>
            <a:r>
              <a:rPr lang="en-US" sz="1000" dirty="0">
                <a:solidFill>
                  <a:schemeClr val="tx1"/>
                </a:solidFill>
                <a:latin typeface="+mj-lt"/>
              </a:rPr>
              <a:t>New 120.5 A6 replaces ED para. 120.13 A1 &amp; A2.</a:t>
            </a:r>
          </a:p>
          <a:p>
            <a:pPr marL="166688" indent="-166688">
              <a:buFont typeface="Wingdings" panose="05000000000000000000" pitchFamily="2" charset="2"/>
              <a:buChar char="Ø"/>
            </a:pPr>
            <a:r>
              <a:rPr lang="en-US" sz="1000" dirty="0">
                <a:solidFill>
                  <a:schemeClr val="tx1"/>
                </a:solidFill>
                <a:latin typeface="+mj-lt"/>
              </a:rPr>
              <a:t>New 120.5 A7 replaces ED para. 120.13 A3.</a:t>
            </a:r>
          </a:p>
        </p:txBody>
      </p:sp>
      <p:sp>
        <p:nvSpPr>
          <p:cNvPr id="10" name="TextBox 9">
            <a:extLst>
              <a:ext uri="{FF2B5EF4-FFF2-40B4-BE49-F238E27FC236}">
                <a16:creationId xmlns:a16="http://schemas.microsoft.com/office/drawing/2014/main" id="{CFE773A4-86CA-A043-8F2E-12B02A9BBAE1}"/>
              </a:ext>
            </a:extLst>
          </p:cNvPr>
          <p:cNvSpPr txBox="1"/>
          <p:nvPr/>
        </p:nvSpPr>
        <p:spPr>
          <a:xfrm>
            <a:off x="372274" y="1549888"/>
            <a:ext cx="1667609" cy="4883021"/>
          </a:xfrm>
          <a:prstGeom prst="rect">
            <a:avLst/>
          </a:prstGeom>
          <a:solidFill>
            <a:schemeClr val="accent6">
              <a:lumMod val="20000"/>
              <a:lumOff val="80000"/>
            </a:schemeClr>
          </a:solidFill>
        </p:spPr>
        <p:txBody>
          <a:bodyPr vert="horz" wrap="square" lIns="91440" tIns="0" rIns="91440" bIns="182880" rtlCol="0" anchor="b">
            <a:noAutofit/>
          </a:bodyPr>
          <a:lstStyle/>
          <a:p>
            <a:pPr algn="l">
              <a:spcBef>
                <a:spcPts val="600"/>
              </a:spcBef>
            </a:pPr>
            <a:r>
              <a:rPr lang="en-US" sz="1600" b="1" dirty="0">
                <a:solidFill>
                  <a:schemeClr val="accent6"/>
                </a:solidFill>
                <a:latin typeface="+mj-lt"/>
              </a:rPr>
              <a:t>TF Response</a:t>
            </a:r>
          </a:p>
          <a:p>
            <a:pPr marL="182880" indent="-182880">
              <a:spcBef>
                <a:spcPts val="600"/>
              </a:spcBef>
              <a:buFont typeface="Arial" panose="020B0604020202020204" pitchFamily="34" charset="0"/>
              <a:buChar char="•"/>
            </a:pPr>
            <a:r>
              <a:rPr lang="en-US" sz="1600" dirty="0">
                <a:solidFill>
                  <a:schemeClr val="accent6"/>
                </a:solidFill>
                <a:latin typeface="+mj-lt"/>
              </a:rPr>
              <a:t>82% survey respondents support guidance.</a:t>
            </a:r>
          </a:p>
          <a:p>
            <a:pPr marL="182880" indent="-182880">
              <a:spcBef>
                <a:spcPts val="600"/>
              </a:spcBef>
              <a:buFont typeface="Arial" panose="020B0604020202020204" pitchFamily="34" charset="0"/>
              <a:buChar char="•"/>
            </a:pPr>
            <a:r>
              <a:rPr lang="en-US" sz="1600" dirty="0">
                <a:solidFill>
                  <a:schemeClr val="accent6"/>
                </a:solidFill>
                <a:latin typeface="+mj-lt"/>
              </a:rPr>
              <a:t>Relocated to existing </a:t>
            </a:r>
            <a:r>
              <a:rPr lang="en-US" sz="1600" i="1" dirty="0">
                <a:solidFill>
                  <a:schemeClr val="accent6"/>
                </a:solidFill>
                <a:latin typeface="+mj-lt"/>
              </a:rPr>
              <a:t>“Exercising Professional Judgment.”</a:t>
            </a:r>
          </a:p>
          <a:p>
            <a:pPr marL="182880" indent="-182880">
              <a:spcBef>
                <a:spcPts val="600"/>
              </a:spcBef>
              <a:buFont typeface="Arial" panose="020B0604020202020204" pitchFamily="34" charset="0"/>
              <a:buChar char="•"/>
            </a:pPr>
            <a:r>
              <a:rPr lang="en-US" sz="1600" dirty="0">
                <a:solidFill>
                  <a:schemeClr val="accent6"/>
                </a:solidFill>
                <a:latin typeface="+mj-lt"/>
              </a:rPr>
              <a:t>Simplified drafting for understanding &amp; applicability. </a:t>
            </a:r>
          </a:p>
          <a:p>
            <a:pPr marL="182880" indent="-182880" algn="l">
              <a:spcBef>
                <a:spcPts val="600"/>
              </a:spcBef>
              <a:buFont typeface="Arial" panose="020B0604020202020204" pitchFamily="34" charset="0"/>
              <a:buChar char="•"/>
            </a:pPr>
            <a:r>
              <a:rPr lang="en-US" sz="1600" dirty="0">
                <a:solidFill>
                  <a:schemeClr val="accent6"/>
                </a:solidFill>
                <a:latin typeface="+mj-lt"/>
              </a:rPr>
              <a:t>Align w/ IAASB for consistency.</a:t>
            </a:r>
          </a:p>
        </p:txBody>
      </p:sp>
      <p:sp>
        <p:nvSpPr>
          <p:cNvPr id="3" name="Content Placeholder 2">
            <a:extLst>
              <a:ext uri="{FF2B5EF4-FFF2-40B4-BE49-F238E27FC236}">
                <a16:creationId xmlns:a16="http://schemas.microsoft.com/office/drawing/2014/main" id="{C2998881-EE36-B577-40CC-E0464965C414}"/>
              </a:ext>
            </a:extLst>
          </p:cNvPr>
          <p:cNvSpPr txBox="1">
            <a:spLocks/>
          </p:cNvSpPr>
          <p:nvPr/>
        </p:nvSpPr>
        <p:spPr>
          <a:xfrm>
            <a:off x="2185092" y="1733432"/>
            <a:ext cx="9343696" cy="4515935"/>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2100" b="1" dirty="0">
                <a:solidFill>
                  <a:schemeClr val="tx1"/>
                </a:solidFill>
                <a:latin typeface="+mj-lt"/>
              </a:rPr>
              <a:t>Revised 120.5 A6 (ED 120.13 A1-A2)</a:t>
            </a:r>
          </a:p>
          <a:p>
            <a:pPr algn="just" eaLnBrk="0" hangingPunct="0">
              <a:spcBef>
                <a:spcPts val="600"/>
              </a:spcBef>
            </a:pPr>
            <a:r>
              <a:rPr lang="en-US" sz="2100" dirty="0">
                <a:solidFill>
                  <a:schemeClr val="tx1"/>
                </a:solidFill>
                <a:latin typeface="+mj-lt"/>
              </a:rPr>
              <a:t>The circumstances in which professional accountants carry out professional activities </a:t>
            </a:r>
            <a:r>
              <a:rPr lang="en-US" sz="2100" dirty="0">
                <a:solidFill>
                  <a:schemeClr val="accent5"/>
                </a:solidFill>
                <a:latin typeface="+mj-lt"/>
              </a:rPr>
              <a:t>and the factors involved </a:t>
            </a:r>
            <a:r>
              <a:rPr lang="en-US" sz="2100" dirty="0">
                <a:solidFill>
                  <a:schemeClr val="tx1"/>
                </a:solidFill>
                <a:latin typeface="+mj-lt"/>
              </a:rPr>
              <a:t>vary considerably </a:t>
            </a:r>
            <a:r>
              <a:rPr lang="en-US" sz="2100" dirty="0">
                <a:solidFill>
                  <a:schemeClr val="accent5"/>
                </a:solidFill>
                <a:latin typeface="+mj-lt"/>
              </a:rPr>
              <a:t>in their range and complexity</a:t>
            </a:r>
            <a:r>
              <a:rPr lang="en-US" sz="2100" dirty="0">
                <a:solidFill>
                  <a:schemeClr val="tx1"/>
                </a:solidFill>
                <a:latin typeface="+mj-lt"/>
              </a:rPr>
              <a:t>. </a:t>
            </a:r>
            <a:r>
              <a:rPr lang="en-US" sz="2100" dirty="0">
                <a:solidFill>
                  <a:schemeClr val="accent5"/>
                </a:solidFill>
                <a:latin typeface="+mj-lt"/>
              </a:rPr>
              <a:t>The professional judgment exercised by accountants might need to take into account the complexity arising from the compounding effect of the interaction between, and changes in, </a:t>
            </a:r>
            <a:r>
              <a:rPr lang="en-US" sz="2100" strike="sngStrike" dirty="0">
                <a:solidFill>
                  <a:schemeClr val="tx1"/>
                </a:solidFill>
                <a:latin typeface="+mj-lt"/>
              </a:rPr>
              <a:t>Some professional activities might involve complex circumstances that increase the challenges when identifying, evaluating and addressing threats to compliance with the fundamental principles. 120.13 A2 Complex circumstances arise where the relevant facts and circumstances involve: (a) </a:t>
            </a:r>
            <a:r>
              <a:rPr lang="en-US" sz="2100" dirty="0">
                <a:solidFill>
                  <a:schemeClr val="tx1"/>
                </a:solidFill>
                <a:latin typeface="+mj-lt"/>
              </a:rPr>
              <a:t>elements </a:t>
            </a:r>
            <a:r>
              <a:rPr lang="en-US" sz="2100" dirty="0">
                <a:solidFill>
                  <a:schemeClr val="accent5"/>
                </a:solidFill>
                <a:latin typeface="+mj-lt"/>
              </a:rPr>
              <a:t>of the facts and circumstances </a:t>
            </a:r>
            <a:r>
              <a:rPr lang="en-US" sz="2100" dirty="0">
                <a:solidFill>
                  <a:schemeClr val="tx1"/>
                </a:solidFill>
                <a:latin typeface="+mj-lt"/>
              </a:rPr>
              <a:t>that are uncertain</a:t>
            </a:r>
            <a:r>
              <a:rPr lang="en-US" sz="2100" strike="sngStrike" dirty="0">
                <a:solidFill>
                  <a:schemeClr val="tx1"/>
                </a:solidFill>
                <a:latin typeface="+mj-lt"/>
              </a:rPr>
              <a:t>;</a:t>
            </a:r>
            <a:r>
              <a:rPr lang="en-US" sz="2100" dirty="0">
                <a:solidFill>
                  <a:schemeClr val="tx1"/>
                </a:solidFill>
                <a:latin typeface="+mj-lt"/>
              </a:rPr>
              <a:t> and </a:t>
            </a:r>
            <a:r>
              <a:rPr lang="en-US" sz="2100" strike="sngStrike" dirty="0">
                <a:solidFill>
                  <a:schemeClr val="tx1"/>
                </a:solidFill>
                <a:latin typeface="+mj-lt"/>
              </a:rPr>
              <a:t>(b) multiple </a:t>
            </a:r>
            <a:r>
              <a:rPr lang="en-US" sz="2100" dirty="0">
                <a:solidFill>
                  <a:schemeClr val="tx1"/>
                </a:solidFill>
                <a:latin typeface="+mj-lt"/>
              </a:rPr>
              <a:t>variables and assumptions </a:t>
            </a:r>
            <a:r>
              <a:rPr lang="en-US" sz="2100" dirty="0">
                <a:solidFill>
                  <a:schemeClr val="accent5"/>
                </a:solidFill>
                <a:latin typeface="+mj-lt"/>
              </a:rPr>
              <a:t>that </a:t>
            </a:r>
            <a:r>
              <a:rPr lang="en-US" sz="2100" strike="sngStrike" dirty="0">
                <a:solidFill>
                  <a:schemeClr val="tx1"/>
                </a:solidFill>
                <a:latin typeface="+mj-lt"/>
              </a:rPr>
              <a:t>which </a:t>
            </a:r>
            <a:r>
              <a:rPr lang="en-US" sz="2100" dirty="0">
                <a:solidFill>
                  <a:schemeClr val="tx1"/>
                </a:solidFill>
                <a:latin typeface="+mj-lt"/>
              </a:rPr>
              <a:t>are interconnected or interdependent. </a:t>
            </a:r>
            <a:r>
              <a:rPr lang="en-US" sz="2100" strike="sngStrike" dirty="0">
                <a:solidFill>
                  <a:schemeClr val="tx1"/>
                </a:solidFill>
                <a:latin typeface="+mj-lt"/>
              </a:rPr>
              <a:t>Such circumstances might also be rapidly changing. </a:t>
            </a:r>
            <a:endParaRPr lang="en-US" sz="2100" strike="sngStrike" dirty="0">
              <a:solidFill>
                <a:schemeClr val="accent5"/>
              </a:solidFill>
              <a:latin typeface="+mj-lt"/>
            </a:endParaRP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79348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19</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02727" y="36374"/>
            <a:ext cx="11579441" cy="1068518"/>
          </a:xfrm>
        </p:spPr>
        <p:txBody>
          <a:bodyPr>
            <a:normAutofit/>
          </a:bodyPr>
          <a:lstStyle/>
          <a:p>
            <a:r>
              <a:rPr lang="en-US" sz="4000" dirty="0">
                <a:latin typeface="+mj-lt"/>
              </a:rPr>
              <a:t>Revised 120.5 A7 </a:t>
            </a:r>
            <a:r>
              <a:rPr lang="en-US" sz="2000" dirty="0">
                <a:latin typeface="+mj-lt"/>
              </a:rPr>
              <a:t>(ED Mark-Up)</a:t>
            </a:r>
          </a:p>
        </p:txBody>
      </p:sp>
      <p:sp>
        <p:nvSpPr>
          <p:cNvPr id="9" name="Content Placeholder 2">
            <a:extLst>
              <a:ext uri="{FF2B5EF4-FFF2-40B4-BE49-F238E27FC236}">
                <a16:creationId xmlns:a16="http://schemas.microsoft.com/office/drawing/2014/main" id="{FE81D2DB-CBFE-CE36-7F90-6A11D0D77751}"/>
              </a:ext>
            </a:extLst>
          </p:cNvPr>
          <p:cNvSpPr txBox="1">
            <a:spLocks/>
          </p:cNvSpPr>
          <p:nvPr/>
        </p:nvSpPr>
        <p:spPr>
          <a:xfrm>
            <a:off x="9086346" y="143615"/>
            <a:ext cx="1906120" cy="854035"/>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166688" indent="-166688">
              <a:buFont typeface="Wingdings" panose="05000000000000000000" pitchFamily="2" charset="2"/>
              <a:buChar char="Ø"/>
            </a:pPr>
            <a:r>
              <a:rPr lang="en-US" sz="1000" dirty="0">
                <a:solidFill>
                  <a:schemeClr val="tx1"/>
                </a:solidFill>
                <a:latin typeface="+mj-lt"/>
              </a:rPr>
              <a:t>New 120.5 A6 replaces ED para. 120.13 A1 &amp; A2.</a:t>
            </a:r>
          </a:p>
          <a:p>
            <a:pPr marL="166688" indent="-166688">
              <a:buFont typeface="Wingdings" panose="05000000000000000000" pitchFamily="2" charset="2"/>
              <a:buChar char="Ø"/>
            </a:pPr>
            <a:r>
              <a:rPr lang="en-US" sz="1000" dirty="0">
                <a:solidFill>
                  <a:schemeClr val="tx1"/>
                </a:solidFill>
                <a:latin typeface="+mj-lt"/>
              </a:rPr>
              <a:t>New 120.5 A7 replaces ED para. 120.13 A3.</a:t>
            </a:r>
          </a:p>
        </p:txBody>
      </p:sp>
      <p:sp>
        <p:nvSpPr>
          <p:cNvPr id="3" name="TextBox 2">
            <a:extLst>
              <a:ext uri="{FF2B5EF4-FFF2-40B4-BE49-F238E27FC236}">
                <a16:creationId xmlns:a16="http://schemas.microsoft.com/office/drawing/2014/main" id="{9E7AEF20-917B-C455-A3A4-CA752B854851}"/>
              </a:ext>
            </a:extLst>
          </p:cNvPr>
          <p:cNvSpPr txBox="1"/>
          <p:nvPr/>
        </p:nvSpPr>
        <p:spPr>
          <a:xfrm>
            <a:off x="434460" y="2953406"/>
            <a:ext cx="1551995" cy="1521689"/>
          </a:xfrm>
          <a:prstGeom prst="rect">
            <a:avLst/>
          </a:prstGeom>
          <a:solidFill>
            <a:schemeClr val="accent6">
              <a:lumMod val="20000"/>
              <a:lumOff val="80000"/>
            </a:schemeClr>
          </a:solidFill>
        </p:spPr>
        <p:txBody>
          <a:bodyPr vert="horz" wrap="square" lIns="91440" tIns="0" rIns="91440" bIns="182880" rtlCol="0" anchor="b">
            <a:noAutofit/>
          </a:bodyPr>
          <a:lstStyle/>
          <a:p>
            <a:pPr algn="l">
              <a:spcBef>
                <a:spcPts val="600"/>
              </a:spcBef>
            </a:pPr>
            <a:r>
              <a:rPr lang="en-US" sz="1500" b="1" dirty="0">
                <a:solidFill>
                  <a:schemeClr val="accent6"/>
                </a:solidFill>
                <a:latin typeface="+mj-lt"/>
              </a:rPr>
              <a:t>TF Response</a:t>
            </a:r>
          </a:p>
          <a:p>
            <a:pPr marL="182880" indent="-182880" algn="l">
              <a:spcBef>
                <a:spcPts val="600"/>
              </a:spcBef>
              <a:buFont typeface="Arial" panose="020B0604020202020204" pitchFamily="34" charset="0"/>
              <a:buChar char="•"/>
            </a:pPr>
            <a:r>
              <a:rPr lang="en-US" sz="1600" dirty="0">
                <a:solidFill>
                  <a:schemeClr val="accent6"/>
                </a:solidFill>
                <a:latin typeface="+mj-lt"/>
              </a:rPr>
              <a:t>Revisions addressing questions/ suggestions.</a:t>
            </a:r>
          </a:p>
        </p:txBody>
      </p:sp>
      <p:sp>
        <p:nvSpPr>
          <p:cNvPr id="11" name="Content Placeholder 2">
            <a:extLst>
              <a:ext uri="{FF2B5EF4-FFF2-40B4-BE49-F238E27FC236}">
                <a16:creationId xmlns:a16="http://schemas.microsoft.com/office/drawing/2014/main" id="{F0904701-391F-8BB0-E6B9-3C8680F0CB06}"/>
              </a:ext>
            </a:extLst>
          </p:cNvPr>
          <p:cNvSpPr txBox="1">
            <a:spLocks/>
          </p:cNvSpPr>
          <p:nvPr/>
        </p:nvSpPr>
        <p:spPr>
          <a:xfrm>
            <a:off x="2111519" y="1212133"/>
            <a:ext cx="9343696" cy="5524153"/>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2000" b="1" dirty="0">
                <a:solidFill>
                  <a:schemeClr val="tx1"/>
                </a:solidFill>
                <a:latin typeface="+mj-lt"/>
              </a:rPr>
              <a:t>Revised 120.5 A7 (ED 120.13 A3)</a:t>
            </a:r>
          </a:p>
          <a:p>
            <a:pPr algn="just" eaLnBrk="0" hangingPunct="0">
              <a:spcBef>
                <a:spcPts val="600"/>
              </a:spcBef>
            </a:pPr>
            <a:r>
              <a:rPr lang="en-US" sz="2000" dirty="0">
                <a:solidFill>
                  <a:schemeClr val="tx1"/>
                </a:solidFill>
                <a:latin typeface="+mj-lt"/>
              </a:rPr>
              <a:t>Managing </a:t>
            </a:r>
            <a:r>
              <a:rPr lang="en-US" sz="2000" dirty="0">
                <a:solidFill>
                  <a:schemeClr val="accent5"/>
                </a:solidFill>
                <a:latin typeface="+mj-lt"/>
              </a:rPr>
              <a:t>complexity </a:t>
            </a:r>
            <a:r>
              <a:rPr lang="en-US" sz="2000" strike="sngStrike" dirty="0">
                <a:solidFill>
                  <a:schemeClr val="tx1"/>
                </a:solidFill>
                <a:latin typeface="+mj-lt"/>
              </a:rPr>
              <a:t>the evolving interaction of such facts and circumstances as they develop assists the professional accountant to mitigate the challenges arising from complex circumstances. This </a:t>
            </a:r>
            <a:r>
              <a:rPr lang="en-US" sz="2000" dirty="0">
                <a:solidFill>
                  <a:schemeClr val="tx1"/>
                </a:solidFill>
                <a:latin typeface="+mj-lt"/>
              </a:rPr>
              <a:t>might include:</a:t>
            </a:r>
          </a:p>
          <a:p>
            <a:pPr marL="231775" indent="-231775" algn="just" eaLnBrk="0" hangingPunct="0">
              <a:spcBef>
                <a:spcPts val="600"/>
              </a:spcBef>
            </a:pPr>
            <a:r>
              <a:rPr lang="en-US" sz="2000" dirty="0">
                <a:solidFill>
                  <a:schemeClr val="accent5"/>
                </a:solidFill>
                <a:latin typeface="+mj-lt"/>
              </a:rPr>
              <a:t>•  Analyzing, and investigating, as relevant, any uncertain elements, the multiple variables and assumptions and how they are connected or interdependent.</a:t>
            </a:r>
          </a:p>
          <a:p>
            <a:pPr marL="231775" indent="-231775" algn="just" eaLnBrk="0" hangingPunct="0">
              <a:spcBef>
                <a:spcPts val="600"/>
              </a:spcBef>
            </a:pPr>
            <a:r>
              <a:rPr lang="en-US" sz="2000" dirty="0">
                <a:solidFill>
                  <a:schemeClr val="tx1"/>
                </a:solidFill>
                <a:latin typeface="+mj-lt"/>
              </a:rPr>
              <a:t>• Using technology to analyze relevant data to better inform the </a:t>
            </a:r>
            <a:r>
              <a:rPr lang="en-US" sz="2000" dirty="0">
                <a:solidFill>
                  <a:schemeClr val="accent5"/>
                </a:solidFill>
                <a:latin typeface="+mj-lt"/>
              </a:rPr>
              <a:t>professional </a:t>
            </a:r>
            <a:r>
              <a:rPr lang="en-US" sz="2000" dirty="0">
                <a:solidFill>
                  <a:schemeClr val="tx1"/>
                </a:solidFill>
                <a:latin typeface="+mj-lt"/>
              </a:rPr>
              <a:t>accountant’s judgment.</a:t>
            </a:r>
          </a:p>
          <a:p>
            <a:pPr marL="231775" indent="-231775" algn="just" eaLnBrk="0" hangingPunct="0">
              <a:spcBef>
                <a:spcPts val="600"/>
              </a:spcBef>
            </a:pPr>
            <a:r>
              <a:rPr lang="en-US" sz="2000" dirty="0">
                <a:solidFill>
                  <a:schemeClr val="tx1"/>
                </a:solidFill>
                <a:latin typeface="+mj-lt"/>
              </a:rPr>
              <a:t>•  Consulting with others, including experts, to ensure appropriate challenge and additional input as part of the evaluation process.</a:t>
            </a:r>
          </a:p>
          <a:p>
            <a:pPr marL="231775" indent="-231775" algn="just" eaLnBrk="0" hangingPunct="0">
              <a:spcBef>
                <a:spcPts val="600"/>
              </a:spcBef>
            </a:pPr>
            <a:r>
              <a:rPr lang="en-US" sz="2000" dirty="0">
                <a:solidFill>
                  <a:schemeClr val="tx1"/>
                </a:solidFill>
                <a:latin typeface="+mj-lt"/>
              </a:rPr>
              <a:t>• </a:t>
            </a:r>
            <a:r>
              <a:rPr lang="en-US" sz="2000" strike="sngStrike" dirty="0">
                <a:solidFill>
                  <a:schemeClr val="tx1"/>
                </a:solidFill>
                <a:latin typeface="+mj-lt"/>
              </a:rPr>
              <a:t>Monitoring </a:t>
            </a:r>
            <a:r>
              <a:rPr lang="en-US" sz="2000" dirty="0">
                <a:solidFill>
                  <a:schemeClr val="accent5"/>
                </a:solidFill>
                <a:latin typeface="+mj-lt"/>
              </a:rPr>
              <a:t>Being alert to </a:t>
            </a:r>
            <a:r>
              <a:rPr lang="en-US" sz="2000" dirty="0">
                <a:solidFill>
                  <a:schemeClr val="tx1"/>
                </a:solidFill>
                <a:latin typeface="+mj-lt"/>
              </a:rPr>
              <a:t>any developments or changes in the facts and circumstances and assessing whether they might impact any judgments the accountant has made. </a:t>
            </a:r>
            <a:r>
              <a:rPr lang="en-US" sz="2000" dirty="0">
                <a:solidFill>
                  <a:schemeClr val="accent5"/>
                </a:solidFill>
                <a:latin typeface="+mj-lt"/>
              </a:rPr>
              <a:t>(Ref: Para. R120.9 and 120.9 A1)</a:t>
            </a:r>
          </a:p>
          <a:p>
            <a:pPr marL="231775" indent="-231775" algn="just" eaLnBrk="0" hangingPunct="0">
              <a:spcBef>
                <a:spcPts val="600"/>
              </a:spcBef>
            </a:pPr>
            <a:r>
              <a:rPr lang="en-US" sz="2000" dirty="0">
                <a:solidFill>
                  <a:schemeClr val="tx1"/>
                </a:solidFill>
                <a:latin typeface="+mj-lt"/>
              </a:rPr>
              <a:t>• Making the firm or employing organization and, if appropriate, relevant stakeholders aware of the inherent uncertainties or difficulties arising from the facts and circumstances.</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52350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37CE7F3-C74C-F7DF-3745-56B35D607993}"/>
              </a:ext>
            </a:extLst>
          </p:cNvPr>
          <p:cNvSpPr>
            <a:spLocks noGrp="1"/>
          </p:cNvSpPr>
          <p:nvPr>
            <p:ph sz="half" idx="2"/>
          </p:nvPr>
        </p:nvSpPr>
        <p:spPr>
          <a:xfrm>
            <a:off x="710424" y="1690632"/>
            <a:ext cx="7495729" cy="5154501"/>
          </a:xfrm>
        </p:spPr>
        <p:txBody>
          <a:bodyPr>
            <a:normAutofit/>
          </a:bodyPr>
          <a:lstStyle/>
          <a:p>
            <a:pPr marL="0" indent="0">
              <a:lnSpc>
                <a:spcPct val="114000"/>
              </a:lnSpc>
              <a:spcBef>
                <a:spcPts val="600"/>
              </a:spcBef>
              <a:spcAft>
                <a:spcPts val="600"/>
              </a:spcAft>
              <a:buNone/>
            </a:pPr>
            <a:r>
              <a:rPr lang="en-US" sz="3000" dirty="0">
                <a:latin typeface="+mj-lt"/>
              </a:rPr>
              <a:t>Representatives to:</a:t>
            </a:r>
          </a:p>
          <a:p>
            <a:pPr>
              <a:lnSpc>
                <a:spcPct val="114000"/>
              </a:lnSpc>
              <a:spcBef>
                <a:spcPts val="600"/>
              </a:spcBef>
              <a:spcAft>
                <a:spcPts val="600"/>
              </a:spcAft>
              <a:buFont typeface="Wingdings" panose="05000000000000000000" pitchFamily="2" charset="2"/>
              <a:buChar char="Ø"/>
            </a:pPr>
            <a:r>
              <a:rPr lang="en-US" sz="3000" i="1" dirty="0">
                <a:latin typeface="+mj-lt"/>
              </a:rPr>
              <a:t>RECEIVE</a:t>
            </a:r>
            <a:r>
              <a:rPr lang="en-US" sz="3000" dirty="0">
                <a:latin typeface="+mj-lt"/>
              </a:rPr>
              <a:t> an overview of the significant comments on the ED.</a:t>
            </a:r>
          </a:p>
          <a:p>
            <a:pPr>
              <a:lnSpc>
                <a:spcPct val="114000"/>
              </a:lnSpc>
              <a:spcBef>
                <a:spcPts val="600"/>
              </a:spcBef>
              <a:spcAft>
                <a:spcPts val="600"/>
              </a:spcAft>
              <a:buFont typeface="Wingdings" panose="05000000000000000000" pitchFamily="2" charset="2"/>
              <a:buChar char="Ø"/>
            </a:pPr>
            <a:r>
              <a:rPr lang="en-US" sz="3000" i="1" dirty="0">
                <a:latin typeface="+mj-lt"/>
              </a:rPr>
              <a:t>DISCUSS</a:t>
            </a:r>
            <a:r>
              <a:rPr lang="en-US" sz="3000" dirty="0">
                <a:latin typeface="+mj-lt"/>
              </a:rPr>
              <a:t> the Task Force’s related responses.</a:t>
            </a:r>
          </a:p>
        </p:txBody>
      </p:sp>
      <p:sp>
        <p:nvSpPr>
          <p:cNvPr id="5" name="Slide Number Placeholder 4">
            <a:extLst>
              <a:ext uri="{FF2B5EF4-FFF2-40B4-BE49-F238E27FC236}">
                <a16:creationId xmlns:a16="http://schemas.microsoft.com/office/drawing/2014/main" id="{5D98BBF5-B786-68E8-17AD-1BE1A33A5CF8}"/>
              </a:ext>
            </a:extLst>
          </p:cNvPr>
          <p:cNvSpPr>
            <a:spLocks noGrp="1"/>
          </p:cNvSpPr>
          <p:nvPr>
            <p:ph type="sldNum" sz="quarter" idx="12"/>
          </p:nvPr>
        </p:nvSpPr>
        <p:spPr/>
        <p:txBody>
          <a:bodyPr/>
          <a:lstStyle/>
          <a:p>
            <a:fld id="{A68F81FF-A8B7-8E49-9D5B-3CAD5ADFEE36}" type="slidenum">
              <a:rPr lang="en-US" smtClean="0"/>
              <a:pPr/>
              <a:t>2</a:t>
            </a:fld>
            <a:endParaRPr lang="en-US" dirty="0"/>
          </a:p>
        </p:txBody>
      </p:sp>
      <p:sp>
        <p:nvSpPr>
          <p:cNvPr id="6" name="Title 1">
            <a:extLst>
              <a:ext uri="{FF2B5EF4-FFF2-40B4-BE49-F238E27FC236}">
                <a16:creationId xmlns:a16="http://schemas.microsoft.com/office/drawing/2014/main" id="{FE00F1FF-0645-EF5E-E9CB-14295BF6752C}"/>
              </a:ext>
            </a:extLst>
          </p:cNvPr>
          <p:cNvSpPr>
            <a:spLocks noGrp="1"/>
          </p:cNvSpPr>
          <p:nvPr>
            <p:ph type="title"/>
          </p:nvPr>
        </p:nvSpPr>
        <p:spPr>
          <a:xfrm>
            <a:off x="557047" y="12867"/>
            <a:ext cx="10515600" cy="1068518"/>
          </a:xfrm>
        </p:spPr>
        <p:txBody>
          <a:bodyPr/>
          <a:lstStyle/>
          <a:p>
            <a:r>
              <a:rPr lang="en-US" dirty="0">
                <a:latin typeface="+mj-lt"/>
              </a:rPr>
              <a:t>Objectives</a:t>
            </a:r>
          </a:p>
        </p:txBody>
      </p:sp>
    </p:spTree>
    <p:extLst>
      <p:ext uri="{BB962C8B-B14F-4D97-AF65-F5344CB8AC3E}">
        <p14:creationId xmlns:p14="http://schemas.microsoft.com/office/powerpoint/2010/main" val="3522309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20</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a:bodyPr>
          <a:lstStyle/>
          <a:p>
            <a:r>
              <a:rPr lang="en-US" dirty="0">
                <a:latin typeface="+mj-lt"/>
              </a:rPr>
              <a:t>Identifying Threats </a:t>
            </a:r>
            <a:r>
              <a:rPr lang="en-US" sz="2200" dirty="0">
                <a:latin typeface="+mj-lt"/>
              </a:rPr>
              <a:t>(ED para. 200.6 A2 and 300.6 A2)</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7" y="2089561"/>
            <a:ext cx="5177165" cy="36933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indent="-285750">
              <a:spcBef>
                <a:spcPts val="600"/>
              </a:spcBef>
              <a:spcAft>
                <a:spcPts val="600"/>
              </a:spcAft>
              <a:buFont typeface="Wingdings" panose="05000000000000000000" pitchFamily="2" charset="2"/>
              <a:buChar char="Ø"/>
            </a:pPr>
            <a:r>
              <a:rPr lang="en-US" sz="2000" b="1" dirty="0">
                <a:solidFill>
                  <a:srgbClr val="00AA55"/>
                </a:solidFill>
                <a:latin typeface="+mj-lt"/>
                <a:ea typeface="Arial"/>
                <a:cs typeface="Arial"/>
                <a:sym typeface="Arial"/>
              </a:rPr>
              <a:t>Generally supportive. </a:t>
            </a:r>
          </a:p>
          <a:p>
            <a:pPr marL="285750" indent="-285750">
              <a:spcBef>
                <a:spcPts val="600"/>
              </a:spcBef>
              <a:spcAft>
                <a:spcPts val="600"/>
              </a:spcAft>
              <a:buFont typeface="Wingdings" panose="05000000000000000000" pitchFamily="2" charset="2"/>
              <a:buChar char="Ø"/>
            </a:pPr>
            <a:r>
              <a:rPr lang="en-US" sz="2000" b="1" dirty="0">
                <a:solidFill>
                  <a:srgbClr val="00AA55"/>
                </a:solidFill>
                <a:latin typeface="+mj-lt"/>
                <a:ea typeface="Arial"/>
                <a:cs typeface="Arial"/>
                <a:sym typeface="Arial"/>
              </a:rPr>
              <a:t>Questions/ Clarify:</a:t>
            </a:r>
            <a:endParaRPr kumimoji="0" lang="en-US" sz="2000" b="1" i="0" u="none" strike="noStrike" cap="none" spc="0" normalizeH="0" baseline="0" dirty="0">
              <a:ln>
                <a:noFill/>
              </a:ln>
              <a:solidFill>
                <a:srgbClr val="00AA55"/>
              </a:solidFill>
              <a:effectLst/>
              <a:uFillTx/>
              <a:latin typeface="+mj-lt"/>
              <a:ea typeface="Arial"/>
              <a:cs typeface="Arial"/>
              <a:sym typeface="Arial"/>
            </a:endParaRPr>
          </a:p>
          <a:p>
            <a:pPr marL="509588" lvl="1" indent="-457200">
              <a:spcBef>
                <a:spcPts val="600"/>
              </a:spcBef>
              <a:spcAft>
                <a:spcPts val="600"/>
              </a:spcAft>
              <a:buFont typeface="Arial" panose="020B0604020202020204" pitchFamily="34" charset="0"/>
              <a:buChar char="•"/>
            </a:pPr>
            <a:r>
              <a:rPr kumimoji="0" lang="en-US" sz="2000" b="0" i="1" u="none" strike="noStrike" cap="none" spc="0" normalizeH="0" baseline="0" dirty="0">
                <a:ln>
                  <a:noFill/>
                </a:ln>
                <a:effectLst/>
                <a:uFillTx/>
                <a:latin typeface="+mj-lt"/>
                <a:ea typeface="Arial"/>
                <a:cs typeface="Arial"/>
                <a:sym typeface="Arial"/>
              </a:rPr>
              <a:t>“Whether technology incorporates expertise or judgements of the accountant or the employing organization/ firm.”</a:t>
            </a:r>
          </a:p>
          <a:p>
            <a:pPr marL="509588" lvl="1" indent="-457200">
              <a:spcBef>
                <a:spcPts val="600"/>
              </a:spcBef>
              <a:spcAft>
                <a:spcPts val="600"/>
              </a:spcAft>
              <a:buFont typeface="Arial" panose="020B0604020202020204" pitchFamily="34" charset="0"/>
              <a:buChar char="•"/>
            </a:pPr>
            <a:r>
              <a:rPr kumimoji="0" lang="en-US" sz="2000" b="0" i="1" u="none" strike="noStrike" cap="none" spc="0" normalizeH="0" baseline="0" dirty="0">
                <a:ln>
                  <a:noFill/>
                </a:ln>
                <a:effectLst/>
                <a:uFillTx/>
                <a:latin typeface="+mj-lt"/>
                <a:ea typeface="Arial"/>
                <a:cs typeface="Arial"/>
                <a:sym typeface="Arial"/>
              </a:rPr>
              <a:t>“Whether the accountant has the professional competence to understand, use and explain the output from the technology.”</a:t>
            </a:r>
          </a:p>
        </p:txBody>
      </p:sp>
      <p:sp>
        <p:nvSpPr>
          <p:cNvPr id="5" name="TextBox 4">
            <a:extLst>
              <a:ext uri="{FF2B5EF4-FFF2-40B4-BE49-F238E27FC236}">
                <a16:creationId xmlns:a16="http://schemas.microsoft.com/office/drawing/2014/main" id="{1B969A33-6011-7A92-479A-7D891F564A37}"/>
              </a:ext>
            </a:extLst>
          </p:cNvPr>
          <p:cNvSpPr txBox="1"/>
          <p:nvPr/>
        </p:nvSpPr>
        <p:spPr>
          <a:xfrm>
            <a:off x="612558" y="1242057"/>
            <a:ext cx="10969842" cy="492443"/>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spcBef>
                <a:spcPts val="600"/>
              </a:spcBef>
              <a:spcAft>
                <a:spcPts val="600"/>
              </a:spcAft>
            </a:pPr>
            <a:r>
              <a:rPr lang="en-US" sz="2200" b="1" dirty="0">
                <a:latin typeface="+mj-lt"/>
                <a:ea typeface="Arial"/>
                <a:cs typeface="Arial"/>
                <a:sym typeface="Arial"/>
              </a:rPr>
              <a:t>ED: </a:t>
            </a:r>
            <a:r>
              <a:rPr lang="en-US" sz="2200" dirty="0">
                <a:latin typeface="+mj-lt"/>
                <a:ea typeface="Arial"/>
                <a:cs typeface="Arial"/>
                <a:sym typeface="Arial"/>
              </a:rPr>
              <a:t>Identifying threats when PAs rely upon the output from technology </a:t>
            </a:r>
            <a:endParaRPr kumimoji="0" lang="en-US" sz="2200" b="0" i="1" u="none" strike="noStrike" cap="none" spc="0" normalizeH="0" baseline="0" dirty="0">
              <a:ln>
                <a:noFill/>
              </a:ln>
              <a:effectLst/>
              <a:uFillTx/>
              <a:latin typeface="+mj-lt"/>
              <a:ea typeface="Arial"/>
              <a:cs typeface="Arial"/>
              <a:sym typeface="Arial"/>
            </a:endParaRPr>
          </a:p>
        </p:txBody>
      </p:sp>
      <p:sp>
        <p:nvSpPr>
          <p:cNvPr id="7" name="TextBox 6">
            <a:extLst>
              <a:ext uri="{FF2B5EF4-FFF2-40B4-BE49-F238E27FC236}">
                <a16:creationId xmlns:a16="http://schemas.microsoft.com/office/drawing/2014/main" id="{4C6B5710-1390-200E-AB0F-A3401BD15C47}"/>
              </a:ext>
            </a:extLst>
          </p:cNvPr>
          <p:cNvSpPr txBox="1"/>
          <p:nvPr/>
        </p:nvSpPr>
        <p:spPr>
          <a:xfrm>
            <a:off x="6402279" y="2089561"/>
            <a:ext cx="4984955" cy="384720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38138" lvl="1" indent="-285750">
              <a:spcBef>
                <a:spcPts val="600"/>
              </a:spcBef>
              <a:spcAft>
                <a:spcPts val="600"/>
              </a:spcAft>
              <a:buFont typeface="Wingdings" panose="05000000000000000000" pitchFamily="2" charset="2"/>
              <a:buChar char="Ø"/>
            </a:pPr>
            <a:r>
              <a:rPr lang="en-US" sz="2000" b="1" dirty="0">
                <a:solidFill>
                  <a:srgbClr val="00AA55"/>
                </a:solidFill>
                <a:latin typeface="+mj-lt"/>
                <a:cs typeface="Arial"/>
                <a:sym typeface="Arial"/>
              </a:rPr>
              <a:t>Suggestions</a:t>
            </a:r>
            <a:r>
              <a:rPr lang="en-US" sz="2000" b="1" dirty="0">
                <a:solidFill>
                  <a:srgbClr val="00AA55"/>
                </a:solidFill>
                <a:latin typeface="+mj-lt"/>
                <a:ea typeface="Arial"/>
                <a:cs typeface="Arial"/>
                <a:sym typeface="Arial"/>
              </a:rPr>
              <a:t>:</a:t>
            </a:r>
            <a:endParaRPr kumimoji="0" lang="en-US" sz="2000" b="1" i="0" u="none" strike="noStrike" cap="none" spc="0" normalizeH="0" baseline="0" dirty="0">
              <a:ln>
                <a:noFill/>
              </a:ln>
              <a:solidFill>
                <a:srgbClr val="00AA55"/>
              </a:solidFill>
              <a:effectLst/>
              <a:uFillTx/>
              <a:latin typeface="+mj-lt"/>
              <a:ea typeface="Arial"/>
              <a:cs typeface="Arial"/>
              <a:sym typeface="Arial"/>
            </a:endParaRP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Link considerations to specific threats.</a:t>
            </a:r>
          </a:p>
          <a:p>
            <a:pPr marL="509588" lvl="1" indent="-457200">
              <a:spcBef>
                <a:spcPts val="600"/>
              </a:spcBef>
              <a:spcAft>
                <a:spcPts val="600"/>
              </a:spcAft>
              <a:buFont typeface="Arial" panose="020B0604020202020204" pitchFamily="34" charset="0"/>
              <a:buChar char="•"/>
            </a:pPr>
            <a:r>
              <a:rPr lang="en-US" sz="2000" dirty="0">
                <a:latin typeface="+mj-lt"/>
                <a:ea typeface="Arial"/>
                <a:cs typeface="Arial"/>
                <a:sym typeface="Arial"/>
              </a:rPr>
              <a:t>Add </a:t>
            </a:r>
            <a:r>
              <a:rPr kumimoji="0" lang="en-US" sz="2000" b="0" i="0" u="none" strike="noStrike" cap="none" spc="0" normalizeH="0" baseline="0" dirty="0">
                <a:ln>
                  <a:noFill/>
                </a:ln>
                <a:effectLst/>
                <a:uFillTx/>
                <a:latin typeface="+mj-lt"/>
                <a:ea typeface="Arial"/>
                <a:cs typeface="Arial"/>
                <a:sym typeface="Arial"/>
              </a:rPr>
              <a:t>sub-heading.</a:t>
            </a:r>
          </a:p>
          <a:p>
            <a:pPr marL="509588" lvl="1" indent="-457200">
              <a:spcBef>
                <a:spcPts val="600"/>
              </a:spcBef>
              <a:spcAft>
                <a:spcPts val="600"/>
              </a:spcAft>
              <a:buFont typeface="Arial" panose="020B0604020202020204" pitchFamily="34" charset="0"/>
              <a:buChar char="•"/>
            </a:pPr>
            <a:r>
              <a:rPr lang="en-US" sz="2000" dirty="0">
                <a:latin typeface="+mj-lt"/>
                <a:ea typeface="Arial"/>
                <a:cs typeface="Arial"/>
                <a:sym typeface="Arial"/>
              </a:rPr>
              <a:t>Add considerations e.g., inputs/ data, technology sophistication/ maturity.</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“safeguards” e.g., third-party certifications.</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documentation expectations. </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specific issues re AI systems. </a:t>
            </a:r>
          </a:p>
        </p:txBody>
      </p:sp>
    </p:spTree>
    <p:extLst>
      <p:ext uri="{BB962C8B-B14F-4D97-AF65-F5344CB8AC3E}">
        <p14:creationId xmlns:p14="http://schemas.microsoft.com/office/powerpoint/2010/main" val="16990470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21</a:t>
            </a:fld>
            <a:endParaRPr lang="en-US"/>
          </a:p>
        </p:txBody>
      </p:sp>
      <p:sp>
        <p:nvSpPr>
          <p:cNvPr id="10" name="Title 5">
            <a:extLst>
              <a:ext uri="{FF2B5EF4-FFF2-40B4-BE49-F238E27FC236}">
                <a16:creationId xmlns:a16="http://schemas.microsoft.com/office/drawing/2014/main" id="{ABE26666-ED45-78E3-0BFA-DF279B1F4136}"/>
              </a:ext>
            </a:extLst>
          </p:cNvPr>
          <p:cNvSpPr>
            <a:spLocks noGrp="1"/>
          </p:cNvSpPr>
          <p:nvPr>
            <p:ph type="title"/>
          </p:nvPr>
        </p:nvSpPr>
        <p:spPr>
          <a:xfrm>
            <a:off x="612559" y="36374"/>
            <a:ext cx="11579441" cy="1068518"/>
          </a:xfrm>
        </p:spPr>
        <p:txBody>
          <a:bodyPr>
            <a:normAutofit/>
          </a:bodyPr>
          <a:lstStyle/>
          <a:p>
            <a:r>
              <a:rPr lang="en-US" dirty="0">
                <a:latin typeface="+mj-lt"/>
              </a:rPr>
              <a:t>Revised 200.6 A2 </a:t>
            </a:r>
            <a:r>
              <a:rPr lang="en-US" sz="2000" dirty="0">
                <a:latin typeface="+mj-lt"/>
              </a:rPr>
              <a:t>(ED Mark-Up)</a:t>
            </a:r>
          </a:p>
        </p:txBody>
      </p:sp>
      <p:sp>
        <p:nvSpPr>
          <p:cNvPr id="12" name="Content Placeholder 2">
            <a:extLst>
              <a:ext uri="{FF2B5EF4-FFF2-40B4-BE49-F238E27FC236}">
                <a16:creationId xmlns:a16="http://schemas.microsoft.com/office/drawing/2014/main" id="{88E1461A-1719-DCF7-E258-1A044D400E2D}"/>
              </a:ext>
            </a:extLst>
          </p:cNvPr>
          <p:cNvSpPr txBox="1">
            <a:spLocks/>
          </p:cNvSpPr>
          <p:nvPr/>
        </p:nvSpPr>
        <p:spPr>
          <a:xfrm>
            <a:off x="8966922" y="217022"/>
            <a:ext cx="1202377"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300.6 A2</a:t>
            </a:r>
          </a:p>
        </p:txBody>
      </p:sp>
      <p:sp>
        <p:nvSpPr>
          <p:cNvPr id="13" name="TextBox 12">
            <a:extLst>
              <a:ext uri="{FF2B5EF4-FFF2-40B4-BE49-F238E27FC236}">
                <a16:creationId xmlns:a16="http://schemas.microsoft.com/office/drawing/2014/main" id="{DFE52D58-50A5-4EC7-3343-B121A174EB03}"/>
              </a:ext>
            </a:extLst>
          </p:cNvPr>
          <p:cNvSpPr txBox="1"/>
          <p:nvPr/>
        </p:nvSpPr>
        <p:spPr>
          <a:xfrm>
            <a:off x="262760" y="1933903"/>
            <a:ext cx="1684657" cy="3391638"/>
          </a:xfrm>
          <a:prstGeom prst="rect">
            <a:avLst/>
          </a:prstGeom>
          <a:solidFill>
            <a:schemeClr val="accent6">
              <a:lumMod val="20000"/>
              <a:lumOff val="80000"/>
            </a:schemeClr>
          </a:solidFill>
        </p:spPr>
        <p:txBody>
          <a:bodyPr vert="horz" wrap="square" lIns="91440" tIns="182880" rIns="91440" bIns="182880" rtlCol="0" anchor="ctr">
            <a:noAutofit/>
          </a:bodyPr>
          <a:lstStyle/>
          <a:p>
            <a:pPr algn="l">
              <a:spcBef>
                <a:spcPts val="600"/>
              </a:spcBef>
            </a:pPr>
            <a:r>
              <a:rPr lang="en-US" sz="1500" b="1" dirty="0">
                <a:solidFill>
                  <a:schemeClr val="accent6"/>
                </a:solidFill>
                <a:latin typeface="+mj-lt"/>
              </a:rPr>
              <a:t>TF Response:</a:t>
            </a:r>
          </a:p>
          <a:p>
            <a:pPr marL="182880" indent="-182880" algn="l">
              <a:spcBef>
                <a:spcPts val="600"/>
              </a:spcBef>
              <a:buFont typeface="Arial" panose="020B0604020202020204" pitchFamily="34" charset="0"/>
              <a:buChar char="•"/>
            </a:pPr>
            <a:r>
              <a:rPr lang="en-US" sz="1500" dirty="0">
                <a:solidFill>
                  <a:schemeClr val="accent6"/>
                </a:solidFill>
                <a:latin typeface="+mj-lt"/>
              </a:rPr>
              <a:t>Revisions addressing questions/ suggestions.</a:t>
            </a:r>
          </a:p>
          <a:p>
            <a:pPr marL="182880" indent="-182880">
              <a:spcBef>
                <a:spcPts val="600"/>
              </a:spcBef>
              <a:buFont typeface="Arial" panose="020B0604020202020204" pitchFamily="34" charset="0"/>
              <a:buChar char="•"/>
            </a:pPr>
            <a:r>
              <a:rPr lang="en-US" sz="1500" dirty="0">
                <a:solidFill>
                  <a:schemeClr val="accent6"/>
                </a:solidFill>
                <a:latin typeface="+mj-lt"/>
              </a:rPr>
              <a:t>Extant documentation provisions sufficient. </a:t>
            </a:r>
          </a:p>
          <a:p>
            <a:pPr marL="182880" indent="-182880">
              <a:spcBef>
                <a:spcPts val="600"/>
              </a:spcBef>
              <a:buFont typeface="Arial" panose="020B0604020202020204" pitchFamily="34" charset="0"/>
              <a:buChar char="•"/>
            </a:pPr>
            <a:r>
              <a:rPr lang="en-US" sz="1600" dirty="0">
                <a:solidFill>
                  <a:schemeClr val="accent6"/>
                </a:solidFill>
                <a:latin typeface="+mj-lt"/>
              </a:rPr>
              <a:t>AI-specific guidance too detailed for Code.</a:t>
            </a:r>
          </a:p>
        </p:txBody>
      </p:sp>
      <p:sp>
        <p:nvSpPr>
          <p:cNvPr id="3" name="Content Placeholder 2">
            <a:extLst>
              <a:ext uri="{FF2B5EF4-FFF2-40B4-BE49-F238E27FC236}">
                <a16:creationId xmlns:a16="http://schemas.microsoft.com/office/drawing/2014/main" id="{15C07FDD-5A6B-0C77-6ECA-B280BE779660}"/>
              </a:ext>
            </a:extLst>
          </p:cNvPr>
          <p:cNvSpPr txBox="1">
            <a:spLocks/>
          </p:cNvSpPr>
          <p:nvPr/>
        </p:nvSpPr>
        <p:spPr>
          <a:xfrm>
            <a:off x="2099442" y="1149975"/>
            <a:ext cx="9829798" cy="5658911"/>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1650" b="1" dirty="0">
                <a:solidFill>
                  <a:schemeClr val="tx1"/>
                </a:solidFill>
                <a:latin typeface="+mj-lt"/>
              </a:rPr>
              <a:t>Revised 200.6 A2</a:t>
            </a:r>
          </a:p>
          <a:p>
            <a:pPr algn="just" eaLnBrk="0" hangingPunct="0">
              <a:spcBef>
                <a:spcPts val="600"/>
              </a:spcBef>
            </a:pPr>
            <a:r>
              <a:rPr lang="en-US" sz="1650" i="1" dirty="0">
                <a:solidFill>
                  <a:schemeClr val="accent5"/>
                </a:solidFill>
                <a:latin typeface="+mj-lt"/>
              </a:rPr>
              <a:t>Identifying Threats Associated with the Use of Technology</a:t>
            </a:r>
          </a:p>
          <a:p>
            <a:pPr algn="just" eaLnBrk="0" hangingPunct="0">
              <a:spcBef>
                <a:spcPts val="600"/>
              </a:spcBef>
            </a:pPr>
            <a:r>
              <a:rPr lang="en-US" sz="1650" dirty="0">
                <a:solidFill>
                  <a:schemeClr val="tx1"/>
                </a:solidFill>
                <a:latin typeface="+mj-lt"/>
              </a:rPr>
              <a:t>The </a:t>
            </a:r>
            <a:r>
              <a:rPr lang="en-US" sz="1650" dirty="0">
                <a:solidFill>
                  <a:schemeClr val="accent5"/>
                </a:solidFill>
                <a:latin typeface="+mj-lt"/>
              </a:rPr>
              <a:t>following are examples of facts and circumstances relating to the </a:t>
            </a:r>
            <a:r>
              <a:rPr lang="en-US" sz="1650" dirty="0">
                <a:solidFill>
                  <a:schemeClr val="tx1"/>
                </a:solidFill>
                <a:latin typeface="+mj-lt"/>
              </a:rPr>
              <a:t>use of technology </a:t>
            </a:r>
            <a:r>
              <a:rPr lang="en-US" sz="1650" strike="sngStrike" dirty="0">
                <a:solidFill>
                  <a:schemeClr val="tx1"/>
                </a:solidFill>
                <a:latin typeface="+mj-lt"/>
              </a:rPr>
              <a:t>is a specific circumstance</a:t>
            </a:r>
            <a:r>
              <a:rPr lang="en-US" sz="1650" dirty="0">
                <a:solidFill>
                  <a:schemeClr val="accent5"/>
                </a:solidFill>
                <a:latin typeface="+mj-lt"/>
              </a:rPr>
              <a:t> </a:t>
            </a:r>
            <a:r>
              <a:rPr lang="en-US" sz="1650" dirty="0">
                <a:solidFill>
                  <a:schemeClr val="tx1"/>
                </a:solidFill>
                <a:latin typeface="+mj-lt"/>
              </a:rPr>
              <a:t>that might create threats </a:t>
            </a:r>
            <a:r>
              <a:rPr lang="en-US" sz="1650" dirty="0">
                <a:solidFill>
                  <a:schemeClr val="accent5"/>
                </a:solidFill>
                <a:latin typeface="+mj-lt"/>
              </a:rPr>
              <a:t>for a professional accountant when undertaking a professional activity: </a:t>
            </a:r>
            <a:r>
              <a:rPr lang="en-US" sz="1650" strike="sngStrike" dirty="0">
                <a:solidFill>
                  <a:schemeClr val="tx1"/>
                </a:solidFill>
                <a:latin typeface="+mj-lt"/>
              </a:rPr>
              <a:t>to compliance with the fundamental principles. Considerations that are relevant when identifying such threats when a professional accountant relies upon the output from technology include: </a:t>
            </a:r>
          </a:p>
          <a:p>
            <a:pPr algn="just" eaLnBrk="0" hangingPunct="0">
              <a:spcBef>
                <a:spcPts val="600"/>
              </a:spcBef>
            </a:pPr>
            <a:r>
              <a:rPr lang="en-US" sz="1650" dirty="0">
                <a:solidFill>
                  <a:schemeClr val="accent5"/>
                </a:solidFill>
                <a:latin typeface="+mj-lt"/>
              </a:rPr>
              <a:t>•  Self-interest Threats</a:t>
            </a:r>
          </a:p>
          <a:p>
            <a:pPr marL="346075" indent="-177800" algn="just" eaLnBrk="0" hangingPunct="0">
              <a:spcBef>
                <a:spcPts val="600"/>
              </a:spcBef>
            </a:pPr>
            <a:r>
              <a:rPr lang="en-US" sz="1650" dirty="0">
                <a:solidFill>
                  <a:schemeClr val="accent5"/>
                </a:solidFill>
                <a:latin typeface="+mj-lt"/>
              </a:rPr>
              <a:t>◦  The data available is not sufficient for the effective deployment of the technology. </a:t>
            </a:r>
          </a:p>
          <a:p>
            <a:pPr marL="346075" indent="-177800" algn="just" eaLnBrk="0" hangingPunct="0">
              <a:spcBef>
                <a:spcPts val="600"/>
              </a:spcBef>
            </a:pPr>
            <a:r>
              <a:rPr lang="en-US" sz="1650" dirty="0">
                <a:solidFill>
                  <a:schemeClr val="tx1"/>
                </a:solidFill>
                <a:latin typeface="+mj-lt"/>
              </a:rPr>
              <a:t>◦ </a:t>
            </a:r>
            <a:r>
              <a:rPr lang="en-US" sz="1650" dirty="0">
                <a:solidFill>
                  <a:schemeClr val="accent5"/>
                </a:solidFill>
                <a:latin typeface="+mj-lt"/>
              </a:rPr>
              <a:t> </a:t>
            </a:r>
            <a:r>
              <a:rPr lang="en-US" sz="1650" strike="sngStrike" dirty="0">
                <a:solidFill>
                  <a:schemeClr val="tx1"/>
                </a:solidFill>
                <a:latin typeface="+mj-lt"/>
              </a:rPr>
              <a:t>Whether </a:t>
            </a:r>
            <a:r>
              <a:rPr lang="en-US" sz="1650" strike="sngStrike" dirty="0" err="1">
                <a:solidFill>
                  <a:schemeClr val="tx1"/>
                </a:solidFill>
                <a:latin typeface="+mj-lt"/>
              </a:rPr>
              <a:t>i</a:t>
            </a:r>
            <a:r>
              <a:rPr lang="en-US" sz="1650" dirty="0" err="1">
                <a:solidFill>
                  <a:schemeClr val="accent5"/>
                </a:solidFill>
                <a:latin typeface="+mj-lt"/>
              </a:rPr>
              <a:t>I</a:t>
            </a:r>
            <a:r>
              <a:rPr lang="en-US" sz="1650" dirty="0" err="1">
                <a:solidFill>
                  <a:schemeClr val="tx1"/>
                </a:solidFill>
                <a:latin typeface="+mj-lt"/>
              </a:rPr>
              <a:t>nformation</a:t>
            </a:r>
            <a:r>
              <a:rPr lang="en-US" sz="1650" dirty="0">
                <a:solidFill>
                  <a:schemeClr val="tx1"/>
                </a:solidFill>
                <a:latin typeface="+mj-lt"/>
              </a:rPr>
              <a:t> about how the technology functions is </a:t>
            </a:r>
            <a:r>
              <a:rPr lang="en-US" sz="1650" dirty="0">
                <a:solidFill>
                  <a:schemeClr val="accent5"/>
                </a:solidFill>
                <a:latin typeface="+mj-lt"/>
              </a:rPr>
              <a:t>not </a:t>
            </a:r>
            <a:r>
              <a:rPr lang="en-US" sz="1650" dirty="0">
                <a:solidFill>
                  <a:schemeClr val="tx1"/>
                </a:solidFill>
                <a:latin typeface="+mj-lt"/>
              </a:rPr>
              <a:t>available to the accountant.</a:t>
            </a:r>
          </a:p>
          <a:p>
            <a:pPr marL="346075" indent="-177800" algn="just" eaLnBrk="0" hangingPunct="0">
              <a:spcBef>
                <a:spcPts val="600"/>
              </a:spcBef>
            </a:pPr>
            <a:r>
              <a:rPr lang="en-US" sz="1650" dirty="0">
                <a:solidFill>
                  <a:schemeClr val="tx1"/>
                </a:solidFill>
                <a:latin typeface="+mj-lt"/>
              </a:rPr>
              <a:t>◦</a:t>
            </a:r>
            <a:r>
              <a:rPr lang="en-US" sz="1650" dirty="0">
                <a:solidFill>
                  <a:schemeClr val="accent5"/>
                </a:solidFill>
                <a:latin typeface="+mj-lt"/>
              </a:rPr>
              <a:t>  </a:t>
            </a:r>
            <a:r>
              <a:rPr lang="en-US" sz="1650" strike="sngStrike" dirty="0">
                <a:solidFill>
                  <a:schemeClr val="tx1"/>
                </a:solidFill>
                <a:latin typeface="+mj-lt"/>
              </a:rPr>
              <a:t>Whether </a:t>
            </a:r>
            <a:r>
              <a:rPr lang="en-US" sz="1650" strike="sngStrike" dirty="0" err="1">
                <a:solidFill>
                  <a:schemeClr val="tx1"/>
                </a:solidFill>
                <a:latin typeface="+mj-lt"/>
              </a:rPr>
              <a:t>t</a:t>
            </a:r>
            <a:r>
              <a:rPr lang="en-US" sz="1650" dirty="0" err="1">
                <a:solidFill>
                  <a:schemeClr val="accent5"/>
                </a:solidFill>
                <a:latin typeface="+mj-lt"/>
              </a:rPr>
              <a:t>T</a:t>
            </a:r>
            <a:r>
              <a:rPr lang="en-US" sz="1650" dirty="0" err="1">
                <a:solidFill>
                  <a:schemeClr val="tx1"/>
                </a:solidFill>
                <a:latin typeface="+mj-lt"/>
              </a:rPr>
              <a:t>he</a:t>
            </a:r>
            <a:r>
              <a:rPr lang="en-US" sz="1650" dirty="0">
                <a:solidFill>
                  <a:schemeClr val="tx1"/>
                </a:solidFill>
                <a:latin typeface="+mj-lt"/>
              </a:rPr>
              <a:t> technology is</a:t>
            </a:r>
            <a:r>
              <a:rPr lang="en-US" sz="1650" dirty="0">
                <a:solidFill>
                  <a:schemeClr val="accent5"/>
                </a:solidFill>
                <a:latin typeface="+mj-lt"/>
              </a:rPr>
              <a:t> not </a:t>
            </a:r>
            <a:r>
              <a:rPr lang="en-US" sz="1650" dirty="0">
                <a:solidFill>
                  <a:schemeClr val="tx1"/>
                </a:solidFill>
                <a:latin typeface="+mj-lt"/>
              </a:rPr>
              <a:t>appropriate for the purpose for which it is to be used. </a:t>
            </a:r>
          </a:p>
          <a:p>
            <a:pPr marL="346075" indent="-177800" algn="just" eaLnBrk="0" hangingPunct="0">
              <a:spcBef>
                <a:spcPts val="600"/>
              </a:spcBef>
            </a:pPr>
            <a:r>
              <a:rPr lang="en-US" sz="1650" dirty="0">
                <a:solidFill>
                  <a:schemeClr val="tx1"/>
                </a:solidFill>
                <a:latin typeface="+mj-lt"/>
              </a:rPr>
              <a:t>◦</a:t>
            </a:r>
            <a:r>
              <a:rPr lang="en-US" sz="1650" dirty="0">
                <a:solidFill>
                  <a:schemeClr val="accent5"/>
                </a:solidFill>
                <a:latin typeface="+mj-lt"/>
              </a:rPr>
              <a:t>  </a:t>
            </a:r>
            <a:r>
              <a:rPr lang="en-US" sz="1650" strike="sngStrike" dirty="0">
                <a:solidFill>
                  <a:schemeClr val="tx1"/>
                </a:solidFill>
                <a:latin typeface="+mj-lt"/>
              </a:rPr>
              <a:t>Whether </a:t>
            </a:r>
            <a:r>
              <a:rPr lang="en-US" sz="1650" strike="sngStrike" dirty="0" err="1">
                <a:solidFill>
                  <a:schemeClr val="tx1"/>
                </a:solidFill>
                <a:latin typeface="+mj-lt"/>
              </a:rPr>
              <a:t>t</a:t>
            </a:r>
            <a:r>
              <a:rPr lang="en-US" sz="1650" dirty="0" err="1">
                <a:solidFill>
                  <a:schemeClr val="accent5"/>
                </a:solidFill>
                <a:latin typeface="+mj-lt"/>
              </a:rPr>
              <a:t>T</a:t>
            </a:r>
            <a:r>
              <a:rPr lang="en-US" sz="1650" dirty="0" err="1">
                <a:solidFill>
                  <a:schemeClr val="tx1"/>
                </a:solidFill>
                <a:latin typeface="+mj-lt"/>
              </a:rPr>
              <a:t>he</a:t>
            </a:r>
            <a:r>
              <a:rPr lang="en-US" sz="1650" dirty="0">
                <a:solidFill>
                  <a:schemeClr val="tx1"/>
                </a:solidFill>
                <a:latin typeface="+mj-lt"/>
              </a:rPr>
              <a:t> accountant </a:t>
            </a:r>
            <a:r>
              <a:rPr lang="en-US" sz="1650" dirty="0">
                <a:solidFill>
                  <a:schemeClr val="accent5"/>
                </a:solidFill>
                <a:latin typeface="+mj-lt"/>
              </a:rPr>
              <a:t>does not have sufficient expertise, or access to an expert with sufficient understanding, </a:t>
            </a:r>
            <a:r>
              <a:rPr lang="en-US" sz="1650" strike="sngStrike" dirty="0">
                <a:solidFill>
                  <a:schemeClr val="tx1"/>
                </a:solidFill>
                <a:latin typeface="+mj-lt"/>
              </a:rPr>
              <a:t>has the professional competence </a:t>
            </a:r>
            <a:r>
              <a:rPr lang="en-US" sz="1650" dirty="0">
                <a:solidFill>
                  <a:schemeClr val="tx1"/>
                </a:solidFill>
                <a:latin typeface="+mj-lt"/>
              </a:rPr>
              <a:t>to </a:t>
            </a:r>
            <a:r>
              <a:rPr lang="en-US" sz="1650" strike="sngStrike" dirty="0">
                <a:solidFill>
                  <a:schemeClr val="tx1"/>
                </a:solidFill>
                <a:latin typeface="+mj-lt"/>
              </a:rPr>
              <a:t>understand, </a:t>
            </a:r>
            <a:r>
              <a:rPr lang="en-US" sz="1650" dirty="0">
                <a:solidFill>
                  <a:schemeClr val="tx1"/>
                </a:solidFill>
                <a:latin typeface="+mj-lt"/>
              </a:rPr>
              <a:t>use and explain the output from the technology</a:t>
            </a:r>
            <a:r>
              <a:rPr lang="en-US" sz="1650" dirty="0">
                <a:solidFill>
                  <a:schemeClr val="accent5"/>
                </a:solidFill>
                <a:latin typeface="+mj-lt"/>
              </a:rPr>
              <a:t>, for the purpose intended. (Ref: Para. 230.2).</a:t>
            </a:r>
          </a:p>
          <a:p>
            <a:pPr algn="just" eaLnBrk="0" hangingPunct="0">
              <a:spcBef>
                <a:spcPts val="600"/>
              </a:spcBef>
            </a:pPr>
            <a:r>
              <a:rPr lang="en-US" sz="1650" dirty="0">
                <a:solidFill>
                  <a:schemeClr val="accent5"/>
                </a:solidFill>
                <a:latin typeface="+mj-lt"/>
              </a:rPr>
              <a:t>•  Self-interest or Self-review threats</a:t>
            </a:r>
          </a:p>
          <a:p>
            <a:pPr marL="346075" indent="-177800" algn="just" eaLnBrk="0" hangingPunct="0">
              <a:spcBef>
                <a:spcPts val="600"/>
              </a:spcBef>
            </a:pPr>
            <a:r>
              <a:rPr lang="en-US" sz="1650" dirty="0">
                <a:solidFill>
                  <a:schemeClr val="tx1"/>
                </a:solidFill>
                <a:latin typeface="+mj-lt"/>
              </a:rPr>
              <a:t>◦</a:t>
            </a:r>
            <a:r>
              <a:rPr lang="en-US" sz="1650" dirty="0">
                <a:solidFill>
                  <a:schemeClr val="accent5"/>
                </a:solidFill>
                <a:latin typeface="+mj-lt"/>
              </a:rPr>
              <a:t> Use of </a:t>
            </a:r>
            <a:r>
              <a:rPr lang="en-US" sz="1650" strike="sngStrike" dirty="0">
                <a:solidFill>
                  <a:schemeClr val="tx1"/>
                </a:solidFill>
                <a:latin typeface="+mj-lt"/>
              </a:rPr>
              <a:t>Whether </a:t>
            </a:r>
            <a:r>
              <a:rPr lang="en-US" sz="1650" dirty="0">
                <a:solidFill>
                  <a:schemeClr val="accent5"/>
                </a:solidFill>
                <a:latin typeface="+mj-lt"/>
              </a:rPr>
              <a:t>the technology </a:t>
            </a:r>
            <a:r>
              <a:rPr lang="en-US" sz="1650" strike="sngStrike" dirty="0">
                <a:solidFill>
                  <a:schemeClr val="tx1"/>
                </a:solidFill>
                <a:latin typeface="+mj-lt"/>
              </a:rPr>
              <a:t>incorporates </a:t>
            </a:r>
            <a:r>
              <a:rPr lang="en-US" sz="1650" dirty="0">
                <a:solidFill>
                  <a:schemeClr val="accent5"/>
                </a:solidFill>
                <a:latin typeface="+mj-lt"/>
              </a:rPr>
              <a:t>requires the </a:t>
            </a:r>
            <a:r>
              <a:rPr lang="en-US" sz="1650" strike="sngStrike" dirty="0">
                <a:solidFill>
                  <a:schemeClr val="tx1"/>
                </a:solidFill>
                <a:latin typeface="+mj-lt"/>
              </a:rPr>
              <a:t>expertise </a:t>
            </a:r>
            <a:r>
              <a:rPr lang="en-US" sz="1650" dirty="0">
                <a:solidFill>
                  <a:schemeClr val="accent5"/>
                </a:solidFill>
                <a:latin typeface="+mj-lt"/>
              </a:rPr>
              <a:t>knowledge, expertise </a:t>
            </a:r>
            <a:r>
              <a:rPr lang="en-US" sz="1650" dirty="0">
                <a:solidFill>
                  <a:schemeClr val="tx1"/>
                </a:solidFill>
                <a:latin typeface="+mj-lt"/>
              </a:rPr>
              <a:t>or judgment</a:t>
            </a:r>
            <a:r>
              <a:rPr lang="en-US" sz="1650" strike="sngStrike" dirty="0">
                <a:solidFill>
                  <a:schemeClr val="tx1"/>
                </a:solidFill>
                <a:latin typeface="+mj-lt"/>
              </a:rPr>
              <a:t>s</a:t>
            </a:r>
            <a:r>
              <a:rPr lang="en-US" sz="1650" dirty="0">
                <a:solidFill>
                  <a:schemeClr val="tx1"/>
                </a:solidFill>
                <a:latin typeface="+mj-lt"/>
              </a:rPr>
              <a:t> of the accountant or the employing organization.</a:t>
            </a:r>
          </a:p>
          <a:p>
            <a:pPr marL="346075" indent="-177800" algn="just" eaLnBrk="0" hangingPunct="0">
              <a:spcBef>
                <a:spcPts val="600"/>
              </a:spcBef>
            </a:pPr>
            <a:r>
              <a:rPr lang="en-US" sz="1650" dirty="0">
                <a:solidFill>
                  <a:schemeClr val="tx1"/>
                </a:solidFill>
                <a:latin typeface="+mj-lt"/>
              </a:rPr>
              <a:t>◦</a:t>
            </a:r>
            <a:r>
              <a:rPr lang="en-US" sz="1650" dirty="0">
                <a:solidFill>
                  <a:schemeClr val="accent5"/>
                </a:solidFill>
                <a:latin typeface="+mj-lt"/>
              </a:rPr>
              <a:t>  </a:t>
            </a:r>
            <a:r>
              <a:rPr lang="en-US" sz="1650" strike="sngStrike" dirty="0">
                <a:solidFill>
                  <a:schemeClr val="tx1"/>
                </a:solidFill>
                <a:latin typeface="+mj-lt"/>
              </a:rPr>
              <a:t>Whether </a:t>
            </a:r>
            <a:r>
              <a:rPr lang="en-US" sz="1650" strike="sngStrike" dirty="0" err="1">
                <a:solidFill>
                  <a:schemeClr val="tx1"/>
                </a:solidFill>
                <a:latin typeface="+mj-lt"/>
              </a:rPr>
              <a:t>t</a:t>
            </a:r>
            <a:r>
              <a:rPr lang="en-US" sz="1650" dirty="0" err="1">
                <a:solidFill>
                  <a:schemeClr val="accent5"/>
                </a:solidFill>
                <a:latin typeface="+mj-lt"/>
              </a:rPr>
              <a:t>The</a:t>
            </a:r>
            <a:r>
              <a:rPr lang="en-US" sz="1650" dirty="0">
                <a:solidFill>
                  <a:schemeClr val="accent5"/>
                </a:solidFill>
                <a:latin typeface="+mj-lt"/>
              </a:rPr>
              <a:t> technology was designed or developed </a:t>
            </a:r>
            <a:r>
              <a:rPr lang="en-US" sz="1650" dirty="0">
                <a:solidFill>
                  <a:schemeClr val="tx1"/>
                </a:solidFill>
                <a:latin typeface="+mj-lt"/>
              </a:rPr>
              <a:t>using the knowledge, expertise or judgment of </a:t>
            </a:r>
            <a:r>
              <a:rPr lang="en-US" sz="1650" strike="sngStrike" dirty="0">
                <a:solidFill>
                  <a:schemeClr val="tx1"/>
                </a:solidFill>
                <a:latin typeface="+mj-lt"/>
              </a:rPr>
              <a:t>by </a:t>
            </a:r>
            <a:r>
              <a:rPr lang="en-US" sz="1650" dirty="0">
                <a:solidFill>
                  <a:schemeClr val="tx1"/>
                </a:solidFill>
                <a:latin typeface="+mj-lt"/>
              </a:rPr>
              <a:t>the accountant or employing organization</a:t>
            </a:r>
            <a:r>
              <a:rPr lang="en-US" sz="1650" strike="sngStrike" dirty="0">
                <a:solidFill>
                  <a:schemeClr val="tx1"/>
                </a:solidFill>
                <a:latin typeface="+mj-lt"/>
              </a:rPr>
              <a:t> and therefore might create a self-interest or self-review threat</a:t>
            </a:r>
            <a:r>
              <a:rPr lang="en-US" sz="1650" dirty="0">
                <a:solidFill>
                  <a:schemeClr val="tx1"/>
                </a:solidFill>
                <a:latin typeface="+mj-lt"/>
              </a:rPr>
              <a:t>.</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348404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5E2C1AB-7F14-1BED-0CE0-D6B857C47EC7}"/>
              </a:ext>
            </a:extLst>
          </p:cNvPr>
          <p:cNvSpPr txBox="1"/>
          <p:nvPr/>
        </p:nvSpPr>
        <p:spPr>
          <a:xfrm>
            <a:off x="612559" y="1925257"/>
            <a:ext cx="2204213" cy="4003504"/>
          </a:xfrm>
          <a:prstGeom prst="rect">
            <a:avLst/>
          </a:prstGeom>
          <a:solidFill>
            <a:schemeClr val="accent6">
              <a:lumMod val="20000"/>
              <a:lumOff val="80000"/>
            </a:schemeClr>
          </a:solidFill>
        </p:spPr>
        <p:txBody>
          <a:bodyPr vert="horz" wrap="square" lIns="91440" tIns="0" rIns="91440" bIns="182880" rtlCol="0" anchor="b">
            <a:noAutofit/>
          </a:bodyPr>
          <a:lstStyle/>
          <a:p>
            <a:pPr marL="182880" indent="-182880" algn="l">
              <a:spcBef>
                <a:spcPts val="600"/>
              </a:spcBef>
            </a:pPr>
            <a:r>
              <a:rPr lang="en-US" b="1" dirty="0">
                <a:solidFill>
                  <a:schemeClr val="accent6"/>
                </a:solidFill>
                <a:latin typeface="+mj-lt"/>
              </a:rPr>
              <a:t>TF Response:</a:t>
            </a:r>
          </a:p>
          <a:p>
            <a:pPr marL="182880" lvl="1" indent="-182880">
              <a:spcBef>
                <a:spcPts val="600"/>
              </a:spcBef>
              <a:buFont typeface="Arial" panose="020B0604020202020204" pitchFamily="34" charset="0"/>
              <a:buChar char="•"/>
            </a:pPr>
            <a:r>
              <a:rPr lang="en-US" dirty="0">
                <a:solidFill>
                  <a:schemeClr val="accent6"/>
                </a:solidFill>
                <a:latin typeface="+mj-lt"/>
              </a:rPr>
              <a:t>Safeguards:</a:t>
            </a:r>
          </a:p>
          <a:p>
            <a:pPr marL="461963" lvl="1" indent="-285750">
              <a:spcBef>
                <a:spcPts val="600"/>
              </a:spcBef>
              <a:buFont typeface="Wingdings" panose="05000000000000000000" pitchFamily="2" charset="2"/>
              <a:buChar char="Ø"/>
            </a:pPr>
            <a:r>
              <a:rPr lang="en-US" dirty="0">
                <a:solidFill>
                  <a:schemeClr val="accent6"/>
                </a:solidFill>
                <a:latin typeface="+mj-lt"/>
              </a:rPr>
              <a:t>Actions addressing threats.</a:t>
            </a:r>
          </a:p>
          <a:p>
            <a:pPr marL="182880" lvl="1" indent="-182880">
              <a:spcBef>
                <a:spcPts val="600"/>
              </a:spcBef>
              <a:buFont typeface="Arial" panose="020B0604020202020204" pitchFamily="34" charset="0"/>
              <a:buChar char="•"/>
            </a:pPr>
            <a:r>
              <a:rPr lang="en-US" dirty="0">
                <a:solidFill>
                  <a:schemeClr val="accent6"/>
                </a:solidFill>
                <a:latin typeface="+mj-lt"/>
              </a:rPr>
              <a:t>Existence of conditions, policies &amp; procedures:</a:t>
            </a:r>
          </a:p>
          <a:p>
            <a:pPr marL="461963" lvl="1" indent="-285750">
              <a:spcBef>
                <a:spcPts val="600"/>
              </a:spcBef>
              <a:buFont typeface="Wingdings" panose="05000000000000000000" pitchFamily="2" charset="2"/>
              <a:buChar char="Ø"/>
            </a:pPr>
            <a:r>
              <a:rPr lang="en-US" dirty="0">
                <a:solidFill>
                  <a:schemeClr val="accent6"/>
                </a:solidFill>
                <a:latin typeface="+mj-lt"/>
              </a:rPr>
              <a:t>Impacts threat evaluation.</a:t>
            </a:r>
          </a:p>
          <a:p>
            <a:pPr marL="461963" lvl="1" indent="-285750">
              <a:spcBef>
                <a:spcPts val="600"/>
              </a:spcBef>
              <a:buFont typeface="Wingdings" panose="05000000000000000000" pitchFamily="2" charset="2"/>
              <a:buChar char="Ø"/>
            </a:pPr>
            <a:r>
              <a:rPr lang="en-US" dirty="0">
                <a:solidFill>
                  <a:schemeClr val="accent6"/>
                </a:solidFill>
                <a:latin typeface="+mj-lt"/>
              </a:rPr>
              <a:t>New 200.7 A4.</a:t>
            </a:r>
          </a:p>
        </p:txBody>
      </p:sp>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22</a:t>
            </a:fld>
            <a:endParaRPr lang="en-US"/>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0" name="Title 5">
            <a:extLst>
              <a:ext uri="{FF2B5EF4-FFF2-40B4-BE49-F238E27FC236}">
                <a16:creationId xmlns:a16="http://schemas.microsoft.com/office/drawing/2014/main" id="{ABE26666-ED45-78E3-0BFA-DF279B1F4136}"/>
              </a:ext>
            </a:extLst>
          </p:cNvPr>
          <p:cNvSpPr>
            <a:spLocks noGrp="1"/>
          </p:cNvSpPr>
          <p:nvPr>
            <p:ph type="title"/>
          </p:nvPr>
        </p:nvSpPr>
        <p:spPr>
          <a:xfrm>
            <a:off x="612559" y="36374"/>
            <a:ext cx="11579441" cy="1068518"/>
          </a:xfrm>
        </p:spPr>
        <p:txBody>
          <a:bodyPr>
            <a:normAutofit/>
          </a:bodyPr>
          <a:lstStyle/>
          <a:p>
            <a:r>
              <a:rPr lang="en-US" dirty="0">
                <a:latin typeface="+mj-lt"/>
              </a:rPr>
              <a:t>New 200.7 A4 </a:t>
            </a:r>
            <a:r>
              <a:rPr lang="en-US" sz="2000" dirty="0">
                <a:latin typeface="+mj-lt"/>
              </a:rPr>
              <a:t>(ED Mark-Up)</a:t>
            </a:r>
          </a:p>
        </p:txBody>
      </p:sp>
      <p:sp>
        <p:nvSpPr>
          <p:cNvPr id="12" name="Content Placeholder 2">
            <a:extLst>
              <a:ext uri="{FF2B5EF4-FFF2-40B4-BE49-F238E27FC236}">
                <a16:creationId xmlns:a16="http://schemas.microsoft.com/office/drawing/2014/main" id="{88E1461A-1719-DCF7-E258-1A044D400E2D}"/>
              </a:ext>
            </a:extLst>
          </p:cNvPr>
          <p:cNvSpPr txBox="1">
            <a:spLocks/>
          </p:cNvSpPr>
          <p:nvPr/>
        </p:nvSpPr>
        <p:spPr>
          <a:xfrm>
            <a:off x="8344019" y="188934"/>
            <a:ext cx="1202377"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300.7 A6</a:t>
            </a:r>
          </a:p>
        </p:txBody>
      </p:sp>
      <p:sp>
        <p:nvSpPr>
          <p:cNvPr id="5" name="Content Placeholder 2">
            <a:extLst>
              <a:ext uri="{FF2B5EF4-FFF2-40B4-BE49-F238E27FC236}">
                <a16:creationId xmlns:a16="http://schemas.microsoft.com/office/drawing/2014/main" id="{E19AE507-D29E-2B9A-900D-6DC4E537CDD2}"/>
              </a:ext>
            </a:extLst>
          </p:cNvPr>
          <p:cNvSpPr txBox="1">
            <a:spLocks/>
          </p:cNvSpPr>
          <p:nvPr/>
        </p:nvSpPr>
        <p:spPr>
          <a:xfrm>
            <a:off x="3153103" y="1706404"/>
            <a:ext cx="8494984" cy="4441210"/>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0"/>
              </a:spcBef>
            </a:pPr>
            <a:r>
              <a:rPr lang="en-US" sz="2100" b="1" dirty="0">
                <a:solidFill>
                  <a:schemeClr val="tx1"/>
                </a:solidFill>
                <a:latin typeface="+mj-lt"/>
              </a:rPr>
              <a:t>New 200.7 A4</a:t>
            </a:r>
          </a:p>
          <a:p>
            <a:pPr algn="just" eaLnBrk="0" hangingPunct="0">
              <a:spcBef>
                <a:spcPts val="0"/>
              </a:spcBef>
            </a:pPr>
            <a:r>
              <a:rPr lang="en-US" sz="2100" dirty="0">
                <a:solidFill>
                  <a:schemeClr val="accent5"/>
                </a:solidFill>
                <a:latin typeface="+mj-lt"/>
              </a:rPr>
              <a:t>The professional accountant’s evaluation of the level of a threat associated with the use of technology might also be impacted by the work environment within the employing organization and its operating environment. For example:</a:t>
            </a:r>
          </a:p>
          <a:p>
            <a:pPr marL="231775" indent="-231775" algn="just" eaLnBrk="0" hangingPunct="0">
              <a:spcBef>
                <a:spcPts val="0"/>
              </a:spcBef>
            </a:pPr>
            <a:r>
              <a:rPr lang="en-US" sz="2100" dirty="0">
                <a:solidFill>
                  <a:schemeClr val="accent5"/>
                </a:solidFill>
                <a:latin typeface="+mj-lt"/>
              </a:rPr>
              <a:t>• Level of corporate oversight and internal controls over the technology.</a:t>
            </a:r>
          </a:p>
          <a:p>
            <a:pPr marL="231775" indent="-231775" algn="just" eaLnBrk="0" hangingPunct="0">
              <a:spcBef>
                <a:spcPts val="0"/>
              </a:spcBef>
            </a:pPr>
            <a:r>
              <a:rPr lang="en-US" sz="2100" dirty="0">
                <a:solidFill>
                  <a:schemeClr val="accent5"/>
                </a:solidFill>
                <a:latin typeface="+mj-lt"/>
              </a:rPr>
              <a:t>• Assessments of the quality and functionality of technology are undertaken by a third-party.</a:t>
            </a:r>
          </a:p>
          <a:p>
            <a:pPr marL="231775" indent="-231775" algn="just" eaLnBrk="0" hangingPunct="0">
              <a:spcBef>
                <a:spcPts val="0"/>
              </a:spcBef>
            </a:pPr>
            <a:r>
              <a:rPr lang="en-US" sz="2100" dirty="0">
                <a:solidFill>
                  <a:schemeClr val="accent5"/>
                </a:solidFill>
                <a:latin typeface="+mj-lt"/>
              </a:rPr>
              <a:t>• Training is provided regularly to all relevant employees so they obtain the professional competence to sufficiently understand, use and explain the output from the technology.</a:t>
            </a:r>
          </a:p>
        </p:txBody>
      </p:sp>
    </p:spTree>
    <p:extLst>
      <p:ext uri="{BB962C8B-B14F-4D97-AF65-F5344CB8AC3E}">
        <p14:creationId xmlns:p14="http://schemas.microsoft.com/office/powerpoint/2010/main" val="2741157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23</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fontScale="90000"/>
          </a:bodyPr>
          <a:lstStyle/>
          <a:p>
            <a:r>
              <a:rPr lang="en-US" dirty="0">
                <a:latin typeface="+mj-lt"/>
              </a:rPr>
              <a:t>Using the Output of Technology</a:t>
            </a:r>
            <a:br>
              <a:rPr lang="en-US" dirty="0">
                <a:latin typeface="+mj-lt"/>
              </a:rPr>
            </a:br>
            <a:r>
              <a:rPr lang="en-US" sz="2200" dirty="0">
                <a:latin typeface="+mj-lt"/>
              </a:rPr>
              <a:t>(ED para. 220.7 A2 and 320.10 A2)</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8" y="2330317"/>
            <a:ext cx="10990863" cy="41549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indent="-285750">
              <a:spcBef>
                <a:spcPts val="600"/>
              </a:spcBef>
              <a:spcAft>
                <a:spcPts val="600"/>
              </a:spcAft>
              <a:buFont typeface="Wingdings" panose="05000000000000000000" pitchFamily="2" charset="2"/>
              <a:buChar char="Ø"/>
            </a:pPr>
            <a:r>
              <a:rPr lang="en-US" sz="2000" b="1" dirty="0">
                <a:solidFill>
                  <a:srgbClr val="00AA55"/>
                </a:solidFill>
                <a:latin typeface="+mj-lt"/>
                <a:ea typeface="Arial"/>
                <a:cs typeface="Arial"/>
                <a:sym typeface="Arial"/>
              </a:rPr>
              <a:t>Generally supportive. Suggestions:</a:t>
            </a:r>
          </a:p>
          <a:p>
            <a:pPr marL="509588" lvl="1" indent="-457200">
              <a:spcBef>
                <a:spcPts val="600"/>
              </a:spcBef>
              <a:spcAft>
                <a:spcPts val="600"/>
              </a:spcAft>
              <a:buFont typeface="Arial" panose="020B0604020202020204" pitchFamily="34" charset="0"/>
              <a:buChar char="•"/>
            </a:pPr>
            <a:r>
              <a:rPr kumimoji="0" lang="en-US" sz="2000" b="0" u="none" strike="noStrike" cap="none" spc="0" normalizeH="0" baseline="0" dirty="0">
                <a:ln>
                  <a:noFill/>
                </a:ln>
                <a:effectLst/>
                <a:uFillTx/>
                <a:latin typeface="+mj-lt"/>
                <a:ea typeface="Arial"/>
                <a:cs typeface="Arial"/>
                <a:sym typeface="Arial"/>
              </a:rPr>
              <a:t>Add factors, </a:t>
            </a:r>
            <a:r>
              <a:rPr lang="en-US" sz="2000" dirty="0">
                <a:latin typeface="+mj-lt"/>
                <a:ea typeface="Arial"/>
                <a:cs typeface="Arial"/>
                <a:sym typeface="Arial"/>
              </a:rPr>
              <a:t>e.g., controls over user access and management.</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Clarify how reputation of software developer is assessed.</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Emphasize PA’s accountability:</a:t>
            </a:r>
          </a:p>
          <a:p>
            <a:pPr marL="966788" lvl="2" indent="-457200">
              <a:spcBef>
                <a:spcPts val="600"/>
              </a:spcBef>
              <a:spcAft>
                <a:spcPts val="600"/>
              </a:spcAft>
              <a:buFont typeface="Wingdings" panose="05000000000000000000" pitchFamily="2" charset="2"/>
              <a:buChar char="q"/>
            </a:pPr>
            <a:r>
              <a:rPr lang="en-US" sz="2000" dirty="0">
                <a:latin typeface="+mj-lt"/>
                <a:ea typeface="Arial"/>
                <a:cs typeface="Arial"/>
                <a:sym typeface="Arial"/>
              </a:rPr>
              <a:t>P</a:t>
            </a:r>
            <a:r>
              <a:rPr kumimoji="0" lang="en-US" sz="2000" b="0" i="0" u="none" strike="noStrike" cap="none" spc="0" normalizeH="0" baseline="0" dirty="0">
                <a:ln>
                  <a:noFill/>
                </a:ln>
                <a:effectLst/>
                <a:uFillTx/>
                <a:latin typeface="+mj-lt"/>
                <a:ea typeface="Arial"/>
                <a:cs typeface="Arial"/>
                <a:sym typeface="Arial"/>
              </a:rPr>
              <a:t>articularly relevant where the decision-making is automated.</a:t>
            </a:r>
          </a:p>
          <a:p>
            <a:pPr marL="966788" lvl="2" indent="-457200">
              <a:spcBef>
                <a:spcPts val="600"/>
              </a:spcBef>
              <a:spcAft>
                <a:spcPts val="600"/>
              </a:spcAft>
              <a:buFont typeface="Wingdings" panose="05000000000000000000" pitchFamily="2" charset="2"/>
              <a:buChar char="q"/>
            </a:pPr>
            <a:r>
              <a:rPr lang="en-US" sz="2000" dirty="0">
                <a:latin typeface="+mj-lt"/>
                <a:ea typeface="Arial"/>
                <a:cs typeface="Arial"/>
                <a:sym typeface="Arial"/>
              </a:rPr>
              <a:t>A</a:t>
            </a:r>
            <a:r>
              <a:rPr kumimoji="0" lang="en-US" sz="2000" b="0" i="0" u="none" strike="noStrike" cap="none" spc="0" normalizeH="0" baseline="0" dirty="0">
                <a:ln>
                  <a:noFill/>
                </a:ln>
                <a:effectLst/>
                <a:uFillTx/>
                <a:latin typeface="+mj-lt"/>
                <a:ea typeface="Arial"/>
                <a:cs typeface="Arial"/>
                <a:sym typeface="Arial"/>
              </a:rPr>
              <a:t>dd “decisions made by individuals relating to the operation of the technology.”</a:t>
            </a:r>
          </a:p>
          <a:p>
            <a:pPr marL="338138" lvl="1" indent="-285750">
              <a:spcBef>
                <a:spcPts val="600"/>
              </a:spcBef>
              <a:spcAft>
                <a:spcPts val="600"/>
              </a:spcAft>
              <a:buFont typeface="Wingdings" panose="05000000000000000000" pitchFamily="2" charset="2"/>
              <a:buChar char="Ø"/>
            </a:pPr>
            <a:r>
              <a:rPr lang="en-US" sz="2000" b="1" dirty="0">
                <a:solidFill>
                  <a:schemeClr val="accent4"/>
                </a:solidFill>
                <a:latin typeface="+mj-lt"/>
                <a:ea typeface="Arial"/>
                <a:cs typeface="Arial"/>
                <a:sym typeface="Arial"/>
              </a:rPr>
              <a:t>Reservations:</a:t>
            </a:r>
          </a:p>
          <a:p>
            <a:pPr marL="509588" lvl="1" indent="-457200">
              <a:spcBef>
                <a:spcPts val="600"/>
              </a:spcBef>
              <a:spcAft>
                <a:spcPts val="600"/>
              </a:spcAft>
              <a:buFont typeface="Arial" panose="020B0604020202020204" pitchFamily="34" charset="0"/>
              <a:buChar char="•"/>
            </a:pPr>
            <a:r>
              <a:rPr kumimoji="0" lang="en-US" sz="2000" b="0" u="none" strike="noStrike" cap="none" spc="0" normalizeH="0" baseline="0" dirty="0">
                <a:ln>
                  <a:noFill/>
                </a:ln>
                <a:effectLst/>
                <a:uFillTx/>
                <a:latin typeface="+mj-lt"/>
                <a:ea typeface="Arial"/>
                <a:cs typeface="Arial"/>
                <a:sym typeface="Arial"/>
              </a:rPr>
              <a:t>U</a:t>
            </a:r>
            <a:r>
              <a:rPr lang="en-US" sz="2000" dirty="0">
                <a:latin typeface="+mj-lt"/>
                <a:ea typeface="Arial"/>
                <a:cs typeface="Arial"/>
                <a:sym typeface="Arial"/>
              </a:rPr>
              <a:t>sing the output of technology in same section as using the work of an expert. </a:t>
            </a:r>
          </a:p>
          <a:p>
            <a:pPr marL="509588" lvl="1" indent="-457200">
              <a:spcBef>
                <a:spcPts val="600"/>
              </a:spcBef>
              <a:spcAft>
                <a:spcPts val="600"/>
              </a:spcAft>
              <a:buFont typeface="Arial" panose="020B0604020202020204" pitchFamily="34" charset="0"/>
              <a:buChar char="•"/>
            </a:pPr>
            <a:r>
              <a:rPr kumimoji="0" lang="en-US" sz="2000" b="0" u="none" strike="noStrike" cap="none" spc="0" normalizeH="0" baseline="0" dirty="0">
                <a:ln>
                  <a:noFill/>
                </a:ln>
                <a:effectLst/>
                <a:uFillTx/>
                <a:latin typeface="+mj-lt"/>
                <a:ea typeface="Arial"/>
                <a:cs typeface="Arial"/>
                <a:sym typeface="Arial"/>
              </a:rPr>
              <a:t>Focus on “output” of technology vs whole process.</a:t>
            </a:r>
            <a:endParaRPr kumimoji="0" lang="en-US" sz="2000" b="0" i="0" u="none" strike="noStrike" cap="none" spc="0" normalizeH="0" baseline="0" dirty="0">
              <a:ln>
                <a:noFill/>
              </a:ln>
              <a:effectLst/>
              <a:uFillTx/>
              <a:latin typeface="+mj-lt"/>
              <a:ea typeface="Arial"/>
              <a:cs typeface="Arial"/>
              <a:sym typeface="Arial"/>
            </a:endParaRPr>
          </a:p>
        </p:txBody>
      </p:sp>
      <p:sp>
        <p:nvSpPr>
          <p:cNvPr id="5" name="TextBox 4">
            <a:extLst>
              <a:ext uri="{FF2B5EF4-FFF2-40B4-BE49-F238E27FC236}">
                <a16:creationId xmlns:a16="http://schemas.microsoft.com/office/drawing/2014/main" id="{1B969A33-6011-7A92-479A-7D891F564A37}"/>
              </a:ext>
            </a:extLst>
          </p:cNvPr>
          <p:cNvSpPr txBox="1"/>
          <p:nvPr/>
        </p:nvSpPr>
        <p:spPr>
          <a:xfrm>
            <a:off x="612558" y="1242057"/>
            <a:ext cx="10990863" cy="830997"/>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spcBef>
                <a:spcPts val="600"/>
              </a:spcBef>
              <a:spcAft>
                <a:spcPts val="600"/>
              </a:spcAft>
            </a:pPr>
            <a:r>
              <a:rPr lang="en-US" sz="2200" b="1" dirty="0">
                <a:latin typeface="+mj-lt"/>
                <a:ea typeface="Arial"/>
                <a:cs typeface="Arial"/>
                <a:sym typeface="Arial"/>
              </a:rPr>
              <a:t>ED: </a:t>
            </a:r>
            <a:r>
              <a:rPr lang="en-US" sz="2200" dirty="0">
                <a:latin typeface="+mj-lt"/>
                <a:ea typeface="Arial"/>
                <a:cs typeface="Arial"/>
                <a:sym typeface="Arial"/>
              </a:rPr>
              <a:t>Factors to consider in determining whether reliance on/ use of the output of technology is reasonable/ appropriate. </a:t>
            </a:r>
            <a:endParaRPr kumimoji="0" lang="en-US" sz="2200" b="0" i="1" u="none" strike="noStrike" cap="none" spc="0" normalizeH="0" baseline="0" dirty="0">
              <a:ln>
                <a:noFill/>
              </a:ln>
              <a:effectLst/>
              <a:uFillTx/>
              <a:latin typeface="+mj-lt"/>
              <a:ea typeface="Arial"/>
              <a:cs typeface="Arial"/>
              <a:sym typeface="Arial"/>
            </a:endParaRPr>
          </a:p>
        </p:txBody>
      </p:sp>
    </p:spTree>
    <p:extLst>
      <p:ext uri="{BB962C8B-B14F-4D97-AF65-F5344CB8AC3E}">
        <p14:creationId xmlns:p14="http://schemas.microsoft.com/office/powerpoint/2010/main" val="36503883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24</a:t>
            </a:fld>
            <a:endParaRPr lang="en-US"/>
          </a:p>
        </p:txBody>
      </p:sp>
      <p:sp>
        <p:nvSpPr>
          <p:cNvPr id="10" name="Title 5">
            <a:extLst>
              <a:ext uri="{FF2B5EF4-FFF2-40B4-BE49-F238E27FC236}">
                <a16:creationId xmlns:a16="http://schemas.microsoft.com/office/drawing/2014/main" id="{ABE26666-ED45-78E3-0BFA-DF279B1F4136}"/>
              </a:ext>
            </a:extLst>
          </p:cNvPr>
          <p:cNvSpPr>
            <a:spLocks noGrp="1"/>
          </p:cNvSpPr>
          <p:nvPr>
            <p:ph type="title"/>
          </p:nvPr>
        </p:nvSpPr>
        <p:spPr>
          <a:xfrm>
            <a:off x="612559" y="36374"/>
            <a:ext cx="11579441" cy="1068518"/>
          </a:xfrm>
        </p:spPr>
        <p:txBody>
          <a:bodyPr>
            <a:normAutofit/>
          </a:bodyPr>
          <a:lstStyle/>
          <a:p>
            <a:r>
              <a:rPr lang="en-US" dirty="0">
                <a:latin typeface="+mj-lt"/>
              </a:rPr>
              <a:t>Revised S220 </a:t>
            </a:r>
            <a:r>
              <a:rPr lang="en-US" sz="2000" dirty="0">
                <a:latin typeface="+mj-lt"/>
              </a:rPr>
              <a:t>(ED Mark-Up)</a:t>
            </a:r>
          </a:p>
        </p:txBody>
      </p:sp>
      <p:sp>
        <p:nvSpPr>
          <p:cNvPr id="12" name="Content Placeholder 2">
            <a:extLst>
              <a:ext uri="{FF2B5EF4-FFF2-40B4-BE49-F238E27FC236}">
                <a16:creationId xmlns:a16="http://schemas.microsoft.com/office/drawing/2014/main" id="{88E1461A-1719-DCF7-E258-1A044D400E2D}"/>
              </a:ext>
            </a:extLst>
          </p:cNvPr>
          <p:cNvSpPr txBox="1">
            <a:spLocks/>
          </p:cNvSpPr>
          <p:nvPr/>
        </p:nvSpPr>
        <p:spPr>
          <a:xfrm>
            <a:off x="9560401" y="217022"/>
            <a:ext cx="1202377"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S320</a:t>
            </a:r>
          </a:p>
        </p:txBody>
      </p:sp>
      <p:sp>
        <p:nvSpPr>
          <p:cNvPr id="14" name="TextBox 13">
            <a:extLst>
              <a:ext uri="{FF2B5EF4-FFF2-40B4-BE49-F238E27FC236}">
                <a16:creationId xmlns:a16="http://schemas.microsoft.com/office/drawing/2014/main" id="{A43A2A27-4B82-7EEF-A2DF-39D6F817BD49}"/>
              </a:ext>
            </a:extLst>
          </p:cNvPr>
          <p:cNvSpPr txBox="1"/>
          <p:nvPr/>
        </p:nvSpPr>
        <p:spPr>
          <a:xfrm>
            <a:off x="612559" y="1998624"/>
            <a:ext cx="2057069" cy="3237546"/>
          </a:xfrm>
          <a:prstGeom prst="rect">
            <a:avLst/>
          </a:prstGeom>
          <a:solidFill>
            <a:schemeClr val="accent6">
              <a:lumMod val="20000"/>
              <a:lumOff val="80000"/>
            </a:schemeClr>
          </a:solidFill>
        </p:spPr>
        <p:txBody>
          <a:bodyPr vert="horz" wrap="square" lIns="91440" tIns="182880" rIns="91440" bIns="182880" rtlCol="0" anchor="ctr">
            <a:noAutofit/>
          </a:bodyPr>
          <a:lstStyle/>
          <a:p>
            <a:pPr algn="l">
              <a:spcBef>
                <a:spcPts val="600"/>
              </a:spcBef>
            </a:pPr>
            <a:r>
              <a:rPr lang="en-US" sz="1500" b="1" dirty="0">
                <a:solidFill>
                  <a:schemeClr val="accent6"/>
                </a:solidFill>
                <a:latin typeface="+mj-lt"/>
              </a:rPr>
              <a:t>TF Response:</a:t>
            </a:r>
          </a:p>
          <a:p>
            <a:pPr marL="182880" indent="-182880" algn="l">
              <a:spcBef>
                <a:spcPts val="600"/>
              </a:spcBef>
              <a:buFont typeface="Arial" panose="020B0604020202020204" pitchFamily="34" charset="0"/>
              <a:buChar char="•"/>
            </a:pPr>
            <a:r>
              <a:rPr lang="en-US" sz="1500" dirty="0">
                <a:solidFill>
                  <a:schemeClr val="accent6"/>
                </a:solidFill>
                <a:latin typeface="+mj-lt"/>
              </a:rPr>
              <a:t>Added discrete separate section.</a:t>
            </a:r>
          </a:p>
          <a:p>
            <a:pPr marL="182880" indent="-182880">
              <a:spcBef>
                <a:spcPts val="600"/>
              </a:spcBef>
              <a:buFont typeface="Arial" panose="020B0604020202020204" pitchFamily="34" charset="0"/>
              <a:buChar char="•"/>
            </a:pPr>
            <a:r>
              <a:rPr lang="en-US" sz="1500" dirty="0">
                <a:solidFill>
                  <a:schemeClr val="accent6"/>
                </a:solidFill>
                <a:latin typeface="+mj-lt"/>
              </a:rPr>
              <a:t>Aligned “use of experts” &amp; “use of output of technology:”</a:t>
            </a:r>
          </a:p>
          <a:p>
            <a:pPr marL="461963" lvl="1" indent="-290513">
              <a:spcBef>
                <a:spcPts val="600"/>
              </a:spcBef>
              <a:buFont typeface="Wingdings" panose="05000000000000000000" pitchFamily="2" charset="2"/>
              <a:buChar char="q"/>
            </a:pPr>
            <a:r>
              <a:rPr lang="en-US" sz="1500" dirty="0">
                <a:solidFill>
                  <a:schemeClr val="accent6"/>
                </a:solidFill>
                <a:latin typeface="+mj-lt"/>
              </a:rPr>
              <a:t>Parts 2 &amp; 3 of Code.</a:t>
            </a:r>
          </a:p>
          <a:p>
            <a:pPr marL="461963" lvl="1" indent="-290513">
              <a:spcBef>
                <a:spcPts val="600"/>
              </a:spcBef>
              <a:buFont typeface="Wingdings" panose="05000000000000000000" pitchFamily="2" charset="2"/>
              <a:buChar char="q"/>
            </a:pPr>
            <a:r>
              <a:rPr lang="en-US" sz="1500" dirty="0">
                <a:solidFill>
                  <a:schemeClr val="accent6"/>
                </a:solidFill>
                <a:latin typeface="+mj-lt"/>
              </a:rPr>
              <a:t>IAASB terminology. </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3" name="Content Placeholder 2">
            <a:extLst>
              <a:ext uri="{FF2B5EF4-FFF2-40B4-BE49-F238E27FC236}">
                <a16:creationId xmlns:a16="http://schemas.microsoft.com/office/drawing/2014/main" id="{4C921D54-9AC9-9238-4A7F-7797E872854B}"/>
              </a:ext>
            </a:extLst>
          </p:cNvPr>
          <p:cNvSpPr txBox="1">
            <a:spLocks/>
          </p:cNvSpPr>
          <p:nvPr/>
        </p:nvSpPr>
        <p:spPr>
          <a:xfrm>
            <a:off x="3084457" y="2371314"/>
            <a:ext cx="8494984" cy="2718614"/>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0"/>
              </a:spcBef>
            </a:pPr>
            <a:r>
              <a:rPr lang="en-US" sz="2100" b="1" dirty="0">
                <a:solidFill>
                  <a:schemeClr val="tx1"/>
                </a:solidFill>
                <a:latin typeface="+mj-lt"/>
              </a:rPr>
              <a:t>New R220.8</a:t>
            </a:r>
          </a:p>
          <a:p>
            <a:pPr algn="just" eaLnBrk="0" hangingPunct="0">
              <a:spcBef>
                <a:spcPts val="0"/>
              </a:spcBef>
            </a:pPr>
            <a:r>
              <a:rPr lang="en-US" sz="2100" b="1" dirty="0">
                <a:solidFill>
                  <a:schemeClr val="accent5"/>
                </a:solidFill>
                <a:latin typeface="+mj-lt"/>
              </a:rPr>
              <a:t>Using the Output of Technology</a:t>
            </a:r>
          </a:p>
          <a:p>
            <a:pPr algn="just" eaLnBrk="0" hangingPunct="0">
              <a:spcBef>
                <a:spcPts val="0"/>
              </a:spcBef>
            </a:pPr>
            <a:r>
              <a:rPr lang="en-US" sz="2100" dirty="0">
                <a:solidFill>
                  <a:schemeClr val="accent5"/>
                </a:solidFill>
                <a:latin typeface="+mj-lt"/>
              </a:rPr>
              <a:t>A professional accountant who intends to use the output of technology, whether that technology was developed internally or provided by third parties, shall exercise professional judgment to determine what steps to take, if any, in order to fulfill the responsibilities set out in paragraph R220.4. </a:t>
            </a:r>
          </a:p>
        </p:txBody>
      </p:sp>
    </p:spTree>
    <p:extLst>
      <p:ext uri="{BB962C8B-B14F-4D97-AF65-F5344CB8AC3E}">
        <p14:creationId xmlns:p14="http://schemas.microsoft.com/office/powerpoint/2010/main" val="2401888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25</a:t>
            </a:fld>
            <a:endParaRPr lang="en-US"/>
          </a:p>
        </p:txBody>
      </p:sp>
      <p:sp>
        <p:nvSpPr>
          <p:cNvPr id="10" name="Title 5">
            <a:extLst>
              <a:ext uri="{FF2B5EF4-FFF2-40B4-BE49-F238E27FC236}">
                <a16:creationId xmlns:a16="http://schemas.microsoft.com/office/drawing/2014/main" id="{ABE26666-ED45-78E3-0BFA-DF279B1F4136}"/>
              </a:ext>
            </a:extLst>
          </p:cNvPr>
          <p:cNvSpPr>
            <a:spLocks noGrp="1"/>
          </p:cNvSpPr>
          <p:nvPr>
            <p:ph type="title"/>
          </p:nvPr>
        </p:nvSpPr>
        <p:spPr>
          <a:xfrm>
            <a:off x="612559" y="36374"/>
            <a:ext cx="11579441" cy="1068518"/>
          </a:xfrm>
        </p:spPr>
        <p:txBody>
          <a:bodyPr>
            <a:normAutofit/>
          </a:bodyPr>
          <a:lstStyle/>
          <a:p>
            <a:r>
              <a:rPr lang="en-US" dirty="0">
                <a:latin typeface="+mj-lt"/>
              </a:rPr>
              <a:t>Revised S220 </a:t>
            </a:r>
            <a:r>
              <a:rPr lang="en-US" sz="2000" dirty="0">
                <a:latin typeface="+mj-lt"/>
              </a:rPr>
              <a:t>(ED Mark-Up)</a:t>
            </a:r>
          </a:p>
        </p:txBody>
      </p:sp>
      <p:sp>
        <p:nvSpPr>
          <p:cNvPr id="12" name="Content Placeholder 2">
            <a:extLst>
              <a:ext uri="{FF2B5EF4-FFF2-40B4-BE49-F238E27FC236}">
                <a16:creationId xmlns:a16="http://schemas.microsoft.com/office/drawing/2014/main" id="{88E1461A-1719-DCF7-E258-1A044D400E2D}"/>
              </a:ext>
            </a:extLst>
          </p:cNvPr>
          <p:cNvSpPr txBox="1">
            <a:spLocks/>
          </p:cNvSpPr>
          <p:nvPr/>
        </p:nvSpPr>
        <p:spPr>
          <a:xfrm>
            <a:off x="9560401" y="217022"/>
            <a:ext cx="1202377"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S320</a:t>
            </a:r>
          </a:p>
        </p:txBody>
      </p:sp>
      <p:sp>
        <p:nvSpPr>
          <p:cNvPr id="14" name="TextBox 13">
            <a:extLst>
              <a:ext uri="{FF2B5EF4-FFF2-40B4-BE49-F238E27FC236}">
                <a16:creationId xmlns:a16="http://schemas.microsoft.com/office/drawing/2014/main" id="{A43A2A27-4B82-7EEF-A2DF-39D6F817BD49}"/>
              </a:ext>
            </a:extLst>
          </p:cNvPr>
          <p:cNvSpPr txBox="1"/>
          <p:nvPr/>
        </p:nvSpPr>
        <p:spPr>
          <a:xfrm>
            <a:off x="189310" y="1688097"/>
            <a:ext cx="1374105" cy="4085048"/>
          </a:xfrm>
          <a:prstGeom prst="rect">
            <a:avLst/>
          </a:prstGeom>
          <a:solidFill>
            <a:schemeClr val="accent6">
              <a:lumMod val="20000"/>
              <a:lumOff val="80000"/>
            </a:schemeClr>
          </a:solidFill>
        </p:spPr>
        <p:txBody>
          <a:bodyPr vert="horz" wrap="square" lIns="91440" tIns="182880" rIns="91440" bIns="182880" rtlCol="0" anchor="ctr">
            <a:noAutofit/>
          </a:bodyPr>
          <a:lstStyle/>
          <a:p>
            <a:pPr algn="l">
              <a:spcBef>
                <a:spcPts val="600"/>
              </a:spcBef>
            </a:pPr>
            <a:r>
              <a:rPr lang="en-US" sz="1300" b="1" dirty="0">
                <a:solidFill>
                  <a:schemeClr val="accent6"/>
                </a:solidFill>
                <a:latin typeface="+mj-lt"/>
              </a:rPr>
              <a:t>TF Response:</a:t>
            </a:r>
          </a:p>
          <a:p>
            <a:pPr marL="182880" indent="-182880" algn="l">
              <a:spcBef>
                <a:spcPts val="600"/>
              </a:spcBef>
              <a:buFont typeface="Arial" panose="020B0604020202020204" pitchFamily="34" charset="0"/>
              <a:buChar char="•"/>
            </a:pPr>
            <a:r>
              <a:rPr lang="en-US" sz="1300" dirty="0">
                <a:solidFill>
                  <a:schemeClr val="accent6"/>
                </a:solidFill>
                <a:latin typeface="+mj-lt"/>
              </a:rPr>
              <a:t>Revisions addressing questions/ suggestions.</a:t>
            </a:r>
          </a:p>
          <a:p>
            <a:pPr marL="182880" indent="-182880" algn="l">
              <a:spcBef>
                <a:spcPts val="600"/>
              </a:spcBef>
              <a:buFont typeface="Arial" panose="020B0604020202020204" pitchFamily="34" charset="0"/>
              <a:buChar char="•"/>
            </a:pPr>
            <a:r>
              <a:rPr lang="en-US" sz="1300" dirty="0" err="1">
                <a:solidFill>
                  <a:schemeClr val="accent6"/>
                </a:solidFill>
                <a:latin typeface="+mj-lt"/>
              </a:rPr>
              <a:t>BfC</a:t>
            </a:r>
            <a:r>
              <a:rPr lang="en-US" sz="1300" dirty="0">
                <a:solidFill>
                  <a:schemeClr val="accent6"/>
                </a:solidFill>
                <a:latin typeface="+mj-lt"/>
              </a:rPr>
              <a:t>:</a:t>
            </a:r>
          </a:p>
          <a:p>
            <a:pPr marL="346075" indent="-182563" algn="l">
              <a:spcBef>
                <a:spcPts val="600"/>
              </a:spcBef>
              <a:buFont typeface="Wingdings" panose="05000000000000000000" pitchFamily="2" charset="2"/>
              <a:buChar char="q"/>
            </a:pPr>
            <a:r>
              <a:rPr lang="en-US" sz="1300" dirty="0">
                <a:solidFill>
                  <a:schemeClr val="accent6"/>
                </a:solidFill>
                <a:latin typeface="+mj-lt"/>
              </a:rPr>
              <a:t>Revisions consider whole process.</a:t>
            </a:r>
          </a:p>
          <a:p>
            <a:pPr marL="346075" indent="-182563" algn="l">
              <a:spcBef>
                <a:spcPts val="600"/>
              </a:spcBef>
              <a:buFont typeface="Wingdings" panose="05000000000000000000" pitchFamily="2" charset="2"/>
              <a:buChar char="q"/>
            </a:pPr>
            <a:r>
              <a:rPr lang="en-US" sz="1300" dirty="0">
                <a:solidFill>
                  <a:schemeClr val="accent6"/>
                </a:solidFill>
                <a:latin typeface="+mj-lt"/>
              </a:rPr>
              <a:t>Bullets 6-8.</a:t>
            </a:r>
          </a:p>
          <a:p>
            <a:pPr marL="346075" indent="-182563" algn="l">
              <a:spcBef>
                <a:spcPts val="600"/>
              </a:spcBef>
              <a:buFont typeface="Wingdings" panose="05000000000000000000" pitchFamily="2" charset="2"/>
              <a:buChar char="q"/>
            </a:pPr>
            <a:r>
              <a:rPr lang="en-US" sz="1300" dirty="0">
                <a:solidFill>
                  <a:schemeClr val="accent6"/>
                </a:solidFill>
                <a:latin typeface="+mj-lt"/>
              </a:rPr>
              <a:t>Inputs, controls &amp; oversight.</a:t>
            </a:r>
          </a:p>
        </p:txBody>
      </p:sp>
      <p:sp>
        <p:nvSpPr>
          <p:cNvPr id="3" name="Content Placeholder 2">
            <a:extLst>
              <a:ext uri="{FF2B5EF4-FFF2-40B4-BE49-F238E27FC236}">
                <a16:creationId xmlns:a16="http://schemas.microsoft.com/office/drawing/2014/main" id="{4C921D54-9AC9-9238-4A7F-7797E872854B}"/>
              </a:ext>
            </a:extLst>
          </p:cNvPr>
          <p:cNvSpPr txBox="1">
            <a:spLocks/>
          </p:cNvSpPr>
          <p:nvPr/>
        </p:nvSpPr>
        <p:spPr>
          <a:xfrm>
            <a:off x="1713187" y="1157442"/>
            <a:ext cx="9343696" cy="5616583"/>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1600" b="1" dirty="0">
                <a:solidFill>
                  <a:schemeClr val="tx1"/>
                </a:solidFill>
                <a:latin typeface="+mj-lt"/>
              </a:rPr>
              <a:t>Revised 220.8 A1 (ED 220.7 A2)</a:t>
            </a:r>
            <a:r>
              <a:rPr lang="en-US" sz="1600" dirty="0">
                <a:solidFill>
                  <a:schemeClr val="tx1"/>
                </a:solidFill>
                <a:latin typeface="+mj-lt"/>
              </a:rPr>
              <a:t>	</a:t>
            </a:r>
          </a:p>
          <a:p>
            <a:pPr algn="just" eaLnBrk="0" hangingPunct="0">
              <a:spcBef>
                <a:spcPts val="600"/>
              </a:spcBef>
            </a:pPr>
            <a:r>
              <a:rPr lang="en-US" sz="1600" dirty="0">
                <a:solidFill>
                  <a:schemeClr val="tx1"/>
                </a:solidFill>
                <a:latin typeface="+mj-lt"/>
              </a:rPr>
              <a:t>Factors to consider </a:t>
            </a:r>
            <a:r>
              <a:rPr lang="en-US" sz="1600" dirty="0">
                <a:solidFill>
                  <a:schemeClr val="accent5"/>
                </a:solidFill>
                <a:latin typeface="+mj-lt"/>
              </a:rPr>
              <a:t>when a professional accountant intends to use </a:t>
            </a:r>
            <a:r>
              <a:rPr lang="en-US" sz="1600" strike="sngStrike" dirty="0">
                <a:solidFill>
                  <a:schemeClr val="tx1"/>
                </a:solidFill>
                <a:latin typeface="+mj-lt"/>
              </a:rPr>
              <a:t>in determining whether reliance on </a:t>
            </a:r>
            <a:r>
              <a:rPr lang="en-US" sz="1600" dirty="0">
                <a:solidFill>
                  <a:schemeClr val="tx1"/>
                </a:solidFill>
                <a:latin typeface="+mj-lt"/>
              </a:rPr>
              <a:t>the output of technology </a:t>
            </a:r>
            <a:r>
              <a:rPr lang="en-US" sz="1600" strike="sngStrike" dirty="0">
                <a:solidFill>
                  <a:schemeClr val="tx1"/>
                </a:solidFill>
                <a:latin typeface="+mj-lt"/>
              </a:rPr>
              <a:t>is reasonable </a:t>
            </a:r>
            <a:r>
              <a:rPr lang="en-US" sz="1600" dirty="0">
                <a:solidFill>
                  <a:schemeClr val="tx1"/>
                </a:solidFill>
                <a:latin typeface="+mj-lt"/>
              </a:rPr>
              <a:t>include:	 </a:t>
            </a:r>
          </a:p>
          <a:p>
            <a:pPr marL="231775" indent="-231775" algn="just" eaLnBrk="0" hangingPunct="0">
              <a:spcBef>
                <a:spcPts val="600"/>
              </a:spcBef>
            </a:pPr>
            <a:r>
              <a:rPr lang="en-US" sz="1600" dirty="0">
                <a:solidFill>
                  <a:schemeClr val="tx1"/>
                </a:solidFill>
                <a:latin typeface="+mj-lt"/>
              </a:rPr>
              <a:t>•  The nature of the activity to be performed by the technology. </a:t>
            </a:r>
          </a:p>
          <a:p>
            <a:pPr marL="231775" indent="-231775" algn="just" eaLnBrk="0" hangingPunct="0">
              <a:spcBef>
                <a:spcPts val="600"/>
              </a:spcBef>
            </a:pPr>
            <a:r>
              <a:rPr lang="en-US" sz="1600" dirty="0">
                <a:solidFill>
                  <a:schemeClr val="tx1"/>
                </a:solidFill>
                <a:latin typeface="+mj-lt"/>
              </a:rPr>
              <a:t>•  The expected use of, or extent of reliance on, the output from the technology.</a:t>
            </a:r>
          </a:p>
          <a:p>
            <a:pPr marL="231775" indent="-231775" algn="just" eaLnBrk="0" hangingPunct="0">
              <a:spcBef>
                <a:spcPts val="600"/>
              </a:spcBef>
            </a:pPr>
            <a:r>
              <a:rPr lang="en-US" sz="1600" dirty="0">
                <a:solidFill>
                  <a:schemeClr val="tx1"/>
                </a:solidFill>
                <a:latin typeface="+mj-lt"/>
              </a:rPr>
              <a:t>•  The </a:t>
            </a:r>
            <a:r>
              <a:rPr lang="en-US" sz="1600" strike="sngStrike" dirty="0">
                <a:solidFill>
                  <a:schemeClr val="tx1"/>
                </a:solidFill>
                <a:latin typeface="+mj-lt"/>
              </a:rPr>
              <a:t>professional </a:t>
            </a:r>
            <a:r>
              <a:rPr lang="en-US" sz="1600" dirty="0">
                <a:solidFill>
                  <a:schemeClr val="tx1"/>
                </a:solidFill>
                <a:latin typeface="+mj-lt"/>
              </a:rPr>
              <a:t>accountant’s ability to understand </a:t>
            </a:r>
            <a:r>
              <a:rPr lang="en-US" sz="1600" strike="sngStrike" dirty="0">
                <a:solidFill>
                  <a:schemeClr val="tx1"/>
                </a:solidFill>
                <a:latin typeface="+mj-lt"/>
              </a:rPr>
              <a:t>the output from the technology</a:t>
            </a:r>
            <a:r>
              <a:rPr lang="en-US" sz="1600" dirty="0">
                <a:solidFill>
                  <a:schemeClr val="accent5"/>
                </a:solidFill>
                <a:latin typeface="+mj-lt"/>
              </a:rPr>
              <a:t>,  assess the reasonableness, and explain the output of the technology having regard </a:t>
            </a:r>
            <a:r>
              <a:rPr lang="en-US" sz="1600" dirty="0" err="1">
                <a:solidFill>
                  <a:schemeClr val="accent5"/>
                </a:solidFill>
                <a:latin typeface="+mj-lt"/>
              </a:rPr>
              <a:t>to</a:t>
            </a:r>
            <a:r>
              <a:rPr lang="en-US" sz="1600" strike="sngStrike" dirty="0" err="1">
                <a:solidFill>
                  <a:schemeClr val="tx1"/>
                </a:solidFill>
                <a:latin typeface="+mj-lt"/>
              </a:rPr>
              <a:t>for</a:t>
            </a:r>
            <a:r>
              <a:rPr lang="en-US" sz="1600" dirty="0">
                <a:solidFill>
                  <a:schemeClr val="tx1"/>
                </a:solidFill>
                <a:latin typeface="+mj-lt"/>
              </a:rPr>
              <a:t> the </a:t>
            </a:r>
            <a:r>
              <a:rPr lang="en-US" sz="1600" strike="sngStrike" dirty="0">
                <a:solidFill>
                  <a:schemeClr val="tx1"/>
                </a:solidFill>
                <a:latin typeface="+mj-lt"/>
              </a:rPr>
              <a:t>context </a:t>
            </a:r>
            <a:r>
              <a:rPr lang="en-US" sz="1600" strike="sngStrike" dirty="0" err="1">
                <a:solidFill>
                  <a:schemeClr val="tx1"/>
                </a:solidFill>
                <a:latin typeface="+mj-lt"/>
              </a:rPr>
              <a:t>in</a:t>
            </a:r>
            <a:r>
              <a:rPr lang="en-US" sz="1600" dirty="0" err="1">
                <a:solidFill>
                  <a:schemeClr val="accent5"/>
                </a:solidFill>
                <a:latin typeface="+mj-lt"/>
              </a:rPr>
              <a:t>purpose</a:t>
            </a:r>
            <a:r>
              <a:rPr lang="en-US" sz="1600" dirty="0">
                <a:solidFill>
                  <a:schemeClr val="accent5"/>
                </a:solidFill>
                <a:latin typeface="+mj-lt"/>
              </a:rPr>
              <a:t> for </a:t>
            </a:r>
            <a:r>
              <a:rPr lang="en-US" sz="1600" dirty="0">
                <a:solidFill>
                  <a:schemeClr val="tx1"/>
                </a:solidFill>
                <a:latin typeface="+mj-lt"/>
              </a:rPr>
              <a:t>which it is to be used. </a:t>
            </a:r>
          </a:p>
          <a:p>
            <a:pPr marL="231775" indent="-231775" algn="just" eaLnBrk="0" hangingPunct="0">
              <a:spcBef>
                <a:spcPts val="600"/>
              </a:spcBef>
            </a:pPr>
            <a:r>
              <a:rPr lang="en-US" sz="1600" strike="sngStrike" dirty="0">
                <a:solidFill>
                  <a:schemeClr val="tx1"/>
                </a:solidFill>
                <a:latin typeface="+mj-lt"/>
              </a:rPr>
              <a:t>•   Whether the technology is established and effective for the purpose intended. </a:t>
            </a:r>
          </a:p>
          <a:p>
            <a:pPr marL="231775" indent="-231775" algn="just" eaLnBrk="0" hangingPunct="0">
              <a:spcBef>
                <a:spcPts val="600"/>
              </a:spcBef>
            </a:pPr>
            <a:r>
              <a:rPr lang="en-US" sz="1600" dirty="0">
                <a:solidFill>
                  <a:schemeClr val="tx1"/>
                </a:solidFill>
                <a:latin typeface="+mj-lt"/>
              </a:rPr>
              <a:t>•  Whether the </a:t>
            </a:r>
            <a:r>
              <a:rPr lang="en-US" sz="1600" strike="sngStrike" dirty="0">
                <a:solidFill>
                  <a:schemeClr val="tx1"/>
                </a:solidFill>
                <a:latin typeface="+mj-lt"/>
              </a:rPr>
              <a:t>new </a:t>
            </a:r>
            <a:r>
              <a:rPr lang="en-US" sz="1600" dirty="0">
                <a:solidFill>
                  <a:schemeClr val="tx1"/>
                </a:solidFill>
                <a:latin typeface="+mj-lt"/>
              </a:rPr>
              <a:t>technology </a:t>
            </a:r>
            <a:r>
              <a:rPr lang="en-US" sz="1600" dirty="0">
                <a:solidFill>
                  <a:schemeClr val="accent5"/>
                </a:solidFill>
                <a:latin typeface="+mj-lt"/>
              </a:rPr>
              <a:t>used </a:t>
            </a:r>
            <a:r>
              <a:rPr lang="en-US" sz="1600" dirty="0">
                <a:solidFill>
                  <a:schemeClr val="tx1"/>
                </a:solidFill>
                <a:latin typeface="+mj-lt"/>
              </a:rPr>
              <a:t>has been appropriately tested and evaluated for the purpose intended.</a:t>
            </a:r>
          </a:p>
          <a:p>
            <a:pPr marL="231775" indent="-231775" algn="just" eaLnBrk="0" hangingPunct="0">
              <a:spcBef>
                <a:spcPts val="600"/>
              </a:spcBef>
            </a:pPr>
            <a:r>
              <a:rPr lang="en-US" sz="1600" dirty="0">
                <a:solidFill>
                  <a:schemeClr val="tx1"/>
                </a:solidFill>
                <a:latin typeface="+mj-lt"/>
              </a:rPr>
              <a:t>•  </a:t>
            </a:r>
            <a:r>
              <a:rPr lang="en-US" sz="1600" dirty="0">
                <a:solidFill>
                  <a:schemeClr val="accent5"/>
                </a:solidFill>
                <a:latin typeface="+mj-lt"/>
              </a:rPr>
              <a:t>Prior experience with the technology and whether its use for specific purposes is generally </a:t>
            </a:r>
            <a:r>
              <a:rPr lang="en-US" sz="1600" dirty="0" err="1">
                <a:solidFill>
                  <a:schemeClr val="accent5"/>
                </a:solidFill>
                <a:latin typeface="+mj-lt"/>
              </a:rPr>
              <a:t>accepted</a:t>
            </a:r>
            <a:r>
              <a:rPr lang="en-US" sz="1600" strike="sngStrike" dirty="0" err="1">
                <a:solidFill>
                  <a:schemeClr val="tx1"/>
                </a:solidFill>
                <a:latin typeface="+mj-lt"/>
              </a:rPr>
              <a:t>The</a:t>
            </a:r>
            <a:r>
              <a:rPr lang="en-US" sz="1600" strike="sngStrike" dirty="0">
                <a:solidFill>
                  <a:schemeClr val="tx1"/>
                </a:solidFill>
                <a:latin typeface="+mj-lt"/>
              </a:rPr>
              <a:t> reputation of the developer of the technology if acquired from or developed by an external vendor</a:t>
            </a:r>
            <a:r>
              <a:rPr lang="en-US" sz="1600" dirty="0">
                <a:solidFill>
                  <a:schemeClr val="tx1"/>
                </a:solidFill>
                <a:latin typeface="+mj-lt"/>
              </a:rPr>
              <a:t>. </a:t>
            </a:r>
          </a:p>
          <a:p>
            <a:pPr marL="231775" indent="-231775" algn="just" eaLnBrk="0" hangingPunct="0">
              <a:spcBef>
                <a:spcPts val="600"/>
              </a:spcBef>
            </a:pPr>
            <a:r>
              <a:rPr lang="en-US" sz="1600" dirty="0">
                <a:solidFill>
                  <a:schemeClr val="tx1"/>
                </a:solidFill>
                <a:latin typeface="+mj-lt"/>
              </a:rPr>
              <a:t>• The employing organization’s oversight of the design, development, implementation, operation, maintenance, monitoring</a:t>
            </a:r>
            <a:r>
              <a:rPr lang="en-US" sz="1600" dirty="0">
                <a:solidFill>
                  <a:schemeClr val="accent5"/>
                </a:solidFill>
                <a:latin typeface="+mj-lt"/>
              </a:rPr>
              <a:t>,</a:t>
            </a:r>
            <a:r>
              <a:rPr lang="en-US" sz="1600" dirty="0">
                <a:solidFill>
                  <a:schemeClr val="tx1"/>
                </a:solidFill>
                <a:latin typeface="+mj-lt"/>
              </a:rPr>
              <a:t> </a:t>
            </a:r>
            <a:r>
              <a:rPr lang="en-US" sz="1600" strike="sngStrike" dirty="0">
                <a:solidFill>
                  <a:schemeClr val="tx1"/>
                </a:solidFill>
                <a:latin typeface="+mj-lt"/>
              </a:rPr>
              <a:t>or </a:t>
            </a:r>
            <a:r>
              <a:rPr lang="en-US" sz="1600" dirty="0">
                <a:solidFill>
                  <a:schemeClr val="tx1"/>
                </a:solidFill>
                <a:latin typeface="+mj-lt"/>
              </a:rPr>
              <a:t>updating </a:t>
            </a:r>
            <a:r>
              <a:rPr lang="en-US" sz="1600" dirty="0">
                <a:solidFill>
                  <a:schemeClr val="accent5"/>
                </a:solidFill>
                <a:latin typeface="+mj-lt"/>
              </a:rPr>
              <a:t>or upgrading </a:t>
            </a:r>
            <a:r>
              <a:rPr lang="en-US" sz="1600" dirty="0">
                <a:solidFill>
                  <a:schemeClr val="tx1"/>
                </a:solidFill>
                <a:latin typeface="+mj-lt"/>
              </a:rPr>
              <a:t>of the technology. </a:t>
            </a:r>
          </a:p>
          <a:p>
            <a:pPr marL="231775" indent="-231775" algn="just" eaLnBrk="0" hangingPunct="0">
              <a:spcBef>
                <a:spcPts val="600"/>
              </a:spcBef>
            </a:pPr>
            <a:r>
              <a:rPr lang="en-US" sz="1600" dirty="0">
                <a:solidFill>
                  <a:schemeClr val="accent5"/>
                </a:solidFill>
                <a:latin typeface="+mj-lt"/>
              </a:rPr>
              <a:t>•  The controls relating to the use of the technology, including procedures for authorizing user access to the technology and overseeing such use.</a:t>
            </a:r>
          </a:p>
          <a:p>
            <a:pPr marL="231775" indent="-231775" algn="just" eaLnBrk="0" hangingPunct="0">
              <a:spcBef>
                <a:spcPts val="600"/>
              </a:spcBef>
            </a:pPr>
            <a:r>
              <a:rPr lang="en-US" sz="1600" dirty="0">
                <a:solidFill>
                  <a:schemeClr val="tx1"/>
                </a:solidFill>
                <a:latin typeface="+mj-lt"/>
              </a:rPr>
              <a:t>• The appropriateness of the inputs to the technology, including data and any related decisions</a:t>
            </a:r>
            <a:r>
              <a:rPr lang="en-US" sz="1600" dirty="0">
                <a:solidFill>
                  <a:schemeClr val="accent5"/>
                </a:solidFill>
                <a:latin typeface="+mj-lt"/>
              </a:rPr>
              <a:t>, and decisions made by individuals in the course of using the technology.</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562686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26</a:t>
            </a:fld>
            <a:endParaRPr lang="en-US"/>
          </a:p>
        </p:txBody>
      </p:sp>
      <p:sp>
        <p:nvSpPr>
          <p:cNvPr id="10" name="Title 5">
            <a:extLst>
              <a:ext uri="{FF2B5EF4-FFF2-40B4-BE49-F238E27FC236}">
                <a16:creationId xmlns:a16="http://schemas.microsoft.com/office/drawing/2014/main" id="{ABE26666-ED45-78E3-0BFA-DF279B1F4136}"/>
              </a:ext>
            </a:extLst>
          </p:cNvPr>
          <p:cNvSpPr>
            <a:spLocks noGrp="1"/>
          </p:cNvSpPr>
          <p:nvPr>
            <p:ph type="title"/>
          </p:nvPr>
        </p:nvSpPr>
        <p:spPr>
          <a:xfrm>
            <a:off x="612559" y="36374"/>
            <a:ext cx="11579441" cy="1068518"/>
          </a:xfrm>
        </p:spPr>
        <p:txBody>
          <a:bodyPr>
            <a:normAutofit/>
          </a:bodyPr>
          <a:lstStyle/>
          <a:p>
            <a:r>
              <a:rPr lang="en-US" dirty="0">
                <a:latin typeface="+mj-lt"/>
              </a:rPr>
              <a:t>Revised S220 </a:t>
            </a:r>
            <a:r>
              <a:rPr lang="en-US" sz="2000" dirty="0">
                <a:latin typeface="+mj-lt"/>
              </a:rPr>
              <a:t>(ED Mark-Up)</a:t>
            </a:r>
          </a:p>
        </p:txBody>
      </p:sp>
      <p:sp>
        <p:nvSpPr>
          <p:cNvPr id="12" name="Content Placeholder 2">
            <a:extLst>
              <a:ext uri="{FF2B5EF4-FFF2-40B4-BE49-F238E27FC236}">
                <a16:creationId xmlns:a16="http://schemas.microsoft.com/office/drawing/2014/main" id="{88E1461A-1719-DCF7-E258-1A044D400E2D}"/>
              </a:ext>
            </a:extLst>
          </p:cNvPr>
          <p:cNvSpPr txBox="1">
            <a:spLocks/>
          </p:cNvSpPr>
          <p:nvPr/>
        </p:nvSpPr>
        <p:spPr>
          <a:xfrm>
            <a:off x="9560401" y="217022"/>
            <a:ext cx="1202377"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S320</a:t>
            </a:r>
          </a:p>
        </p:txBody>
      </p:sp>
      <p:sp>
        <p:nvSpPr>
          <p:cNvPr id="14" name="TextBox 13">
            <a:extLst>
              <a:ext uri="{FF2B5EF4-FFF2-40B4-BE49-F238E27FC236}">
                <a16:creationId xmlns:a16="http://schemas.microsoft.com/office/drawing/2014/main" id="{A43A2A27-4B82-7EEF-A2DF-39D6F817BD49}"/>
              </a:ext>
            </a:extLst>
          </p:cNvPr>
          <p:cNvSpPr txBox="1"/>
          <p:nvPr/>
        </p:nvSpPr>
        <p:spPr>
          <a:xfrm>
            <a:off x="826541" y="2517641"/>
            <a:ext cx="1737984" cy="2558856"/>
          </a:xfrm>
          <a:prstGeom prst="rect">
            <a:avLst/>
          </a:prstGeom>
          <a:solidFill>
            <a:schemeClr val="accent6">
              <a:lumMod val="20000"/>
              <a:lumOff val="80000"/>
            </a:schemeClr>
          </a:solidFill>
        </p:spPr>
        <p:txBody>
          <a:bodyPr vert="horz" wrap="square" lIns="91440" tIns="182880" rIns="91440" bIns="182880" rtlCol="0" anchor="ctr">
            <a:noAutofit/>
          </a:bodyPr>
          <a:lstStyle/>
          <a:p>
            <a:pPr algn="l">
              <a:spcBef>
                <a:spcPts val="600"/>
              </a:spcBef>
            </a:pPr>
            <a:r>
              <a:rPr lang="en-US" b="1" dirty="0">
                <a:solidFill>
                  <a:schemeClr val="accent6"/>
                </a:solidFill>
                <a:latin typeface="+mj-lt"/>
              </a:rPr>
              <a:t>TF Response:</a:t>
            </a:r>
          </a:p>
          <a:p>
            <a:pPr marL="182880" indent="-182880" algn="l">
              <a:spcBef>
                <a:spcPts val="600"/>
              </a:spcBef>
              <a:buFont typeface="Arial" panose="020B0604020202020204" pitchFamily="34" charset="0"/>
              <a:buChar char="•"/>
            </a:pPr>
            <a:r>
              <a:rPr lang="en-US" dirty="0">
                <a:solidFill>
                  <a:schemeClr val="accent6"/>
                </a:solidFill>
                <a:latin typeface="+mj-lt"/>
              </a:rPr>
              <a:t>Revision addressing question re: “PA’s ability”</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3" name="Content Placeholder 2">
            <a:extLst>
              <a:ext uri="{FF2B5EF4-FFF2-40B4-BE49-F238E27FC236}">
                <a16:creationId xmlns:a16="http://schemas.microsoft.com/office/drawing/2014/main" id="{AE97E481-A0B8-957B-02F6-BE026208D28E}"/>
              </a:ext>
            </a:extLst>
          </p:cNvPr>
          <p:cNvSpPr txBox="1">
            <a:spLocks/>
          </p:cNvSpPr>
          <p:nvPr/>
        </p:nvSpPr>
        <p:spPr>
          <a:xfrm>
            <a:off x="3352800" y="2380746"/>
            <a:ext cx="7178566" cy="2832646"/>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2100" b="1" dirty="0">
                <a:solidFill>
                  <a:schemeClr val="tx1"/>
                </a:solidFill>
                <a:latin typeface="+mj-lt"/>
              </a:rPr>
              <a:t>Revised 220.9 A1 (ED 220.7 A3)</a:t>
            </a:r>
            <a:r>
              <a:rPr lang="en-US" sz="2100" dirty="0">
                <a:solidFill>
                  <a:schemeClr val="tx1"/>
                </a:solidFill>
                <a:latin typeface="+mj-lt"/>
              </a:rPr>
              <a:t>	</a:t>
            </a:r>
          </a:p>
          <a:p>
            <a:pPr algn="just" eaLnBrk="0" hangingPunct="0">
              <a:spcBef>
                <a:spcPts val="600"/>
              </a:spcBef>
            </a:pPr>
            <a:r>
              <a:rPr lang="en-US" sz="2100" dirty="0">
                <a:solidFill>
                  <a:schemeClr val="tx1"/>
                </a:solidFill>
                <a:latin typeface="+mj-lt"/>
              </a:rPr>
              <a:t>Another consideration is whether the professional accountant</a:t>
            </a:r>
            <a:r>
              <a:rPr lang="en-US" sz="2100" dirty="0">
                <a:solidFill>
                  <a:schemeClr val="accent5"/>
                </a:solidFill>
                <a:latin typeface="+mj-lt"/>
              </a:rPr>
              <a:t>’</a:t>
            </a:r>
            <a:r>
              <a:rPr lang="en-US" sz="2100" strike="sngStrike" dirty="0">
                <a:solidFill>
                  <a:schemeClr val="tx1"/>
                </a:solidFill>
                <a:latin typeface="+mj-lt"/>
              </a:rPr>
              <a:t>s</a:t>
            </a:r>
            <a:r>
              <a:rPr lang="en-US" sz="2100" dirty="0">
                <a:solidFill>
                  <a:schemeClr val="tx1"/>
                </a:solidFill>
                <a:latin typeface="+mj-lt"/>
              </a:rPr>
              <a:t> </a:t>
            </a:r>
            <a:r>
              <a:rPr lang="en-US" sz="2100" dirty="0">
                <a:solidFill>
                  <a:schemeClr val="accent5"/>
                </a:solidFill>
                <a:latin typeface="+mj-lt"/>
              </a:rPr>
              <a:t>is in a </a:t>
            </a:r>
            <a:r>
              <a:rPr lang="en-US" sz="2100" dirty="0">
                <a:solidFill>
                  <a:schemeClr val="tx1"/>
                </a:solidFill>
                <a:latin typeface="+mj-lt"/>
              </a:rPr>
              <a:t>position within the employing organization </a:t>
            </a:r>
            <a:r>
              <a:rPr lang="en-US" sz="2100" strike="sngStrike" dirty="0">
                <a:solidFill>
                  <a:schemeClr val="tx1"/>
                </a:solidFill>
                <a:latin typeface="+mj-lt"/>
              </a:rPr>
              <a:t>impacts the accountant’s ability </a:t>
            </a:r>
            <a:r>
              <a:rPr lang="en-US" sz="2100" dirty="0">
                <a:solidFill>
                  <a:schemeClr val="tx1"/>
                </a:solidFill>
                <a:latin typeface="+mj-lt"/>
              </a:rPr>
              <a:t>to obtain information in relation to the factors required to determine whether </a:t>
            </a:r>
            <a:r>
              <a:rPr lang="en-US" sz="2100" dirty="0">
                <a:solidFill>
                  <a:schemeClr val="accent5"/>
                </a:solidFill>
                <a:latin typeface="+mj-lt"/>
              </a:rPr>
              <a:t>to use </a:t>
            </a:r>
            <a:r>
              <a:rPr lang="en-US" sz="2100" strike="sngStrike" dirty="0">
                <a:solidFill>
                  <a:schemeClr val="tx1"/>
                </a:solidFill>
                <a:latin typeface="+mj-lt"/>
              </a:rPr>
              <a:t>reliance on </a:t>
            </a:r>
            <a:r>
              <a:rPr lang="en-US" sz="2100" dirty="0">
                <a:solidFill>
                  <a:schemeClr val="tx1"/>
                </a:solidFill>
                <a:latin typeface="+mj-lt"/>
              </a:rPr>
              <a:t>the work of others or </a:t>
            </a:r>
            <a:r>
              <a:rPr lang="en-US" sz="2100" strike="sngStrike" dirty="0">
                <a:solidFill>
                  <a:schemeClr val="tx1"/>
                </a:solidFill>
                <a:latin typeface="+mj-lt"/>
              </a:rPr>
              <a:t>on </a:t>
            </a:r>
            <a:r>
              <a:rPr lang="en-US" sz="2100" dirty="0">
                <a:solidFill>
                  <a:schemeClr val="tx1"/>
                </a:solidFill>
                <a:latin typeface="+mj-lt"/>
              </a:rPr>
              <a:t>the output of technology </a:t>
            </a:r>
            <a:r>
              <a:rPr lang="en-US" sz="2100" strike="sngStrike" dirty="0">
                <a:solidFill>
                  <a:schemeClr val="tx1"/>
                </a:solidFill>
                <a:latin typeface="+mj-lt"/>
              </a:rPr>
              <a:t>is reasonable</a:t>
            </a:r>
            <a:r>
              <a:rPr lang="en-US" sz="2100" dirty="0">
                <a:solidFill>
                  <a:schemeClr val="tx1"/>
                </a:solidFill>
                <a:latin typeface="+mj-lt"/>
              </a:rPr>
              <a:t>. </a:t>
            </a:r>
            <a:endParaRPr lang="en-US" sz="2100" dirty="0">
              <a:solidFill>
                <a:schemeClr val="accent5"/>
              </a:solidFill>
              <a:latin typeface="+mj-lt"/>
            </a:endParaRPr>
          </a:p>
        </p:txBody>
      </p:sp>
    </p:spTree>
    <p:extLst>
      <p:ext uri="{BB962C8B-B14F-4D97-AF65-F5344CB8AC3E}">
        <p14:creationId xmlns:p14="http://schemas.microsoft.com/office/powerpoint/2010/main" val="35160436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27</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Autofit/>
          </a:bodyPr>
          <a:lstStyle/>
          <a:p>
            <a:r>
              <a:rPr lang="en-US" sz="3800" dirty="0">
                <a:latin typeface="+mj-lt"/>
              </a:rPr>
              <a:t>Close Business Relationships (CBR) </a:t>
            </a:r>
            <a:r>
              <a:rPr lang="en-US" sz="2000" dirty="0">
                <a:latin typeface="+mj-lt"/>
              </a:rPr>
              <a:t>(ED para. 520.3 A3)</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7" y="1928269"/>
            <a:ext cx="11154141" cy="384720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42900" indent="-342900">
              <a:spcBef>
                <a:spcPts val="600"/>
              </a:spcBef>
              <a:spcAft>
                <a:spcPts val="600"/>
              </a:spcAft>
              <a:buFont typeface="Wingdings" panose="05000000000000000000" pitchFamily="2" charset="2"/>
              <a:buChar char="Ø"/>
            </a:pPr>
            <a:r>
              <a:rPr lang="en-US" sz="2000" b="1" dirty="0">
                <a:solidFill>
                  <a:schemeClr val="accent1"/>
                </a:solidFill>
                <a:latin typeface="+mj-lt"/>
                <a:ea typeface="Arial"/>
                <a:cs typeface="Arial"/>
                <a:sym typeface="Arial"/>
              </a:rPr>
              <a:t>Broad support. Suggestions</a:t>
            </a:r>
            <a:r>
              <a:rPr kumimoji="0" lang="en-US" sz="2000" b="1" i="0" u="none" strike="noStrike" cap="none" spc="0" normalizeH="0" baseline="0" dirty="0">
                <a:ln>
                  <a:noFill/>
                </a:ln>
                <a:solidFill>
                  <a:schemeClr val="accent1"/>
                </a:solidFill>
                <a:effectLst/>
                <a:uFillTx/>
                <a:latin typeface="+mj-lt"/>
                <a:ea typeface="Arial"/>
                <a:cs typeface="Arial"/>
                <a:sym typeface="Arial"/>
              </a:rPr>
              <a:t>: </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examples:</a:t>
            </a:r>
          </a:p>
          <a:p>
            <a:pPr marL="966788" lvl="1" indent="-457200">
              <a:spcBef>
                <a:spcPts val="600"/>
              </a:spcBef>
              <a:spcAft>
                <a:spcPts val="600"/>
              </a:spcAft>
              <a:buFont typeface="Wingdings" panose="05000000000000000000" pitchFamily="2" charset="2"/>
              <a:buChar char="q"/>
            </a:pPr>
            <a:r>
              <a:rPr lang="en-US" sz="2000" dirty="0">
                <a:latin typeface="+mj-lt"/>
                <a:ea typeface="Arial"/>
                <a:cs typeface="Arial"/>
                <a:sym typeface="Arial"/>
              </a:rPr>
              <a:t>Technology related p</a:t>
            </a:r>
            <a:r>
              <a:rPr kumimoji="0" lang="en-US" sz="2000" b="0" i="0" u="none" strike="noStrike" cap="none" spc="0" normalizeH="0" baseline="0" dirty="0">
                <a:ln>
                  <a:noFill/>
                </a:ln>
                <a:effectLst/>
                <a:uFillTx/>
                <a:latin typeface="+mj-lt"/>
                <a:ea typeface="Arial"/>
                <a:cs typeface="Arial"/>
                <a:sym typeface="Arial"/>
              </a:rPr>
              <a:t>roducts/ solutions used internally by one/ both parties. </a:t>
            </a:r>
          </a:p>
          <a:p>
            <a:pPr marL="966788" lvl="1" indent="-457200">
              <a:spcBef>
                <a:spcPts val="600"/>
              </a:spcBef>
              <a:spcAft>
                <a:spcPts val="600"/>
              </a:spcAft>
              <a:buFont typeface="Wingdings" panose="05000000000000000000" pitchFamily="2" charset="2"/>
              <a:buChar char="q"/>
            </a:pPr>
            <a:r>
              <a:rPr kumimoji="0" lang="en-US" sz="2000" b="0" i="0" u="none" strike="noStrike" cap="none" spc="0" normalizeH="0" baseline="0" dirty="0">
                <a:ln>
                  <a:noFill/>
                </a:ln>
                <a:effectLst/>
                <a:uFillTx/>
                <a:latin typeface="+mj-lt"/>
                <a:ea typeface="Arial"/>
                <a:cs typeface="Arial"/>
                <a:sym typeface="Arial"/>
              </a:rPr>
              <a:t>Contained in EM, where firms license software: </a:t>
            </a:r>
          </a:p>
          <a:p>
            <a:pPr marL="1428750" lvl="2" indent="-457200">
              <a:spcBef>
                <a:spcPts val="600"/>
              </a:spcBef>
              <a:spcAft>
                <a:spcPts val="600"/>
              </a:spcAft>
              <a:buAutoNum type="alphaLcParenBoth"/>
            </a:pPr>
            <a:r>
              <a:rPr kumimoji="0" lang="en-US" sz="2000" b="0" i="0" u="none" strike="noStrike" cap="none" spc="0" normalizeH="0" baseline="0" dirty="0">
                <a:ln>
                  <a:noFill/>
                </a:ln>
                <a:effectLst/>
                <a:uFillTx/>
                <a:latin typeface="+mj-lt"/>
                <a:ea typeface="Arial"/>
                <a:cs typeface="Arial"/>
                <a:sym typeface="Arial"/>
              </a:rPr>
              <a:t>To their audit clients, who are in turn directly utilizing the technology in the delivery of services to their own customers/clients.</a:t>
            </a:r>
          </a:p>
          <a:p>
            <a:pPr marL="1428750" lvl="2" indent="-457200">
              <a:spcBef>
                <a:spcPts val="600"/>
              </a:spcBef>
              <a:spcAft>
                <a:spcPts val="600"/>
              </a:spcAft>
              <a:buAutoNum type="alphaLcParenBoth"/>
            </a:pPr>
            <a:r>
              <a:rPr kumimoji="0" lang="en-US" sz="2000" b="0" i="0" u="none" strike="noStrike" cap="none" spc="0" normalizeH="0" baseline="0" dirty="0">
                <a:ln>
                  <a:noFill/>
                </a:ln>
                <a:effectLst/>
                <a:uFillTx/>
                <a:latin typeface="+mj-lt"/>
                <a:ea typeface="Arial"/>
                <a:cs typeface="Arial"/>
                <a:sym typeface="Arial"/>
              </a:rPr>
              <a:t>From an audit client and directly using the technology in the delivery of services to their clients. </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general principle for identifying/ assessing “close business relationships.” </a:t>
            </a:r>
          </a:p>
        </p:txBody>
      </p:sp>
      <p:sp>
        <p:nvSpPr>
          <p:cNvPr id="8" name="TextBox 7">
            <a:extLst>
              <a:ext uri="{FF2B5EF4-FFF2-40B4-BE49-F238E27FC236}">
                <a16:creationId xmlns:a16="http://schemas.microsoft.com/office/drawing/2014/main" id="{20F6E988-DE65-0F21-807F-8D2143B48FD5}"/>
              </a:ext>
            </a:extLst>
          </p:cNvPr>
          <p:cNvSpPr txBox="1"/>
          <p:nvPr/>
        </p:nvSpPr>
        <p:spPr>
          <a:xfrm>
            <a:off x="612558" y="1265274"/>
            <a:ext cx="10360242" cy="707059"/>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9" name="TextBox 8">
            <a:extLst>
              <a:ext uri="{FF2B5EF4-FFF2-40B4-BE49-F238E27FC236}">
                <a16:creationId xmlns:a16="http://schemas.microsoft.com/office/drawing/2014/main" id="{3CA56CD3-09CB-4D3B-4971-FF8E607C5A67}"/>
              </a:ext>
            </a:extLst>
          </p:cNvPr>
          <p:cNvSpPr txBox="1"/>
          <p:nvPr/>
        </p:nvSpPr>
        <p:spPr>
          <a:xfrm>
            <a:off x="425302" y="1265274"/>
            <a:ext cx="11015331" cy="745167"/>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0" name="TextBox 9">
            <a:extLst>
              <a:ext uri="{FF2B5EF4-FFF2-40B4-BE49-F238E27FC236}">
                <a16:creationId xmlns:a16="http://schemas.microsoft.com/office/drawing/2014/main" id="{93753DDD-7A8E-B055-52DE-91F56D3E97F7}"/>
              </a:ext>
            </a:extLst>
          </p:cNvPr>
          <p:cNvSpPr txBox="1"/>
          <p:nvPr/>
        </p:nvSpPr>
        <p:spPr>
          <a:xfrm>
            <a:off x="297712" y="1265274"/>
            <a:ext cx="11015331" cy="707059"/>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2" name="TextBox 11">
            <a:extLst>
              <a:ext uri="{FF2B5EF4-FFF2-40B4-BE49-F238E27FC236}">
                <a16:creationId xmlns:a16="http://schemas.microsoft.com/office/drawing/2014/main" id="{51A96000-6FB7-8848-E4CB-E530ADA11096}"/>
              </a:ext>
            </a:extLst>
          </p:cNvPr>
          <p:cNvSpPr txBox="1"/>
          <p:nvPr/>
        </p:nvSpPr>
        <p:spPr>
          <a:xfrm>
            <a:off x="612557" y="1222737"/>
            <a:ext cx="11154141" cy="492443"/>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spcBef>
                <a:spcPts val="600"/>
              </a:spcBef>
              <a:spcAft>
                <a:spcPts val="600"/>
              </a:spcAft>
            </a:pPr>
            <a:r>
              <a:rPr lang="en-US" sz="2200" b="1" dirty="0">
                <a:latin typeface="+mj-lt"/>
                <a:ea typeface="Arial"/>
                <a:cs typeface="Arial"/>
                <a:sym typeface="Arial"/>
              </a:rPr>
              <a:t>ED: </a:t>
            </a:r>
            <a:r>
              <a:rPr lang="en-US" sz="2200" dirty="0">
                <a:latin typeface="+mj-lt"/>
                <a:ea typeface="Arial"/>
                <a:cs typeface="Arial"/>
                <a:sym typeface="Arial"/>
              </a:rPr>
              <a:t>Technology-related example of close business relationship</a:t>
            </a:r>
            <a:endParaRPr kumimoji="0" lang="en-US" sz="2200" b="0" i="1" u="none" strike="noStrike" cap="none" spc="0" normalizeH="0" baseline="0" dirty="0">
              <a:ln>
                <a:noFill/>
              </a:ln>
              <a:effectLst/>
              <a:uFillTx/>
              <a:latin typeface="+mj-lt"/>
              <a:ea typeface="Arial"/>
              <a:cs typeface="Arial"/>
              <a:sym typeface="Arial"/>
            </a:endParaRPr>
          </a:p>
        </p:txBody>
      </p:sp>
    </p:spTree>
    <p:extLst>
      <p:ext uri="{BB962C8B-B14F-4D97-AF65-F5344CB8AC3E}">
        <p14:creationId xmlns:p14="http://schemas.microsoft.com/office/powerpoint/2010/main" val="10011910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28</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a:bodyPr>
          <a:lstStyle/>
          <a:p>
            <a:r>
              <a:rPr lang="en-US" dirty="0">
                <a:latin typeface="+mj-lt"/>
              </a:rPr>
              <a:t>New 520.3 A3 </a:t>
            </a:r>
            <a:r>
              <a:rPr lang="en-US" sz="2000" dirty="0">
                <a:latin typeface="+mj-lt"/>
              </a:rPr>
              <a:t>(ED Mark-Up)</a:t>
            </a:r>
          </a:p>
        </p:txBody>
      </p:sp>
      <p:sp>
        <p:nvSpPr>
          <p:cNvPr id="10" name="Content Placeholder 2">
            <a:extLst>
              <a:ext uri="{FF2B5EF4-FFF2-40B4-BE49-F238E27FC236}">
                <a16:creationId xmlns:a16="http://schemas.microsoft.com/office/drawing/2014/main" id="{3440CF6B-FCF5-FCC9-A8EC-BD1BD681DABE}"/>
              </a:ext>
            </a:extLst>
          </p:cNvPr>
          <p:cNvSpPr txBox="1">
            <a:spLocks/>
          </p:cNvSpPr>
          <p:nvPr/>
        </p:nvSpPr>
        <p:spPr>
          <a:xfrm>
            <a:off x="8931136" y="217022"/>
            <a:ext cx="1202377"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920.3 A3</a:t>
            </a:r>
          </a:p>
        </p:txBody>
      </p:sp>
      <p:sp>
        <p:nvSpPr>
          <p:cNvPr id="5" name="TextBox 4">
            <a:extLst>
              <a:ext uri="{FF2B5EF4-FFF2-40B4-BE49-F238E27FC236}">
                <a16:creationId xmlns:a16="http://schemas.microsoft.com/office/drawing/2014/main" id="{CA63ED05-F956-C03F-5076-894C6C92CA22}"/>
              </a:ext>
            </a:extLst>
          </p:cNvPr>
          <p:cNvSpPr txBox="1"/>
          <p:nvPr/>
        </p:nvSpPr>
        <p:spPr>
          <a:xfrm>
            <a:off x="612559" y="1595266"/>
            <a:ext cx="1961705" cy="4259785"/>
          </a:xfrm>
          <a:prstGeom prst="rect">
            <a:avLst/>
          </a:prstGeom>
          <a:solidFill>
            <a:schemeClr val="accent6">
              <a:lumMod val="20000"/>
              <a:lumOff val="80000"/>
            </a:schemeClr>
          </a:solidFill>
        </p:spPr>
        <p:txBody>
          <a:bodyPr vert="horz" wrap="square" lIns="91440" tIns="182880" rIns="91440" bIns="182880" rtlCol="0" anchor="b">
            <a:noAutofit/>
          </a:bodyPr>
          <a:lstStyle/>
          <a:p>
            <a:pPr algn="l">
              <a:spcBef>
                <a:spcPts val="600"/>
              </a:spcBef>
            </a:pPr>
            <a:r>
              <a:rPr lang="en-US" sz="1600" b="1" dirty="0">
                <a:solidFill>
                  <a:schemeClr val="accent6"/>
                </a:solidFill>
                <a:latin typeface="+mj-lt"/>
              </a:rPr>
              <a:t>TF Response</a:t>
            </a:r>
          </a:p>
          <a:p>
            <a:pPr marL="182880" indent="-182880" algn="l">
              <a:spcBef>
                <a:spcPts val="600"/>
              </a:spcBef>
              <a:buFont typeface="Arial" panose="020B0604020202020204" pitchFamily="34" charset="0"/>
              <a:buChar char="•"/>
            </a:pPr>
            <a:r>
              <a:rPr lang="en-US" sz="1600" dirty="0">
                <a:solidFill>
                  <a:schemeClr val="accent6"/>
                </a:solidFill>
                <a:latin typeface="+mj-lt"/>
              </a:rPr>
              <a:t>New 520.3 A3.</a:t>
            </a:r>
          </a:p>
          <a:p>
            <a:pPr marL="182880" indent="-182880">
              <a:spcBef>
                <a:spcPts val="600"/>
              </a:spcBef>
              <a:buFont typeface="Arial" panose="020B0604020202020204" pitchFamily="34" charset="0"/>
              <a:buChar char="•"/>
            </a:pPr>
            <a:r>
              <a:rPr lang="en-US" sz="1600" dirty="0">
                <a:solidFill>
                  <a:schemeClr val="accent6"/>
                </a:solidFill>
                <a:latin typeface="+mj-lt"/>
              </a:rPr>
              <a:t>“Might create:”</a:t>
            </a:r>
          </a:p>
          <a:p>
            <a:pPr marL="449262" indent="-285750">
              <a:spcBef>
                <a:spcPts val="600"/>
              </a:spcBef>
              <a:buFont typeface="Wingdings" panose="05000000000000000000" pitchFamily="2" charset="2"/>
              <a:buChar char="q"/>
            </a:pPr>
            <a:r>
              <a:rPr lang="en-US" sz="1600" dirty="0">
                <a:solidFill>
                  <a:schemeClr val="accent6"/>
                </a:solidFill>
                <a:latin typeface="+mj-lt"/>
              </a:rPr>
              <a:t>Facts &amp; circumstances dependent.</a:t>
            </a:r>
          </a:p>
          <a:p>
            <a:pPr marL="449262" indent="-285750">
              <a:spcBef>
                <a:spcPts val="600"/>
              </a:spcBef>
              <a:buFont typeface="Wingdings" panose="05000000000000000000" pitchFamily="2" charset="2"/>
              <a:buChar char="q"/>
            </a:pPr>
            <a:r>
              <a:rPr lang="en-US" sz="1600" dirty="0">
                <a:solidFill>
                  <a:schemeClr val="accent6"/>
                </a:solidFill>
                <a:latin typeface="+mj-lt"/>
              </a:rPr>
              <a:t>Recognizes variety technology licensing uses. </a:t>
            </a:r>
          </a:p>
          <a:p>
            <a:pPr marL="182880" indent="-182880">
              <a:spcBef>
                <a:spcPts val="600"/>
              </a:spcBef>
              <a:buFont typeface="Arial" panose="020B0604020202020204" pitchFamily="34" charset="0"/>
              <a:buChar char="•"/>
            </a:pPr>
            <a:r>
              <a:rPr lang="en-US" sz="1600" dirty="0">
                <a:solidFill>
                  <a:schemeClr val="accent6"/>
                </a:solidFill>
                <a:latin typeface="+mj-lt"/>
              </a:rPr>
              <a:t>Development of general principle outside scope. </a:t>
            </a:r>
          </a:p>
        </p:txBody>
      </p:sp>
      <p:sp>
        <p:nvSpPr>
          <p:cNvPr id="11" name="Content Placeholder 2">
            <a:extLst>
              <a:ext uri="{FF2B5EF4-FFF2-40B4-BE49-F238E27FC236}">
                <a16:creationId xmlns:a16="http://schemas.microsoft.com/office/drawing/2014/main" id="{679E3179-56DC-3C7C-11B1-CB9E0F874A79}"/>
              </a:ext>
            </a:extLst>
          </p:cNvPr>
          <p:cNvSpPr txBox="1">
            <a:spLocks/>
          </p:cNvSpPr>
          <p:nvPr/>
        </p:nvSpPr>
        <p:spPr>
          <a:xfrm>
            <a:off x="2800343" y="5148516"/>
            <a:ext cx="8353425" cy="149246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2100" b="1" dirty="0">
                <a:solidFill>
                  <a:schemeClr val="tx1"/>
                </a:solidFill>
                <a:latin typeface="+mj-lt"/>
              </a:rPr>
              <a:t>New 520.3 A3</a:t>
            </a:r>
          </a:p>
          <a:p>
            <a:pPr algn="just" eaLnBrk="0" hangingPunct="0">
              <a:spcBef>
                <a:spcPts val="600"/>
              </a:spcBef>
            </a:pPr>
            <a:r>
              <a:rPr lang="en-US" sz="2100" dirty="0">
                <a:solidFill>
                  <a:schemeClr val="accent5"/>
                </a:solidFill>
                <a:latin typeface="+mj-lt"/>
              </a:rPr>
              <a:t>Arrangements under which the firm or a network firm licenses products or solutions to or from a client might create a close business relationship.</a:t>
            </a:r>
            <a:endParaRPr lang="en-US" sz="2100" b="1" dirty="0">
              <a:solidFill>
                <a:schemeClr val="tx1"/>
              </a:solidFill>
              <a:latin typeface="+mj-lt"/>
            </a:endParaRPr>
          </a:p>
        </p:txBody>
      </p:sp>
      <p:sp>
        <p:nvSpPr>
          <p:cNvPr id="3" name="Content Placeholder 2">
            <a:extLst>
              <a:ext uri="{FF2B5EF4-FFF2-40B4-BE49-F238E27FC236}">
                <a16:creationId xmlns:a16="http://schemas.microsoft.com/office/drawing/2014/main" id="{6BFFD0C0-4C15-F1B4-52E3-7E943530E74B}"/>
              </a:ext>
            </a:extLst>
          </p:cNvPr>
          <p:cNvSpPr txBox="1">
            <a:spLocks/>
          </p:cNvSpPr>
          <p:nvPr/>
        </p:nvSpPr>
        <p:spPr>
          <a:xfrm>
            <a:off x="2800343" y="1195217"/>
            <a:ext cx="8353425" cy="3862974"/>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1700" b="1" dirty="0">
                <a:solidFill>
                  <a:schemeClr val="tx1"/>
                </a:solidFill>
                <a:latin typeface="+mj-lt"/>
              </a:rPr>
              <a:t>For Ref: 520.3 A2 (no change from ED)</a:t>
            </a:r>
          </a:p>
          <a:p>
            <a:pPr algn="just" eaLnBrk="0" hangingPunct="0">
              <a:spcBef>
                <a:spcPts val="600"/>
              </a:spcBef>
              <a:spcAft>
                <a:spcPts val="600"/>
              </a:spcAft>
            </a:pPr>
            <a:r>
              <a:rPr lang="en-US" sz="1700" dirty="0">
                <a:solidFill>
                  <a:schemeClr val="tx1"/>
                </a:solidFill>
                <a:latin typeface="+mj-lt"/>
              </a:rPr>
              <a:t>Examples of a close business relationship arising from a commercial relationship or common financial interest include: </a:t>
            </a:r>
          </a:p>
          <a:p>
            <a:pPr algn="just" eaLnBrk="0" hangingPunct="0">
              <a:spcBef>
                <a:spcPts val="600"/>
              </a:spcBef>
              <a:spcAft>
                <a:spcPts val="600"/>
              </a:spcAft>
            </a:pPr>
            <a:r>
              <a:rPr lang="en-US" sz="1700" dirty="0">
                <a:solidFill>
                  <a:schemeClr val="tx1"/>
                </a:solidFill>
                <a:latin typeface="+mj-lt"/>
              </a:rPr>
              <a:t>…</a:t>
            </a:r>
          </a:p>
          <a:p>
            <a:pPr marL="228600" indent="-228600" algn="just" eaLnBrk="0" hangingPunct="0">
              <a:spcBef>
                <a:spcPts val="600"/>
              </a:spcBef>
              <a:spcAft>
                <a:spcPts val="600"/>
              </a:spcAft>
            </a:pPr>
            <a:r>
              <a:rPr lang="en-US" sz="1700" dirty="0">
                <a:solidFill>
                  <a:schemeClr val="tx1"/>
                </a:solidFill>
                <a:latin typeface="+mj-lt"/>
              </a:rPr>
              <a:t>•  Arrangements to combine one or more services or products of the firm or a network firm with one or more services or products of the client and to market the package with reference to both parties.</a:t>
            </a:r>
          </a:p>
          <a:p>
            <a:pPr marL="228600" indent="-228600" algn="just" eaLnBrk="0" hangingPunct="0">
              <a:spcBef>
                <a:spcPts val="600"/>
              </a:spcBef>
              <a:spcAft>
                <a:spcPts val="600"/>
              </a:spcAft>
            </a:pPr>
            <a:r>
              <a:rPr lang="en-US" sz="1700" dirty="0">
                <a:solidFill>
                  <a:schemeClr val="tx1"/>
                </a:solidFill>
                <a:latin typeface="+mj-lt"/>
              </a:rPr>
              <a:t>• Arrangements under which the firm or a network firm sells, resells, distributes or markets the client’s products or services, or the client sells, resells, distributes or markets the firm’s or a network firm’s products or services.</a:t>
            </a:r>
          </a:p>
          <a:p>
            <a:pPr marL="228600" indent="-228600" algn="just" eaLnBrk="0" hangingPunct="0">
              <a:spcBef>
                <a:spcPts val="600"/>
              </a:spcBef>
              <a:spcAft>
                <a:spcPts val="600"/>
              </a:spcAft>
            </a:pPr>
            <a:r>
              <a:rPr lang="en-US" sz="1700" dirty="0">
                <a:solidFill>
                  <a:schemeClr val="tx1"/>
                </a:solidFill>
                <a:latin typeface="+mj-lt"/>
              </a:rPr>
              <a:t>• Arrangements under which the firm or a network firm develops jointly with the client, products or solutions which one or both parties sell or license to third parties.</a:t>
            </a:r>
            <a:endParaRPr lang="en-US" sz="1700" b="1" dirty="0">
              <a:solidFill>
                <a:schemeClr val="tx1"/>
              </a:solidFill>
              <a:latin typeface="+mj-lt"/>
            </a:endParaRP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252940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29</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Autofit/>
          </a:bodyPr>
          <a:lstStyle/>
          <a:p>
            <a:r>
              <a:rPr lang="en-US" sz="3800" dirty="0">
                <a:latin typeface="+mj-lt"/>
              </a:rPr>
              <a:t>CBR and NAS </a:t>
            </a:r>
            <a:r>
              <a:rPr lang="en-US" sz="2000" dirty="0">
                <a:latin typeface="+mj-lt"/>
              </a:rPr>
              <a:t>(ED para. 520.7 A1 and 600.6)</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7" y="2224922"/>
            <a:ext cx="6429374" cy="35394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42900" indent="-342900">
              <a:spcBef>
                <a:spcPts val="600"/>
              </a:spcBef>
              <a:buFont typeface="Wingdings" panose="05000000000000000000" pitchFamily="2" charset="2"/>
              <a:buChar char="Ø"/>
            </a:pPr>
            <a:r>
              <a:rPr lang="en-US" sz="2000" b="1" dirty="0">
                <a:solidFill>
                  <a:schemeClr val="accent1"/>
                </a:solidFill>
                <a:latin typeface="+mj-lt"/>
                <a:ea typeface="Arial"/>
                <a:cs typeface="Arial"/>
                <a:sym typeface="Arial"/>
              </a:rPr>
              <a:t>Broad support. </a:t>
            </a:r>
            <a:r>
              <a:rPr kumimoji="0" lang="en-US" sz="2000" b="1" i="0" u="none" strike="noStrike" cap="none" spc="0" normalizeH="0" baseline="0" dirty="0">
                <a:ln>
                  <a:noFill/>
                </a:ln>
                <a:solidFill>
                  <a:schemeClr val="accent1"/>
                </a:solidFill>
                <a:effectLst/>
                <a:uFillTx/>
                <a:latin typeface="+mj-lt"/>
                <a:ea typeface="Arial"/>
                <a:cs typeface="Arial"/>
                <a:sym typeface="Arial"/>
              </a:rPr>
              <a:t>Comments/ Concerns:</a:t>
            </a:r>
          </a:p>
          <a:p>
            <a:pPr marL="509588" lvl="1" indent="-457200">
              <a:spcBef>
                <a:spcPts val="1200"/>
              </a:spcBef>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S600 reference in S520 potentially confusing:</a:t>
            </a:r>
          </a:p>
          <a:p>
            <a:pPr marL="966788" lvl="2" indent="-457200">
              <a:spcBef>
                <a:spcPts val="600"/>
              </a:spcBef>
              <a:buFont typeface="Wingdings" panose="05000000000000000000" pitchFamily="2" charset="2"/>
              <a:buChar char="q"/>
            </a:pPr>
            <a:r>
              <a:rPr kumimoji="0" lang="en-US" sz="2000" b="0" i="0" u="none" strike="noStrike" cap="none" spc="0" normalizeH="0" baseline="0" dirty="0">
                <a:ln>
                  <a:noFill/>
                </a:ln>
                <a:effectLst/>
                <a:uFillTx/>
                <a:latin typeface="+mj-lt"/>
                <a:ea typeface="Arial"/>
                <a:cs typeface="Arial"/>
                <a:sym typeface="Arial"/>
              </a:rPr>
              <a:t>Necessity of AM. </a:t>
            </a:r>
          </a:p>
          <a:p>
            <a:pPr marL="966788" lvl="2" indent="-457200">
              <a:spcBef>
                <a:spcPts val="600"/>
              </a:spcBef>
              <a:buFont typeface="Wingdings" panose="05000000000000000000" pitchFamily="2" charset="2"/>
              <a:buChar char="q"/>
            </a:pPr>
            <a:r>
              <a:rPr kumimoji="0" lang="en-US" sz="2000" b="0" i="0" u="none" strike="noStrike" cap="none" spc="0" normalizeH="0" baseline="0" dirty="0">
                <a:ln>
                  <a:noFill/>
                </a:ln>
                <a:effectLst/>
                <a:uFillTx/>
                <a:latin typeface="+mj-lt"/>
                <a:ea typeface="Arial"/>
                <a:cs typeface="Arial"/>
                <a:sym typeface="Arial"/>
              </a:rPr>
              <a:t>Different considerations in S520 &amp; S600.</a:t>
            </a:r>
          </a:p>
          <a:p>
            <a:pPr marL="966788" lvl="2" indent="-457200">
              <a:spcBef>
                <a:spcPts val="600"/>
              </a:spcBef>
              <a:buFont typeface="Wingdings" panose="05000000000000000000" pitchFamily="2" charset="2"/>
              <a:buChar char="q"/>
            </a:pPr>
            <a:r>
              <a:rPr lang="en-US" sz="2000" dirty="0">
                <a:latin typeface="+mj-lt"/>
                <a:ea typeface="Arial"/>
                <a:cs typeface="Arial"/>
                <a:sym typeface="Arial"/>
              </a:rPr>
              <a:t>Impression that pure reselling creates NAS.</a:t>
            </a:r>
          </a:p>
          <a:p>
            <a:pPr marL="509588" lvl="1" indent="-457200">
              <a:spcBef>
                <a:spcPts val="1200"/>
              </a:spcBef>
              <a:buFont typeface="Arial" panose="020B0604020202020204" pitchFamily="34" charset="0"/>
              <a:buChar char="•"/>
            </a:pPr>
            <a:r>
              <a:rPr lang="en-US" sz="2000" dirty="0">
                <a:latin typeface="+mj-lt"/>
                <a:ea typeface="Arial"/>
                <a:cs typeface="Arial"/>
                <a:sym typeface="Arial"/>
              </a:rPr>
              <a:t>Consider “indirect” services:</a:t>
            </a:r>
          </a:p>
          <a:p>
            <a:pPr marL="966788" lvl="2" indent="-457200">
              <a:spcBef>
                <a:spcPts val="600"/>
              </a:spcBef>
              <a:buFont typeface="Wingdings" panose="05000000000000000000" pitchFamily="2" charset="2"/>
              <a:buChar char="q"/>
            </a:pPr>
            <a:r>
              <a:rPr lang="en-US" sz="2000" dirty="0">
                <a:latin typeface="+mj-lt"/>
                <a:ea typeface="Arial"/>
                <a:cs typeface="Arial"/>
                <a:sym typeface="Arial"/>
              </a:rPr>
              <a:t>Firms develop software for non-audit clients.</a:t>
            </a:r>
          </a:p>
          <a:p>
            <a:pPr marL="966788" lvl="2" indent="-457200">
              <a:spcBef>
                <a:spcPts val="600"/>
              </a:spcBef>
              <a:buFont typeface="Wingdings" panose="05000000000000000000" pitchFamily="2" charset="2"/>
              <a:buChar char="q"/>
            </a:pPr>
            <a:r>
              <a:rPr lang="en-US" sz="2000" dirty="0">
                <a:latin typeface="+mj-lt"/>
                <a:ea typeface="Arial"/>
                <a:cs typeface="Arial"/>
                <a:sym typeface="Arial"/>
              </a:rPr>
              <a:t>Software used to provide service to firm’s audit clients. </a:t>
            </a:r>
            <a:endParaRPr kumimoji="0" lang="en-US" sz="2000" b="0" i="0" u="none" strike="noStrike" cap="none" spc="0" normalizeH="0" baseline="0" dirty="0">
              <a:ln>
                <a:noFill/>
              </a:ln>
              <a:effectLst/>
              <a:uFillTx/>
              <a:latin typeface="+mj-lt"/>
              <a:ea typeface="Arial"/>
              <a:cs typeface="Arial"/>
              <a:sym typeface="Arial"/>
            </a:endParaRPr>
          </a:p>
        </p:txBody>
      </p:sp>
      <p:sp>
        <p:nvSpPr>
          <p:cNvPr id="8" name="TextBox 7">
            <a:extLst>
              <a:ext uri="{FF2B5EF4-FFF2-40B4-BE49-F238E27FC236}">
                <a16:creationId xmlns:a16="http://schemas.microsoft.com/office/drawing/2014/main" id="{20F6E988-DE65-0F21-807F-8D2143B48FD5}"/>
              </a:ext>
            </a:extLst>
          </p:cNvPr>
          <p:cNvSpPr txBox="1"/>
          <p:nvPr/>
        </p:nvSpPr>
        <p:spPr>
          <a:xfrm>
            <a:off x="612558" y="1265274"/>
            <a:ext cx="10360242" cy="707059"/>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9" name="TextBox 8">
            <a:extLst>
              <a:ext uri="{FF2B5EF4-FFF2-40B4-BE49-F238E27FC236}">
                <a16:creationId xmlns:a16="http://schemas.microsoft.com/office/drawing/2014/main" id="{3CA56CD3-09CB-4D3B-4971-FF8E607C5A67}"/>
              </a:ext>
            </a:extLst>
          </p:cNvPr>
          <p:cNvSpPr txBox="1"/>
          <p:nvPr/>
        </p:nvSpPr>
        <p:spPr>
          <a:xfrm>
            <a:off x="425302" y="1265274"/>
            <a:ext cx="11015331" cy="745167"/>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0" name="TextBox 9">
            <a:extLst>
              <a:ext uri="{FF2B5EF4-FFF2-40B4-BE49-F238E27FC236}">
                <a16:creationId xmlns:a16="http://schemas.microsoft.com/office/drawing/2014/main" id="{93753DDD-7A8E-B055-52DE-91F56D3E97F7}"/>
              </a:ext>
            </a:extLst>
          </p:cNvPr>
          <p:cNvSpPr txBox="1"/>
          <p:nvPr/>
        </p:nvSpPr>
        <p:spPr>
          <a:xfrm>
            <a:off x="297712" y="1265274"/>
            <a:ext cx="11015331" cy="707059"/>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2" name="TextBox 11">
            <a:extLst>
              <a:ext uri="{FF2B5EF4-FFF2-40B4-BE49-F238E27FC236}">
                <a16:creationId xmlns:a16="http://schemas.microsoft.com/office/drawing/2014/main" id="{51A96000-6FB7-8848-E4CB-E530ADA11096}"/>
              </a:ext>
            </a:extLst>
          </p:cNvPr>
          <p:cNvSpPr txBox="1"/>
          <p:nvPr/>
        </p:nvSpPr>
        <p:spPr>
          <a:xfrm>
            <a:off x="612557" y="1222737"/>
            <a:ext cx="10966885" cy="830997"/>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spcBef>
                <a:spcPts val="600"/>
              </a:spcBef>
              <a:spcAft>
                <a:spcPts val="600"/>
              </a:spcAft>
            </a:pPr>
            <a:r>
              <a:rPr lang="en-US" sz="2200" b="1" dirty="0">
                <a:latin typeface="+mj-lt"/>
                <a:ea typeface="Arial"/>
                <a:cs typeface="Arial"/>
                <a:sym typeface="Arial"/>
              </a:rPr>
              <a:t>ED: </a:t>
            </a:r>
            <a:r>
              <a:rPr lang="en-US" sz="2200" dirty="0">
                <a:latin typeface="+mj-lt"/>
                <a:ea typeface="Arial"/>
                <a:cs typeface="Arial"/>
                <a:sym typeface="Arial"/>
              </a:rPr>
              <a:t>Consider relevance of NAS provisions when technology is provided, sold, resold  or licensed by a firm or a network firm to an audit client.</a:t>
            </a:r>
            <a:endParaRPr kumimoji="0" lang="en-US" sz="2200" b="0" i="1" u="none" strike="noStrike" cap="none" spc="0" normalizeH="0" baseline="0" dirty="0">
              <a:ln>
                <a:noFill/>
              </a:ln>
              <a:effectLst/>
              <a:uFillTx/>
              <a:latin typeface="+mj-lt"/>
              <a:ea typeface="Arial"/>
              <a:cs typeface="Arial"/>
              <a:sym typeface="Arial"/>
            </a:endParaRPr>
          </a:p>
        </p:txBody>
      </p:sp>
      <p:sp>
        <p:nvSpPr>
          <p:cNvPr id="5" name="TextBox 4">
            <a:extLst>
              <a:ext uri="{FF2B5EF4-FFF2-40B4-BE49-F238E27FC236}">
                <a16:creationId xmlns:a16="http://schemas.microsoft.com/office/drawing/2014/main" id="{4C7D89C4-1DC6-AB9D-585D-301560D03A92}"/>
              </a:ext>
            </a:extLst>
          </p:cNvPr>
          <p:cNvSpPr txBox="1"/>
          <p:nvPr/>
        </p:nvSpPr>
        <p:spPr>
          <a:xfrm>
            <a:off x="7704083" y="2170823"/>
            <a:ext cx="3736550" cy="3552495"/>
          </a:xfrm>
          <a:prstGeom prst="rect">
            <a:avLst/>
          </a:prstGeom>
          <a:solidFill>
            <a:schemeClr val="accent6">
              <a:lumMod val="20000"/>
              <a:lumOff val="80000"/>
            </a:schemeClr>
          </a:solidFill>
        </p:spPr>
        <p:txBody>
          <a:bodyPr vert="horz" wrap="square" lIns="91440" tIns="0" rIns="91440" bIns="182880" rtlCol="0" anchor="b">
            <a:noAutofit/>
          </a:bodyPr>
          <a:lstStyle/>
          <a:p>
            <a:pPr algn="l">
              <a:spcBef>
                <a:spcPts val="600"/>
              </a:spcBef>
              <a:spcAft>
                <a:spcPts val="600"/>
              </a:spcAft>
            </a:pPr>
            <a:r>
              <a:rPr lang="en-US" sz="2000" b="1" dirty="0">
                <a:solidFill>
                  <a:schemeClr val="accent6"/>
                </a:solidFill>
                <a:latin typeface="+mj-lt"/>
              </a:rPr>
              <a:t>TF Response</a:t>
            </a:r>
          </a:p>
          <a:p>
            <a:pPr marL="342900" indent="-342900">
              <a:spcBef>
                <a:spcPts val="600"/>
              </a:spcBef>
              <a:spcAft>
                <a:spcPts val="600"/>
              </a:spcAft>
              <a:buFont typeface="Arial" panose="020B0604020202020204" pitchFamily="34" charset="0"/>
              <a:buChar char="•"/>
            </a:pPr>
            <a:r>
              <a:rPr lang="en-US" sz="2000" dirty="0">
                <a:solidFill>
                  <a:schemeClr val="accent6"/>
                </a:solidFill>
                <a:latin typeface="+mj-lt"/>
              </a:rPr>
              <a:t>24% survey respondents do not realize S600 apply when CBR performs NAS.</a:t>
            </a:r>
          </a:p>
          <a:p>
            <a:pPr marL="342900" indent="-342900">
              <a:spcBef>
                <a:spcPts val="600"/>
              </a:spcBef>
              <a:spcAft>
                <a:spcPts val="600"/>
              </a:spcAft>
              <a:buFont typeface="Arial" panose="020B0604020202020204" pitchFamily="34" charset="0"/>
              <a:buChar char="•"/>
            </a:pPr>
            <a:r>
              <a:rPr lang="en-US" sz="2000" dirty="0">
                <a:solidFill>
                  <a:schemeClr val="accent6"/>
                </a:solidFill>
                <a:latin typeface="+mj-lt"/>
              </a:rPr>
              <a:t>Important to retain a signpost to S600 within S520. </a:t>
            </a:r>
          </a:p>
          <a:p>
            <a:pPr marL="342900" indent="-342900" algn="l">
              <a:spcBef>
                <a:spcPts val="600"/>
              </a:spcBef>
              <a:spcAft>
                <a:spcPts val="600"/>
              </a:spcAft>
              <a:buFont typeface="Arial" panose="020B0604020202020204" pitchFamily="34" charset="0"/>
              <a:buChar char="•"/>
            </a:pPr>
            <a:r>
              <a:rPr lang="en-US" sz="2000" dirty="0">
                <a:solidFill>
                  <a:schemeClr val="accent6"/>
                </a:solidFill>
                <a:latin typeface="+mj-lt"/>
              </a:rPr>
              <a:t>Added explicit consideration of indirect services. </a:t>
            </a:r>
          </a:p>
        </p:txBody>
      </p:sp>
    </p:spTree>
    <p:extLst>
      <p:ext uri="{BB962C8B-B14F-4D97-AF65-F5344CB8AC3E}">
        <p14:creationId xmlns:p14="http://schemas.microsoft.com/office/powerpoint/2010/main" val="1923512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EAB5D53F-D534-4C20-AAF0-C3844C8F8238}"/>
              </a:ext>
            </a:extLst>
          </p:cNvPr>
          <p:cNvSpPr>
            <a:spLocks noGrp="1"/>
          </p:cNvSpPr>
          <p:nvPr>
            <p:ph idx="1"/>
          </p:nvPr>
        </p:nvSpPr>
        <p:spPr>
          <a:xfrm>
            <a:off x="499245" y="1453058"/>
            <a:ext cx="4936797" cy="2686606"/>
          </a:xfrm>
        </p:spPr>
        <p:txBody>
          <a:bodyPr>
            <a:noAutofit/>
          </a:bodyPr>
          <a:lstStyle/>
          <a:p>
            <a:pPr marL="0" indent="0">
              <a:spcBef>
                <a:spcPts val="600"/>
              </a:spcBef>
              <a:spcAft>
                <a:spcPts val="600"/>
              </a:spcAft>
              <a:buNone/>
            </a:pPr>
            <a:r>
              <a:rPr lang="en-US" sz="2400" b="1" dirty="0">
                <a:solidFill>
                  <a:schemeClr val="accent6"/>
                </a:solidFill>
                <a:latin typeface="+mj-lt"/>
              </a:rPr>
              <a:t>INFORMED BY:</a:t>
            </a:r>
          </a:p>
          <a:p>
            <a:pPr>
              <a:spcBef>
                <a:spcPts val="600"/>
              </a:spcBef>
              <a:spcAft>
                <a:spcPts val="600"/>
              </a:spcAft>
            </a:pPr>
            <a:r>
              <a:rPr lang="en-US" sz="2000" dirty="0">
                <a:latin typeface="+mj-lt"/>
                <a:hlinkClick r:id="rId3"/>
              </a:rPr>
              <a:t>Phase 1 Report</a:t>
            </a:r>
            <a:endParaRPr lang="en-US" sz="2000" dirty="0">
              <a:latin typeface="+mj-lt"/>
            </a:endParaRPr>
          </a:p>
          <a:p>
            <a:pPr>
              <a:spcBef>
                <a:spcPts val="600"/>
              </a:spcBef>
              <a:spcAft>
                <a:spcPts val="600"/>
              </a:spcAft>
            </a:pPr>
            <a:r>
              <a:rPr lang="en-US" sz="2000" dirty="0">
                <a:latin typeface="+mj-lt"/>
                <a:hlinkClick r:id="rId4"/>
              </a:rPr>
              <a:t>Role and Mindset</a:t>
            </a:r>
            <a:r>
              <a:rPr lang="en-US" sz="2000" dirty="0">
                <a:latin typeface="+mj-lt"/>
              </a:rPr>
              <a:t> project</a:t>
            </a:r>
          </a:p>
          <a:p>
            <a:pPr>
              <a:spcBef>
                <a:spcPts val="600"/>
              </a:spcBef>
              <a:spcAft>
                <a:spcPts val="600"/>
              </a:spcAft>
            </a:pPr>
            <a:r>
              <a:rPr lang="en-US" sz="2000" dirty="0">
                <a:latin typeface="+mj-lt"/>
                <a:hlinkClick r:id="rId5"/>
              </a:rPr>
              <a:t>NAS</a:t>
            </a:r>
            <a:r>
              <a:rPr lang="en-US" sz="2000" dirty="0">
                <a:latin typeface="+mj-lt"/>
              </a:rPr>
              <a:t> project</a:t>
            </a:r>
          </a:p>
          <a:p>
            <a:pPr>
              <a:spcBef>
                <a:spcPts val="600"/>
              </a:spcBef>
              <a:spcAft>
                <a:spcPts val="600"/>
              </a:spcAft>
            </a:pPr>
            <a:r>
              <a:rPr lang="en-US" sz="2000" dirty="0">
                <a:latin typeface="+mj-lt"/>
              </a:rPr>
              <a:t>Two global </a:t>
            </a:r>
            <a:r>
              <a:rPr lang="en-US" sz="2000" dirty="0">
                <a:latin typeface="+mj-lt"/>
                <a:hlinkClick r:id="rId6"/>
              </a:rPr>
              <a:t>surveys</a:t>
            </a:r>
            <a:endParaRPr lang="en-US" sz="2000" dirty="0">
              <a:latin typeface="+mj-lt"/>
            </a:endParaRPr>
          </a:p>
          <a:p>
            <a:pPr>
              <a:spcBef>
                <a:spcPts val="600"/>
              </a:spcBef>
              <a:spcAft>
                <a:spcPts val="600"/>
              </a:spcAft>
            </a:pPr>
            <a:r>
              <a:rPr lang="en-US" sz="2000" dirty="0">
                <a:latin typeface="+mj-lt"/>
              </a:rPr>
              <a:t>Stakeholder outreach</a:t>
            </a:r>
          </a:p>
          <a:p>
            <a:pPr>
              <a:spcBef>
                <a:spcPts val="600"/>
              </a:spcBef>
              <a:spcAft>
                <a:spcPts val="600"/>
              </a:spcAft>
            </a:pPr>
            <a:r>
              <a:rPr lang="en-US" sz="2000" dirty="0">
                <a:latin typeface="+mj-lt"/>
              </a:rPr>
              <a:t>TWG preliminary insights</a:t>
            </a:r>
          </a:p>
        </p:txBody>
      </p:sp>
      <p:pic>
        <p:nvPicPr>
          <p:cNvPr id="11" name="Picture 10" descr="A picture containing diagram&#10;&#10;Description automatically generated">
            <a:extLst>
              <a:ext uri="{FF2B5EF4-FFF2-40B4-BE49-F238E27FC236}">
                <a16:creationId xmlns:a16="http://schemas.microsoft.com/office/drawing/2014/main" id="{D3B9D417-FF92-4A95-BD7A-7FD94ADB979D}"/>
              </a:ext>
            </a:extLst>
          </p:cNvPr>
          <p:cNvPicPr>
            <a:picLocks noChangeAspect="1"/>
          </p:cNvPicPr>
          <p:nvPr/>
        </p:nvPicPr>
        <p:blipFill rotWithShape="1">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rcRect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3" name="TextBox 2">
            <a:extLst>
              <a:ext uri="{FF2B5EF4-FFF2-40B4-BE49-F238E27FC236}">
                <a16:creationId xmlns:a16="http://schemas.microsoft.com/office/drawing/2014/main" id="{DDDFFE57-2451-4A9A-96A2-911826FF5F9A}"/>
              </a:ext>
            </a:extLst>
          </p:cNvPr>
          <p:cNvSpPr txBox="1"/>
          <p:nvPr/>
        </p:nvSpPr>
        <p:spPr>
          <a:xfrm>
            <a:off x="6449438" y="1313234"/>
            <a:ext cx="4727643" cy="3891064"/>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4" name="TextBox 3">
            <a:extLst>
              <a:ext uri="{FF2B5EF4-FFF2-40B4-BE49-F238E27FC236}">
                <a16:creationId xmlns:a16="http://schemas.microsoft.com/office/drawing/2014/main" id="{687B122A-564D-4A4B-A969-50FE37835BD0}"/>
              </a:ext>
            </a:extLst>
          </p:cNvPr>
          <p:cNvSpPr txBox="1"/>
          <p:nvPr/>
        </p:nvSpPr>
        <p:spPr>
          <a:xfrm>
            <a:off x="6780179" y="1498060"/>
            <a:ext cx="4771741" cy="3492229"/>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5" name="TextBox 4">
            <a:extLst>
              <a:ext uri="{FF2B5EF4-FFF2-40B4-BE49-F238E27FC236}">
                <a16:creationId xmlns:a16="http://schemas.microsoft.com/office/drawing/2014/main" id="{18EDF019-2291-4FD2-A43D-1DB9464D95B0}"/>
              </a:ext>
            </a:extLst>
          </p:cNvPr>
          <p:cNvSpPr txBox="1"/>
          <p:nvPr/>
        </p:nvSpPr>
        <p:spPr>
          <a:xfrm>
            <a:off x="1332689" y="325369"/>
            <a:ext cx="3341981" cy="1994008"/>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6" name="TextBox 5">
            <a:extLst>
              <a:ext uri="{FF2B5EF4-FFF2-40B4-BE49-F238E27FC236}">
                <a16:creationId xmlns:a16="http://schemas.microsoft.com/office/drawing/2014/main" id="{FF977C29-ABB6-4BD4-B0E1-D095774E1151}"/>
              </a:ext>
            </a:extLst>
          </p:cNvPr>
          <p:cNvSpPr txBox="1"/>
          <p:nvPr/>
        </p:nvSpPr>
        <p:spPr>
          <a:xfrm>
            <a:off x="1663430" y="5992238"/>
            <a:ext cx="3011240" cy="75485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TextBox 7">
            <a:extLst>
              <a:ext uri="{FF2B5EF4-FFF2-40B4-BE49-F238E27FC236}">
                <a16:creationId xmlns:a16="http://schemas.microsoft.com/office/drawing/2014/main" id="{1C8B4C04-9CA5-499F-95E9-D30AB6E57BCE}"/>
              </a:ext>
            </a:extLst>
          </p:cNvPr>
          <p:cNvSpPr txBox="1"/>
          <p:nvPr/>
        </p:nvSpPr>
        <p:spPr>
          <a:xfrm>
            <a:off x="6449438" y="66284"/>
            <a:ext cx="5741040" cy="1270174"/>
          </a:xfrm>
          <a:prstGeom prst="rect">
            <a:avLst/>
          </a:prstGeom>
        </p:spPr>
        <p:txBody>
          <a:bodyPr vert="horz" wrap="square" lIns="91440" tIns="45720" rIns="91440" bIns="45720" rtlCol="0" anchor="b">
            <a:normAutofit/>
          </a:bodyPr>
          <a:lstStyle/>
          <a:p>
            <a:pPr>
              <a:lnSpc>
                <a:spcPct val="90000"/>
              </a:lnSpc>
              <a:spcAft>
                <a:spcPts val="600"/>
              </a:spcAft>
            </a:pPr>
            <a:r>
              <a:rPr lang="en-US" sz="1700" b="1" i="1" dirty="0">
                <a:solidFill>
                  <a:schemeClr val="bg1"/>
                </a:solidFill>
                <a:latin typeface="+mj-lt"/>
              </a:rPr>
              <a:t>“…generally, the Code currently provides high level, principles-based guidance for most technology-related ethics issues that professional accountants and firms might encounter...”</a:t>
            </a:r>
          </a:p>
          <a:p>
            <a:pPr algn="l">
              <a:lnSpc>
                <a:spcPct val="90000"/>
              </a:lnSpc>
              <a:spcAft>
                <a:spcPts val="600"/>
              </a:spcAft>
            </a:pPr>
            <a:endParaRPr lang="en-US" sz="1700" dirty="0">
              <a:solidFill>
                <a:schemeClr val="bg1"/>
              </a:solidFill>
              <a:latin typeface="+mj-lt"/>
            </a:endParaRPr>
          </a:p>
        </p:txBody>
      </p:sp>
      <p:sp>
        <p:nvSpPr>
          <p:cNvPr id="13" name="Slide Number Placeholder 3">
            <a:extLst>
              <a:ext uri="{FF2B5EF4-FFF2-40B4-BE49-F238E27FC236}">
                <a16:creationId xmlns:a16="http://schemas.microsoft.com/office/drawing/2014/main" id="{730F6822-7350-4737-AAFB-DF4D945C14A5}"/>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3</a:t>
            </a:fld>
            <a:endParaRPr lang="en-US" dirty="0"/>
          </a:p>
        </p:txBody>
      </p:sp>
      <p:sp>
        <p:nvSpPr>
          <p:cNvPr id="12" name="TextBox 11">
            <a:extLst>
              <a:ext uri="{FF2B5EF4-FFF2-40B4-BE49-F238E27FC236}">
                <a16:creationId xmlns:a16="http://schemas.microsoft.com/office/drawing/2014/main" id="{4D61C273-8A5A-4DB4-A704-0412357C7D7D}"/>
              </a:ext>
            </a:extLst>
          </p:cNvPr>
          <p:cNvSpPr txBox="1"/>
          <p:nvPr/>
        </p:nvSpPr>
        <p:spPr>
          <a:xfrm>
            <a:off x="6439211" y="6013940"/>
            <a:ext cx="4416358" cy="360756"/>
          </a:xfrm>
          <a:prstGeom prst="rect">
            <a:avLst/>
          </a:prstGeom>
        </p:spPr>
        <p:txBody>
          <a:bodyPr vert="horz" wrap="square" lIns="91440" tIns="45720" rIns="91440" bIns="45720" rtlCol="0" anchor="b">
            <a:normAutofit/>
          </a:bodyPr>
          <a:lstStyle/>
          <a:p>
            <a:pPr algn="ctr"/>
            <a:r>
              <a:rPr lang="en-US" sz="1400" b="1" dirty="0">
                <a:solidFill>
                  <a:schemeClr val="bg1"/>
                </a:solidFill>
                <a:latin typeface="+mj-lt"/>
              </a:rPr>
              <a:t>Phase 1 report available </a:t>
            </a:r>
            <a:r>
              <a:rPr lang="en-US" sz="1400" b="1" dirty="0">
                <a:solidFill>
                  <a:schemeClr val="bg1"/>
                </a:solidFill>
                <a:latin typeface="+mj-lt"/>
                <a:hlinkClick r:id="rId3">
                  <a:extLst>
                    <a:ext uri="{A12FA001-AC4F-418D-AE19-62706E023703}">
                      <ahyp:hlinkClr xmlns:ahyp="http://schemas.microsoft.com/office/drawing/2018/hyperlinkcolor" val="tx"/>
                    </a:ext>
                  </a:extLst>
                </a:hlinkClick>
              </a:rPr>
              <a:t>here</a:t>
            </a:r>
            <a:endParaRPr lang="en-US" sz="1400" i="1" dirty="0">
              <a:solidFill>
                <a:schemeClr val="bg1"/>
              </a:solidFill>
              <a:latin typeface="+mj-lt"/>
            </a:endParaRPr>
          </a:p>
        </p:txBody>
      </p:sp>
      <p:sp>
        <p:nvSpPr>
          <p:cNvPr id="9" name="Content Placeholder 9">
            <a:extLst>
              <a:ext uri="{FF2B5EF4-FFF2-40B4-BE49-F238E27FC236}">
                <a16:creationId xmlns:a16="http://schemas.microsoft.com/office/drawing/2014/main" id="{F21F84A4-4758-F1DB-C94A-5DEC9D5FDECF}"/>
              </a:ext>
            </a:extLst>
          </p:cNvPr>
          <p:cNvSpPr txBox="1">
            <a:spLocks/>
          </p:cNvSpPr>
          <p:nvPr/>
        </p:nvSpPr>
        <p:spPr>
          <a:xfrm>
            <a:off x="517474" y="4990289"/>
            <a:ext cx="4671621" cy="268660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spcAft>
                <a:spcPts val="600"/>
              </a:spcAft>
              <a:buFont typeface="Arial" panose="020B0604020202020204" pitchFamily="34" charset="0"/>
              <a:buNone/>
            </a:pPr>
            <a:r>
              <a:rPr lang="en-US" sz="2400" b="1" dirty="0">
                <a:solidFill>
                  <a:schemeClr val="accent6"/>
                </a:solidFill>
                <a:latin typeface="+mj-lt"/>
              </a:rPr>
              <a:t>CONSIDERED:</a:t>
            </a:r>
          </a:p>
          <a:p>
            <a:pPr>
              <a:spcBef>
                <a:spcPts val="600"/>
              </a:spcBef>
              <a:spcAft>
                <a:spcPts val="600"/>
              </a:spcAft>
            </a:pPr>
            <a:r>
              <a:rPr lang="en-US" sz="2000" dirty="0">
                <a:latin typeface="+mj-lt"/>
              </a:rPr>
              <a:t>CAG feedback (Sept 2021)</a:t>
            </a:r>
          </a:p>
          <a:p>
            <a:pPr>
              <a:spcBef>
                <a:spcPts val="600"/>
              </a:spcBef>
              <a:spcAft>
                <a:spcPts val="600"/>
              </a:spcAft>
            </a:pPr>
            <a:r>
              <a:rPr lang="en-US" sz="2000" dirty="0">
                <a:latin typeface="+mj-lt"/>
              </a:rPr>
              <a:t>PIOB PI issues (Nov 2021)</a:t>
            </a:r>
          </a:p>
        </p:txBody>
      </p:sp>
      <p:sp>
        <p:nvSpPr>
          <p:cNvPr id="2" name="Title 1">
            <a:extLst>
              <a:ext uri="{FF2B5EF4-FFF2-40B4-BE49-F238E27FC236}">
                <a16:creationId xmlns:a16="http://schemas.microsoft.com/office/drawing/2014/main" id="{68333094-5EA0-46FB-A21F-EF106A57FDDA}"/>
              </a:ext>
            </a:extLst>
          </p:cNvPr>
          <p:cNvSpPr>
            <a:spLocks noGrp="1"/>
          </p:cNvSpPr>
          <p:nvPr>
            <p:ph type="title"/>
          </p:nvPr>
        </p:nvSpPr>
        <p:spPr>
          <a:xfrm>
            <a:off x="161630" y="276281"/>
            <a:ext cx="5934370" cy="680754"/>
          </a:xfrm>
        </p:spPr>
        <p:txBody>
          <a:bodyPr anchor="b">
            <a:noAutofit/>
          </a:bodyPr>
          <a:lstStyle/>
          <a:p>
            <a:r>
              <a:rPr lang="en-US" sz="4200" dirty="0">
                <a:latin typeface="+mj-lt"/>
              </a:rPr>
              <a:t>Recap: Technology ED</a:t>
            </a:r>
          </a:p>
        </p:txBody>
      </p:sp>
    </p:spTree>
    <p:extLst>
      <p:ext uri="{BB962C8B-B14F-4D97-AF65-F5344CB8AC3E}">
        <p14:creationId xmlns:p14="http://schemas.microsoft.com/office/powerpoint/2010/main" val="15012327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2AAEEB-9C17-DAAF-98C3-6FAC8BE74078}"/>
              </a:ext>
            </a:extLst>
          </p:cNvPr>
          <p:cNvSpPr txBox="1">
            <a:spLocks/>
          </p:cNvSpPr>
          <p:nvPr/>
        </p:nvSpPr>
        <p:spPr>
          <a:xfrm>
            <a:off x="2111519" y="1104892"/>
            <a:ext cx="7513170" cy="5631394"/>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1800" b="1" dirty="0">
                <a:solidFill>
                  <a:schemeClr val="tx1"/>
                </a:solidFill>
                <a:latin typeface="+mj-lt"/>
              </a:rPr>
              <a:t>Revised 520.7 A1</a:t>
            </a:r>
          </a:p>
          <a:p>
            <a:pPr algn="just" eaLnBrk="0" hangingPunct="0">
              <a:spcBef>
                <a:spcPts val="600"/>
              </a:spcBef>
            </a:pPr>
            <a:r>
              <a:rPr lang="en-US" sz="1800" dirty="0">
                <a:solidFill>
                  <a:schemeClr val="tx1"/>
                </a:solidFill>
                <a:latin typeface="+mj-lt"/>
              </a:rPr>
              <a:t>If a firm or a network firm provides, sells, resells or licenses technology</a:t>
            </a:r>
            <a:r>
              <a:rPr lang="en-US" sz="1800" dirty="0">
                <a:solidFill>
                  <a:schemeClr val="accent5"/>
                </a:solidFill>
                <a:latin typeface="+mj-lt"/>
              </a:rPr>
              <a:t>:</a:t>
            </a:r>
          </a:p>
          <a:p>
            <a:pPr marL="346075" indent="-346075" algn="just" eaLnBrk="0" hangingPunct="0">
              <a:spcBef>
                <a:spcPts val="600"/>
              </a:spcBef>
            </a:pPr>
            <a:r>
              <a:rPr lang="en-US" sz="1800" dirty="0">
                <a:solidFill>
                  <a:schemeClr val="accent5"/>
                </a:solidFill>
                <a:latin typeface="+mj-lt"/>
              </a:rPr>
              <a:t>(a) </a:t>
            </a:r>
            <a:r>
              <a:rPr lang="en-US" sz="1800" strike="sngStrike" dirty="0" err="1">
                <a:solidFill>
                  <a:schemeClr val="tx1"/>
                </a:solidFill>
                <a:latin typeface="+mj-lt"/>
              </a:rPr>
              <a:t>t</a:t>
            </a:r>
            <a:r>
              <a:rPr lang="en-US" sz="1800" dirty="0" err="1">
                <a:solidFill>
                  <a:schemeClr val="accent5"/>
                </a:solidFill>
                <a:latin typeface="+mj-lt"/>
              </a:rPr>
              <a:t>T</a:t>
            </a:r>
            <a:r>
              <a:rPr lang="en-US" sz="1800" dirty="0" err="1">
                <a:solidFill>
                  <a:schemeClr val="tx1"/>
                </a:solidFill>
                <a:latin typeface="+mj-lt"/>
              </a:rPr>
              <a:t>o</a:t>
            </a:r>
            <a:r>
              <a:rPr lang="en-US" sz="1800" dirty="0">
                <a:solidFill>
                  <a:schemeClr val="tx1"/>
                </a:solidFill>
                <a:latin typeface="+mj-lt"/>
              </a:rPr>
              <a:t> an audit client</a:t>
            </a:r>
            <a:r>
              <a:rPr lang="en-US" sz="1800" dirty="0">
                <a:solidFill>
                  <a:schemeClr val="accent5"/>
                </a:solidFill>
                <a:latin typeface="+mj-lt"/>
              </a:rPr>
              <a:t>; or</a:t>
            </a:r>
          </a:p>
          <a:p>
            <a:pPr marL="346075" indent="-346075" algn="just" eaLnBrk="0" hangingPunct="0">
              <a:spcBef>
                <a:spcPts val="600"/>
              </a:spcBef>
            </a:pPr>
            <a:r>
              <a:rPr lang="en-US" sz="1800" dirty="0">
                <a:solidFill>
                  <a:schemeClr val="accent5"/>
                </a:solidFill>
                <a:latin typeface="+mj-lt"/>
              </a:rPr>
              <a:t>(b) To an entity that provides services using such technology to audit clients of the firm or network firm</a:t>
            </a:r>
            <a:r>
              <a:rPr lang="en-US" sz="1800" dirty="0">
                <a:solidFill>
                  <a:schemeClr val="tx1"/>
                </a:solidFill>
                <a:latin typeface="+mj-lt"/>
              </a:rPr>
              <a:t>,</a:t>
            </a:r>
          </a:p>
          <a:p>
            <a:pPr marL="346075" indent="-346075" algn="just" eaLnBrk="0" hangingPunct="0">
              <a:spcBef>
                <a:spcPts val="600"/>
              </a:spcBef>
            </a:pPr>
            <a:r>
              <a:rPr lang="en-US" sz="1800" dirty="0">
                <a:solidFill>
                  <a:schemeClr val="tx1"/>
                </a:solidFill>
                <a:latin typeface="+mj-lt"/>
              </a:rPr>
              <a:t>the requirements and application material in Section 600 apply.</a:t>
            </a:r>
          </a:p>
          <a:p>
            <a:pPr algn="just" eaLnBrk="0" hangingPunct="0">
              <a:spcBef>
                <a:spcPts val="600"/>
              </a:spcBef>
            </a:pPr>
            <a:endParaRPr lang="en-US" sz="1800" dirty="0">
              <a:solidFill>
                <a:schemeClr val="tx1"/>
              </a:solidFill>
              <a:latin typeface="+mj-lt"/>
            </a:endParaRPr>
          </a:p>
          <a:p>
            <a:pPr algn="just" eaLnBrk="0" hangingPunct="0">
              <a:spcBef>
                <a:spcPts val="600"/>
              </a:spcBef>
            </a:pPr>
            <a:r>
              <a:rPr lang="en-US" sz="1800" b="1" dirty="0">
                <a:solidFill>
                  <a:schemeClr val="tx1"/>
                </a:solidFill>
                <a:latin typeface="+mj-lt"/>
              </a:rPr>
              <a:t>Revised 600.6</a:t>
            </a:r>
          </a:p>
          <a:p>
            <a:pPr algn="just" eaLnBrk="0" hangingPunct="0">
              <a:spcBef>
                <a:spcPts val="600"/>
              </a:spcBef>
            </a:pPr>
            <a:r>
              <a:rPr lang="en-US" sz="1800" dirty="0">
                <a:solidFill>
                  <a:schemeClr val="tx1"/>
                </a:solidFill>
                <a:latin typeface="+mj-lt"/>
              </a:rPr>
              <a:t>The requirements and application material in this section </a:t>
            </a:r>
            <a:r>
              <a:rPr lang="en-US" sz="1800" strike="sngStrike" dirty="0">
                <a:solidFill>
                  <a:schemeClr val="tx1"/>
                </a:solidFill>
                <a:latin typeface="+mj-lt"/>
              </a:rPr>
              <a:t>also </a:t>
            </a:r>
            <a:r>
              <a:rPr lang="en-US" sz="1800" dirty="0">
                <a:solidFill>
                  <a:schemeClr val="tx1"/>
                </a:solidFill>
                <a:latin typeface="+mj-lt"/>
              </a:rPr>
              <a:t>apply </a:t>
            </a:r>
            <a:r>
              <a:rPr lang="en-US" sz="1800" strike="sngStrike" dirty="0">
                <a:solidFill>
                  <a:schemeClr val="tx1"/>
                </a:solidFill>
                <a:latin typeface="+mj-lt"/>
              </a:rPr>
              <a:t>in those circumstances </a:t>
            </a:r>
            <a:r>
              <a:rPr lang="en-US" sz="1800" dirty="0">
                <a:solidFill>
                  <a:schemeClr val="tx1"/>
                </a:solidFill>
                <a:latin typeface="+mj-lt"/>
              </a:rPr>
              <a:t>where </a:t>
            </a:r>
            <a:r>
              <a:rPr lang="en-US" sz="1800" dirty="0">
                <a:solidFill>
                  <a:schemeClr val="accent5"/>
                </a:solidFill>
                <a:latin typeface="+mj-lt"/>
              </a:rPr>
              <a:t>a firm or a network firm</a:t>
            </a:r>
            <a:r>
              <a:rPr lang="en-US" sz="1800" dirty="0">
                <a:solidFill>
                  <a:schemeClr val="tx1"/>
                </a:solidFill>
                <a:latin typeface="+mj-lt"/>
              </a:rPr>
              <a:t>:</a:t>
            </a:r>
          </a:p>
          <a:p>
            <a:pPr marL="400050" indent="-400050" algn="just" eaLnBrk="0" hangingPunct="0">
              <a:spcBef>
                <a:spcPts val="600"/>
              </a:spcBef>
            </a:pPr>
            <a:r>
              <a:rPr lang="en-US" sz="1800" dirty="0">
                <a:solidFill>
                  <a:schemeClr val="tx1"/>
                </a:solidFill>
                <a:latin typeface="+mj-lt"/>
              </a:rPr>
              <a:t>(a) </a:t>
            </a:r>
            <a:r>
              <a:rPr lang="en-US" sz="1800" strike="sngStrike" dirty="0">
                <a:solidFill>
                  <a:schemeClr val="tx1"/>
                </a:solidFill>
                <a:latin typeface="+mj-lt"/>
              </a:rPr>
              <a:t>A firm or a network firm </a:t>
            </a:r>
            <a:r>
              <a:rPr lang="en-US" sz="1800" strike="sngStrike" dirty="0" err="1">
                <a:solidFill>
                  <a:schemeClr val="tx1"/>
                </a:solidFill>
                <a:latin typeface="+mj-lt"/>
              </a:rPr>
              <a:t>u</a:t>
            </a:r>
            <a:r>
              <a:rPr lang="en-US" sz="1800" dirty="0" err="1">
                <a:solidFill>
                  <a:schemeClr val="tx1"/>
                </a:solidFill>
                <a:latin typeface="+mj-lt"/>
              </a:rPr>
              <a:t>Uses</a:t>
            </a:r>
            <a:r>
              <a:rPr lang="en-US" sz="1800" dirty="0">
                <a:solidFill>
                  <a:schemeClr val="tx1"/>
                </a:solidFill>
                <a:latin typeface="+mj-lt"/>
              </a:rPr>
              <a:t> technology to provide a non-assurance service to an audit client; or </a:t>
            </a:r>
          </a:p>
          <a:p>
            <a:pPr marL="400050" indent="-400050" algn="just" eaLnBrk="0" hangingPunct="0">
              <a:spcBef>
                <a:spcPts val="600"/>
              </a:spcBef>
            </a:pPr>
            <a:r>
              <a:rPr lang="en-US" sz="1800" dirty="0">
                <a:solidFill>
                  <a:schemeClr val="tx1"/>
                </a:solidFill>
                <a:latin typeface="+mj-lt"/>
              </a:rPr>
              <a:t>(b) </a:t>
            </a:r>
            <a:r>
              <a:rPr lang="en-US" sz="1800" strike="sngStrike" dirty="0">
                <a:solidFill>
                  <a:schemeClr val="tx1"/>
                </a:solidFill>
                <a:latin typeface="+mj-lt"/>
              </a:rPr>
              <a:t>A firm or a network firm </a:t>
            </a:r>
            <a:r>
              <a:rPr lang="en-US" sz="1800" strike="sngStrike" dirty="0" err="1">
                <a:solidFill>
                  <a:schemeClr val="tx1"/>
                </a:solidFill>
                <a:latin typeface="+mj-lt"/>
              </a:rPr>
              <a:t>p</a:t>
            </a:r>
            <a:r>
              <a:rPr lang="en-US" sz="1800" dirty="0" err="1">
                <a:solidFill>
                  <a:schemeClr val="tx1"/>
                </a:solidFill>
                <a:latin typeface="+mj-lt"/>
              </a:rPr>
              <a:t>Provides</a:t>
            </a:r>
            <a:r>
              <a:rPr lang="en-US" sz="1800" dirty="0">
                <a:solidFill>
                  <a:schemeClr val="tx1"/>
                </a:solidFill>
                <a:latin typeface="+mj-lt"/>
              </a:rPr>
              <a:t>, sells, resells or licenses technology </a:t>
            </a:r>
            <a:r>
              <a:rPr lang="en-US" sz="1800" dirty="0">
                <a:solidFill>
                  <a:schemeClr val="accent5"/>
                </a:solidFill>
                <a:latin typeface="+mj-lt"/>
              </a:rPr>
              <a:t>that provides a non-assurance service: </a:t>
            </a:r>
          </a:p>
          <a:p>
            <a:pPr marL="798513" indent="-400050" algn="just" eaLnBrk="0" hangingPunct="0">
              <a:spcBef>
                <a:spcPts val="600"/>
              </a:spcBef>
            </a:pPr>
            <a:r>
              <a:rPr lang="en-US" sz="1800" dirty="0">
                <a:solidFill>
                  <a:schemeClr val="accent5"/>
                </a:solidFill>
                <a:latin typeface="+mj-lt"/>
              </a:rPr>
              <a:t>(</a:t>
            </a:r>
            <a:r>
              <a:rPr lang="en-US" sz="1800" dirty="0" err="1">
                <a:solidFill>
                  <a:schemeClr val="accent5"/>
                </a:solidFill>
                <a:latin typeface="+mj-lt"/>
              </a:rPr>
              <a:t>i</a:t>
            </a:r>
            <a:r>
              <a:rPr lang="en-US" sz="1800" dirty="0">
                <a:solidFill>
                  <a:schemeClr val="accent5"/>
                </a:solidFill>
                <a:latin typeface="+mj-lt"/>
              </a:rPr>
              <a:t>) To an audit client; or</a:t>
            </a:r>
          </a:p>
          <a:p>
            <a:pPr marL="798513" indent="-400050" algn="just" eaLnBrk="0" hangingPunct="0">
              <a:spcBef>
                <a:spcPts val="600"/>
              </a:spcBef>
            </a:pPr>
            <a:r>
              <a:rPr lang="en-US" sz="1800" dirty="0">
                <a:solidFill>
                  <a:schemeClr val="accent5"/>
                </a:solidFill>
                <a:latin typeface="+mj-lt"/>
              </a:rPr>
              <a:t>(ii) To an entity that provides services using such technology to audit clients of the firm or network firm.</a:t>
            </a:r>
            <a:endParaRPr lang="en-US" sz="1800" dirty="0">
              <a:solidFill>
                <a:schemeClr val="tx1"/>
              </a:solidFill>
              <a:latin typeface="+mj-lt"/>
            </a:endParaRP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32" name="Rectangle: Rounded Corners 31">
            <a:extLst>
              <a:ext uri="{FF2B5EF4-FFF2-40B4-BE49-F238E27FC236}">
                <a16:creationId xmlns:a16="http://schemas.microsoft.com/office/drawing/2014/main" id="{DB31D5D0-CED1-EAB4-B323-EE3D1B64A56A}"/>
              </a:ext>
            </a:extLst>
          </p:cNvPr>
          <p:cNvSpPr/>
          <p:nvPr/>
        </p:nvSpPr>
        <p:spPr>
          <a:xfrm>
            <a:off x="2186152" y="2848128"/>
            <a:ext cx="6424448" cy="277302"/>
          </a:xfrm>
          <a:prstGeom prst="round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30</a:t>
            </a:fld>
            <a:endParaRPr lang="en-US" dirty="0"/>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240414" y="36374"/>
            <a:ext cx="11579441" cy="1068518"/>
          </a:xfrm>
        </p:spPr>
        <p:txBody>
          <a:bodyPr>
            <a:normAutofit/>
          </a:bodyPr>
          <a:lstStyle/>
          <a:p>
            <a:r>
              <a:rPr lang="en-US" sz="3800" dirty="0">
                <a:latin typeface="+mj-lt"/>
              </a:rPr>
              <a:t>Revised 520.7 A1 and 600.6 </a:t>
            </a:r>
            <a:r>
              <a:rPr lang="en-US" sz="2000" dirty="0">
                <a:latin typeface="+mj-lt"/>
              </a:rPr>
              <a:t>(ED Mark-Up)</a:t>
            </a:r>
          </a:p>
        </p:txBody>
      </p:sp>
      <p:cxnSp>
        <p:nvCxnSpPr>
          <p:cNvPr id="16" name="Straight Arrow Connector 15">
            <a:extLst>
              <a:ext uri="{FF2B5EF4-FFF2-40B4-BE49-F238E27FC236}">
                <a16:creationId xmlns:a16="http://schemas.microsoft.com/office/drawing/2014/main" id="{C8D7694A-D20A-4FD2-A59D-660FE2186153}"/>
              </a:ext>
            </a:extLst>
          </p:cNvPr>
          <p:cNvCxnSpPr>
            <a:cxnSpLocks/>
            <a:stCxn id="33" idx="3"/>
          </p:cNvCxnSpPr>
          <p:nvPr/>
        </p:nvCxnSpPr>
        <p:spPr>
          <a:xfrm>
            <a:off x="7094483" y="1651574"/>
            <a:ext cx="4068414" cy="606516"/>
          </a:xfrm>
          <a:prstGeom prst="straightConnector1">
            <a:avLst/>
          </a:prstGeom>
          <a:ln w="254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Content Placeholder 2">
            <a:extLst>
              <a:ext uri="{FF2B5EF4-FFF2-40B4-BE49-F238E27FC236}">
                <a16:creationId xmlns:a16="http://schemas.microsoft.com/office/drawing/2014/main" id="{1A9C9EE2-9C59-BED7-FBE8-BD73025E6B96}"/>
              </a:ext>
            </a:extLst>
          </p:cNvPr>
          <p:cNvSpPr txBox="1">
            <a:spLocks/>
          </p:cNvSpPr>
          <p:nvPr/>
        </p:nvSpPr>
        <p:spPr>
          <a:xfrm>
            <a:off x="166346" y="2414795"/>
            <a:ext cx="1464336" cy="1210861"/>
          </a:xfrm>
          <a:prstGeom prst="rect">
            <a:avLst/>
          </a:prstGeom>
          <a:solidFill>
            <a:schemeClr val="accent6">
              <a:lumMod val="20000"/>
              <a:lumOff val="80000"/>
            </a:schemeClr>
          </a:solidFill>
          <a:ln>
            <a:no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b="1" dirty="0">
                <a:solidFill>
                  <a:schemeClr val="accent6"/>
                </a:solidFill>
                <a:latin typeface="+mj-lt"/>
              </a:rPr>
              <a:t>Signpost: </a:t>
            </a:r>
            <a:r>
              <a:rPr lang="en-US" sz="1500" dirty="0">
                <a:solidFill>
                  <a:schemeClr val="accent6"/>
                </a:solidFill>
                <a:latin typeface="+mj-lt"/>
              </a:rPr>
              <a:t>Facts &amp; circumstances dependent.</a:t>
            </a:r>
          </a:p>
        </p:txBody>
      </p:sp>
      <p:cxnSp>
        <p:nvCxnSpPr>
          <p:cNvPr id="24" name="Straight Arrow Connector 23">
            <a:extLst>
              <a:ext uri="{FF2B5EF4-FFF2-40B4-BE49-F238E27FC236}">
                <a16:creationId xmlns:a16="http://schemas.microsoft.com/office/drawing/2014/main" id="{64382F67-663F-EF09-42E9-34327C0B3A50}"/>
              </a:ext>
            </a:extLst>
          </p:cNvPr>
          <p:cNvCxnSpPr>
            <a:cxnSpLocks/>
            <a:stCxn id="34" idx="3"/>
          </p:cNvCxnSpPr>
          <p:nvPr/>
        </p:nvCxnSpPr>
        <p:spPr>
          <a:xfrm flipV="1">
            <a:off x="8279364" y="4687614"/>
            <a:ext cx="2883533" cy="580085"/>
          </a:xfrm>
          <a:prstGeom prst="straightConnector1">
            <a:avLst/>
          </a:prstGeom>
          <a:ln w="254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65B55477-7199-7097-01D2-1907EAF7DC1F}"/>
              </a:ext>
            </a:extLst>
          </p:cNvPr>
          <p:cNvCxnSpPr>
            <a:cxnSpLocks/>
            <a:stCxn id="20" idx="3"/>
          </p:cNvCxnSpPr>
          <p:nvPr/>
        </p:nvCxnSpPr>
        <p:spPr>
          <a:xfrm flipV="1">
            <a:off x="1630682" y="3019646"/>
            <a:ext cx="480837" cy="58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33" name="Rectangle: Rounded Corners 32">
            <a:extLst>
              <a:ext uri="{FF2B5EF4-FFF2-40B4-BE49-F238E27FC236}">
                <a16:creationId xmlns:a16="http://schemas.microsoft.com/office/drawing/2014/main" id="{96FB9829-ED87-3530-02D1-5FCCCB5C0775}"/>
              </a:ext>
            </a:extLst>
          </p:cNvPr>
          <p:cNvSpPr/>
          <p:nvPr/>
        </p:nvSpPr>
        <p:spPr>
          <a:xfrm>
            <a:off x="6327228" y="1503336"/>
            <a:ext cx="767255" cy="296476"/>
          </a:xfrm>
          <a:prstGeom prst="round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Rectangle: Rounded Corners 33">
            <a:extLst>
              <a:ext uri="{FF2B5EF4-FFF2-40B4-BE49-F238E27FC236}">
                <a16:creationId xmlns:a16="http://schemas.microsoft.com/office/drawing/2014/main" id="{B59C839A-69F5-A609-B250-59FB9F0E16C9}"/>
              </a:ext>
            </a:extLst>
          </p:cNvPr>
          <p:cNvSpPr/>
          <p:nvPr/>
        </p:nvSpPr>
        <p:spPr>
          <a:xfrm>
            <a:off x="7420303" y="5129048"/>
            <a:ext cx="859061" cy="277302"/>
          </a:xfrm>
          <a:prstGeom prst="roundRect">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7" name="Content Placeholder 2">
            <a:extLst>
              <a:ext uri="{FF2B5EF4-FFF2-40B4-BE49-F238E27FC236}">
                <a16:creationId xmlns:a16="http://schemas.microsoft.com/office/drawing/2014/main" id="{6D1A72DC-0F8C-820A-23AB-528EE54EFA0E}"/>
              </a:ext>
            </a:extLst>
          </p:cNvPr>
          <p:cNvSpPr txBox="1">
            <a:spLocks/>
          </p:cNvSpPr>
          <p:nvPr/>
        </p:nvSpPr>
        <p:spPr>
          <a:xfrm>
            <a:off x="9673832" y="240381"/>
            <a:ext cx="1202377"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920.6 A1 and 950.5</a:t>
            </a:r>
          </a:p>
        </p:txBody>
      </p:sp>
      <p:sp>
        <p:nvSpPr>
          <p:cNvPr id="5" name="Content Placeholder 2">
            <a:extLst>
              <a:ext uri="{FF2B5EF4-FFF2-40B4-BE49-F238E27FC236}">
                <a16:creationId xmlns:a16="http://schemas.microsoft.com/office/drawing/2014/main" id="{A7CD5A4B-2F71-52F8-FF38-CD3F372C86B2}"/>
              </a:ext>
            </a:extLst>
          </p:cNvPr>
          <p:cNvSpPr txBox="1">
            <a:spLocks/>
          </p:cNvSpPr>
          <p:nvPr/>
        </p:nvSpPr>
        <p:spPr>
          <a:xfrm>
            <a:off x="10300139" y="2258090"/>
            <a:ext cx="1725516" cy="2429524"/>
          </a:xfrm>
          <a:prstGeom prst="rect">
            <a:avLst/>
          </a:prstGeom>
          <a:solidFill>
            <a:schemeClr val="accent6">
              <a:lumMod val="20000"/>
              <a:lumOff val="80000"/>
            </a:schemeClr>
          </a:solidFill>
          <a:ln>
            <a:no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b="1" dirty="0">
                <a:solidFill>
                  <a:schemeClr val="accent6"/>
                </a:solidFill>
                <a:latin typeface="+mj-lt"/>
              </a:rPr>
              <a:t>Explain in </a:t>
            </a:r>
            <a:r>
              <a:rPr lang="en-US" sz="1500" b="1" dirty="0" err="1">
                <a:solidFill>
                  <a:schemeClr val="accent6"/>
                </a:solidFill>
                <a:latin typeface="+mj-lt"/>
              </a:rPr>
              <a:t>BfC</a:t>
            </a:r>
            <a:r>
              <a:rPr lang="en-US" sz="1500" b="1" dirty="0">
                <a:solidFill>
                  <a:schemeClr val="accent6"/>
                </a:solidFill>
                <a:latin typeface="+mj-lt"/>
              </a:rPr>
              <a:t>: </a:t>
            </a:r>
          </a:p>
          <a:p>
            <a:pPr marL="285750" indent="-285750">
              <a:buFont typeface="Wingdings" panose="05000000000000000000" pitchFamily="2" charset="2"/>
              <a:buChar char="q"/>
            </a:pPr>
            <a:r>
              <a:rPr lang="en-US" sz="1500" dirty="0">
                <a:solidFill>
                  <a:schemeClr val="accent6"/>
                </a:solidFill>
                <a:latin typeface="+mj-lt"/>
              </a:rPr>
              <a:t>“Pass-through” reselling ≠ NAS.</a:t>
            </a:r>
          </a:p>
          <a:p>
            <a:pPr marL="285750" indent="-285750">
              <a:buFont typeface="Wingdings" panose="05000000000000000000" pitchFamily="2" charset="2"/>
              <a:buChar char="q"/>
            </a:pPr>
            <a:r>
              <a:rPr lang="en-US" sz="1500" dirty="0">
                <a:solidFill>
                  <a:schemeClr val="accent6"/>
                </a:solidFill>
                <a:latin typeface="+mj-lt"/>
              </a:rPr>
              <a:t>Facts &amp; circumstances dependent. </a:t>
            </a:r>
          </a:p>
        </p:txBody>
      </p:sp>
    </p:spTree>
    <p:extLst>
      <p:ext uri="{BB962C8B-B14F-4D97-AF65-F5344CB8AC3E}">
        <p14:creationId xmlns:p14="http://schemas.microsoft.com/office/powerpoint/2010/main" val="20052658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31</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a:bodyPr>
          <a:lstStyle/>
          <a:p>
            <a:r>
              <a:rPr lang="en-US" dirty="0">
                <a:latin typeface="+mj-lt"/>
              </a:rPr>
              <a:t>Hosting </a:t>
            </a:r>
            <a:r>
              <a:rPr lang="en-US" sz="2000" dirty="0">
                <a:latin typeface="+mj-lt"/>
              </a:rPr>
              <a:t>(ED para. 606.4 A1 and A2)</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7" y="2711386"/>
            <a:ext cx="11015331" cy="29238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42900" indent="-342900">
              <a:spcBef>
                <a:spcPts val="600"/>
              </a:spcBef>
              <a:spcAft>
                <a:spcPts val="600"/>
              </a:spcAft>
              <a:buFont typeface="Wingdings" panose="05000000000000000000" pitchFamily="2" charset="2"/>
              <a:buChar char="Ø"/>
            </a:pPr>
            <a:r>
              <a:rPr lang="en-US" sz="2000" b="1" dirty="0">
                <a:solidFill>
                  <a:schemeClr val="accent1"/>
                </a:solidFill>
                <a:latin typeface="+mj-lt"/>
                <a:ea typeface="Arial"/>
                <a:cs typeface="Arial"/>
                <a:sym typeface="Arial"/>
              </a:rPr>
              <a:t>Broad support. Questions/ Reservations/</a:t>
            </a:r>
            <a:r>
              <a:rPr kumimoji="0" lang="en-US" sz="2000" b="0" i="0" u="none" strike="noStrike" cap="none" spc="0" normalizeH="0" baseline="0" dirty="0">
                <a:ln>
                  <a:noFill/>
                </a:ln>
                <a:solidFill>
                  <a:schemeClr val="accent1"/>
                </a:solidFill>
                <a:effectLst/>
                <a:uFillTx/>
                <a:latin typeface="+mj-lt"/>
                <a:ea typeface="Arial"/>
                <a:cs typeface="Arial"/>
                <a:sym typeface="Arial"/>
              </a:rPr>
              <a:t> </a:t>
            </a:r>
            <a:r>
              <a:rPr kumimoji="0" lang="en-US" sz="2000" b="1" i="0" u="none" strike="noStrike" cap="none" spc="0" normalizeH="0" baseline="0" dirty="0">
                <a:ln>
                  <a:noFill/>
                </a:ln>
                <a:solidFill>
                  <a:schemeClr val="accent1"/>
                </a:solidFill>
                <a:effectLst/>
                <a:uFillTx/>
                <a:latin typeface="+mj-lt"/>
                <a:ea typeface="Arial"/>
                <a:cs typeface="Arial"/>
                <a:sym typeface="Arial"/>
              </a:rPr>
              <a:t>Suggestions: </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Prohibition too broad &amp; unclear.  </a:t>
            </a:r>
          </a:p>
          <a:p>
            <a:pPr marL="509588" lvl="1" indent="-457200">
              <a:spcBef>
                <a:spcPts val="600"/>
              </a:spcBef>
              <a:spcAft>
                <a:spcPts val="600"/>
              </a:spcAft>
              <a:buFont typeface="Arial" panose="020B0604020202020204" pitchFamily="34" charset="0"/>
              <a:buChar char="•"/>
            </a:pPr>
            <a:r>
              <a:rPr lang="en-US" sz="2000" dirty="0">
                <a:latin typeface="+mj-lt"/>
                <a:ea typeface="Arial"/>
                <a:cs typeface="Arial"/>
                <a:sym typeface="Arial"/>
              </a:rPr>
              <a:t>Clarify prohibition scope:</a:t>
            </a:r>
            <a:endParaRPr kumimoji="0" lang="en-US" sz="2000" b="0" i="0" u="none" strike="noStrike" cap="none" spc="0" normalizeH="0" baseline="0" dirty="0">
              <a:ln>
                <a:noFill/>
              </a:ln>
              <a:effectLst/>
              <a:uFillTx/>
              <a:latin typeface="+mj-lt"/>
              <a:ea typeface="Arial"/>
              <a:cs typeface="Arial"/>
              <a:sym typeface="Arial"/>
            </a:endParaRPr>
          </a:p>
          <a:p>
            <a:pPr marL="966788" lvl="2" indent="-457200">
              <a:spcBef>
                <a:spcPts val="600"/>
              </a:spcBef>
              <a:spcAft>
                <a:spcPts val="600"/>
              </a:spcAft>
              <a:buFont typeface="Wingdings" panose="05000000000000000000" pitchFamily="2" charset="2"/>
              <a:buChar char="q"/>
            </a:pPr>
            <a:r>
              <a:rPr lang="en-US" sz="2000" dirty="0">
                <a:latin typeface="+mj-lt"/>
                <a:ea typeface="Arial"/>
                <a:cs typeface="Arial"/>
                <a:sym typeface="Arial"/>
              </a:rPr>
              <a:t>W</a:t>
            </a:r>
            <a:r>
              <a:rPr kumimoji="0" lang="en-US" sz="2000" b="0" i="0" u="none" strike="noStrike" cap="none" spc="0" normalizeH="0" baseline="0" dirty="0">
                <a:ln>
                  <a:noFill/>
                </a:ln>
                <a:effectLst/>
                <a:uFillTx/>
                <a:latin typeface="+mj-lt"/>
                <a:ea typeface="Arial"/>
                <a:cs typeface="Arial"/>
                <a:sym typeface="Arial"/>
              </a:rPr>
              <a:t>hat “provision of services..” and “indirectly” covers.</a:t>
            </a:r>
          </a:p>
          <a:p>
            <a:pPr marL="966788" lvl="2" indent="-457200">
              <a:spcBef>
                <a:spcPts val="600"/>
              </a:spcBef>
              <a:spcAft>
                <a:spcPts val="600"/>
              </a:spcAft>
              <a:buFont typeface="Wingdings" panose="05000000000000000000" pitchFamily="2" charset="2"/>
              <a:buChar char="q"/>
            </a:pPr>
            <a:r>
              <a:rPr kumimoji="0" lang="en-US" sz="2000" b="0" i="0" u="none" strike="noStrike" cap="none" spc="0" normalizeH="0" baseline="0" dirty="0">
                <a:ln>
                  <a:noFill/>
                </a:ln>
                <a:effectLst/>
                <a:uFillTx/>
                <a:latin typeface="+mj-lt"/>
                <a:ea typeface="Arial"/>
                <a:cs typeface="Arial"/>
                <a:sym typeface="Arial"/>
              </a:rPr>
              <a:t>Whether it covers, e.g., vendor selection services for hosting platform, providing benchmarks on capacity requirements, portals to transfer client data for completion of a professional service.</a:t>
            </a:r>
          </a:p>
        </p:txBody>
      </p:sp>
      <p:sp>
        <p:nvSpPr>
          <p:cNvPr id="8" name="TextBox 7">
            <a:extLst>
              <a:ext uri="{FF2B5EF4-FFF2-40B4-BE49-F238E27FC236}">
                <a16:creationId xmlns:a16="http://schemas.microsoft.com/office/drawing/2014/main" id="{20F6E988-DE65-0F21-807F-8D2143B48FD5}"/>
              </a:ext>
            </a:extLst>
          </p:cNvPr>
          <p:cNvSpPr txBox="1"/>
          <p:nvPr/>
        </p:nvSpPr>
        <p:spPr>
          <a:xfrm>
            <a:off x="612558" y="1265274"/>
            <a:ext cx="10360242" cy="707059"/>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9" name="TextBox 8">
            <a:extLst>
              <a:ext uri="{FF2B5EF4-FFF2-40B4-BE49-F238E27FC236}">
                <a16:creationId xmlns:a16="http://schemas.microsoft.com/office/drawing/2014/main" id="{3CA56CD3-09CB-4D3B-4971-FF8E607C5A67}"/>
              </a:ext>
            </a:extLst>
          </p:cNvPr>
          <p:cNvSpPr txBox="1"/>
          <p:nvPr/>
        </p:nvSpPr>
        <p:spPr>
          <a:xfrm>
            <a:off x="425302" y="1265274"/>
            <a:ext cx="11015331" cy="745167"/>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0" name="TextBox 9">
            <a:extLst>
              <a:ext uri="{FF2B5EF4-FFF2-40B4-BE49-F238E27FC236}">
                <a16:creationId xmlns:a16="http://schemas.microsoft.com/office/drawing/2014/main" id="{93753DDD-7A8E-B055-52DE-91F56D3E97F7}"/>
              </a:ext>
            </a:extLst>
          </p:cNvPr>
          <p:cNvSpPr txBox="1"/>
          <p:nvPr/>
        </p:nvSpPr>
        <p:spPr>
          <a:xfrm>
            <a:off x="297712" y="1265274"/>
            <a:ext cx="11015331" cy="707059"/>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2" name="TextBox 11">
            <a:extLst>
              <a:ext uri="{FF2B5EF4-FFF2-40B4-BE49-F238E27FC236}">
                <a16:creationId xmlns:a16="http://schemas.microsoft.com/office/drawing/2014/main" id="{51A96000-6FB7-8848-E4CB-E530ADA11096}"/>
              </a:ext>
            </a:extLst>
          </p:cNvPr>
          <p:cNvSpPr txBox="1"/>
          <p:nvPr/>
        </p:nvSpPr>
        <p:spPr>
          <a:xfrm>
            <a:off x="612557" y="1222737"/>
            <a:ext cx="11015331" cy="1169551"/>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spcBef>
                <a:spcPts val="600"/>
              </a:spcBef>
              <a:spcAft>
                <a:spcPts val="600"/>
              </a:spcAft>
            </a:pPr>
            <a:r>
              <a:rPr kumimoji="0" lang="en-US" sz="2200" b="1" i="0" u="none" strike="noStrike" cap="none" spc="0" normalizeH="0" baseline="0" dirty="0">
                <a:ln>
                  <a:noFill/>
                </a:ln>
                <a:effectLst/>
                <a:uFillTx/>
                <a:latin typeface="+mj-lt"/>
                <a:ea typeface="Arial"/>
                <a:cs typeface="Arial"/>
                <a:sym typeface="Arial"/>
              </a:rPr>
              <a:t>ED 606.4 A3: </a:t>
            </a:r>
            <a:r>
              <a:rPr kumimoji="0" lang="en-US" sz="2200" b="1" i="1" u="none" strike="noStrike" cap="none" spc="0" normalizeH="0" baseline="0" dirty="0">
                <a:ln>
                  <a:noFill/>
                </a:ln>
                <a:effectLst/>
                <a:uFillTx/>
                <a:latin typeface="+mj-lt"/>
                <a:ea typeface="Arial"/>
                <a:cs typeface="Arial"/>
                <a:sym typeface="Arial"/>
              </a:rPr>
              <a:t>“</a:t>
            </a:r>
            <a:r>
              <a:rPr kumimoji="0" lang="en-US" sz="2200" b="0" i="1" u="none" strike="noStrike" cap="none" spc="0" normalizeH="0" baseline="0" dirty="0">
                <a:ln>
                  <a:noFill/>
                </a:ln>
                <a:effectLst/>
                <a:uFillTx/>
                <a:latin typeface="+mj-lt"/>
                <a:ea typeface="Arial"/>
                <a:cs typeface="Arial"/>
                <a:sym typeface="Arial"/>
              </a:rPr>
              <a:t>Examples of IT systems services that result in the assumption of a management responsibility include where a firm or a network firm: … Provides services in relation to the hosting (directly or indirectly) of an audit client’s data”.</a:t>
            </a:r>
          </a:p>
        </p:txBody>
      </p:sp>
    </p:spTree>
    <p:extLst>
      <p:ext uri="{BB962C8B-B14F-4D97-AF65-F5344CB8AC3E}">
        <p14:creationId xmlns:p14="http://schemas.microsoft.com/office/powerpoint/2010/main" val="41499283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32</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536219" y="36085"/>
            <a:ext cx="10980401" cy="1068518"/>
          </a:xfrm>
        </p:spPr>
        <p:txBody>
          <a:bodyPr>
            <a:normAutofit/>
          </a:bodyPr>
          <a:lstStyle/>
          <a:p>
            <a:r>
              <a:rPr lang="en-US" sz="4000" dirty="0">
                <a:latin typeface="+mj-lt"/>
              </a:rPr>
              <a:t>Revised 606.3 A1 </a:t>
            </a:r>
            <a:r>
              <a:rPr lang="en-US" sz="2000" dirty="0">
                <a:latin typeface="+mj-lt"/>
              </a:rPr>
              <a:t>(ED Mark-Up)</a:t>
            </a:r>
          </a:p>
        </p:txBody>
      </p:sp>
      <p:sp>
        <p:nvSpPr>
          <p:cNvPr id="3" name="TextBox 2">
            <a:extLst>
              <a:ext uri="{FF2B5EF4-FFF2-40B4-BE49-F238E27FC236}">
                <a16:creationId xmlns:a16="http://schemas.microsoft.com/office/drawing/2014/main" id="{7DB625A3-D6C9-B600-52A5-0782B14D7FE4}"/>
              </a:ext>
            </a:extLst>
          </p:cNvPr>
          <p:cNvSpPr txBox="1"/>
          <p:nvPr/>
        </p:nvSpPr>
        <p:spPr>
          <a:xfrm>
            <a:off x="391569" y="2209800"/>
            <a:ext cx="1670953" cy="2639460"/>
          </a:xfrm>
          <a:prstGeom prst="rect">
            <a:avLst/>
          </a:prstGeom>
          <a:solidFill>
            <a:schemeClr val="accent6">
              <a:lumMod val="20000"/>
              <a:lumOff val="80000"/>
            </a:schemeClr>
          </a:solidFill>
        </p:spPr>
        <p:txBody>
          <a:bodyPr vert="horz" wrap="square" lIns="91440" tIns="0" rIns="91440" bIns="182880" rtlCol="0" anchor="b">
            <a:noAutofit/>
          </a:bodyPr>
          <a:lstStyle/>
          <a:p>
            <a:pPr algn="l">
              <a:spcBef>
                <a:spcPts val="600"/>
              </a:spcBef>
            </a:pPr>
            <a:r>
              <a:rPr lang="en-US" b="1" dirty="0">
                <a:solidFill>
                  <a:schemeClr val="accent6"/>
                </a:solidFill>
                <a:latin typeface="+mj-lt"/>
              </a:rPr>
              <a:t>TF Response</a:t>
            </a:r>
          </a:p>
          <a:p>
            <a:pPr marL="182880" indent="-182880" algn="l">
              <a:spcBef>
                <a:spcPts val="600"/>
              </a:spcBef>
              <a:buFont typeface="Arial" panose="020B0604020202020204" pitchFamily="34" charset="0"/>
              <a:buChar char="•"/>
            </a:pPr>
            <a:r>
              <a:rPr lang="en-US" dirty="0">
                <a:solidFill>
                  <a:schemeClr val="accent6"/>
                </a:solidFill>
                <a:latin typeface="+mj-lt"/>
              </a:rPr>
              <a:t>Ring-fenced scope:</a:t>
            </a:r>
          </a:p>
          <a:p>
            <a:pPr marL="461963" lvl="1" indent="-285750">
              <a:spcBef>
                <a:spcPts val="600"/>
              </a:spcBef>
              <a:buFont typeface="Wingdings" panose="05000000000000000000" pitchFamily="2" charset="2"/>
              <a:buChar char="q"/>
            </a:pPr>
            <a:r>
              <a:rPr lang="en-US" dirty="0">
                <a:solidFill>
                  <a:schemeClr val="accent6"/>
                </a:solidFill>
                <a:latin typeface="+mj-lt"/>
              </a:rPr>
              <a:t>Added (a)- (c).</a:t>
            </a:r>
          </a:p>
          <a:p>
            <a:pPr marL="461963" lvl="1" indent="-285750">
              <a:spcBef>
                <a:spcPts val="600"/>
              </a:spcBef>
              <a:buFont typeface="Wingdings" panose="05000000000000000000" pitchFamily="2" charset="2"/>
              <a:buChar char="q"/>
            </a:pPr>
            <a:r>
              <a:rPr lang="en-US" dirty="0">
                <a:solidFill>
                  <a:schemeClr val="accent6"/>
                </a:solidFill>
                <a:latin typeface="+mj-lt"/>
              </a:rPr>
              <a:t>Replaced lead-in.</a:t>
            </a:r>
          </a:p>
        </p:txBody>
      </p:sp>
      <p:sp>
        <p:nvSpPr>
          <p:cNvPr id="7" name="Content Placeholder 2">
            <a:extLst>
              <a:ext uri="{FF2B5EF4-FFF2-40B4-BE49-F238E27FC236}">
                <a16:creationId xmlns:a16="http://schemas.microsoft.com/office/drawing/2014/main" id="{0CF08846-6AEE-898E-8C38-CB0D41F93B69}"/>
              </a:ext>
            </a:extLst>
          </p:cNvPr>
          <p:cNvSpPr txBox="1">
            <a:spLocks/>
          </p:cNvSpPr>
          <p:nvPr/>
        </p:nvSpPr>
        <p:spPr>
          <a:xfrm>
            <a:off x="9673832" y="240381"/>
            <a:ext cx="1202377"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900.13 A4</a:t>
            </a:r>
          </a:p>
        </p:txBody>
      </p:sp>
      <p:sp>
        <p:nvSpPr>
          <p:cNvPr id="5" name="Content Placeholder 2">
            <a:extLst>
              <a:ext uri="{FF2B5EF4-FFF2-40B4-BE49-F238E27FC236}">
                <a16:creationId xmlns:a16="http://schemas.microsoft.com/office/drawing/2014/main" id="{CE677163-F810-0DC4-EBE0-28F261C06ED8}"/>
              </a:ext>
            </a:extLst>
          </p:cNvPr>
          <p:cNvSpPr txBox="1">
            <a:spLocks/>
          </p:cNvSpPr>
          <p:nvPr/>
        </p:nvSpPr>
        <p:spPr>
          <a:xfrm>
            <a:off x="2417379" y="1136134"/>
            <a:ext cx="8573655" cy="5631394"/>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2000" b="1" dirty="0">
                <a:solidFill>
                  <a:schemeClr val="tx1"/>
                </a:solidFill>
                <a:latin typeface="+mj-lt"/>
              </a:rPr>
              <a:t>Revised 606.3 A1 </a:t>
            </a:r>
          </a:p>
          <a:p>
            <a:pPr algn="just" eaLnBrk="0" hangingPunct="0">
              <a:spcBef>
                <a:spcPts val="600"/>
              </a:spcBef>
            </a:pPr>
            <a:r>
              <a:rPr lang="en-US" sz="2000" dirty="0">
                <a:solidFill>
                  <a:schemeClr val="tx1"/>
                </a:solidFill>
                <a:latin typeface="+mj-lt"/>
              </a:rPr>
              <a:t>Examples of IT systems services that result in the assumption of a management responsibility include where a firm or a network firm:</a:t>
            </a:r>
          </a:p>
          <a:p>
            <a:pPr marL="231775" indent="-231775" algn="just" eaLnBrk="0" hangingPunct="0">
              <a:spcBef>
                <a:spcPts val="600"/>
              </a:spcBef>
            </a:pPr>
            <a:r>
              <a:rPr lang="en-US" sz="2000" dirty="0">
                <a:solidFill>
                  <a:schemeClr val="tx1"/>
                </a:solidFill>
                <a:latin typeface="+mj-lt"/>
              </a:rPr>
              <a:t>•  </a:t>
            </a:r>
            <a:r>
              <a:rPr lang="en-US" sz="2000" dirty="0">
                <a:solidFill>
                  <a:schemeClr val="accent5"/>
                </a:solidFill>
                <a:latin typeface="+mj-lt"/>
              </a:rPr>
              <a:t>Stores data or manages (directly or indirectly) the hosting of data on behalf of the audit client. </a:t>
            </a:r>
            <a:r>
              <a:rPr lang="en-US" sz="2000" strike="sngStrike" dirty="0">
                <a:solidFill>
                  <a:schemeClr val="tx1"/>
                </a:solidFill>
                <a:latin typeface="+mj-lt"/>
              </a:rPr>
              <a:t>Provides services in relation to the hosting (directly or indirectly) of an audit client’s data. </a:t>
            </a:r>
            <a:r>
              <a:rPr lang="en-US" sz="2000" dirty="0">
                <a:solidFill>
                  <a:schemeClr val="accent5"/>
                </a:solidFill>
                <a:latin typeface="+mj-lt"/>
              </a:rPr>
              <a:t>Such hosting includes:</a:t>
            </a:r>
          </a:p>
          <a:p>
            <a:pPr marL="682625" indent="-452438" algn="just" eaLnBrk="0" hangingPunct="0">
              <a:spcBef>
                <a:spcPts val="600"/>
              </a:spcBef>
            </a:pPr>
            <a:r>
              <a:rPr lang="en-US" sz="2000" dirty="0">
                <a:solidFill>
                  <a:schemeClr val="accent5"/>
                </a:solidFill>
                <a:latin typeface="+mj-lt"/>
              </a:rPr>
              <a:t>(a)  Acting as the only access to a financial or non-financial information system of the audit client;</a:t>
            </a:r>
          </a:p>
          <a:p>
            <a:pPr marL="682625" indent="-452438" algn="just" eaLnBrk="0" hangingPunct="0">
              <a:spcBef>
                <a:spcPts val="600"/>
              </a:spcBef>
            </a:pPr>
            <a:r>
              <a:rPr lang="en-US" sz="2000" dirty="0">
                <a:solidFill>
                  <a:schemeClr val="accent5"/>
                </a:solidFill>
                <a:latin typeface="+mj-lt"/>
              </a:rPr>
              <a:t>(b)  Taking custody of or storing the audit client’s data or records such that the audit client’s data or records are otherwise incomplete; or</a:t>
            </a:r>
          </a:p>
          <a:p>
            <a:pPr marL="682625" indent="-452438" algn="just" eaLnBrk="0" hangingPunct="0">
              <a:spcBef>
                <a:spcPts val="600"/>
              </a:spcBef>
            </a:pPr>
            <a:r>
              <a:rPr lang="en-US" sz="2000" dirty="0">
                <a:solidFill>
                  <a:schemeClr val="accent5"/>
                </a:solidFill>
                <a:latin typeface="+mj-lt"/>
              </a:rPr>
              <a:t>(c) Providing electronic security or back-up services, such as business continuity or a disaster recovery function, for the audit client’s data or records.</a:t>
            </a:r>
          </a:p>
          <a:p>
            <a:pPr marL="231775" indent="-231775" algn="just" eaLnBrk="0" hangingPunct="0">
              <a:spcBef>
                <a:spcPts val="600"/>
              </a:spcBef>
            </a:pPr>
            <a:r>
              <a:rPr lang="en-US" sz="2000" dirty="0">
                <a:solidFill>
                  <a:schemeClr val="accent5"/>
                </a:solidFill>
                <a:latin typeface="+mj-lt"/>
              </a:rPr>
              <a:t>•  Operates, maintains, or monitors the audit client’s IT systems or website.</a:t>
            </a:r>
          </a:p>
          <a:p>
            <a:pPr marL="231775" indent="-231775" algn="just" eaLnBrk="0" hangingPunct="0">
              <a:spcBef>
                <a:spcPts val="600"/>
              </a:spcBef>
            </a:pPr>
            <a:r>
              <a:rPr lang="en-US" sz="2000" strike="sngStrike" dirty="0">
                <a:solidFill>
                  <a:schemeClr val="tx1"/>
                </a:solidFill>
                <a:latin typeface="+mj-lt"/>
              </a:rPr>
              <a:t>• Operates an audit client’s network security, business continuity or disaster recovery function.</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7477413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33</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09723" y="53461"/>
            <a:ext cx="10531243" cy="1068518"/>
          </a:xfrm>
        </p:spPr>
        <p:txBody>
          <a:bodyPr>
            <a:normAutofit/>
          </a:bodyPr>
          <a:lstStyle/>
          <a:p>
            <a:r>
              <a:rPr lang="en-US" sz="4000" dirty="0">
                <a:latin typeface="+mj-lt"/>
              </a:rPr>
              <a:t>Revised 606.3 A2 </a:t>
            </a:r>
            <a:r>
              <a:rPr lang="en-US" sz="2000" dirty="0">
                <a:latin typeface="+mj-lt"/>
              </a:rPr>
              <a:t>(ED Mark-Up)</a:t>
            </a:r>
          </a:p>
        </p:txBody>
      </p:sp>
      <p:sp>
        <p:nvSpPr>
          <p:cNvPr id="3" name="TextBox 2">
            <a:extLst>
              <a:ext uri="{FF2B5EF4-FFF2-40B4-BE49-F238E27FC236}">
                <a16:creationId xmlns:a16="http://schemas.microsoft.com/office/drawing/2014/main" id="{7DB625A3-D6C9-B600-52A5-0782B14D7FE4}"/>
              </a:ext>
            </a:extLst>
          </p:cNvPr>
          <p:cNvSpPr txBox="1"/>
          <p:nvPr/>
        </p:nvSpPr>
        <p:spPr>
          <a:xfrm>
            <a:off x="609723" y="2073688"/>
            <a:ext cx="1902181" cy="2369964"/>
          </a:xfrm>
          <a:prstGeom prst="rect">
            <a:avLst/>
          </a:prstGeom>
          <a:solidFill>
            <a:schemeClr val="accent6">
              <a:lumMod val="20000"/>
              <a:lumOff val="80000"/>
            </a:schemeClr>
          </a:solidFill>
        </p:spPr>
        <p:txBody>
          <a:bodyPr vert="horz" wrap="square" lIns="91440" tIns="0" rIns="91440" bIns="182880" rtlCol="0" anchor="b">
            <a:noAutofit/>
          </a:bodyPr>
          <a:lstStyle/>
          <a:p>
            <a:pPr algn="l">
              <a:spcBef>
                <a:spcPts val="600"/>
              </a:spcBef>
            </a:pPr>
            <a:r>
              <a:rPr lang="en-US" sz="1600" b="1" dirty="0">
                <a:solidFill>
                  <a:schemeClr val="accent6"/>
                </a:solidFill>
                <a:latin typeface="+mj-lt"/>
              </a:rPr>
              <a:t>TF Response</a:t>
            </a:r>
          </a:p>
          <a:p>
            <a:pPr marL="285750" indent="-285750" algn="l">
              <a:spcBef>
                <a:spcPts val="600"/>
              </a:spcBef>
              <a:buFont typeface="Arial" panose="020B0604020202020204" pitchFamily="34" charset="0"/>
              <a:buChar char="•"/>
            </a:pPr>
            <a:r>
              <a:rPr lang="en-US" sz="1600" dirty="0">
                <a:solidFill>
                  <a:schemeClr val="accent6"/>
                </a:solidFill>
                <a:latin typeface="+mj-lt"/>
              </a:rPr>
              <a:t>Added “transmission” </a:t>
            </a:r>
          </a:p>
          <a:p>
            <a:pPr marL="285750" indent="-285750" algn="l">
              <a:spcBef>
                <a:spcPts val="600"/>
              </a:spcBef>
              <a:buFont typeface="Arial" panose="020B0604020202020204" pitchFamily="34" charset="0"/>
              <a:buChar char="•"/>
            </a:pPr>
            <a:r>
              <a:rPr lang="en-US" sz="1600" dirty="0">
                <a:solidFill>
                  <a:schemeClr val="accent6"/>
                </a:solidFill>
                <a:latin typeface="+mj-lt"/>
              </a:rPr>
              <a:t>Clarifies portals used for permissible service ≠ prohibited.</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7" name="Content Placeholder 2">
            <a:extLst>
              <a:ext uri="{FF2B5EF4-FFF2-40B4-BE49-F238E27FC236}">
                <a16:creationId xmlns:a16="http://schemas.microsoft.com/office/drawing/2014/main" id="{0CF08846-6AEE-898E-8C38-CB0D41F93B69}"/>
              </a:ext>
            </a:extLst>
          </p:cNvPr>
          <p:cNvSpPr txBox="1">
            <a:spLocks/>
          </p:cNvSpPr>
          <p:nvPr/>
        </p:nvSpPr>
        <p:spPr>
          <a:xfrm>
            <a:off x="9673832" y="240381"/>
            <a:ext cx="1202377"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900.13 A4</a:t>
            </a:r>
          </a:p>
        </p:txBody>
      </p:sp>
      <p:sp>
        <p:nvSpPr>
          <p:cNvPr id="5" name="Content Placeholder 2">
            <a:extLst>
              <a:ext uri="{FF2B5EF4-FFF2-40B4-BE49-F238E27FC236}">
                <a16:creationId xmlns:a16="http://schemas.microsoft.com/office/drawing/2014/main" id="{CE677163-F810-0DC4-EBE0-28F261C06ED8}"/>
              </a:ext>
            </a:extLst>
          </p:cNvPr>
          <p:cNvSpPr txBox="1">
            <a:spLocks/>
          </p:cNvSpPr>
          <p:nvPr/>
        </p:nvSpPr>
        <p:spPr>
          <a:xfrm>
            <a:off x="2780145" y="2054083"/>
            <a:ext cx="8573655" cy="2458576"/>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2100" b="1" dirty="0">
                <a:solidFill>
                  <a:schemeClr val="tx1"/>
                </a:solidFill>
                <a:latin typeface="+mj-lt"/>
              </a:rPr>
              <a:t>Revised 606.3 A2	</a:t>
            </a:r>
          </a:p>
          <a:p>
            <a:pPr algn="just" eaLnBrk="0" hangingPunct="0">
              <a:spcBef>
                <a:spcPts val="600"/>
              </a:spcBef>
            </a:pPr>
            <a:r>
              <a:rPr lang="en-US" sz="2100" dirty="0">
                <a:solidFill>
                  <a:schemeClr val="tx1"/>
                </a:solidFill>
                <a:latin typeface="+mj-lt"/>
              </a:rPr>
              <a:t>The collection, receipt</a:t>
            </a:r>
            <a:r>
              <a:rPr lang="en-US" sz="2100" dirty="0">
                <a:solidFill>
                  <a:schemeClr val="accent5"/>
                </a:solidFill>
                <a:latin typeface="+mj-lt"/>
              </a:rPr>
              <a:t>, transmission</a:t>
            </a:r>
            <a:r>
              <a:rPr lang="en-US" sz="2100" dirty="0">
                <a:solidFill>
                  <a:schemeClr val="tx1"/>
                </a:solidFill>
                <a:latin typeface="+mj-lt"/>
              </a:rPr>
              <a:t> and retention of data provided by an audit client </a:t>
            </a:r>
            <a:r>
              <a:rPr lang="en-US" sz="2100" dirty="0">
                <a:solidFill>
                  <a:schemeClr val="accent5"/>
                </a:solidFill>
                <a:latin typeface="+mj-lt"/>
              </a:rPr>
              <a:t>in the course of an audit or </a:t>
            </a:r>
            <a:r>
              <a:rPr lang="en-US" sz="2100" dirty="0">
                <a:solidFill>
                  <a:schemeClr val="tx1"/>
                </a:solidFill>
                <a:latin typeface="+mj-lt"/>
              </a:rPr>
              <a:t>to enable the provision of a permissible service to that client does not result in an assumption of management responsibility.</a:t>
            </a:r>
          </a:p>
        </p:txBody>
      </p:sp>
    </p:spTree>
    <p:extLst>
      <p:ext uri="{BB962C8B-B14F-4D97-AF65-F5344CB8AC3E}">
        <p14:creationId xmlns:p14="http://schemas.microsoft.com/office/powerpoint/2010/main" val="26899731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5 Steps To Build A Powerful Editorial Calendar For Your Business">
            <a:extLst>
              <a:ext uri="{FF2B5EF4-FFF2-40B4-BE49-F238E27FC236}">
                <a16:creationId xmlns:a16="http://schemas.microsoft.com/office/drawing/2014/main" id="{19599DBF-3E12-4DD6-9539-0429B7387AA6}"/>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14300" y="1623701"/>
            <a:ext cx="5770850" cy="455504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1752E88-43AA-4DC4-A4BD-A4443AAB6063}"/>
              </a:ext>
            </a:extLst>
          </p:cNvPr>
          <p:cNvSpPr>
            <a:spLocks noGrp="1"/>
          </p:cNvSpPr>
          <p:nvPr>
            <p:ph type="title"/>
          </p:nvPr>
        </p:nvSpPr>
        <p:spPr>
          <a:xfrm>
            <a:off x="114300" y="0"/>
            <a:ext cx="10515600" cy="1068518"/>
          </a:xfrm>
        </p:spPr>
        <p:txBody>
          <a:bodyPr/>
          <a:lstStyle/>
          <a:p>
            <a:r>
              <a:rPr lang="en-US" dirty="0">
                <a:latin typeface="+mj-lt"/>
              </a:rPr>
              <a:t>Next Steps</a:t>
            </a:r>
            <a:endParaRPr lang="en-US" strike="sngStrike" dirty="0">
              <a:latin typeface="+mj-lt"/>
            </a:endParaRPr>
          </a:p>
        </p:txBody>
      </p:sp>
      <p:sp>
        <p:nvSpPr>
          <p:cNvPr id="5" name="Slide Number Placeholder 4">
            <a:extLst>
              <a:ext uri="{FF2B5EF4-FFF2-40B4-BE49-F238E27FC236}">
                <a16:creationId xmlns:a16="http://schemas.microsoft.com/office/drawing/2014/main" id="{F97762EF-F554-4260-85F5-BCA480D60B54}"/>
              </a:ext>
            </a:extLst>
          </p:cNvPr>
          <p:cNvSpPr>
            <a:spLocks noGrp="1"/>
          </p:cNvSpPr>
          <p:nvPr>
            <p:ph type="sldNum" sz="quarter" idx="12"/>
          </p:nvPr>
        </p:nvSpPr>
        <p:spPr/>
        <p:txBody>
          <a:bodyPr/>
          <a:lstStyle/>
          <a:p>
            <a:fld id="{A68F81FF-A8B7-8E49-9D5B-3CAD5ADFEE36}" type="slidenum">
              <a:rPr lang="en-US" smtClean="0"/>
              <a:pPr/>
              <a:t>34</a:t>
            </a:fld>
            <a:endParaRPr lang="en-US" dirty="0"/>
          </a:p>
        </p:txBody>
      </p:sp>
      <p:sp>
        <p:nvSpPr>
          <p:cNvPr id="7" name="TextBox 6">
            <a:extLst>
              <a:ext uri="{FF2B5EF4-FFF2-40B4-BE49-F238E27FC236}">
                <a16:creationId xmlns:a16="http://schemas.microsoft.com/office/drawing/2014/main" id="{71A46B81-C6EE-43D3-AF8C-9689F2885627}"/>
              </a:ext>
            </a:extLst>
          </p:cNvPr>
          <p:cNvSpPr txBox="1"/>
          <p:nvPr/>
        </p:nvSpPr>
        <p:spPr>
          <a:xfrm>
            <a:off x="1330484" y="3955728"/>
            <a:ext cx="3676521" cy="1569660"/>
          </a:xfrm>
          <a:prstGeom prst="rect">
            <a:avLst/>
          </a:prstGeom>
          <a:solidFill>
            <a:schemeClr val="bg1">
              <a:alpha val="80000"/>
            </a:schemeClr>
          </a:solidFill>
        </p:spPr>
        <p:txBody>
          <a:bodyPr wrap="square" rtlCol="0">
            <a:spAutoFit/>
          </a:bodyPr>
          <a:lstStyle/>
          <a:p>
            <a:pPr algn="ctr"/>
            <a:r>
              <a:rPr lang="en-US" sz="4800" b="1" dirty="0">
                <a:latin typeface="Arial" panose="020B0604020202020204" pitchFamily="34" charset="0"/>
                <a:cs typeface="Arial" panose="020B0604020202020204" pitchFamily="34" charset="0"/>
              </a:rPr>
              <a:t>Q4 2022 –</a:t>
            </a:r>
          </a:p>
          <a:p>
            <a:pPr algn="ctr"/>
            <a:r>
              <a:rPr lang="en-US" sz="4800" b="1" dirty="0">
                <a:latin typeface="Arial" panose="020B0604020202020204" pitchFamily="34" charset="0"/>
                <a:cs typeface="Arial" panose="020B0604020202020204" pitchFamily="34" charset="0"/>
              </a:rPr>
              <a:t>Q1 2023</a:t>
            </a:r>
          </a:p>
        </p:txBody>
      </p:sp>
      <p:graphicFrame>
        <p:nvGraphicFramePr>
          <p:cNvPr id="3" name="Table 3">
            <a:extLst>
              <a:ext uri="{FF2B5EF4-FFF2-40B4-BE49-F238E27FC236}">
                <a16:creationId xmlns:a16="http://schemas.microsoft.com/office/drawing/2014/main" id="{11B90EA1-4522-4477-16FA-BD6FB0C52DAC}"/>
              </a:ext>
            </a:extLst>
          </p:cNvPr>
          <p:cNvGraphicFramePr>
            <a:graphicFrameLocks noGrp="1"/>
          </p:cNvGraphicFramePr>
          <p:nvPr>
            <p:extLst>
              <p:ext uri="{D42A27DB-BD31-4B8C-83A1-F6EECF244321}">
                <p14:modId xmlns:p14="http://schemas.microsoft.com/office/powerpoint/2010/main" val="3422608660"/>
              </p:ext>
            </p:extLst>
          </p:nvPr>
        </p:nvGraphicFramePr>
        <p:xfrm>
          <a:off x="6096000" y="1585914"/>
          <a:ext cx="5791200" cy="4691577"/>
        </p:xfrm>
        <a:graphic>
          <a:graphicData uri="http://schemas.openxmlformats.org/drawingml/2006/table">
            <a:tbl>
              <a:tblPr firstRow="1" bandRow="1">
                <a:tableStyleId>{21E4AEA4-8DFA-4A89-87EB-49C32662AFE0}</a:tableStyleId>
              </a:tblPr>
              <a:tblGrid>
                <a:gridCol w="1103790">
                  <a:extLst>
                    <a:ext uri="{9D8B030D-6E8A-4147-A177-3AD203B41FA5}">
                      <a16:colId xmlns:a16="http://schemas.microsoft.com/office/drawing/2014/main" val="4219558340"/>
                    </a:ext>
                  </a:extLst>
                </a:gridCol>
                <a:gridCol w="4687410">
                  <a:extLst>
                    <a:ext uri="{9D8B030D-6E8A-4147-A177-3AD203B41FA5}">
                      <a16:colId xmlns:a16="http://schemas.microsoft.com/office/drawing/2014/main" val="2554784826"/>
                    </a:ext>
                  </a:extLst>
                </a:gridCol>
              </a:tblGrid>
              <a:tr h="515817">
                <a:tc>
                  <a:txBody>
                    <a:bodyPr/>
                    <a:lstStyle/>
                    <a:p>
                      <a:pPr>
                        <a:spcBef>
                          <a:spcPts val="600"/>
                        </a:spcBef>
                        <a:spcAft>
                          <a:spcPts val="600"/>
                        </a:spcAft>
                      </a:pPr>
                      <a:r>
                        <a:rPr lang="en-US" sz="1750" dirty="0">
                          <a:latin typeface="+mj-lt"/>
                        </a:rPr>
                        <a:t>Timing</a:t>
                      </a:r>
                    </a:p>
                  </a:txBody>
                  <a:tcPr/>
                </a:tc>
                <a:tc>
                  <a:txBody>
                    <a:bodyPr/>
                    <a:lstStyle/>
                    <a:p>
                      <a:pPr>
                        <a:spcBef>
                          <a:spcPts val="600"/>
                        </a:spcBef>
                        <a:spcAft>
                          <a:spcPts val="600"/>
                        </a:spcAft>
                      </a:pPr>
                      <a:r>
                        <a:rPr lang="en-US" sz="1750" dirty="0">
                          <a:latin typeface="+mj-lt"/>
                        </a:rPr>
                        <a:t>Next Steps</a:t>
                      </a:r>
                    </a:p>
                  </a:txBody>
                  <a:tcPr/>
                </a:tc>
                <a:extLst>
                  <a:ext uri="{0D108BD9-81ED-4DB2-BD59-A6C34878D82A}">
                    <a16:rowId xmlns:a16="http://schemas.microsoft.com/office/drawing/2014/main" val="1888472510"/>
                  </a:ext>
                </a:extLst>
              </a:tr>
              <a:tr h="466398">
                <a:tc>
                  <a:txBody>
                    <a:bodyPr/>
                    <a:lstStyle/>
                    <a:p>
                      <a:pPr>
                        <a:spcBef>
                          <a:spcPts val="600"/>
                        </a:spcBef>
                        <a:spcAft>
                          <a:spcPts val="600"/>
                        </a:spcAft>
                      </a:pPr>
                      <a:r>
                        <a:rPr lang="en-US" sz="1750" dirty="0">
                          <a:latin typeface="+mj-lt"/>
                        </a:rPr>
                        <a:t>Sept 2022</a:t>
                      </a:r>
                    </a:p>
                  </a:txBody>
                  <a:tcPr/>
                </a:tc>
                <a:tc>
                  <a:txBody>
                    <a:bodyPr/>
                    <a:lstStyle/>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750" kern="1200" dirty="0">
                          <a:solidFill>
                            <a:schemeClr val="dk1"/>
                          </a:solidFill>
                          <a:latin typeface="+mj-lt"/>
                          <a:ea typeface="+mn-ea"/>
                          <a:cs typeface="+mn-cs"/>
                        </a:rPr>
                        <a:t>IESBA to consider ED comments &amp; TF revisions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750" kern="1200" dirty="0">
                          <a:solidFill>
                            <a:schemeClr val="dk1"/>
                          </a:solidFill>
                          <a:latin typeface="+mj-lt"/>
                          <a:ea typeface="+mn-ea"/>
                          <a:cs typeface="+mn-cs"/>
                        </a:rPr>
                        <a:t>IESBA CAG to provide input</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750" kern="1200" dirty="0">
                          <a:solidFill>
                            <a:schemeClr val="dk1"/>
                          </a:solidFill>
                          <a:latin typeface="+mj-lt"/>
                          <a:ea typeface="+mn-ea"/>
                          <a:cs typeface="+mn-cs"/>
                        </a:rPr>
                        <a:t>TF meeting</a:t>
                      </a:r>
                      <a:endParaRPr lang="en-US" sz="1750" dirty="0">
                        <a:latin typeface="+mj-lt"/>
                      </a:endParaRPr>
                    </a:p>
                  </a:txBody>
                  <a:tcPr/>
                </a:tc>
                <a:extLst>
                  <a:ext uri="{0D108BD9-81ED-4DB2-BD59-A6C34878D82A}">
                    <a16:rowId xmlns:a16="http://schemas.microsoft.com/office/drawing/2014/main" val="125607488"/>
                  </a:ext>
                </a:extLst>
              </a:tr>
              <a:tr h="465966">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750" dirty="0">
                          <a:solidFill>
                            <a:schemeClr val="tx1"/>
                          </a:solidFill>
                          <a:latin typeface="+mj-lt"/>
                        </a:rPr>
                        <a:t>Oct/ Nov 2022</a:t>
                      </a:r>
                    </a:p>
                  </a:txBody>
                  <a:tcPr/>
                </a:tc>
                <a:tc>
                  <a:txBody>
                    <a:bodyPr/>
                    <a:lstStyle/>
                    <a:p>
                      <a:pPr marL="285750" indent="-285750">
                        <a:spcBef>
                          <a:spcPts val="600"/>
                        </a:spcBef>
                        <a:spcAft>
                          <a:spcPts val="600"/>
                        </a:spcAft>
                        <a:buFont typeface="Arial" panose="020B0604020202020204" pitchFamily="34" charset="0"/>
                        <a:buChar char="•"/>
                      </a:pPr>
                      <a:r>
                        <a:rPr lang="en-US" sz="1750" dirty="0">
                          <a:solidFill>
                            <a:schemeClr val="tx1"/>
                          </a:solidFill>
                          <a:latin typeface="+mj-lt"/>
                        </a:rPr>
                        <a:t>Targeted outreach, incl. with IFIAR SCWG &amp; IOSCO C1</a:t>
                      </a:r>
                    </a:p>
                    <a:p>
                      <a:pPr>
                        <a:spcBef>
                          <a:spcPts val="600"/>
                        </a:spcBef>
                        <a:spcAft>
                          <a:spcPts val="600"/>
                        </a:spcAft>
                      </a:pPr>
                      <a:endParaRPr lang="en-US" sz="1750" dirty="0">
                        <a:solidFill>
                          <a:schemeClr val="accent4"/>
                        </a:solidFill>
                        <a:latin typeface="+mj-lt"/>
                      </a:endParaRPr>
                    </a:p>
                  </a:txBody>
                  <a:tcPr/>
                </a:tc>
                <a:extLst>
                  <a:ext uri="{0D108BD9-81ED-4DB2-BD59-A6C34878D82A}">
                    <a16:rowId xmlns:a16="http://schemas.microsoft.com/office/drawing/2014/main" val="2347359209"/>
                  </a:ext>
                </a:extLst>
              </a:tr>
              <a:tr h="435778">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750" dirty="0">
                          <a:latin typeface="+mj-lt"/>
                        </a:rPr>
                        <a:t>Dec 2022</a:t>
                      </a:r>
                    </a:p>
                  </a:txBody>
                  <a:tcPr/>
                </a:tc>
                <a:tc>
                  <a:txBody>
                    <a:bodyPr/>
                    <a:lstStyle/>
                    <a:p>
                      <a:pPr marL="285750" indent="-285750">
                        <a:spcBef>
                          <a:spcPts val="600"/>
                        </a:spcBef>
                        <a:spcAft>
                          <a:spcPts val="600"/>
                        </a:spcAft>
                        <a:buFont typeface="Arial" panose="020B0604020202020204" pitchFamily="34" charset="0"/>
                        <a:buChar char="•"/>
                      </a:pPr>
                      <a:r>
                        <a:rPr lang="en-US" sz="1750" dirty="0">
                          <a:latin typeface="+mj-lt"/>
                        </a:rPr>
                        <a:t>IESBA to consider ED comments &amp; TF revisions</a:t>
                      </a:r>
                    </a:p>
                  </a:txBody>
                  <a:tcPr/>
                </a:tc>
                <a:extLst>
                  <a:ext uri="{0D108BD9-81ED-4DB2-BD59-A6C34878D82A}">
                    <a16:rowId xmlns:a16="http://schemas.microsoft.com/office/drawing/2014/main" val="3544489953"/>
                  </a:ext>
                </a:extLst>
              </a:tr>
              <a:tr h="879322">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750" dirty="0">
                          <a:latin typeface="+mj-lt"/>
                        </a:rPr>
                        <a:t>Mar 2023</a:t>
                      </a:r>
                    </a:p>
                  </a:txBody>
                  <a:tcPr/>
                </a:tc>
                <a:tc>
                  <a:txBody>
                    <a:bodyPr/>
                    <a:lstStyle/>
                    <a:p>
                      <a:pPr marL="285750" indent="-285750">
                        <a:spcBef>
                          <a:spcPts val="600"/>
                        </a:spcBef>
                        <a:spcAft>
                          <a:spcPts val="600"/>
                        </a:spcAft>
                        <a:buFont typeface="Arial" panose="020B0604020202020204" pitchFamily="34" charset="0"/>
                        <a:buChar char="•"/>
                      </a:pPr>
                      <a:r>
                        <a:rPr lang="en-US" sz="1750" dirty="0">
                          <a:latin typeface="+mj-lt"/>
                        </a:rPr>
                        <a:t>IESBA CAG to provide final advice</a:t>
                      </a:r>
                    </a:p>
                    <a:p>
                      <a:pPr marL="285750" indent="-285750">
                        <a:spcBef>
                          <a:spcPts val="600"/>
                        </a:spcBef>
                        <a:spcAft>
                          <a:spcPts val="600"/>
                        </a:spcAft>
                        <a:buFont typeface="Arial" panose="020B0604020202020204" pitchFamily="34" charset="0"/>
                        <a:buChar char="•"/>
                      </a:pPr>
                      <a:r>
                        <a:rPr lang="en-US" sz="1750" dirty="0">
                          <a:latin typeface="+mj-lt"/>
                        </a:rPr>
                        <a:t>IESBA to approve final revisions &amp; determine effective date</a:t>
                      </a:r>
                    </a:p>
                  </a:txBody>
                  <a:tcPr/>
                </a:tc>
                <a:extLst>
                  <a:ext uri="{0D108BD9-81ED-4DB2-BD59-A6C34878D82A}">
                    <a16:rowId xmlns:a16="http://schemas.microsoft.com/office/drawing/2014/main" val="1175422736"/>
                  </a:ext>
                </a:extLst>
              </a:tr>
            </a:tbl>
          </a:graphicData>
        </a:graphic>
      </p:graphicFrame>
    </p:spTree>
    <p:extLst>
      <p:ext uri="{BB962C8B-B14F-4D97-AF65-F5344CB8AC3E}">
        <p14:creationId xmlns:p14="http://schemas.microsoft.com/office/powerpoint/2010/main" val="39123850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550985" y="1270670"/>
            <a:ext cx="5374861" cy="651910"/>
          </a:xfrm>
        </p:spPr>
        <p:txBody>
          <a:bodyPr vert="horz" lIns="91440" tIns="45720" rIns="91440" bIns="45720" rtlCol="0" anchor="b">
            <a:normAutofit/>
          </a:bodyPr>
          <a:lstStyle/>
          <a:p>
            <a:pPr marL="574675" indent="-574675" hangingPunct="1">
              <a:lnSpc>
                <a:spcPct val="90000"/>
              </a:lnSpc>
            </a:pPr>
            <a:r>
              <a:rPr lang="en-US" sz="3000" kern="1200" dirty="0">
                <a:solidFill>
                  <a:schemeClr val="tx1"/>
                </a:solidFill>
                <a:latin typeface="+mj-lt"/>
                <a:ea typeface="+mj-ea"/>
                <a:cs typeface="+mj-cs"/>
              </a:rPr>
              <a:t>Representatives are asked to:</a:t>
            </a:r>
          </a:p>
        </p:txBody>
      </p:sp>
      <p:pic>
        <p:nvPicPr>
          <p:cNvPr id="9" name="Picture Placeholder 6" descr="Yellow and blue symbols">
            <a:extLst>
              <a:ext uri="{FF2B5EF4-FFF2-40B4-BE49-F238E27FC236}">
                <a16:creationId xmlns:a16="http://schemas.microsoft.com/office/drawing/2014/main" id="{E9FC0857-66B1-4DB4-B67A-D4CD6EE8F2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41841" y="413674"/>
            <a:ext cx="4123157" cy="4123157"/>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4" cstate="print">
            <a:extLst>
              <a:ext uri="{28A0092B-C50C-407E-A947-70E740481C1C}">
                <a14:useLocalDpi xmlns:a14="http://schemas.microsoft.com/office/drawing/2010/main" val="0"/>
              </a:ext>
            </a:extLst>
          </a:blip>
          <a:srcRect/>
          <a:stretch/>
        </p:blipFill>
        <p:spPr>
          <a:xfrm>
            <a:off x="8695537" y="3158548"/>
            <a:ext cx="3047542" cy="3047542"/>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2" name="Title 5">
            <a:extLst>
              <a:ext uri="{FF2B5EF4-FFF2-40B4-BE49-F238E27FC236}">
                <a16:creationId xmlns:a16="http://schemas.microsoft.com/office/drawing/2014/main" id="{D99AB22A-6A4A-1A91-5355-4C066C54FC35}"/>
              </a:ext>
            </a:extLst>
          </p:cNvPr>
          <p:cNvSpPr txBox="1">
            <a:spLocks/>
          </p:cNvSpPr>
          <p:nvPr/>
        </p:nvSpPr>
        <p:spPr>
          <a:xfrm>
            <a:off x="0" y="1853924"/>
            <a:ext cx="6096000" cy="4714360"/>
          </a:xfrm>
          <a:prstGeom prst="rect">
            <a:avLst/>
          </a:prstGeom>
        </p:spPr>
        <p:txBody>
          <a:bodyPr vert="horz" lIns="91440" tIns="45720" rIns="91440" bIns="45720" rtlCol="0" anchor="b">
            <a:normAutofit fontScale="92500" lnSpcReduction="20000"/>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chemeClr val="bg1"/>
                </a:solidFill>
                <a:latin typeface="Product Sans Thin" panose="020B0203030502040203" pitchFamily="34" charset="0"/>
                <a:ea typeface="+mj-ea"/>
                <a:cs typeface="+mj-cs"/>
              </a:defRPr>
            </a:lvl1pPr>
          </a:lstStyle>
          <a:p>
            <a:pPr marL="1031875" indent="-457200" hangingPunct="1">
              <a:lnSpc>
                <a:spcPct val="134000"/>
              </a:lnSpc>
              <a:buFont typeface="Arial" panose="020B0604020202020204" pitchFamily="34" charset="0"/>
              <a:buChar char="•"/>
            </a:pPr>
            <a:r>
              <a:rPr lang="en-US" sz="3000" dirty="0">
                <a:solidFill>
                  <a:schemeClr val="tx1"/>
                </a:solidFill>
                <a:latin typeface="+mj-lt"/>
              </a:rPr>
              <a:t>Consider and react to the significant issues and Task Force responses highlighted in the presentation; and</a:t>
            </a:r>
            <a:br>
              <a:rPr lang="en-US" sz="3000" dirty="0">
                <a:solidFill>
                  <a:schemeClr val="tx1"/>
                </a:solidFill>
                <a:latin typeface="+mj-lt"/>
              </a:rPr>
            </a:br>
            <a:endParaRPr lang="en-US" sz="3000" dirty="0">
              <a:solidFill>
                <a:schemeClr val="tx1"/>
              </a:solidFill>
              <a:latin typeface="+mj-lt"/>
            </a:endParaRPr>
          </a:p>
          <a:p>
            <a:pPr marL="1031875" indent="-457200" hangingPunct="1">
              <a:lnSpc>
                <a:spcPct val="134000"/>
              </a:lnSpc>
              <a:buFont typeface="Arial" panose="020B0604020202020204" pitchFamily="34" charset="0"/>
              <a:buChar char="•"/>
            </a:pPr>
            <a:r>
              <a:rPr lang="en-US" sz="3000" dirty="0">
                <a:solidFill>
                  <a:schemeClr val="tx1"/>
                </a:solidFill>
                <a:latin typeface="+mj-lt"/>
              </a:rPr>
              <a:t>Provide any input that might be relevant to IESBA in finalizing the technology-related revisions to the Code. </a:t>
            </a:r>
          </a:p>
        </p:txBody>
      </p:sp>
    </p:spTree>
    <p:extLst>
      <p:ext uri="{BB962C8B-B14F-4D97-AF65-F5344CB8AC3E}">
        <p14:creationId xmlns:p14="http://schemas.microsoft.com/office/powerpoint/2010/main" val="5057201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0CDD19-5AFD-25B4-238A-ECB8A283615C}"/>
              </a:ext>
            </a:extLst>
          </p:cNvPr>
          <p:cNvSpPr>
            <a:spLocks noGrp="1"/>
          </p:cNvSpPr>
          <p:nvPr>
            <p:ph type="sldNum" sz="quarter" idx="12"/>
          </p:nvPr>
        </p:nvSpPr>
        <p:spPr/>
        <p:txBody>
          <a:bodyPr/>
          <a:lstStyle/>
          <a:p>
            <a:fld id="{A68F81FF-A8B7-8E49-9D5B-3CAD5ADFEE36}" type="slidenum">
              <a:rPr lang="en-US" smtClean="0"/>
              <a:pPr/>
              <a:t>36</a:t>
            </a:fld>
            <a:endParaRPr lang="en-US" dirty="0"/>
          </a:p>
        </p:txBody>
      </p:sp>
      <p:sp>
        <p:nvSpPr>
          <p:cNvPr id="4" name="Title 3">
            <a:extLst>
              <a:ext uri="{FF2B5EF4-FFF2-40B4-BE49-F238E27FC236}">
                <a16:creationId xmlns:a16="http://schemas.microsoft.com/office/drawing/2014/main" id="{272D4757-462D-AA0B-E64B-22DE249EC19E}"/>
              </a:ext>
            </a:extLst>
          </p:cNvPr>
          <p:cNvSpPr>
            <a:spLocks noGrp="1"/>
          </p:cNvSpPr>
          <p:nvPr>
            <p:ph type="title"/>
          </p:nvPr>
        </p:nvSpPr>
        <p:spPr>
          <a:xfrm>
            <a:off x="0" y="3044190"/>
            <a:ext cx="12192000" cy="1115179"/>
          </a:xfrm>
        </p:spPr>
        <p:txBody>
          <a:bodyPr>
            <a:noAutofit/>
          </a:bodyPr>
          <a:lstStyle/>
          <a:p>
            <a:pPr algn="ctr"/>
            <a:r>
              <a:rPr lang="en-US" sz="4200" dirty="0">
                <a:latin typeface="+mj-lt"/>
              </a:rPr>
              <a:t>Appendix 1:</a:t>
            </a:r>
            <a:br>
              <a:rPr lang="en-US" sz="4200" dirty="0">
                <a:latin typeface="+mj-lt"/>
              </a:rPr>
            </a:br>
            <a:r>
              <a:rPr lang="en-US" sz="4200" dirty="0">
                <a:latin typeface="+mj-lt"/>
              </a:rPr>
              <a:t>Other Key Revisions</a:t>
            </a:r>
          </a:p>
        </p:txBody>
      </p:sp>
    </p:spTree>
    <p:extLst>
      <p:ext uri="{BB962C8B-B14F-4D97-AF65-F5344CB8AC3E}">
        <p14:creationId xmlns:p14="http://schemas.microsoft.com/office/powerpoint/2010/main" val="39537632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506730" y="36374"/>
            <a:ext cx="10515600" cy="1068518"/>
          </a:xfrm>
        </p:spPr>
        <p:txBody>
          <a:bodyPr>
            <a:normAutofit/>
          </a:bodyPr>
          <a:lstStyle/>
          <a:p>
            <a:r>
              <a:rPr lang="en-US" dirty="0">
                <a:latin typeface="+mj-lt"/>
              </a:rPr>
              <a:t>Transparency </a:t>
            </a:r>
            <a:r>
              <a:rPr lang="en-US" sz="2000" dirty="0">
                <a:latin typeface="+mj-lt"/>
              </a:rPr>
              <a:t>(ED Mark-Up)</a:t>
            </a:r>
            <a:endParaRPr lang="en-US" dirty="0">
              <a:latin typeface="+mj-lt"/>
            </a:endParaRPr>
          </a:p>
        </p:txBody>
      </p:sp>
      <p:sp>
        <p:nvSpPr>
          <p:cNvPr id="6" name="Content Placeholder 2">
            <a:extLst>
              <a:ext uri="{FF2B5EF4-FFF2-40B4-BE49-F238E27FC236}">
                <a16:creationId xmlns:a16="http://schemas.microsoft.com/office/drawing/2014/main" id="{C49653A6-AF34-5E2D-EE6F-98FF1B35F5C5}"/>
              </a:ext>
            </a:extLst>
          </p:cNvPr>
          <p:cNvSpPr txBox="1">
            <a:spLocks/>
          </p:cNvSpPr>
          <p:nvPr/>
        </p:nvSpPr>
        <p:spPr>
          <a:xfrm>
            <a:off x="2986921" y="2153695"/>
            <a:ext cx="7315320" cy="3393665"/>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spcAft>
                <a:spcPts val="600"/>
              </a:spcAft>
            </a:pPr>
            <a:r>
              <a:rPr lang="en-US" sz="2100" b="1" dirty="0">
                <a:solidFill>
                  <a:schemeClr val="tx1"/>
                </a:solidFill>
                <a:latin typeface="+mj-lt"/>
              </a:rPr>
              <a:t>Revised R113.3</a:t>
            </a:r>
          </a:p>
          <a:p>
            <a:pPr algn="just" eaLnBrk="0" hangingPunct="0">
              <a:spcBef>
                <a:spcPts val="600"/>
              </a:spcBef>
              <a:spcAft>
                <a:spcPts val="600"/>
              </a:spcAft>
            </a:pPr>
            <a:r>
              <a:rPr lang="en-US" sz="2100" dirty="0">
                <a:solidFill>
                  <a:schemeClr val="tx1"/>
                </a:solidFill>
                <a:latin typeface="+mj-lt"/>
              </a:rPr>
              <a:t>Where appropriate, a professional accountant shall make clients, the employing organization, or other users of the accountant’s professional </a:t>
            </a:r>
            <a:r>
              <a:rPr lang="en-US" sz="2100" strike="sngStrike" dirty="0">
                <a:solidFill>
                  <a:schemeClr val="tx1"/>
                </a:solidFill>
                <a:latin typeface="+mj-lt"/>
              </a:rPr>
              <a:t>services or </a:t>
            </a:r>
            <a:r>
              <a:rPr lang="en-US" sz="2100" dirty="0">
                <a:solidFill>
                  <a:schemeClr val="tx1"/>
                </a:solidFill>
                <a:latin typeface="+mj-lt"/>
              </a:rPr>
              <a:t>activities, aware of the limitations inherent in the </a:t>
            </a:r>
            <a:r>
              <a:rPr lang="en-US" sz="2100" strike="sngStrike" dirty="0">
                <a:solidFill>
                  <a:schemeClr val="tx1"/>
                </a:solidFill>
                <a:latin typeface="+mj-lt"/>
              </a:rPr>
              <a:t>services or </a:t>
            </a:r>
            <a:r>
              <a:rPr lang="en-US" sz="2100" dirty="0">
                <a:solidFill>
                  <a:schemeClr val="tx1"/>
                </a:solidFill>
                <a:latin typeface="+mj-lt"/>
              </a:rPr>
              <a:t>activities and </a:t>
            </a:r>
            <a:r>
              <a:rPr lang="en-US" sz="2100" strike="sngStrike" dirty="0">
                <a:solidFill>
                  <a:schemeClr val="tx1"/>
                </a:solidFill>
                <a:latin typeface="+mj-lt"/>
              </a:rPr>
              <a:t>provide them with sufficient information to </a:t>
            </a:r>
            <a:r>
              <a:rPr lang="en-US" sz="2100" strike="sngStrike" dirty="0" err="1">
                <a:solidFill>
                  <a:schemeClr val="tx1"/>
                </a:solidFill>
                <a:latin typeface="+mj-lt"/>
              </a:rPr>
              <a:t>understand</a:t>
            </a:r>
            <a:r>
              <a:rPr lang="en-US" sz="2100" dirty="0" err="1">
                <a:solidFill>
                  <a:schemeClr val="accent5"/>
                </a:solidFill>
                <a:latin typeface="+mj-lt"/>
              </a:rPr>
              <a:t>explain</a:t>
            </a:r>
            <a:r>
              <a:rPr lang="en-US" sz="2100" dirty="0">
                <a:solidFill>
                  <a:schemeClr val="tx1"/>
                </a:solidFill>
                <a:latin typeface="+mj-lt"/>
              </a:rPr>
              <a:t> the implications of those limitations.</a:t>
            </a:r>
          </a:p>
        </p:txBody>
      </p:sp>
      <p:sp>
        <p:nvSpPr>
          <p:cNvPr id="5" name="TextBox 4">
            <a:extLst>
              <a:ext uri="{FF2B5EF4-FFF2-40B4-BE49-F238E27FC236}">
                <a16:creationId xmlns:a16="http://schemas.microsoft.com/office/drawing/2014/main" id="{DE712397-86BD-0699-44F8-F33F985B8A10}"/>
              </a:ext>
            </a:extLst>
          </p:cNvPr>
          <p:cNvSpPr txBox="1"/>
          <p:nvPr/>
        </p:nvSpPr>
        <p:spPr>
          <a:xfrm>
            <a:off x="733025" y="2702335"/>
            <a:ext cx="1452614" cy="1579734"/>
          </a:xfrm>
          <a:prstGeom prst="rect">
            <a:avLst/>
          </a:prstGeom>
          <a:solidFill>
            <a:schemeClr val="accent6">
              <a:lumMod val="20000"/>
              <a:lumOff val="80000"/>
            </a:schemeClr>
          </a:solidFill>
        </p:spPr>
        <p:txBody>
          <a:bodyPr vert="horz" wrap="square" lIns="91440" tIns="45720" rIns="91440" bIns="45720" rtlCol="0" anchor="ctr">
            <a:noAutofit/>
          </a:bodyPr>
          <a:lstStyle/>
          <a:p>
            <a:r>
              <a:rPr lang="en-US" sz="1700" dirty="0">
                <a:solidFill>
                  <a:schemeClr val="accent6"/>
                </a:solidFill>
                <a:latin typeface="+mj-lt"/>
              </a:rPr>
              <a:t>Further clarify the expectations of a PA.</a:t>
            </a:r>
          </a:p>
        </p:txBody>
      </p:sp>
    </p:spTree>
    <p:extLst>
      <p:ext uri="{BB962C8B-B14F-4D97-AF65-F5344CB8AC3E}">
        <p14:creationId xmlns:p14="http://schemas.microsoft.com/office/powerpoint/2010/main" val="27408149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506730" y="36374"/>
            <a:ext cx="10515600" cy="1068518"/>
          </a:xfrm>
        </p:spPr>
        <p:txBody>
          <a:bodyPr>
            <a:normAutofit/>
          </a:bodyPr>
          <a:lstStyle/>
          <a:p>
            <a:r>
              <a:rPr lang="en-US" dirty="0">
                <a:latin typeface="+mj-lt"/>
              </a:rPr>
              <a:t>Ethical Leadership </a:t>
            </a:r>
            <a:r>
              <a:rPr lang="en-US" sz="2000" dirty="0">
                <a:latin typeface="+mj-lt"/>
              </a:rPr>
              <a:t>(ED Mark-Up)</a:t>
            </a:r>
            <a:endParaRPr lang="en-US" dirty="0">
              <a:latin typeface="+mj-lt"/>
            </a:endParaRPr>
          </a:p>
        </p:txBody>
      </p:sp>
      <p:sp>
        <p:nvSpPr>
          <p:cNvPr id="6" name="Content Placeholder 2">
            <a:extLst>
              <a:ext uri="{FF2B5EF4-FFF2-40B4-BE49-F238E27FC236}">
                <a16:creationId xmlns:a16="http://schemas.microsoft.com/office/drawing/2014/main" id="{C49653A6-AF34-5E2D-EE6F-98FF1B35F5C5}"/>
              </a:ext>
            </a:extLst>
          </p:cNvPr>
          <p:cNvSpPr txBox="1">
            <a:spLocks/>
          </p:cNvSpPr>
          <p:nvPr/>
        </p:nvSpPr>
        <p:spPr>
          <a:xfrm>
            <a:off x="3060492" y="1608083"/>
            <a:ext cx="8573655" cy="292074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2100" b="1" dirty="0">
                <a:solidFill>
                  <a:schemeClr val="tx1"/>
                </a:solidFill>
                <a:latin typeface="+mj-lt"/>
              </a:rPr>
              <a:t>Revised 120.13 A3 (ED 130.14 A3) </a:t>
            </a:r>
          </a:p>
          <a:p>
            <a:pPr algn="just" eaLnBrk="0" hangingPunct="0">
              <a:spcBef>
                <a:spcPts val="600"/>
              </a:spcBef>
            </a:pPr>
            <a:r>
              <a:rPr lang="en-US" sz="2100" dirty="0">
                <a:solidFill>
                  <a:schemeClr val="tx1"/>
                </a:solidFill>
                <a:latin typeface="+mj-lt"/>
              </a:rPr>
              <a:t>Professional accountants are expected to:</a:t>
            </a:r>
          </a:p>
          <a:p>
            <a:pPr marL="514350" indent="-514350" algn="just" eaLnBrk="0" hangingPunct="0">
              <a:spcBef>
                <a:spcPts val="600"/>
              </a:spcBef>
            </a:pPr>
            <a:r>
              <a:rPr lang="en-US" sz="2100" dirty="0">
                <a:solidFill>
                  <a:schemeClr val="tx1"/>
                </a:solidFill>
                <a:latin typeface="+mj-lt"/>
              </a:rPr>
              <a:t>(a) Encourage and promote an ethics-based culture in their  organization, taking into account their position and seniority; and</a:t>
            </a:r>
          </a:p>
          <a:p>
            <a:pPr marL="514350" indent="-514350" algn="just" eaLnBrk="0" hangingPunct="0">
              <a:spcBef>
                <a:spcPts val="600"/>
              </a:spcBef>
            </a:pPr>
            <a:r>
              <a:rPr lang="en-US" sz="2100" dirty="0">
                <a:solidFill>
                  <a:schemeClr val="tx1"/>
                </a:solidFill>
                <a:latin typeface="+mj-lt"/>
              </a:rPr>
              <a:t>(b) </a:t>
            </a:r>
            <a:r>
              <a:rPr lang="en-US" sz="2100" dirty="0">
                <a:solidFill>
                  <a:schemeClr val="accent5"/>
                </a:solidFill>
                <a:latin typeface="+mj-lt"/>
              </a:rPr>
              <a:t>Exhibit </a:t>
            </a:r>
            <a:r>
              <a:rPr lang="en-US" sz="2100" strike="sngStrike" dirty="0">
                <a:solidFill>
                  <a:schemeClr val="tx1"/>
                </a:solidFill>
                <a:latin typeface="+mj-lt"/>
              </a:rPr>
              <a:t>Demonstrate </a:t>
            </a:r>
            <a:r>
              <a:rPr lang="en-US" sz="2100" dirty="0">
                <a:solidFill>
                  <a:schemeClr val="tx1"/>
                </a:solidFill>
                <a:latin typeface="+mj-lt"/>
              </a:rPr>
              <a:t>ethical behavior in dealings with </a:t>
            </a:r>
            <a:r>
              <a:rPr lang="en-US" sz="2100" strike="sngStrike" dirty="0">
                <a:solidFill>
                  <a:schemeClr val="tx1"/>
                </a:solidFill>
                <a:latin typeface="+mj-lt"/>
              </a:rPr>
              <a:t>business organizations </a:t>
            </a:r>
            <a:r>
              <a:rPr lang="en-US" sz="2100" strike="sngStrike" dirty="0" err="1">
                <a:solidFill>
                  <a:schemeClr val="tx1"/>
                </a:solidFill>
                <a:latin typeface="+mj-lt"/>
              </a:rPr>
              <a:t>and</a:t>
            </a:r>
            <a:r>
              <a:rPr lang="en-US" sz="2100" dirty="0" err="1">
                <a:solidFill>
                  <a:schemeClr val="tx1"/>
                </a:solidFill>
                <a:latin typeface="+mj-lt"/>
              </a:rPr>
              <a:t>individuals</a:t>
            </a:r>
            <a:r>
              <a:rPr lang="en-US" sz="2100" dirty="0">
                <a:solidFill>
                  <a:schemeClr val="tx1"/>
                </a:solidFill>
                <a:latin typeface="+mj-lt"/>
              </a:rPr>
              <a:t> with which the accountant, the firm or the employing organization has a professional or business relationship.</a:t>
            </a:r>
          </a:p>
        </p:txBody>
      </p:sp>
      <p:sp>
        <p:nvSpPr>
          <p:cNvPr id="5" name="TextBox 4">
            <a:extLst>
              <a:ext uri="{FF2B5EF4-FFF2-40B4-BE49-F238E27FC236}">
                <a16:creationId xmlns:a16="http://schemas.microsoft.com/office/drawing/2014/main" id="{7BBA025B-8492-FD46-C096-14E5B4C31662}"/>
              </a:ext>
            </a:extLst>
          </p:cNvPr>
          <p:cNvSpPr txBox="1"/>
          <p:nvPr/>
        </p:nvSpPr>
        <p:spPr>
          <a:xfrm>
            <a:off x="631425" y="2207941"/>
            <a:ext cx="1870038" cy="1723529"/>
          </a:xfrm>
          <a:prstGeom prst="rect">
            <a:avLst/>
          </a:prstGeom>
          <a:solidFill>
            <a:schemeClr val="accent6">
              <a:lumMod val="20000"/>
              <a:lumOff val="80000"/>
            </a:schemeClr>
          </a:solidFill>
        </p:spPr>
        <p:txBody>
          <a:bodyPr vert="horz" wrap="square" lIns="91440" tIns="45720" rIns="91440" bIns="45720" rtlCol="0" anchor="b">
            <a:noAutofit/>
          </a:bodyPr>
          <a:lstStyle/>
          <a:p>
            <a:r>
              <a:rPr lang="en-US" sz="1700" dirty="0">
                <a:solidFill>
                  <a:schemeClr val="accent6"/>
                </a:solidFill>
                <a:latin typeface="+mj-lt"/>
              </a:rPr>
              <a:t>Address questions over whether  “demonstrate” = documentation requirements.</a:t>
            </a:r>
          </a:p>
        </p:txBody>
      </p:sp>
    </p:spTree>
    <p:extLst>
      <p:ext uri="{BB962C8B-B14F-4D97-AF65-F5344CB8AC3E}">
        <p14:creationId xmlns:p14="http://schemas.microsoft.com/office/powerpoint/2010/main" val="2600479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25E4F5F-1A57-44D5-9114-1DF9F87AE182}"/>
              </a:ext>
            </a:extLst>
          </p:cNvPr>
          <p:cNvSpPr txBox="1"/>
          <p:nvPr/>
        </p:nvSpPr>
        <p:spPr>
          <a:xfrm>
            <a:off x="557853" y="3100552"/>
            <a:ext cx="2246980" cy="654745"/>
          </a:xfrm>
          <a:prstGeom prst="rect">
            <a:avLst/>
          </a:prstGeom>
          <a:solidFill>
            <a:schemeClr val="accent6">
              <a:lumMod val="20000"/>
              <a:lumOff val="80000"/>
            </a:schemeClr>
          </a:solidFill>
        </p:spPr>
        <p:txBody>
          <a:bodyPr vert="horz" wrap="square" lIns="91440" tIns="45720" rIns="91440" bIns="45720" rtlCol="0" anchor="b">
            <a:noAutofit/>
          </a:bodyPr>
          <a:lstStyle/>
          <a:p>
            <a:r>
              <a:rPr lang="en-US" sz="1700" dirty="0">
                <a:solidFill>
                  <a:schemeClr val="accent6"/>
                </a:solidFill>
                <a:latin typeface="+mj-lt"/>
              </a:rPr>
              <a:t>Align Parts 2 &amp; 3 w/ 120.13 A3.</a:t>
            </a:r>
          </a:p>
        </p:txBody>
      </p:sp>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506730" y="36374"/>
            <a:ext cx="10515600" cy="1068518"/>
          </a:xfrm>
        </p:spPr>
        <p:txBody>
          <a:bodyPr>
            <a:normAutofit/>
          </a:bodyPr>
          <a:lstStyle/>
          <a:p>
            <a:r>
              <a:rPr lang="en-US" dirty="0">
                <a:latin typeface="+mj-lt"/>
              </a:rPr>
              <a:t>Ethical Leadership </a:t>
            </a:r>
            <a:r>
              <a:rPr lang="en-US" sz="2000" dirty="0">
                <a:latin typeface="+mj-lt"/>
              </a:rPr>
              <a:t>(ED Mark-Up)</a:t>
            </a:r>
            <a:endParaRPr lang="en-US" dirty="0">
              <a:latin typeface="+mj-lt"/>
            </a:endParaRPr>
          </a:p>
        </p:txBody>
      </p:sp>
      <p:sp>
        <p:nvSpPr>
          <p:cNvPr id="6" name="Content Placeholder 2">
            <a:extLst>
              <a:ext uri="{FF2B5EF4-FFF2-40B4-BE49-F238E27FC236}">
                <a16:creationId xmlns:a16="http://schemas.microsoft.com/office/drawing/2014/main" id="{20180AC8-B2F7-6FD6-6236-67D0CDE1CC65}"/>
              </a:ext>
            </a:extLst>
          </p:cNvPr>
          <p:cNvSpPr txBox="1">
            <a:spLocks/>
          </p:cNvSpPr>
          <p:nvPr/>
        </p:nvSpPr>
        <p:spPr>
          <a:xfrm>
            <a:off x="9949134" y="217022"/>
            <a:ext cx="1496631" cy="70722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r>
              <a:rPr lang="en-US" sz="1500" dirty="0">
                <a:solidFill>
                  <a:schemeClr val="tx1"/>
                </a:solidFill>
                <a:latin typeface="+mj-lt"/>
              </a:rPr>
              <a:t>Mirrored in </a:t>
            </a:r>
            <a:r>
              <a:rPr lang="en-US" sz="1500" b="1" dirty="0">
                <a:solidFill>
                  <a:schemeClr val="tx1"/>
                </a:solidFill>
                <a:latin typeface="+mj-lt"/>
              </a:rPr>
              <a:t>new</a:t>
            </a:r>
            <a:r>
              <a:rPr lang="en-US" sz="1500" dirty="0">
                <a:solidFill>
                  <a:schemeClr val="tx1"/>
                </a:solidFill>
                <a:latin typeface="+mj-lt"/>
              </a:rPr>
              <a:t> 300.5 A2</a:t>
            </a:r>
          </a:p>
        </p:txBody>
      </p:sp>
      <p:sp>
        <p:nvSpPr>
          <p:cNvPr id="5" name="Content Placeholder 2">
            <a:extLst>
              <a:ext uri="{FF2B5EF4-FFF2-40B4-BE49-F238E27FC236}">
                <a16:creationId xmlns:a16="http://schemas.microsoft.com/office/drawing/2014/main" id="{0630962C-1DC5-6A42-3524-89C0F995CC93}"/>
              </a:ext>
            </a:extLst>
          </p:cNvPr>
          <p:cNvSpPr txBox="1">
            <a:spLocks/>
          </p:cNvSpPr>
          <p:nvPr/>
        </p:nvSpPr>
        <p:spPr>
          <a:xfrm>
            <a:off x="3060492" y="1608082"/>
            <a:ext cx="8573655" cy="4656084"/>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spcAft>
                <a:spcPts val="600"/>
              </a:spcAft>
            </a:pPr>
            <a:r>
              <a:rPr lang="en-US" sz="2100" b="1" dirty="0">
                <a:solidFill>
                  <a:schemeClr val="tx1"/>
                </a:solidFill>
                <a:latin typeface="+mj-lt"/>
              </a:rPr>
              <a:t>Revised 200.5 A3</a:t>
            </a:r>
          </a:p>
          <a:p>
            <a:pPr algn="just" eaLnBrk="0" hangingPunct="0">
              <a:spcBef>
                <a:spcPts val="600"/>
              </a:spcBef>
              <a:spcAft>
                <a:spcPts val="600"/>
              </a:spcAft>
            </a:pPr>
            <a:r>
              <a:rPr lang="en-US" sz="2100" dirty="0">
                <a:solidFill>
                  <a:schemeClr val="tx1"/>
                </a:solidFill>
                <a:latin typeface="+mj-lt"/>
              </a:rPr>
              <a:t>The more senior the position of a professional accountant, the greater will be the ability and opportunity to access information, and to influence policies, decisions made and actions taken by others involved with the employing organization. To the extent that they are able to do so, taking into account their position and seniority in the organization, accountants are expected to encourage and promote an ethics-based culture in the organization </a:t>
            </a:r>
            <a:r>
              <a:rPr lang="en-US" sz="2100" dirty="0">
                <a:solidFill>
                  <a:schemeClr val="accent5"/>
                </a:solidFill>
                <a:latin typeface="+mj-lt"/>
              </a:rPr>
              <a:t>and exhibit ethical behavior in dealings with those entities and individuals with which the accountant or the employing organization has a professional or business relationship </a:t>
            </a:r>
            <a:r>
              <a:rPr lang="en-US" sz="2100" dirty="0">
                <a:solidFill>
                  <a:schemeClr val="tx1"/>
                </a:solidFill>
                <a:latin typeface="+mj-lt"/>
              </a:rPr>
              <a:t>in accordance with paragraph 120.1</a:t>
            </a:r>
            <a:r>
              <a:rPr lang="en-US" sz="2100" dirty="0">
                <a:solidFill>
                  <a:schemeClr val="accent5"/>
                </a:solidFill>
                <a:latin typeface="+mj-lt"/>
              </a:rPr>
              <a:t>3</a:t>
            </a:r>
            <a:r>
              <a:rPr lang="en-US" sz="2100" strike="sngStrike" dirty="0">
                <a:solidFill>
                  <a:schemeClr val="tx1"/>
                </a:solidFill>
                <a:latin typeface="+mj-lt"/>
              </a:rPr>
              <a:t>4</a:t>
            </a:r>
            <a:r>
              <a:rPr lang="en-US" sz="2100" dirty="0">
                <a:solidFill>
                  <a:schemeClr val="tx1"/>
                </a:solidFill>
                <a:latin typeface="+mj-lt"/>
              </a:rPr>
              <a:t> A3. Examples of actions that might be taken include the introduction, implementation and oversight of: ….</a:t>
            </a:r>
          </a:p>
        </p:txBody>
      </p:sp>
    </p:spTree>
    <p:extLst>
      <p:ext uri="{BB962C8B-B14F-4D97-AF65-F5344CB8AC3E}">
        <p14:creationId xmlns:p14="http://schemas.microsoft.com/office/powerpoint/2010/main" val="4059455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0CF44-C794-46DF-A80C-6C0C855969C9}"/>
              </a:ext>
            </a:extLst>
          </p:cNvPr>
          <p:cNvSpPr>
            <a:spLocks noGrp="1"/>
          </p:cNvSpPr>
          <p:nvPr>
            <p:ph type="title"/>
          </p:nvPr>
        </p:nvSpPr>
        <p:spPr>
          <a:xfrm>
            <a:off x="536608" y="24236"/>
            <a:ext cx="10515600" cy="1068518"/>
          </a:xfrm>
        </p:spPr>
        <p:txBody>
          <a:bodyPr>
            <a:normAutofit/>
          </a:bodyPr>
          <a:lstStyle/>
          <a:p>
            <a:r>
              <a:rPr lang="en-US" dirty="0">
                <a:latin typeface="+mj-lt"/>
              </a:rPr>
              <a:t>Stakeholder Engagement</a:t>
            </a:r>
          </a:p>
        </p:txBody>
      </p:sp>
      <p:sp>
        <p:nvSpPr>
          <p:cNvPr id="5" name="Slide Number Placeholder 4">
            <a:extLst>
              <a:ext uri="{FF2B5EF4-FFF2-40B4-BE49-F238E27FC236}">
                <a16:creationId xmlns:a16="http://schemas.microsoft.com/office/drawing/2014/main" id="{453AB7B5-E5D3-4EA1-B0D3-B61E884A3CAA}"/>
              </a:ext>
            </a:extLst>
          </p:cNvPr>
          <p:cNvSpPr>
            <a:spLocks noGrp="1"/>
          </p:cNvSpPr>
          <p:nvPr>
            <p:ph type="sldNum" sz="quarter" idx="12"/>
          </p:nvPr>
        </p:nvSpPr>
        <p:spPr/>
        <p:txBody>
          <a:bodyPr/>
          <a:lstStyle/>
          <a:p>
            <a:fld id="{A68F81FF-A8B7-8E49-9D5B-3CAD5ADFEE36}" type="slidenum">
              <a:rPr lang="en-US" smtClean="0"/>
              <a:pPr/>
              <a:t>4</a:t>
            </a:fld>
            <a:endParaRPr lang="en-US" dirty="0"/>
          </a:p>
        </p:txBody>
      </p:sp>
      <p:sp>
        <p:nvSpPr>
          <p:cNvPr id="8" name="TextBox 7">
            <a:extLst>
              <a:ext uri="{FF2B5EF4-FFF2-40B4-BE49-F238E27FC236}">
                <a16:creationId xmlns:a16="http://schemas.microsoft.com/office/drawing/2014/main" id="{C5E81B72-80EF-DE44-042E-AD6D851F0EED}"/>
              </a:ext>
            </a:extLst>
          </p:cNvPr>
          <p:cNvSpPr txBox="1"/>
          <p:nvPr/>
        </p:nvSpPr>
        <p:spPr>
          <a:xfrm>
            <a:off x="536608" y="1270535"/>
            <a:ext cx="5678103" cy="5450940"/>
          </a:xfrm>
          <a:prstGeom prst="rect">
            <a:avLst/>
          </a:prstGeom>
          <a:noFill/>
          <a:ln w="25400">
            <a:noFill/>
          </a:ln>
          <a:effectLst>
            <a:glow rad="63500">
              <a:schemeClr val="accent6">
                <a:satMod val="175000"/>
                <a:alpha val="40000"/>
              </a:schemeClr>
            </a:glow>
          </a:effectLst>
        </p:spPr>
        <p:style>
          <a:lnRef idx="2">
            <a:schemeClr val="accent4"/>
          </a:lnRef>
          <a:fillRef idx="1">
            <a:schemeClr val="lt1"/>
          </a:fillRef>
          <a:effectRef idx="0">
            <a:schemeClr val="accent4"/>
          </a:effectRef>
          <a:fontRef idx="minor">
            <a:schemeClr val="dk1"/>
          </a:fontRef>
        </p:style>
        <p:txBody>
          <a:bodyPr vert="horz" wrap="square" lIns="91440" tIns="45720" rIns="91440" bIns="45720" rtlCol="0" anchor="b">
            <a:noAutofit/>
          </a:bodyPr>
          <a:lstStyle/>
          <a:p>
            <a:pPr algn="l">
              <a:spcBef>
                <a:spcPts val="600"/>
              </a:spcBef>
            </a:pPr>
            <a:r>
              <a:rPr lang="en-US" sz="1700" b="1" dirty="0">
                <a:solidFill>
                  <a:srgbClr val="4A4A4A"/>
                </a:solidFill>
                <a:latin typeface="+mj-lt"/>
              </a:rPr>
              <a:t>March 2022:</a:t>
            </a:r>
          </a:p>
          <a:p>
            <a:pPr marL="342900" indent="-342900" algn="l">
              <a:spcBef>
                <a:spcPts val="600"/>
              </a:spcBef>
              <a:buFontTx/>
              <a:buChar char="-"/>
            </a:pPr>
            <a:r>
              <a:rPr lang="en-US" sz="1700" dirty="0">
                <a:solidFill>
                  <a:srgbClr val="0B5494"/>
                </a:solidFill>
                <a:latin typeface="+mj-lt"/>
              </a:rPr>
              <a:t>Malaysian Institute of Accountants CFO Circle</a:t>
            </a:r>
          </a:p>
          <a:p>
            <a:pPr marL="342900" indent="-342900" algn="l">
              <a:spcBef>
                <a:spcPts val="600"/>
              </a:spcBef>
              <a:buFontTx/>
              <a:buChar char="-"/>
            </a:pPr>
            <a:r>
              <a:rPr lang="en-US" sz="1700" dirty="0">
                <a:solidFill>
                  <a:srgbClr val="0B5494"/>
                </a:solidFill>
                <a:latin typeface="+mj-lt"/>
              </a:rPr>
              <a:t>IFIAR Standards Coordination Working Group</a:t>
            </a:r>
          </a:p>
          <a:p>
            <a:pPr marL="342900" indent="-342900" algn="l">
              <a:spcBef>
                <a:spcPts val="600"/>
              </a:spcBef>
              <a:buFontTx/>
              <a:buChar char="-"/>
            </a:pPr>
            <a:endParaRPr lang="en-US" sz="1700" dirty="0">
              <a:solidFill>
                <a:srgbClr val="0B5494"/>
              </a:solidFill>
              <a:latin typeface="+mj-lt"/>
            </a:endParaRPr>
          </a:p>
          <a:p>
            <a:pPr>
              <a:spcBef>
                <a:spcPts val="600"/>
              </a:spcBef>
            </a:pPr>
            <a:r>
              <a:rPr lang="en-US" sz="1700" b="1" dirty="0">
                <a:solidFill>
                  <a:srgbClr val="4A4A4A"/>
                </a:solidFill>
                <a:latin typeface="+mj-lt"/>
              </a:rPr>
              <a:t>April 2022:</a:t>
            </a:r>
          </a:p>
          <a:p>
            <a:pPr marL="342900" indent="-342900" algn="l">
              <a:spcBef>
                <a:spcPts val="600"/>
              </a:spcBef>
              <a:buFontTx/>
              <a:buChar char="-"/>
            </a:pPr>
            <a:r>
              <a:rPr lang="en-US" sz="1700" dirty="0">
                <a:solidFill>
                  <a:srgbClr val="0B5494"/>
                </a:solidFill>
                <a:latin typeface="+mj-lt"/>
              </a:rPr>
              <a:t>Technology ED Global Webinar (&gt; 70 jurisdictions)</a:t>
            </a:r>
          </a:p>
          <a:p>
            <a:pPr marL="342900" indent="-342900" algn="l">
              <a:spcBef>
                <a:spcPts val="600"/>
              </a:spcBef>
              <a:buFontTx/>
              <a:buChar char="-"/>
            </a:pPr>
            <a:r>
              <a:rPr lang="en-US" sz="1700" dirty="0">
                <a:solidFill>
                  <a:srgbClr val="0B5494"/>
                </a:solidFill>
                <a:latin typeface="+mj-lt"/>
              </a:rPr>
              <a:t>New York State Society of CPAs Professional Ethics Committee </a:t>
            </a:r>
          </a:p>
          <a:p>
            <a:pPr marL="342900" indent="-342900" algn="l">
              <a:spcBef>
                <a:spcPts val="600"/>
              </a:spcBef>
              <a:buFontTx/>
              <a:buChar char="-"/>
            </a:pPr>
            <a:r>
              <a:rPr lang="en-US" sz="1700" dirty="0">
                <a:solidFill>
                  <a:srgbClr val="0B5494"/>
                </a:solidFill>
                <a:latin typeface="+mj-lt"/>
              </a:rPr>
              <a:t>IFAC Small-medium Practices Advisory Group</a:t>
            </a:r>
          </a:p>
          <a:p>
            <a:pPr marL="342900" indent="-342900" algn="l">
              <a:spcBef>
                <a:spcPts val="600"/>
              </a:spcBef>
              <a:buFontTx/>
              <a:buChar char="-"/>
            </a:pPr>
            <a:endParaRPr lang="en-US" sz="1700" dirty="0">
              <a:solidFill>
                <a:srgbClr val="0B5494"/>
              </a:solidFill>
              <a:latin typeface="+mj-lt"/>
            </a:endParaRPr>
          </a:p>
          <a:p>
            <a:pPr>
              <a:spcBef>
                <a:spcPts val="600"/>
              </a:spcBef>
            </a:pPr>
            <a:r>
              <a:rPr lang="en-US" sz="1700" b="1" dirty="0">
                <a:solidFill>
                  <a:srgbClr val="4A4A4A"/>
                </a:solidFill>
                <a:latin typeface="+mj-lt"/>
              </a:rPr>
              <a:t>May 2022:</a:t>
            </a:r>
          </a:p>
          <a:p>
            <a:pPr marL="342900" indent="-342900" algn="l">
              <a:spcBef>
                <a:spcPts val="600"/>
              </a:spcBef>
              <a:buFontTx/>
              <a:buChar char="-"/>
            </a:pPr>
            <a:r>
              <a:rPr lang="en-US" sz="1700" dirty="0">
                <a:solidFill>
                  <a:srgbClr val="0B5494"/>
                </a:solidFill>
                <a:latin typeface="+mj-lt"/>
              </a:rPr>
              <a:t>Accountancy Europe</a:t>
            </a:r>
          </a:p>
          <a:p>
            <a:pPr marL="800100" lvl="1" indent="-342900">
              <a:spcBef>
                <a:spcPts val="600"/>
              </a:spcBef>
              <a:buFont typeface="Wingdings" panose="05000000000000000000" pitchFamily="2" charset="2"/>
              <a:buChar char="Ø"/>
            </a:pPr>
            <a:r>
              <a:rPr lang="en-US" sz="1700" dirty="0">
                <a:solidFill>
                  <a:srgbClr val="0B5494"/>
                </a:solidFill>
                <a:latin typeface="+mj-lt"/>
              </a:rPr>
              <a:t>Professional Ethics and Competences Working Party</a:t>
            </a:r>
          </a:p>
          <a:p>
            <a:pPr marL="800100" lvl="1" indent="-342900">
              <a:spcBef>
                <a:spcPts val="600"/>
              </a:spcBef>
              <a:buFont typeface="Wingdings" panose="05000000000000000000" pitchFamily="2" charset="2"/>
              <a:buChar char="Ø"/>
            </a:pPr>
            <a:r>
              <a:rPr lang="en-US" sz="1700" dirty="0">
                <a:solidFill>
                  <a:srgbClr val="0B5494"/>
                </a:solidFill>
                <a:latin typeface="+mj-lt"/>
              </a:rPr>
              <a:t>Corporate Reporting and Digitalization Task Force</a:t>
            </a:r>
          </a:p>
          <a:p>
            <a:pPr marL="342900" indent="-342900" algn="l">
              <a:spcBef>
                <a:spcPts val="600"/>
              </a:spcBef>
              <a:buFontTx/>
              <a:buChar char="-"/>
            </a:pPr>
            <a:r>
              <a:rPr lang="en-US" sz="1700" dirty="0">
                <a:solidFill>
                  <a:srgbClr val="0B5494"/>
                </a:solidFill>
                <a:latin typeface="+mj-lt"/>
              </a:rPr>
              <a:t>South African Institute of Chartered Accountants</a:t>
            </a:r>
          </a:p>
        </p:txBody>
      </p:sp>
      <p:sp>
        <p:nvSpPr>
          <p:cNvPr id="12" name="TextBox 11">
            <a:extLst>
              <a:ext uri="{FF2B5EF4-FFF2-40B4-BE49-F238E27FC236}">
                <a16:creationId xmlns:a16="http://schemas.microsoft.com/office/drawing/2014/main" id="{B684D37A-5711-BAAD-9584-EEC93DFB3069}"/>
              </a:ext>
            </a:extLst>
          </p:cNvPr>
          <p:cNvSpPr txBox="1"/>
          <p:nvPr/>
        </p:nvSpPr>
        <p:spPr>
          <a:xfrm>
            <a:off x="6756935" y="5152250"/>
            <a:ext cx="3180841" cy="1306097"/>
          </a:xfrm>
          <a:prstGeom prst="rect">
            <a:avLst/>
          </a:prstGeom>
          <a:solidFill>
            <a:schemeClr val="bg1">
              <a:lumMod val="95000"/>
            </a:schemeClr>
          </a:solidFill>
        </p:spPr>
        <p:txBody>
          <a:bodyPr vert="horz" wrap="square" lIns="91440" tIns="45720" rIns="91440" bIns="45720" rtlCol="0" anchor="b">
            <a:normAutofit fontScale="92500" lnSpcReduction="10000"/>
          </a:bodyPr>
          <a:lstStyle/>
          <a:p>
            <a:pPr algn="l"/>
            <a:r>
              <a:rPr lang="en-US" sz="1200" b="1" dirty="0">
                <a:solidFill>
                  <a:srgbClr val="4A4A4A"/>
                </a:solidFill>
                <a:latin typeface="+mj-lt"/>
              </a:rPr>
              <a:t>May-June 2022:</a:t>
            </a:r>
          </a:p>
          <a:p>
            <a:pPr algn="l"/>
            <a:endParaRPr lang="en-US" sz="1200" dirty="0">
              <a:solidFill>
                <a:srgbClr val="0B5494"/>
              </a:solidFill>
              <a:latin typeface="+mj-lt"/>
            </a:endParaRPr>
          </a:p>
          <a:p>
            <a:pPr algn="l"/>
            <a:r>
              <a:rPr lang="en-US" sz="1200" dirty="0">
                <a:solidFill>
                  <a:srgbClr val="0B5494"/>
                </a:solidFill>
                <a:latin typeface="+mj-lt"/>
              </a:rPr>
              <a:t>Online Survey Trialed: </a:t>
            </a:r>
          </a:p>
          <a:p>
            <a:pPr marL="285750" indent="-285750" algn="l">
              <a:buFontTx/>
              <a:buChar char="-"/>
            </a:pPr>
            <a:r>
              <a:rPr lang="en-US" sz="1200" dirty="0">
                <a:solidFill>
                  <a:srgbClr val="0B5494"/>
                </a:solidFill>
                <a:latin typeface="+mj-lt"/>
              </a:rPr>
              <a:t>Encourage TCWG and Investor Comments</a:t>
            </a:r>
          </a:p>
          <a:p>
            <a:pPr marL="285750" indent="-285750" algn="l">
              <a:buFontTx/>
              <a:buChar char="-"/>
            </a:pPr>
            <a:endParaRPr lang="en-US" sz="1200" dirty="0">
              <a:solidFill>
                <a:srgbClr val="0B5494"/>
              </a:solidFill>
              <a:latin typeface="+mj-lt"/>
            </a:endParaRPr>
          </a:p>
          <a:p>
            <a:pPr algn="l"/>
            <a:r>
              <a:rPr lang="en-US" sz="1200" dirty="0">
                <a:solidFill>
                  <a:srgbClr val="0B5494"/>
                </a:solidFill>
                <a:latin typeface="+mj-lt"/>
              </a:rPr>
              <a:t>Survey Responses Not Usable: </a:t>
            </a:r>
          </a:p>
          <a:p>
            <a:pPr marL="285750" indent="-285750" algn="l">
              <a:buFontTx/>
              <a:buChar char="-"/>
            </a:pPr>
            <a:r>
              <a:rPr lang="en-US" sz="1200" dirty="0">
                <a:solidFill>
                  <a:srgbClr val="0B5494"/>
                </a:solidFill>
                <a:latin typeface="+mj-lt"/>
              </a:rPr>
              <a:t>Low response rate</a:t>
            </a:r>
          </a:p>
          <a:p>
            <a:pPr marL="285750" indent="-285750" algn="l">
              <a:buFontTx/>
              <a:buChar char="-"/>
            </a:pPr>
            <a:r>
              <a:rPr lang="en-US" sz="1200" dirty="0">
                <a:solidFill>
                  <a:srgbClr val="0B5494"/>
                </a:solidFill>
                <a:latin typeface="+mj-lt"/>
              </a:rPr>
              <a:t>Incomplete responses</a:t>
            </a:r>
          </a:p>
        </p:txBody>
      </p:sp>
      <p:graphicFrame>
        <p:nvGraphicFramePr>
          <p:cNvPr id="15" name="Table 14">
            <a:extLst>
              <a:ext uri="{FF2B5EF4-FFF2-40B4-BE49-F238E27FC236}">
                <a16:creationId xmlns:a16="http://schemas.microsoft.com/office/drawing/2014/main" id="{07E64C3F-865F-894F-53FD-DBC9959DBD71}"/>
              </a:ext>
            </a:extLst>
          </p:cNvPr>
          <p:cNvGraphicFramePr>
            <a:graphicFrameLocks noGrp="1"/>
          </p:cNvGraphicFramePr>
          <p:nvPr>
            <p:extLst>
              <p:ext uri="{D42A27DB-BD31-4B8C-83A1-F6EECF244321}">
                <p14:modId xmlns:p14="http://schemas.microsoft.com/office/powerpoint/2010/main" val="3411387787"/>
              </p:ext>
            </p:extLst>
          </p:nvPr>
        </p:nvGraphicFramePr>
        <p:xfrm>
          <a:off x="6756935" y="1414130"/>
          <a:ext cx="5130265" cy="3123048"/>
        </p:xfrm>
        <a:graphic>
          <a:graphicData uri="http://schemas.openxmlformats.org/drawingml/2006/table">
            <a:tbl>
              <a:tblPr/>
              <a:tblGrid>
                <a:gridCol w="4607435">
                  <a:extLst>
                    <a:ext uri="{9D8B030D-6E8A-4147-A177-3AD203B41FA5}">
                      <a16:colId xmlns:a16="http://schemas.microsoft.com/office/drawing/2014/main" val="1301158171"/>
                    </a:ext>
                  </a:extLst>
                </a:gridCol>
                <a:gridCol w="522830">
                  <a:extLst>
                    <a:ext uri="{9D8B030D-6E8A-4147-A177-3AD203B41FA5}">
                      <a16:colId xmlns:a16="http://schemas.microsoft.com/office/drawing/2014/main" val="3338149449"/>
                    </a:ext>
                  </a:extLst>
                </a:gridCol>
              </a:tblGrid>
              <a:tr h="159339">
                <a:tc>
                  <a:txBody>
                    <a:bodyPr/>
                    <a:lstStyle/>
                    <a:p>
                      <a:pPr algn="l" fontAlgn="b"/>
                      <a:r>
                        <a:rPr lang="en-US" sz="1400" b="1" i="0" u="none" strike="noStrike" dirty="0">
                          <a:solidFill>
                            <a:srgbClr val="000000"/>
                          </a:solidFill>
                          <a:effectLst/>
                          <a:latin typeface="Arial" panose="020B0604020202020204" pitchFamily="34" charset="0"/>
                        </a:rPr>
                        <a:t>Stakeholder Group Indicated by Webinar Participant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tc>
                  <a:txBody>
                    <a:bodyPr/>
                    <a:lstStyle/>
                    <a:p>
                      <a:pPr algn="ctr" fontAlgn="b"/>
                      <a:r>
                        <a:rPr lang="en-US" sz="1400" b="1" i="0" u="none" strike="noStrike">
                          <a:solidFill>
                            <a:srgbClr val="000000"/>
                          </a:solidFill>
                          <a:effectLst/>
                          <a:latin typeface="Arial" panose="020B0604020202020204" pitchFamily="34" charset="0"/>
                        </a:rPr>
                        <a: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EA9DB"/>
                    </a:solidFill>
                  </a:tcPr>
                </a:tc>
                <a:extLst>
                  <a:ext uri="{0D108BD9-81ED-4DB2-BD59-A6C34878D82A}">
                    <a16:rowId xmlns:a16="http://schemas.microsoft.com/office/drawing/2014/main" val="3681412882"/>
                  </a:ext>
                </a:extLst>
              </a:tr>
              <a:tr h="225932">
                <a:tc>
                  <a:txBody>
                    <a:bodyPr/>
                    <a:lstStyle/>
                    <a:p>
                      <a:pPr algn="l" fontAlgn="b"/>
                      <a:r>
                        <a:rPr lang="en-US" sz="1400" b="0" i="0" u="none" strike="noStrike" dirty="0">
                          <a:solidFill>
                            <a:srgbClr val="000000"/>
                          </a:solidFill>
                          <a:effectLst/>
                          <a:latin typeface="Arial" panose="020B0604020202020204" pitchFamily="34" charset="0"/>
                        </a:rPr>
                        <a:t>Regulators and other audit oversight authorities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20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0270827"/>
                  </a:ext>
                </a:extLst>
              </a:tr>
              <a:tr h="225932">
                <a:tc>
                  <a:txBody>
                    <a:bodyPr/>
                    <a:lstStyle/>
                    <a:p>
                      <a:pPr algn="l" fontAlgn="b"/>
                      <a:r>
                        <a:rPr lang="en-US" sz="1400" b="0" i="0" u="none" strike="noStrike" dirty="0">
                          <a:solidFill>
                            <a:srgbClr val="000000"/>
                          </a:solidFill>
                          <a:effectLst/>
                          <a:latin typeface="Arial" panose="020B0604020202020204" pitchFamily="34" charset="0"/>
                        </a:rPr>
                        <a:t>Investors and other users of the financial statements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81478712"/>
                  </a:ext>
                </a:extLst>
              </a:tr>
              <a:tr h="225932">
                <a:tc>
                  <a:txBody>
                    <a:bodyPr/>
                    <a:lstStyle/>
                    <a:p>
                      <a:pPr algn="l" fontAlgn="b"/>
                      <a:r>
                        <a:rPr lang="en-US" sz="1400" b="0" i="0" u="none" strike="noStrike" dirty="0">
                          <a:solidFill>
                            <a:srgbClr val="000000"/>
                          </a:solidFill>
                          <a:effectLst/>
                          <a:latin typeface="Arial" panose="020B0604020202020204" pitchFamily="34" charset="0"/>
                        </a:rPr>
                        <a:t>Those charged with governance,  including audit committees and board of directors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583187"/>
                  </a:ext>
                </a:extLst>
              </a:tr>
              <a:tr h="225932">
                <a:tc>
                  <a:txBody>
                    <a:bodyPr/>
                    <a:lstStyle/>
                    <a:p>
                      <a:pPr algn="l" fontAlgn="b"/>
                      <a:r>
                        <a:rPr lang="en-US" sz="1400" b="0" i="0" u="none" strike="noStrike" dirty="0">
                          <a:solidFill>
                            <a:srgbClr val="000000"/>
                          </a:solidFill>
                          <a:effectLst/>
                          <a:latin typeface="Arial" panose="020B0604020202020204" pitchFamily="34" charset="0"/>
                        </a:rPr>
                        <a:t>Public sector organizations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4274525"/>
                  </a:ext>
                </a:extLst>
              </a:tr>
              <a:tr h="225932">
                <a:tc>
                  <a:txBody>
                    <a:bodyPr/>
                    <a:lstStyle/>
                    <a:p>
                      <a:pPr algn="l" fontAlgn="b"/>
                      <a:r>
                        <a:rPr lang="en-US" sz="1400" b="0" i="0" u="none" strike="noStrike" dirty="0">
                          <a:solidFill>
                            <a:srgbClr val="000000"/>
                          </a:solidFill>
                          <a:effectLst/>
                          <a:latin typeface="Arial" panose="020B0604020202020204" pitchFamily="34" charset="0"/>
                        </a:rPr>
                        <a:t>National Standard Setters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18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683514"/>
                  </a:ext>
                </a:extLst>
              </a:tr>
              <a:tr h="225932">
                <a:tc>
                  <a:txBody>
                    <a:bodyPr/>
                    <a:lstStyle/>
                    <a:p>
                      <a:pPr algn="l" fontAlgn="b"/>
                      <a:r>
                        <a:rPr lang="en-US" sz="1400" b="0" i="0" u="none" strike="noStrike" dirty="0">
                          <a:solidFill>
                            <a:srgbClr val="000000"/>
                          </a:solidFill>
                          <a:effectLst/>
                          <a:latin typeface="Arial" panose="020B0604020202020204" pitchFamily="34" charset="0"/>
                        </a:rPr>
                        <a:t>IFAC Member Bodies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31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91311451"/>
                  </a:ext>
                </a:extLst>
              </a:tr>
              <a:tr h="225932">
                <a:tc>
                  <a:txBody>
                    <a:bodyPr/>
                    <a:lstStyle/>
                    <a:p>
                      <a:pPr algn="l" fontAlgn="b"/>
                      <a:r>
                        <a:rPr lang="en-US" sz="1400" b="0" i="0" u="none" strike="noStrike" dirty="0">
                          <a:solidFill>
                            <a:srgbClr val="000000"/>
                          </a:solidFill>
                          <a:effectLst/>
                          <a:latin typeface="Arial" panose="020B0604020202020204" pitchFamily="34" charset="0"/>
                        </a:rPr>
                        <a:t>Accounting Firms, including Sole Practitioners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113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1084237"/>
                  </a:ext>
                </a:extLst>
              </a:tr>
              <a:tr h="225932">
                <a:tc>
                  <a:txBody>
                    <a:bodyPr/>
                    <a:lstStyle/>
                    <a:p>
                      <a:pPr algn="l" fontAlgn="b"/>
                      <a:r>
                        <a:rPr lang="en-US" sz="1400" b="0" i="0" u="none" strike="noStrike" dirty="0">
                          <a:solidFill>
                            <a:srgbClr val="000000"/>
                          </a:solidFill>
                          <a:effectLst/>
                          <a:latin typeface="Arial" panose="020B0604020202020204" pitchFamily="34" charset="0"/>
                        </a:rPr>
                        <a:t>Preparers and other professional accountants in business,  including internal auditors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16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6241298"/>
                  </a:ext>
                </a:extLst>
              </a:tr>
              <a:tr h="225932">
                <a:tc>
                  <a:txBody>
                    <a:bodyPr/>
                    <a:lstStyle/>
                    <a:p>
                      <a:pPr algn="l" fontAlgn="b"/>
                      <a:r>
                        <a:rPr lang="en-US" sz="1400" b="0" i="0" u="none" strike="noStrike" dirty="0">
                          <a:solidFill>
                            <a:srgbClr val="000000"/>
                          </a:solidFill>
                          <a:effectLst/>
                          <a:latin typeface="Arial" panose="020B0604020202020204" pitchFamily="34" charset="0"/>
                        </a:rPr>
                        <a:t>Academics and educators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7283990"/>
                  </a:ext>
                </a:extLst>
              </a:tr>
              <a:tr h="225932">
                <a:tc>
                  <a:txBody>
                    <a:bodyPr/>
                    <a:lstStyle/>
                    <a:p>
                      <a:pPr algn="l" fontAlgn="b"/>
                      <a:r>
                        <a:rPr lang="en-US" sz="1400" b="0" i="0" u="none" strike="noStrike">
                          <a:solidFill>
                            <a:srgbClr val="000000"/>
                          </a:solidFill>
                          <a:effectLst/>
                          <a:latin typeface="Arial" panose="020B0604020202020204" pitchFamily="34" charset="0"/>
                        </a:rPr>
                        <a:t>Others, including those not indicated</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73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8797530"/>
                  </a:ext>
                </a:extLst>
              </a:tr>
              <a:tr h="225932">
                <a:tc>
                  <a:txBody>
                    <a:bodyPr/>
                    <a:lstStyle/>
                    <a:p>
                      <a:pPr algn="l" fontAlgn="b"/>
                      <a:r>
                        <a:rPr lang="en-US" sz="1400" b="1" i="0" u="none" strike="noStrike">
                          <a:solidFill>
                            <a:srgbClr val="000000"/>
                          </a:solidFill>
                          <a:effectLst/>
                          <a:latin typeface="Arial" panose="020B0604020202020204" pitchFamily="34" charset="0"/>
                        </a:rPr>
                        <a:t>Total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Arial" panose="020B0604020202020204" pitchFamily="34" charset="0"/>
                        </a:rPr>
                        <a:t>289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6907447"/>
                  </a:ext>
                </a:extLst>
              </a:tr>
            </a:tbl>
          </a:graphicData>
        </a:graphic>
      </p:graphicFrame>
      <p:cxnSp>
        <p:nvCxnSpPr>
          <p:cNvPr id="17" name="Straight Connector 16">
            <a:extLst>
              <a:ext uri="{FF2B5EF4-FFF2-40B4-BE49-F238E27FC236}">
                <a16:creationId xmlns:a16="http://schemas.microsoft.com/office/drawing/2014/main" id="{D7343B36-3ED7-54BC-C870-380D75264E98}"/>
              </a:ext>
            </a:extLst>
          </p:cNvPr>
          <p:cNvCxnSpPr>
            <a:cxnSpLocks/>
          </p:cNvCxnSpPr>
          <p:nvPr/>
        </p:nvCxnSpPr>
        <p:spPr>
          <a:xfrm>
            <a:off x="4171570" y="1885312"/>
            <a:ext cx="1048500"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1CC3718-FDAD-682C-2E34-0715DC016046}"/>
              </a:ext>
            </a:extLst>
          </p:cNvPr>
          <p:cNvCxnSpPr>
            <a:cxnSpLocks/>
          </p:cNvCxnSpPr>
          <p:nvPr/>
        </p:nvCxnSpPr>
        <p:spPr>
          <a:xfrm>
            <a:off x="6636219" y="3662147"/>
            <a:ext cx="767919"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7078BDBB-B523-27C7-FBDB-BD8C98EE5659}"/>
              </a:ext>
            </a:extLst>
          </p:cNvPr>
          <p:cNvCxnSpPr>
            <a:cxnSpLocks/>
          </p:cNvCxnSpPr>
          <p:nvPr/>
        </p:nvCxnSpPr>
        <p:spPr>
          <a:xfrm>
            <a:off x="6635914" y="2300843"/>
            <a:ext cx="2205569"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6903401A-3FFD-CD2A-CC98-621F4875C49B}"/>
              </a:ext>
            </a:extLst>
          </p:cNvPr>
          <p:cNvCxnSpPr>
            <a:cxnSpLocks/>
          </p:cNvCxnSpPr>
          <p:nvPr/>
        </p:nvCxnSpPr>
        <p:spPr>
          <a:xfrm flipV="1">
            <a:off x="6096000" y="1491916"/>
            <a:ext cx="0" cy="1551108"/>
          </a:xfrm>
          <a:prstGeom prst="line">
            <a:avLst/>
          </a:prstGeom>
          <a:ln w="38100">
            <a:solidFill>
              <a:schemeClr val="accent6">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B2422734-F854-3439-9974-F8297EAD37C6}"/>
              </a:ext>
            </a:extLst>
          </p:cNvPr>
          <p:cNvCxnSpPr>
            <a:cxnSpLocks/>
          </p:cNvCxnSpPr>
          <p:nvPr/>
        </p:nvCxnSpPr>
        <p:spPr>
          <a:xfrm>
            <a:off x="6096000" y="1491916"/>
            <a:ext cx="539914" cy="0"/>
          </a:xfrm>
          <a:prstGeom prst="straightConnector1">
            <a:avLst/>
          </a:prstGeom>
          <a:ln w="38100">
            <a:solidFill>
              <a:schemeClr val="accent6">
                <a:lumMod val="40000"/>
                <a:lumOff val="60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F189421D-D51A-BAE3-8D49-D8FA7BEA4550}"/>
              </a:ext>
            </a:extLst>
          </p:cNvPr>
          <p:cNvCxnSpPr>
            <a:cxnSpLocks/>
          </p:cNvCxnSpPr>
          <p:nvPr/>
        </p:nvCxnSpPr>
        <p:spPr>
          <a:xfrm>
            <a:off x="5875283" y="3103182"/>
            <a:ext cx="220717" cy="0"/>
          </a:xfrm>
          <a:prstGeom prst="line">
            <a:avLst/>
          </a:prstGeom>
          <a:ln w="38100">
            <a:solidFill>
              <a:schemeClr val="accent6">
                <a:lumMod val="40000"/>
                <a:lumOff val="6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57C62DB-5F07-3357-7621-748317D68BD8}"/>
              </a:ext>
            </a:extLst>
          </p:cNvPr>
          <p:cNvCxnSpPr>
            <a:cxnSpLocks/>
          </p:cNvCxnSpPr>
          <p:nvPr/>
        </p:nvCxnSpPr>
        <p:spPr>
          <a:xfrm>
            <a:off x="6636219" y="2087179"/>
            <a:ext cx="767919"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29546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515608" y="9740"/>
            <a:ext cx="10515600" cy="1068518"/>
          </a:xfrm>
        </p:spPr>
        <p:txBody>
          <a:bodyPr>
            <a:normAutofit/>
          </a:bodyPr>
          <a:lstStyle/>
          <a:p>
            <a:r>
              <a:rPr lang="en-US" dirty="0">
                <a:latin typeface="+mj-lt"/>
              </a:rPr>
              <a:t>For Ref: New 300.5 A2 </a:t>
            </a:r>
            <a:r>
              <a:rPr lang="en-US" sz="2000" dirty="0">
                <a:latin typeface="+mj-lt"/>
              </a:rPr>
              <a:t>(ED Mark-Up)</a:t>
            </a:r>
            <a:endParaRPr lang="en-US" dirty="0">
              <a:latin typeface="+mj-lt"/>
            </a:endParaRPr>
          </a:p>
        </p:txBody>
      </p:sp>
      <p:sp>
        <p:nvSpPr>
          <p:cNvPr id="5" name="Content Placeholder 2">
            <a:extLst>
              <a:ext uri="{FF2B5EF4-FFF2-40B4-BE49-F238E27FC236}">
                <a16:creationId xmlns:a16="http://schemas.microsoft.com/office/drawing/2014/main" id="{0630962C-1DC5-6A42-3524-89C0F995CC93}"/>
              </a:ext>
            </a:extLst>
          </p:cNvPr>
          <p:cNvSpPr txBox="1">
            <a:spLocks/>
          </p:cNvSpPr>
          <p:nvPr/>
        </p:nvSpPr>
        <p:spPr>
          <a:xfrm>
            <a:off x="621435" y="798990"/>
            <a:ext cx="10040645" cy="6022636"/>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lnSpc>
                <a:spcPct val="114000"/>
              </a:lnSpc>
              <a:spcBef>
                <a:spcPts val="0"/>
              </a:spcBef>
            </a:pPr>
            <a:r>
              <a:rPr lang="en-US" sz="1450" b="1" dirty="0">
                <a:solidFill>
                  <a:schemeClr val="tx1"/>
                </a:solidFill>
                <a:latin typeface="+mj-lt"/>
              </a:rPr>
              <a:t>Extant R300.4 </a:t>
            </a:r>
          </a:p>
          <a:p>
            <a:pPr algn="just" eaLnBrk="0" hangingPunct="0">
              <a:lnSpc>
                <a:spcPct val="114000"/>
              </a:lnSpc>
              <a:spcBef>
                <a:spcPts val="0"/>
              </a:spcBef>
            </a:pPr>
            <a:r>
              <a:rPr lang="en-US" sz="1450" dirty="0">
                <a:solidFill>
                  <a:schemeClr val="tx1"/>
                </a:solidFill>
                <a:latin typeface="+mj-lt"/>
              </a:rPr>
              <a:t>A professional accountant shall comply with the fundamental principles set out in Section 110 and apply the conceptual framework set out in Section 120 to identify, evaluate and address threats to compliance with the fundamental principles. </a:t>
            </a:r>
          </a:p>
          <a:p>
            <a:pPr algn="just" eaLnBrk="0" hangingPunct="0">
              <a:lnSpc>
                <a:spcPct val="114000"/>
              </a:lnSpc>
              <a:spcBef>
                <a:spcPts val="0"/>
              </a:spcBef>
            </a:pPr>
            <a:endParaRPr lang="en-US" sz="1450" b="1" dirty="0">
              <a:solidFill>
                <a:schemeClr val="tx1"/>
              </a:solidFill>
              <a:latin typeface="+mj-lt"/>
            </a:endParaRPr>
          </a:p>
          <a:p>
            <a:pPr algn="just" eaLnBrk="0" hangingPunct="0">
              <a:lnSpc>
                <a:spcPct val="114000"/>
              </a:lnSpc>
              <a:spcBef>
                <a:spcPts val="0"/>
              </a:spcBef>
            </a:pPr>
            <a:r>
              <a:rPr lang="en-US" sz="1450" b="1" dirty="0">
                <a:solidFill>
                  <a:schemeClr val="tx1"/>
                </a:solidFill>
                <a:latin typeface="+mj-lt"/>
              </a:rPr>
              <a:t>Extant R300.5 	</a:t>
            </a:r>
          </a:p>
          <a:p>
            <a:pPr algn="just" eaLnBrk="0" hangingPunct="0">
              <a:lnSpc>
                <a:spcPct val="114000"/>
              </a:lnSpc>
              <a:spcBef>
                <a:spcPts val="0"/>
              </a:spcBef>
            </a:pPr>
            <a:r>
              <a:rPr lang="en-US" sz="1450" dirty="0">
                <a:solidFill>
                  <a:schemeClr val="tx1"/>
                </a:solidFill>
                <a:latin typeface="+mj-lt"/>
              </a:rPr>
              <a:t>When dealing with an ethics issue, the professional accountant shall consider the context in which the issue has arisen or might arise. Where an individual who is a professional accountant in public practice is performing professional activities pursuant to the accountant’s relationship with the firm, whether as a contractor, employee or owner, the individual shall comply with the provisions in Part 2 that apply to these circumstances. </a:t>
            </a:r>
          </a:p>
          <a:p>
            <a:pPr algn="just" eaLnBrk="0" hangingPunct="0">
              <a:lnSpc>
                <a:spcPct val="114000"/>
              </a:lnSpc>
              <a:spcBef>
                <a:spcPts val="0"/>
              </a:spcBef>
            </a:pPr>
            <a:endParaRPr lang="en-US" sz="1450" b="1" dirty="0">
              <a:solidFill>
                <a:schemeClr val="tx1"/>
              </a:solidFill>
              <a:latin typeface="+mj-lt"/>
            </a:endParaRPr>
          </a:p>
          <a:p>
            <a:pPr algn="just" eaLnBrk="0" hangingPunct="0">
              <a:lnSpc>
                <a:spcPct val="114000"/>
              </a:lnSpc>
              <a:spcBef>
                <a:spcPts val="0"/>
              </a:spcBef>
            </a:pPr>
            <a:r>
              <a:rPr lang="en-US" sz="1450" b="1" dirty="0">
                <a:solidFill>
                  <a:schemeClr val="tx1"/>
                </a:solidFill>
                <a:latin typeface="+mj-lt"/>
              </a:rPr>
              <a:t>Extant 300.5 A1 </a:t>
            </a:r>
            <a:r>
              <a:rPr lang="en-US" sz="1450" dirty="0">
                <a:solidFill>
                  <a:schemeClr val="tx1"/>
                </a:solidFill>
                <a:latin typeface="+mj-lt"/>
              </a:rPr>
              <a:t>	</a:t>
            </a:r>
          </a:p>
          <a:p>
            <a:pPr algn="just" eaLnBrk="0" hangingPunct="0">
              <a:lnSpc>
                <a:spcPct val="114000"/>
              </a:lnSpc>
              <a:spcBef>
                <a:spcPts val="0"/>
              </a:spcBef>
            </a:pPr>
            <a:r>
              <a:rPr lang="en-US" sz="1450" dirty="0">
                <a:solidFill>
                  <a:schemeClr val="tx1"/>
                </a:solidFill>
                <a:latin typeface="+mj-lt"/>
              </a:rPr>
              <a:t>Examples of situations in which the provisions in Part 2 apply to a professional accountant in public practice include: …</a:t>
            </a:r>
          </a:p>
          <a:p>
            <a:pPr algn="just" eaLnBrk="0" hangingPunct="0">
              <a:lnSpc>
                <a:spcPct val="114000"/>
              </a:lnSpc>
              <a:spcBef>
                <a:spcPts val="0"/>
              </a:spcBef>
            </a:pPr>
            <a:endParaRPr lang="en-US" sz="1450" b="1" dirty="0">
              <a:solidFill>
                <a:schemeClr val="tx1"/>
              </a:solidFill>
              <a:latin typeface="+mj-lt"/>
            </a:endParaRPr>
          </a:p>
          <a:p>
            <a:pPr algn="just" eaLnBrk="0" hangingPunct="0">
              <a:lnSpc>
                <a:spcPct val="114000"/>
              </a:lnSpc>
              <a:spcBef>
                <a:spcPts val="0"/>
              </a:spcBef>
            </a:pPr>
            <a:r>
              <a:rPr lang="en-US" sz="1450" b="1" dirty="0">
                <a:solidFill>
                  <a:schemeClr val="tx1"/>
                </a:solidFill>
                <a:latin typeface="+mj-lt"/>
              </a:rPr>
              <a:t>New 300.5 A2	</a:t>
            </a:r>
          </a:p>
          <a:p>
            <a:pPr algn="just" eaLnBrk="0" hangingPunct="0">
              <a:lnSpc>
                <a:spcPct val="114000"/>
              </a:lnSpc>
              <a:spcBef>
                <a:spcPts val="0"/>
              </a:spcBef>
            </a:pPr>
            <a:r>
              <a:rPr lang="en-US" sz="1450" dirty="0">
                <a:solidFill>
                  <a:schemeClr val="accent5"/>
                </a:solidFill>
                <a:latin typeface="+mj-lt"/>
              </a:rPr>
              <a:t>The more senior the position of a professional accountant, the greater will be the ability and opportunity to access information, and to influence policies, decisions made and actions taken by others involved with the firm. To the extent that they are able to do so, taking into account their position and seniority in the firm, accountants are expected to encourage and promote an ethics-based culture in the firm and exhibit ethical behavior in dealings with those entities and individuals with which the accountant or the firm has a professional or business relationship in accordance with paragraph 120.13 A3. Examples of actions that might be taken include the introduction, implementation and oversight of: </a:t>
            </a:r>
          </a:p>
          <a:p>
            <a:pPr algn="just" eaLnBrk="0" hangingPunct="0">
              <a:lnSpc>
                <a:spcPct val="114000"/>
              </a:lnSpc>
              <a:spcBef>
                <a:spcPts val="0"/>
              </a:spcBef>
            </a:pPr>
            <a:r>
              <a:rPr lang="en-US" sz="1450" dirty="0">
                <a:solidFill>
                  <a:schemeClr val="accent5"/>
                </a:solidFill>
                <a:latin typeface="+mj-lt"/>
              </a:rPr>
              <a:t>• Ethics education and training programs. </a:t>
            </a:r>
          </a:p>
          <a:p>
            <a:pPr algn="just" eaLnBrk="0" hangingPunct="0">
              <a:lnSpc>
                <a:spcPct val="114000"/>
              </a:lnSpc>
              <a:spcBef>
                <a:spcPts val="0"/>
              </a:spcBef>
            </a:pPr>
            <a:r>
              <a:rPr lang="en-US" sz="1450" dirty="0">
                <a:solidFill>
                  <a:schemeClr val="accent5"/>
                </a:solidFill>
                <a:latin typeface="+mj-lt"/>
              </a:rPr>
              <a:t>• Firm processes and performance evaluation and reward criteria that promote an ethical culture.</a:t>
            </a:r>
          </a:p>
          <a:p>
            <a:pPr algn="just" eaLnBrk="0" hangingPunct="0">
              <a:lnSpc>
                <a:spcPct val="114000"/>
              </a:lnSpc>
              <a:spcBef>
                <a:spcPts val="0"/>
              </a:spcBef>
            </a:pPr>
            <a:r>
              <a:rPr lang="en-US" sz="1450" dirty="0">
                <a:solidFill>
                  <a:schemeClr val="accent5"/>
                </a:solidFill>
                <a:latin typeface="+mj-lt"/>
              </a:rPr>
              <a:t>• Ethics and whistle-blowing policies. </a:t>
            </a:r>
          </a:p>
          <a:p>
            <a:pPr algn="just" eaLnBrk="0" hangingPunct="0">
              <a:lnSpc>
                <a:spcPct val="114000"/>
              </a:lnSpc>
              <a:spcBef>
                <a:spcPts val="0"/>
              </a:spcBef>
            </a:pPr>
            <a:r>
              <a:rPr lang="en-US" sz="1450" dirty="0">
                <a:solidFill>
                  <a:schemeClr val="accent5"/>
                </a:solidFill>
                <a:latin typeface="+mj-lt"/>
              </a:rPr>
              <a:t>• Policies and procedures designed to prevent non-compliance with laws and regulations.</a:t>
            </a:r>
          </a:p>
        </p:txBody>
      </p:sp>
    </p:spTree>
    <p:extLst>
      <p:ext uri="{BB962C8B-B14F-4D97-AF65-F5344CB8AC3E}">
        <p14:creationId xmlns:p14="http://schemas.microsoft.com/office/powerpoint/2010/main" val="39425277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E2F83E90-F4AB-2AE1-D29E-6D51D3C322FF}"/>
              </a:ext>
            </a:extLst>
          </p:cNvPr>
          <p:cNvSpPr txBox="1">
            <a:spLocks/>
          </p:cNvSpPr>
          <p:nvPr/>
        </p:nvSpPr>
        <p:spPr>
          <a:xfrm>
            <a:off x="3060492" y="1608082"/>
            <a:ext cx="8573655" cy="4656084"/>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spcAft>
                <a:spcPts val="600"/>
              </a:spcAft>
            </a:pPr>
            <a:r>
              <a:rPr lang="en-US" sz="2100" b="1" dirty="0">
                <a:solidFill>
                  <a:schemeClr val="tx1"/>
                </a:solidFill>
                <a:latin typeface="+mj-lt"/>
              </a:rPr>
              <a:t>Revised 606.4 A3</a:t>
            </a:r>
          </a:p>
          <a:p>
            <a:pPr algn="just" eaLnBrk="0" hangingPunct="0">
              <a:spcBef>
                <a:spcPts val="600"/>
              </a:spcBef>
              <a:spcAft>
                <a:spcPts val="600"/>
              </a:spcAft>
            </a:pPr>
            <a:r>
              <a:rPr lang="en-US" sz="2100" dirty="0">
                <a:solidFill>
                  <a:schemeClr val="tx1"/>
                </a:solidFill>
                <a:latin typeface="+mj-lt"/>
              </a:rPr>
              <a:t>Examples of IT systems services that </a:t>
            </a:r>
            <a:r>
              <a:rPr lang="en-US" sz="2100" strike="sngStrike" dirty="0">
                <a:solidFill>
                  <a:schemeClr val="tx1"/>
                </a:solidFill>
                <a:latin typeface="+mj-lt"/>
              </a:rPr>
              <a:t>might </a:t>
            </a:r>
            <a:r>
              <a:rPr lang="en-US" sz="2100" dirty="0">
                <a:solidFill>
                  <a:schemeClr val="tx1"/>
                </a:solidFill>
                <a:latin typeface="+mj-lt"/>
              </a:rPr>
              <a:t>create a self-review threat when they form part of or affect an audit client’s accounting records or system of internal control over financial reporting include:</a:t>
            </a:r>
          </a:p>
          <a:p>
            <a:pPr marL="346075" indent="-346075" algn="just" eaLnBrk="0" hangingPunct="0">
              <a:spcBef>
                <a:spcPts val="600"/>
              </a:spcBef>
              <a:spcAft>
                <a:spcPts val="600"/>
              </a:spcAft>
            </a:pPr>
            <a:r>
              <a:rPr lang="en-US" sz="2100" dirty="0">
                <a:solidFill>
                  <a:schemeClr val="tx1"/>
                </a:solidFill>
                <a:latin typeface="+mj-lt"/>
              </a:rPr>
              <a:t>• Designing, developing, implementing, operating, maintaining, monitoring or updating IT systems</a:t>
            </a:r>
            <a:r>
              <a:rPr lang="en-US" sz="2100" dirty="0">
                <a:solidFill>
                  <a:schemeClr val="accent5"/>
                </a:solidFill>
                <a:latin typeface="+mj-lt"/>
              </a:rPr>
              <a:t>, including those related to cybersecurity</a:t>
            </a:r>
            <a:r>
              <a:rPr lang="en-US" sz="2100" dirty="0">
                <a:solidFill>
                  <a:schemeClr val="tx1"/>
                </a:solidFill>
                <a:latin typeface="+mj-lt"/>
              </a:rPr>
              <a:t>.</a:t>
            </a:r>
          </a:p>
          <a:p>
            <a:pPr marL="346075" indent="-346075" algn="just" eaLnBrk="0" hangingPunct="0">
              <a:spcBef>
                <a:spcPts val="600"/>
              </a:spcBef>
              <a:spcAft>
                <a:spcPts val="600"/>
              </a:spcAft>
            </a:pPr>
            <a:r>
              <a:rPr lang="en-US" sz="2100" dirty="0">
                <a:solidFill>
                  <a:schemeClr val="tx1"/>
                </a:solidFill>
                <a:latin typeface="+mj-lt"/>
              </a:rPr>
              <a:t>• Supporting an audit client’s IT systems, including network and software applications.</a:t>
            </a:r>
          </a:p>
          <a:p>
            <a:pPr marL="346075" indent="-346075" algn="just" eaLnBrk="0" hangingPunct="0">
              <a:spcBef>
                <a:spcPts val="600"/>
              </a:spcBef>
              <a:spcAft>
                <a:spcPts val="600"/>
              </a:spcAft>
            </a:pPr>
            <a:r>
              <a:rPr lang="en-US" sz="2100" dirty="0">
                <a:solidFill>
                  <a:schemeClr val="tx1"/>
                </a:solidFill>
                <a:latin typeface="+mj-lt"/>
              </a:rPr>
              <a:t>•  Implementing accounting or financial information reporting software, whether or not it was developed by the firm or a network firm. </a:t>
            </a:r>
          </a:p>
        </p:txBody>
      </p:sp>
      <p:sp>
        <p:nvSpPr>
          <p:cNvPr id="8" name="TextBox 7">
            <a:extLst>
              <a:ext uri="{FF2B5EF4-FFF2-40B4-BE49-F238E27FC236}">
                <a16:creationId xmlns:a16="http://schemas.microsoft.com/office/drawing/2014/main" id="{FF60FA4D-44F0-6A5A-2097-19CC61A590E2}"/>
              </a:ext>
            </a:extLst>
          </p:cNvPr>
          <p:cNvSpPr txBox="1"/>
          <p:nvPr/>
        </p:nvSpPr>
        <p:spPr>
          <a:xfrm>
            <a:off x="557853" y="2854334"/>
            <a:ext cx="2083606" cy="1772172"/>
          </a:xfrm>
          <a:prstGeom prst="rect">
            <a:avLst/>
          </a:prstGeom>
          <a:solidFill>
            <a:schemeClr val="accent6">
              <a:lumMod val="20000"/>
              <a:lumOff val="80000"/>
            </a:schemeClr>
          </a:solidFill>
        </p:spPr>
        <p:txBody>
          <a:bodyPr vert="horz" wrap="square" lIns="91440" tIns="45720" rIns="91440" bIns="45720" rtlCol="0" anchor="b">
            <a:noAutofit/>
          </a:bodyPr>
          <a:lstStyle/>
          <a:p>
            <a:pPr marL="182880" indent="-182880">
              <a:buFont typeface="Arial" panose="020B0604020202020204" pitchFamily="34" charset="0"/>
              <a:buChar char="•"/>
            </a:pPr>
            <a:r>
              <a:rPr lang="en-US" sz="1700" dirty="0">
                <a:solidFill>
                  <a:schemeClr val="accent6"/>
                </a:solidFill>
                <a:latin typeface="+mj-lt"/>
              </a:rPr>
              <a:t>Added cybersecurity example.</a:t>
            </a:r>
          </a:p>
          <a:p>
            <a:pPr marL="182880" indent="-182880">
              <a:buFont typeface="Arial" panose="020B0604020202020204" pitchFamily="34" charset="0"/>
              <a:buChar char="•"/>
            </a:pPr>
            <a:r>
              <a:rPr lang="en-US" sz="1700" dirty="0">
                <a:solidFill>
                  <a:schemeClr val="accent6"/>
                </a:solidFill>
                <a:latin typeface="+mj-lt"/>
              </a:rPr>
              <a:t>Make explicit examples always create SRT.</a:t>
            </a:r>
          </a:p>
        </p:txBody>
      </p:sp>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587807" y="84992"/>
            <a:ext cx="11794089" cy="1068518"/>
          </a:xfrm>
        </p:spPr>
        <p:txBody>
          <a:bodyPr>
            <a:normAutofit/>
          </a:bodyPr>
          <a:lstStyle/>
          <a:p>
            <a:r>
              <a:rPr lang="en-US" sz="4000" dirty="0">
                <a:latin typeface="+mj-lt"/>
              </a:rPr>
              <a:t>IT Systems Services </a:t>
            </a:r>
            <a:r>
              <a:rPr lang="en-US" sz="2000" dirty="0">
                <a:latin typeface="+mj-lt"/>
              </a:rPr>
              <a:t>(ED Mark-Up)</a:t>
            </a:r>
          </a:p>
        </p:txBody>
      </p:sp>
      <p:grpSp>
        <p:nvGrpSpPr>
          <p:cNvPr id="13" name="Group 12">
            <a:extLst>
              <a:ext uri="{FF2B5EF4-FFF2-40B4-BE49-F238E27FC236}">
                <a16:creationId xmlns:a16="http://schemas.microsoft.com/office/drawing/2014/main" id="{5FECD03B-CA1E-48C9-A29B-BFBD44D99CDA}"/>
              </a:ext>
            </a:extLst>
          </p:cNvPr>
          <p:cNvGrpSpPr/>
          <p:nvPr/>
        </p:nvGrpSpPr>
        <p:grpSpPr>
          <a:xfrm>
            <a:off x="7637944" y="1292182"/>
            <a:ext cx="3954162" cy="631799"/>
            <a:chOff x="7564802" y="2906237"/>
            <a:chExt cx="3954162" cy="872648"/>
          </a:xfrm>
        </p:grpSpPr>
        <p:sp>
          <p:nvSpPr>
            <p:cNvPr id="11" name="Oval 10">
              <a:extLst>
                <a:ext uri="{FF2B5EF4-FFF2-40B4-BE49-F238E27FC236}">
                  <a16:creationId xmlns:a16="http://schemas.microsoft.com/office/drawing/2014/main" id="{8C1604C2-2704-4949-88E8-2742E3E7C366}"/>
                </a:ext>
              </a:extLst>
            </p:cNvPr>
            <p:cNvSpPr/>
            <p:nvPr/>
          </p:nvSpPr>
          <p:spPr>
            <a:xfrm>
              <a:off x="7564802" y="2954023"/>
              <a:ext cx="3840398" cy="824862"/>
            </a:xfrm>
            <a:prstGeom prst="ellipse">
              <a:avLst/>
            </a:prstGeom>
            <a:solidFill>
              <a:schemeClr val="accent5">
                <a:lumMod val="20000"/>
                <a:lumOff val="80000"/>
              </a:schemeClr>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6A912864-9708-4724-BBBA-0CA606C40909}"/>
                </a:ext>
              </a:extLst>
            </p:cNvPr>
            <p:cNvSpPr txBox="1"/>
            <p:nvPr/>
          </p:nvSpPr>
          <p:spPr>
            <a:xfrm>
              <a:off x="7564802" y="2906237"/>
              <a:ext cx="3954162" cy="702283"/>
            </a:xfrm>
            <a:prstGeom prst="rect">
              <a:avLst/>
            </a:prstGeom>
          </p:spPr>
          <p:txBody>
            <a:bodyPr vert="horz" wrap="square" lIns="91440" tIns="45720" rIns="91440" bIns="45720" rtlCol="0" anchor="b">
              <a:normAutofit/>
            </a:bodyPr>
            <a:lstStyle/>
            <a:p>
              <a:pPr algn="ctr"/>
              <a:r>
                <a:rPr lang="en-US" b="1" u="sng" dirty="0">
                  <a:solidFill>
                    <a:schemeClr val="accent5"/>
                  </a:solidFill>
                  <a:latin typeface="+mj-lt"/>
                </a:rPr>
                <a:t>Prohibited</a:t>
              </a:r>
              <a:r>
                <a:rPr lang="en-US" b="1" dirty="0">
                  <a:solidFill>
                    <a:schemeClr val="accent5"/>
                  </a:solidFill>
                  <a:latin typeface="+mj-lt"/>
                </a:rPr>
                <a:t> for PIE audit clients</a:t>
              </a:r>
            </a:p>
          </p:txBody>
        </p:sp>
      </p:grpSp>
    </p:spTree>
    <p:extLst>
      <p:ext uri="{BB962C8B-B14F-4D97-AF65-F5344CB8AC3E}">
        <p14:creationId xmlns:p14="http://schemas.microsoft.com/office/powerpoint/2010/main" val="40960480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162910" y="0"/>
            <a:ext cx="10515600" cy="1068518"/>
          </a:xfrm>
        </p:spPr>
        <p:txBody>
          <a:bodyPr/>
          <a:lstStyle/>
          <a:p>
            <a:r>
              <a:rPr lang="en-US" dirty="0">
                <a:latin typeface="+mj-lt"/>
              </a:rPr>
              <a:t>Routine or Mechanical </a:t>
            </a:r>
            <a:r>
              <a:rPr lang="en-US" sz="2000" dirty="0">
                <a:latin typeface="+mj-lt"/>
              </a:rPr>
              <a:t>(ED Mark-Up)</a:t>
            </a:r>
          </a:p>
        </p:txBody>
      </p:sp>
      <p:sp>
        <p:nvSpPr>
          <p:cNvPr id="9" name="TextBox 8">
            <a:extLst>
              <a:ext uri="{FF2B5EF4-FFF2-40B4-BE49-F238E27FC236}">
                <a16:creationId xmlns:a16="http://schemas.microsoft.com/office/drawing/2014/main" id="{465154F4-13DC-C39A-5393-9686CB958848}"/>
              </a:ext>
            </a:extLst>
          </p:cNvPr>
          <p:cNvSpPr txBox="1"/>
          <p:nvPr/>
        </p:nvSpPr>
        <p:spPr>
          <a:xfrm>
            <a:off x="230958" y="3005959"/>
            <a:ext cx="2664373" cy="1966103"/>
          </a:xfrm>
          <a:prstGeom prst="rect">
            <a:avLst/>
          </a:prstGeom>
          <a:solidFill>
            <a:schemeClr val="accent6">
              <a:lumMod val="20000"/>
              <a:lumOff val="80000"/>
            </a:schemeClr>
          </a:solidFill>
        </p:spPr>
        <p:txBody>
          <a:bodyPr vert="horz" wrap="square" lIns="91440" tIns="45720" rIns="91440" bIns="45720" rtlCol="0" anchor="b">
            <a:noAutofit/>
          </a:bodyPr>
          <a:lstStyle/>
          <a:p>
            <a:pPr marL="342900" indent="-342900">
              <a:buFont typeface="Arial" panose="020B0604020202020204" pitchFamily="34" charset="0"/>
              <a:buChar char="•"/>
            </a:pPr>
            <a:r>
              <a:rPr lang="en-US" sz="1700" dirty="0">
                <a:solidFill>
                  <a:schemeClr val="accent6"/>
                </a:solidFill>
                <a:latin typeface="+mj-lt"/>
              </a:rPr>
              <a:t>Incorporates drafting suggestions.</a:t>
            </a:r>
          </a:p>
          <a:p>
            <a:pPr marL="342900" indent="-342900">
              <a:buFont typeface="Arial" panose="020B0604020202020204" pitchFamily="34" charset="0"/>
              <a:buChar char="•"/>
            </a:pPr>
            <a:r>
              <a:rPr lang="en-US" sz="1700" dirty="0">
                <a:solidFill>
                  <a:schemeClr val="accent6"/>
                </a:solidFill>
                <a:latin typeface="+mj-lt"/>
              </a:rPr>
              <a:t>Considered suggestion to remove “mechanical” – but intended outcome not different.</a:t>
            </a:r>
          </a:p>
        </p:txBody>
      </p:sp>
      <p:sp>
        <p:nvSpPr>
          <p:cNvPr id="4" name="Content Placeholder 2">
            <a:extLst>
              <a:ext uri="{FF2B5EF4-FFF2-40B4-BE49-F238E27FC236}">
                <a16:creationId xmlns:a16="http://schemas.microsoft.com/office/drawing/2014/main" id="{6EE9F634-AB62-6998-2089-6BA160B32BB9}"/>
              </a:ext>
            </a:extLst>
          </p:cNvPr>
          <p:cNvSpPr txBox="1">
            <a:spLocks/>
          </p:cNvSpPr>
          <p:nvPr/>
        </p:nvSpPr>
        <p:spPr>
          <a:xfrm>
            <a:off x="3100553" y="1240221"/>
            <a:ext cx="8928538" cy="5498932"/>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1850" b="1" dirty="0">
                <a:solidFill>
                  <a:schemeClr val="tx1"/>
                </a:solidFill>
                <a:latin typeface="+mj-lt"/>
              </a:rPr>
              <a:t>601.5 A1	</a:t>
            </a:r>
          </a:p>
          <a:p>
            <a:pPr algn="just" eaLnBrk="0" hangingPunct="0">
              <a:spcBef>
                <a:spcPts val="600"/>
              </a:spcBef>
            </a:pPr>
            <a:r>
              <a:rPr lang="en-US" sz="1850" dirty="0">
                <a:solidFill>
                  <a:schemeClr val="tx1"/>
                </a:solidFill>
                <a:latin typeface="+mj-lt"/>
              </a:rPr>
              <a:t>Accounting and bookkeeping services that are routine or mechanical:</a:t>
            </a:r>
          </a:p>
          <a:p>
            <a:pPr marL="400050" indent="-400050" algn="just" eaLnBrk="0" hangingPunct="0">
              <a:spcBef>
                <a:spcPts val="600"/>
              </a:spcBef>
            </a:pPr>
            <a:r>
              <a:rPr lang="en-US" sz="1850" dirty="0">
                <a:solidFill>
                  <a:schemeClr val="tx1"/>
                </a:solidFill>
                <a:latin typeface="+mj-lt"/>
              </a:rPr>
              <a:t>(a) Involve information, data or material in relation to which the client has made any judgments or decisions that might be necessary; and</a:t>
            </a:r>
          </a:p>
          <a:p>
            <a:pPr marL="400050" indent="-400050" algn="just" eaLnBrk="0" hangingPunct="0">
              <a:spcBef>
                <a:spcPts val="600"/>
              </a:spcBef>
            </a:pPr>
            <a:r>
              <a:rPr lang="en-US" sz="1850" dirty="0">
                <a:solidFill>
                  <a:schemeClr val="tx1"/>
                </a:solidFill>
                <a:latin typeface="+mj-lt"/>
              </a:rPr>
              <a:t>(b) Require little or no professional judgment.</a:t>
            </a:r>
          </a:p>
          <a:p>
            <a:pPr algn="just" eaLnBrk="0" hangingPunct="0">
              <a:spcBef>
                <a:spcPts val="600"/>
              </a:spcBef>
            </a:pPr>
            <a:endParaRPr lang="en-US" sz="1850" b="1" dirty="0">
              <a:solidFill>
                <a:schemeClr val="tx1"/>
              </a:solidFill>
              <a:latin typeface="+mj-lt"/>
            </a:endParaRPr>
          </a:p>
          <a:p>
            <a:pPr algn="just" eaLnBrk="0" hangingPunct="0">
              <a:spcBef>
                <a:spcPts val="600"/>
              </a:spcBef>
            </a:pPr>
            <a:r>
              <a:rPr lang="en-US" sz="1850" b="1" dirty="0">
                <a:solidFill>
                  <a:schemeClr val="tx1"/>
                </a:solidFill>
                <a:latin typeface="+mj-lt"/>
              </a:rPr>
              <a:t>Revised 601.5 A2</a:t>
            </a:r>
          </a:p>
          <a:p>
            <a:pPr algn="just" eaLnBrk="0" hangingPunct="0">
              <a:spcBef>
                <a:spcPts val="600"/>
              </a:spcBef>
            </a:pPr>
            <a:r>
              <a:rPr lang="en-US" sz="1850" dirty="0">
                <a:solidFill>
                  <a:schemeClr val="tx1"/>
                </a:solidFill>
                <a:latin typeface="+mj-lt"/>
              </a:rPr>
              <a:t>Accounting and bookkeeping services can either be manual or automated. In determining whether an automated service is routine or mechanical, factors to be considered include </a:t>
            </a:r>
            <a:r>
              <a:rPr lang="en-US" sz="1850" dirty="0">
                <a:solidFill>
                  <a:schemeClr val="accent5"/>
                </a:solidFill>
                <a:latin typeface="+mj-lt"/>
              </a:rPr>
              <a:t>the activities performed by, and the output of, the technology, and </a:t>
            </a:r>
            <a:r>
              <a:rPr lang="en-US" sz="1850" strike="sngStrike" dirty="0">
                <a:solidFill>
                  <a:schemeClr val="tx1"/>
                </a:solidFill>
                <a:latin typeface="+mj-lt"/>
              </a:rPr>
              <a:t>how the technology functions and </a:t>
            </a:r>
            <a:r>
              <a:rPr lang="en-US" sz="1850" dirty="0">
                <a:solidFill>
                  <a:schemeClr val="tx1"/>
                </a:solidFill>
                <a:latin typeface="+mj-lt"/>
              </a:rPr>
              <a:t>whether the technology </a:t>
            </a:r>
            <a:r>
              <a:rPr lang="en-US" sz="1850" strike="sngStrike" dirty="0">
                <a:solidFill>
                  <a:schemeClr val="tx1"/>
                </a:solidFill>
                <a:latin typeface="+mj-lt"/>
              </a:rPr>
              <a:t>is based </a:t>
            </a:r>
            <a:r>
              <a:rPr lang="en-US" sz="1850" strike="sngStrike" dirty="0" err="1">
                <a:solidFill>
                  <a:schemeClr val="tx1"/>
                </a:solidFill>
                <a:latin typeface="+mj-lt"/>
              </a:rPr>
              <a:t>on</a:t>
            </a:r>
            <a:r>
              <a:rPr lang="en-US" sz="1850" dirty="0" err="1">
                <a:solidFill>
                  <a:schemeClr val="accent5"/>
                </a:solidFill>
                <a:latin typeface="+mj-lt"/>
              </a:rPr>
              <a:t>provides</a:t>
            </a:r>
            <a:r>
              <a:rPr lang="en-US" sz="1850" dirty="0">
                <a:solidFill>
                  <a:schemeClr val="accent5"/>
                </a:solidFill>
                <a:latin typeface="+mj-lt"/>
              </a:rPr>
              <a:t> an automated service that is based on or requires</a:t>
            </a:r>
            <a:r>
              <a:rPr lang="en-US" sz="1850" dirty="0">
                <a:solidFill>
                  <a:schemeClr val="tx1"/>
                </a:solidFill>
                <a:latin typeface="+mj-lt"/>
              </a:rPr>
              <a:t> the expertise or judgment</a:t>
            </a:r>
            <a:r>
              <a:rPr lang="en-US" sz="1850" strike="sngStrike" dirty="0">
                <a:solidFill>
                  <a:schemeClr val="tx1"/>
                </a:solidFill>
                <a:latin typeface="+mj-lt"/>
              </a:rPr>
              <a:t>s</a:t>
            </a:r>
            <a:r>
              <a:rPr lang="en-US" sz="1850" dirty="0">
                <a:solidFill>
                  <a:schemeClr val="tx1"/>
                </a:solidFill>
                <a:latin typeface="+mj-lt"/>
              </a:rPr>
              <a:t> of the firm or </a:t>
            </a:r>
            <a:r>
              <a:rPr lang="en-US" sz="1850" strike="sngStrike" dirty="0">
                <a:solidFill>
                  <a:schemeClr val="tx1"/>
                </a:solidFill>
                <a:latin typeface="+mj-lt"/>
              </a:rPr>
              <a:t>a </a:t>
            </a:r>
            <a:r>
              <a:rPr lang="en-US" sz="1850" dirty="0">
                <a:solidFill>
                  <a:schemeClr val="tx1"/>
                </a:solidFill>
                <a:latin typeface="+mj-lt"/>
              </a:rPr>
              <a:t>network firm.  </a:t>
            </a:r>
          </a:p>
          <a:p>
            <a:pPr algn="just" eaLnBrk="0" hangingPunct="0">
              <a:spcBef>
                <a:spcPts val="600"/>
              </a:spcBef>
            </a:pPr>
            <a:endParaRPr lang="en-US" sz="1850" b="1" dirty="0">
              <a:solidFill>
                <a:schemeClr val="tx1"/>
              </a:solidFill>
              <a:latin typeface="+mj-lt"/>
            </a:endParaRPr>
          </a:p>
          <a:p>
            <a:pPr algn="just" eaLnBrk="0" hangingPunct="0">
              <a:spcBef>
                <a:spcPts val="600"/>
              </a:spcBef>
            </a:pPr>
            <a:r>
              <a:rPr lang="en-US" sz="1850" b="1" dirty="0">
                <a:solidFill>
                  <a:schemeClr val="tx1"/>
                </a:solidFill>
                <a:latin typeface="+mj-lt"/>
              </a:rPr>
              <a:t>601.5 A3	</a:t>
            </a:r>
          </a:p>
          <a:p>
            <a:pPr algn="just" eaLnBrk="0" hangingPunct="0">
              <a:spcBef>
                <a:spcPts val="600"/>
              </a:spcBef>
            </a:pPr>
            <a:r>
              <a:rPr lang="en-US" sz="1850" dirty="0">
                <a:solidFill>
                  <a:schemeClr val="tx1"/>
                </a:solidFill>
                <a:latin typeface="+mj-lt"/>
              </a:rPr>
              <a:t>Examples of services, whether manual or automated, that might be regarded as routine or mechanical include:…</a:t>
            </a:r>
          </a:p>
        </p:txBody>
      </p:sp>
      <p:grpSp>
        <p:nvGrpSpPr>
          <p:cNvPr id="10" name="Group 9">
            <a:extLst>
              <a:ext uri="{FF2B5EF4-FFF2-40B4-BE49-F238E27FC236}">
                <a16:creationId xmlns:a16="http://schemas.microsoft.com/office/drawing/2014/main" id="{A13F5B3E-D8A0-5FEA-CCF7-C24D27578429}"/>
              </a:ext>
            </a:extLst>
          </p:cNvPr>
          <p:cNvGrpSpPr/>
          <p:nvPr/>
        </p:nvGrpSpPr>
        <p:grpSpPr>
          <a:xfrm>
            <a:off x="8280151" y="2653520"/>
            <a:ext cx="3954162" cy="617356"/>
            <a:chOff x="7564802" y="2926186"/>
            <a:chExt cx="3954162" cy="852699"/>
          </a:xfrm>
        </p:grpSpPr>
        <p:sp>
          <p:nvSpPr>
            <p:cNvPr id="11" name="Oval 10">
              <a:extLst>
                <a:ext uri="{FF2B5EF4-FFF2-40B4-BE49-F238E27FC236}">
                  <a16:creationId xmlns:a16="http://schemas.microsoft.com/office/drawing/2014/main" id="{38E9E4A2-FB50-736F-A597-C48EE8247500}"/>
                </a:ext>
              </a:extLst>
            </p:cNvPr>
            <p:cNvSpPr/>
            <p:nvPr/>
          </p:nvSpPr>
          <p:spPr>
            <a:xfrm>
              <a:off x="7564802" y="2954023"/>
              <a:ext cx="3840398" cy="824862"/>
            </a:xfrm>
            <a:prstGeom prst="ellipse">
              <a:avLst/>
            </a:prstGeom>
            <a:solidFill>
              <a:schemeClr val="accent5">
                <a:lumMod val="20000"/>
                <a:lumOff val="80000"/>
              </a:schemeClr>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TextBox 11">
              <a:extLst>
                <a:ext uri="{FF2B5EF4-FFF2-40B4-BE49-F238E27FC236}">
                  <a16:creationId xmlns:a16="http://schemas.microsoft.com/office/drawing/2014/main" id="{337EF69D-962D-858C-F2E2-37EC75305F17}"/>
                </a:ext>
              </a:extLst>
            </p:cNvPr>
            <p:cNvSpPr txBox="1"/>
            <p:nvPr/>
          </p:nvSpPr>
          <p:spPr>
            <a:xfrm>
              <a:off x="7564802" y="2926186"/>
              <a:ext cx="3954162" cy="702282"/>
            </a:xfrm>
            <a:prstGeom prst="rect">
              <a:avLst/>
            </a:prstGeom>
          </p:spPr>
          <p:txBody>
            <a:bodyPr vert="horz" wrap="square" lIns="91440" tIns="45720" rIns="91440" bIns="45720" rtlCol="0" anchor="b">
              <a:normAutofit/>
            </a:bodyPr>
            <a:lstStyle/>
            <a:p>
              <a:pPr algn="ctr"/>
              <a:r>
                <a:rPr lang="en-US" b="1" u="sng" dirty="0">
                  <a:solidFill>
                    <a:schemeClr val="accent5"/>
                  </a:solidFill>
                  <a:latin typeface="+mj-lt"/>
                </a:rPr>
                <a:t>Non-PIEs</a:t>
              </a:r>
              <a:endParaRPr lang="en-US" b="1" dirty="0">
                <a:solidFill>
                  <a:schemeClr val="accent5"/>
                </a:solidFill>
                <a:latin typeface="+mj-lt"/>
              </a:endParaRPr>
            </a:p>
          </p:txBody>
        </p:sp>
      </p:grpSp>
    </p:spTree>
    <p:extLst>
      <p:ext uri="{BB962C8B-B14F-4D97-AF65-F5344CB8AC3E}">
        <p14:creationId xmlns:p14="http://schemas.microsoft.com/office/powerpoint/2010/main" val="28839931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545125" y="36374"/>
            <a:ext cx="10515600" cy="1068518"/>
          </a:xfrm>
        </p:spPr>
        <p:txBody>
          <a:bodyPr>
            <a:noAutofit/>
          </a:bodyPr>
          <a:lstStyle/>
          <a:p>
            <a:r>
              <a:rPr lang="en-US" sz="3800" dirty="0">
                <a:latin typeface="+mj-lt"/>
              </a:rPr>
              <a:t>Management Responsibility </a:t>
            </a:r>
            <a:r>
              <a:rPr lang="en-US" sz="2000" dirty="0">
                <a:latin typeface="+mj-lt"/>
              </a:rPr>
              <a:t>(ED Mark-Up)</a:t>
            </a:r>
          </a:p>
        </p:txBody>
      </p:sp>
      <p:sp>
        <p:nvSpPr>
          <p:cNvPr id="9" name="TextBox 8">
            <a:extLst>
              <a:ext uri="{FF2B5EF4-FFF2-40B4-BE49-F238E27FC236}">
                <a16:creationId xmlns:a16="http://schemas.microsoft.com/office/drawing/2014/main" id="{033DF979-77BA-8E8E-5C38-FF98AA03947A}"/>
              </a:ext>
            </a:extLst>
          </p:cNvPr>
          <p:cNvSpPr txBox="1"/>
          <p:nvPr/>
        </p:nvSpPr>
        <p:spPr>
          <a:xfrm>
            <a:off x="734311" y="1849821"/>
            <a:ext cx="3438296" cy="3714575"/>
          </a:xfrm>
          <a:prstGeom prst="rect">
            <a:avLst/>
          </a:prstGeom>
          <a:solidFill>
            <a:schemeClr val="accent6">
              <a:lumMod val="20000"/>
              <a:lumOff val="80000"/>
            </a:schemeClr>
          </a:solidFill>
        </p:spPr>
        <p:txBody>
          <a:bodyPr vert="horz" wrap="square" lIns="91440" tIns="45720" rIns="91440" bIns="45720" rtlCol="0" anchor="b">
            <a:noAutofit/>
          </a:bodyPr>
          <a:lstStyle/>
          <a:p>
            <a:pPr marL="182880" indent="-182880">
              <a:buFont typeface="Arial" panose="020B0604020202020204" pitchFamily="34" charset="0"/>
              <a:buChar char="•"/>
            </a:pPr>
            <a:r>
              <a:rPr lang="en-US" sz="1700" dirty="0">
                <a:solidFill>
                  <a:schemeClr val="accent6"/>
                </a:solidFill>
                <a:latin typeface="+mj-lt"/>
              </a:rPr>
              <a:t>Clarifies AM applies whenever technology:</a:t>
            </a:r>
          </a:p>
          <a:p>
            <a:pPr marL="449262" lvl="1" indent="-285750">
              <a:buFont typeface="Wingdings" panose="05000000000000000000" pitchFamily="2" charset="2"/>
              <a:buChar char="q"/>
            </a:pPr>
            <a:r>
              <a:rPr lang="en-US" sz="1700" dirty="0">
                <a:solidFill>
                  <a:schemeClr val="accent6"/>
                </a:solidFill>
                <a:latin typeface="+mj-lt"/>
              </a:rPr>
              <a:t>Supplements PA’s activities</a:t>
            </a:r>
          </a:p>
          <a:p>
            <a:pPr marL="449262" lvl="1" indent="-285750">
              <a:buFont typeface="Wingdings" panose="05000000000000000000" pitchFamily="2" charset="2"/>
              <a:buChar char="q"/>
            </a:pPr>
            <a:r>
              <a:rPr lang="en-US" sz="1700" dirty="0">
                <a:solidFill>
                  <a:schemeClr val="accent6"/>
                </a:solidFill>
                <a:latin typeface="+mj-lt"/>
              </a:rPr>
              <a:t>Used in lieu of PA.  </a:t>
            </a:r>
          </a:p>
          <a:p>
            <a:pPr marL="449262" lvl="1" indent="-285750">
              <a:buFont typeface="Wingdings" panose="05000000000000000000" pitchFamily="2" charset="2"/>
              <a:buChar char="q"/>
            </a:pPr>
            <a:endParaRPr lang="en-US" sz="1700" dirty="0">
              <a:solidFill>
                <a:schemeClr val="accent6"/>
              </a:solidFill>
              <a:latin typeface="+mj-lt"/>
            </a:endParaRPr>
          </a:p>
          <a:p>
            <a:pPr marL="182880" indent="-182880">
              <a:buFont typeface="Arial" panose="020B0604020202020204" pitchFamily="34" charset="0"/>
              <a:buChar char="•"/>
            </a:pPr>
            <a:r>
              <a:rPr lang="en-US" sz="1700" dirty="0">
                <a:solidFill>
                  <a:schemeClr val="accent6"/>
                </a:solidFill>
                <a:latin typeface="+mj-lt"/>
              </a:rPr>
              <a:t>AM needed:</a:t>
            </a:r>
          </a:p>
          <a:p>
            <a:pPr marL="461963" lvl="1" indent="-285750">
              <a:buFont typeface="Wingdings" panose="05000000000000000000" pitchFamily="2" charset="2"/>
              <a:buChar char="q"/>
            </a:pPr>
            <a:r>
              <a:rPr lang="en-US" sz="1700" dirty="0">
                <a:solidFill>
                  <a:schemeClr val="accent6"/>
                </a:solidFill>
                <a:latin typeface="+mj-lt"/>
              </a:rPr>
              <a:t>P</a:t>
            </a:r>
            <a:r>
              <a:rPr lang="en-GB" sz="1700" dirty="0">
                <a:solidFill>
                  <a:schemeClr val="accent6"/>
                </a:solidFill>
                <a:effectLst/>
                <a:latin typeface="Arial" panose="020B0604020202020204" pitchFamily="34" charset="0"/>
                <a:ea typeface="DengXian" panose="02010600030101010101" pitchFamily="2" charset="-122"/>
                <a:cs typeface="Times New Roman" panose="02020603050405020304" pitchFamily="18" charset="0"/>
              </a:rPr>
              <a:t>ossible misconception automated services </a:t>
            </a:r>
            <a:r>
              <a:rPr lang="en-US" sz="1700" dirty="0">
                <a:solidFill>
                  <a:schemeClr val="accent6"/>
                </a:solidFill>
                <a:latin typeface="+mj-lt"/>
              </a:rPr>
              <a:t>≠ </a:t>
            </a:r>
            <a:r>
              <a:rPr lang="en-GB" sz="1700" dirty="0">
                <a:solidFill>
                  <a:schemeClr val="accent6"/>
                </a:solidFill>
                <a:effectLst/>
                <a:latin typeface="Arial" panose="020B0604020202020204" pitchFamily="34" charset="0"/>
                <a:ea typeface="DengXian" panose="02010600030101010101" pitchFamily="2" charset="-122"/>
                <a:cs typeface="Times New Roman" panose="02020603050405020304" pitchFamily="18" charset="0"/>
              </a:rPr>
              <a:t>management responsibility. </a:t>
            </a:r>
          </a:p>
          <a:p>
            <a:pPr marL="461963" lvl="1" indent="-285750">
              <a:buFont typeface="Wingdings" panose="05000000000000000000" pitchFamily="2" charset="2"/>
              <a:buChar char="q"/>
            </a:pPr>
            <a:endParaRPr lang="en-US" sz="1700" dirty="0">
              <a:solidFill>
                <a:schemeClr val="accent6"/>
              </a:solidFill>
              <a:effectLst/>
              <a:latin typeface="Calibri" panose="020F0502020204030204" pitchFamily="34" charset="0"/>
              <a:ea typeface="DengXian" panose="02010600030101010101" pitchFamily="2" charset="-122"/>
              <a:cs typeface="Times New Roman" panose="02020603050405020304" pitchFamily="18" charset="0"/>
            </a:endParaRPr>
          </a:p>
          <a:p>
            <a:pPr marL="182880" indent="-182880">
              <a:buFont typeface="Arial" panose="020B0604020202020204" pitchFamily="34" charset="0"/>
              <a:buChar char="•"/>
            </a:pPr>
            <a:r>
              <a:rPr lang="en-GB" sz="1700" dirty="0">
                <a:solidFill>
                  <a:schemeClr val="accent6"/>
                </a:solidFill>
                <a:effectLst/>
                <a:latin typeface="Arial" panose="020B0604020202020204" pitchFamily="34" charset="0"/>
                <a:ea typeface="DengXian" panose="02010600030101010101" pitchFamily="2" charset="-122"/>
              </a:rPr>
              <a:t>All technology use (even e-mail) must comply w/ R400.15 &amp; R400.16.</a:t>
            </a:r>
            <a:endParaRPr lang="en-US" sz="1700" dirty="0">
              <a:solidFill>
                <a:schemeClr val="accent6"/>
              </a:solidFill>
              <a:latin typeface="+mj-lt"/>
            </a:endParaRPr>
          </a:p>
        </p:txBody>
      </p:sp>
      <p:sp>
        <p:nvSpPr>
          <p:cNvPr id="4" name="Content Placeholder 2">
            <a:extLst>
              <a:ext uri="{FF2B5EF4-FFF2-40B4-BE49-F238E27FC236}">
                <a16:creationId xmlns:a16="http://schemas.microsoft.com/office/drawing/2014/main" id="{0D916336-8B31-8DA0-7920-90EDA66D3F3B}"/>
              </a:ext>
            </a:extLst>
          </p:cNvPr>
          <p:cNvSpPr txBox="1">
            <a:spLocks/>
          </p:cNvSpPr>
          <p:nvPr/>
        </p:nvSpPr>
        <p:spPr>
          <a:xfrm>
            <a:off x="4661340" y="2549959"/>
            <a:ext cx="6716109" cy="2314298"/>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2100" b="1" dirty="0">
                <a:solidFill>
                  <a:schemeClr val="tx1"/>
                </a:solidFill>
                <a:latin typeface="+mj-lt"/>
              </a:rPr>
              <a:t>Revised 400.16 A1	</a:t>
            </a:r>
          </a:p>
          <a:p>
            <a:pPr algn="just" eaLnBrk="0" hangingPunct="0">
              <a:spcBef>
                <a:spcPts val="600"/>
              </a:spcBef>
            </a:pPr>
            <a:r>
              <a:rPr lang="en-US" sz="2100" dirty="0">
                <a:solidFill>
                  <a:schemeClr val="tx1"/>
                </a:solidFill>
                <a:latin typeface="+mj-lt"/>
              </a:rPr>
              <a:t>When technology is used in performing a professional activity for an audit client, the requirements in paragraphs R400.15 and R400.16 apply regardless of the nature or extent of such use </a:t>
            </a:r>
            <a:r>
              <a:rPr lang="en-US" sz="2100" dirty="0">
                <a:solidFill>
                  <a:schemeClr val="accent5"/>
                </a:solidFill>
                <a:latin typeface="+mj-lt"/>
              </a:rPr>
              <a:t>of the technology</a:t>
            </a:r>
            <a:r>
              <a:rPr lang="en-US" sz="2100" dirty="0">
                <a:solidFill>
                  <a:schemeClr val="tx1"/>
                </a:solidFill>
                <a:latin typeface="+mj-lt"/>
              </a:rPr>
              <a:t>. </a:t>
            </a:r>
          </a:p>
        </p:txBody>
      </p:sp>
    </p:spTree>
    <p:extLst>
      <p:ext uri="{BB962C8B-B14F-4D97-AF65-F5344CB8AC3E}">
        <p14:creationId xmlns:p14="http://schemas.microsoft.com/office/powerpoint/2010/main" val="33710262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2F41B-6E7B-4239-9D73-75BD63D2666C}"/>
              </a:ext>
            </a:extLst>
          </p:cNvPr>
          <p:cNvSpPr>
            <a:spLocks noGrp="1"/>
          </p:cNvSpPr>
          <p:nvPr>
            <p:ph type="title"/>
          </p:nvPr>
        </p:nvSpPr>
        <p:spPr>
          <a:xfrm>
            <a:off x="732692" y="-11723"/>
            <a:ext cx="10515600" cy="1068518"/>
          </a:xfrm>
        </p:spPr>
        <p:txBody>
          <a:bodyPr>
            <a:normAutofit/>
          </a:bodyPr>
          <a:lstStyle/>
          <a:p>
            <a:r>
              <a:rPr lang="en-US" dirty="0">
                <a:latin typeface="+mj-lt"/>
              </a:rPr>
              <a:t>Non-financial Reporting </a:t>
            </a:r>
            <a:r>
              <a:rPr lang="en-US" sz="2000" dirty="0">
                <a:latin typeface="+mj-lt"/>
              </a:rPr>
              <a:t>(ED Mark-Up)</a:t>
            </a:r>
          </a:p>
        </p:txBody>
      </p:sp>
      <p:sp>
        <p:nvSpPr>
          <p:cNvPr id="12" name="TextBox 11">
            <a:extLst>
              <a:ext uri="{FF2B5EF4-FFF2-40B4-BE49-F238E27FC236}">
                <a16:creationId xmlns:a16="http://schemas.microsoft.com/office/drawing/2014/main" id="{64E3130C-BA25-8ABD-2C4B-0BB0DC52B128}"/>
              </a:ext>
            </a:extLst>
          </p:cNvPr>
          <p:cNvSpPr txBox="1"/>
          <p:nvPr/>
        </p:nvSpPr>
        <p:spPr>
          <a:xfrm>
            <a:off x="625364" y="2848303"/>
            <a:ext cx="1781505" cy="940674"/>
          </a:xfrm>
          <a:prstGeom prst="rect">
            <a:avLst/>
          </a:prstGeom>
          <a:solidFill>
            <a:schemeClr val="accent6">
              <a:lumMod val="20000"/>
              <a:lumOff val="80000"/>
            </a:schemeClr>
          </a:solidFill>
        </p:spPr>
        <p:txBody>
          <a:bodyPr vert="horz" wrap="square" lIns="91440" tIns="45720" rIns="91440" bIns="45720" rtlCol="0" anchor="b">
            <a:noAutofit/>
          </a:bodyPr>
          <a:lstStyle/>
          <a:p>
            <a:pPr>
              <a:spcBef>
                <a:spcPts val="1200"/>
              </a:spcBef>
              <a:spcAft>
                <a:spcPts val="600"/>
              </a:spcAft>
            </a:pPr>
            <a:r>
              <a:rPr lang="en-US" dirty="0">
                <a:solidFill>
                  <a:schemeClr val="accent6"/>
                </a:solidFill>
                <a:latin typeface="+mj-lt"/>
              </a:rPr>
              <a:t>Add scenario suggested by respondents.</a:t>
            </a:r>
          </a:p>
        </p:txBody>
      </p:sp>
      <p:sp>
        <p:nvSpPr>
          <p:cNvPr id="4" name="Content Placeholder 2">
            <a:extLst>
              <a:ext uri="{FF2B5EF4-FFF2-40B4-BE49-F238E27FC236}">
                <a16:creationId xmlns:a16="http://schemas.microsoft.com/office/drawing/2014/main" id="{0DDE0177-2B49-47EE-B46F-DDD0DDF8FA96}"/>
              </a:ext>
            </a:extLst>
          </p:cNvPr>
          <p:cNvSpPr txBox="1">
            <a:spLocks/>
          </p:cNvSpPr>
          <p:nvPr/>
        </p:nvSpPr>
        <p:spPr>
          <a:xfrm>
            <a:off x="2743200" y="1143001"/>
            <a:ext cx="8634250" cy="5594130"/>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algn="just" eaLnBrk="0" hangingPunct="0">
              <a:spcBef>
                <a:spcPts val="600"/>
              </a:spcBef>
            </a:pPr>
            <a:r>
              <a:rPr lang="en-US" sz="2000" b="1" dirty="0">
                <a:solidFill>
                  <a:schemeClr val="tx1"/>
                </a:solidFill>
                <a:latin typeface="+mj-lt"/>
              </a:rPr>
              <a:t>Revised 950.10 A1 	</a:t>
            </a:r>
          </a:p>
          <a:p>
            <a:pPr algn="just" eaLnBrk="0" hangingPunct="0">
              <a:spcBef>
                <a:spcPts val="600"/>
              </a:spcBef>
            </a:pPr>
            <a:r>
              <a:rPr lang="en-US" sz="2000" dirty="0">
                <a:solidFill>
                  <a:schemeClr val="tx1"/>
                </a:solidFill>
                <a:latin typeface="+mj-lt"/>
              </a:rPr>
              <a:t>A self-review threat might be created if, in an attestation engagement, the firm is involved in the preparation of subject matter information which subsequently becomes the subject matter information of an assurance engagement. Examples of non-assurance services that might create such self-review threats when providing services related to the subject matter information of an assurance engagement include: </a:t>
            </a:r>
          </a:p>
          <a:p>
            <a:pPr algn="just" eaLnBrk="0" hangingPunct="0">
              <a:spcBef>
                <a:spcPts val="600"/>
              </a:spcBef>
            </a:pPr>
            <a:r>
              <a:rPr lang="en-US" sz="2000" dirty="0">
                <a:solidFill>
                  <a:schemeClr val="tx1"/>
                </a:solidFill>
                <a:latin typeface="+mj-lt"/>
              </a:rPr>
              <a:t>… </a:t>
            </a:r>
          </a:p>
          <a:p>
            <a:pPr marL="568325" indent="-568325" algn="just" eaLnBrk="0" hangingPunct="0">
              <a:spcBef>
                <a:spcPts val="600"/>
              </a:spcBef>
            </a:pPr>
            <a:r>
              <a:rPr lang="en-US" sz="2000" dirty="0">
                <a:solidFill>
                  <a:schemeClr val="tx1"/>
                </a:solidFill>
                <a:latin typeface="+mj-lt"/>
              </a:rPr>
              <a:t>(c) Designing, developing, implementing, operating, maintaining, monitoring, updating </a:t>
            </a:r>
            <a:r>
              <a:rPr lang="en-US" sz="2000" dirty="0">
                <a:solidFill>
                  <a:schemeClr val="accent5"/>
                </a:solidFill>
                <a:latin typeface="+mj-lt"/>
              </a:rPr>
              <a:t>or upgrading </a:t>
            </a:r>
            <a:r>
              <a:rPr lang="en-US" sz="2000" dirty="0">
                <a:solidFill>
                  <a:schemeClr val="tx1"/>
                </a:solidFill>
                <a:latin typeface="+mj-lt"/>
              </a:rPr>
              <a:t>IT systems or IT controls and subsequently undertaking an assurance engagement on a statement or report prepared about the IT systems or IT controls.</a:t>
            </a:r>
          </a:p>
          <a:p>
            <a:pPr marL="568325" indent="-568325" algn="just" eaLnBrk="0" hangingPunct="0">
              <a:spcBef>
                <a:spcPts val="600"/>
              </a:spcBef>
            </a:pPr>
            <a:r>
              <a:rPr lang="en-US" sz="2000" dirty="0">
                <a:solidFill>
                  <a:schemeClr val="accent5"/>
                </a:solidFill>
                <a:latin typeface="+mj-lt"/>
              </a:rPr>
              <a:t>(d)  Undertaking an engagement in relation to elements of non-financial information where the IT systems or IT controls that form part of or affect a client’s records or system of internal control over those elements of non-financial reporting were designed, developed, implemented, operated, maintained, updated or upgraded by the firm.</a:t>
            </a:r>
          </a:p>
        </p:txBody>
      </p:sp>
    </p:spTree>
    <p:extLst>
      <p:ext uri="{BB962C8B-B14F-4D97-AF65-F5344CB8AC3E}">
        <p14:creationId xmlns:p14="http://schemas.microsoft.com/office/powerpoint/2010/main" val="11607146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80CDD19-5AFD-25B4-238A-ECB8A283615C}"/>
              </a:ext>
            </a:extLst>
          </p:cNvPr>
          <p:cNvSpPr>
            <a:spLocks noGrp="1"/>
          </p:cNvSpPr>
          <p:nvPr>
            <p:ph type="sldNum" sz="quarter" idx="12"/>
          </p:nvPr>
        </p:nvSpPr>
        <p:spPr/>
        <p:txBody>
          <a:bodyPr/>
          <a:lstStyle/>
          <a:p>
            <a:fld id="{A68F81FF-A8B7-8E49-9D5B-3CAD5ADFEE36}" type="slidenum">
              <a:rPr lang="en-US" smtClean="0"/>
              <a:pPr/>
              <a:t>45</a:t>
            </a:fld>
            <a:endParaRPr lang="en-US" dirty="0"/>
          </a:p>
        </p:txBody>
      </p:sp>
      <p:sp>
        <p:nvSpPr>
          <p:cNvPr id="4" name="Title 3">
            <a:extLst>
              <a:ext uri="{FF2B5EF4-FFF2-40B4-BE49-F238E27FC236}">
                <a16:creationId xmlns:a16="http://schemas.microsoft.com/office/drawing/2014/main" id="{272D4757-462D-AA0B-E64B-22DE249EC19E}"/>
              </a:ext>
            </a:extLst>
          </p:cNvPr>
          <p:cNvSpPr>
            <a:spLocks noGrp="1"/>
          </p:cNvSpPr>
          <p:nvPr>
            <p:ph type="title"/>
          </p:nvPr>
        </p:nvSpPr>
        <p:spPr>
          <a:xfrm>
            <a:off x="0" y="3091082"/>
            <a:ext cx="12192000" cy="1115179"/>
          </a:xfrm>
        </p:spPr>
        <p:txBody>
          <a:bodyPr>
            <a:noAutofit/>
          </a:bodyPr>
          <a:lstStyle/>
          <a:p>
            <a:pPr algn="ctr"/>
            <a:r>
              <a:rPr lang="en-US" sz="4200" dirty="0">
                <a:latin typeface="+mj-lt"/>
              </a:rPr>
              <a:t>Appendix 2:</a:t>
            </a:r>
            <a:br>
              <a:rPr lang="en-US" sz="4200" dirty="0">
                <a:latin typeface="+mj-lt"/>
              </a:rPr>
            </a:br>
            <a:r>
              <a:rPr lang="en-US" sz="4200" dirty="0">
                <a:latin typeface="+mj-lt"/>
              </a:rPr>
              <a:t>Other Concerns/ Questions</a:t>
            </a:r>
          </a:p>
        </p:txBody>
      </p:sp>
    </p:spTree>
    <p:extLst>
      <p:ext uri="{BB962C8B-B14F-4D97-AF65-F5344CB8AC3E}">
        <p14:creationId xmlns:p14="http://schemas.microsoft.com/office/powerpoint/2010/main" val="15571375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46</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458679" y="64650"/>
            <a:ext cx="11579441" cy="1068518"/>
          </a:xfrm>
        </p:spPr>
        <p:txBody>
          <a:bodyPr>
            <a:normAutofit/>
          </a:bodyPr>
          <a:lstStyle/>
          <a:p>
            <a:r>
              <a:rPr lang="en-US" sz="3500" dirty="0">
                <a:latin typeface="+mj-lt"/>
              </a:rPr>
              <a:t>Other Concerns/ Questions </a:t>
            </a:r>
            <a:r>
              <a:rPr lang="en-US" sz="2000" dirty="0">
                <a:latin typeface="+mj-lt"/>
              </a:rPr>
              <a:t>(1)</a:t>
            </a:r>
          </a:p>
        </p:txBody>
      </p:sp>
      <p:sp>
        <p:nvSpPr>
          <p:cNvPr id="3" name="TextBox 2">
            <a:extLst>
              <a:ext uri="{FF2B5EF4-FFF2-40B4-BE49-F238E27FC236}">
                <a16:creationId xmlns:a16="http://schemas.microsoft.com/office/drawing/2014/main" id="{1449BBEC-6032-4806-D576-8ABEE39D3587}"/>
              </a:ext>
            </a:extLst>
          </p:cNvPr>
          <p:cNvSpPr txBox="1"/>
          <p:nvPr/>
        </p:nvSpPr>
        <p:spPr>
          <a:xfrm>
            <a:off x="458678" y="1237094"/>
            <a:ext cx="11733321" cy="5355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95288" lvl="1" indent="-342900">
              <a:spcBef>
                <a:spcPts val="600"/>
              </a:spcBef>
              <a:spcAft>
                <a:spcPts val="600"/>
              </a:spcAft>
              <a:buFont typeface="Wingdings" panose="05000000000000000000" pitchFamily="2" charset="2"/>
              <a:buChar char="Ø"/>
            </a:pPr>
            <a:r>
              <a:rPr lang="en-US" sz="2300" b="1" dirty="0">
                <a:latin typeface="+mj-lt"/>
                <a:ea typeface="Arial"/>
                <a:cs typeface="Arial"/>
                <a:sym typeface="Arial"/>
              </a:rPr>
              <a:t>Definition of PAIB does not include their EO (unlike a PAPP). </a:t>
            </a:r>
          </a:p>
          <a:p>
            <a:pPr marL="395288" lvl="1" indent="-342900">
              <a:spcBef>
                <a:spcPts val="600"/>
              </a:spcBef>
              <a:spcAft>
                <a:spcPts val="600"/>
              </a:spcAft>
              <a:buFont typeface="Wingdings" panose="05000000000000000000" pitchFamily="2" charset="2"/>
              <a:buChar char="Ø"/>
            </a:pPr>
            <a:r>
              <a:rPr lang="en-US" sz="2300" b="1" dirty="0">
                <a:latin typeface="+mj-lt"/>
                <a:ea typeface="Arial"/>
                <a:cs typeface="Arial"/>
                <a:sym typeface="Arial"/>
              </a:rPr>
              <a:t>Impacts ability of PAIBs to comply w/ revisions b/c must involve IT teams. </a:t>
            </a:r>
          </a:p>
          <a:p>
            <a:endParaRPr lang="en-US" sz="2300" dirty="0">
              <a:solidFill>
                <a:schemeClr val="accent6"/>
              </a:solidFill>
              <a:latin typeface="+mj-lt"/>
              <a:ea typeface="Arial"/>
              <a:cs typeface="Arial"/>
              <a:sym typeface="Arial"/>
            </a:endParaRPr>
          </a:p>
          <a:p>
            <a:pPr>
              <a:spcBef>
                <a:spcPts val="300"/>
              </a:spcBef>
              <a:spcAft>
                <a:spcPts val="300"/>
              </a:spcAft>
            </a:pPr>
            <a:r>
              <a:rPr lang="en-US" sz="2300" b="1" dirty="0">
                <a:solidFill>
                  <a:schemeClr val="accent6"/>
                </a:solidFill>
                <a:latin typeface="+mj-lt"/>
                <a:ea typeface="Arial"/>
                <a:cs typeface="Arial"/>
                <a:sym typeface="Arial"/>
              </a:rPr>
              <a:t>TF Response</a:t>
            </a:r>
          </a:p>
          <a:p>
            <a:pPr marL="342900" indent="-342900">
              <a:spcBef>
                <a:spcPts val="600"/>
              </a:spcBef>
              <a:spcAft>
                <a:spcPts val="600"/>
              </a:spcAft>
              <a:buFont typeface="Arial" panose="020B0604020202020204" pitchFamily="34" charset="0"/>
              <a:buChar char="•"/>
            </a:pPr>
            <a:r>
              <a:rPr lang="en-US" sz="2300" dirty="0">
                <a:solidFill>
                  <a:schemeClr val="accent6"/>
                </a:solidFill>
                <a:latin typeface="+mj-lt"/>
              </a:rPr>
              <a:t>PAIB definition outside project scope. </a:t>
            </a:r>
          </a:p>
          <a:p>
            <a:pPr marL="342900" indent="-342900">
              <a:spcBef>
                <a:spcPts val="600"/>
              </a:spcBef>
              <a:spcAft>
                <a:spcPts val="600"/>
              </a:spcAft>
              <a:buFont typeface="Arial" panose="020B0604020202020204" pitchFamily="34" charset="0"/>
              <a:buChar char="•"/>
            </a:pPr>
            <a:r>
              <a:rPr lang="en-US" sz="2300" dirty="0">
                <a:solidFill>
                  <a:schemeClr val="accent6"/>
                </a:solidFill>
                <a:latin typeface="+mj-lt"/>
              </a:rPr>
              <a:t>Extant recognizes use of the work of others (i.e., would include EO IT teams/ experts)</a:t>
            </a:r>
          </a:p>
          <a:p>
            <a:pPr marL="342900" indent="-342900">
              <a:spcBef>
                <a:spcPts val="600"/>
              </a:spcBef>
              <a:spcAft>
                <a:spcPts val="600"/>
              </a:spcAft>
              <a:buFont typeface="Arial" panose="020B0604020202020204" pitchFamily="34" charset="0"/>
              <a:buChar char="•"/>
            </a:pPr>
            <a:r>
              <a:rPr lang="en-US" sz="2300" dirty="0">
                <a:solidFill>
                  <a:schemeClr val="accent6"/>
                </a:solidFill>
                <a:latin typeface="+mj-lt"/>
              </a:rPr>
              <a:t>Revisions recognize PAIB’s: </a:t>
            </a:r>
          </a:p>
          <a:p>
            <a:pPr marL="688975" indent="-342900">
              <a:spcBef>
                <a:spcPts val="600"/>
              </a:spcBef>
              <a:spcAft>
                <a:spcPts val="600"/>
              </a:spcAft>
              <a:buFont typeface="Courier New" panose="02070309020205020404" pitchFamily="49" charset="0"/>
              <a:buChar char="o"/>
            </a:pPr>
            <a:r>
              <a:rPr lang="en-US" sz="2300" dirty="0">
                <a:solidFill>
                  <a:schemeClr val="accent6"/>
                </a:solidFill>
                <a:latin typeface="+mj-lt"/>
              </a:rPr>
              <a:t>EO work &amp; operating environment (</a:t>
            </a:r>
            <a:r>
              <a:rPr lang="en-US" sz="2300" i="1" dirty="0">
                <a:solidFill>
                  <a:schemeClr val="accent6"/>
                </a:solidFill>
                <a:latin typeface="+mj-lt"/>
              </a:rPr>
              <a:t>Consideration in Identifying Threats</a:t>
            </a:r>
            <a:r>
              <a:rPr lang="en-US" sz="2300" dirty="0">
                <a:solidFill>
                  <a:schemeClr val="accent6"/>
                </a:solidFill>
                <a:latin typeface="+mj-lt"/>
              </a:rPr>
              <a:t>) </a:t>
            </a:r>
          </a:p>
          <a:p>
            <a:pPr marL="688975" indent="-342900">
              <a:spcBef>
                <a:spcPts val="600"/>
              </a:spcBef>
              <a:spcAft>
                <a:spcPts val="600"/>
              </a:spcAft>
              <a:buFont typeface="Courier New" panose="02070309020205020404" pitchFamily="49" charset="0"/>
              <a:buChar char="o"/>
            </a:pPr>
            <a:r>
              <a:rPr lang="en-US" sz="2300" dirty="0">
                <a:solidFill>
                  <a:schemeClr val="accent6"/>
                </a:solidFill>
                <a:latin typeface="+mj-lt"/>
              </a:rPr>
              <a:t>EO oversight &amp; relevant controls </a:t>
            </a:r>
            <a:r>
              <a:rPr lang="en-US" sz="2300" i="1" dirty="0">
                <a:solidFill>
                  <a:schemeClr val="accent6"/>
                </a:solidFill>
                <a:latin typeface="+mj-lt"/>
              </a:rPr>
              <a:t>(Factors when Using Output of Technology)</a:t>
            </a:r>
          </a:p>
          <a:p>
            <a:pPr marL="688975" indent="-342900">
              <a:spcBef>
                <a:spcPts val="600"/>
              </a:spcBef>
              <a:spcAft>
                <a:spcPts val="600"/>
              </a:spcAft>
              <a:buFont typeface="Courier New" panose="02070309020205020404" pitchFamily="49" charset="0"/>
              <a:buChar char="o"/>
            </a:pPr>
            <a:r>
              <a:rPr lang="en-US" sz="2300" dirty="0">
                <a:solidFill>
                  <a:schemeClr val="accent6"/>
                </a:solidFill>
                <a:latin typeface="+mj-lt"/>
              </a:rPr>
              <a:t>PA’s position in EO to obtain information </a:t>
            </a:r>
            <a:r>
              <a:rPr lang="en-US" sz="2300" i="1" dirty="0">
                <a:solidFill>
                  <a:schemeClr val="accent6"/>
                </a:solidFill>
                <a:latin typeface="+mj-lt"/>
              </a:rPr>
              <a:t>(Factors when Using Output of Technology)</a:t>
            </a:r>
          </a:p>
          <a:p>
            <a:pPr marL="342900" indent="-342900">
              <a:spcBef>
                <a:spcPts val="600"/>
              </a:spcBef>
              <a:spcAft>
                <a:spcPts val="600"/>
              </a:spcAft>
              <a:buFont typeface="Arial" panose="020B0604020202020204" pitchFamily="34" charset="0"/>
              <a:buChar char="•"/>
            </a:pPr>
            <a:r>
              <a:rPr lang="en-US" sz="2300" dirty="0" err="1">
                <a:solidFill>
                  <a:schemeClr val="accent6"/>
                </a:solidFill>
                <a:latin typeface="+mj-lt"/>
              </a:rPr>
              <a:t>BfC</a:t>
            </a:r>
            <a:r>
              <a:rPr lang="en-US" sz="2300" dirty="0">
                <a:solidFill>
                  <a:schemeClr val="accent6"/>
                </a:solidFill>
                <a:latin typeface="+mj-lt"/>
              </a:rPr>
              <a:t> elaboration.</a:t>
            </a:r>
            <a:endParaRPr lang="en-US" sz="2300" i="1" dirty="0">
              <a:solidFill>
                <a:schemeClr val="accent6"/>
              </a:solidFill>
              <a:latin typeface="+mj-lt"/>
            </a:endParaRPr>
          </a:p>
        </p:txBody>
      </p:sp>
    </p:spTree>
    <p:extLst>
      <p:ext uri="{BB962C8B-B14F-4D97-AF65-F5344CB8AC3E}">
        <p14:creationId xmlns:p14="http://schemas.microsoft.com/office/powerpoint/2010/main" val="1702165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47</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527505" y="35153"/>
            <a:ext cx="11579441" cy="1068518"/>
          </a:xfrm>
        </p:spPr>
        <p:txBody>
          <a:bodyPr>
            <a:normAutofit/>
          </a:bodyPr>
          <a:lstStyle/>
          <a:p>
            <a:r>
              <a:rPr lang="en-US" sz="3500" dirty="0">
                <a:latin typeface="+mj-lt"/>
              </a:rPr>
              <a:t>Other Concerns/ Questions </a:t>
            </a:r>
            <a:r>
              <a:rPr lang="en-US" sz="2000" dirty="0">
                <a:latin typeface="+mj-lt"/>
              </a:rPr>
              <a:t>(2)</a:t>
            </a:r>
          </a:p>
        </p:txBody>
      </p:sp>
      <p:sp>
        <p:nvSpPr>
          <p:cNvPr id="3" name="TextBox 2">
            <a:extLst>
              <a:ext uri="{FF2B5EF4-FFF2-40B4-BE49-F238E27FC236}">
                <a16:creationId xmlns:a16="http://schemas.microsoft.com/office/drawing/2014/main" id="{1449BBEC-6032-4806-D576-8ABEE39D3587}"/>
              </a:ext>
            </a:extLst>
          </p:cNvPr>
          <p:cNvSpPr txBox="1"/>
          <p:nvPr/>
        </p:nvSpPr>
        <p:spPr>
          <a:xfrm>
            <a:off x="527505" y="1214377"/>
            <a:ext cx="11274642" cy="46166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95288" lvl="1" indent="-342900">
              <a:spcBef>
                <a:spcPts val="600"/>
              </a:spcBef>
              <a:spcAft>
                <a:spcPts val="600"/>
              </a:spcAft>
              <a:buFont typeface="Wingdings" panose="05000000000000000000" pitchFamily="2" charset="2"/>
              <a:buChar char="Ø"/>
            </a:pPr>
            <a:r>
              <a:rPr lang="en-US" sz="2300" b="1" dirty="0">
                <a:latin typeface="+mj-lt"/>
                <a:ea typeface="Arial"/>
                <a:cs typeface="Arial"/>
                <a:sym typeface="Arial"/>
              </a:rPr>
              <a:t>Whether revisions apply to all technology (i.e., ranging from excel to AI).</a:t>
            </a:r>
          </a:p>
          <a:p>
            <a:pPr marL="52388" lvl="1">
              <a:spcBef>
                <a:spcPts val="600"/>
              </a:spcBef>
              <a:spcAft>
                <a:spcPts val="600"/>
              </a:spcAft>
            </a:pPr>
            <a:endParaRPr lang="en-US" sz="2300" dirty="0">
              <a:solidFill>
                <a:schemeClr val="accent6"/>
              </a:solidFill>
              <a:latin typeface="+mj-lt"/>
              <a:ea typeface="Arial"/>
              <a:cs typeface="Arial"/>
              <a:sym typeface="Arial"/>
            </a:endParaRPr>
          </a:p>
          <a:p>
            <a:pPr>
              <a:spcBef>
                <a:spcPts val="600"/>
              </a:spcBef>
              <a:spcAft>
                <a:spcPts val="600"/>
              </a:spcAft>
            </a:pPr>
            <a:r>
              <a:rPr lang="en-US" sz="2300" b="1" dirty="0">
                <a:solidFill>
                  <a:schemeClr val="accent6"/>
                </a:solidFill>
                <a:latin typeface="+mj-lt"/>
                <a:ea typeface="Arial"/>
                <a:cs typeface="Arial"/>
                <a:sym typeface="Arial"/>
              </a:rPr>
              <a:t>TF Response </a:t>
            </a:r>
          </a:p>
          <a:p>
            <a:pPr marL="342900" indent="-342900">
              <a:spcBef>
                <a:spcPts val="600"/>
              </a:spcBef>
              <a:spcAft>
                <a:spcPts val="600"/>
              </a:spcAft>
              <a:buFont typeface="Arial" panose="020B0604020202020204" pitchFamily="34" charset="0"/>
              <a:buChar char="•"/>
            </a:pPr>
            <a:r>
              <a:rPr lang="en-US" sz="2300" dirty="0">
                <a:solidFill>
                  <a:schemeClr val="accent6"/>
                </a:solidFill>
                <a:latin typeface="+mj-lt"/>
              </a:rPr>
              <a:t>“Technology” – intentionally broad – encompass commonly used to those unknown. </a:t>
            </a:r>
          </a:p>
          <a:p>
            <a:pPr marL="342900" indent="-342900">
              <a:spcBef>
                <a:spcPts val="600"/>
              </a:spcBef>
              <a:spcAft>
                <a:spcPts val="600"/>
              </a:spcAft>
              <a:buFont typeface="Arial" panose="020B0604020202020204" pitchFamily="34" charset="0"/>
              <a:buChar char="•"/>
            </a:pPr>
            <a:r>
              <a:rPr lang="en-US" sz="2300" dirty="0">
                <a:solidFill>
                  <a:schemeClr val="accent6"/>
                </a:solidFill>
                <a:latin typeface="+mj-lt"/>
              </a:rPr>
              <a:t>PA should exercise professional judgment when determining level of knowledge, understanding, oversight, </a:t>
            </a:r>
            <a:r>
              <a:rPr lang="en-US" sz="2300" dirty="0" err="1">
                <a:solidFill>
                  <a:schemeClr val="accent6"/>
                </a:solidFill>
                <a:latin typeface="+mj-lt"/>
              </a:rPr>
              <a:t>etc</a:t>
            </a:r>
            <a:r>
              <a:rPr lang="en-US" sz="2300" dirty="0">
                <a:solidFill>
                  <a:schemeClr val="accent6"/>
                </a:solidFill>
                <a:latin typeface="+mj-lt"/>
              </a:rPr>
              <a:t>, required to use technology. </a:t>
            </a:r>
          </a:p>
          <a:p>
            <a:pPr marL="342900" indent="-342900">
              <a:spcBef>
                <a:spcPts val="600"/>
              </a:spcBef>
              <a:spcAft>
                <a:spcPts val="600"/>
              </a:spcAft>
              <a:buFont typeface="Arial" panose="020B0604020202020204" pitchFamily="34" charset="0"/>
              <a:buChar char="•"/>
            </a:pPr>
            <a:r>
              <a:rPr lang="en-US" sz="2300" dirty="0">
                <a:solidFill>
                  <a:schemeClr val="accent6"/>
                </a:solidFill>
                <a:latin typeface="+mj-lt"/>
              </a:rPr>
              <a:t>Common usage (i.e., excel) does not preclude threats to FPs depending on facts &amp; circumstances. </a:t>
            </a:r>
          </a:p>
          <a:p>
            <a:pPr marL="342900" indent="-342900">
              <a:spcBef>
                <a:spcPts val="600"/>
              </a:spcBef>
              <a:spcAft>
                <a:spcPts val="600"/>
              </a:spcAft>
              <a:buFont typeface="Arial" panose="020B0604020202020204" pitchFamily="34" charset="0"/>
              <a:buChar char="•"/>
            </a:pPr>
            <a:r>
              <a:rPr lang="en-US" sz="2300" dirty="0" err="1">
                <a:solidFill>
                  <a:schemeClr val="accent6"/>
                </a:solidFill>
                <a:latin typeface="+mj-lt"/>
              </a:rPr>
              <a:t>BfC</a:t>
            </a:r>
            <a:r>
              <a:rPr lang="en-US" sz="2300" dirty="0">
                <a:solidFill>
                  <a:schemeClr val="accent6"/>
                </a:solidFill>
                <a:latin typeface="+mj-lt"/>
              </a:rPr>
              <a:t> elaboration.</a:t>
            </a:r>
          </a:p>
          <a:p>
            <a:pPr marL="342900" indent="-342900">
              <a:buFont typeface="Arial" panose="020B0604020202020204" pitchFamily="34" charset="0"/>
              <a:buChar char="•"/>
            </a:pPr>
            <a:endParaRPr lang="en-US" sz="2300" dirty="0">
              <a:solidFill>
                <a:schemeClr val="accent6"/>
              </a:solidFill>
              <a:latin typeface="+mj-lt"/>
            </a:endParaRPr>
          </a:p>
        </p:txBody>
      </p:sp>
    </p:spTree>
    <p:extLst>
      <p:ext uri="{BB962C8B-B14F-4D97-AF65-F5344CB8AC3E}">
        <p14:creationId xmlns:p14="http://schemas.microsoft.com/office/powerpoint/2010/main" val="38678346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48</a:t>
            </a:fld>
            <a:endParaRPr lang="en-US"/>
          </a:p>
        </p:txBody>
      </p:sp>
      <p:sp>
        <p:nvSpPr>
          <p:cNvPr id="3" name="TextBox 2">
            <a:extLst>
              <a:ext uri="{FF2B5EF4-FFF2-40B4-BE49-F238E27FC236}">
                <a16:creationId xmlns:a16="http://schemas.microsoft.com/office/drawing/2014/main" id="{1449BBEC-6032-4806-D576-8ABEE39D3587}"/>
              </a:ext>
            </a:extLst>
          </p:cNvPr>
          <p:cNvSpPr txBox="1"/>
          <p:nvPr/>
        </p:nvSpPr>
        <p:spPr>
          <a:xfrm>
            <a:off x="612558" y="1181100"/>
            <a:ext cx="11274642" cy="481670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42900" indent="-342900">
              <a:spcBef>
                <a:spcPts val="600"/>
              </a:spcBef>
              <a:buFont typeface="Wingdings" panose="05000000000000000000" pitchFamily="2" charset="2"/>
              <a:buChar char="Ø"/>
            </a:pPr>
            <a:r>
              <a:rPr lang="en-US" sz="2300" b="1" dirty="0">
                <a:latin typeface="+mj-lt"/>
                <a:ea typeface="Arial"/>
                <a:cs typeface="Arial"/>
                <a:sym typeface="Arial"/>
              </a:rPr>
              <a:t>Code’s pace of change, length &amp; increasing rules-based requirements.</a:t>
            </a:r>
          </a:p>
          <a:p>
            <a:endParaRPr lang="en-US" sz="2300" b="1" dirty="0">
              <a:solidFill>
                <a:schemeClr val="accent6"/>
              </a:solidFill>
              <a:latin typeface="+mj-lt"/>
              <a:ea typeface="Arial"/>
              <a:cs typeface="Arial"/>
              <a:sym typeface="Arial"/>
            </a:endParaRPr>
          </a:p>
          <a:p>
            <a:pPr marL="0" lvl="1"/>
            <a:r>
              <a:rPr lang="en-US" sz="2300" b="1" dirty="0">
                <a:solidFill>
                  <a:schemeClr val="accent6"/>
                </a:solidFill>
                <a:latin typeface="+mj-lt"/>
                <a:ea typeface="Arial"/>
                <a:cs typeface="Arial"/>
                <a:sym typeface="Arial"/>
              </a:rPr>
              <a:t>TF Response </a:t>
            </a:r>
          </a:p>
          <a:p>
            <a:pPr marL="285750" lvl="1" indent="-285750">
              <a:spcBef>
                <a:spcPts val="600"/>
              </a:spcBef>
              <a:buFont typeface="Arial" panose="020B0604020202020204" pitchFamily="34" charset="0"/>
              <a:buChar char="•"/>
            </a:pPr>
            <a:r>
              <a:rPr lang="en-US" sz="2300" dirty="0">
                <a:solidFill>
                  <a:schemeClr val="accent6"/>
                </a:solidFill>
                <a:latin typeface="+mj-lt"/>
              </a:rPr>
              <a:t>Outside project scope. </a:t>
            </a:r>
          </a:p>
          <a:p>
            <a:pPr marL="285750" lvl="1" indent="-285750">
              <a:spcBef>
                <a:spcPts val="600"/>
              </a:spcBef>
              <a:buFont typeface="Arial" panose="020B0604020202020204" pitchFamily="34" charset="0"/>
              <a:buChar char="•"/>
            </a:pPr>
            <a:r>
              <a:rPr lang="en-US" sz="2300" dirty="0">
                <a:solidFill>
                  <a:schemeClr val="accent6"/>
                </a:solidFill>
                <a:latin typeface="+mj-lt"/>
              </a:rPr>
              <a:t>Refer to Planning Committee/ IESBA in developing 2023-2027 SWP.</a:t>
            </a:r>
          </a:p>
          <a:p>
            <a:pPr>
              <a:spcBef>
                <a:spcPts val="600"/>
              </a:spcBef>
            </a:pPr>
            <a:endParaRPr kumimoji="0" lang="en-US" sz="2300" b="1" i="0" u="none" strike="noStrike" cap="none" spc="0" normalizeH="0" baseline="0" dirty="0">
              <a:ln>
                <a:noFill/>
              </a:ln>
              <a:effectLst/>
              <a:uFillTx/>
              <a:latin typeface="+mj-lt"/>
              <a:ea typeface="Arial"/>
              <a:cs typeface="Arial"/>
              <a:sym typeface="Arial"/>
            </a:endParaRPr>
          </a:p>
          <a:p>
            <a:pPr marL="342900" indent="-342900">
              <a:spcBef>
                <a:spcPts val="600"/>
              </a:spcBef>
              <a:buFont typeface="Arial" panose="020B0604020202020204" pitchFamily="34" charset="0"/>
              <a:buChar char="•"/>
            </a:pPr>
            <a:endParaRPr lang="en-US" sz="2300" dirty="0">
              <a:solidFill>
                <a:schemeClr val="accent6"/>
              </a:solidFill>
              <a:latin typeface="+mj-lt"/>
            </a:endParaRPr>
          </a:p>
          <a:p>
            <a:pPr>
              <a:spcBef>
                <a:spcPts val="600"/>
              </a:spcBef>
            </a:pPr>
            <a:endParaRPr lang="en-US" sz="2300" dirty="0">
              <a:solidFill>
                <a:schemeClr val="accent6"/>
              </a:solidFill>
              <a:latin typeface="+mj-lt"/>
            </a:endParaRPr>
          </a:p>
          <a:p>
            <a:pPr marL="52388" lvl="1">
              <a:spcBef>
                <a:spcPts val="600"/>
              </a:spcBef>
              <a:spcAft>
                <a:spcPts val="600"/>
              </a:spcAft>
            </a:pPr>
            <a:endParaRPr lang="en-US" sz="2300" b="1" dirty="0">
              <a:latin typeface="+mj-lt"/>
              <a:ea typeface="Arial"/>
              <a:cs typeface="Arial"/>
              <a:sym typeface="Arial"/>
            </a:endParaRPr>
          </a:p>
          <a:p>
            <a:pPr marL="52388" lvl="1">
              <a:spcBef>
                <a:spcPts val="600"/>
              </a:spcBef>
              <a:spcAft>
                <a:spcPts val="600"/>
              </a:spcAft>
            </a:pPr>
            <a:endParaRPr lang="en-US" sz="2300" b="1" dirty="0">
              <a:latin typeface="+mj-lt"/>
              <a:ea typeface="Arial"/>
              <a:cs typeface="Arial"/>
              <a:sym typeface="Arial"/>
            </a:endParaRPr>
          </a:p>
          <a:p>
            <a:pPr marL="52388" lvl="1">
              <a:spcBef>
                <a:spcPts val="600"/>
              </a:spcBef>
              <a:spcAft>
                <a:spcPts val="600"/>
              </a:spcAft>
            </a:pPr>
            <a:endParaRPr lang="en-US" sz="2300" b="1" dirty="0">
              <a:latin typeface="+mj-lt"/>
              <a:ea typeface="Arial"/>
              <a:cs typeface="Arial"/>
              <a:sym typeface="Arial"/>
            </a:endParaRPr>
          </a:p>
        </p:txBody>
      </p:sp>
      <p:sp>
        <p:nvSpPr>
          <p:cNvPr id="7" name="Title 5">
            <a:extLst>
              <a:ext uri="{FF2B5EF4-FFF2-40B4-BE49-F238E27FC236}">
                <a16:creationId xmlns:a16="http://schemas.microsoft.com/office/drawing/2014/main" id="{FB437AC5-D3F9-BA9E-12B9-237DE0D90744}"/>
              </a:ext>
            </a:extLst>
          </p:cNvPr>
          <p:cNvSpPr>
            <a:spLocks noGrp="1"/>
          </p:cNvSpPr>
          <p:nvPr>
            <p:ph type="title"/>
          </p:nvPr>
        </p:nvSpPr>
        <p:spPr>
          <a:xfrm>
            <a:off x="612558" y="29497"/>
            <a:ext cx="11579441" cy="1068518"/>
          </a:xfrm>
        </p:spPr>
        <p:txBody>
          <a:bodyPr>
            <a:normAutofit/>
          </a:bodyPr>
          <a:lstStyle/>
          <a:p>
            <a:r>
              <a:rPr lang="en-US" sz="3500" dirty="0">
                <a:latin typeface="+mj-lt"/>
              </a:rPr>
              <a:t>Other Concerns/ Questions </a:t>
            </a:r>
            <a:r>
              <a:rPr lang="en-US" sz="2000" dirty="0">
                <a:latin typeface="+mj-lt"/>
              </a:rPr>
              <a:t>(3)</a:t>
            </a:r>
          </a:p>
        </p:txBody>
      </p:sp>
    </p:spTree>
    <p:extLst>
      <p:ext uri="{BB962C8B-B14F-4D97-AF65-F5344CB8AC3E}">
        <p14:creationId xmlns:p14="http://schemas.microsoft.com/office/powerpoint/2010/main" val="42201489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CDAFE-6E7B-4C66-8E34-625202F18093}"/>
              </a:ext>
            </a:extLst>
          </p:cNvPr>
          <p:cNvSpPr>
            <a:spLocks noGrp="1"/>
          </p:cNvSpPr>
          <p:nvPr>
            <p:ph type="title"/>
          </p:nvPr>
        </p:nvSpPr>
        <p:spPr>
          <a:xfrm>
            <a:off x="111760" y="3072324"/>
            <a:ext cx="10415270" cy="1115179"/>
          </a:xfrm>
        </p:spPr>
        <p:txBody>
          <a:bodyPr>
            <a:noAutofit/>
          </a:bodyPr>
          <a:lstStyle/>
          <a:p>
            <a:pPr algn="ctr"/>
            <a:r>
              <a:rPr lang="en-US" sz="4200" dirty="0">
                <a:latin typeface="+mj-lt"/>
              </a:rPr>
              <a:t>Appendix 3: </a:t>
            </a:r>
            <a:br>
              <a:rPr lang="en-US" sz="4200" dirty="0">
                <a:latin typeface="+mj-lt"/>
              </a:rPr>
            </a:br>
            <a:r>
              <a:rPr lang="en-US" sz="4200" dirty="0">
                <a:latin typeface="+mj-lt"/>
              </a:rPr>
              <a:t>Recap—An Overview of Technology ED</a:t>
            </a:r>
          </a:p>
        </p:txBody>
      </p:sp>
    </p:spTree>
    <p:extLst>
      <p:ext uri="{BB962C8B-B14F-4D97-AF65-F5344CB8AC3E}">
        <p14:creationId xmlns:p14="http://schemas.microsoft.com/office/powerpoint/2010/main" val="1401163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a:extLst>
              <a:ext uri="{FF2B5EF4-FFF2-40B4-BE49-F238E27FC236}">
                <a16:creationId xmlns:a16="http://schemas.microsoft.com/office/drawing/2014/main" id="{B87103DB-C916-C39A-3CF8-024F41F8184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11591" y="4032378"/>
            <a:ext cx="4431082" cy="273891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C43AA6E6-852E-84F8-9FB9-E989B578C18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05795" y="1177091"/>
            <a:ext cx="4431610" cy="272792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B160F23-1D25-4442-92A4-04C91AEDEB46}"/>
              </a:ext>
            </a:extLst>
          </p:cNvPr>
          <p:cNvSpPr>
            <a:spLocks noGrp="1"/>
          </p:cNvSpPr>
          <p:nvPr>
            <p:ph type="title"/>
          </p:nvPr>
        </p:nvSpPr>
        <p:spPr>
          <a:xfrm>
            <a:off x="539817" y="9625"/>
            <a:ext cx="10515600" cy="1068518"/>
          </a:xfrm>
        </p:spPr>
        <p:txBody>
          <a:bodyPr/>
          <a:lstStyle/>
          <a:p>
            <a:r>
              <a:rPr lang="en-US" dirty="0">
                <a:latin typeface="+mj-lt"/>
              </a:rPr>
              <a:t>ED Respondents</a:t>
            </a:r>
          </a:p>
        </p:txBody>
      </p:sp>
      <p:sp>
        <p:nvSpPr>
          <p:cNvPr id="5" name="Slide Number Placeholder 4">
            <a:extLst>
              <a:ext uri="{FF2B5EF4-FFF2-40B4-BE49-F238E27FC236}">
                <a16:creationId xmlns:a16="http://schemas.microsoft.com/office/drawing/2014/main" id="{3CB9B381-941B-4A4D-B165-DE4448CAB8EB}"/>
              </a:ext>
            </a:extLst>
          </p:cNvPr>
          <p:cNvSpPr>
            <a:spLocks noGrp="1"/>
          </p:cNvSpPr>
          <p:nvPr>
            <p:ph type="sldNum" sz="quarter" idx="12"/>
          </p:nvPr>
        </p:nvSpPr>
        <p:spPr/>
        <p:txBody>
          <a:bodyPr/>
          <a:lstStyle/>
          <a:p>
            <a:fld id="{A68F81FF-A8B7-8E49-9D5B-3CAD5ADFEE36}" type="slidenum">
              <a:rPr lang="en-US" smtClean="0"/>
              <a:pPr/>
              <a:t>5</a:t>
            </a:fld>
            <a:endParaRPr lang="en-US" dirty="0"/>
          </a:p>
        </p:txBody>
      </p:sp>
      <p:graphicFrame>
        <p:nvGraphicFramePr>
          <p:cNvPr id="6" name="Table 5">
            <a:extLst>
              <a:ext uri="{FF2B5EF4-FFF2-40B4-BE49-F238E27FC236}">
                <a16:creationId xmlns:a16="http://schemas.microsoft.com/office/drawing/2014/main" id="{8A5E9406-BBAF-4A16-8E29-D7B72F8CF8EE}"/>
              </a:ext>
            </a:extLst>
          </p:cNvPr>
          <p:cNvGraphicFramePr>
            <a:graphicFrameLocks noGrp="1"/>
          </p:cNvGraphicFramePr>
          <p:nvPr>
            <p:extLst>
              <p:ext uri="{D42A27DB-BD31-4B8C-83A1-F6EECF244321}">
                <p14:modId xmlns:p14="http://schemas.microsoft.com/office/powerpoint/2010/main" val="955451824"/>
              </p:ext>
            </p:extLst>
          </p:nvPr>
        </p:nvGraphicFramePr>
        <p:xfrm>
          <a:off x="699222" y="1626524"/>
          <a:ext cx="3695700" cy="1572336"/>
        </p:xfrm>
        <a:graphic>
          <a:graphicData uri="http://schemas.openxmlformats.org/drawingml/2006/table">
            <a:tbl>
              <a:tblPr/>
              <a:tblGrid>
                <a:gridCol w="2565400">
                  <a:extLst>
                    <a:ext uri="{9D8B030D-6E8A-4147-A177-3AD203B41FA5}">
                      <a16:colId xmlns:a16="http://schemas.microsoft.com/office/drawing/2014/main" val="3418829217"/>
                    </a:ext>
                  </a:extLst>
                </a:gridCol>
                <a:gridCol w="1130300">
                  <a:extLst>
                    <a:ext uri="{9D8B030D-6E8A-4147-A177-3AD203B41FA5}">
                      <a16:colId xmlns:a16="http://schemas.microsoft.com/office/drawing/2014/main" val="3512863364"/>
                    </a:ext>
                  </a:extLst>
                </a:gridCol>
              </a:tblGrid>
              <a:tr h="254076">
                <a:tc>
                  <a:txBody>
                    <a:bodyPr/>
                    <a:lstStyle/>
                    <a:p>
                      <a:pPr algn="l" fontAlgn="b"/>
                      <a:r>
                        <a:rPr lang="en-US" sz="1400" b="1" i="0" u="none" strike="noStrike" dirty="0">
                          <a:solidFill>
                            <a:srgbClr val="000000"/>
                          </a:solidFill>
                          <a:effectLst/>
                          <a:latin typeface="Arial" panose="020B0604020202020204" pitchFamily="34" charset="0"/>
                        </a:rPr>
                        <a:t>Stakeholder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tc>
                  <a:txBody>
                    <a:bodyPr/>
                    <a:lstStyle/>
                    <a:p>
                      <a:pPr algn="ctr" fontAlgn="b"/>
                      <a:r>
                        <a:rPr lang="en-US" sz="1400" b="1" i="0" u="none" strike="noStrike" dirty="0">
                          <a:solidFill>
                            <a:srgbClr val="000000"/>
                          </a:solidFill>
                          <a:effectLst/>
                          <a:latin typeface="Arial" panose="020B0604020202020204" pitchFamily="34" charset="0"/>
                        </a:rPr>
                        <a: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DD7EE"/>
                    </a:solidFill>
                  </a:tcPr>
                </a:tc>
                <a:extLst>
                  <a:ext uri="{0D108BD9-81ED-4DB2-BD59-A6C34878D82A}">
                    <a16:rowId xmlns:a16="http://schemas.microsoft.com/office/drawing/2014/main" val="3597773966"/>
                  </a:ext>
                </a:extLst>
              </a:tr>
              <a:tr h="195425">
                <a:tc>
                  <a:txBody>
                    <a:bodyPr/>
                    <a:lstStyle/>
                    <a:p>
                      <a:pPr algn="l" fontAlgn="b"/>
                      <a:r>
                        <a:rPr lang="en-US" sz="1400" b="0" i="0" u="none" strike="noStrike" dirty="0">
                          <a:solidFill>
                            <a:srgbClr val="000000"/>
                          </a:solidFill>
                          <a:effectLst/>
                          <a:latin typeface="Arial" panose="020B0604020202020204" pitchFamily="34" charset="0"/>
                        </a:rPr>
                        <a:t>Regulator, OA incl. MG</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Arial" panose="020B0604020202020204" pitchFamily="34" charset="0"/>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7331927"/>
                  </a:ext>
                </a:extLst>
              </a:tr>
              <a:tr h="195425">
                <a:tc>
                  <a:txBody>
                    <a:bodyPr/>
                    <a:lstStyle/>
                    <a:p>
                      <a:pPr algn="l" fontAlgn="b"/>
                      <a:r>
                        <a:rPr lang="en-US" sz="1400" b="0" i="0" u="none" strike="noStrike" dirty="0">
                          <a:solidFill>
                            <a:srgbClr val="000000"/>
                          </a:solidFill>
                          <a:effectLst/>
                          <a:latin typeface="Arial" panose="020B0604020202020204" pitchFamily="34" charset="0"/>
                        </a:rPr>
                        <a:t>Independent NSS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5319590"/>
                  </a:ext>
                </a:extLst>
              </a:tr>
              <a:tr h="195425">
                <a:tc>
                  <a:txBody>
                    <a:bodyPr/>
                    <a:lstStyle/>
                    <a:p>
                      <a:pPr algn="l" fontAlgn="b"/>
                      <a:r>
                        <a:rPr lang="en-US" sz="1400" b="0" i="0" u="none" strike="noStrike" dirty="0">
                          <a:solidFill>
                            <a:srgbClr val="000000"/>
                          </a:solidFill>
                          <a:effectLst/>
                          <a:latin typeface="Arial" panose="020B0604020202020204" pitchFamily="34" charset="0"/>
                        </a:rPr>
                        <a:t>PAOs/NSS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41293887"/>
                  </a:ext>
                </a:extLst>
              </a:tr>
              <a:tr h="195425">
                <a:tc>
                  <a:txBody>
                    <a:bodyPr/>
                    <a:lstStyle/>
                    <a:p>
                      <a:pPr algn="l" fontAlgn="b"/>
                      <a:r>
                        <a:rPr lang="en-US" sz="1400" b="0" i="0" u="none" strike="noStrike" dirty="0">
                          <a:solidFill>
                            <a:srgbClr val="000000"/>
                          </a:solidFill>
                          <a:effectLst/>
                          <a:latin typeface="Arial" panose="020B0604020202020204" pitchFamily="34" charset="0"/>
                        </a:rPr>
                        <a:t>Firms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1210236"/>
                  </a:ext>
                </a:extLst>
              </a:tr>
              <a:tr h="195425">
                <a:tc>
                  <a:txBody>
                    <a:bodyPr/>
                    <a:lstStyle/>
                    <a:p>
                      <a:pPr algn="l" fontAlgn="b"/>
                      <a:r>
                        <a:rPr lang="en-US" sz="1400" b="0" i="0" u="none" strike="noStrike" dirty="0">
                          <a:solidFill>
                            <a:srgbClr val="000000"/>
                          </a:solidFill>
                          <a:effectLst/>
                          <a:latin typeface="Arial" panose="020B0604020202020204" pitchFamily="34" charset="0"/>
                        </a:rPr>
                        <a:t>Others, incl. Software Developer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1674372"/>
                  </a:ext>
                </a:extLst>
              </a:tr>
              <a:tr h="195425">
                <a:tc>
                  <a:txBody>
                    <a:bodyPr/>
                    <a:lstStyle/>
                    <a:p>
                      <a:pPr algn="l" fontAlgn="b"/>
                      <a:r>
                        <a:rPr lang="en-US" sz="1400" b="1" i="0" u="none" strike="noStrike" dirty="0">
                          <a:solidFill>
                            <a:srgbClr val="000000"/>
                          </a:solidFill>
                          <a:effectLst/>
                          <a:latin typeface="Arial" panose="020B0604020202020204" pitchFamily="34" charset="0"/>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Arial" panose="020B0604020202020204" pitchFamily="34" charset="0"/>
                        </a:rPr>
                        <a:t>50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6960204"/>
                  </a:ext>
                </a:extLst>
              </a:tr>
            </a:tbl>
          </a:graphicData>
        </a:graphic>
      </p:graphicFrame>
      <p:graphicFrame>
        <p:nvGraphicFramePr>
          <p:cNvPr id="8" name="Table 7">
            <a:extLst>
              <a:ext uri="{FF2B5EF4-FFF2-40B4-BE49-F238E27FC236}">
                <a16:creationId xmlns:a16="http://schemas.microsoft.com/office/drawing/2014/main" id="{2215FBEF-53BE-492D-A3F3-4E26AA728CA7}"/>
              </a:ext>
            </a:extLst>
          </p:cNvPr>
          <p:cNvGraphicFramePr>
            <a:graphicFrameLocks noGrp="1"/>
          </p:cNvGraphicFramePr>
          <p:nvPr>
            <p:extLst>
              <p:ext uri="{D42A27DB-BD31-4B8C-83A1-F6EECF244321}">
                <p14:modId xmlns:p14="http://schemas.microsoft.com/office/powerpoint/2010/main" val="405560093"/>
              </p:ext>
            </p:extLst>
          </p:nvPr>
        </p:nvGraphicFramePr>
        <p:xfrm>
          <a:off x="699222" y="4296301"/>
          <a:ext cx="3695700" cy="1817311"/>
        </p:xfrm>
        <a:graphic>
          <a:graphicData uri="http://schemas.openxmlformats.org/drawingml/2006/table">
            <a:tbl>
              <a:tblPr/>
              <a:tblGrid>
                <a:gridCol w="2565400">
                  <a:extLst>
                    <a:ext uri="{9D8B030D-6E8A-4147-A177-3AD203B41FA5}">
                      <a16:colId xmlns:a16="http://schemas.microsoft.com/office/drawing/2014/main" val="1834624738"/>
                    </a:ext>
                  </a:extLst>
                </a:gridCol>
                <a:gridCol w="1130300">
                  <a:extLst>
                    <a:ext uri="{9D8B030D-6E8A-4147-A177-3AD203B41FA5}">
                      <a16:colId xmlns:a16="http://schemas.microsoft.com/office/drawing/2014/main" val="404703266"/>
                    </a:ext>
                  </a:extLst>
                </a:gridCol>
              </a:tblGrid>
              <a:tr h="279341">
                <a:tc>
                  <a:txBody>
                    <a:bodyPr/>
                    <a:lstStyle/>
                    <a:p>
                      <a:pPr algn="l" fontAlgn="b"/>
                      <a:r>
                        <a:rPr lang="en-US" sz="1400" b="1" i="0" u="none" strike="noStrike" dirty="0">
                          <a:solidFill>
                            <a:srgbClr val="000000"/>
                          </a:solidFill>
                          <a:effectLst/>
                          <a:latin typeface="Arial" panose="020B0604020202020204" pitchFamily="34" charset="0"/>
                        </a:rPr>
                        <a:t>Region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60000"/>
                        <a:lumOff val="40000"/>
                      </a:schemeClr>
                    </a:solidFill>
                  </a:tcPr>
                </a:tc>
                <a:tc>
                  <a:txBody>
                    <a:bodyPr/>
                    <a:lstStyle/>
                    <a:p>
                      <a:pPr algn="ctr" fontAlgn="b"/>
                      <a:r>
                        <a:rPr lang="en-US" sz="1400" b="1" i="0" u="none" strike="noStrike" dirty="0">
                          <a:solidFill>
                            <a:srgbClr val="000000"/>
                          </a:solidFill>
                          <a:effectLst/>
                          <a:latin typeface="Arial" panose="020B0604020202020204" pitchFamily="34" charset="0"/>
                        </a:rPr>
                        <a: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60000"/>
                        <a:lumOff val="40000"/>
                      </a:schemeClr>
                    </a:solidFill>
                  </a:tcPr>
                </a:tc>
                <a:extLst>
                  <a:ext uri="{0D108BD9-81ED-4DB2-BD59-A6C34878D82A}">
                    <a16:rowId xmlns:a16="http://schemas.microsoft.com/office/drawing/2014/main" val="2761019306"/>
                  </a:ext>
                </a:extLst>
              </a:tr>
              <a:tr h="197209">
                <a:tc>
                  <a:txBody>
                    <a:bodyPr/>
                    <a:lstStyle/>
                    <a:p>
                      <a:pPr algn="l" fontAlgn="b"/>
                      <a:r>
                        <a:rPr lang="en-US" sz="1400" b="0" i="0" u="none" strike="noStrike" dirty="0">
                          <a:solidFill>
                            <a:srgbClr val="000000"/>
                          </a:solidFill>
                          <a:effectLst/>
                          <a:latin typeface="Arial" panose="020B0604020202020204" pitchFamily="34" charset="0"/>
                        </a:rPr>
                        <a:t>Asia Pacific</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5385985"/>
                  </a:ext>
                </a:extLst>
              </a:tr>
              <a:tr h="197209">
                <a:tc>
                  <a:txBody>
                    <a:bodyPr/>
                    <a:lstStyle/>
                    <a:p>
                      <a:pPr algn="l" fontAlgn="b"/>
                      <a:r>
                        <a:rPr lang="en-US" sz="1400" b="0" i="0" u="none" strike="noStrike" dirty="0">
                          <a:solidFill>
                            <a:srgbClr val="000000"/>
                          </a:solidFill>
                          <a:effectLst/>
                          <a:latin typeface="Arial" panose="020B0604020202020204" pitchFamily="34" charset="0"/>
                        </a:rPr>
                        <a:t>Europe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8547819"/>
                  </a:ext>
                </a:extLst>
              </a:tr>
              <a:tr h="197209">
                <a:tc>
                  <a:txBody>
                    <a:bodyPr/>
                    <a:lstStyle/>
                    <a:p>
                      <a:pPr algn="l" fontAlgn="b"/>
                      <a:r>
                        <a:rPr lang="en-US" sz="1400" b="0" i="0" u="none" strike="noStrike" dirty="0">
                          <a:solidFill>
                            <a:srgbClr val="000000"/>
                          </a:solidFill>
                          <a:effectLst/>
                          <a:latin typeface="Arial" panose="020B0604020202020204" pitchFamily="34" charset="0"/>
                        </a:rPr>
                        <a:t>GLOBAL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97443046"/>
                  </a:ext>
                </a:extLst>
              </a:tr>
              <a:tr h="197209">
                <a:tc>
                  <a:txBody>
                    <a:bodyPr/>
                    <a:lstStyle/>
                    <a:p>
                      <a:pPr algn="l" fontAlgn="b"/>
                      <a:r>
                        <a:rPr lang="en-US" sz="1400" b="0" i="0" u="none" strike="noStrike" dirty="0">
                          <a:solidFill>
                            <a:srgbClr val="000000"/>
                          </a:solidFill>
                          <a:effectLst/>
                          <a:latin typeface="Arial" panose="020B0604020202020204" pitchFamily="34" charset="0"/>
                        </a:rPr>
                        <a:t>South America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3572502"/>
                  </a:ext>
                </a:extLst>
              </a:tr>
              <a:tr h="197209">
                <a:tc>
                  <a:txBody>
                    <a:bodyPr/>
                    <a:lstStyle/>
                    <a:p>
                      <a:pPr algn="l" fontAlgn="b"/>
                      <a:r>
                        <a:rPr lang="en-US" sz="1400" b="0" i="0" u="none" strike="noStrike" dirty="0">
                          <a:solidFill>
                            <a:srgbClr val="000000"/>
                          </a:solidFill>
                          <a:effectLst/>
                          <a:latin typeface="Arial" panose="020B0604020202020204" pitchFamily="34" charset="0"/>
                        </a:rPr>
                        <a:t>Middle East &amp; Africa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8657030"/>
                  </a:ext>
                </a:extLst>
              </a:tr>
              <a:tr h="197209">
                <a:tc>
                  <a:txBody>
                    <a:bodyPr/>
                    <a:lstStyle/>
                    <a:p>
                      <a:pPr algn="l" fontAlgn="b"/>
                      <a:r>
                        <a:rPr lang="en-US" sz="1400" b="0" i="0" u="none" strike="noStrike" dirty="0">
                          <a:solidFill>
                            <a:srgbClr val="000000"/>
                          </a:solidFill>
                          <a:effectLst/>
                          <a:latin typeface="Arial" panose="020B0604020202020204" pitchFamily="34" charset="0"/>
                        </a:rPr>
                        <a:t>North America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effectLst/>
                          <a:latin typeface="Arial" panose="020B0604020202020204" pitchFamily="34" charset="0"/>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5342751"/>
                  </a:ext>
                </a:extLst>
              </a:tr>
              <a:tr h="197209">
                <a:tc>
                  <a:txBody>
                    <a:bodyPr/>
                    <a:lstStyle/>
                    <a:p>
                      <a:pPr algn="l" fontAlgn="b"/>
                      <a:r>
                        <a:rPr lang="en-US" sz="1400" b="1" i="0" u="none" strike="noStrike" dirty="0">
                          <a:solidFill>
                            <a:srgbClr val="000000"/>
                          </a:solidFill>
                          <a:effectLst/>
                          <a:latin typeface="Arial" panose="020B0604020202020204" pitchFamily="34" charset="0"/>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1" i="0" u="none" strike="noStrike" dirty="0">
                          <a:solidFill>
                            <a:srgbClr val="000000"/>
                          </a:solidFill>
                          <a:effectLst/>
                          <a:latin typeface="Arial" panose="020B0604020202020204" pitchFamily="34" charset="0"/>
                        </a:rPr>
                        <a:t>50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9319065"/>
                  </a:ext>
                </a:extLst>
              </a:tr>
            </a:tbl>
          </a:graphicData>
        </a:graphic>
      </p:graphicFrame>
      <p:sp>
        <p:nvSpPr>
          <p:cNvPr id="3" name="Rectangle 2">
            <a:extLst>
              <a:ext uri="{FF2B5EF4-FFF2-40B4-BE49-F238E27FC236}">
                <a16:creationId xmlns:a16="http://schemas.microsoft.com/office/drawing/2014/main" id="{A6768E06-AC63-30CC-E28A-9208D04EA408}"/>
              </a:ext>
            </a:extLst>
          </p:cNvPr>
          <p:cNvSpPr/>
          <p:nvPr/>
        </p:nvSpPr>
        <p:spPr bwMode="auto">
          <a:xfrm>
            <a:off x="9867014" y="2649536"/>
            <a:ext cx="2035935" cy="756659"/>
          </a:xfrm>
          <a:prstGeom prst="rect">
            <a:avLst/>
          </a:prstGeom>
          <a:solidFill>
            <a:schemeClr val="accent6">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7475" indent="-117475" eaLnBrk="0" fontAlgn="base" hangingPunct="0">
              <a:spcBef>
                <a:spcPts val="600"/>
              </a:spcBef>
              <a:buFont typeface="Arial" panose="020B0604020202020204" pitchFamily="34" charset="0"/>
              <a:buChar char="•"/>
            </a:pPr>
            <a:r>
              <a:rPr lang="en-US" sz="1500" dirty="0">
                <a:latin typeface="Arial" charset="0"/>
                <a:ea typeface="ヒラギノ角ゴ Pro W3" charset="-128"/>
                <a:cs typeface="ヒラギノ角ゴ Pro W3" charset="-128"/>
              </a:rPr>
              <a:t>ED Release: Feb 18</a:t>
            </a:r>
          </a:p>
          <a:p>
            <a:pPr marL="117475" indent="-117475" eaLnBrk="0" fontAlgn="base" hangingPunct="0">
              <a:spcBef>
                <a:spcPts val="600"/>
              </a:spcBef>
              <a:buFont typeface="Arial" panose="020B0604020202020204" pitchFamily="34" charset="0"/>
              <a:buChar char="•"/>
            </a:pPr>
            <a:r>
              <a:rPr lang="en-US" sz="1500" dirty="0">
                <a:latin typeface="Arial" charset="0"/>
                <a:ea typeface="ヒラギノ角ゴ Pro W3" charset="-128"/>
                <a:cs typeface="ヒラギノ角ゴ Pro W3" charset="-128"/>
              </a:rPr>
              <a:t>Deadline: Jun 20</a:t>
            </a:r>
          </a:p>
        </p:txBody>
      </p:sp>
      <p:sp>
        <p:nvSpPr>
          <p:cNvPr id="4" name="TextBox 3">
            <a:extLst>
              <a:ext uri="{FF2B5EF4-FFF2-40B4-BE49-F238E27FC236}">
                <a16:creationId xmlns:a16="http://schemas.microsoft.com/office/drawing/2014/main" id="{5A86B265-0124-62F7-3687-2E9BE14D6840}"/>
              </a:ext>
            </a:extLst>
          </p:cNvPr>
          <p:cNvSpPr txBox="1"/>
          <p:nvPr/>
        </p:nvSpPr>
        <p:spPr>
          <a:xfrm>
            <a:off x="9867014" y="3406195"/>
            <a:ext cx="2020186" cy="1068373"/>
          </a:xfrm>
          <a:prstGeom prst="rect">
            <a:avLst/>
          </a:prstGeom>
          <a:ln w="31750">
            <a:solidFill>
              <a:schemeClr val="accent6">
                <a:lumMod val="20000"/>
                <a:lumOff val="80000"/>
              </a:schemeClr>
            </a:solidFill>
          </a:ln>
        </p:spPr>
        <p:txBody>
          <a:bodyPr vert="horz" wrap="square" lIns="91440" tIns="45720" rIns="91440" bIns="45720" rtlCol="0" anchor="ctr">
            <a:noAutofit/>
          </a:bodyPr>
          <a:lstStyle/>
          <a:p>
            <a:pPr algn="ctr"/>
            <a:r>
              <a:rPr lang="en-US" sz="5400" b="1" dirty="0">
                <a:solidFill>
                  <a:srgbClr val="0B5494"/>
                </a:solidFill>
                <a:latin typeface="Arial" panose="020B0604020202020204" pitchFamily="34" charset="0"/>
                <a:cs typeface="Arial" panose="020B0604020202020204" pitchFamily="34" charset="0"/>
              </a:rPr>
              <a:t>50</a:t>
            </a:r>
            <a:r>
              <a:rPr lang="en-US" sz="1200" b="1" dirty="0">
                <a:solidFill>
                  <a:srgbClr val="0B5494"/>
                </a:solidFill>
                <a:latin typeface="Arial" panose="020B0604020202020204" pitchFamily="34" charset="0"/>
                <a:cs typeface="Arial" panose="020B0604020202020204" pitchFamily="34" charset="0"/>
              </a:rPr>
              <a:t> letters</a:t>
            </a:r>
            <a:endParaRPr lang="en-US" sz="5400" b="1" dirty="0">
              <a:solidFill>
                <a:srgbClr val="0B549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06255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11">
            <a:extLst>
              <a:ext uri="{FF2B5EF4-FFF2-40B4-BE49-F238E27FC236}">
                <a16:creationId xmlns:a16="http://schemas.microsoft.com/office/drawing/2014/main" id="{354F989E-3BEF-4B1B-B2D9-8A494FC7ACBE}"/>
              </a:ext>
            </a:extLst>
          </p:cNvPr>
          <p:cNvGraphicFramePr>
            <a:graphicFrameLocks/>
          </p:cNvGraphicFramePr>
          <p:nvPr>
            <p:extLst>
              <p:ext uri="{D42A27DB-BD31-4B8C-83A1-F6EECF244321}">
                <p14:modId xmlns:p14="http://schemas.microsoft.com/office/powerpoint/2010/main" val="3853900915"/>
              </p:ext>
            </p:extLst>
          </p:nvPr>
        </p:nvGraphicFramePr>
        <p:xfrm>
          <a:off x="716756" y="1191198"/>
          <a:ext cx="10686135" cy="44168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9BF252DE-DF84-43F0-8A19-326E3976EAC1}"/>
              </a:ext>
            </a:extLst>
          </p:cNvPr>
          <p:cNvSpPr/>
          <p:nvPr/>
        </p:nvSpPr>
        <p:spPr>
          <a:xfrm>
            <a:off x="862885" y="406967"/>
            <a:ext cx="10431887" cy="8009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838383">
                  <a:lumMod val="75000"/>
                </a:srgbClr>
              </a:solidFill>
              <a:effectLst/>
              <a:uLnTx/>
              <a:uFillTx/>
              <a:latin typeface="Times New Roman" panose="02020603050405020304"/>
              <a:ea typeface="+mn-ea"/>
              <a:cs typeface="+mn-cs"/>
            </a:endParaRPr>
          </a:p>
        </p:txBody>
      </p:sp>
      <p:sp>
        <p:nvSpPr>
          <p:cNvPr id="2" name="Title 1">
            <a:extLst>
              <a:ext uri="{FF2B5EF4-FFF2-40B4-BE49-F238E27FC236}">
                <a16:creationId xmlns:a16="http://schemas.microsoft.com/office/drawing/2014/main" id="{6FBACDE7-90CE-54EA-CB31-59345E030D9B}"/>
              </a:ext>
            </a:extLst>
          </p:cNvPr>
          <p:cNvSpPr txBox="1">
            <a:spLocks/>
          </p:cNvSpPr>
          <p:nvPr/>
        </p:nvSpPr>
        <p:spPr>
          <a:xfrm>
            <a:off x="838200" y="264824"/>
            <a:ext cx="10515600" cy="1068518"/>
          </a:xfrm>
          <a:prstGeom prst="rect">
            <a:avLst/>
          </a:prstGeom>
        </p:spPr>
        <p:txBody>
          <a:bodyPr/>
          <a:lst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a:lstStyle>
          <a:p>
            <a:pPr algn="ctr"/>
            <a:r>
              <a:rPr lang="en-US" b="1" dirty="0">
                <a:latin typeface="+mj-lt"/>
              </a:rPr>
              <a:t>Recap: Key Technology ED Proposals</a:t>
            </a:r>
          </a:p>
        </p:txBody>
      </p:sp>
      <p:sp>
        <p:nvSpPr>
          <p:cNvPr id="4" name="Content Placeholder 2">
            <a:extLst>
              <a:ext uri="{FF2B5EF4-FFF2-40B4-BE49-F238E27FC236}">
                <a16:creationId xmlns:a16="http://schemas.microsoft.com/office/drawing/2014/main" id="{CC0E73AB-5E1A-531A-5451-EC503CD67F4D}"/>
              </a:ext>
            </a:extLst>
          </p:cNvPr>
          <p:cNvSpPr txBox="1">
            <a:spLocks/>
          </p:cNvSpPr>
          <p:nvPr/>
        </p:nvSpPr>
        <p:spPr>
          <a:xfrm>
            <a:off x="3153698" y="5801033"/>
            <a:ext cx="6157452" cy="966870"/>
          </a:xfrm>
          <a:prstGeom prst="rect">
            <a:avLst/>
          </a:prstGeom>
          <a:solidFill>
            <a:schemeClr val="bg2">
              <a:lumMod val="20000"/>
              <a:lumOff val="80000"/>
            </a:schemeClr>
          </a:solidFill>
          <a:ln>
            <a:solidFill>
              <a:schemeClr val="bg2">
                <a:lumMod val="20000"/>
                <a:lumOff val="80000"/>
              </a:schemeClr>
            </a:solidFill>
          </a:ln>
        </p:spPr>
        <p:txBody>
          <a:bodyPr>
            <a:normAutofit fontScale="925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1175" indent="-511175">
              <a:spcBef>
                <a:spcPts val="600"/>
              </a:spcBef>
              <a:spcAft>
                <a:spcPts val="600"/>
              </a:spcAft>
              <a:buFont typeface="Wingdings" panose="05000000000000000000" pitchFamily="2" charset="2"/>
              <a:buChar char="q"/>
            </a:pPr>
            <a:r>
              <a:rPr lang="en-US" sz="2000" i="1" dirty="0">
                <a:latin typeface="+mj-lt"/>
              </a:rPr>
              <a:t>Comment Letters received available </a:t>
            </a:r>
            <a:r>
              <a:rPr lang="en-US" sz="2000" i="1" dirty="0">
                <a:latin typeface="+mj-lt"/>
                <a:hlinkClick r:id="rId8"/>
              </a:rPr>
              <a:t>here</a:t>
            </a:r>
            <a:r>
              <a:rPr lang="en-US" sz="2000" i="1" dirty="0">
                <a:latin typeface="+mj-lt"/>
              </a:rPr>
              <a:t>.</a:t>
            </a:r>
          </a:p>
          <a:p>
            <a:pPr marL="511175" indent="-511175">
              <a:spcBef>
                <a:spcPts val="600"/>
              </a:spcBef>
              <a:spcAft>
                <a:spcPts val="600"/>
              </a:spcAft>
              <a:buFont typeface="Wingdings" panose="05000000000000000000" pitchFamily="2" charset="2"/>
              <a:buChar char="q"/>
            </a:pPr>
            <a:r>
              <a:rPr lang="en-US" sz="2000" i="1" dirty="0">
                <a:latin typeface="+mj-lt"/>
              </a:rPr>
              <a:t>Webinar explaining ED proposals available </a:t>
            </a:r>
            <a:r>
              <a:rPr lang="en-US" sz="2000" i="1" dirty="0">
                <a:latin typeface="+mj-lt"/>
                <a:hlinkClick r:id="rId8"/>
              </a:rPr>
              <a:t>here</a:t>
            </a:r>
            <a:r>
              <a:rPr lang="en-US" sz="2000" i="1" dirty="0">
                <a:latin typeface="+mj-lt"/>
              </a:rPr>
              <a:t>.</a:t>
            </a:r>
          </a:p>
        </p:txBody>
      </p:sp>
    </p:spTree>
    <p:extLst>
      <p:ext uri="{BB962C8B-B14F-4D97-AF65-F5344CB8AC3E}">
        <p14:creationId xmlns:p14="http://schemas.microsoft.com/office/powerpoint/2010/main" val="23997359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F5713-9492-4549-B5E3-46F0186764D3}"/>
              </a:ext>
            </a:extLst>
          </p:cNvPr>
          <p:cNvSpPr>
            <a:spLocks noGrp="1"/>
          </p:cNvSpPr>
          <p:nvPr>
            <p:ph type="title"/>
          </p:nvPr>
        </p:nvSpPr>
        <p:spPr>
          <a:xfrm>
            <a:off x="498233" y="36374"/>
            <a:ext cx="10515600" cy="1068518"/>
          </a:xfrm>
        </p:spPr>
        <p:txBody>
          <a:bodyPr>
            <a:normAutofit fontScale="90000"/>
          </a:bodyPr>
          <a:lstStyle/>
          <a:p>
            <a:r>
              <a:rPr lang="en-US" dirty="0">
                <a:latin typeface="+mj-lt"/>
              </a:rPr>
              <a:t>Recap: Builds on Role &amp; Mindset Revisions</a:t>
            </a:r>
          </a:p>
        </p:txBody>
      </p:sp>
      <p:sp>
        <p:nvSpPr>
          <p:cNvPr id="3" name="Content Placeholder 2">
            <a:extLst>
              <a:ext uri="{FF2B5EF4-FFF2-40B4-BE49-F238E27FC236}">
                <a16:creationId xmlns:a16="http://schemas.microsoft.com/office/drawing/2014/main" id="{56B6B41D-656F-437F-BB4C-A5577CCAECC5}"/>
              </a:ext>
            </a:extLst>
          </p:cNvPr>
          <p:cNvSpPr>
            <a:spLocks noGrp="1"/>
          </p:cNvSpPr>
          <p:nvPr>
            <p:ph idx="1"/>
          </p:nvPr>
        </p:nvSpPr>
        <p:spPr>
          <a:xfrm>
            <a:off x="533402" y="1104892"/>
            <a:ext cx="10515600" cy="5716734"/>
          </a:xfrm>
        </p:spPr>
        <p:txBody>
          <a:bodyPr>
            <a:noAutofit/>
          </a:bodyPr>
          <a:lstStyle/>
          <a:p>
            <a:pPr marL="342900" lvl="1" indent="-342900">
              <a:spcBef>
                <a:spcPts val="1200"/>
              </a:spcBef>
              <a:spcAft>
                <a:spcPts val="600"/>
              </a:spcAft>
              <a:buFont typeface="Arial" panose="020B0604020202020204" pitchFamily="34" charset="0"/>
              <a:buChar char="•"/>
            </a:pPr>
            <a:r>
              <a:rPr lang="en-US" sz="2800" dirty="0">
                <a:latin typeface="+mj-lt"/>
              </a:rPr>
              <a:t>Professional competence requires a continuing awareness and an understanding of relevant technical, professional, business and </a:t>
            </a:r>
            <a:r>
              <a:rPr lang="en-US" sz="2800" b="1" dirty="0">
                <a:solidFill>
                  <a:schemeClr val="accent1"/>
                </a:solidFill>
                <a:latin typeface="+mj-lt"/>
              </a:rPr>
              <a:t>technology-related developments</a:t>
            </a:r>
          </a:p>
          <a:p>
            <a:pPr marL="342900" lvl="1" indent="-342900">
              <a:spcBef>
                <a:spcPts val="1200"/>
              </a:spcBef>
              <a:spcAft>
                <a:spcPts val="600"/>
              </a:spcAft>
              <a:buFont typeface="Arial" panose="020B0604020202020204" pitchFamily="34" charset="0"/>
              <a:buChar char="•"/>
            </a:pPr>
            <a:r>
              <a:rPr lang="en-US" sz="2800" dirty="0">
                <a:latin typeface="+mj-lt"/>
              </a:rPr>
              <a:t>Exercise of professional or business judgment can be compromised by undue influence of, or </a:t>
            </a:r>
            <a:r>
              <a:rPr lang="en-US" sz="2800" b="1" u="sng" dirty="0">
                <a:latin typeface="+mj-lt"/>
              </a:rPr>
              <a:t>undue reliance</a:t>
            </a:r>
            <a:r>
              <a:rPr lang="en-US" sz="2800" b="1" dirty="0">
                <a:latin typeface="+mj-lt"/>
              </a:rPr>
              <a:t> </a:t>
            </a:r>
            <a:r>
              <a:rPr lang="en-US" sz="2800" dirty="0">
                <a:latin typeface="+mj-lt"/>
              </a:rPr>
              <a:t>on, individuals, organizations, </a:t>
            </a:r>
            <a:r>
              <a:rPr lang="en-US" sz="2800" b="1" dirty="0">
                <a:solidFill>
                  <a:schemeClr val="accent1"/>
                </a:solidFill>
                <a:latin typeface="+mj-lt"/>
              </a:rPr>
              <a:t>technology</a:t>
            </a:r>
            <a:r>
              <a:rPr lang="en-US" sz="2800" dirty="0">
                <a:latin typeface="+mj-lt"/>
              </a:rPr>
              <a:t> or other factors</a:t>
            </a:r>
          </a:p>
          <a:p>
            <a:pPr marL="342900" lvl="1" indent="-342900">
              <a:spcBef>
                <a:spcPts val="1200"/>
              </a:spcBef>
              <a:spcAft>
                <a:spcPts val="600"/>
              </a:spcAft>
              <a:buFont typeface="Arial" panose="020B0604020202020204" pitchFamily="34" charset="0"/>
              <a:buChar char="•"/>
            </a:pPr>
            <a:r>
              <a:rPr lang="en-US" sz="2800" b="1" u="sng" dirty="0">
                <a:latin typeface="+mj-lt"/>
              </a:rPr>
              <a:t>Bias</a:t>
            </a:r>
            <a:r>
              <a:rPr lang="en-US" sz="2800" b="1" dirty="0">
                <a:latin typeface="+mj-lt"/>
              </a:rPr>
              <a:t> </a:t>
            </a:r>
            <a:r>
              <a:rPr lang="en-US" sz="2800" dirty="0">
                <a:latin typeface="+mj-lt"/>
              </a:rPr>
              <a:t>affects the exercise of professional judgment when identifying, evaluating and addressing threats to compliance with the fundamental principles</a:t>
            </a:r>
          </a:p>
          <a:p>
            <a:pPr marL="914400" lvl="2" indent="-457200">
              <a:spcBef>
                <a:spcPts val="1200"/>
              </a:spcBef>
              <a:spcAft>
                <a:spcPts val="600"/>
              </a:spcAft>
              <a:buFontTx/>
              <a:buChar char="‒"/>
            </a:pPr>
            <a:r>
              <a:rPr lang="en-US" sz="2500" dirty="0">
                <a:latin typeface="+mj-lt"/>
              </a:rPr>
              <a:t>e.g., </a:t>
            </a:r>
            <a:r>
              <a:rPr lang="en-US" sz="2500" b="1" dirty="0">
                <a:solidFill>
                  <a:schemeClr val="accent1"/>
                </a:solidFill>
                <a:latin typeface="+mj-lt"/>
              </a:rPr>
              <a:t>Automation bias</a:t>
            </a:r>
            <a:r>
              <a:rPr lang="en-US" sz="2500" dirty="0">
                <a:latin typeface="+mj-lt"/>
              </a:rPr>
              <a:t>, which is a tendency to favor output generated from automated systems, even when human reasoning or contradictory information raises questions as to whether such output is reliable or fit for purpose</a:t>
            </a:r>
          </a:p>
        </p:txBody>
      </p:sp>
      <p:sp>
        <p:nvSpPr>
          <p:cNvPr id="6" name="Oval 5">
            <a:extLst>
              <a:ext uri="{FF2B5EF4-FFF2-40B4-BE49-F238E27FC236}">
                <a16:creationId xmlns:a16="http://schemas.microsoft.com/office/drawing/2014/main" id="{AEF9E994-6F25-46FD-9804-573B6E55B832}"/>
              </a:ext>
            </a:extLst>
          </p:cNvPr>
          <p:cNvSpPr/>
          <p:nvPr/>
        </p:nvSpPr>
        <p:spPr>
          <a:xfrm>
            <a:off x="10292862" y="656494"/>
            <a:ext cx="1878193" cy="562706"/>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solidFill>
              <a:latin typeface="+mj-lt"/>
            </a:endParaRPr>
          </a:p>
        </p:txBody>
      </p:sp>
      <p:sp>
        <p:nvSpPr>
          <p:cNvPr id="7" name="TextBox 6">
            <a:extLst>
              <a:ext uri="{FF2B5EF4-FFF2-40B4-BE49-F238E27FC236}">
                <a16:creationId xmlns:a16="http://schemas.microsoft.com/office/drawing/2014/main" id="{427C3D8C-A43B-4449-AEAE-A6957A9986F7}"/>
              </a:ext>
            </a:extLst>
          </p:cNvPr>
          <p:cNvSpPr txBox="1"/>
          <p:nvPr/>
        </p:nvSpPr>
        <p:spPr>
          <a:xfrm>
            <a:off x="10189871" y="795709"/>
            <a:ext cx="2084174" cy="284276"/>
          </a:xfrm>
          <a:prstGeom prst="rect">
            <a:avLst/>
          </a:prstGeom>
          <a:noFill/>
        </p:spPr>
        <p:txBody>
          <a:bodyPr vert="horz" wrap="square" lIns="91440" tIns="45720" rIns="91440" bIns="45720" rtlCol="0" anchor="b">
            <a:normAutofit fontScale="92500" lnSpcReduction="10000"/>
          </a:bodyPr>
          <a:lstStyle/>
          <a:p>
            <a:pPr algn="ctr"/>
            <a:r>
              <a:rPr lang="en-US" sz="1500" dirty="0">
                <a:solidFill>
                  <a:schemeClr val="accent4"/>
                </a:solidFill>
                <a:latin typeface="+mj-lt"/>
              </a:rPr>
              <a:t>Already Effective</a:t>
            </a:r>
          </a:p>
        </p:txBody>
      </p:sp>
    </p:spTree>
    <p:extLst>
      <p:ext uri="{BB962C8B-B14F-4D97-AF65-F5344CB8AC3E}">
        <p14:creationId xmlns:p14="http://schemas.microsoft.com/office/powerpoint/2010/main" val="274177407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203498-FAE9-4556-8A75-B9E42643A226}"/>
              </a:ext>
            </a:extLst>
          </p:cNvPr>
          <p:cNvSpPr>
            <a:spLocks noGrp="1"/>
          </p:cNvSpPr>
          <p:nvPr>
            <p:ph type="title"/>
          </p:nvPr>
        </p:nvSpPr>
        <p:spPr>
          <a:xfrm>
            <a:off x="368257" y="36374"/>
            <a:ext cx="11793263" cy="1068518"/>
          </a:xfrm>
        </p:spPr>
        <p:txBody>
          <a:bodyPr>
            <a:normAutofit/>
          </a:bodyPr>
          <a:lstStyle/>
          <a:p>
            <a:r>
              <a:rPr lang="en-US" sz="4000" dirty="0">
                <a:latin typeface="+mj-lt"/>
              </a:rPr>
              <a:t>Recap: Builds on NAS Revisions</a:t>
            </a:r>
          </a:p>
        </p:txBody>
      </p:sp>
      <p:sp>
        <p:nvSpPr>
          <p:cNvPr id="6" name="TextBox 5">
            <a:extLst>
              <a:ext uri="{FF2B5EF4-FFF2-40B4-BE49-F238E27FC236}">
                <a16:creationId xmlns:a16="http://schemas.microsoft.com/office/drawing/2014/main" id="{70068C46-92B8-4DEA-AA35-0B8EED35928D}"/>
              </a:ext>
            </a:extLst>
          </p:cNvPr>
          <p:cNvSpPr txBox="1"/>
          <p:nvPr/>
        </p:nvSpPr>
        <p:spPr>
          <a:xfrm>
            <a:off x="3140765" y="1351722"/>
            <a:ext cx="7832035" cy="5247861"/>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0" name="Rectangle: Rounded Corners 4">
            <a:extLst>
              <a:ext uri="{FF2B5EF4-FFF2-40B4-BE49-F238E27FC236}">
                <a16:creationId xmlns:a16="http://schemas.microsoft.com/office/drawing/2014/main" id="{48F7C2F8-6F1B-490E-95CE-C1EAC79EC21C}"/>
              </a:ext>
            </a:extLst>
          </p:cNvPr>
          <p:cNvSpPr txBox="1"/>
          <p:nvPr/>
        </p:nvSpPr>
        <p:spPr>
          <a:xfrm>
            <a:off x="398737" y="1261708"/>
            <a:ext cx="3123028" cy="5459767"/>
          </a:xfrm>
          <a:prstGeom prst="rect">
            <a:avLst/>
          </a:prstGeom>
          <a:solidFill>
            <a:schemeClr val="accent4">
              <a:lumMod val="60000"/>
              <a:lumOff val="40000"/>
            </a:schemeClr>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99060" tIns="99060" rIns="99060" bIns="99060" numCol="1" anchor="ctr">
            <a:noAutofit/>
          </a:bodyPr>
          <a:lstStyle>
            <a:lvl1pPr algn="ctr" defTabSz="1155700">
              <a:lnSpc>
                <a:spcPct val="90000"/>
              </a:lnSpc>
              <a:spcBef>
                <a:spcPts val="800"/>
              </a:spcBef>
              <a:defRPr sz="2000">
                <a:solidFill>
                  <a:srgbClr val="FFFFFF"/>
                </a:solidFill>
                <a:latin typeface="Arial"/>
                <a:ea typeface="Arial"/>
                <a:cs typeface="Arial"/>
                <a:sym typeface="Arial"/>
              </a:defRPr>
            </a:lvl1pPr>
          </a:lstStyle>
          <a:p>
            <a:r>
              <a:rPr lang="en-US" sz="2800" b="1" dirty="0">
                <a:latin typeface="+mj-lt"/>
              </a:rPr>
              <a:t>Technology-related NAS</a:t>
            </a:r>
          </a:p>
        </p:txBody>
      </p:sp>
      <p:sp>
        <p:nvSpPr>
          <p:cNvPr id="8" name="TextBox 7">
            <a:extLst>
              <a:ext uri="{FF2B5EF4-FFF2-40B4-BE49-F238E27FC236}">
                <a16:creationId xmlns:a16="http://schemas.microsoft.com/office/drawing/2014/main" id="{96F0CD88-DE96-4851-8AA8-CD5A6B9351F5}"/>
              </a:ext>
            </a:extLst>
          </p:cNvPr>
          <p:cNvSpPr txBox="1"/>
          <p:nvPr/>
        </p:nvSpPr>
        <p:spPr>
          <a:xfrm>
            <a:off x="3814828" y="1266757"/>
            <a:ext cx="7832035" cy="5454718"/>
          </a:xfrm>
          <a:prstGeom prst="rect">
            <a:avLst/>
          </a:prstGeom>
        </p:spPr>
        <p:style>
          <a:lnRef idx="0">
            <a:scrgbClr r="0" g="0" b="0"/>
          </a:lnRef>
          <a:fillRef idx="0">
            <a:scrgbClr r="0" g="0" b="0"/>
          </a:fillRef>
          <a:effectRef idx="0">
            <a:scrgbClr r="0" g="0" b="0"/>
          </a:effectRef>
          <a:fontRef idx="none"/>
        </p:style>
        <p:txBody>
          <a:bodyPr vert="horz" lIns="91440" tIns="45720" rIns="91440" bIns="45720" rtlCol="0" anchor="t">
            <a:noAutofit/>
          </a:bodyPr>
          <a:lstStyle/>
          <a:p>
            <a:pPr marR="0" lvl="0" fontAlgn="auto">
              <a:lnSpc>
                <a:spcPct val="90000"/>
              </a:lnSpc>
              <a:spcBef>
                <a:spcPts val="0"/>
              </a:spcBef>
              <a:spcAft>
                <a:spcPts val="0"/>
              </a:spcAft>
              <a:buClrTx/>
              <a:buSzTx/>
              <a:tabLst/>
              <a:defRPr/>
            </a:pPr>
            <a:r>
              <a:rPr kumimoji="0" lang="en-US" sz="2300" b="0" i="0" u="none" cap="none" spc="0" normalizeH="0" baseline="0" noProof="0" dirty="0">
                <a:ln>
                  <a:noFill/>
                </a:ln>
                <a:effectLst/>
                <a:uLnTx/>
                <a:uFillTx/>
                <a:latin typeface="+mj-lt"/>
                <a:sym typeface="Arial"/>
              </a:rPr>
              <a:t>U</a:t>
            </a:r>
            <a:r>
              <a:rPr lang="en-US" sz="2300" dirty="0" err="1">
                <a:latin typeface="+mj-lt"/>
                <a:sym typeface="Arial"/>
              </a:rPr>
              <a:t>nder</a:t>
            </a:r>
            <a:r>
              <a:rPr lang="en-US" sz="2300" dirty="0">
                <a:latin typeface="+mj-lt"/>
                <a:sym typeface="Arial"/>
              </a:rPr>
              <a:t> revised </a:t>
            </a:r>
            <a:r>
              <a:rPr kumimoji="0" lang="en-US" sz="2300" b="0" i="0" u="none" strike="noStrike" cap="none" spc="0" normalizeH="0" baseline="0" noProof="0" dirty="0">
                <a:ln>
                  <a:noFill/>
                </a:ln>
                <a:effectLst/>
                <a:uLnTx/>
                <a:uFillTx/>
                <a:latin typeface="+mj-lt"/>
                <a:sym typeface="Arial"/>
              </a:rPr>
              <a:t>NAS provisions:</a:t>
            </a:r>
          </a:p>
          <a:p>
            <a:pPr marL="457200" marR="0" lvl="0" indent="-228600" fontAlgn="auto">
              <a:lnSpc>
                <a:spcPct val="90000"/>
              </a:lnSpc>
              <a:spcBef>
                <a:spcPts val="400"/>
              </a:spcBef>
              <a:spcAft>
                <a:spcPts val="400"/>
              </a:spcAft>
              <a:buClrTx/>
              <a:buSzTx/>
              <a:buFont typeface="Arial" panose="020B0604020202020204" pitchFamily="34" charset="0"/>
              <a:buChar char="•"/>
              <a:tabLst/>
              <a:defRPr/>
            </a:pPr>
            <a:r>
              <a:rPr kumimoji="0" lang="en-US" sz="2300" b="0" i="0" u="none" strike="noStrike" cap="none" spc="0" normalizeH="0" baseline="0" noProof="0" dirty="0">
                <a:ln>
                  <a:noFill/>
                </a:ln>
                <a:effectLst/>
                <a:uLnTx/>
                <a:uFillTx/>
                <a:latin typeface="+mj-lt"/>
                <a:sym typeface="Arial"/>
              </a:rPr>
              <a:t>Firms to consider the </a:t>
            </a:r>
            <a:r>
              <a:rPr kumimoji="0" lang="en-US" sz="2300" b="1" i="0" u="none" strike="noStrike" cap="none" spc="0" normalizeH="0" baseline="0" noProof="0" dirty="0">
                <a:ln>
                  <a:noFill/>
                </a:ln>
                <a:solidFill>
                  <a:schemeClr val="accent4">
                    <a:lumMod val="60000"/>
                    <a:lumOff val="40000"/>
                  </a:schemeClr>
                </a:solidFill>
                <a:effectLst/>
                <a:uLnTx/>
                <a:uFillTx/>
                <a:latin typeface="+mj-lt"/>
                <a:sym typeface="Arial"/>
              </a:rPr>
              <a:t>manner</a:t>
            </a:r>
            <a:r>
              <a:rPr kumimoji="0" lang="en-US" sz="2300" b="0" i="0" u="none" strike="noStrike" cap="none" spc="0" normalizeH="0" baseline="0" noProof="0" dirty="0">
                <a:ln>
                  <a:noFill/>
                </a:ln>
                <a:effectLst/>
                <a:uLnTx/>
                <a:uFillTx/>
                <a:latin typeface="+mj-lt"/>
                <a:sym typeface="Arial"/>
              </a:rPr>
              <a:t> in which a NAS is to be provided in identifying and evaluating</a:t>
            </a:r>
            <a:r>
              <a:rPr lang="en-US" sz="2300" dirty="0">
                <a:latin typeface="+mj-lt"/>
                <a:sym typeface="Arial"/>
              </a:rPr>
              <a:t> threats to independence </a:t>
            </a:r>
          </a:p>
          <a:p>
            <a:pPr marL="457200" marR="0" lvl="0" indent="-228600" fontAlgn="auto">
              <a:lnSpc>
                <a:spcPct val="90000"/>
              </a:lnSpc>
              <a:spcBef>
                <a:spcPts val="400"/>
              </a:spcBef>
              <a:spcAft>
                <a:spcPts val="400"/>
              </a:spcAft>
              <a:buClrTx/>
              <a:buSzTx/>
              <a:buFont typeface="Arial" panose="020B0604020202020204" pitchFamily="34" charset="0"/>
              <a:buChar char="•"/>
              <a:tabLst/>
              <a:defRPr/>
            </a:pPr>
            <a:r>
              <a:rPr kumimoji="0" lang="en-US" sz="2300" b="0" i="0" u="none" strike="noStrike" cap="none" spc="0" normalizeH="0" baseline="0" noProof="0" dirty="0">
                <a:ln>
                  <a:noFill/>
                </a:ln>
                <a:effectLst/>
                <a:uLnTx/>
                <a:uFillTx/>
                <a:latin typeface="+mj-lt"/>
                <a:sym typeface="Arial"/>
              </a:rPr>
              <a:t>New guidance explains how to determine </a:t>
            </a:r>
            <a:r>
              <a:rPr lang="en-US" sz="2300" b="1" dirty="0">
                <a:solidFill>
                  <a:schemeClr val="accent4">
                    <a:lumMod val="60000"/>
                    <a:lumOff val="40000"/>
                  </a:schemeClr>
                </a:solidFill>
                <a:latin typeface="+mj-lt"/>
                <a:sym typeface="Arial"/>
              </a:rPr>
              <a:t>“routine or mechanical” </a:t>
            </a:r>
            <a:r>
              <a:rPr kumimoji="0" lang="en-US" sz="2300" b="0" i="0" u="none" strike="noStrike" cap="none" spc="0" normalizeH="0" baseline="0" noProof="0" dirty="0">
                <a:ln>
                  <a:noFill/>
                </a:ln>
                <a:effectLst/>
                <a:uLnTx/>
                <a:uFillTx/>
                <a:latin typeface="+mj-lt"/>
                <a:sym typeface="Arial"/>
              </a:rPr>
              <a:t>accounting and bookkeeping services</a:t>
            </a:r>
            <a:endParaRPr lang="en-US" sz="2300" b="1" dirty="0">
              <a:solidFill>
                <a:schemeClr val="accent4">
                  <a:lumMod val="60000"/>
                  <a:lumOff val="40000"/>
                </a:schemeClr>
              </a:solidFill>
              <a:latin typeface="+mj-lt"/>
              <a:sym typeface="Arial"/>
            </a:endParaRPr>
          </a:p>
          <a:p>
            <a:pPr marL="457200" indent="-228600">
              <a:lnSpc>
                <a:spcPct val="90000"/>
              </a:lnSpc>
              <a:spcBef>
                <a:spcPts val="400"/>
              </a:spcBef>
              <a:spcAft>
                <a:spcPts val="400"/>
              </a:spcAft>
              <a:buFont typeface="Arial" panose="020B0604020202020204" pitchFamily="34" charset="0"/>
              <a:buChar char="•"/>
              <a:defRPr/>
            </a:pPr>
            <a:r>
              <a:rPr lang="en-US" sz="2300" dirty="0">
                <a:latin typeface="+mj-lt"/>
                <a:sym typeface="Arial"/>
              </a:rPr>
              <a:t>Prohibition on services that might create a </a:t>
            </a:r>
            <a:r>
              <a:rPr lang="en-US" sz="2300" b="1" dirty="0">
                <a:solidFill>
                  <a:schemeClr val="accent4">
                    <a:lumMod val="60000"/>
                    <a:lumOff val="40000"/>
                  </a:schemeClr>
                </a:solidFill>
                <a:latin typeface="+mj-lt"/>
                <a:sym typeface="Arial"/>
              </a:rPr>
              <a:t>self-review threat</a:t>
            </a:r>
            <a:r>
              <a:rPr lang="en-US" sz="2300" dirty="0">
                <a:latin typeface="+mj-lt"/>
                <a:sym typeface="Arial"/>
              </a:rPr>
              <a:t> (SRT) for PIE audit clients</a:t>
            </a:r>
          </a:p>
          <a:p>
            <a:pPr marL="457200" indent="-228600">
              <a:lnSpc>
                <a:spcPct val="90000"/>
              </a:lnSpc>
              <a:spcBef>
                <a:spcPts val="400"/>
              </a:spcBef>
              <a:spcAft>
                <a:spcPts val="400"/>
              </a:spcAft>
              <a:buFont typeface="Arial" panose="020B0604020202020204" pitchFamily="34" charset="0"/>
              <a:buChar char="•"/>
              <a:defRPr/>
            </a:pPr>
            <a:r>
              <a:rPr lang="en-US" sz="2300" dirty="0">
                <a:latin typeface="+mj-lt"/>
                <a:sym typeface="Arial"/>
              </a:rPr>
              <a:t>Prohibition on services involving </a:t>
            </a:r>
            <a:r>
              <a:rPr lang="en-US" sz="2300" b="1" dirty="0">
                <a:solidFill>
                  <a:schemeClr val="accent4">
                    <a:lumMod val="60000"/>
                    <a:lumOff val="40000"/>
                  </a:schemeClr>
                </a:solidFill>
                <a:latin typeface="+mj-lt"/>
                <a:sym typeface="Arial"/>
              </a:rPr>
              <a:t>designing or implementing IT systems </a:t>
            </a:r>
            <a:r>
              <a:rPr lang="en-US" sz="2300" dirty="0">
                <a:latin typeface="+mj-lt"/>
                <a:sym typeface="Arial"/>
              </a:rPr>
              <a:t>for PIE audit clients that: </a:t>
            </a:r>
          </a:p>
          <a:p>
            <a:pPr marL="1143000" indent="-457200">
              <a:lnSpc>
                <a:spcPct val="90000"/>
              </a:lnSpc>
              <a:spcBef>
                <a:spcPts val="400"/>
              </a:spcBef>
              <a:spcAft>
                <a:spcPts val="400"/>
              </a:spcAft>
              <a:buAutoNum type="arabicParenBoth"/>
              <a:defRPr/>
            </a:pPr>
            <a:r>
              <a:rPr lang="en-US" sz="2300" dirty="0">
                <a:latin typeface="+mj-lt"/>
                <a:sym typeface="Arial"/>
              </a:rPr>
              <a:t>Form part of the internal control over financial reporting; or  </a:t>
            </a:r>
          </a:p>
          <a:p>
            <a:pPr marL="1143000" indent="-457200">
              <a:lnSpc>
                <a:spcPct val="90000"/>
              </a:lnSpc>
              <a:spcBef>
                <a:spcPts val="400"/>
              </a:spcBef>
              <a:spcAft>
                <a:spcPts val="400"/>
              </a:spcAft>
              <a:buAutoNum type="arabicParenBoth"/>
              <a:defRPr/>
            </a:pPr>
            <a:r>
              <a:rPr lang="en-US" sz="2300" dirty="0">
                <a:latin typeface="+mj-lt"/>
                <a:sym typeface="Arial"/>
              </a:rPr>
              <a:t>Generate information for the client’s accounting records or financial statements</a:t>
            </a:r>
            <a:endParaRPr lang="en-US" sz="2300" strike="sngStrike" dirty="0">
              <a:solidFill>
                <a:srgbClr val="FF0000"/>
              </a:solidFill>
              <a:latin typeface="+mj-lt"/>
              <a:sym typeface="Arial"/>
            </a:endParaRPr>
          </a:p>
        </p:txBody>
      </p:sp>
      <p:sp>
        <p:nvSpPr>
          <p:cNvPr id="9" name="Oval 8">
            <a:extLst>
              <a:ext uri="{FF2B5EF4-FFF2-40B4-BE49-F238E27FC236}">
                <a16:creationId xmlns:a16="http://schemas.microsoft.com/office/drawing/2014/main" id="{F1E9EBB9-9A96-4A6F-821D-B61620F4379C}"/>
              </a:ext>
            </a:extLst>
          </p:cNvPr>
          <p:cNvSpPr/>
          <p:nvPr/>
        </p:nvSpPr>
        <p:spPr>
          <a:xfrm>
            <a:off x="10173378" y="792310"/>
            <a:ext cx="1997677" cy="808297"/>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solidFill>
              <a:latin typeface="+mj-lt"/>
            </a:endParaRPr>
          </a:p>
        </p:txBody>
      </p:sp>
      <p:sp>
        <p:nvSpPr>
          <p:cNvPr id="11" name="TextBox 10">
            <a:extLst>
              <a:ext uri="{FF2B5EF4-FFF2-40B4-BE49-F238E27FC236}">
                <a16:creationId xmlns:a16="http://schemas.microsoft.com/office/drawing/2014/main" id="{B425C1F7-9A4C-4D86-AA1B-B4F0FC04E1DD}"/>
              </a:ext>
            </a:extLst>
          </p:cNvPr>
          <p:cNvSpPr txBox="1"/>
          <p:nvPr/>
        </p:nvSpPr>
        <p:spPr>
          <a:xfrm>
            <a:off x="10130129" y="781168"/>
            <a:ext cx="2084174" cy="717523"/>
          </a:xfrm>
          <a:prstGeom prst="rect">
            <a:avLst/>
          </a:prstGeom>
          <a:noFill/>
        </p:spPr>
        <p:txBody>
          <a:bodyPr vert="horz" wrap="square" lIns="91440" tIns="45720" rIns="91440" bIns="45720" rtlCol="0" anchor="b">
            <a:normAutofit/>
          </a:bodyPr>
          <a:lstStyle/>
          <a:p>
            <a:pPr algn="ctr"/>
            <a:r>
              <a:rPr lang="en-US" sz="1500" dirty="0">
                <a:solidFill>
                  <a:schemeClr val="accent4"/>
                </a:solidFill>
                <a:latin typeface="+mj-lt"/>
              </a:rPr>
              <a:t>Effective December 2022</a:t>
            </a:r>
          </a:p>
        </p:txBody>
      </p:sp>
    </p:spTree>
    <p:extLst>
      <p:ext uri="{BB962C8B-B14F-4D97-AF65-F5344CB8AC3E}">
        <p14:creationId xmlns:p14="http://schemas.microsoft.com/office/powerpoint/2010/main" val="32011188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5707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6</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180759" y="0"/>
            <a:ext cx="11579441" cy="1068518"/>
          </a:xfrm>
        </p:spPr>
        <p:txBody>
          <a:bodyPr>
            <a:normAutofit/>
          </a:bodyPr>
          <a:lstStyle/>
          <a:p>
            <a:r>
              <a:rPr lang="en-US" sz="4300" dirty="0">
                <a:latin typeface="+mj-lt"/>
              </a:rPr>
              <a:t>On Balance, Clear Support for ED Proposals</a:t>
            </a:r>
          </a:p>
        </p:txBody>
      </p:sp>
      <p:pic>
        <p:nvPicPr>
          <p:cNvPr id="19" name="Picture 18" descr="Shape&#10;&#10;Description automatically generated">
            <a:extLst>
              <a:ext uri="{FF2B5EF4-FFF2-40B4-BE49-F238E27FC236}">
                <a16:creationId xmlns:a16="http://schemas.microsoft.com/office/drawing/2014/main" id="{3F501781-89B1-55F9-0180-1B48C89403A2}"/>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93145" y="2020186"/>
            <a:ext cx="3913306" cy="2606750"/>
          </a:xfrm>
          <a:prstGeom prst="rect">
            <a:avLst/>
          </a:prstGeom>
          <a:effectLst/>
        </p:spPr>
      </p:pic>
      <p:sp>
        <p:nvSpPr>
          <p:cNvPr id="21" name="Rectangle 20">
            <a:extLst>
              <a:ext uri="{FF2B5EF4-FFF2-40B4-BE49-F238E27FC236}">
                <a16:creationId xmlns:a16="http://schemas.microsoft.com/office/drawing/2014/main" id="{3CA11D39-8E8F-B04C-12BC-47EB1807039C}"/>
              </a:ext>
            </a:extLst>
          </p:cNvPr>
          <p:cNvSpPr/>
          <p:nvPr/>
        </p:nvSpPr>
        <p:spPr bwMode="auto">
          <a:xfrm>
            <a:off x="4424030" y="2210054"/>
            <a:ext cx="7463170" cy="4275806"/>
          </a:xfrm>
          <a:prstGeom prst="rect">
            <a:avLst/>
          </a:prstGeom>
          <a:solidFill>
            <a:schemeClr val="accent6">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457200" eaLnBrk="0" fontAlgn="base" hangingPunct="0">
              <a:spcBef>
                <a:spcPts val="1200"/>
              </a:spcBef>
              <a:spcAft>
                <a:spcPts val="600"/>
              </a:spcAft>
              <a:buFont typeface="Wingdings" panose="05000000000000000000" pitchFamily="2" charset="2"/>
              <a:buChar char="q"/>
            </a:pPr>
            <a:r>
              <a:rPr lang="en-US" sz="2200" dirty="0">
                <a:solidFill>
                  <a:schemeClr val="accent6">
                    <a:lumMod val="50000"/>
                  </a:schemeClr>
                </a:solidFill>
                <a:latin typeface="Arial" charset="0"/>
                <a:ea typeface="ヒラギノ角ゴ Pro W3" charset="-128"/>
                <a:cs typeface="ヒラギノ角ゴ Pro W3" charset="-128"/>
              </a:rPr>
              <a:t>Professional Skills </a:t>
            </a:r>
            <a:r>
              <a:rPr lang="en-US" sz="2200" i="1" dirty="0">
                <a:solidFill>
                  <a:schemeClr val="accent6">
                    <a:lumMod val="50000"/>
                  </a:schemeClr>
                </a:solidFill>
                <a:latin typeface="Arial" charset="0"/>
                <a:ea typeface="ヒラギノ角ゴ Pro W3" charset="-128"/>
                <a:cs typeface="ヒラギノ角ゴ Pro W3" charset="-128"/>
              </a:rPr>
              <a:t>(ED 113.1 A1)</a:t>
            </a:r>
          </a:p>
          <a:p>
            <a:pPr marL="285750" indent="-457200" eaLnBrk="0" fontAlgn="base" hangingPunct="0">
              <a:spcBef>
                <a:spcPts val="1200"/>
              </a:spcBef>
              <a:spcAft>
                <a:spcPts val="600"/>
              </a:spcAft>
              <a:buFont typeface="Wingdings" panose="05000000000000000000" pitchFamily="2" charset="2"/>
              <a:buChar char="q"/>
            </a:pPr>
            <a:r>
              <a:rPr lang="en-US" sz="2200" dirty="0">
                <a:solidFill>
                  <a:schemeClr val="accent6">
                    <a:lumMod val="50000"/>
                  </a:schemeClr>
                </a:solidFill>
                <a:latin typeface="Arial" charset="0"/>
                <a:ea typeface="ヒラギノ角ゴ Pro W3" charset="-128"/>
                <a:cs typeface="ヒラギノ角ゴ Pro W3" charset="-128"/>
              </a:rPr>
              <a:t>Confidentiality </a:t>
            </a:r>
            <a:r>
              <a:rPr lang="en-US" sz="2200" i="1" dirty="0">
                <a:solidFill>
                  <a:schemeClr val="accent6">
                    <a:lumMod val="50000"/>
                  </a:schemeClr>
                </a:solidFill>
                <a:latin typeface="Arial" charset="0"/>
                <a:ea typeface="ヒラギノ角ゴ Pro W3" charset="-128"/>
                <a:cs typeface="ヒラギノ角ゴ Pro W3" charset="-128"/>
              </a:rPr>
              <a:t>(ED S114 &amp; Glossary)</a:t>
            </a:r>
          </a:p>
          <a:p>
            <a:pPr marL="285750" indent="-457200" eaLnBrk="0" fontAlgn="base" hangingPunct="0">
              <a:spcBef>
                <a:spcPts val="1200"/>
              </a:spcBef>
              <a:spcAft>
                <a:spcPts val="600"/>
              </a:spcAft>
              <a:buFont typeface="Wingdings" panose="05000000000000000000" pitchFamily="2" charset="2"/>
              <a:buChar char="q"/>
            </a:pPr>
            <a:r>
              <a:rPr lang="en-US" sz="2200" dirty="0">
                <a:solidFill>
                  <a:schemeClr val="accent6">
                    <a:lumMod val="50000"/>
                  </a:schemeClr>
                </a:solidFill>
                <a:latin typeface="Arial" charset="0"/>
                <a:ea typeface="ヒラギノ角ゴ Pro W3" charset="-128"/>
                <a:cs typeface="ヒラギノ角ゴ Pro W3" charset="-128"/>
              </a:rPr>
              <a:t>Complex Circumstances </a:t>
            </a:r>
            <a:r>
              <a:rPr lang="en-US" sz="2200" i="1" dirty="0">
                <a:solidFill>
                  <a:schemeClr val="accent6">
                    <a:lumMod val="50000"/>
                  </a:schemeClr>
                </a:solidFill>
                <a:latin typeface="Arial" charset="0"/>
                <a:ea typeface="ヒラギノ角ゴ Pro W3" charset="-128"/>
                <a:cs typeface="ヒラギノ角ゴ Pro W3" charset="-128"/>
              </a:rPr>
              <a:t>(ED 120.13 A1-A3)</a:t>
            </a:r>
            <a:endParaRPr lang="en-US" sz="2200" dirty="0">
              <a:solidFill>
                <a:schemeClr val="accent6">
                  <a:lumMod val="50000"/>
                </a:schemeClr>
              </a:solidFill>
              <a:latin typeface="Arial" charset="0"/>
              <a:ea typeface="ヒラギノ角ゴ Pro W3" charset="-128"/>
              <a:cs typeface="ヒラギノ角ゴ Pro W3" charset="-128"/>
            </a:endParaRPr>
          </a:p>
          <a:p>
            <a:pPr marL="285750" indent="-457200" eaLnBrk="0" fontAlgn="base" hangingPunct="0">
              <a:spcBef>
                <a:spcPts val="1200"/>
              </a:spcBef>
              <a:spcAft>
                <a:spcPts val="600"/>
              </a:spcAft>
              <a:buFont typeface="Wingdings" panose="05000000000000000000" pitchFamily="2" charset="2"/>
              <a:buChar char="q"/>
            </a:pPr>
            <a:r>
              <a:rPr lang="en-US" sz="2200" dirty="0">
                <a:solidFill>
                  <a:schemeClr val="accent6">
                    <a:lumMod val="50000"/>
                  </a:schemeClr>
                </a:solidFill>
                <a:latin typeface="Arial" charset="0"/>
                <a:ea typeface="ヒラギノ角ゴ Pro W3" charset="-128"/>
                <a:cs typeface="ヒラギノ角ゴ Pro W3" charset="-128"/>
              </a:rPr>
              <a:t>Use of Technology (ED S200, S220, S300 &amp; S320)</a:t>
            </a:r>
          </a:p>
          <a:p>
            <a:pPr marL="461963" indent="-461963" eaLnBrk="0" fontAlgn="base" hangingPunct="0">
              <a:spcBef>
                <a:spcPts val="1200"/>
              </a:spcBef>
              <a:spcAft>
                <a:spcPts val="600"/>
              </a:spcAft>
              <a:buFont typeface="Wingdings" panose="05000000000000000000" pitchFamily="2" charset="2"/>
              <a:buChar char="q"/>
            </a:pPr>
            <a:r>
              <a:rPr lang="en-US" sz="2200" dirty="0">
                <a:solidFill>
                  <a:schemeClr val="accent6">
                    <a:lumMod val="50000"/>
                  </a:schemeClr>
                </a:solidFill>
                <a:latin typeface="Arial" charset="0"/>
                <a:ea typeface="ヒラギノ角ゴ Pro W3" charset="-128"/>
                <a:cs typeface="ヒラギノ角ゴ Pro W3" charset="-128"/>
              </a:rPr>
              <a:t>Close Business Relationships </a:t>
            </a:r>
            <a:r>
              <a:rPr lang="en-US" sz="2200" i="1" dirty="0">
                <a:solidFill>
                  <a:schemeClr val="accent6">
                    <a:lumMod val="50000"/>
                  </a:schemeClr>
                </a:solidFill>
                <a:latin typeface="Arial" charset="0"/>
                <a:ea typeface="ヒラギノ角ゴ Pro W3" charset="-128"/>
                <a:cs typeface="ヒラギノ角ゴ Pro W3" charset="-128"/>
              </a:rPr>
              <a:t>(ED 520.3 A2, 520.7 A1    &amp; 600.6)</a:t>
            </a:r>
          </a:p>
          <a:p>
            <a:pPr marL="285750" indent="-457200" eaLnBrk="0" fontAlgn="base" hangingPunct="0">
              <a:spcBef>
                <a:spcPts val="1200"/>
              </a:spcBef>
              <a:spcAft>
                <a:spcPts val="600"/>
              </a:spcAft>
              <a:buFont typeface="Wingdings" panose="05000000000000000000" pitchFamily="2" charset="2"/>
              <a:buChar char="q"/>
            </a:pPr>
            <a:r>
              <a:rPr lang="en-US" sz="2200" dirty="0">
                <a:solidFill>
                  <a:schemeClr val="accent6">
                    <a:lumMod val="50000"/>
                  </a:schemeClr>
                </a:solidFill>
                <a:latin typeface="Arial" charset="0"/>
                <a:ea typeface="ヒラギノ角ゴ Pro W3" charset="-128"/>
                <a:cs typeface="ヒラギノ角ゴ Pro W3" charset="-128"/>
              </a:rPr>
              <a:t>Hosting </a:t>
            </a:r>
            <a:r>
              <a:rPr lang="en-US" sz="2200" i="1" dirty="0">
                <a:solidFill>
                  <a:schemeClr val="accent6">
                    <a:lumMod val="50000"/>
                  </a:schemeClr>
                </a:solidFill>
                <a:latin typeface="Arial" charset="0"/>
                <a:ea typeface="ヒラギノ角ゴ Pro W3" charset="-128"/>
                <a:cs typeface="ヒラギノ角ゴ Pro W3" charset="-128"/>
              </a:rPr>
              <a:t>(ED 606.3 A1)</a:t>
            </a:r>
          </a:p>
        </p:txBody>
      </p:sp>
      <p:sp>
        <p:nvSpPr>
          <p:cNvPr id="22" name="TextBox 21">
            <a:extLst>
              <a:ext uri="{FF2B5EF4-FFF2-40B4-BE49-F238E27FC236}">
                <a16:creationId xmlns:a16="http://schemas.microsoft.com/office/drawing/2014/main" id="{64D7A5E3-F4C7-AB13-2505-744715CB6B44}"/>
              </a:ext>
            </a:extLst>
          </p:cNvPr>
          <p:cNvSpPr txBox="1"/>
          <p:nvPr/>
        </p:nvSpPr>
        <p:spPr>
          <a:xfrm>
            <a:off x="4433777" y="1319331"/>
            <a:ext cx="7453423" cy="890723"/>
          </a:xfrm>
          <a:prstGeom prst="rect">
            <a:avLst/>
          </a:prstGeom>
          <a:ln w="31750">
            <a:solidFill>
              <a:schemeClr val="accent6">
                <a:lumMod val="20000"/>
                <a:lumOff val="80000"/>
              </a:schemeClr>
            </a:solidFill>
          </a:ln>
        </p:spPr>
        <p:txBody>
          <a:bodyPr vert="horz" wrap="square" lIns="91440" tIns="45720" rIns="91440" bIns="45720" rtlCol="0" anchor="ctr">
            <a:noAutofit/>
          </a:bodyPr>
          <a:lstStyle/>
          <a:p>
            <a:pPr algn="ctr"/>
            <a:r>
              <a:rPr lang="en-US" sz="3600" b="1" dirty="0">
                <a:solidFill>
                  <a:srgbClr val="0B5494"/>
                </a:solidFill>
                <a:latin typeface="Arial" panose="020B0604020202020204" pitchFamily="34" charset="0"/>
                <a:cs typeface="Arial" panose="020B0604020202020204" pitchFamily="34" charset="0"/>
              </a:rPr>
              <a:t>Significant Issues</a:t>
            </a:r>
          </a:p>
        </p:txBody>
      </p:sp>
      <p:sp>
        <p:nvSpPr>
          <p:cNvPr id="2" name="TextBox 1">
            <a:extLst>
              <a:ext uri="{FF2B5EF4-FFF2-40B4-BE49-F238E27FC236}">
                <a16:creationId xmlns:a16="http://schemas.microsoft.com/office/drawing/2014/main" id="{239331F0-DDD2-33AC-9D0F-D5EBF24D35B7}"/>
              </a:ext>
            </a:extLst>
          </p:cNvPr>
          <p:cNvSpPr txBox="1"/>
          <p:nvPr/>
        </p:nvSpPr>
        <p:spPr>
          <a:xfrm>
            <a:off x="350614" y="4626936"/>
            <a:ext cx="3998368" cy="1381430"/>
          </a:xfrm>
          <a:prstGeom prst="rect">
            <a:avLst/>
          </a:prstGeom>
          <a:solidFill>
            <a:schemeClr val="accent4">
              <a:lumMod val="60000"/>
              <a:lumOff val="40000"/>
            </a:schemeClr>
          </a:solidFill>
        </p:spPr>
        <p:txBody>
          <a:bodyPr vert="horz" wrap="square" lIns="91440" tIns="45720" rIns="0" bIns="45720" rtlCol="0" anchor="ctr">
            <a:noAutofit/>
          </a:bodyPr>
          <a:lstStyle/>
          <a:p>
            <a:pPr marL="285750" indent="-285750" algn="l">
              <a:spcBef>
                <a:spcPts val="600"/>
              </a:spcBef>
              <a:buFont typeface="Wingdings" panose="05000000000000000000" pitchFamily="2" charset="2"/>
              <a:buChar char="ü"/>
            </a:pPr>
            <a:r>
              <a:rPr lang="en-US" sz="2400" dirty="0">
                <a:solidFill>
                  <a:schemeClr val="bg1"/>
                </a:solidFill>
                <a:effectLst/>
                <a:latin typeface="Arial" panose="020B0604020202020204" pitchFamily="34" charset="0"/>
                <a:ea typeface="Arial Unicode MS"/>
              </a:rPr>
              <a:t>Suggestions to refine text</a:t>
            </a:r>
          </a:p>
          <a:p>
            <a:pPr marL="285750" indent="-285750" algn="l">
              <a:spcBef>
                <a:spcPts val="600"/>
              </a:spcBef>
              <a:buFont typeface="Wingdings" panose="05000000000000000000" pitchFamily="2" charset="2"/>
              <a:buChar char="ü"/>
            </a:pPr>
            <a:r>
              <a:rPr lang="en-US" sz="2400" dirty="0">
                <a:solidFill>
                  <a:schemeClr val="bg1"/>
                </a:solidFill>
                <a:effectLst/>
                <a:latin typeface="Arial" panose="020B0604020202020204" pitchFamily="34" charset="0"/>
                <a:ea typeface="Arial Unicode MS"/>
              </a:rPr>
              <a:t>Areas of clarification</a:t>
            </a:r>
            <a:endParaRPr lang="en-US" sz="2400" dirty="0">
              <a:solidFill>
                <a:schemeClr val="bg1"/>
              </a:solidFill>
            </a:endParaRPr>
          </a:p>
        </p:txBody>
      </p:sp>
    </p:spTree>
    <p:extLst>
      <p:ext uri="{BB962C8B-B14F-4D97-AF65-F5344CB8AC3E}">
        <p14:creationId xmlns:p14="http://schemas.microsoft.com/office/powerpoint/2010/main" val="3099819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7</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612559" y="36374"/>
            <a:ext cx="11579441" cy="1068518"/>
          </a:xfrm>
        </p:spPr>
        <p:txBody>
          <a:bodyPr>
            <a:normAutofit/>
          </a:bodyPr>
          <a:lstStyle/>
          <a:p>
            <a:r>
              <a:rPr lang="en-US" dirty="0">
                <a:latin typeface="+mj-lt"/>
              </a:rPr>
              <a:t>Professional Skills </a:t>
            </a:r>
            <a:r>
              <a:rPr lang="en-US" sz="2000" dirty="0">
                <a:latin typeface="+mj-lt"/>
              </a:rPr>
              <a:t>(ED para. 113.1 A1)</a:t>
            </a:r>
          </a:p>
        </p:txBody>
      </p:sp>
      <p:sp>
        <p:nvSpPr>
          <p:cNvPr id="3" name="TextBox 2">
            <a:extLst>
              <a:ext uri="{FF2B5EF4-FFF2-40B4-BE49-F238E27FC236}">
                <a16:creationId xmlns:a16="http://schemas.microsoft.com/office/drawing/2014/main" id="{1449BBEC-6032-4806-D576-8ABEE39D3587}"/>
              </a:ext>
            </a:extLst>
          </p:cNvPr>
          <p:cNvSpPr txBox="1"/>
          <p:nvPr/>
        </p:nvSpPr>
        <p:spPr>
          <a:xfrm>
            <a:off x="612557" y="2089561"/>
            <a:ext cx="10948821" cy="43088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342900" indent="-342900">
              <a:spcBef>
                <a:spcPts val="600"/>
              </a:spcBef>
              <a:spcAft>
                <a:spcPts val="600"/>
              </a:spcAft>
              <a:buFont typeface="Wingdings" panose="05000000000000000000" pitchFamily="2" charset="2"/>
              <a:buChar char="Ø"/>
            </a:pPr>
            <a:r>
              <a:rPr lang="en-US" sz="2000" b="1" dirty="0">
                <a:solidFill>
                  <a:schemeClr val="accent4"/>
                </a:solidFill>
                <a:latin typeface="+mj-lt"/>
                <a:ea typeface="Arial"/>
                <a:cs typeface="Arial"/>
                <a:sym typeface="Arial"/>
              </a:rPr>
              <a:t>Reserved support</a:t>
            </a:r>
            <a:r>
              <a:rPr kumimoji="0" lang="en-US" sz="2000" b="1" i="0" u="none" strike="noStrike" cap="none" spc="0" normalizeH="0" baseline="0" dirty="0">
                <a:ln>
                  <a:noFill/>
                </a:ln>
                <a:solidFill>
                  <a:schemeClr val="accent4"/>
                </a:solidFill>
                <a:effectLst/>
                <a:uFillTx/>
                <a:latin typeface="+mj-lt"/>
                <a:ea typeface="Arial"/>
                <a:cs typeface="Arial"/>
                <a:sym typeface="Arial"/>
              </a:rPr>
              <a:t>: </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Relevance of “soft skills’ in the Code, vs being important in practice.</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Generic, adds no value, will lead to inconsistent application.</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Inadvertent barrier into the profession; possible discriminatory effect. </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Lack of linkage to the technology project.</a:t>
            </a:r>
          </a:p>
          <a:p>
            <a:pPr marL="285750" indent="-285750">
              <a:spcBef>
                <a:spcPts val="600"/>
              </a:spcBef>
              <a:spcAft>
                <a:spcPts val="600"/>
              </a:spcAft>
              <a:buFont typeface="Wingdings" panose="05000000000000000000" pitchFamily="2" charset="2"/>
              <a:buChar char="Ø"/>
            </a:pPr>
            <a:r>
              <a:rPr lang="en-US" sz="2000" b="1" dirty="0">
                <a:solidFill>
                  <a:srgbClr val="00AA55"/>
                </a:solidFill>
                <a:latin typeface="+mj-lt"/>
                <a:ea typeface="Arial"/>
                <a:cs typeface="Arial"/>
                <a:sym typeface="Arial"/>
              </a:rPr>
              <a:t>Suggestions:</a:t>
            </a:r>
            <a:endParaRPr kumimoji="0" lang="en-US" sz="2000" b="1" i="0" u="none" strike="noStrike" cap="none" spc="0" normalizeH="0" baseline="0" dirty="0">
              <a:ln>
                <a:noFill/>
              </a:ln>
              <a:solidFill>
                <a:srgbClr val="00AA55"/>
              </a:solidFill>
              <a:effectLst/>
              <a:uFillTx/>
              <a:latin typeface="+mj-lt"/>
              <a:ea typeface="Arial"/>
              <a:cs typeface="Arial"/>
              <a:sym typeface="Arial"/>
            </a:endParaRP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Clarify that level of soft skills and technology-related understanding is commensurate with </a:t>
            </a:r>
            <a:r>
              <a:rPr kumimoji="0" lang="en-US" sz="2000" b="0" i="0" u="none" strike="noStrike" cap="none" spc="0" normalizeH="0" baseline="0" dirty="0" err="1">
                <a:ln>
                  <a:noFill/>
                </a:ln>
                <a:effectLst/>
                <a:uFillTx/>
                <a:latin typeface="+mj-lt"/>
                <a:ea typeface="Arial"/>
                <a:cs typeface="Arial"/>
                <a:sym typeface="Arial"/>
              </a:rPr>
              <a:t>PAs’</a:t>
            </a:r>
            <a:r>
              <a:rPr kumimoji="0" lang="en-US" sz="2000" b="0" i="0" u="none" strike="noStrike" cap="none" spc="0" normalizeH="0" baseline="0" dirty="0">
                <a:ln>
                  <a:noFill/>
                </a:ln>
                <a:effectLst/>
                <a:uFillTx/>
                <a:latin typeface="+mj-lt"/>
                <a:ea typeface="Arial"/>
                <a:cs typeface="Arial"/>
                <a:sym typeface="Arial"/>
              </a:rPr>
              <a:t> roles, responsibilities, type of service provided.</a:t>
            </a:r>
          </a:p>
          <a:p>
            <a:pPr marL="509588" lvl="1" indent="-457200">
              <a:spcBef>
                <a:spcPts val="600"/>
              </a:spcBef>
              <a:spcAft>
                <a:spcPts val="600"/>
              </a:spcAft>
              <a:buFont typeface="Arial" panose="020B0604020202020204" pitchFamily="34" charset="0"/>
              <a:buChar char="•"/>
            </a:pPr>
            <a:r>
              <a:rPr kumimoji="0" lang="en-US" sz="2000" b="0" i="0" u="none" strike="noStrike" cap="none" spc="0" normalizeH="0" baseline="0" dirty="0">
                <a:ln>
                  <a:noFill/>
                </a:ln>
                <a:effectLst/>
                <a:uFillTx/>
                <a:latin typeface="+mj-lt"/>
                <a:ea typeface="Arial"/>
                <a:cs typeface="Arial"/>
                <a:sym typeface="Arial"/>
              </a:rPr>
              <a:t>Add </a:t>
            </a:r>
            <a:r>
              <a:rPr kumimoji="0" lang="en-US" sz="2000" b="0" i="1" u="none" strike="noStrike" cap="none" spc="0" normalizeH="0" baseline="0" dirty="0">
                <a:ln>
                  <a:noFill/>
                </a:ln>
                <a:effectLst/>
                <a:uFillTx/>
                <a:latin typeface="+mj-lt"/>
                <a:ea typeface="Arial"/>
                <a:cs typeface="Arial"/>
                <a:sym typeface="Arial"/>
              </a:rPr>
              <a:t>“innovative thought leadership, adaptability, initiative, responsiveness, change management, managing technological disruption, evolving work practices.”</a:t>
            </a:r>
          </a:p>
        </p:txBody>
      </p:sp>
      <p:sp>
        <p:nvSpPr>
          <p:cNvPr id="5" name="TextBox 4">
            <a:extLst>
              <a:ext uri="{FF2B5EF4-FFF2-40B4-BE49-F238E27FC236}">
                <a16:creationId xmlns:a16="http://schemas.microsoft.com/office/drawing/2014/main" id="{1B969A33-6011-7A92-479A-7D891F564A37}"/>
              </a:ext>
            </a:extLst>
          </p:cNvPr>
          <p:cNvSpPr txBox="1"/>
          <p:nvPr/>
        </p:nvSpPr>
        <p:spPr>
          <a:xfrm>
            <a:off x="612558" y="1242057"/>
            <a:ext cx="10948821" cy="492443"/>
          </a:xfrm>
          <a:prstGeom prst="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117475">
              <a:spcBef>
                <a:spcPts val="600"/>
              </a:spcBef>
              <a:spcAft>
                <a:spcPts val="600"/>
              </a:spcAft>
            </a:pPr>
            <a:r>
              <a:rPr lang="en-US" sz="2200" b="1" dirty="0">
                <a:latin typeface="+mj-lt"/>
                <a:ea typeface="Arial"/>
                <a:cs typeface="Arial"/>
                <a:sym typeface="Arial"/>
              </a:rPr>
              <a:t>ED: </a:t>
            </a:r>
            <a:r>
              <a:rPr lang="en-US" sz="2200" dirty="0">
                <a:latin typeface="+mj-lt"/>
                <a:ea typeface="Arial"/>
                <a:cs typeface="Arial"/>
                <a:sym typeface="Arial"/>
              </a:rPr>
              <a:t>Highlighted interpersonal, communication and organizational skills needed by PAs</a:t>
            </a:r>
            <a:endParaRPr kumimoji="0" lang="en-US" sz="2200" b="0" i="1" u="none" strike="noStrike" cap="none" spc="0" normalizeH="0" baseline="0" dirty="0">
              <a:ln>
                <a:noFill/>
              </a:ln>
              <a:effectLst/>
              <a:uFillTx/>
              <a:latin typeface="+mj-lt"/>
              <a:ea typeface="Arial"/>
              <a:cs typeface="Arial"/>
              <a:sym typeface="Arial"/>
            </a:endParaRPr>
          </a:p>
        </p:txBody>
      </p:sp>
    </p:spTree>
    <p:extLst>
      <p:ext uri="{BB962C8B-B14F-4D97-AF65-F5344CB8AC3E}">
        <p14:creationId xmlns:p14="http://schemas.microsoft.com/office/powerpoint/2010/main" val="1484462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921E39-29BD-AEE7-8637-0C5008638FFE}"/>
              </a:ext>
            </a:extLst>
          </p:cNvPr>
          <p:cNvSpPr txBox="1">
            <a:spLocks/>
          </p:cNvSpPr>
          <p:nvPr/>
        </p:nvSpPr>
        <p:spPr>
          <a:xfrm>
            <a:off x="3352800" y="1129140"/>
            <a:ext cx="7884073" cy="5712290"/>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eaLnBrk="0" hangingPunct="0">
              <a:spcBef>
                <a:spcPts val="600"/>
              </a:spcBef>
            </a:pPr>
            <a:r>
              <a:rPr lang="en-US" sz="2100" b="1" dirty="0">
                <a:solidFill>
                  <a:schemeClr val="tx1"/>
                </a:solidFill>
                <a:latin typeface="+mj-lt"/>
              </a:rPr>
              <a:t>Revised 113.1 A1: Revert to Extant. </a:t>
            </a:r>
          </a:p>
          <a:p>
            <a:pPr eaLnBrk="0" hangingPunct="0">
              <a:spcBef>
                <a:spcPts val="600"/>
              </a:spcBef>
            </a:pPr>
            <a:r>
              <a:rPr lang="en-US" sz="2100" dirty="0">
                <a:solidFill>
                  <a:schemeClr val="tx1"/>
                </a:solidFill>
                <a:latin typeface="+mj-lt"/>
              </a:rPr>
              <a:t>Serving clients and employing organizations with professional competence requires</a:t>
            </a:r>
            <a:r>
              <a:rPr lang="en-US" sz="2100" strike="sngStrike" dirty="0">
                <a:solidFill>
                  <a:schemeClr val="tx1"/>
                </a:solidFill>
                <a:latin typeface="+mj-lt"/>
              </a:rPr>
              <a:t>: (a)  </a:t>
            </a:r>
            <a:r>
              <a:rPr lang="en-US" sz="2100" strike="sngStrike" dirty="0" err="1">
                <a:solidFill>
                  <a:schemeClr val="tx1"/>
                </a:solidFill>
                <a:latin typeface="+mj-lt"/>
              </a:rPr>
              <a:t>T</a:t>
            </a:r>
            <a:r>
              <a:rPr lang="en-US" sz="2100" dirty="0" err="1">
                <a:solidFill>
                  <a:schemeClr val="accent5"/>
                </a:solidFill>
                <a:latin typeface="+mj-lt"/>
              </a:rPr>
              <a:t>t</a:t>
            </a:r>
            <a:r>
              <a:rPr lang="en-US" sz="2100" dirty="0" err="1">
                <a:solidFill>
                  <a:schemeClr val="tx1"/>
                </a:solidFill>
                <a:latin typeface="+mj-lt"/>
              </a:rPr>
              <a:t>he</a:t>
            </a:r>
            <a:r>
              <a:rPr lang="en-US" sz="2100" dirty="0">
                <a:solidFill>
                  <a:schemeClr val="tx1"/>
                </a:solidFill>
                <a:latin typeface="+mj-lt"/>
              </a:rPr>
              <a:t> exercise of sound judgment in applying professional knowledge and skills</a:t>
            </a:r>
            <a:r>
              <a:rPr lang="en-US" sz="2100" strike="sngStrike" dirty="0">
                <a:solidFill>
                  <a:schemeClr val="tx1"/>
                </a:solidFill>
                <a:latin typeface="+mj-lt"/>
              </a:rPr>
              <a:t>; and (b) The application of interpersonal, communication and organizational skills when undertaking professional activities</a:t>
            </a:r>
            <a:r>
              <a:rPr lang="en-US" sz="2100" dirty="0">
                <a:solidFill>
                  <a:schemeClr val="tx1"/>
                </a:solidFill>
                <a:latin typeface="+mj-lt"/>
              </a:rPr>
              <a:t>. </a:t>
            </a:r>
          </a:p>
          <a:p>
            <a:pPr marL="342900" indent="-342900" eaLnBrk="0" hangingPunct="0">
              <a:spcBef>
                <a:spcPts val="600"/>
              </a:spcBef>
              <a:buFont typeface="Wingdings" panose="05000000000000000000" pitchFamily="2" charset="2"/>
              <a:buChar char="q"/>
            </a:pPr>
            <a:endParaRPr lang="en-US" sz="2100" b="1" dirty="0">
              <a:solidFill>
                <a:schemeClr val="tx1"/>
              </a:solidFill>
              <a:latin typeface="+mj-lt"/>
            </a:endParaRPr>
          </a:p>
          <a:p>
            <a:pPr eaLnBrk="0" hangingPunct="0">
              <a:spcBef>
                <a:spcPts val="600"/>
              </a:spcBef>
            </a:pPr>
            <a:r>
              <a:rPr lang="en-US" sz="2100" b="1" dirty="0">
                <a:solidFill>
                  <a:schemeClr val="tx1"/>
                </a:solidFill>
                <a:latin typeface="+mj-lt"/>
              </a:rPr>
              <a:t>New 113.1 A2:</a:t>
            </a:r>
          </a:p>
          <a:p>
            <a:pPr eaLnBrk="0" hangingPunct="0">
              <a:spcBef>
                <a:spcPts val="600"/>
              </a:spcBef>
            </a:pPr>
            <a:r>
              <a:rPr lang="en-US" sz="2100" strike="sngStrike" dirty="0">
                <a:solidFill>
                  <a:schemeClr val="tx1"/>
                </a:solidFill>
                <a:latin typeface="+mj-lt"/>
              </a:rPr>
              <a:t>113.1 A1 (b) </a:t>
            </a:r>
            <a:r>
              <a:rPr lang="en-US" sz="2100" dirty="0">
                <a:solidFill>
                  <a:schemeClr val="tx1"/>
                </a:solidFill>
                <a:latin typeface="+mj-lt"/>
              </a:rPr>
              <a:t>The </a:t>
            </a:r>
            <a:r>
              <a:rPr lang="en-US" sz="2100" strike="sngStrike" dirty="0">
                <a:solidFill>
                  <a:schemeClr val="tx1"/>
                </a:solidFill>
                <a:latin typeface="+mj-lt"/>
              </a:rPr>
              <a:t>application of </a:t>
            </a:r>
            <a:r>
              <a:rPr lang="en-US" sz="2100" dirty="0">
                <a:solidFill>
                  <a:schemeClr val="accent5"/>
                </a:solidFill>
                <a:latin typeface="+mj-lt"/>
              </a:rPr>
              <a:t>knowledge and skills necessary to provide a professional activity vary depending on the nature of the activity being undertaken. For example, activities that involve interaction with entities and individuals with which the professional accountant, the firm or the employing organization has a professional or business relationship might require </a:t>
            </a:r>
            <a:r>
              <a:rPr lang="en-US" sz="2100" dirty="0">
                <a:solidFill>
                  <a:schemeClr val="tx1"/>
                </a:solidFill>
                <a:latin typeface="+mj-lt"/>
              </a:rPr>
              <a:t>interpersonal, communication and organizational skills. </a:t>
            </a:r>
            <a:r>
              <a:rPr lang="en-US" sz="2100" dirty="0">
                <a:solidFill>
                  <a:schemeClr val="accent5"/>
                </a:solidFill>
                <a:latin typeface="+mj-lt"/>
              </a:rPr>
              <a:t>Activities that involve technology might require knowledge of a particular technology and its operation.</a:t>
            </a:r>
          </a:p>
        </p:txBody>
      </p:sp>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8</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207959" y="2710"/>
            <a:ext cx="11579441" cy="1068518"/>
          </a:xfrm>
        </p:spPr>
        <p:txBody>
          <a:bodyPr>
            <a:noAutofit/>
          </a:bodyPr>
          <a:lstStyle/>
          <a:p>
            <a:r>
              <a:rPr lang="en-US" sz="3800" dirty="0">
                <a:latin typeface="+mj-lt"/>
              </a:rPr>
              <a:t>Revised 113.1 A1 and New 113.1 A2 </a:t>
            </a:r>
            <a:r>
              <a:rPr lang="en-US" sz="2000" dirty="0">
                <a:latin typeface="+mj-lt"/>
              </a:rPr>
              <a:t>(ED Mark-Up)</a:t>
            </a: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9" name="TextBox 8">
            <a:extLst>
              <a:ext uri="{FF2B5EF4-FFF2-40B4-BE49-F238E27FC236}">
                <a16:creationId xmlns:a16="http://schemas.microsoft.com/office/drawing/2014/main" id="{A1161AFC-809A-FBA0-AE93-19D99707C2F9}"/>
              </a:ext>
            </a:extLst>
          </p:cNvPr>
          <p:cNvSpPr txBox="1"/>
          <p:nvPr/>
        </p:nvSpPr>
        <p:spPr>
          <a:xfrm>
            <a:off x="644861" y="1313793"/>
            <a:ext cx="2427523" cy="4868584"/>
          </a:xfrm>
          <a:prstGeom prst="rect">
            <a:avLst/>
          </a:prstGeom>
          <a:solidFill>
            <a:schemeClr val="accent6">
              <a:lumMod val="20000"/>
              <a:lumOff val="80000"/>
            </a:schemeClr>
          </a:solidFill>
        </p:spPr>
        <p:txBody>
          <a:bodyPr vert="horz" wrap="square" lIns="91440" tIns="0" rIns="91440" bIns="182880" rtlCol="0" anchor="b">
            <a:noAutofit/>
          </a:bodyPr>
          <a:lstStyle/>
          <a:p>
            <a:pPr algn="l">
              <a:spcBef>
                <a:spcPts val="600"/>
              </a:spcBef>
            </a:pPr>
            <a:r>
              <a:rPr lang="en-US" b="1" dirty="0">
                <a:solidFill>
                  <a:schemeClr val="accent6"/>
                </a:solidFill>
                <a:latin typeface="+mj-lt"/>
              </a:rPr>
              <a:t>TF Response</a:t>
            </a:r>
          </a:p>
          <a:p>
            <a:pPr marL="342900" indent="-342900" algn="l">
              <a:spcBef>
                <a:spcPts val="600"/>
              </a:spcBef>
              <a:buFont typeface="Arial" panose="020B0604020202020204" pitchFamily="34" charset="0"/>
              <a:buChar char="•"/>
            </a:pPr>
            <a:r>
              <a:rPr lang="en-US" dirty="0">
                <a:solidFill>
                  <a:schemeClr val="accent6"/>
                </a:solidFill>
                <a:latin typeface="+mj-lt"/>
              </a:rPr>
              <a:t>New 113.1 A2: </a:t>
            </a:r>
          </a:p>
          <a:p>
            <a:pPr marL="798513" indent="-452438" algn="l">
              <a:spcBef>
                <a:spcPts val="600"/>
              </a:spcBef>
              <a:buFont typeface="Wingdings" panose="05000000000000000000" pitchFamily="2" charset="2"/>
              <a:buChar char="q"/>
            </a:pPr>
            <a:r>
              <a:rPr lang="en-US" dirty="0">
                <a:solidFill>
                  <a:schemeClr val="accent6"/>
                </a:solidFill>
                <a:latin typeface="+mj-lt"/>
              </a:rPr>
              <a:t>Knowledge &amp; skills dependent on PA activity.</a:t>
            </a:r>
          </a:p>
          <a:p>
            <a:pPr marL="342900" indent="-342900" algn="l">
              <a:spcBef>
                <a:spcPts val="600"/>
              </a:spcBef>
              <a:buFont typeface="Arial" panose="020B0604020202020204" pitchFamily="34" charset="0"/>
              <a:buChar char="•"/>
            </a:pPr>
            <a:r>
              <a:rPr lang="en-US" dirty="0">
                <a:solidFill>
                  <a:schemeClr val="accent6"/>
                </a:solidFill>
                <a:latin typeface="+mj-lt"/>
              </a:rPr>
              <a:t>Other skills suggested too detailed for Code.</a:t>
            </a:r>
          </a:p>
          <a:p>
            <a:pPr marL="342900" indent="-342900" algn="l">
              <a:spcBef>
                <a:spcPts val="600"/>
              </a:spcBef>
              <a:buFont typeface="Arial" panose="020B0604020202020204" pitchFamily="34" charset="0"/>
              <a:buChar char="•"/>
            </a:pPr>
            <a:r>
              <a:rPr lang="en-US" dirty="0" err="1">
                <a:solidFill>
                  <a:schemeClr val="accent6"/>
                </a:solidFill>
                <a:latin typeface="+mj-lt"/>
              </a:rPr>
              <a:t>BfC</a:t>
            </a:r>
            <a:r>
              <a:rPr lang="en-US" dirty="0">
                <a:solidFill>
                  <a:schemeClr val="accent6"/>
                </a:solidFill>
                <a:latin typeface="+mj-lt"/>
              </a:rPr>
              <a:t>:</a:t>
            </a:r>
          </a:p>
          <a:p>
            <a:pPr marL="800100" lvl="1" indent="-454025">
              <a:spcBef>
                <a:spcPts val="600"/>
              </a:spcBef>
              <a:buFont typeface="Wingdings" panose="05000000000000000000" pitchFamily="2" charset="2"/>
              <a:buChar char="q"/>
            </a:pPr>
            <a:r>
              <a:rPr lang="en-US" dirty="0">
                <a:solidFill>
                  <a:schemeClr val="accent6"/>
                </a:solidFill>
                <a:latin typeface="+mj-lt"/>
              </a:rPr>
              <a:t>Linkage to Tech Project.</a:t>
            </a:r>
          </a:p>
          <a:p>
            <a:pPr marL="800100" lvl="1" indent="-454025">
              <a:spcBef>
                <a:spcPts val="600"/>
              </a:spcBef>
              <a:buFont typeface="Wingdings" panose="05000000000000000000" pitchFamily="2" charset="2"/>
              <a:buChar char="q"/>
            </a:pPr>
            <a:r>
              <a:rPr lang="en-US" dirty="0">
                <a:solidFill>
                  <a:schemeClr val="accent6"/>
                </a:solidFill>
                <a:latin typeface="+mj-lt"/>
              </a:rPr>
              <a:t>Relevance of professional “soft” skills.</a:t>
            </a:r>
          </a:p>
        </p:txBody>
      </p:sp>
    </p:spTree>
    <p:extLst>
      <p:ext uri="{BB962C8B-B14F-4D97-AF65-F5344CB8AC3E}">
        <p14:creationId xmlns:p14="http://schemas.microsoft.com/office/powerpoint/2010/main" val="3340473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E02B172-F7A6-90F0-8C0C-BF54357DA807}"/>
              </a:ext>
            </a:extLst>
          </p:cNvPr>
          <p:cNvSpPr txBox="1">
            <a:spLocks/>
          </p:cNvSpPr>
          <p:nvPr/>
        </p:nvSpPr>
        <p:spPr>
          <a:xfrm>
            <a:off x="3352800" y="1890689"/>
            <a:ext cx="7884073" cy="3167501"/>
          </a:xfrm>
          <a:prstGeom prst="rect">
            <a:avLst/>
          </a:prstGeom>
          <a:solidFill>
            <a:schemeClr val="bg1">
              <a:lumMod val="95000"/>
            </a:schemeClr>
          </a:solidFill>
          <a:ln>
            <a:solidFill>
              <a:schemeClr val="tx2"/>
            </a:solidFill>
          </a:ln>
        </p:spPr>
        <p:txBody>
          <a:bodyPr vert="horz" lIns="91440" tIns="45720" rIns="91440" bIns="9144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3200" kern="1200">
                <a:solidFill>
                  <a:srgbClr val="4A4A4A"/>
                </a:solidFill>
                <a:latin typeface="Product Sans Thin" panose="020B0203030502040203" pitchFamily="34" charset="0"/>
                <a:ea typeface="+mn-ea"/>
                <a:cs typeface="+mn-cs"/>
              </a:defRPr>
            </a:lvl1pPr>
            <a:lvl2pPr marL="457200" indent="0" algn="l" defTabSz="914400" rtl="0" eaLnBrk="1" latinLnBrk="0" hangingPunct="1">
              <a:lnSpc>
                <a:spcPct val="90000"/>
              </a:lnSpc>
              <a:spcBef>
                <a:spcPts val="500"/>
              </a:spcBef>
              <a:buClr>
                <a:srgbClr val="4A4A4A"/>
              </a:buClr>
              <a:buFont typeface="System Font Regular"/>
              <a:buNone/>
              <a:defRPr sz="2800" kern="1200">
                <a:solidFill>
                  <a:srgbClr val="4A4A4A"/>
                </a:solidFill>
                <a:latin typeface="Product Sans Thin" panose="020B0203030502040203" pitchFamily="34" charset="0"/>
                <a:ea typeface="+mn-ea"/>
                <a:cs typeface="+mn-cs"/>
              </a:defRPr>
            </a:lvl2pPr>
            <a:lvl3pPr marL="914400" indent="0" algn="l" defTabSz="914400" rtl="0" eaLnBrk="1" latinLnBrk="0" hangingPunct="1">
              <a:lnSpc>
                <a:spcPct val="90000"/>
              </a:lnSpc>
              <a:spcBef>
                <a:spcPts val="500"/>
              </a:spcBef>
              <a:buSzPct val="75000"/>
              <a:buFont typeface="Courier New" panose="02070309020205020404" pitchFamily="49" charset="0"/>
              <a:buNone/>
              <a:defRPr sz="2400" kern="1200">
                <a:solidFill>
                  <a:srgbClr val="4A4A4A"/>
                </a:solidFill>
                <a:latin typeface="Product Sans Thin" panose="020B0203030502040203" pitchFamily="34" charset="0"/>
                <a:ea typeface="+mn-ea"/>
                <a:cs typeface="+mn-cs"/>
              </a:defRPr>
            </a:lvl3pPr>
            <a:lvl4pPr marL="1371600" marR="0" indent="0" algn="l" defTabSz="914400" rtl="0" eaLnBrk="1" fontAlgn="auto" latinLnBrk="0" hangingPunct="1">
              <a:lnSpc>
                <a:spcPct val="90000"/>
              </a:lnSpc>
              <a:spcBef>
                <a:spcPts val="500"/>
              </a:spcBef>
              <a:spcAft>
                <a:spcPts val="0"/>
              </a:spcAft>
              <a:buClrTx/>
              <a:buSzPct val="75000"/>
              <a:buFont typeface="System Font Regular"/>
              <a:buNone/>
              <a:tabLst/>
              <a:defRPr sz="20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2000" kern="1200">
                <a:solidFill>
                  <a:srgbClr val="4A4A4A"/>
                </a:solidFill>
                <a:latin typeface="Product Sans Thin" panose="020B0203030502040203"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eaLnBrk="0" hangingPunct="0">
              <a:spcBef>
                <a:spcPts val="600"/>
              </a:spcBef>
            </a:pPr>
            <a:r>
              <a:rPr lang="en-US" sz="2100" b="1" dirty="0">
                <a:solidFill>
                  <a:schemeClr val="tx1"/>
                </a:solidFill>
                <a:latin typeface="+mj-lt"/>
              </a:rPr>
              <a:t>Revised 113.1 A3 (ED 113.1 A2)</a:t>
            </a:r>
          </a:p>
          <a:p>
            <a:pPr eaLnBrk="0" hangingPunct="0">
              <a:spcBef>
                <a:spcPts val="600"/>
              </a:spcBef>
            </a:pPr>
            <a:r>
              <a:rPr lang="en-US" sz="2100" dirty="0">
                <a:solidFill>
                  <a:srgbClr val="000000"/>
                </a:solidFill>
                <a:effectLst/>
                <a:latin typeface="Arial" panose="020B0604020202020204" pitchFamily="34" charset="0"/>
                <a:ea typeface="Calibri" panose="020F0502020204030204" pitchFamily="34" charset="0"/>
                <a:cs typeface="Arial" panose="020B0604020202020204" pitchFamily="34" charset="0"/>
              </a:rPr>
              <a:t>Maintaining professional competence requires </a:t>
            </a:r>
            <a:r>
              <a:rPr lang="en-US" sz="2100" dirty="0">
                <a:solidFill>
                  <a:schemeClr val="accent5"/>
                </a:solidFill>
                <a:effectLst/>
                <a:latin typeface="Arial" panose="020B0604020202020204" pitchFamily="34" charset="0"/>
                <a:ea typeface="Calibri" panose="020F0502020204030204" pitchFamily="34" charset="0"/>
                <a:cs typeface="Arial" panose="020B0604020202020204" pitchFamily="34" charset="0"/>
              </a:rPr>
              <a:t>a professional accountant to have</a:t>
            </a:r>
            <a:r>
              <a:rPr lang="en-US" sz="21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 continuing awareness and </a:t>
            </a:r>
            <a:r>
              <a:rPr lang="en-US" sz="2100" strike="sngStrike"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an</a:t>
            </a:r>
            <a:r>
              <a:rPr lang="en-US" sz="21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understanding</a:t>
            </a:r>
            <a:r>
              <a:rPr lang="en-US" sz="2100" dirty="0">
                <a:solidFill>
                  <a:srgbClr val="000000"/>
                </a:solidFill>
                <a:effectLst/>
                <a:latin typeface="Arial" panose="020B0604020202020204" pitchFamily="34" charset="0"/>
                <a:ea typeface="Calibri" panose="020F0502020204030204" pitchFamily="34" charset="0"/>
                <a:cs typeface="Arial" panose="020B0604020202020204" pitchFamily="34" charset="0"/>
              </a:rPr>
              <a:t> of </a:t>
            </a:r>
            <a:r>
              <a:rPr lang="en-US" sz="2100" strike="sngStrike"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relevant</a:t>
            </a:r>
            <a:r>
              <a:rPr lang="en-US" sz="21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technical</a:t>
            </a:r>
            <a:r>
              <a:rPr lang="en-US" sz="2100" dirty="0">
                <a:solidFill>
                  <a:srgbClr val="000000"/>
                </a:solidFill>
                <a:effectLst/>
                <a:latin typeface="Arial" panose="020B0604020202020204" pitchFamily="34" charset="0"/>
                <a:ea typeface="Calibri" panose="020F0502020204030204" pitchFamily="34" charset="0"/>
                <a:cs typeface="Arial" panose="020B0604020202020204" pitchFamily="34" charset="0"/>
              </a:rPr>
              <a:t>, professional, business and technology-related developments </a:t>
            </a:r>
            <a:r>
              <a:rPr lang="en-US" sz="2100" dirty="0">
                <a:solidFill>
                  <a:schemeClr val="accent5"/>
                </a:solidFill>
                <a:effectLst/>
                <a:latin typeface="Arial" panose="020B0604020202020204" pitchFamily="34" charset="0"/>
                <a:ea typeface="Calibri" panose="020F0502020204030204" pitchFamily="34" charset="0"/>
                <a:cs typeface="Arial" panose="020B0604020202020204" pitchFamily="34" charset="0"/>
              </a:rPr>
              <a:t>relevant to the professional activities undertaken by the accountant.</a:t>
            </a:r>
            <a:r>
              <a:rPr lang="en-US" sz="2100" dirty="0">
                <a:solidFill>
                  <a:srgbClr val="000000"/>
                </a:solidFill>
                <a:effectLst/>
                <a:latin typeface="Arial" panose="020B0604020202020204" pitchFamily="34" charset="0"/>
                <a:ea typeface="Calibri" panose="020F0502020204030204" pitchFamily="34" charset="0"/>
                <a:cs typeface="Arial" panose="020B0604020202020204" pitchFamily="34" charset="0"/>
              </a:rPr>
              <a:t> Continuing professional development enables a</a:t>
            </a:r>
            <a:r>
              <a:rPr lang="en-US" sz="2100" strike="sngStrike" dirty="0">
                <a:solidFill>
                  <a:srgbClr val="000000"/>
                </a:solidFill>
                <a:effectLst/>
                <a:latin typeface="Arial" panose="020B0604020202020204" pitchFamily="34" charset="0"/>
                <a:ea typeface="Calibri" panose="020F0502020204030204" pitchFamily="34" charset="0"/>
                <a:cs typeface="Arial" panose="020B0604020202020204" pitchFamily="34" charset="0"/>
              </a:rPr>
              <a:t>n professional</a:t>
            </a:r>
            <a:r>
              <a:rPr lang="en-US" sz="21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accountant to develop and maintain the capabilities to perform competently within the professional environment. </a:t>
            </a:r>
            <a:endParaRPr lang="en-US" sz="2100" dirty="0">
              <a:solidFill>
                <a:schemeClr val="accent5"/>
              </a:solidFill>
              <a:latin typeface="+mj-lt"/>
            </a:endParaRPr>
          </a:p>
        </p:txBody>
      </p:sp>
      <p:sp>
        <p:nvSpPr>
          <p:cNvPr id="4" name="Slide Number Placeholder 3">
            <a:extLst>
              <a:ext uri="{FF2B5EF4-FFF2-40B4-BE49-F238E27FC236}">
                <a16:creationId xmlns:a16="http://schemas.microsoft.com/office/drawing/2014/main" id="{62F7FA5B-30EF-CFB1-FF48-54273720FDAD}"/>
              </a:ext>
            </a:extLst>
          </p:cNvPr>
          <p:cNvSpPr>
            <a:spLocks noGrp="1"/>
          </p:cNvSpPr>
          <p:nvPr>
            <p:ph type="sldNum" sz="quarter" idx="12"/>
          </p:nvPr>
        </p:nvSpPr>
        <p:spPr/>
        <p:txBody>
          <a:bodyPr/>
          <a:lstStyle/>
          <a:p>
            <a:fld id="{A68F81FF-A8B7-8E49-9D5B-3CAD5ADFEE36}" type="slidenum">
              <a:rPr lang="en-US" smtClean="0"/>
              <a:t>9</a:t>
            </a:fld>
            <a:endParaRPr lang="en-US"/>
          </a:p>
        </p:txBody>
      </p:sp>
      <p:sp>
        <p:nvSpPr>
          <p:cNvPr id="6" name="Title 5">
            <a:extLst>
              <a:ext uri="{FF2B5EF4-FFF2-40B4-BE49-F238E27FC236}">
                <a16:creationId xmlns:a16="http://schemas.microsoft.com/office/drawing/2014/main" id="{147D9EDC-BB53-C734-4215-B27564AD9692}"/>
              </a:ext>
            </a:extLst>
          </p:cNvPr>
          <p:cNvSpPr>
            <a:spLocks noGrp="1"/>
          </p:cNvSpPr>
          <p:nvPr>
            <p:ph type="title"/>
          </p:nvPr>
        </p:nvSpPr>
        <p:spPr>
          <a:xfrm>
            <a:off x="207959" y="2710"/>
            <a:ext cx="11579441" cy="1068518"/>
          </a:xfrm>
        </p:spPr>
        <p:txBody>
          <a:bodyPr>
            <a:noAutofit/>
          </a:bodyPr>
          <a:lstStyle/>
          <a:p>
            <a:r>
              <a:rPr lang="en-US" sz="3800" dirty="0">
                <a:latin typeface="+mj-lt"/>
              </a:rPr>
              <a:t>Revised 113.1 A3 </a:t>
            </a:r>
            <a:r>
              <a:rPr lang="en-US" sz="2000" dirty="0">
                <a:latin typeface="+mj-lt"/>
              </a:rPr>
              <a:t>(ED Mark-Up)</a:t>
            </a:r>
          </a:p>
        </p:txBody>
      </p:sp>
      <p:sp>
        <p:nvSpPr>
          <p:cNvPr id="7" name="TextBox 6">
            <a:extLst>
              <a:ext uri="{FF2B5EF4-FFF2-40B4-BE49-F238E27FC236}">
                <a16:creationId xmlns:a16="http://schemas.microsoft.com/office/drawing/2014/main" id="{2ED21E50-040B-8125-C5D6-D50734F67BFD}"/>
              </a:ext>
            </a:extLst>
          </p:cNvPr>
          <p:cNvSpPr txBox="1"/>
          <p:nvPr/>
        </p:nvSpPr>
        <p:spPr>
          <a:xfrm>
            <a:off x="677519" y="1583870"/>
            <a:ext cx="2427523" cy="4059663"/>
          </a:xfrm>
          <a:prstGeom prst="rect">
            <a:avLst/>
          </a:prstGeom>
          <a:solidFill>
            <a:schemeClr val="accent6">
              <a:lumMod val="20000"/>
              <a:lumOff val="80000"/>
            </a:schemeClr>
          </a:solidFill>
        </p:spPr>
        <p:txBody>
          <a:bodyPr vert="horz" wrap="square" lIns="91440" tIns="0" rIns="91440" bIns="182880" rtlCol="0" anchor="b">
            <a:noAutofit/>
          </a:bodyPr>
          <a:lstStyle/>
          <a:p>
            <a:pPr algn="l">
              <a:spcBef>
                <a:spcPts val="600"/>
              </a:spcBef>
            </a:pPr>
            <a:r>
              <a:rPr lang="en-US" b="1" dirty="0">
                <a:solidFill>
                  <a:schemeClr val="accent6"/>
                </a:solidFill>
                <a:latin typeface="+mj-lt"/>
              </a:rPr>
              <a:t>TF Response</a:t>
            </a:r>
          </a:p>
          <a:p>
            <a:pPr marL="342900" indent="-342900" algn="l">
              <a:spcBef>
                <a:spcPts val="600"/>
              </a:spcBef>
              <a:buFont typeface="Arial" panose="020B0604020202020204" pitchFamily="34" charset="0"/>
              <a:buChar char="•"/>
            </a:pPr>
            <a:r>
              <a:rPr lang="en-US" dirty="0">
                <a:solidFill>
                  <a:schemeClr val="accent6"/>
                </a:solidFill>
                <a:latin typeface="+mj-lt"/>
              </a:rPr>
              <a:t>Clarifies </a:t>
            </a:r>
            <a:r>
              <a:rPr lang="en-IE" sz="1800" dirty="0">
                <a:solidFill>
                  <a:schemeClr val="accent6"/>
                </a:solidFill>
                <a:effectLst/>
                <a:latin typeface="Arial" panose="020B0604020202020204" pitchFamily="34" charset="0"/>
                <a:ea typeface="DengXian" panose="02010600030101010101" pitchFamily="2" charset="-122"/>
              </a:rPr>
              <a:t>that the level of skills in technology-related developments is dependent on the types of services the professional accountant is providing.</a:t>
            </a:r>
            <a:endParaRPr lang="en-US" sz="1800" dirty="0">
              <a:solidFill>
                <a:schemeClr val="accent6"/>
              </a:solidFill>
              <a:effectLst/>
              <a:latin typeface="+mj-lt"/>
              <a:ea typeface="DengXian" panose="02010600030101010101" pitchFamily="2" charset="-122"/>
            </a:endParaRPr>
          </a:p>
          <a:p>
            <a:pPr marL="342900" indent="-342900" algn="l">
              <a:spcBef>
                <a:spcPts val="600"/>
              </a:spcBef>
              <a:buFont typeface="Arial" panose="020B0604020202020204" pitchFamily="34" charset="0"/>
              <a:buChar char="•"/>
            </a:pPr>
            <a:r>
              <a:rPr lang="en-US" dirty="0">
                <a:solidFill>
                  <a:schemeClr val="accent6"/>
                </a:solidFill>
                <a:latin typeface="+mj-lt"/>
                <a:ea typeface="DengXian" panose="02010600030101010101" pitchFamily="2" charset="-122"/>
              </a:rPr>
              <a:t>Flows on from the concept in New 113.1 A2</a:t>
            </a:r>
            <a:endParaRPr lang="en-US" dirty="0">
              <a:solidFill>
                <a:schemeClr val="accent6"/>
              </a:solidFill>
              <a:latin typeface="+mj-lt"/>
            </a:endParaRPr>
          </a:p>
        </p:txBody>
      </p:sp>
      <p:pic>
        <p:nvPicPr>
          <p:cNvPr id="8" name="Picture Placeholder 6" descr="Yellow and blue symbols">
            <a:extLst>
              <a:ext uri="{FF2B5EF4-FFF2-40B4-BE49-F238E27FC236}">
                <a16:creationId xmlns:a16="http://schemas.microsoft.com/office/drawing/2014/main" id="{0F80E3FE-04C7-BBCA-88B2-DC1145AD530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876209" y="494653"/>
            <a:ext cx="1305158" cy="1305158"/>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84904259"/>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5" ma:contentTypeDescription="Create a new document." ma:contentTypeScope="" ma:versionID="aa140a607c47107ae00f5c4debfe5258">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81f25c6b7c7abc841dd80a5a536a4d1f"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B445170-DAD2-45E0-8007-0F95127CCD9C}"/>
</file>

<file path=customXml/itemProps2.xml><?xml version="1.0" encoding="utf-8"?>
<ds:datastoreItem xmlns:ds="http://schemas.openxmlformats.org/officeDocument/2006/customXml" ds:itemID="{59076334-B082-4C6B-BA9A-65560531C2A0}"/>
</file>

<file path=docProps/app.xml><?xml version="1.0" encoding="utf-8"?>
<Properties xmlns="http://schemas.openxmlformats.org/officeDocument/2006/extended-properties" xmlns:vt="http://schemas.openxmlformats.org/officeDocument/2006/docPropsVTypes">
  <Template/>
  <TotalTime>28416</TotalTime>
  <Words>6197</Words>
  <Application>Microsoft Office PowerPoint</Application>
  <PresentationFormat>Widescreen</PresentationFormat>
  <Paragraphs>639</Paragraphs>
  <Slides>53</Slides>
  <Notes>46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53</vt:i4>
      </vt:variant>
    </vt:vector>
  </HeadingPairs>
  <TitlesOfParts>
    <vt:vector size="62" baseType="lpstr">
      <vt:lpstr>Product Sans Light</vt:lpstr>
      <vt:lpstr>Product Sans Thin</vt:lpstr>
      <vt:lpstr>System Font Regular</vt:lpstr>
      <vt:lpstr>Arial</vt:lpstr>
      <vt:lpstr>Calibri</vt:lpstr>
      <vt:lpstr>Courier New</vt:lpstr>
      <vt:lpstr>Times New Roman</vt:lpstr>
      <vt:lpstr>Wingdings</vt:lpstr>
      <vt:lpstr>Custom Design</vt:lpstr>
      <vt:lpstr>PowerPoint Presentation</vt:lpstr>
      <vt:lpstr>Objectives</vt:lpstr>
      <vt:lpstr>Recap: Technology ED</vt:lpstr>
      <vt:lpstr>Stakeholder Engagement</vt:lpstr>
      <vt:lpstr>ED Respondents</vt:lpstr>
      <vt:lpstr>On Balance, Clear Support for ED Proposals</vt:lpstr>
      <vt:lpstr>Professional Skills (ED para. 113.1 A1)</vt:lpstr>
      <vt:lpstr>Revised 113.1 A1 and New 113.1 A2 (ED Mark-Up)</vt:lpstr>
      <vt:lpstr>Revised 113.1 A3 (ED Mark-Up)</vt:lpstr>
      <vt:lpstr>Confidential Information (CI) (ED para. 114.1 A1 and Glossary)</vt:lpstr>
      <vt:lpstr>Revised R114.1 (ED Mark-Up)</vt:lpstr>
      <vt:lpstr>Revised 114.1 A1 (ED Mark-Up)</vt:lpstr>
      <vt:lpstr>Revised 114.1 A3 (ED Mark-Up)</vt:lpstr>
      <vt:lpstr>PowerPoint Presentation</vt:lpstr>
      <vt:lpstr>PowerPoint Presentation</vt:lpstr>
      <vt:lpstr>PowerPoint Presentation</vt:lpstr>
      <vt:lpstr>Complex Circumstances (ED para. 120.13 A1 to A3)</vt:lpstr>
      <vt:lpstr>Revised 120.5 A6 (ED Mark-Up)</vt:lpstr>
      <vt:lpstr>Revised 120.5 A7 (ED Mark-Up)</vt:lpstr>
      <vt:lpstr>Identifying Threats (ED para. 200.6 A2 and 300.6 A2)</vt:lpstr>
      <vt:lpstr>Revised 200.6 A2 (ED Mark-Up)</vt:lpstr>
      <vt:lpstr>New 200.7 A4 (ED Mark-Up)</vt:lpstr>
      <vt:lpstr>Using the Output of Technology (ED para. 220.7 A2 and 320.10 A2)</vt:lpstr>
      <vt:lpstr>Revised S220 (ED Mark-Up)</vt:lpstr>
      <vt:lpstr>Revised S220 (ED Mark-Up)</vt:lpstr>
      <vt:lpstr>Revised S220 (ED Mark-Up)</vt:lpstr>
      <vt:lpstr>Close Business Relationships (CBR) (ED para. 520.3 A3)</vt:lpstr>
      <vt:lpstr>New 520.3 A3 (ED Mark-Up)</vt:lpstr>
      <vt:lpstr>CBR and NAS (ED para. 520.7 A1 and 600.6)</vt:lpstr>
      <vt:lpstr>Revised 520.7 A1 and 600.6 (ED Mark-Up)</vt:lpstr>
      <vt:lpstr>Hosting (ED para. 606.4 A1 and A2)</vt:lpstr>
      <vt:lpstr>Revised 606.3 A1 (ED Mark-Up)</vt:lpstr>
      <vt:lpstr>Revised 606.3 A2 (ED Mark-Up)</vt:lpstr>
      <vt:lpstr>Next Steps</vt:lpstr>
      <vt:lpstr>Representatives are asked to:</vt:lpstr>
      <vt:lpstr>Appendix 1: Other Key Revisions</vt:lpstr>
      <vt:lpstr>Transparency (ED Mark-Up)</vt:lpstr>
      <vt:lpstr>Ethical Leadership (ED Mark-Up)</vt:lpstr>
      <vt:lpstr>Ethical Leadership (ED Mark-Up)</vt:lpstr>
      <vt:lpstr>For Ref: New 300.5 A2 (ED Mark-Up)</vt:lpstr>
      <vt:lpstr>IT Systems Services (ED Mark-Up)</vt:lpstr>
      <vt:lpstr>Routine or Mechanical (ED Mark-Up)</vt:lpstr>
      <vt:lpstr>Management Responsibility (ED Mark-Up)</vt:lpstr>
      <vt:lpstr>Non-financial Reporting (ED Mark-Up)</vt:lpstr>
      <vt:lpstr>Appendix 2: Other Concerns/ Questions</vt:lpstr>
      <vt:lpstr>Other Concerns/ Questions (1)</vt:lpstr>
      <vt:lpstr>Other Concerns/ Questions (2)</vt:lpstr>
      <vt:lpstr>Other Concerns/ Questions (3)</vt:lpstr>
      <vt:lpstr>Appendix 3:  Recap—An Overview of Technology ED</vt:lpstr>
      <vt:lpstr>PowerPoint Presentation</vt:lpstr>
      <vt:lpstr>Recap: Builds on Role &amp; Mindset Revisions</vt:lpstr>
      <vt:lpstr>Recap: Builds on NAS Revisions</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Author</cp:lastModifiedBy>
  <cp:revision>1074</cp:revision>
  <cp:lastPrinted>2020-01-09T14:46:46Z</cp:lastPrinted>
  <dcterms:created xsi:type="dcterms:W3CDTF">2018-10-18T19:25:41Z</dcterms:created>
  <dcterms:modified xsi:type="dcterms:W3CDTF">2022-09-14T17:36:42Z</dcterms:modified>
  <cp:category/>
</cp:coreProperties>
</file>