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45.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4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7.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48.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48" r:id="rId1"/>
    <p:sldMasterId id="2147483975" r:id="rId2"/>
  </p:sldMasterIdLst>
  <p:notesMasterIdLst>
    <p:notesMasterId r:id="rId57"/>
  </p:notesMasterIdLst>
  <p:handoutMasterIdLst>
    <p:handoutMasterId r:id="rId58"/>
  </p:handoutMasterIdLst>
  <p:sldIdLst>
    <p:sldId id="966" r:id="rId3"/>
    <p:sldId id="1215" r:id="rId4"/>
    <p:sldId id="1080" r:id="rId5"/>
    <p:sldId id="1263" r:id="rId6"/>
    <p:sldId id="1237" r:id="rId7"/>
    <p:sldId id="1135" r:id="rId8"/>
    <p:sldId id="1267" r:id="rId9"/>
    <p:sldId id="1249" r:id="rId10"/>
    <p:sldId id="1250" r:id="rId11"/>
    <p:sldId id="1287" r:id="rId12"/>
    <p:sldId id="1254" r:id="rId13"/>
    <p:sldId id="1256" r:id="rId14"/>
    <p:sldId id="1268" r:id="rId15"/>
    <p:sldId id="1269" r:id="rId16"/>
    <p:sldId id="1270" r:id="rId17"/>
    <p:sldId id="1271" r:id="rId18"/>
    <p:sldId id="1272" r:id="rId19"/>
    <p:sldId id="1239" r:id="rId20"/>
    <p:sldId id="1273" r:id="rId21"/>
    <p:sldId id="1240" r:id="rId22"/>
    <p:sldId id="1274" r:id="rId23"/>
    <p:sldId id="1275" r:id="rId24"/>
    <p:sldId id="1276" r:id="rId25"/>
    <p:sldId id="1277" r:id="rId26"/>
    <p:sldId id="1278" r:id="rId27"/>
    <p:sldId id="1235" r:id="rId28"/>
    <p:sldId id="1279" r:id="rId29"/>
    <p:sldId id="1280" r:id="rId30"/>
    <p:sldId id="1281" r:id="rId31"/>
    <p:sldId id="1282" r:id="rId32"/>
    <p:sldId id="1283" r:id="rId33"/>
    <p:sldId id="1206" r:id="rId34"/>
    <p:sldId id="1284" r:id="rId35"/>
    <p:sldId id="265" r:id="rId36"/>
    <p:sldId id="1285" r:id="rId37"/>
    <p:sldId id="1286" r:id="rId38"/>
    <p:sldId id="1208" r:id="rId39"/>
    <p:sldId id="1030" r:id="rId40"/>
    <p:sldId id="1266" r:id="rId41"/>
    <p:sldId id="1224" r:id="rId42"/>
    <p:sldId id="1227" r:id="rId43"/>
    <p:sldId id="1228" r:id="rId44"/>
    <p:sldId id="1229" r:id="rId45"/>
    <p:sldId id="1230" r:id="rId46"/>
    <p:sldId id="1231" r:id="rId47"/>
    <p:sldId id="1232" r:id="rId48"/>
    <p:sldId id="1233" r:id="rId49"/>
    <p:sldId id="1234" r:id="rId50"/>
    <p:sldId id="1018" r:id="rId51"/>
    <p:sldId id="1150" r:id="rId52"/>
    <p:sldId id="1153" r:id="rId53"/>
    <p:sldId id="1154" r:id="rId54"/>
    <p:sldId id="1155" r:id="rId55"/>
    <p:sldId id="1001" r:id="rId56"/>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8BA3E6C-B3C2-27CB-AD04-1680D854EDE2}" name="ff" initials="ff" userId="ff" providerId="None"/>
  <p188:author id="{B62276D6-496F-52B6-6D00-824CB7935334}" name="Ken Siong" initials="KS" userId="S::KenSiong@ethicsboard.org::f7679ae9-de6b-4f69-a967-87584c14b709" providerId="AD"/>
  <p188:author id="{073A4EDC-E247-6498-BE48-6CCEB187D1A4}" name="Diane Jules" initials="DJ" userId="S::DianeJules@ethicsboard.org::8c02b63b-0564-49f0-8623-5f32871d585c" providerId="AD"/>
  <p188:author id="{6C994DDF-10B3-0649-7ECC-69B90EAAD86F}" name="Szilvia Sramko" initials="SS" userId="S::SzilviaSramko@ethicsboard.org::ea6f34b9-fe87-46d6-b158-703cc6b3cc9d" providerId="AD"/>
  <p188:author id="{E94806F5-F1DD-79F5-3D8D-85F6927CF9C2}" name="Author" initials="KL" userId="Autho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Tom Seidenstein" initials="TS" lastIdx="4" clrIdx="6">
    <p:extLst>
      <p:ext uri="{19B8F6BF-5375-455C-9EA6-DF929625EA0E}">
        <p15:presenceInfo xmlns:p15="http://schemas.microsoft.com/office/powerpoint/2012/main" userId="S::TomSeidenstein@iaasb.org::0a71646e-4534-45a3-882c-c3b5a8833ce8" providerId="AD"/>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Willie Botha" initials="WB" lastIdx="4" clrIdx="7">
    <p:extLst>
      <p:ext uri="{19B8F6BF-5375-455C-9EA6-DF929625EA0E}">
        <p15:presenceInfo xmlns:p15="http://schemas.microsoft.com/office/powerpoint/2012/main" userId="S::WillieBotha@iaasb.org::1d64e684-352d-424c-a1f4-5d6d7c4ec44b"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Szilvia Sramko" initials="SS" lastIdx="11" clrIdx="8">
    <p:extLst>
      <p:ext uri="{19B8F6BF-5375-455C-9EA6-DF929625EA0E}">
        <p15:presenceInfo xmlns:p15="http://schemas.microsoft.com/office/powerpoint/2012/main" userId="S::SzilviaSramko@ethicsboard.org::ea6f34b9-fe87-46d6-b158-703cc6b3cc9d" providerId="AD"/>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Author" initials="KL" lastIdx="8" clrIdx="9">
    <p:extLst>
      <p:ext uri="{19B8F6BF-5375-455C-9EA6-DF929625EA0E}">
        <p15:presenceInfo xmlns:p15="http://schemas.microsoft.com/office/powerpoint/2012/main" userId="Author" providerId="Non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F3FE"/>
    <a:srgbClr val="025CBE"/>
    <a:srgbClr val="0B5494"/>
    <a:srgbClr val="0250A6"/>
    <a:srgbClr val="F7B900"/>
    <a:srgbClr val="016EB7"/>
    <a:srgbClr val="0372BD"/>
    <a:srgbClr val="BA0300"/>
    <a:srgbClr val="CCFF99"/>
    <a:srgbClr val="0364CF"/>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490" autoAdjust="0"/>
    <p:restoredTop sz="37150" autoAdjust="0"/>
  </p:normalViewPr>
  <p:slideViewPr>
    <p:cSldViewPr snapToGrid="0">
      <p:cViewPr varScale="1">
        <p:scale>
          <a:sx n="91" d="100"/>
          <a:sy n="91" d="100"/>
        </p:scale>
        <p:origin x="3584" y="184"/>
      </p:cViewPr>
      <p:guideLst/>
    </p:cSldViewPr>
  </p:slideViewPr>
  <p:outlineViewPr>
    <p:cViewPr>
      <p:scale>
        <a:sx n="33" d="100"/>
        <a:sy n="33" d="100"/>
      </p:scale>
      <p:origin x="0" y="0"/>
    </p:cViewPr>
  </p:outlineViewPr>
  <p:notesTextViewPr>
    <p:cViewPr>
      <p:scale>
        <a:sx n="115" d="100"/>
        <a:sy n="115" d="100"/>
      </p:scale>
      <p:origin x="0" y="0"/>
    </p:cViewPr>
  </p:notesTextViewPr>
  <p:notesViewPr>
    <p:cSldViewPr snapToGrid="0">
      <p:cViewPr varScale="1">
        <p:scale>
          <a:sx n="62" d="100"/>
          <a:sy n="62" d="100"/>
        </p:scale>
        <p:origin x="3134" y="5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microsoft.com/office/2018/10/relationships/authors" Target="author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337174-C925-4243-BD4F-ADF33EC69DB4}"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8319354C-7AAE-403E-BA93-F6A4FEEE1133}">
      <dgm:prSet phldrT="[Text]"/>
      <dgm:spPr/>
      <dgm:t>
        <a:bodyPr/>
        <a:lstStyle/>
        <a:p>
          <a:r>
            <a:rPr lang="en-US" dirty="0">
              <a:latin typeface="Arial" panose="020B0604020202020204" pitchFamily="34" charset="0"/>
              <a:cs typeface="Arial" panose="020B0604020202020204" pitchFamily="34" charset="0"/>
            </a:rPr>
            <a:t>Robotic process automation (RPA)</a:t>
          </a:r>
        </a:p>
      </dgm:t>
    </dgm:pt>
    <dgm:pt modelId="{BC9443EA-1F38-46E7-B4A6-AD22431AD255}" type="parTrans" cxnId="{0998EA47-29E9-49A1-8CFD-FBBB74BAE122}">
      <dgm:prSet/>
      <dgm:spPr/>
      <dgm:t>
        <a:bodyPr/>
        <a:lstStyle/>
        <a:p>
          <a:endParaRPr lang="en-US"/>
        </a:p>
      </dgm:t>
    </dgm:pt>
    <dgm:pt modelId="{90BE079E-7D34-43D6-86E3-9942812E9EAD}" type="sibTrans" cxnId="{0998EA47-29E9-49A1-8CFD-FBBB74BAE122}">
      <dgm:prSet/>
      <dgm:spPr/>
      <dgm:t>
        <a:bodyPr/>
        <a:lstStyle/>
        <a:p>
          <a:endParaRPr lang="en-US"/>
        </a:p>
      </dgm:t>
    </dgm:pt>
    <dgm:pt modelId="{B8A43A91-9F3D-4C46-B0ED-C8BE99BDF09E}">
      <dgm:prSet phldrT="[Text]"/>
      <dgm:spPr/>
      <dgm:t>
        <a:bodyPr/>
        <a:lstStyle/>
        <a:p>
          <a:r>
            <a:rPr lang="en-US" dirty="0">
              <a:latin typeface="Arial" panose="020B0604020202020204" pitchFamily="34" charset="0"/>
              <a:cs typeface="Arial" panose="020B0604020202020204" pitchFamily="34" charset="0"/>
            </a:rPr>
            <a:t>Artificial intelligence (AI)</a:t>
          </a:r>
        </a:p>
      </dgm:t>
    </dgm:pt>
    <dgm:pt modelId="{6EAF0107-55A2-4873-A9AA-666F8CE822A8}" type="parTrans" cxnId="{8DBA4842-21EF-4A3D-9ABD-569A91D9052E}">
      <dgm:prSet/>
      <dgm:spPr/>
      <dgm:t>
        <a:bodyPr/>
        <a:lstStyle/>
        <a:p>
          <a:endParaRPr lang="en-US"/>
        </a:p>
      </dgm:t>
    </dgm:pt>
    <dgm:pt modelId="{040CCE40-A83C-43B2-87B9-19EB726E4A34}" type="sibTrans" cxnId="{8DBA4842-21EF-4A3D-9ABD-569A91D9052E}">
      <dgm:prSet/>
      <dgm:spPr/>
      <dgm:t>
        <a:bodyPr/>
        <a:lstStyle/>
        <a:p>
          <a:endParaRPr lang="en-US"/>
        </a:p>
      </dgm:t>
    </dgm:pt>
    <dgm:pt modelId="{D12B62B2-83B1-456B-A426-9ECC00968B55}">
      <dgm:prSet phldrT="[Text]"/>
      <dgm:spPr/>
      <dgm:t>
        <a:bodyPr/>
        <a:lstStyle/>
        <a:p>
          <a:r>
            <a:rPr lang="en-US" dirty="0">
              <a:latin typeface="Arial" panose="020B0604020202020204" pitchFamily="34" charset="0"/>
              <a:cs typeface="Arial" panose="020B0604020202020204" pitchFamily="34" charset="0"/>
            </a:rPr>
            <a:t>Blockchain,</a:t>
          </a:r>
        </a:p>
        <a:p>
          <a:r>
            <a:rPr lang="en-US" dirty="0">
              <a:latin typeface="Arial" panose="020B0604020202020204" pitchFamily="34" charset="0"/>
              <a:cs typeface="Arial" panose="020B0604020202020204" pitchFamily="34" charset="0"/>
            </a:rPr>
            <a:t>incl. cryptocurrency</a:t>
          </a:r>
        </a:p>
      </dgm:t>
    </dgm:pt>
    <dgm:pt modelId="{A788E459-D1F3-40F9-AC65-18CF7574B41D}" type="parTrans" cxnId="{FC5948A7-8A04-4F1A-A980-3196A81FA375}">
      <dgm:prSet/>
      <dgm:spPr/>
      <dgm:t>
        <a:bodyPr/>
        <a:lstStyle/>
        <a:p>
          <a:endParaRPr lang="en-US"/>
        </a:p>
      </dgm:t>
    </dgm:pt>
    <dgm:pt modelId="{574380AF-7EBA-4931-AA88-4CECA65676AE}" type="sibTrans" cxnId="{FC5948A7-8A04-4F1A-A980-3196A81FA375}">
      <dgm:prSet/>
      <dgm:spPr/>
      <dgm:t>
        <a:bodyPr/>
        <a:lstStyle/>
        <a:p>
          <a:endParaRPr lang="en-US"/>
        </a:p>
      </dgm:t>
    </dgm:pt>
    <dgm:pt modelId="{E4221C76-D189-4C90-B18F-D68BA866BEFA}">
      <dgm:prSet phldrT="[Text]"/>
      <dgm:spPr/>
      <dgm:t>
        <a:bodyPr/>
        <a:lstStyle/>
        <a:p>
          <a:r>
            <a:rPr lang="en-US" dirty="0">
              <a:latin typeface="Arial" panose="020B0604020202020204" pitchFamily="34" charset="0"/>
              <a:cs typeface="Arial" panose="020B0604020202020204" pitchFamily="34" charset="0"/>
            </a:rPr>
            <a:t>Cloud computing</a:t>
          </a:r>
        </a:p>
      </dgm:t>
    </dgm:pt>
    <dgm:pt modelId="{32AA751E-9FA0-4FDE-8633-BABE62883B50}" type="parTrans" cxnId="{3DC2C722-D242-4DE5-86E7-2A208DCBE0C7}">
      <dgm:prSet/>
      <dgm:spPr/>
      <dgm:t>
        <a:bodyPr/>
        <a:lstStyle/>
        <a:p>
          <a:endParaRPr lang="en-US"/>
        </a:p>
      </dgm:t>
    </dgm:pt>
    <dgm:pt modelId="{87D6C1A0-A201-485A-9C35-00B9F8E88DBA}" type="sibTrans" cxnId="{3DC2C722-D242-4DE5-86E7-2A208DCBE0C7}">
      <dgm:prSet/>
      <dgm:spPr/>
      <dgm:t>
        <a:bodyPr/>
        <a:lstStyle/>
        <a:p>
          <a:endParaRPr lang="en-US"/>
        </a:p>
      </dgm:t>
    </dgm:pt>
    <dgm:pt modelId="{A41C4978-DF12-4FA4-8F47-E23BC0808201}">
      <dgm:prSet phldrT="[Text]"/>
      <dgm:spPr/>
      <dgm:t>
        <a:bodyPr/>
        <a:lstStyle/>
        <a:p>
          <a:r>
            <a:rPr lang="en-US" dirty="0">
              <a:latin typeface="Arial" panose="020B0604020202020204" pitchFamily="34" charset="0"/>
              <a:cs typeface="Arial" panose="020B0604020202020204" pitchFamily="34" charset="0"/>
            </a:rPr>
            <a:t>Data governance,</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incl. cybersecurity</a:t>
          </a:r>
        </a:p>
      </dgm:t>
    </dgm:pt>
    <dgm:pt modelId="{4D14BB56-EA68-4810-96D2-C11DFFFFFC70}" type="parTrans" cxnId="{83364C88-6AEB-425F-80D6-48AADDDE5BC5}">
      <dgm:prSet/>
      <dgm:spPr/>
      <dgm:t>
        <a:bodyPr/>
        <a:lstStyle/>
        <a:p>
          <a:endParaRPr lang="en-US"/>
        </a:p>
      </dgm:t>
    </dgm:pt>
    <dgm:pt modelId="{15DCE63C-D116-43A2-9817-9FA88DC786FD}" type="sibTrans" cxnId="{83364C88-6AEB-425F-80D6-48AADDDE5BC5}">
      <dgm:prSet/>
      <dgm:spPr/>
      <dgm:t>
        <a:bodyPr/>
        <a:lstStyle/>
        <a:p>
          <a:endParaRPr lang="en-US"/>
        </a:p>
      </dgm:t>
    </dgm:pt>
    <dgm:pt modelId="{2285A89B-F478-42A8-AB74-553CB6D8C93A}">
      <dgm:prSet phldrT="[Text]"/>
      <dgm:spPr>
        <a:solidFill>
          <a:schemeClr val="tx2"/>
        </a:solidFill>
      </dgm:spPr>
      <dgm:t>
        <a:bodyPr/>
        <a:lstStyle/>
        <a:p>
          <a:r>
            <a:rPr lang="en-US" dirty="0">
              <a:latin typeface="Arial" panose="020B0604020202020204" pitchFamily="34" charset="0"/>
              <a:cs typeface="Arial" panose="020B0604020202020204" pitchFamily="34" charset="0"/>
            </a:rPr>
            <a:t>Internet of Things (IoT)</a:t>
          </a:r>
        </a:p>
      </dgm:t>
    </dgm:pt>
    <dgm:pt modelId="{2061FC05-428C-42C4-B631-AB68B039C80B}" type="parTrans" cxnId="{C8C960C5-A707-4734-805B-D94706EA71F3}">
      <dgm:prSet/>
      <dgm:spPr/>
      <dgm:t>
        <a:bodyPr/>
        <a:lstStyle/>
        <a:p>
          <a:endParaRPr lang="en-US"/>
        </a:p>
      </dgm:t>
    </dgm:pt>
    <dgm:pt modelId="{65D7641C-AEE6-43AF-9466-8606DE76E397}" type="sibTrans" cxnId="{C8C960C5-A707-4734-805B-D94706EA71F3}">
      <dgm:prSet/>
      <dgm:spPr/>
      <dgm:t>
        <a:bodyPr/>
        <a:lstStyle/>
        <a:p>
          <a:endParaRPr lang="en-US"/>
        </a:p>
      </dgm:t>
    </dgm:pt>
    <dgm:pt modelId="{718F2CE1-D69E-481F-8A61-BA749BF3D733}" type="pres">
      <dgm:prSet presAssocID="{C7337174-C925-4243-BD4F-ADF33EC69DB4}" presName="diagram" presStyleCnt="0">
        <dgm:presLayoutVars>
          <dgm:dir/>
          <dgm:resizeHandles val="exact"/>
        </dgm:presLayoutVars>
      </dgm:prSet>
      <dgm:spPr/>
    </dgm:pt>
    <dgm:pt modelId="{A7FB58EF-C299-4132-92D0-E969123DCF7D}" type="pres">
      <dgm:prSet presAssocID="{8319354C-7AAE-403E-BA93-F6A4FEEE1133}" presName="node" presStyleLbl="node1" presStyleIdx="0" presStyleCnt="6">
        <dgm:presLayoutVars>
          <dgm:bulletEnabled val="1"/>
        </dgm:presLayoutVars>
      </dgm:prSet>
      <dgm:spPr/>
    </dgm:pt>
    <dgm:pt modelId="{B2F93677-0F72-443E-AE62-CF54DBF0B347}" type="pres">
      <dgm:prSet presAssocID="{90BE079E-7D34-43D6-86E3-9942812E9EAD}" presName="sibTrans" presStyleCnt="0"/>
      <dgm:spPr/>
    </dgm:pt>
    <dgm:pt modelId="{C7D29785-C64D-41E7-B737-20A9A8FDD57F}" type="pres">
      <dgm:prSet presAssocID="{B8A43A91-9F3D-4C46-B0ED-C8BE99BDF09E}" presName="node" presStyleLbl="node1" presStyleIdx="1" presStyleCnt="6">
        <dgm:presLayoutVars>
          <dgm:bulletEnabled val="1"/>
        </dgm:presLayoutVars>
      </dgm:prSet>
      <dgm:spPr/>
    </dgm:pt>
    <dgm:pt modelId="{E21015DF-BEDD-43BA-9706-4FAEFB2D5292}" type="pres">
      <dgm:prSet presAssocID="{040CCE40-A83C-43B2-87B9-19EB726E4A34}" presName="sibTrans" presStyleCnt="0"/>
      <dgm:spPr/>
    </dgm:pt>
    <dgm:pt modelId="{26F0D964-4C2D-4C87-931C-E035A18A170B}" type="pres">
      <dgm:prSet presAssocID="{D12B62B2-83B1-456B-A426-9ECC00968B55}" presName="node" presStyleLbl="node1" presStyleIdx="2" presStyleCnt="6">
        <dgm:presLayoutVars>
          <dgm:bulletEnabled val="1"/>
        </dgm:presLayoutVars>
      </dgm:prSet>
      <dgm:spPr/>
    </dgm:pt>
    <dgm:pt modelId="{3CE8D25A-B8A1-4FE8-A330-41816518F4CC}" type="pres">
      <dgm:prSet presAssocID="{574380AF-7EBA-4931-AA88-4CECA65676AE}" presName="sibTrans" presStyleCnt="0"/>
      <dgm:spPr/>
    </dgm:pt>
    <dgm:pt modelId="{7A857DC8-7A9D-4268-BFDF-903D885FEC7C}" type="pres">
      <dgm:prSet presAssocID="{E4221C76-D189-4C90-B18F-D68BA866BEFA}" presName="node" presStyleLbl="node1" presStyleIdx="3" presStyleCnt="6">
        <dgm:presLayoutVars>
          <dgm:bulletEnabled val="1"/>
        </dgm:presLayoutVars>
      </dgm:prSet>
      <dgm:spPr/>
    </dgm:pt>
    <dgm:pt modelId="{E972BB9C-3EC0-4AB6-8447-7ED7AB33164F}" type="pres">
      <dgm:prSet presAssocID="{87D6C1A0-A201-485A-9C35-00B9F8E88DBA}" presName="sibTrans" presStyleCnt="0"/>
      <dgm:spPr/>
    </dgm:pt>
    <dgm:pt modelId="{B21280E2-E961-4057-9219-B6D54D7DDC9E}" type="pres">
      <dgm:prSet presAssocID="{A41C4978-DF12-4FA4-8F47-E23BC0808201}" presName="node" presStyleLbl="node1" presStyleIdx="4" presStyleCnt="6">
        <dgm:presLayoutVars>
          <dgm:bulletEnabled val="1"/>
        </dgm:presLayoutVars>
      </dgm:prSet>
      <dgm:spPr/>
    </dgm:pt>
    <dgm:pt modelId="{3B2A3094-3F8F-4EA7-A999-859177CDC7D6}" type="pres">
      <dgm:prSet presAssocID="{15DCE63C-D116-43A2-9817-9FA88DC786FD}" presName="sibTrans" presStyleCnt="0"/>
      <dgm:spPr/>
    </dgm:pt>
    <dgm:pt modelId="{810B1DE2-7DEE-4E2D-9412-45662816E384}" type="pres">
      <dgm:prSet presAssocID="{2285A89B-F478-42A8-AB74-553CB6D8C93A}" presName="node" presStyleLbl="node1" presStyleIdx="5" presStyleCnt="6">
        <dgm:presLayoutVars>
          <dgm:bulletEnabled val="1"/>
        </dgm:presLayoutVars>
      </dgm:prSet>
      <dgm:spPr/>
    </dgm:pt>
  </dgm:ptLst>
  <dgm:cxnLst>
    <dgm:cxn modelId="{3DC2C722-D242-4DE5-86E7-2A208DCBE0C7}" srcId="{C7337174-C925-4243-BD4F-ADF33EC69DB4}" destId="{E4221C76-D189-4C90-B18F-D68BA866BEFA}" srcOrd="3" destOrd="0" parTransId="{32AA751E-9FA0-4FDE-8633-BABE62883B50}" sibTransId="{87D6C1A0-A201-485A-9C35-00B9F8E88DBA}"/>
    <dgm:cxn modelId="{E499B53D-C739-42BE-959F-3E80E8A9E409}" type="presOf" srcId="{E4221C76-D189-4C90-B18F-D68BA866BEFA}" destId="{7A857DC8-7A9D-4268-BFDF-903D885FEC7C}" srcOrd="0" destOrd="0" presId="urn:microsoft.com/office/officeart/2005/8/layout/default"/>
    <dgm:cxn modelId="{8DBA4842-21EF-4A3D-9ABD-569A91D9052E}" srcId="{C7337174-C925-4243-BD4F-ADF33EC69DB4}" destId="{B8A43A91-9F3D-4C46-B0ED-C8BE99BDF09E}" srcOrd="1" destOrd="0" parTransId="{6EAF0107-55A2-4873-A9AA-666F8CE822A8}" sibTransId="{040CCE40-A83C-43B2-87B9-19EB726E4A34}"/>
    <dgm:cxn modelId="{0998EA47-29E9-49A1-8CFD-FBBB74BAE122}" srcId="{C7337174-C925-4243-BD4F-ADF33EC69DB4}" destId="{8319354C-7AAE-403E-BA93-F6A4FEEE1133}" srcOrd="0" destOrd="0" parTransId="{BC9443EA-1F38-46E7-B4A6-AD22431AD255}" sibTransId="{90BE079E-7D34-43D6-86E3-9942812E9EAD}"/>
    <dgm:cxn modelId="{FC5B484C-1C55-41DB-A19F-B498AD7834FE}" type="presOf" srcId="{C7337174-C925-4243-BD4F-ADF33EC69DB4}" destId="{718F2CE1-D69E-481F-8A61-BA749BF3D733}" srcOrd="0" destOrd="0" presId="urn:microsoft.com/office/officeart/2005/8/layout/default"/>
    <dgm:cxn modelId="{AAB57E5A-A685-449F-B7B0-096DEBE13C9B}" type="presOf" srcId="{2285A89B-F478-42A8-AB74-553CB6D8C93A}" destId="{810B1DE2-7DEE-4E2D-9412-45662816E384}" srcOrd="0" destOrd="0" presId="urn:microsoft.com/office/officeart/2005/8/layout/default"/>
    <dgm:cxn modelId="{064A666A-4EB9-4FC2-8C55-48DB9637A0DB}" type="presOf" srcId="{8319354C-7AAE-403E-BA93-F6A4FEEE1133}" destId="{A7FB58EF-C299-4132-92D0-E969123DCF7D}" srcOrd="0" destOrd="0" presId="urn:microsoft.com/office/officeart/2005/8/layout/default"/>
    <dgm:cxn modelId="{4F94947E-0F60-4846-AB5C-812920863686}" type="presOf" srcId="{B8A43A91-9F3D-4C46-B0ED-C8BE99BDF09E}" destId="{C7D29785-C64D-41E7-B737-20A9A8FDD57F}" srcOrd="0" destOrd="0" presId="urn:microsoft.com/office/officeart/2005/8/layout/default"/>
    <dgm:cxn modelId="{83364C88-6AEB-425F-80D6-48AADDDE5BC5}" srcId="{C7337174-C925-4243-BD4F-ADF33EC69DB4}" destId="{A41C4978-DF12-4FA4-8F47-E23BC0808201}" srcOrd="4" destOrd="0" parTransId="{4D14BB56-EA68-4810-96D2-C11DFFFFFC70}" sibTransId="{15DCE63C-D116-43A2-9817-9FA88DC786FD}"/>
    <dgm:cxn modelId="{4352E98D-6985-4338-95F3-F81D1E0226AA}" type="presOf" srcId="{D12B62B2-83B1-456B-A426-9ECC00968B55}" destId="{26F0D964-4C2D-4C87-931C-E035A18A170B}" srcOrd="0" destOrd="0" presId="urn:microsoft.com/office/officeart/2005/8/layout/default"/>
    <dgm:cxn modelId="{FC5948A7-8A04-4F1A-A980-3196A81FA375}" srcId="{C7337174-C925-4243-BD4F-ADF33EC69DB4}" destId="{D12B62B2-83B1-456B-A426-9ECC00968B55}" srcOrd="2" destOrd="0" parTransId="{A788E459-D1F3-40F9-AC65-18CF7574B41D}" sibTransId="{574380AF-7EBA-4931-AA88-4CECA65676AE}"/>
    <dgm:cxn modelId="{398399C0-5E2F-4D9F-B046-BB1E61F75D4B}" type="presOf" srcId="{A41C4978-DF12-4FA4-8F47-E23BC0808201}" destId="{B21280E2-E961-4057-9219-B6D54D7DDC9E}" srcOrd="0" destOrd="0" presId="urn:microsoft.com/office/officeart/2005/8/layout/default"/>
    <dgm:cxn modelId="{C8C960C5-A707-4734-805B-D94706EA71F3}" srcId="{C7337174-C925-4243-BD4F-ADF33EC69DB4}" destId="{2285A89B-F478-42A8-AB74-553CB6D8C93A}" srcOrd="5" destOrd="0" parTransId="{2061FC05-428C-42C4-B631-AB68B039C80B}" sibTransId="{65D7641C-AEE6-43AF-9466-8606DE76E397}"/>
    <dgm:cxn modelId="{A8E627B3-76A1-4629-871A-FE070E3B1E7E}" type="presParOf" srcId="{718F2CE1-D69E-481F-8A61-BA749BF3D733}" destId="{A7FB58EF-C299-4132-92D0-E969123DCF7D}" srcOrd="0" destOrd="0" presId="urn:microsoft.com/office/officeart/2005/8/layout/default"/>
    <dgm:cxn modelId="{4034A19F-89E3-4EE0-AF9D-128E77E56C08}" type="presParOf" srcId="{718F2CE1-D69E-481F-8A61-BA749BF3D733}" destId="{B2F93677-0F72-443E-AE62-CF54DBF0B347}" srcOrd="1" destOrd="0" presId="urn:microsoft.com/office/officeart/2005/8/layout/default"/>
    <dgm:cxn modelId="{CCBC8B9F-22B9-49EE-90E5-B2337A821443}" type="presParOf" srcId="{718F2CE1-D69E-481F-8A61-BA749BF3D733}" destId="{C7D29785-C64D-41E7-B737-20A9A8FDD57F}" srcOrd="2" destOrd="0" presId="urn:microsoft.com/office/officeart/2005/8/layout/default"/>
    <dgm:cxn modelId="{34F94973-E064-4E3D-A281-1508F40A4E9B}" type="presParOf" srcId="{718F2CE1-D69E-481F-8A61-BA749BF3D733}" destId="{E21015DF-BEDD-43BA-9706-4FAEFB2D5292}" srcOrd="3" destOrd="0" presId="urn:microsoft.com/office/officeart/2005/8/layout/default"/>
    <dgm:cxn modelId="{17957680-5556-494B-A421-7F51CBBE3D5B}" type="presParOf" srcId="{718F2CE1-D69E-481F-8A61-BA749BF3D733}" destId="{26F0D964-4C2D-4C87-931C-E035A18A170B}" srcOrd="4" destOrd="0" presId="urn:microsoft.com/office/officeart/2005/8/layout/default"/>
    <dgm:cxn modelId="{D423E35D-5E02-45FB-AE47-FB04E68B60DE}" type="presParOf" srcId="{718F2CE1-D69E-481F-8A61-BA749BF3D733}" destId="{3CE8D25A-B8A1-4FE8-A330-41816518F4CC}" srcOrd="5" destOrd="0" presId="urn:microsoft.com/office/officeart/2005/8/layout/default"/>
    <dgm:cxn modelId="{DDB4508D-3820-4DE2-BA03-D5FAD7AEB1E9}" type="presParOf" srcId="{718F2CE1-D69E-481F-8A61-BA749BF3D733}" destId="{7A857DC8-7A9D-4268-BFDF-903D885FEC7C}" srcOrd="6" destOrd="0" presId="urn:microsoft.com/office/officeart/2005/8/layout/default"/>
    <dgm:cxn modelId="{D59B9832-7FC9-40F7-B148-5E44078F5353}" type="presParOf" srcId="{718F2CE1-D69E-481F-8A61-BA749BF3D733}" destId="{E972BB9C-3EC0-4AB6-8447-7ED7AB33164F}" srcOrd="7" destOrd="0" presId="urn:microsoft.com/office/officeart/2005/8/layout/default"/>
    <dgm:cxn modelId="{6903E9A4-74CC-4DB5-99AC-6B5E792DCDB3}" type="presParOf" srcId="{718F2CE1-D69E-481F-8A61-BA749BF3D733}" destId="{B21280E2-E961-4057-9219-B6D54D7DDC9E}" srcOrd="8" destOrd="0" presId="urn:microsoft.com/office/officeart/2005/8/layout/default"/>
    <dgm:cxn modelId="{216B5165-0E1B-4FC0-9D76-23BDEB3E12A2}" type="presParOf" srcId="{718F2CE1-D69E-481F-8A61-BA749BF3D733}" destId="{3B2A3094-3F8F-4EA7-A999-859177CDC7D6}" srcOrd="9" destOrd="0" presId="urn:microsoft.com/office/officeart/2005/8/layout/default"/>
    <dgm:cxn modelId="{422FA199-850D-4ABB-8176-16152570B030}" type="presParOf" srcId="{718F2CE1-D69E-481F-8A61-BA749BF3D733}" destId="{810B1DE2-7DEE-4E2D-9412-45662816E384}"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7. Multidisciplinary Teams</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E08D7548-CE4E-4510-9307-30167F37C47D}">
      <dgm:prSet custT="1"/>
      <dgm:spPr/>
      <dgm:t>
        <a:bodyPr/>
        <a:lstStyle/>
        <a:p>
          <a:pPr>
            <a:lnSpc>
              <a:spcPct val="100000"/>
            </a:lnSpc>
            <a:spcAft>
              <a:spcPts val="600"/>
            </a:spcAft>
          </a:pPr>
          <a:r>
            <a:rPr lang="en-US" sz="2000" b="1" dirty="0">
              <a:latin typeface="+mj-lt"/>
            </a:rPr>
            <a:t>Need for multidisciplinary teams: </a:t>
          </a:r>
          <a:r>
            <a:rPr lang="en-US" sz="2000" dirty="0">
              <a:latin typeface="+mj-lt"/>
            </a:rPr>
            <a:t>Given increasingly complicated technologies and complex systems, the need for multidisciplinary teams continues to grow to ensure appropriate development, use, governance, and internal controls over technology. This is a factor in shared responsibility.</a:t>
          </a:r>
        </a:p>
      </dgm:t>
    </dgm:pt>
    <dgm:pt modelId="{0DBD5268-2F94-4F4E-9058-9FDFDAEA780D}" type="parTrans" cxnId="{2B812AFB-FB6D-4C5F-872B-12FC4E36EB2E}">
      <dgm:prSet/>
      <dgm:spPr/>
      <dgm:t>
        <a:bodyPr/>
        <a:lstStyle/>
        <a:p>
          <a:endParaRPr lang="en-US"/>
        </a:p>
      </dgm:t>
    </dgm:pt>
    <dgm:pt modelId="{A46E127A-0546-4A06-A634-5F763D456364}" type="sibTrans" cxnId="{2B812AFB-FB6D-4C5F-872B-12FC4E36EB2E}">
      <dgm:prSet/>
      <dgm:spPr/>
      <dgm:t>
        <a:bodyPr/>
        <a:lstStyle/>
        <a:p>
          <a:endParaRPr lang="en-US"/>
        </a:p>
      </dgm:t>
    </dgm:pt>
    <dgm:pt modelId="{23215463-0E4D-495B-8996-CE184EDAD596}">
      <dgm:prSet custT="1"/>
      <dgm:spPr/>
      <dgm:t>
        <a:bodyPr/>
        <a:lstStyle/>
        <a:p>
          <a:pPr>
            <a:lnSpc>
              <a:spcPct val="90000"/>
            </a:lnSpc>
            <a:spcAft>
              <a:spcPct val="15000"/>
            </a:spcAft>
          </a:pPr>
          <a:endParaRPr lang="en-US" sz="1500" dirty="0">
            <a:latin typeface="+mj-lt"/>
          </a:endParaRPr>
        </a:p>
      </dgm:t>
    </dgm:pt>
    <dgm:pt modelId="{B0E519E3-3349-4727-BF69-0A0DCB0B699A}" type="parTrans" cxnId="{A072842F-8B3C-4484-9E5A-3A5113746522}">
      <dgm:prSet/>
      <dgm:spPr/>
      <dgm:t>
        <a:bodyPr/>
        <a:lstStyle/>
        <a:p>
          <a:endParaRPr lang="en-US"/>
        </a:p>
      </dgm:t>
    </dgm:pt>
    <dgm:pt modelId="{8F0F5243-8A3C-4DC2-9325-7B463AFE3A93}" type="sibTrans" cxnId="{A072842F-8B3C-4484-9E5A-3A5113746522}">
      <dgm:prSet/>
      <dgm:spPr/>
      <dgm:t>
        <a:bodyPr/>
        <a:lstStyle/>
        <a:p>
          <a:endParaRPr lang="en-US"/>
        </a:p>
      </dgm:t>
    </dgm:pt>
    <dgm:pt modelId="{6B3F788E-BDB8-49EB-945E-F845484CEBDF}">
      <dgm:prSet custT="1"/>
      <dgm:spPr/>
      <dgm:t>
        <a:bodyPr/>
        <a:lstStyle/>
        <a:p>
          <a:pPr>
            <a:lnSpc>
              <a:spcPct val="100000"/>
            </a:lnSpc>
            <a:spcAft>
              <a:spcPts val="600"/>
            </a:spcAft>
          </a:pPr>
          <a:endParaRPr lang="en-US" sz="2000" dirty="0">
            <a:latin typeface="+mj-lt"/>
          </a:endParaRPr>
        </a:p>
      </dgm:t>
    </dgm:pt>
    <dgm:pt modelId="{0D3CA5DB-91F7-4FF7-B268-D83FDB99BFFD}" type="parTrans" cxnId="{6FECDA3D-470B-42DC-BE54-A5F04CCA3D67}">
      <dgm:prSet/>
      <dgm:spPr/>
      <dgm:t>
        <a:bodyPr/>
        <a:lstStyle/>
        <a:p>
          <a:endParaRPr lang="en-US"/>
        </a:p>
      </dgm:t>
    </dgm:pt>
    <dgm:pt modelId="{42BAA930-8FEA-4D52-B5FD-5BAF08FB2D7B}" type="sibTrans" cxnId="{6FECDA3D-470B-42DC-BE54-A5F04CCA3D67}">
      <dgm:prSet/>
      <dgm:spPr/>
      <dgm:t>
        <a:bodyPr/>
        <a:lstStyle/>
        <a:p>
          <a:endParaRPr lang="en-US"/>
        </a:p>
      </dgm:t>
    </dgm:pt>
    <dgm:pt modelId="{50F2F7B0-75DD-4B1E-A83D-42A78E9F677A}">
      <dgm:prSet custT="1"/>
      <dgm:spPr/>
      <dgm:t>
        <a:bodyPr/>
        <a:lstStyle/>
        <a:p>
          <a:pPr>
            <a:lnSpc>
              <a:spcPct val="100000"/>
            </a:lnSpc>
            <a:spcAft>
              <a:spcPts val="600"/>
            </a:spcAft>
          </a:pPr>
          <a:r>
            <a:rPr lang="en-US" sz="2000" b="1" dirty="0">
              <a:latin typeface="+mj-lt"/>
            </a:rPr>
            <a:t>PA's role in a multidisciplinary team: </a:t>
          </a:r>
          <a:r>
            <a:rPr lang="en-US" sz="2000" dirty="0" err="1">
              <a:latin typeface="+mj-lt"/>
            </a:rPr>
            <a:t>PAs’</a:t>
          </a:r>
          <a:r>
            <a:rPr lang="en-US" sz="2000" dirty="0">
              <a:latin typeface="+mj-lt"/>
            </a:rPr>
            <a:t> roles within multidisciplinary teams are changing – there is an expectation of bringing more ethical decision-making to the table and being involved in a greater range of issues.</a:t>
          </a:r>
        </a:p>
      </dgm:t>
    </dgm:pt>
    <dgm:pt modelId="{F4F0E8EB-3913-445F-B872-C31D80CD762F}" type="parTrans" cxnId="{8210A405-565E-48A2-8F53-E341AF0F7368}">
      <dgm:prSet/>
      <dgm:spPr/>
      <dgm:t>
        <a:bodyPr/>
        <a:lstStyle/>
        <a:p>
          <a:endParaRPr lang="en-US"/>
        </a:p>
      </dgm:t>
    </dgm:pt>
    <dgm:pt modelId="{44B5ADF6-A4E5-42C2-89B4-DCFECA399D22}" type="sibTrans" cxnId="{8210A405-565E-48A2-8F53-E341AF0F7368}">
      <dgm:prSet/>
      <dgm:spPr/>
      <dgm:t>
        <a:bodyPr/>
        <a:lstStyle/>
        <a:p>
          <a:endParaRPr lang="en-US"/>
        </a:p>
      </dgm:t>
    </dgm:pt>
    <dgm:pt modelId="{361507E7-F37D-45D3-B23A-ECBC92ACA27B}">
      <dgm:prSet custT="1"/>
      <dgm:spPr/>
      <dgm:t>
        <a:bodyPr/>
        <a:lstStyle/>
        <a:p>
          <a:pPr>
            <a:lnSpc>
              <a:spcPct val="100000"/>
            </a:lnSpc>
            <a:spcAft>
              <a:spcPts val="600"/>
            </a:spcAft>
          </a:pPr>
          <a:r>
            <a:rPr lang="en-US" sz="2000" b="1" dirty="0">
              <a:latin typeface="+mj-lt"/>
            </a:rPr>
            <a:t>Reliance on experts: </a:t>
          </a:r>
          <a:r>
            <a:rPr lang="en-US" sz="2000" dirty="0">
              <a:latin typeface="+mj-lt"/>
            </a:rPr>
            <a:t>The extent of being able to rely on experts and the factors to consider in such reliance being questioned. For example, b</a:t>
          </a:r>
          <a:r>
            <a:rPr lang="en-US" sz="2000" b="0" dirty="0">
              <a:latin typeface="+mj-lt"/>
            </a:rPr>
            <a:t>eyond just the technical competence of experts, expectations are emerging with respect to more formalized consideration of ethical values. </a:t>
          </a:r>
          <a:endParaRPr lang="en-US" sz="2000" dirty="0">
            <a:latin typeface="+mj-lt"/>
          </a:endParaRPr>
        </a:p>
      </dgm:t>
    </dgm:pt>
    <dgm:pt modelId="{893C8C3B-CC82-4FEC-9883-9D1144F71407}" type="parTrans" cxnId="{D190CFA8-70F0-4A3E-9D8C-C2585BB2F781}">
      <dgm:prSet/>
      <dgm:spPr/>
      <dgm:t>
        <a:bodyPr/>
        <a:lstStyle/>
        <a:p>
          <a:endParaRPr lang="en-US"/>
        </a:p>
      </dgm:t>
    </dgm:pt>
    <dgm:pt modelId="{4346C930-0710-4EEA-B82C-DD3898322B86}" type="sibTrans" cxnId="{D190CFA8-70F0-4A3E-9D8C-C2585BB2F781}">
      <dgm:prSet/>
      <dgm:spPr/>
      <dgm:t>
        <a:bodyPr/>
        <a:lstStyle/>
        <a:p>
          <a:endParaRPr lang="en-US"/>
        </a:p>
      </dgm:t>
    </dgm:pt>
    <dgm:pt modelId="{47E166F9-819C-4BB3-9A15-70807F7239D4}">
      <dgm:prSet custT="1"/>
      <dgm:spPr/>
      <dgm:t>
        <a:bodyPr/>
        <a:lstStyle/>
        <a:p>
          <a:pPr>
            <a:lnSpc>
              <a:spcPct val="100000"/>
            </a:lnSpc>
            <a:spcAft>
              <a:spcPts val="600"/>
            </a:spcAft>
          </a:pPr>
          <a:endParaRPr lang="en-US" sz="2000" dirty="0">
            <a:latin typeface="+mj-lt"/>
          </a:endParaRPr>
        </a:p>
      </dgm:t>
    </dgm:pt>
    <dgm:pt modelId="{D1A74793-7C71-4361-BB64-EB83DF04B75B}" type="parTrans" cxnId="{01B54577-CE44-4CCE-B65C-12D2F7B6AB90}">
      <dgm:prSet/>
      <dgm:spPr/>
      <dgm:t>
        <a:bodyPr/>
        <a:lstStyle/>
        <a:p>
          <a:endParaRPr lang="en-US"/>
        </a:p>
      </dgm:t>
    </dgm:pt>
    <dgm:pt modelId="{67AD257B-F098-46AB-AE73-3D8A4D5B4BBE}" type="sibTrans" cxnId="{01B54577-CE44-4CCE-B65C-12D2F7B6AB90}">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8210A405-565E-48A2-8F53-E341AF0F7368}" srcId="{5203BA7D-089F-49FD-A1AA-38B302CDE6B4}" destId="{50F2F7B0-75DD-4B1E-A83D-42A78E9F677A}" srcOrd="3" destOrd="0" parTransId="{F4F0E8EB-3913-445F-B872-C31D80CD762F}" sibTransId="{44B5ADF6-A4E5-42C2-89B4-DCFECA399D22}"/>
    <dgm:cxn modelId="{96B84609-C8F1-492A-B6AE-314E07F290AF}" type="presOf" srcId="{E08D7548-CE4E-4510-9307-30167F37C47D}" destId="{49B1AA96-4255-4889-9470-967527332822}" srcOrd="0" destOrd="1" presId="urn:microsoft.com/office/officeart/2011/layout/TabList"/>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A072842F-8B3C-4484-9E5A-3A5113746522}" srcId="{5203BA7D-089F-49FD-A1AA-38B302CDE6B4}" destId="{23215463-0E4D-495B-8996-CE184EDAD596}" srcOrd="7" destOrd="0" parTransId="{B0E519E3-3349-4727-BF69-0A0DCB0B699A}" sibTransId="{8F0F5243-8A3C-4DC2-9325-7B463AFE3A93}"/>
    <dgm:cxn modelId="{F7BC6535-9DCA-485D-A4BB-42FE6AC560B0}" type="presOf" srcId="{47E166F9-819C-4BB3-9A15-70807F7239D4}" destId="{49B1AA96-4255-4889-9470-967527332822}" srcOrd="0" destOrd="4" presId="urn:microsoft.com/office/officeart/2011/layout/TabList"/>
    <dgm:cxn modelId="{6FECDA3D-470B-42DC-BE54-A5F04CCA3D67}" srcId="{5203BA7D-089F-49FD-A1AA-38B302CDE6B4}" destId="{6B3F788E-BDB8-49EB-945E-F845484CEBDF}" srcOrd="6" destOrd="0" parTransId="{0D3CA5DB-91F7-4FF7-B268-D83FDB99BFFD}" sibTransId="{42BAA930-8FEA-4D52-B5FD-5BAF08FB2D7B}"/>
    <dgm:cxn modelId="{153CEB4A-90C3-0143-AC41-A8D00A403E36}" srcId="{5203BA7D-089F-49FD-A1AA-38B302CDE6B4}" destId="{F597E505-6312-4A49-A812-D929960BF212}" srcOrd="8" destOrd="0" parTransId="{CA9179D0-9742-DD41-894C-8B0979E538F4}" sibTransId="{54A86212-885E-934A-BF6B-B9906ED7129D}"/>
    <dgm:cxn modelId="{7AB7FE4B-3CD0-4258-AB7E-F184CDCBD486}" type="presOf" srcId="{50F2F7B0-75DD-4B1E-A83D-42A78E9F677A}" destId="{49B1AA96-4255-4889-9470-967527332822}" srcOrd="0" destOrd="2" presId="urn:microsoft.com/office/officeart/2011/layout/TabList"/>
    <dgm:cxn modelId="{1DE47060-2B43-4FCE-A5CA-C58F2A337969}" type="presOf" srcId="{23215463-0E4D-495B-8996-CE184EDAD596}" destId="{49B1AA96-4255-4889-9470-967527332822}" srcOrd="0" destOrd="6" presId="urn:microsoft.com/office/officeart/2011/layout/TabList"/>
    <dgm:cxn modelId="{13888B64-A424-444E-8C15-2EAE7B67D4C2}" type="presOf" srcId="{6B3F788E-BDB8-49EB-945E-F845484CEBDF}" destId="{49B1AA96-4255-4889-9470-967527332822}" srcOrd="0" destOrd="5"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01B54577-CE44-4CCE-B65C-12D2F7B6AB90}" srcId="{5203BA7D-089F-49FD-A1AA-38B302CDE6B4}" destId="{47E166F9-819C-4BB3-9A15-70807F7239D4}" srcOrd="5" destOrd="0" parTransId="{D1A74793-7C71-4361-BB64-EB83DF04B75B}" sibTransId="{67AD257B-F098-46AB-AE73-3D8A4D5B4BBE}"/>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7" presId="urn:microsoft.com/office/officeart/2011/layout/TabList"/>
    <dgm:cxn modelId="{D190CFA8-70F0-4A3E-9D8C-C2585BB2F781}" srcId="{5203BA7D-089F-49FD-A1AA-38B302CDE6B4}" destId="{361507E7-F37D-45D3-B23A-ECBC92ACA27B}" srcOrd="4" destOrd="0" parTransId="{893C8C3B-CC82-4FEC-9883-9D1144F71407}" sibTransId="{4346C930-0710-4EEA-B82C-DD3898322B86}"/>
    <dgm:cxn modelId="{54F904B2-BB1A-40C3-B431-DE9C2DF1857A}" type="presOf" srcId="{5203BA7D-089F-49FD-A1AA-38B302CDE6B4}" destId="{4563534C-F2BA-4F21-9A09-54A349317E0C}" srcOrd="0" destOrd="0" presId="urn:microsoft.com/office/officeart/2011/layout/TabList"/>
    <dgm:cxn modelId="{651FA0B7-2802-454C-92F9-3448F9236F84}" type="presOf" srcId="{361507E7-F37D-45D3-B23A-ECBC92ACA27B}" destId="{49B1AA96-4255-4889-9470-967527332822}" srcOrd="0" destOrd="3"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2B812AFB-FB6D-4C5F-872B-12FC4E36EB2E}" srcId="{5203BA7D-089F-49FD-A1AA-38B302CDE6B4}" destId="{E08D7548-CE4E-4510-9307-30167F37C47D}" srcOrd="2" destOrd="0" parTransId="{0DBD5268-2F94-4F4E-9058-9FDFDAEA780D}" sibTransId="{A46E127A-0546-4A06-A634-5F763D456364}"/>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8. Standards and guidance</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E08D7548-CE4E-4510-9307-30167F37C47D}">
      <dgm:prSet custT="1"/>
      <dgm:spPr/>
      <dgm:t>
        <a:bodyPr/>
        <a:lstStyle/>
        <a:p>
          <a:pPr>
            <a:lnSpc>
              <a:spcPct val="100000"/>
            </a:lnSpc>
            <a:spcAft>
              <a:spcPts val="600"/>
            </a:spcAft>
          </a:pPr>
          <a:r>
            <a:rPr lang="en-US" sz="2000" b="1" dirty="0">
              <a:latin typeface="+mj-lt"/>
            </a:rPr>
            <a:t>IESBA-related: </a:t>
          </a:r>
          <a:r>
            <a:rPr lang="en-US" sz="2000" b="0" dirty="0">
              <a:latin typeface="+mj-lt"/>
            </a:rPr>
            <a:t>Stakeholders</a:t>
          </a:r>
          <a:r>
            <a:rPr lang="en-US" sz="2000" b="1" dirty="0">
              <a:latin typeface="+mj-lt"/>
            </a:rPr>
            <a:t> </a:t>
          </a:r>
          <a:r>
            <a:rPr lang="en-US" sz="2000" b="0" dirty="0">
              <a:latin typeface="+mj-lt"/>
            </a:rPr>
            <a:t>recognize the importance of IESBA’s efforts in developing c</a:t>
          </a:r>
          <a:r>
            <a:rPr lang="en-US" sz="2000" dirty="0">
              <a:latin typeface="+mj-lt"/>
            </a:rPr>
            <a:t>onsistent and clear standards for PAs with respect to ethics obligations, across all PA roles. Suggestions around increased awareness raising, education, and guidance.</a:t>
          </a:r>
        </a:p>
      </dgm:t>
    </dgm:pt>
    <dgm:pt modelId="{0DBD5268-2F94-4F4E-9058-9FDFDAEA780D}" type="parTrans" cxnId="{2B812AFB-FB6D-4C5F-872B-12FC4E36EB2E}">
      <dgm:prSet/>
      <dgm:spPr/>
      <dgm:t>
        <a:bodyPr/>
        <a:lstStyle/>
        <a:p>
          <a:endParaRPr lang="en-US"/>
        </a:p>
      </dgm:t>
    </dgm:pt>
    <dgm:pt modelId="{A46E127A-0546-4A06-A634-5F763D456364}" type="sibTrans" cxnId="{2B812AFB-FB6D-4C5F-872B-12FC4E36EB2E}">
      <dgm:prSet/>
      <dgm:spPr/>
      <dgm:t>
        <a:bodyPr/>
        <a:lstStyle/>
        <a:p>
          <a:endParaRPr lang="en-US"/>
        </a:p>
      </dgm:t>
    </dgm:pt>
    <dgm:pt modelId="{23215463-0E4D-495B-8996-CE184EDAD596}">
      <dgm:prSet custT="1"/>
      <dgm:spPr/>
      <dgm:t>
        <a:bodyPr/>
        <a:lstStyle/>
        <a:p>
          <a:pPr>
            <a:lnSpc>
              <a:spcPct val="90000"/>
            </a:lnSpc>
            <a:spcAft>
              <a:spcPct val="15000"/>
            </a:spcAft>
          </a:pPr>
          <a:endParaRPr lang="en-US" sz="1500" dirty="0">
            <a:latin typeface="+mj-lt"/>
          </a:endParaRPr>
        </a:p>
      </dgm:t>
    </dgm:pt>
    <dgm:pt modelId="{B0E519E3-3349-4727-BF69-0A0DCB0B699A}" type="parTrans" cxnId="{A072842F-8B3C-4484-9E5A-3A5113746522}">
      <dgm:prSet/>
      <dgm:spPr/>
      <dgm:t>
        <a:bodyPr/>
        <a:lstStyle/>
        <a:p>
          <a:endParaRPr lang="en-US"/>
        </a:p>
      </dgm:t>
    </dgm:pt>
    <dgm:pt modelId="{8F0F5243-8A3C-4DC2-9325-7B463AFE3A93}" type="sibTrans" cxnId="{A072842F-8B3C-4484-9E5A-3A5113746522}">
      <dgm:prSet/>
      <dgm:spPr/>
      <dgm:t>
        <a:bodyPr/>
        <a:lstStyle/>
        <a:p>
          <a:endParaRPr lang="en-US"/>
        </a:p>
      </dgm:t>
    </dgm:pt>
    <dgm:pt modelId="{6B3F788E-BDB8-49EB-945E-F845484CEBDF}">
      <dgm:prSet custT="1"/>
      <dgm:spPr/>
      <dgm:t>
        <a:bodyPr/>
        <a:lstStyle/>
        <a:p>
          <a:pPr>
            <a:lnSpc>
              <a:spcPct val="100000"/>
            </a:lnSpc>
            <a:spcAft>
              <a:spcPts val="600"/>
            </a:spcAft>
          </a:pPr>
          <a:endParaRPr lang="en-US" sz="2000" dirty="0">
            <a:latin typeface="+mj-lt"/>
          </a:endParaRPr>
        </a:p>
      </dgm:t>
    </dgm:pt>
    <dgm:pt modelId="{0D3CA5DB-91F7-4FF7-B268-D83FDB99BFFD}" type="parTrans" cxnId="{6FECDA3D-470B-42DC-BE54-A5F04CCA3D67}">
      <dgm:prSet/>
      <dgm:spPr/>
      <dgm:t>
        <a:bodyPr/>
        <a:lstStyle/>
        <a:p>
          <a:endParaRPr lang="en-US"/>
        </a:p>
      </dgm:t>
    </dgm:pt>
    <dgm:pt modelId="{42BAA930-8FEA-4D52-B5FD-5BAF08FB2D7B}" type="sibTrans" cxnId="{6FECDA3D-470B-42DC-BE54-A5F04CCA3D67}">
      <dgm:prSet/>
      <dgm:spPr/>
      <dgm:t>
        <a:bodyPr/>
        <a:lstStyle/>
        <a:p>
          <a:endParaRPr lang="en-US"/>
        </a:p>
      </dgm:t>
    </dgm:pt>
    <dgm:pt modelId="{C660E443-28F9-4E43-91A5-CCC976AAE6E2}">
      <dgm:prSet custT="1"/>
      <dgm:spPr/>
      <dgm:t>
        <a:bodyPr/>
        <a:lstStyle/>
        <a:p>
          <a:pPr>
            <a:lnSpc>
              <a:spcPct val="100000"/>
            </a:lnSpc>
            <a:spcAft>
              <a:spcPts val="600"/>
            </a:spcAft>
          </a:pPr>
          <a:r>
            <a:rPr lang="en-US" sz="2000" b="1" dirty="0">
              <a:latin typeface="+mj-lt"/>
            </a:rPr>
            <a:t>Other standard setters: </a:t>
          </a:r>
          <a:r>
            <a:rPr lang="en-US" sz="2000" b="0" dirty="0">
              <a:latin typeface="+mj-lt"/>
            </a:rPr>
            <a:t>Stakeholders provided thoughts on developing consistent </a:t>
          </a:r>
          <a:r>
            <a:rPr lang="en-US" sz="2000" dirty="0">
              <a:latin typeface="+mj-lt"/>
            </a:rPr>
            <a:t>and clear standards in areas outside the IESBA Code. These are ideas that IESBA could support, advocate for, or simply pass on as input to other bodies for their consideration (both internal or external to the profession).</a:t>
          </a:r>
        </a:p>
      </dgm:t>
    </dgm:pt>
    <dgm:pt modelId="{5002AA3F-BF3D-4B98-86A3-589CB078D32F}" type="parTrans" cxnId="{8A32434A-280E-4813-AC27-388405A183FD}">
      <dgm:prSet/>
      <dgm:spPr/>
      <dgm:t>
        <a:bodyPr/>
        <a:lstStyle/>
        <a:p>
          <a:endParaRPr lang="en-US"/>
        </a:p>
      </dgm:t>
    </dgm:pt>
    <dgm:pt modelId="{C7A90B89-64F5-4BA6-A7BD-3EC2A71F6835}" type="sibTrans" cxnId="{8A32434A-280E-4813-AC27-388405A183FD}">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96B84609-C8F1-492A-B6AE-314E07F290AF}" type="presOf" srcId="{E08D7548-CE4E-4510-9307-30167F37C47D}" destId="{49B1AA96-4255-4889-9470-967527332822}" srcOrd="0" destOrd="1" presId="urn:microsoft.com/office/officeart/2011/layout/TabList"/>
    <dgm:cxn modelId="{70D47410-62F1-43CD-A50F-D52B4C005130}" type="presOf" srcId="{C660E443-28F9-4E43-91A5-CCC976AAE6E2}" destId="{49B1AA96-4255-4889-9470-967527332822}" srcOrd="0" destOrd="2" presId="urn:microsoft.com/office/officeart/2011/layout/TabList"/>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A072842F-8B3C-4484-9E5A-3A5113746522}" srcId="{5203BA7D-089F-49FD-A1AA-38B302CDE6B4}" destId="{23215463-0E4D-495B-8996-CE184EDAD596}" srcOrd="5" destOrd="0" parTransId="{B0E519E3-3349-4727-BF69-0A0DCB0B699A}" sibTransId="{8F0F5243-8A3C-4DC2-9325-7B463AFE3A93}"/>
    <dgm:cxn modelId="{6FECDA3D-470B-42DC-BE54-A5F04CCA3D67}" srcId="{5203BA7D-089F-49FD-A1AA-38B302CDE6B4}" destId="{6B3F788E-BDB8-49EB-945E-F845484CEBDF}" srcOrd="4" destOrd="0" parTransId="{0D3CA5DB-91F7-4FF7-B268-D83FDB99BFFD}" sibTransId="{42BAA930-8FEA-4D52-B5FD-5BAF08FB2D7B}"/>
    <dgm:cxn modelId="{8A32434A-280E-4813-AC27-388405A183FD}" srcId="{5203BA7D-089F-49FD-A1AA-38B302CDE6B4}" destId="{C660E443-28F9-4E43-91A5-CCC976AAE6E2}" srcOrd="3" destOrd="0" parTransId="{5002AA3F-BF3D-4B98-86A3-589CB078D32F}" sibTransId="{C7A90B89-64F5-4BA6-A7BD-3EC2A71F6835}"/>
    <dgm:cxn modelId="{153CEB4A-90C3-0143-AC41-A8D00A403E36}" srcId="{5203BA7D-089F-49FD-A1AA-38B302CDE6B4}" destId="{F597E505-6312-4A49-A812-D929960BF212}" srcOrd="6" destOrd="0" parTransId="{CA9179D0-9742-DD41-894C-8B0979E538F4}" sibTransId="{54A86212-885E-934A-BF6B-B9906ED7129D}"/>
    <dgm:cxn modelId="{1DE47060-2B43-4FCE-A5CA-C58F2A337969}" type="presOf" srcId="{23215463-0E4D-495B-8996-CE184EDAD596}" destId="{49B1AA96-4255-4889-9470-967527332822}" srcOrd="0" destOrd="4" presId="urn:microsoft.com/office/officeart/2011/layout/TabList"/>
    <dgm:cxn modelId="{13888B64-A424-444E-8C15-2EAE7B67D4C2}" type="presOf" srcId="{6B3F788E-BDB8-49EB-945E-F845484CEBDF}" destId="{49B1AA96-4255-4889-9470-967527332822}" srcOrd="0" destOrd="3"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5" presId="urn:microsoft.com/office/officeart/2011/layout/TabList"/>
    <dgm:cxn modelId="{54F904B2-BB1A-40C3-B431-DE9C2DF1857A}" type="presOf" srcId="{5203BA7D-089F-49FD-A1AA-38B302CDE6B4}" destId="{4563534C-F2BA-4F21-9A09-54A349317E0C}" srcOrd="0" destOrd="0"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2B812AFB-FB6D-4C5F-872B-12FC4E36EB2E}" srcId="{5203BA7D-089F-49FD-A1AA-38B302CDE6B4}" destId="{E08D7548-CE4E-4510-9307-30167F37C47D}" srcOrd="2" destOrd="0" parTransId="{0DBD5268-2F94-4F4E-9058-9FDFDAEA780D}" sibTransId="{A46E127A-0546-4A06-A634-5F763D456364}"/>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4ABAE8-9CDA-F64B-9BF1-CF0D085F9BAE}" type="doc">
      <dgm:prSet loTypeId="urn:microsoft.com/office/officeart/2009/3/layout/RandomtoResultProcess" loCatId="" qsTypeId="urn:microsoft.com/office/officeart/2005/8/quickstyle/simple1" qsCatId="simple" csTypeId="urn:microsoft.com/office/officeart/2005/8/colors/colorful5" csCatId="colorful" phldr="1"/>
      <dgm:spPr/>
      <dgm:t>
        <a:bodyPr/>
        <a:lstStyle/>
        <a:p>
          <a:endParaRPr lang="en-US"/>
        </a:p>
      </dgm:t>
    </dgm:pt>
    <dgm:pt modelId="{2E90AB53-7918-AB46-BB66-9720A4AE756B}">
      <dgm:prSet phldrT="[Text]" custT="1"/>
      <dgm:spPr/>
      <dgm:t>
        <a:bodyPr/>
        <a:lstStyle/>
        <a:p>
          <a:r>
            <a:rPr lang="en-US" sz="2200" dirty="0">
              <a:latin typeface="+mj-lt"/>
            </a:rPr>
            <a:t>PA ethics-related items from outreach</a:t>
          </a:r>
        </a:p>
      </dgm:t>
    </dgm:pt>
    <dgm:pt modelId="{C0E83A98-5ACE-0A44-9DBE-52E1ED0E36A0}" type="parTrans" cxnId="{9C0B1EB1-A96D-C643-8A8C-E2DF19FF837B}">
      <dgm:prSet/>
      <dgm:spPr/>
      <dgm:t>
        <a:bodyPr/>
        <a:lstStyle/>
        <a:p>
          <a:endParaRPr lang="en-US"/>
        </a:p>
      </dgm:t>
    </dgm:pt>
    <dgm:pt modelId="{0397CEFF-49AF-9C49-9D53-202AA22350E5}" type="sibTrans" cxnId="{9C0B1EB1-A96D-C643-8A8C-E2DF19FF837B}">
      <dgm:prSet/>
      <dgm:spPr/>
      <dgm:t>
        <a:bodyPr/>
        <a:lstStyle/>
        <a:p>
          <a:endParaRPr lang="en-US"/>
        </a:p>
      </dgm:t>
    </dgm:pt>
    <dgm:pt modelId="{CA6ABC57-21D3-8444-ABB8-0344E8CFC845}">
      <dgm:prSet phldrT="[Text]" custT="1"/>
      <dgm:spPr/>
      <dgm:t>
        <a:bodyPr/>
        <a:lstStyle/>
        <a:p>
          <a:r>
            <a:rPr lang="en-US" sz="2500" b="1" dirty="0">
              <a:solidFill>
                <a:schemeClr val="accent4"/>
              </a:solidFill>
              <a:latin typeface="+mj-lt"/>
            </a:rPr>
            <a:t>Key Themes</a:t>
          </a:r>
        </a:p>
      </dgm:t>
    </dgm:pt>
    <dgm:pt modelId="{DA3ACFC1-38EA-0043-8EF9-CF29D9A3BF7E}" type="parTrans" cxnId="{34EA392E-182B-E445-BE23-B703ED6712D2}">
      <dgm:prSet/>
      <dgm:spPr/>
      <dgm:t>
        <a:bodyPr/>
        <a:lstStyle/>
        <a:p>
          <a:endParaRPr lang="en-US"/>
        </a:p>
      </dgm:t>
    </dgm:pt>
    <dgm:pt modelId="{CF7781E4-2E38-B140-B2B9-1E0CACF702B2}" type="sibTrans" cxnId="{34EA392E-182B-E445-BE23-B703ED6712D2}">
      <dgm:prSet/>
      <dgm:spPr/>
      <dgm:t>
        <a:bodyPr/>
        <a:lstStyle/>
        <a:p>
          <a:endParaRPr lang="en-US"/>
        </a:p>
      </dgm:t>
    </dgm:pt>
    <dgm:pt modelId="{EF60F438-D3C3-994E-8BE3-ED88C99D36E2}">
      <dgm:prSet custT="1"/>
      <dgm:spPr/>
      <dgm:t>
        <a:bodyPr/>
        <a:lstStyle/>
        <a:p>
          <a:r>
            <a:rPr lang="en-US" sz="2300" b="1" dirty="0">
              <a:latin typeface="+mj-lt"/>
            </a:rPr>
            <a:t>Insights and Recommendations</a:t>
          </a:r>
        </a:p>
      </dgm:t>
    </dgm:pt>
    <dgm:pt modelId="{C5699CB0-EF83-6A40-9B7F-F6F73B51B144}" type="parTrans" cxnId="{ADCE4EF3-FEC1-134A-877F-1240456DE2F4}">
      <dgm:prSet/>
      <dgm:spPr/>
      <dgm:t>
        <a:bodyPr/>
        <a:lstStyle/>
        <a:p>
          <a:endParaRPr lang="en-US"/>
        </a:p>
      </dgm:t>
    </dgm:pt>
    <dgm:pt modelId="{7A4F4ECE-58E6-D440-8201-CE13D7114624}" type="sibTrans" cxnId="{ADCE4EF3-FEC1-134A-877F-1240456DE2F4}">
      <dgm:prSet/>
      <dgm:spPr/>
      <dgm:t>
        <a:bodyPr/>
        <a:lstStyle/>
        <a:p>
          <a:endParaRPr lang="en-US"/>
        </a:p>
      </dgm:t>
    </dgm:pt>
    <dgm:pt modelId="{C0177056-A6EC-6849-84DB-07A7474DF496}" type="pres">
      <dgm:prSet presAssocID="{524ABAE8-9CDA-F64B-9BF1-CF0D085F9BAE}" presName="Name0" presStyleCnt="0">
        <dgm:presLayoutVars>
          <dgm:dir/>
          <dgm:animOne val="branch"/>
          <dgm:animLvl val="lvl"/>
        </dgm:presLayoutVars>
      </dgm:prSet>
      <dgm:spPr/>
    </dgm:pt>
    <dgm:pt modelId="{6A9567BC-E76F-1142-95D7-994FEE833619}" type="pres">
      <dgm:prSet presAssocID="{2E90AB53-7918-AB46-BB66-9720A4AE756B}" presName="chaos" presStyleCnt="0"/>
      <dgm:spPr/>
    </dgm:pt>
    <dgm:pt modelId="{B020506B-2BEB-3C46-8F0B-14B390B42814}" type="pres">
      <dgm:prSet presAssocID="{2E90AB53-7918-AB46-BB66-9720A4AE756B}" presName="parTx1" presStyleLbl="revTx" presStyleIdx="0" presStyleCnt="2" custLinFactNeighborX="2454" custLinFactNeighborY="9225"/>
      <dgm:spPr/>
    </dgm:pt>
    <dgm:pt modelId="{69FA73DE-EBB2-7547-9899-1344F170649E}" type="pres">
      <dgm:prSet presAssocID="{2E90AB53-7918-AB46-BB66-9720A4AE756B}" presName="c1" presStyleLbl="node1" presStyleIdx="0" presStyleCnt="19"/>
      <dgm:spPr/>
    </dgm:pt>
    <dgm:pt modelId="{F5CCD1C9-65B9-2748-90E7-C5DA548051DE}" type="pres">
      <dgm:prSet presAssocID="{2E90AB53-7918-AB46-BB66-9720A4AE756B}" presName="c2" presStyleLbl="node1" presStyleIdx="1" presStyleCnt="19"/>
      <dgm:spPr/>
    </dgm:pt>
    <dgm:pt modelId="{BB7DFD4D-EF38-8E45-884E-10E39D19E9D2}" type="pres">
      <dgm:prSet presAssocID="{2E90AB53-7918-AB46-BB66-9720A4AE756B}" presName="c3" presStyleLbl="node1" presStyleIdx="2" presStyleCnt="19"/>
      <dgm:spPr/>
    </dgm:pt>
    <dgm:pt modelId="{F0E576D3-8E23-354E-A385-0ABA5ABE576F}" type="pres">
      <dgm:prSet presAssocID="{2E90AB53-7918-AB46-BB66-9720A4AE756B}" presName="c4" presStyleLbl="node1" presStyleIdx="3" presStyleCnt="19"/>
      <dgm:spPr/>
    </dgm:pt>
    <dgm:pt modelId="{D16C8447-7CA9-D846-8CD8-2FC0FA2D44D4}" type="pres">
      <dgm:prSet presAssocID="{2E90AB53-7918-AB46-BB66-9720A4AE756B}" presName="c5" presStyleLbl="node1" presStyleIdx="4" presStyleCnt="19"/>
      <dgm:spPr/>
    </dgm:pt>
    <dgm:pt modelId="{AC8E91CB-AC28-1F40-BAF0-E8D2CC924CBE}" type="pres">
      <dgm:prSet presAssocID="{2E90AB53-7918-AB46-BB66-9720A4AE756B}" presName="c6" presStyleLbl="node1" presStyleIdx="5" presStyleCnt="19"/>
      <dgm:spPr/>
    </dgm:pt>
    <dgm:pt modelId="{2E10B6A5-C380-D044-9378-C46FBADFA1D8}" type="pres">
      <dgm:prSet presAssocID="{2E90AB53-7918-AB46-BB66-9720A4AE756B}" presName="c7" presStyleLbl="node1" presStyleIdx="6" presStyleCnt="19"/>
      <dgm:spPr/>
    </dgm:pt>
    <dgm:pt modelId="{75B9EEE6-0A08-FC4A-A8FE-32C09C593183}" type="pres">
      <dgm:prSet presAssocID="{2E90AB53-7918-AB46-BB66-9720A4AE756B}" presName="c8" presStyleLbl="node1" presStyleIdx="7" presStyleCnt="19"/>
      <dgm:spPr/>
    </dgm:pt>
    <dgm:pt modelId="{C133904A-486F-B249-96A9-63A015EFC664}" type="pres">
      <dgm:prSet presAssocID="{2E90AB53-7918-AB46-BB66-9720A4AE756B}" presName="c9" presStyleLbl="node1" presStyleIdx="8" presStyleCnt="19"/>
      <dgm:spPr/>
    </dgm:pt>
    <dgm:pt modelId="{A963DD16-261C-C540-9985-D839709FFCA9}" type="pres">
      <dgm:prSet presAssocID="{2E90AB53-7918-AB46-BB66-9720A4AE756B}" presName="c10" presStyleLbl="node1" presStyleIdx="9" presStyleCnt="19"/>
      <dgm:spPr/>
    </dgm:pt>
    <dgm:pt modelId="{807C0FB8-AFC7-6244-956D-D43126AF02AA}" type="pres">
      <dgm:prSet presAssocID="{2E90AB53-7918-AB46-BB66-9720A4AE756B}" presName="c11" presStyleLbl="node1" presStyleIdx="10" presStyleCnt="19"/>
      <dgm:spPr/>
    </dgm:pt>
    <dgm:pt modelId="{8679DDAA-DE55-9642-A947-B6B85802D3A1}" type="pres">
      <dgm:prSet presAssocID="{2E90AB53-7918-AB46-BB66-9720A4AE756B}" presName="c12" presStyleLbl="node1" presStyleIdx="11" presStyleCnt="19"/>
      <dgm:spPr/>
    </dgm:pt>
    <dgm:pt modelId="{03CCAD64-5B63-EC4A-84FA-DA3ED9DC295C}" type="pres">
      <dgm:prSet presAssocID="{2E90AB53-7918-AB46-BB66-9720A4AE756B}" presName="c13" presStyleLbl="node1" presStyleIdx="12" presStyleCnt="19"/>
      <dgm:spPr/>
    </dgm:pt>
    <dgm:pt modelId="{111AF8E8-34C9-1A43-B5BA-72604BAD4870}" type="pres">
      <dgm:prSet presAssocID="{2E90AB53-7918-AB46-BB66-9720A4AE756B}" presName="c14" presStyleLbl="node1" presStyleIdx="13" presStyleCnt="19"/>
      <dgm:spPr/>
    </dgm:pt>
    <dgm:pt modelId="{AA523D34-0E23-794E-98A6-2F82E409DC00}" type="pres">
      <dgm:prSet presAssocID="{2E90AB53-7918-AB46-BB66-9720A4AE756B}" presName="c15" presStyleLbl="node1" presStyleIdx="14" presStyleCnt="19"/>
      <dgm:spPr/>
    </dgm:pt>
    <dgm:pt modelId="{98985221-84E6-1748-A3C8-96758BB519EB}" type="pres">
      <dgm:prSet presAssocID="{2E90AB53-7918-AB46-BB66-9720A4AE756B}" presName="c16" presStyleLbl="node1" presStyleIdx="15" presStyleCnt="19"/>
      <dgm:spPr/>
    </dgm:pt>
    <dgm:pt modelId="{22F26A56-C229-014A-B8B1-37C192E8F66F}" type="pres">
      <dgm:prSet presAssocID="{2E90AB53-7918-AB46-BB66-9720A4AE756B}" presName="c17" presStyleLbl="node1" presStyleIdx="16" presStyleCnt="19"/>
      <dgm:spPr/>
    </dgm:pt>
    <dgm:pt modelId="{66642F12-472B-4C4E-BB59-9192A134536F}" type="pres">
      <dgm:prSet presAssocID="{2E90AB53-7918-AB46-BB66-9720A4AE756B}" presName="c18" presStyleLbl="node1" presStyleIdx="17" presStyleCnt="19"/>
      <dgm:spPr/>
    </dgm:pt>
    <dgm:pt modelId="{95A57FBE-D986-2740-A81A-075CF3C61B78}" type="pres">
      <dgm:prSet presAssocID="{0397CEFF-49AF-9C49-9D53-202AA22350E5}" presName="chevronComposite1" presStyleCnt="0"/>
      <dgm:spPr/>
    </dgm:pt>
    <dgm:pt modelId="{EF67384D-1BC8-D149-9055-61413A948073}" type="pres">
      <dgm:prSet presAssocID="{0397CEFF-49AF-9C49-9D53-202AA22350E5}" presName="chevron1" presStyleLbl="sibTrans2D1" presStyleIdx="0" presStyleCnt="2"/>
      <dgm:spPr/>
    </dgm:pt>
    <dgm:pt modelId="{463C277D-049D-0A4E-B518-8976DBC9A19E}" type="pres">
      <dgm:prSet presAssocID="{0397CEFF-49AF-9C49-9D53-202AA22350E5}" presName="spChevron1" presStyleCnt="0"/>
      <dgm:spPr/>
    </dgm:pt>
    <dgm:pt modelId="{F58BB83E-EEE0-294D-8404-DEDCA57D1384}" type="pres">
      <dgm:prSet presAssocID="{CA6ABC57-21D3-8444-ABB8-0344E8CFC845}" presName="middle" presStyleCnt="0"/>
      <dgm:spPr/>
    </dgm:pt>
    <dgm:pt modelId="{554A8E7D-4858-3F42-8376-5894AB22E6B5}" type="pres">
      <dgm:prSet presAssocID="{CA6ABC57-21D3-8444-ABB8-0344E8CFC845}" presName="parTxMid" presStyleLbl="revTx" presStyleIdx="1" presStyleCnt="2" custScaleY="42968" custLinFactY="-5827" custLinFactNeighborX="-5676" custLinFactNeighborY="-100000"/>
      <dgm:spPr/>
    </dgm:pt>
    <dgm:pt modelId="{6407849E-12B4-1849-8189-6CDF0C4EA6F7}" type="pres">
      <dgm:prSet presAssocID="{CA6ABC57-21D3-8444-ABB8-0344E8CFC845}" presName="spMid" presStyleCnt="0"/>
      <dgm:spPr/>
    </dgm:pt>
    <dgm:pt modelId="{F566916C-D9D1-964E-AD65-AA155C03DAAD}" type="pres">
      <dgm:prSet presAssocID="{CF7781E4-2E38-B140-B2B9-1E0CACF702B2}" presName="chevronComposite1" presStyleCnt="0"/>
      <dgm:spPr/>
    </dgm:pt>
    <dgm:pt modelId="{1F603AFF-8FA3-FE41-AA0B-DF2C3F288073}" type="pres">
      <dgm:prSet presAssocID="{CF7781E4-2E38-B140-B2B9-1E0CACF702B2}" presName="chevron1" presStyleLbl="sibTrans2D1" presStyleIdx="1" presStyleCnt="2" custLinFactNeighborX="2129"/>
      <dgm:spPr/>
    </dgm:pt>
    <dgm:pt modelId="{2C7429B9-C754-0E43-BBB4-31819968FC9C}" type="pres">
      <dgm:prSet presAssocID="{CF7781E4-2E38-B140-B2B9-1E0CACF702B2}" presName="spChevron1" presStyleCnt="0"/>
      <dgm:spPr/>
    </dgm:pt>
    <dgm:pt modelId="{9FD80CE4-1EDD-F64A-B67E-5E99ADA2D108}" type="pres">
      <dgm:prSet presAssocID="{EF60F438-D3C3-994E-8BE3-ED88C99D36E2}" presName="last" presStyleCnt="0"/>
      <dgm:spPr/>
    </dgm:pt>
    <dgm:pt modelId="{B13490DA-4537-8F46-9D2D-CAA357F85F05}" type="pres">
      <dgm:prSet presAssocID="{EF60F438-D3C3-994E-8BE3-ED88C99D36E2}" presName="circleTx" presStyleLbl="node1" presStyleIdx="18" presStyleCnt="19" custScaleX="171091" custScaleY="153657" custLinFactNeighborX="2461" custLinFactNeighborY="-14551"/>
      <dgm:spPr/>
    </dgm:pt>
    <dgm:pt modelId="{6CA0EED5-6BDA-D148-90EF-38C8B50BEF04}" type="pres">
      <dgm:prSet presAssocID="{EF60F438-D3C3-994E-8BE3-ED88C99D36E2}" presName="spN" presStyleCnt="0"/>
      <dgm:spPr/>
    </dgm:pt>
  </dgm:ptLst>
  <dgm:cxnLst>
    <dgm:cxn modelId="{34EA392E-182B-E445-BE23-B703ED6712D2}" srcId="{524ABAE8-9CDA-F64B-9BF1-CF0D085F9BAE}" destId="{CA6ABC57-21D3-8444-ABB8-0344E8CFC845}" srcOrd="1" destOrd="0" parTransId="{DA3ACFC1-38EA-0043-8EF9-CF29D9A3BF7E}" sibTransId="{CF7781E4-2E38-B140-B2B9-1E0CACF702B2}"/>
    <dgm:cxn modelId="{966F7D33-90EC-3345-BE20-DB72B11D686A}" type="presOf" srcId="{EF60F438-D3C3-994E-8BE3-ED88C99D36E2}" destId="{B13490DA-4537-8F46-9D2D-CAA357F85F05}" srcOrd="0" destOrd="0" presId="urn:microsoft.com/office/officeart/2009/3/layout/RandomtoResultProcess"/>
    <dgm:cxn modelId="{3FA981A0-92C9-B943-8C71-4034AEB01391}" type="presOf" srcId="{2E90AB53-7918-AB46-BB66-9720A4AE756B}" destId="{B020506B-2BEB-3C46-8F0B-14B390B42814}" srcOrd="0" destOrd="0" presId="urn:microsoft.com/office/officeart/2009/3/layout/RandomtoResultProcess"/>
    <dgm:cxn modelId="{9C0B1EB1-A96D-C643-8A8C-E2DF19FF837B}" srcId="{524ABAE8-9CDA-F64B-9BF1-CF0D085F9BAE}" destId="{2E90AB53-7918-AB46-BB66-9720A4AE756B}" srcOrd="0" destOrd="0" parTransId="{C0E83A98-5ACE-0A44-9DBE-52E1ED0E36A0}" sibTransId="{0397CEFF-49AF-9C49-9D53-202AA22350E5}"/>
    <dgm:cxn modelId="{335CAEC0-7860-764C-834C-45259C4AC036}" type="presOf" srcId="{524ABAE8-9CDA-F64B-9BF1-CF0D085F9BAE}" destId="{C0177056-A6EC-6849-84DB-07A7474DF496}" srcOrd="0" destOrd="0" presId="urn:microsoft.com/office/officeart/2009/3/layout/RandomtoResultProcess"/>
    <dgm:cxn modelId="{7BAD1AC3-7319-F845-98F6-1E85F2C52EA1}" type="presOf" srcId="{CA6ABC57-21D3-8444-ABB8-0344E8CFC845}" destId="{554A8E7D-4858-3F42-8376-5894AB22E6B5}" srcOrd="0" destOrd="0" presId="urn:microsoft.com/office/officeart/2009/3/layout/RandomtoResultProcess"/>
    <dgm:cxn modelId="{ADCE4EF3-FEC1-134A-877F-1240456DE2F4}" srcId="{524ABAE8-9CDA-F64B-9BF1-CF0D085F9BAE}" destId="{EF60F438-D3C3-994E-8BE3-ED88C99D36E2}" srcOrd="2" destOrd="0" parTransId="{C5699CB0-EF83-6A40-9B7F-F6F73B51B144}" sibTransId="{7A4F4ECE-58E6-D440-8201-CE13D7114624}"/>
    <dgm:cxn modelId="{83EB4382-8D65-B943-94C9-A8EF2D8DFBE7}" type="presParOf" srcId="{C0177056-A6EC-6849-84DB-07A7474DF496}" destId="{6A9567BC-E76F-1142-95D7-994FEE833619}" srcOrd="0" destOrd="0" presId="urn:microsoft.com/office/officeart/2009/3/layout/RandomtoResultProcess"/>
    <dgm:cxn modelId="{D16E7B42-F6C2-194D-B23B-F9DF12D5BD26}" type="presParOf" srcId="{6A9567BC-E76F-1142-95D7-994FEE833619}" destId="{B020506B-2BEB-3C46-8F0B-14B390B42814}" srcOrd="0" destOrd="0" presId="urn:microsoft.com/office/officeart/2009/3/layout/RandomtoResultProcess"/>
    <dgm:cxn modelId="{8106B6AE-C6FC-2E42-AEFF-B0824CAD264C}" type="presParOf" srcId="{6A9567BC-E76F-1142-95D7-994FEE833619}" destId="{69FA73DE-EBB2-7547-9899-1344F170649E}" srcOrd="1" destOrd="0" presId="urn:microsoft.com/office/officeart/2009/3/layout/RandomtoResultProcess"/>
    <dgm:cxn modelId="{A4DDA695-EE0C-6347-B6A1-3488C7D22DFC}" type="presParOf" srcId="{6A9567BC-E76F-1142-95D7-994FEE833619}" destId="{F5CCD1C9-65B9-2748-90E7-C5DA548051DE}" srcOrd="2" destOrd="0" presId="urn:microsoft.com/office/officeart/2009/3/layout/RandomtoResultProcess"/>
    <dgm:cxn modelId="{92EB44BE-262A-9F4D-856E-41653957F3E0}" type="presParOf" srcId="{6A9567BC-E76F-1142-95D7-994FEE833619}" destId="{BB7DFD4D-EF38-8E45-884E-10E39D19E9D2}" srcOrd="3" destOrd="0" presId="urn:microsoft.com/office/officeart/2009/3/layout/RandomtoResultProcess"/>
    <dgm:cxn modelId="{ED3FFE53-B3E5-9945-824E-312A838E98E7}" type="presParOf" srcId="{6A9567BC-E76F-1142-95D7-994FEE833619}" destId="{F0E576D3-8E23-354E-A385-0ABA5ABE576F}" srcOrd="4" destOrd="0" presId="urn:microsoft.com/office/officeart/2009/3/layout/RandomtoResultProcess"/>
    <dgm:cxn modelId="{6FBBB116-6570-114A-AA70-311FEDBB951F}" type="presParOf" srcId="{6A9567BC-E76F-1142-95D7-994FEE833619}" destId="{D16C8447-7CA9-D846-8CD8-2FC0FA2D44D4}" srcOrd="5" destOrd="0" presId="urn:microsoft.com/office/officeart/2009/3/layout/RandomtoResultProcess"/>
    <dgm:cxn modelId="{C40C2DED-6AF9-AB40-98F7-CFBC533840CF}" type="presParOf" srcId="{6A9567BC-E76F-1142-95D7-994FEE833619}" destId="{AC8E91CB-AC28-1F40-BAF0-E8D2CC924CBE}" srcOrd="6" destOrd="0" presId="urn:microsoft.com/office/officeart/2009/3/layout/RandomtoResultProcess"/>
    <dgm:cxn modelId="{916C9347-09BF-8E4F-AC66-B70FFBDCAC64}" type="presParOf" srcId="{6A9567BC-E76F-1142-95D7-994FEE833619}" destId="{2E10B6A5-C380-D044-9378-C46FBADFA1D8}" srcOrd="7" destOrd="0" presId="urn:microsoft.com/office/officeart/2009/3/layout/RandomtoResultProcess"/>
    <dgm:cxn modelId="{93C71701-D1DF-9F48-8106-BF817B0B318A}" type="presParOf" srcId="{6A9567BC-E76F-1142-95D7-994FEE833619}" destId="{75B9EEE6-0A08-FC4A-A8FE-32C09C593183}" srcOrd="8" destOrd="0" presId="urn:microsoft.com/office/officeart/2009/3/layout/RandomtoResultProcess"/>
    <dgm:cxn modelId="{70E0FD76-9DD6-8A4D-A2A8-F0FECAB4B5EB}" type="presParOf" srcId="{6A9567BC-E76F-1142-95D7-994FEE833619}" destId="{C133904A-486F-B249-96A9-63A015EFC664}" srcOrd="9" destOrd="0" presId="urn:microsoft.com/office/officeart/2009/3/layout/RandomtoResultProcess"/>
    <dgm:cxn modelId="{74798789-93A2-2447-9D5A-470EBD7FF693}" type="presParOf" srcId="{6A9567BC-E76F-1142-95D7-994FEE833619}" destId="{A963DD16-261C-C540-9985-D839709FFCA9}" srcOrd="10" destOrd="0" presId="urn:microsoft.com/office/officeart/2009/3/layout/RandomtoResultProcess"/>
    <dgm:cxn modelId="{25EEA358-BD37-4446-ABDF-58F4279D7650}" type="presParOf" srcId="{6A9567BC-E76F-1142-95D7-994FEE833619}" destId="{807C0FB8-AFC7-6244-956D-D43126AF02AA}" srcOrd="11" destOrd="0" presId="urn:microsoft.com/office/officeart/2009/3/layout/RandomtoResultProcess"/>
    <dgm:cxn modelId="{4A504427-DB2B-1142-B2AB-96886DE30E1A}" type="presParOf" srcId="{6A9567BC-E76F-1142-95D7-994FEE833619}" destId="{8679DDAA-DE55-9642-A947-B6B85802D3A1}" srcOrd="12" destOrd="0" presId="urn:microsoft.com/office/officeart/2009/3/layout/RandomtoResultProcess"/>
    <dgm:cxn modelId="{ABC22FE7-7FBA-0E4C-9685-3E5F6596D1A1}" type="presParOf" srcId="{6A9567BC-E76F-1142-95D7-994FEE833619}" destId="{03CCAD64-5B63-EC4A-84FA-DA3ED9DC295C}" srcOrd="13" destOrd="0" presId="urn:microsoft.com/office/officeart/2009/3/layout/RandomtoResultProcess"/>
    <dgm:cxn modelId="{3278CE47-97BC-2A4E-B015-FEF690846384}" type="presParOf" srcId="{6A9567BC-E76F-1142-95D7-994FEE833619}" destId="{111AF8E8-34C9-1A43-B5BA-72604BAD4870}" srcOrd="14" destOrd="0" presId="urn:microsoft.com/office/officeart/2009/3/layout/RandomtoResultProcess"/>
    <dgm:cxn modelId="{EF4D178E-614E-3544-ACDD-F7DD15F795AE}" type="presParOf" srcId="{6A9567BC-E76F-1142-95D7-994FEE833619}" destId="{AA523D34-0E23-794E-98A6-2F82E409DC00}" srcOrd="15" destOrd="0" presId="urn:microsoft.com/office/officeart/2009/3/layout/RandomtoResultProcess"/>
    <dgm:cxn modelId="{2B817785-5636-E346-B6BB-45E86DDB3D19}" type="presParOf" srcId="{6A9567BC-E76F-1142-95D7-994FEE833619}" destId="{98985221-84E6-1748-A3C8-96758BB519EB}" srcOrd="16" destOrd="0" presId="urn:microsoft.com/office/officeart/2009/3/layout/RandomtoResultProcess"/>
    <dgm:cxn modelId="{33970103-7769-554E-8BBF-6B3DEC077AD6}" type="presParOf" srcId="{6A9567BC-E76F-1142-95D7-994FEE833619}" destId="{22F26A56-C229-014A-B8B1-37C192E8F66F}" srcOrd="17" destOrd="0" presId="urn:microsoft.com/office/officeart/2009/3/layout/RandomtoResultProcess"/>
    <dgm:cxn modelId="{A026E8BA-59D3-2A4D-AAAE-636714AE3AB8}" type="presParOf" srcId="{6A9567BC-E76F-1142-95D7-994FEE833619}" destId="{66642F12-472B-4C4E-BB59-9192A134536F}" srcOrd="18" destOrd="0" presId="urn:microsoft.com/office/officeart/2009/3/layout/RandomtoResultProcess"/>
    <dgm:cxn modelId="{758F0626-F73B-2044-AEC6-58488C7B6F95}" type="presParOf" srcId="{C0177056-A6EC-6849-84DB-07A7474DF496}" destId="{95A57FBE-D986-2740-A81A-075CF3C61B78}" srcOrd="1" destOrd="0" presId="urn:microsoft.com/office/officeart/2009/3/layout/RandomtoResultProcess"/>
    <dgm:cxn modelId="{AFD85AC6-34F1-4943-8A87-C83A5932ACFF}" type="presParOf" srcId="{95A57FBE-D986-2740-A81A-075CF3C61B78}" destId="{EF67384D-1BC8-D149-9055-61413A948073}" srcOrd="0" destOrd="0" presId="urn:microsoft.com/office/officeart/2009/3/layout/RandomtoResultProcess"/>
    <dgm:cxn modelId="{4085FA55-D8AF-824A-B9DF-6FAC71CF6432}" type="presParOf" srcId="{95A57FBE-D986-2740-A81A-075CF3C61B78}" destId="{463C277D-049D-0A4E-B518-8976DBC9A19E}" srcOrd="1" destOrd="0" presId="urn:microsoft.com/office/officeart/2009/3/layout/RandomtoResultProcess"/>
    <dgm:cxn modelId="{77A383A8-F895-3B40-A427-61CA364D396F}" type="presParOf" srcId="{C0177056-A6EC-6849-84DB-07A7474DF496}" destId="{F58BB83E-EEE0-294D-8404-DEDCA57D1384}" srcOrd="2" destOrd="0" presId="urn:microsoft.com/office/officeart/2009/3/layout/RandomtoResultProcess"/>
    <dgm:cxn modelId="{1DD3BEE6-8E04-DD44-AD14-DFDF12A654E2}" type="presParOf" srcId="{F58BB83E-EEE0-294D-8404-DEDCA57D1384}" destId="{554A8E7D-4858-3F42-8376-5894AB22E6B5}" srcOrd="0" destOrd="0" presId="urn:microsoft.com/office/officeart/2009/3/layout/RandomtoResultProcess"/>
    <dgm:cxn modelId="{03A891C9-0C7C-6345-A09D-43AE3BEE4D90}" type="presParOf" srcId="{F58BB83E-EEE0-294D-8404-DEDCA57D1384}" destId="{6407849E-12B4-1849-8189-6CDF0C4EA6F7}" srcOrd="1" destOrd="0" presId="urn:microsoft.com/office/officeart/2009/3/layout/RandomtoResultProcess"/>
    <dgm:cxn modelId="{59E53513-4C53-FE45-9709-A40511888BDE}" type="presParOf" srcId="{C0177056-A6EC-6849-84DB-07A7474DF496}" destId="{F566916C-D9D1-964E-AD65-AA155C03DAAD}" srcOrd="3" destOrd="0" presId="urn:microsoft.com/office/officeart/2009/3/layout/RandomtoResultProcess"/>
    <dgm:cxn modelId="{EE5929A8-A170-2444-8A77-3539240F6F2D}" type="presParOf" srcId="{F566916C-D9D1-964E-AD65-AA155C03DAAD}" destId="{1F603AFF-8FA3-FE41-AA0B-DF2C3F288073}" srcOrd="0" destOrd="0" presId="urn:microsoft.com/office/officeart/2009/3/layout/RandomtoResultProcess"/>
    <dgm:cxn modelId="{8F942D75-6C4C-8D4A-8722-25EEB837DFDC}" type="presParOf" srcId="{F566916C-D9D1-964E-AD65-AA155C03DAAD}" destId="{2C7429B9-C754-0E43-BBB4-31819968FC9C}" srcOrd="1" destOrd="0" presId="urn:microsoft.com/office/officeart/2009/3/layout/RandomtoResultProcess"/>
    <dgm:cxn modelId="{9D59118E-E686-2E4E-85A6-E58BB0FA024C}" type="presParOf" srcId="{C0177056-A6EC-6849-84DB-07A7474DF496}" destId="{9FD80CE4-1EDD-F64A-B67E-5E99ADA2D108}" srcOrd="4" destOrd="0" presId="urn:microsoft.com/office/officeart/2009/3/layout/RandomtoResultProcess"/>
    <dgm:cxn modelId="{A2E38A4A-F660-A94B-AD59-07654682CEFF}" type="presParOf" srcId="{9FD80CE4-1EDD-F64A-B67E-5E99ADA2D108}" destId="{B13490DA-4537-8F46-9D2D-CAA357F85F05}" srcOrd="0" destOrd="0" presId="urn:microsoft.com/office/officeart/2009/3/layout/RandomtoResultProcess"/>
    <dgm:cxn modelId="{F460E58D-5197-1E42-B8D9-9B6999345F5C}" type="presParOf" srcId="{9FD80CE4-1EDD-F64A-B67E-5E99ADA2D108}" destId="{6CA0EED5-6BDA-D148-90EF-38C8B50BEF04}" srcOrd="1"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1. Public Interest Accountability</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48454611-25C3-4872-B437-5AE99377CD98}">
      <dgm:prSet custT="1"/>
      <dgm:spPr/>
      <dgm:t>
        <a:bodyPr/>
        <a:lstStyle/>
        <a:p>
          <a:pPr>
            <a:lnSpc>
              <a:spcPct val="100000"/>
            </a:lnSpc>
            <a:spcAft>
              <a:spcPts val="600"/>
            </a:spcAft>
          </a:pPr>
          <a:r>
            <a:rPr lang="en-US" sz="2000" b="1" dirty="0">
              <a:latin typeface="+mj-lt"/>
            </a:rPr>
            <a:t>Why the profession needs to act: </a:t>
          </a:r>
          <a:r>
            <a:rPr lang="en-US" sz="2000" dirty="0">
              <a:latin typeface="+mj-lt"/>
            </a:rPr>
            <a:t>Some impacts of emerging/transformative technologies are important for the profession from an ethics perspective, and actions are needed.</a:t>
          </a:r>
        </a:p>
      </dgm:t>
    </dgm:pt>
    <dgm:pt modelId="{467FF215-2CA1-4F4B-B29F-21BC9672DF20}" type="parTrans" cxnId="{68CD5EF2-E96F-44D4-B1A2-7AA517529698}">
      <dgm:prSet/>
      <dgm:spPr/>
      <dgm:t>
        <a:bodyPr/>
        <a:lstStyle/>
        <a:p>
          <a:endParaRPr lang="en-US" sz="1600">
            <a:latin typeface="+mj-lt"/>
          </a:endParaRPr>
        </a:p>
      </dgm:t>
    </dgm:pt>
    <dgm:pt modelId="{29E4255A-AD87-4E76-8C6A-4A8354E89875}" type="sibTrans" cxnId="{68CD5EF2-E96F-44D4-B1A2-7AA517529698}">
      <dgm:prSet/>
      <dgm:spPr/>
      <dgm:t>
        <a:bodyPr/>
        <a:lstStyle/>
        <a:p>
          <a:endParaRPr lang="en-US" sz="1600">
            <a:latin typeface="+mj-lt"/>
          </a:endParaRPr>
        </a:p>
      </dgm:t>
    </dgm:pt>
    <dgm:pt modelId="{0111E203-1A51-5D44-8F84-E6360C81B324}">
      <dgm:prSet custT="1"/>
      <dgm:spPr/>
      <dgm:t>
        <a:bodyPr/>
        <a:lstStyle/>
        <a:p>
          <a:pPr>
            <a:lnSpc>
              <a:spcPct val="100000"/>
            </a:lnSpc>
            <a:spcAft>
              <a:spcPts val="600"/>
            </a:spcAft>
          </a:pPr>
          <a:r>
            <a:rPr lang="en-US" sz="2000" b="1" dirty="0">
              <a:latin typeface="+mj-lt"/>
            </a:rPr>
            <a:t>Ethical leadership: </a:t>
          </a:r>
          <a:r>
            <a:rPr lang="en-US" sz="2000" dirty="0">
              <a:latin typeface="+mj-lt"/>
            </a:rPr>
            <a:t>PAs are responsible for ethical leadership in terms of holding themselves and their organizations accountable for ethical decision-making in the public interest. This includes decision-making regarding the responsible development, implementation, and use of technology.</a:t>
          </a:r>
        </a:p>
      </dgm:t>
    </dgm:pt>
    <dgm:pt modelId="{95E60587-8C22-1F4D-B1E8-E434BB51E5F1}" type="parTrans" cxnId="{6E49AC16-6BE0-B34C-9132-DB5B5DA217CC}">
      <dgm:prSet/>
      <dgm:spPr/>
      <dgm:t>
        <a:bodyPr/>
        <a:lstStyle/>
        <a:p>
          <a:endParaRPr lang="en-US"/>
        </a:p>
      </dgm:t>
    </dgm:pt>
    <dgm:pt modelId="{1CC609BF-7C60-9B4A-B69F-BF9740735B79}" type="sibTrans" cxnId="{6E49AC16-6BE0-B34C-9132-DB5B5DA217CC}">
      <dgm:prSet/>
      <dgm:spPr/>
      <dgm:t>
        <a:bodyPr/>
        <a:lstStyle/>
        <a:p>
          <a:endParaRPr lang="en-US"/>
        </a:p>
      </dgm:t>
    </dgm:pt>
    <dgm:pt modelId="{B4561E35-A0F6-2142-89F8-0BAE8D44EE86}">
      <dgm:prSet custT="1"/>
      <dgm:spPr/>
      <dgm:t>
        <a:bodyPr/>
        <a:lstStyle/>
        <a:p>
          <a:pPr>
            <a:lnSpc>
              <a:spcPct val="100000"/>
            </a:lnSpc>
            <a:spcAft>
              <a:spcPts val="600"/>
            </a:spcAft>
          </a:pPr>
          <a:r>
            <a:rPr lang="en-US" sz="2000" b="1" dirty="0">
              <a:latin typeface="+mj-lt"/>
            </a:rPr>
            <a:t>Extent of liability / Shared responsibility: </a:t>
          </a:r>
          <a:r>
            <a:rPr lang="en-US" sz="2000" b="0" dirty="0">
              <a:latin typeface="+mj-lt"/>
            </a:rPr>
            <a:t>In most instances, </a:t>
          </a:r>
          <a:r>
            <a:rPr lang="en-US" sz="2000" dirty="0">
              <a:latin typeface="+mj-lt"/>
            </a:rPr>
            <a:t>technology is not solely under the PA's control; considerations around how responsibility should be shared with other professionals is needed.</a:t>
          </a:r>
        </a:p>
      </dgm:t>
    </dgm:pt>
    <dgm:pt modelId="{AA77BC27-0DFD-6045-8B2B-9B234A0276A2}" type="parTrans" cxnId="{FD43FE85-080E-EE40-BF3D-9D866447DF52}">
      <dgm:prSet/>
      <dgm:spPr/>
      <dgm:t>
        <a:bodyPr/>
        <a:lstStyle/>
        <a:p>
          <a:endParaRPr lang="en-US"/>
        </a:p>
      </dgm:t>
    </dgm:pt>
    <dgm:pt modelId="{B49941BE-D741-834C-BC3F-E609ABCCDEFF}" type="sibTrans" cxnId="{FD43FE85-080E-EE40-BF3D-9D866447DF52}">
      <dgm:prSet/>
      <dgm:spPr/>
      <dgm:t>
        <a:bodyPr/>
        <a:lstStyle/>
        <a:p>
          <a:endParaRPr lang="en-US"/>
        </a:p>
      </dgm:t>
    </dgm:pt>
    <dgm:pt modelId="{F597E505-6312-4A49-A812-D929960BF212}">
      <dgm:prSet custT="1"/>
      <dgm:spPr/>
      <dgm:t>
        <a:bodyPr/>
        <a:lstStyle/>
        <a:p>
          <a:pPr>
            <a:lnSpc>
              <a:spcPct val="100000"/>
            </a:lnSpc>
            <a:spcAft>
              <a:spcPts val="600"/>
            </a:spcAft>
          </a:pPr>
          <a:r>
            <a:rPr lang="en-US" sz="2000" b="1" dirty="0">
              <a:latin typeface="+mj-lt"/>
            </a:rPr>
            <a:t>Sustainability:</a:t>
          </a:r>
          <a:r>
            <a:rPr lang="en-US" sz="2000" dirty="0">
              <a:latin typeface="+mj-lt"/>
            </a:rPr>
            <a:t> Sustainability is now a core expectation of organizations and is closely tied to ethical stewardship; effective application of technology is needed for meaningful progress in this regard.</a:t>
          </a:r>
        </a:p>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6E49AC16-6BE0-B34C-9132-DB5B5DA217CC}" srcId="{5203BA7D-089F-49FD-A1AA-38B302CDE6B4}" destId="{0111E203-1A51-5D44-8F84-E6360C81B324}" srcOrd="3" destOrd="0" parTransId="{95E60587-8C22-1F4D-B1E8-E434BB51E5F1}" sibTransId="{1CC609BF-7C60-9B4A-B69F-BF9740735B79}"/>
    <dgm:cxn modelId="{153CEB4A-90C3-0143-AC41-A8D00A403E36}" srcId="{5203BA7D-089F-49FD-A1AA-38B302CDE6B4}" destId="{F597E505-6312-4A49-A812-D929960BF212}" srcOrd="5" destOrd="0" parTransId="{CA9179D0-9742-DD41-894C-8B0979E538F4}" sibTransId="{54A86212-885E-934A-BF6B-B9906ED7129D}"/>
    <dgm:cxn modelId="{D2D1B653-6093-534B-A769-57588421AB4E}" type="presOf" srcId="{0111E203-1A51-5D44-8F84-E6360C81B324}" destId="{49B1AA96-4255-4889-9470-967527332822}" srcOrd="0" destOrd="2" presId="urn:microsoft.com/office/officeart/2011/layout/TabList"/>
    <dgm:cxn modelId="{46384B5B-E84A-D64F-A81C-44DC4FA3A85F}" type="presOf" srcId="{B4561E35-A0F6-2142-89F8-0BAE8D44EE86}" destId="{49B1AA96-4255-4889-9470-967527332822}" srcOrd="0" destOrd="3"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212ED074-5803-469F-9E91-9F733637BAA2}" type="presOf" srcId="{48454611-25C3-4872-B437-5AE99377CD98}" destId="{49B1AA96-4255-4889-9470-967527332822}" srcOrd="0" destOrd="1" presId="urn:microsoft.com/office/officeart/2011/layout/TabList"/>
    <dgm:cxn modelId="{8604AC77-607F-FC41-94B8-5B504732713C}" type="presOf" srcId="{C1D79A4A-6F47-446F-B54C-46C3098AC3E6}" destId="{49B1AA96-4255-4889-9470-967527332822}" srcOrd="0" destOrd="0" presId="urn:microsoft.com/office/officeart/2011/layout/TabList"/>
    <dgm:cxn modelId="{FD43FE85-080E-EE40-BF3D-9D866447DF52}" srcId="{5203BA7D-089F-49FD-A1AA-38B302CDE6B4}" destId="{B4561E35-A0F6-2142-89F8-0BAE8D44EE86}" srcOrd="4" destOrd="0" parTransId="{AA77BC27-0DFD-6045-8B2B-9B234A0276A2}" sibTransId="{B49941BE-D741-834C-BC3F-E609ABCCDEFF}"/>
    <dgm:cxn modelId="{11797A90-D6AC-3144-8DB0-81933A8E7132}" type="presOf" srcId="{F597E505-6312-4A49-A812-D929960BF212}" destId="{49B1AA96-4255-4889-9470-967527332822}" srcOrd="0" destOrd="4" presId="urn:microsoft.com/office/officeart/2011/layout/TabList"/>
    <dgm:cxn modelId="{54F904B2-BB1A-40C3-B431-DE9C2DF1857A}" type="presOf" srcId="{5203BA7D-089F-49FD-A1AA-38B302CDE6B4}" destId="{4563534C-F2BA-4F21-9A09-54A349317E0C}" srcOrd="0" destOrd="0"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68CD5EF2-E96F-44D4-B1A2-7AA517529698}" srcId="{5203BA7D-089F-49FD-A1AA-38B302CDE6B4}" destId="{48454611-25C3-4872-B437-5AE99377CD98}" srcOrd="2" destOrd="0" parTransId="{467FF215-2CA1-4F4B-B29F-21BC9672DF20}" sibTransId="{29E4255A-AD87-4E76-8C6A-4A8354E89875}"/>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2. Tech Landscape</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48454611-25C3-4872-B437-5AE99377CD98}">
      <dgm:prSet custT="1"/>
      <dgm:spPr/>
      <dgm:t>
        <a:bodyPr/>
        <a:lstStyle/>
        <a:p>
          <a:pPr>
            <a:lnSpc>
              <a:spcPct val="100000"/>
            </a:lnSpc>
            <a:spcAft>
              <a:spcPts val="600"/>
            </a:spcAft>
          </a:pPr>
          <a:r>
            <a:rPr lang="en-US" sz="2000" b="1" dirty="0">
              <a:latin typeface="+mj-lt"/>
            </a:rPr>
            <a:t>Trends, opportunities and risks: </a:t>
          </a:r>
          <a:r>
            <a:rPr lang="en-US" sz="2000" dirty="0">
              <a:latin typeface="+mj-lt"/>
            </a:rPr>
            <a:t>Emerging and transformative technologies are being increasingly used and experimented with in organizations. This technological change continues to create opportunities and threats that have an impact on PA roles.</a:t>
          </a:r>
        </a:p>
      </dgm:t>
    </dgm:pt>
    <dgm:pt modelId="{467FF215-2CA1-4F4B-B29F-21BC9672DF20}" type="parTrans" cxnId="{68CD5EF2-E96F-44D4-B1A2-7AA517529698}">
      <dgm:prSet/>
      <dgm:spPr/>
      <dgm:t>
        <a:bodyPr/>
        <a:lstStyle/>
        <a:p>
          <a:endParaRPr lang="en-US" sz="1600">
            <a:latin typeface="+mj-lt"/>
          </a:endParaRPr>
        </a:p>
      </dgm:t>
    </dgm:pt>
    <dgm:pt modelId="{29E4255A-AD87-4E76-8C6A-4A8354E89875}" type="sibTrans" cxnId="{68CD5EF2-E96F-44D4-B1A2-7AA517529698}">
      <dgm:prSet/>
      <dgm:spPr/>
      <dgm:t>
        <a:bodyPr/>
        <a:lstStyle/>
        <a:p>
          <a:endParaRPr lang="en-US" sz="1600">
            <a:latin typeface="+mj-lt"/>
          </a:endParaRPr>
        </a:p>
      </dgm:t>
    </dgm:pt>
    <dgm:pt modelId="{0111E203-1A51-5D44-8F84-E6360C81B324}">
      <dgm:prSet custT="1"/>
      <dgm:spPr/>
      <dgm:t>
        <a:bodyPr/>
        <a:lstStyle/>
        <a:p>
          <a:pPr>
            <a:lnSpc>
              <a:spcPct val="100000"/>
            </a:lnSpc>
            <a:spcAft>
              <a:spcPts val="600"/>
            </a:spcAft>
          </a:pPr>
          <a:r>
            <a:rPr lang="en-US" sz="2000" b="1" dirty="0">
              <a:latin typeface="+mj-lt"/>
            </a:rPr>
            <a:t>Focus on data governance: </a:t>
          </a:r>
          <a:r>
            <a:rPr lang="en-US" sz="2000" dirty="0">
              <a:latin typeface="+mj-lt"/>
            </a:rPr>
            <a:t>Data governance is foundational to building and maintaining organizational value at both strategic and operational levels. PAs are expected to be more involved in broader data governance matters.</a:t>
          </a:r>
        </a:p>
      </dgm:t>
    </dgm:pt>
    <dgm:pt modelId="{95E60587-8C22-1F4D-B1E8-E434BB51E5F1}" type="parTrans" cxnId="{6E49AC16-6BE0-B34C-9132-DB5B5DA217CC}">
      <dgm:prSet/>
      <dgm:spPr/>
      <dgm:t>
        <a:bodyPr/>
        <a:lstStyle/>
        <a:p>
          <a:endParaRPr lang="en-US"/>
        </a:p>
      </dgm:t>
    </dgm:pt>
    <dgm:pt modelId="{1CC609BF-7C60-9B4A-B69F-BF9740735B79}" type="sibTrans" cxnId="{6E49AC16-6BE0-B34C-9132-DB5B5DA217CC}">
      <dgm:prSet/>
      <dgm:spPr/>
      <dgm:t>
        <a:bodyPr/>
        <a:lstStyle/>
        <a:p>
          <a:endParaRPr lang="en-US"/>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6E49AC16-6BE0-B34C-9132-DB5B5DA217CC}" srcId="{5203BA7D-089F-49FD-A1AA-38B302CDE6B4}" destId="{0111E203-1A51-5D44-8F84-E6360C81B324}" srcOrd="3" destOrd="0" parTransId="{95E60587-8C22-1F4D-B1E8-E434BB51E5F1}" sibTransId="{1CC609BF-7C60-9B4A-B69F-BF9740735B79}"/>
    <dgm:cxn modelId="{153CEB4A-90C3-0143-AC41-A8D00A403E36}" srcId="{5203BA7D-089F-49FD-A1AA-38B302CDE6B4}" destId="{F597E505-6312-4A49-A812-D929960BF212}" srcOrd="4" destOrd="0" parTransId="{CA9179D0-9742-DD41-894C-8B0979E538F4}" sibTransId="{54A86212-885E-934A-BF6B-B9906ED7129D}"/>
    <dgm:cxn modelId="{D2D1B653-6093-534B-A769-57588421AB4E}" type="presOf" srcId="{0111E203-1A51-5D44-8F84-E6360C81B324}" destId="{49B1AA96-4255-4889-9470-967527332822}" srcOrd="0" destOrd="2"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212ED074-5803-469F-9E91-9F733637BAA2}" type="presOf" srcId="{48454611-25C3-4872-B437-5AE99377CD98}" destId="{49B1AA96-4255-4889-9470-967527332822}" srcOrd="0" destOrd="1" presId="urn:microsoft.com/office/officeart/2011/layout/TabList"/>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3" presId="urn:microsoft.com/office/officeart/2011/layout/TabList"/>
    <dgm:cxn modelId="{54F904B2-BB1A-40C3-B431-DE9C2DF1857A}" type="presOf" srcId="{5203BA7D-089F-49FD-A1AA-38B302CDE6B4}" destId="{4563534C-F2BA-4F21-9A09-54A349317E0C}" srcOrd="0" destOrd="0"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68CD5EF2-E96F-44D4-B1A2-7AA517529698}" srcId="{5203BA7D-089F-49FD-A1AA-38B302CDE6B4}" destId="{48454611-25C3-4872-B437-5AE99377CD98}" srcOrd="2" destOrd="0" parTransId="{467FF215-2CA1-4F4B-B29F-21BC9672DF20}" sibTransId="{29E4255A-AD87-4E76-8C6A-4A8354E89875}"/>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3. Competence </a:t>
          </a:r>
          <a:r>
            <a:rPr lang="en-US" sz="1800" dirty="0">
              <a:latin typeface="+mj-lt"/>
            </a:rPr>
            <a:t>(1)</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48454611-25C3-4872-B437-5AE99377CD98}">
      <dgm:prSet custT="1"/>
      <dgm:spPr/>
      <dgm:t>
        <a:bodyPr/>
        <a:lstStyle/>
        <a:p>
          <a:pPr>
            <a:lnSpc>
              <a:spcPct val="100000"/>
            </a:lnSpc>
            <a:spcAft>
              <a:spcPts val="600"/>
            </a:spcAft>
          </a:pPr>
          <a:r>
            <a:rPr lang="en-US" sz="2000" b="1" dirty="0">
              <a:latin typeface="+mj-lt"/>
            </a:rPr>
            <a:t>Need for competence in the digital age: </a:t>
          </a:r>
          <a:r>
            <a:rPr lang="en-US" sz="2000" b="0" dirty="0">
              <a:latin typeface="+mj-lt"/>
            </a:rPr>
            <a:t>Mo</a:t>
          </a:r>
          <a:r>
            <a:rPr lang="en-US" sz="2000" dirty="0">
              <a:latin typeface="+mj-lt"/>
            </a:rPr>
            <a:t>re breadth is required in PA competence outside of core technical accountancy skills. </a:t>
          </a:r>
        </a:p>
      </dgm:t>
    </dgm:pt>
    <dgm:pt modelId="{467FF215-2CA1-4F4B-B29F-21BC9672DF20}" type="parTrans" cxnId="{68CD5EF2-E96F-44D4-B1A2-7AA517529698}">
      <dgm:prSet/>
      <dgm:spPr/>
      <dgm:t>
        <a:bodyPr/>
        <a:lstStyle/>
        <a:p>
          <a:endParaRPr lang="en-US" sz="1600">
            <a:latin typeface="+mj-lt"/>
          </a:endParaRPr>
        </a:p>
      </dgm:t>
    </dgm:pt>
    <dgm:pt modelId="{29E4255A-AD87-4E76-8C6A-4A8354E89875}" type="sibTrans" cxnId="{68CD5EF2-E96F-44D4-B1A2-7AA517529698}">
      <dgm:prSet/>
      <dgm:spPr/>
      <dgm:t>
        <a:bodyPr/>
        <a:lstStyle/>
        <a:p>
          <a:endParaRPr lang="en-US" sz="1600">
            <a:latin typeface="+mj-lt"/>
          </a:endParaRPr>
        </a:p>
      </dgm:t>
    </dgm:pt>
    <dgm:pt modelId="{0111E203-1A51-5D44-8F84-E6360C81B324}">
      <dgm:prSet custT="1"/>
      <dgm:spPr/>
      <dgm:t>
        <a:bodyPr/>
        <a:lstStyle/>
        <a:p>
          <a:pPr>
            <a:lnSpc>
              <a:spcPct val="100000"/>
            </a:lnSpc>
            <a:spcAft>
              <a:spcPts val="600"/>
            </a:spcAft>
          </a:pPr>
          <a:r>
            <a:rPr lang="en-US" sz="2000" b="1" dirty="0">
              <a:latin typeface="+mj-lt"/>
            </a:rPr>
            <a:t>Application of core accounting-related skills: </a:t>
          </a:r>
          <a:r>
            <a:rPr lang="en-US" sz="2000" dirty="0">
              <a:latin typeface="+mj-lt"/>
            </a:rPr>
            <a:t>Some of the PA's current core accounting skills are particularly valuable and transferable when applied appropriately in the context of emerging and transformative technology.</a:t>
          </a:r>
        </a:p>
      </dgm:t>
    </dgm:pt>
    <dgm:pt modelId="{95E60587-8C22-1F4D-B1E8-E434BB51E5F1}" type="parTrans" cxnId="{6E49AC16-6BE0-B34C-9132-DB5B5DA217CC}">
      <dgm:prSet/>
      <dgm:spPr/>
      <dgm:t>
        <a:bodyPr/>
        <a:lstStyle/>
        <a:p>
          <a:endParaRPr lang="en-US"/>
        </a:p>
      </dgm:t>
    </dgm:pt>
    <dgm:pt modelId="{1CC609BF-7C60-9B4A-B69F-BF9740735B79}" type="sibTrans" cxnId="{6E49AC16-6BE0-B34C-9132-DB5B5DA217CC}">
      <dgm:prSet/>
      <dgm:spPr/>
      <dgm:t>
        <a:bodyPr/>
        <a:lstStyle/>
        <a:p>
          <a:endParaRPr lang="en-US"/>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10A7EEE1-74CD-4AAE-AF21-D647DE87F1E0}">
      <dgm:prSet custT="1"/>
      <dgm:spPr/>
      <dgm:t>
        <a:bodyPr/>
        <a:lstStyle/>
        <a:p>
          <a:pPr>
            <a:lnSpc>
              <a:spcPct val="100000"/>
            </a:lnSpc>
            <a:spcAft>
              <a:spcPts val="600"/>
            </a:spcAft>
          </a:pPr>
          <a:r>
            <a:rPr lang="en-US" sz="2000" b="1" dirty="0">
              <a:latin typeface="+mj-lt"/>
            </a:rPr>
            <a:t>Technology upskilling needed: </a:t>
          </a:r>
          <a:r>
            <a:rPr lang="en-US" sz="2000" dirty="0">
              <a:latin typeface="+mj-lt"/>
            </a:rPr>
            <a:t>Technology-related skills need to be built in order to serve as stewards, choose the right solutions, ask the right questions and be at the table and explain the potential ethical implications.</a:t>
          </a:r>
        </a:p>
      </dgm:t>
    </dgm:pt>
    <dgm:pt modelId="{DA4CE2DD-992D-4452-A2AE-4E5DE8C9726D}" type="parTrans" cxnId="{DB90D9F1-66C8-461B-9C82-2866A8B079B5}">
      <dgm:prSet/>
      <dgm:spPr/>
      <dgm:t>
        <a:bodyPr/>
        <a:lstStyle/>
        <a:p>
          <a:endParaRPr lang="en-US"/>
        </a:p>
      </dgm:t>
    </dgm:pt>
    <dgm:pt modelId="{61BB6F0C-C1B1-40F1-B717-C209BB49778E}" type="sibTrans" cxnId="{DB90D9F1-66C8-461B-9C82-2866A8B079B5}">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6E49AC16-6BE0-B34C-9132-DB5B5DA217CC}" srcId="{5203BA7D-089F-49FD-A1AA-38B302CDE6B4}" destId="{0111E203-1A51-5D44-8F84-E6360C81B324}" srcOrd="3" destOrd="0" parTransId="{95E60587-8C22-1F4D-B1E8-E434BB51E5F1}" sibTransId="{1CC609BF-7C60-9B4A-B69F-BF9740735B79}"/>
    <dgm:cxn modelId="{153CEB4A-90C3-0143-AC41-A8D00A403E36}" srcId="{5203BA7D-089F-49FD-A1AA-38B302CDE6B4}" destId="{F597E505-6312-4A49-A812-D929960BF212}" srcOrd="5" destOrd="0" parTransId="{CA9179D0-9742-DD41-894C-8B0979E538F4}" sibTransId="{54A86212-885E-934A-BF6B-B9906ED7129D}"/>
    <dgm:cxn modelId="{D2D1B653-6093-534B-A769-57588421AB4E}" type="presOf" srcId="{0111E203-1A51-5D44-8F84-E6360C81B324}" destId="{49B1AA96-4255-4889-9470-967527332822}" srcOrd="0" destOrd="2"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212ED074-5803-469F-9E91-9F733637BAA2}" type="presOf" srcId="{48454611-25C3-4872-B437-5AE99377CD98}" destId="{49B1AA96-4255-4889-9470-967527332822}" srcOrd="0" destOrd="1" presId="urn:microsoft.com/office/officeart/2011/layout/TabList"/>
    <dgm:cxn modelId="{8604AC77-607F-FC41-94B8-5B504732713C}" type="presOf" srcId="{C1D79A4A-6F47-446F-B54C-46C3098AC3E6}" destId="{49B1AA96-4255-4889-9470-967527332822}" srcOrd="0" destOrd="0" presId="urn:microsoft.com/office/officeart/2011/layout/TabList"/>
    <dgm:cxn modelId="{BEDE6090-AF8D-4004-85C0-586ADBD6992A}" type="presOf" srcId="{10A7EEE1-74CD-4AAE-AF21-D647DE87F1E0}" destId="{49B1AA96-4255-4889-9470-967527332822}" srcOrd="0" destOrd="3" presId="urn:microsoft.com/office/officeart/2011/layout/TabList"/>
    <dgm:cxn modelId="{11797A90-D6AC-3144-8DB0-81933A8E7132}" type="presOf" srcId="{F597E505-6312-4A49-A812-D929960BF212}" destId="{49B1AA96-4255-4889-9470-967527332822}" srcOrd="0" destOrd="4" presId="urn:microsoft.com/office/officeart/2011/layout/TabList"/>
    <dgm:cxn modelId="{54F904B2-BB1A-40C3-B431-DE9C2DF1857A}" type="presOf" srcId="{5203BA7D-089F-49FD-A1AA-38B302CDE6B4}" destId="{4563534C-F2BA-4F21-9A09-54A349317E0C}" srcOrd="0" destOrd="0"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DB90D9F1-66C8-461B-9C82-2866A8B079B5}" srcId="{5203BA7D-089F-49FD-A1AA-38B302CDE6B4}" destId="{10A7EEE1-74CD-4AAE-AF21-D647DE87F1E0}" srcOrd="4" destOrd="0" parTransId="{DA4CE2DD-992D-4452-A2AE-4E5DE8C9726D}" sibTransId="{61BB6F0C-C1B1-40F1-B717-C209BB49778E}"/>
    <dgm:cxn modelId="{68CD5EF2-E96F-44D4-B1A2-7AA517529698}" srcId="{5203BA7D-089F-49FD-A1AA-38B302CDE6B4}" destId="{48454611-25C3-4872-B437-5AE99377CD98}" srcOrd="2" destOrd="0" parTransId="{467FF215-2CA1-4F4B-B29F-21BC9672DF20}" sibTransId="{29E4255A-AD87-4E76-8C6A-4A8354E89875}"/>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3. Competence </a:t>
          </a:r>
          <a:r>
            <a:rPr lang="en-US" sz="1800" dirty="0">
              <a:latin typeface="+mj-lt"/>
            </a:rPr>
            <a:t>(2)</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E08D7548-CE4E-4510-9307-30167F37C47D}">
      <dgm:prSet custT="1"/>
      <dgm:spPr/>
      <dgm:t>
        <a:bodyPr/>
        <a:lstStyle/>
        <a:p>
          <a:pPr>
            <a:lnSpc>
              <a:spcPct val="100000"/>
            </a:lnSpc>
            <a:spcAft>
              <a:spcPts val="600"/>
            </a:spcAft>
          </a:pPr>
          <a:r>
            <a:rPr lang="en-US" sz="2000" b="1" dirty="0">
              <a:latin typeface="+mj-lt"/>
            </a:rPr>
            <a:t>Importance of honing professional skills: </a:t>
          </a:r>
          <a:r>
            <a:rPr lang="en-US" sz="2000" dirty="0">
              <a:latin typeface="+mj-lt"/>
            </a:rPr>
            <a:t>Having the right mindset and applying professional skills, values, ethics and attitudes is essential to continue to serve as trusted advisors. This, in particular, differentiates humans and machines.</a:t>
          </a:r>
        </a:p>
      </dgm:t>
    </dgm:pt>
    <dgm:pt modelId="{0DBD5268-2F94-4F4E-9058-9FDFDAEA780D}" type="parTrans" cxnId="{2B812AFB-FB6D-4C5F-872B-12FC4E36EB2E}">
      <dgm:prSet/>
      <dgm:spPr/>
      <dgm:t>
        <a:bodyPr/>
        <a:lstStyle/>
        <a:p>
          <a:endParaRPr lang="en-US"/>
        </a:p>
      </dgm:t>
    </dgm:pt>
    <dgm:pt modelId="{A46E127A-0546-4A06-A634-5F763D456364}" type="sibTrans" cxnId="{2B812AFB-FB6D-4C5F-872B-12FC4E36EB2E}">
      <dgm:prSet/>
      <dgm:spPr/>
      <dgm:t>
        <a:bodyPr/>
        <a:lstStyle/>
        <a:p>
          <a:endParaRPr lang="en-US"/>
        </a:p>
      </dgm:t>
    </dgm:pt>
    <dgm:pt modelId="{38B55BB8-9420-4079-85AB-DB5D232B0B92}">
      <dgm:prSet custT="1"/>
      <dgm:spPr/>
      <dgm:t>
        <a:bodyPr/>
        <a:lstStyle/>
        <a:p>
          <a:pPr>
            <a:lnSpc>
              <a:spcPct val="100000"/>
            </a:lnSpc>
            <a:spcAft>
              <a:spcPts val="600"/>
            </a:spcAft>
          </a:pPr>
          <a:r>
            <a:rPr lang="en-US" sz="2000" b="1" dirty="0">
              <a:latin typeface="+mj-lt"/>
            </a:rPr>
            <a:t>Need for enhanced diligence/due care: </a:t>
          </a:r>
          <a:r>
            <a:rPr lang="en-US" sz="2000" dirty="0">
              <a:latin typeface="+mj-lt"/>
            </a:rPr>
            <a:t>Competent decision-making and service to clients and employers around transformational technology requires higher levels of due care, especially in light of increased complexity and automation bias, increasingly sophisticated mis-and disinformation, and security threats (internal and external). A balance, however, is required: Recognizing practical limitations, including being intimidated/overwhelmed by technology and the pace of technological change.</a:t>
          </a:r>
        </a:p>
      </dgm:t>
    </dgm:pt>
    <dgm:pt modelId="{346CEFAE-8C04-45D0-B1F2-52CA92D1C722}" type="parTrans" cxnId="{0A1E7673-5640-445F-99AD-204AE5D62453}">
      <dgm:prSet/>
      <dgm:spPr/>
      <dgm:t>
        <a:bodyPr/>
        <a:lstStyle/>
        <a:p>
          <a:endParaRPr lang="en-US"/>
        </a:p>
      </dgm:t>
    </dgm:pt>
    <dgm:pt modelId="{F5709363-7893-4284-BB0F-46AE505156A4}" type="sibTrans" cxnId="{0A1E7673-5640-445F-99AD-204AE5D62453}">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96B84609-C8F1-492A-B6AE-314E07F290AF}" type="presOf" srcId="{E08D7548-CE4E-4510-9307-30167F37C47D}" destId="{49B1AA96-4255-4889-9470-967527332822}" srcOrd="0" destOrd="1" presId="urn:microsoft.com/office/officeart/2011/layout/TabList"/>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153CEB4A-90C3-0143-AC41-A8D00A403E36}" srcId="{5203BA7D-089F-49FD-A1AA-38B302CDE6B4}" destId="{F597E505-6312-4A49-A812-D929960BF212}" srcOrd="4" destOrd="0" parTransId="{CA9179D0-9742-DD41-894C-8B0979E538F4}" sibTransId="{54A86212-885E-934A-BF6B-B9906ED7129D}"/>
    <dgm:cxn modelId="{E2BA5170-E7F3-4594-940D-FCFD6B0AF0A6}" srcId="{D5A7B6CD-C699-4F1E-B18D-2A16FC870163}" destId="{5203BA7D-089F-49FD-A1AA-38B302CDE6B4}" srcOrd="0" destOrd="0" parTransId="{197E3382-9068-4A0C-8096-37CF14FE9128}" sibTransId="{7F418B0F-82D1-487D-A3EA-0040E386CAE0}"/>
    <dgm:cxn modelId="{0A1E7673-5640-445F-99AD-204AE5D62453}" srcId="{5203BA7D-089F-49FD-A1AA-38B302CDE6B4}" destId="{38B55BB8-9420-4079-85AB-DB5D232B0B92}" srcOrd="3" destOrd="0" parTransId="{346CEFAE-8C04-45D0-B1F2-52CA92D1C722}" sibTransId="{F5709363-7893-4284-BB0F-46AE505156A4}"/>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3" presId="urn:microsoft.com/office/officeart/2011/layout/TabList"/>
    <dgm:cxn modelId="{A4314BA3-24FF-4DBD-98BA-6EC22D920B1D}" type="presOf" srcId="{38B55BB8-9420-4079-85AB-DB5D232B0B92}" destId="{49B1AA96-4255-4889-9470-967527332822}" srcOrd="0" destOrd="2" presId="urn:microsoft.com/office/officeart/2011/layout/TabList"/>
    <dgm:cxn modelId="{54F904B2-BB1A-40C3-B431-DE9C2DF1857A}" type="presOf" srcId="{5203BA7D-089F-49FD-A1AA-38B302CDE6B4}" destId="{4563534C-F2BA-4F21-9A09-54A349317E0C}" srcOrd="0" destOrd="0"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2B812AFB-FB6D-4C5F-872B-12FC4E36EB2E}" srcId="{5203BA7D-089F-49FD-A1AA-38B302CDE6B4}" destId="{E08D7548-CE4E-4510-9307-30167F37C47D}" srcOrd="2" destOrd="0" parTransId="{0DBD5268-2F94-4F4E-9058-9FDFDAEA780D}" sibTransId="{A46E127A-0546-4A06-A634-5F763D456364}"/>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4. Objectivity</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E08D7548-CE4E-4510-9307-30167F37C47D}">
      <dgm:prSet custT="1"/>
      <dgm:spPr/>
      <dgm:t>
        <a:bodyPr/>
        <a:lstStyle/>
        <a:p>
          <a:pPr>
            <a:lnSpc>
              <a:spcPct val="100000"/>
            </a:lnSpc>
            <a:spcAft>
              <a:spcPts val="600"/>
            </a:spcAft>
          </a:pPr>
          <a:r>
            <a:rPr lang="en-US" sz="2000" b="1" dirty="0">
              <a:latin typeface="+mj-lt"/>
            </a:rPr>
            <a:t>Bias: </a:t>
          </a:r>
          <a:r>
            <a:rPr lang="en-US" sz="2000" dirty="0">
              <a:latin typeface="+mj-lt"/>
            </a:rPr>
            <a:t>Objective decision-making is hampered by bias in (and/or manifest in) numerous technology implementations. Guidance related to the risks and how they can be mitigated is needed.</a:t>
          </a:r>
        </a:p>
      </dgm:t>
    </dgm:pt>
    <dgm:pt modelId="{0DBD5268-2F94-4F4E-9058-9FDFDAEA780D}" type="parTrans" cxnId="{2B812AFB-FB6D-4C5F-872B-12FC4E36EB2E}">
      <dgm:prSet/>
      <dgm:spPr/>
      <dgm:t>
        <a:bodyPr/>
        <a:lstStyle/>
        <a:p>
          <a:endParaRPr lang="en-US"/>
        </a:p>
      </dgm:t>
    </dgm:pt>
    <dgm:pt modelId="{A46E127A-0546-4A06-A634-5F763D456364}" type="sibTrans" cxnId="{2B812AFB-FB6D-4C5F-872B-12FC4E36EB2E}">
      <dgm:prSet/>
      <dgm:spPr/>
      <dgm:t>
        <a:bodyPr/>
        <a:lstStyle/>
        <a:p>
          <a:endParaRPr lang="en-US"/>
        </a:p>
      </dgm:t>
    </dgm:pt>
    <dgm:pt modelId="{38B55BB8-9420-4079-85AB-DB5D232B0B92}">
      <dgm:prSet custT="1"/>
      <dgm:spPr/>
      <dgm:t>
        <a:bodyPr/>
        <a:lstStyle/>
        <a:p>
          <a:pPr>
            <a:lnSpc>
              <a:spcPct val="100000"/>
            </a:lnSpc>
            <a:spcAft>
              <a:spcPts val="600"/>
            </a:spcAft>
          </a:pPr>
          <a:r>
            <a:rPr lang="en-US" sz="2000" b="1" dirty="0">
              <a:latin typeface="+mj-lt"/>
            </a:rPr>
            <a:t>Reliance/Over-reliance: </a:t>
          </a:r>
          <a:r>
            <a:rPr lang="en-US" sz="2000" dirty="0">
              <a:latin typeface="+mj-lt"/>
            </a:rPr>
            <a:t>Reliance on technology is an important tool for decision-making, but objective decision-making is impeded by PA over-reliance on technology (esp. where the tech is</a:t>
          </a:r>
          <a:br>
            <a:rPr lang="en-US" sz="2000" dirty="0">
              <a:latin typeface="+mj-lt"/>
            </a:rPr>
          </a:br>
          <a:r>
            <a:rPr lang="en-US" sz="2000" dirty="0">
              <a:latin typeface="+mj-lt"/>
            </a:rPr>
            <a:t>not explainable, generally lacks transparency, or where there is a lack of competence).</a:t>
          </a:r>
        </a:p>
      </dgm:t>
    </dgm:pt>
    <dgm:pt modelId="{346CEFAE-8C04-45D0-B1F2-52CA92D1C722}" type="parTrans" cxnId="{0A1E7673-5640-445F-99AD-204AE5D62453}">
      <dgm:prSet/>
      <dgm:spPr/>
      <dgm:t>
        <a:bodyPr/>
        <a:lstStyle/>
        <a:p>
          <a:endParaRPr lang="en-US"/>
        </a:p>
      </dgm:t>
    </dgm:pt>
    <dgm:pt modelId="{F5709363-7893-4284-BB0F-46AE505156A4}" type="sibTrans" cxnId="{0A1E7673-5640-445F-99AD-204AE5D62453}">
      <dgm:prSet/>
      <dgm:spPr/>
      <dgm:t>
        <a:bodyPr/>
        <a:lstStyle/>
        <a:p>
          <a:endParaRPr lang="en-US"/>
        </a:p>
      </dgm:t>
    </dgm:pt>
    <dgm:pt modelId="{23215463-0E4D-495B-8996-CE184EDAD596}">
      <dgm:prSet custT="1"/>
      <dgm:spPr/>
      <dgm:t>
        <a:bodyPr/>
        <a:lstStyle/>
        <a:p>
          <a:pPr>
            <a:lnSpc>
              <a:spcPct val="90000"/>
            </a:lnSpc>
            <a:spcAft>
              <a:spcPct val="15000"/>
            </a:spcAft>
          </a:pPr>
          <a:endParaRPr lang="en-US" sz="1500" dirty="0">
            <a:latin typeface="+mj-lt"/>
          </a:endParaRPr>
        </a:p>
      </dgm:t>
    </dgm:pt>
    <dgm:pt modelId="{B0E519E3-3349-4727-BF69-0A0DCB0B699A}" type="parTrans" cxnId="{A072842F-8B3C-4484-9E5A-3A5113746522}">
      <dgm:prSet/>
      <dgm:spPr/>
      <dgm:t>
        <a:bodyPr/>
        <a:lstStyle/>
        <a:p>
          <a:endParaRPr lang="en-US"/>
        </a:p>
      </dgm:t>
    </dgm:pt>
    <dgm:pt modelId="{8F0F5243-8A3C-4DC2-9325-7B463AFE3A93}" type="sibTrans" cxnId="{A072842F-8B3C-4484-9E5A-3A5113746522}">
      <dgm:prSet/>
      <dgm:spPr/>
      <dgm:t>
        <a:bodyPr/>
        <a:lstStyle/>
        <a:p>
          <a:endParaRPr lang="en-US"/>
        </a:p>
      </dgm:t>
    </dgm:pt>
    <dgm:pt modelId="{A6D90154-509E-49D5-AC75-CB0DB3D99F25}">
      <dgm:prSet custT="1"/>
      <dgm:spPr/>
      <dgm:t>
        <a:bodyPr/>
        <a:lstStyle/>
        <a:p>
          <a:pPr>
            <a:lnSpc>
              <a:spcPct val="100000"/>
            </a:lnSpc>
            <a:spcAft>
              <a:spcPts val="600"/>
            </a:spcAft>
          </a:pPr>
          <a:r>
            <a:rPr lang="en-US" sz="2000" b="1" dirty="0">
              <a:latin typeface="+mj-lt"/>
            </a:rPr>
            <a:t>Need for Explainability: </a:t>
          </a:r>
          <a:r>
            <a:rPr lang="en-US" sz="2000" dirty="0">
              <a:latin typeface="+mj-lt"/>
            </a:rPr>
            <a:t>In order for technology to be relied upon, it needs to be understandable (how data is processed, the rationale for decisions made), and its outputs, where required, must stand up to validation as being fit for purpose, accurate, fair with biases being understood and accounted for, etc.</a:t>
          </a:r>
        </a:p>
      </dgm:t>
    </dgm:pt>
    <dgm:pt modelId="{4468DDB8-16AF-436B-909E-C072E507C58D}" type="parTrans" cxnId="{50FA6271-0D69-44CD-B228-35FB35B1681B}">
      <dgm:prSet/>
      <dgm:spPr/>
      <dgm:t>
        <a:bodyPr/>
        <a:lstStyle/>
        <a:p>
          <a:endParaRPr lang="en-US"/>
        </a:p>
      </dgm:t>
    </dgm:pt>
    <dgm:pt modelId="{CC249B9F-4A61-432B-9F7F-F55D79064D9E}" type="sibTrans" cxnId="{50FA6271-0D69-44CD-B228-35FB35B1681B}">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96B84609-C8F1-492A-B6AE-314E07F290AF}" type="presOf" srcId="{E08D7548-CE4E-4510-9307-30167F37C47D}" destId="{49B1AA96-4255-4889-9470-967527332822}" srcOrd="0" destOrd="1" presId="urn:microsoft.com/office/officeart/2011/layout/TabList"/>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A072842F-8B3C-4484-9E5A-3A5113746522}" srcId="{5203BA7D-089F-49FD-A1AA-38B302CDE6B4}" destId="{23215463-0E4D-495B-8996-CE184EDAD596}" srcOrd="5" destOrd="0" parTransId="{B0E519E3-3349-4727-BF69-0A0DCB0B699A}" sibTransId="{8F0F5243-8A3C-4DC2-9325-7B463AFE3A93}"/>
    <dgm:cxn modelId="{153CEB4A-90C3-0143-AC41-A8D00A403E36}" srcId="{5203BA7D-089F-49FD-A1AA-38B302CDE6B4}" destId="{F597E505-6312-4A49-A812-D929960BF212}" srcOrd="6" destOrd="0" parTransId="{CA9179D0-9742-DD41-894C-8B0979E538F4}" sibTransId="{54A86212-885E-934A-BF6B-B9906ED7129D}"/>
    <dgm:cxn modelId="{1DE47060-2B43-4FCE-A5CA-C58F2A337969}" type="presOf" srcId="{23215463-0E4D-495B-8996-CE184EDAD596}" destId="{49B1AA96-4255-4889-9470-967527332822}" srcOrd="0" destOrd="4"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50FA6271-0D69-44CD-B228-35FB35B1681B}" srcId="{5203BA7D-089F-49FD-A1AA-38B302CDE6B4}" destId="{A6D90154-509E-49D5-AC75-CB0DB3D99F25}" srcOrd="4" destOrd="0" parTransId="{4468DDB8-16AF-436B-909E-C072E507C58D}" sibTransId="{CC249B9F-4A61-432B-9F7F-F55D79064D9E}"/>
    <dgm:cxn modelId="{0A1E7673-5640-445F-99AD-204AE5D62453}" srcId="{5203BA7D-089F-49FD-A1AA-38B302CDE6B4}" destId="{38B55BB8-9420-4079-85AB-DB5D232B0B92}" srcOrd="3" destOrd="0" parTransId="{346CEFAE-8C04-45D0-B1F2-52CA92D1C722}" sibTransId="{F5709363-7893-4284-BB0F-46AE505156A4}"/>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5" presId="urn:microsoft.com/office/officeart/2011/layout/TabList"/>
    <dgm:cxn modelId="{A4314BA3-24FF-4DBD-98BA-6EC22D920B1D}" type="presOf" srcId="{38B55BB8-9420-4079-85AB-DB5D232B0B92}" destId="{49B1AA96-4255-4889-9470-967527332822}" srcOrd="0" destOrd="2" presId="urn:microsoft.com/office/officeart/2011/layout/TabList"/>
    <dgm:cxn modelId="{54F904B2-BB1A-40C3-B431-DE9C2DF1857A}" type="presOf" srcId="{5203BA7D-089F-49FD-A1AA-38B302CDE6B4}" destId="{4563534C-F2BA-4F21-9A09-54A349317E0C}" srcOrd="0" destOrd="0" presId="urn:microsoft.com/office/officeart/2011/layout/TabList"/>
    <dgm:cxn modelId="{0B6D6ADD-609B-40DC-AF7F-A1DC1F59F3F8}" srcId="{5203BA7D-089F-49FD-A1AA-38B302CDE6B4}" destId="{C1D79A4A-6F47-446F-B54C-46C3098AC3E6}" srcOrd="1" destOrd="0" parTransId="{047BA3E2-3BBE-4B34-984F-F0A3D12D78A7}" sibTransId="{C88AE5B8-05B7-44B5-A18D-F0A7AFAE7ED4}"/>
    <dgm:cxn modelId="{409761E0-33F0-4305-96B8-FAE3BA90D038}" type="presOf" srcId="{A6D90154-509E-49D5-AC75-CB0DB3D99F25}" destId="{49B1AA96-4255-4889-9470-967527332822}" srcOrd="0" destOrd="3" presId="urn:microsoft.com/office/officeart/2011/layout/TabList"/>
    <dgm:cxn modelId="{2B812AFB-FB6D-4C5F-872B-12FC4E36EB2E}" srcId="{5203BA7D-089F-49FD-A1AA-38B302CDE6B4}" destId="{E08D7548-CE4E-4510-9307-30167F37C47D}" srcOrd="2" destOrd="0" parTransId="{0DBD5268-2F94-4F4E-9058-9FDFDAEA780D}" sibTransId="{A46E127A-0546-4A06-A634-5F763D456364}"/>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5. Transparency</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E08D7548-CE4E-4510-9307-30167F37C47D}">
      <dgm:prSet custT="1"/>
      <dgm:spPr/>
      <dgm:t>
        <a:bodyPr/>
        <a:lstStyle/>
        <a:p>
          <a:pPr>
            <a:lnSpc>
              <a:spcPct val="100000"/>
            </a:lnSpc>
            <a:spcAft>
              <a:spcPts val="600"/>
            </a:spcAft>
          </a:pPr>
          <a:r>
            <a:rPr lang="en-US" sz="2000" b="1" dirty="0">
              <a:latin typeface="+mj-lt"/>
            </a:rPr>
            <a:t>Responsibility for Transparency: </a:t>
          </a:r>
          <a:r>
            <a:rPr lang="en-US" sz="2000" dirty="0">
              <a:latin typeface="+mj-lt"/>
            </a:rPr>
            <a:t>As trusted advisors, PAs bring credibility to information. Given the increased level of uncertainty that comes with applying many emerging and disruptive technologies, it is important that PAs provide clear and accurate explanation and information, including being straightforward about the limitations of technology employed, uncertainties inherent in systems and the risk of unintended consequences, and the broader potential for ethics risks.</a:t>
          </a:r>
        </a:p>
      </dgm:t>
    </dgm:pt>
    <dgm:pt modelId="{0DBD5268-2F94-4F4E-9058-9FDFDAEA780D}" type="parTrans" cxnId="{2B812AFB-FB6D-4C5F-872B-12FC4E36EB2E}">
      <dgm:prSet/>
      <dgm:spPr/>
      <dgm:t>
        <a:bodyPr/>
        <a:lstStyle/>
        <a:p>
          <a:endParaRPr lang="en-US"/>
        </a:p>
      </dgm:t>
    </dgm:pt>
    <dgm:pt modelId="{A46E127A-0546-4A06-A634-5F763D456364}" type="sibTrans" cxnId="{2B812AFB-FB6D-4C5F-872B-12FC4E36EB2E}">
      <dgm:prSet/>
      <dgm:spPr/>
      <dgm:t>
        <a:bodyPr/>
        <a:lstStyle/>
        <a:p>
          <a:endParaRPr lang="en-US"/>
        </a:p>
      </dgm:t>
    </dgm:pt>
    <dgm:pt modelId="{23215463-0E4D-495B-8996-CE184EDAD596}">
      <dgm:prSet custT="1"/>
      <dgm:spPr/>
      <dgm:t>
        <a:bodyPr/>
        <a:lstStyle/>
        <a:p>
          <a:pPr>
            <a:lnSpc>
              <a:spcPct val="90000"/>
            </a:lnSpc>
            <a:spcAft>
              <a:spcPct val="15000"/>
            </a:spcAft>
          </a:pPr>
          <a:endParaRPr lang="en-US" sz="1500" dirty="0">
            <a:latin typeface="+mj-lt"/>
          </a:endParaRPr>
        </a:p>
      </dgm:t>
    </dgm:pt>
    <dgm:pt modelId="{B0E519E3-3349-4727-BF69-0A0DCB0B699A}" type="parTrans" cxnId="{A072842F-8B3C-4484-9E5A-3A5113746522}">
      <dgm:prSet/>
      <dgm:spPr/>
      <dgm:t>
        <a:bodyPr/>
        <a:lstStyle/>
        <a:p>
          <a:endParaRPr lang="en-US"/>
        </a:p>
      </dgm:t>
    </dgm:pt>
    <dgm:pt modelId="{8F0F5243-8A3C-4DC2-9325-7B463AFE3A93}" type="sibTrans" cxnId="{A072842F-8B3C-4484-9E5A-3A5113746522}">
      <dgm:prSet/>
      <dgm:spPr/>
      <dgm:t>
        <a:bodyPr/>
        <a:lstStyle/>
        <a:p>
          <a:endParaRPr lang="en-US"/>
        </a:p>
      </dgm:t>
    </dgm:pt>
    <dgm:pt modelId="{EA3CBAC3-B8AC-4A29-9A8F-F10A57BC4B14}">
      <dgm:prSet custT="1"/>
      <dgm:spPr/>
      <dgm:t>
        <a:bodyPr/>
        <a:lstStyle/>
        <a:p>
          <a:pPr>
            <a:lnSpc>
              <a:spcPct val="100000"/>
            </a:lnSpc>
            <a:spcAft>
              <a:spcPts val="600"/>
            </a:spcAft>
          </a:pPr>
          <a:endParaRPr lang="en-US" sz="2000" dirty="0">
            <a:latin typeface="+mj-lt"/>
          </a:endParaRPr>
        </a:p>
      </dgm:t>
    </dgm:pt>
    <dgm:pt modelId="{A20AC089-6459-4BA1-B46A-304C674A1B97}" type="parTrans" cxnId="{1D378070-2C6F-4D28-9F01-A7E7C72E3F2F}">
      <dgm:prSet/>
      <dgm:spPr/>
      <dgm:t>
        <a:bodyPr/>
        <a:lstStyle/>
        <a:p>
          <a:endParaRPr lang="en-US"/>
        </a:p>
      </dgm:t>
    </dgm:pt>
    <dgm:pt modelId="{A9CFCA4F-8AC1-4CB3-905F-ABDE3E9B6DA5}" type="sibTrans" cxnId="{1D378070-2C6F-4D28-9F01-A7E7C72E3F2F}">
      <dgm:prSet/>
      <dgm:spPr/>
      <dgm:t>
        <a:bodyPr/>
        <a:lstStyle/>
        <a:p>
          <a:endParaRPr lang="en-US"/>
        </a:p>
      </dgm:t>
    </dgm:pt>
    <dgm:pt modelId="{FEFEF834-5F33-4CF4-B21F-039F3E93DB94}">
      <dgm:prSet custT="1"/>
      <dgm:spPr/>
      <dgm:t>
        <a:bodyPr/>
        <a:lstStyle/>
        <a:p>
          <a:pPr>
            <a:lnSpc>
              <a:spcPct val="100000"/>
            </a:lnSpc>
            <a:spcAft>
              <a:spcPts val="600"/>
            </a:spcAft>
          </a:pPr>
          <a:r>
            <a:rPr lang="en-US" sz="2000" b="1" dirty="0">
              <a:latin typeface="+mj-lt"/>
            </a:rPr>
            <a:t>Limits based on confidentiality: </a:t>
          </a:r>
          <a:r>
            <a:rPr lang="en-US" sz="2000" dirty="0">
              <a:latin typeface="+mj-lt"/>
            </a:rPr>
            <a:t>The level of transparency should be appropriate in the context and remains bounded by the ethics requirements for confidentiality.</a:t>
          </a:r>
        </a:p>
      </dgm:t>
    </dgm:pt>
    <dgm:pt modelId="{D2E65C6F-0F63-4ED2-BD54-B85359710BB5}" type="parTrans" cxnId="{4164D1D7-9218-437D-BDAF-69E561C80243}">
      <dgm:prSet/>
      <dgm:spPr/>
      <dgm:t>
        <a:bodyPr/>
        <a:lstStyle/>
        <a:p>
          <a:endParaRPr lang="en-US"/>
        </a:p>
      </dgm:t>
    </dgm:pt>
    <dgm:pt modelId="{E5B060C8-C8B3-432F-8A13-63A754C1EE8B}" type="sibTrans" cxnId="{4164D1D7-9218-437D-BDAF-69E561C80243}">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96B84609-C8F1-492A-B6AE-314E07F290AF}" type="presOf" srcId="{E08D7548-CE4E-4510-9307-30167F37C47D}" destId="{49B1AA96-4255-4889-9470-967527332822}" srcOrd="0" destOrd="1" presId="urn:microsoft.com/office/officeart/2011/layout/TabList"/>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A072842F-8B3C-4484-9E5A-3A5113746522}" srcId="{5203BA7D-089F-49FD-A1AA-38B302CDE6B4}" destId="{23215463-0E4D-495B-8996-CE184EDAD596}" srcOrd="5" destOrd="0" parTransId="{B0E519E3-3349-4727-BF69-0A0DCB0B699A}" sibTransId="{8F0F5243-8A3C-4DC2-9325-7B463AFE3A93}"/>
    <dgm:cxn modelId="{153CEB4A-90C3-0143-AC41-A8D00A403E36}" srcId="{5203BA7D-089F-49FD-A1AA-38B302CDE6B4}" destId="{F597E505-6312-4A49-A812-D929960BF212}" srcOrd="6" destOrd="0" parTransId="{CA9179D0-9742-DD41-894C-8B0979E538F4}" sibTransId="{54A86212-885E-934A-BF6B-B9906ED7129D}"/>
    <dgm:cxn modelId="{BAA7A64C-BF4A-415A-ACBC-2522D2A9E771}" type="presOf" srcId="{EA3CBAC3-B8AC-4A29-9A8F-F10A57BC4B14}" destId="{49B1AA96-4255-4889-9470-967527332822}" srcOrd="0" destOrd="3" presId="urn:microsoft.com/office/officeart/2011/layout/TabList"/>
    <dgm:cxn modelId="{1DE47060-2B43-4FCE-A5CA-C58F2A337969}" type="presOf" srcId="{23215463-0E4D-495B-8996-CE184EDAD596}" destId="{49B1AA96-4255-4889-9470-967527332822}" srcOrd="0" destOrd="4"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1D378070-2C6F-4D28-9F01-A7E7C72E3F2F}" srcId="{5203BA7D-089F-49FD-A1AA-38B302CDE6B4}" destId="{EA3CBAC3-B8AC-4A29-9A8F-F10A57BC4B14}" srcOrd="4" destOrd="0" parTransId="{A20AC089-6459-4BA1-B46A-304C674A1B97}" sibTransId="{A9CFCA4F-8AC1-4CB3-905F-ABDE3E9B6DA5}"/>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5" presId="urn:microsoft.com/office/officeart/2011/layout/TabList"/>
    <dgm:cxn modelId="{54F904B2-BB1A-40C3-B431-DE9C2DF1857A}" type="presOf" srcId="{5203BA7D-089F-49FD-A1AA-38B302CDE6B4}" destId="{4563534C-F2BA-4F21-9A09-54A349317E0C}" srcOrd="0" destOrd="0" presId="urn:microsoft.com/office/officeart/2011/layout/TabList"/>
    <dgm:cxn modelId="{4164D1D7-9218-437D-BDAF-69E561C80243}" srcId="{5203BA7D-089F-49FD-A1AA-38B302CDE6B4}" destId="{FEFEF834-5F33-4CF4-B21F-039F3E93DB94}" srcOrd="3" destOrd="0" parTransId="{D2E65C6F-0F63-4ED2-BD54-B85359710BB5}" sibTransId="{E5B060C8-C8B3-432F-8A13-63A754C1EE8B}"/>
    <dgm:cxn modelId="{0B6D6ADD-609B-40DC-AF7F-A1DC1F59F3F8}" srcId="{5203BA7D-089F-49FD-A1AA-38B302CDE6B4}" destId="{C1D79A4A-6F47-446F-B54C-46C3098AC3E6}" srcOrd="1" destOrd="0" parTransId="{047BA3E2-3BBE-4B34-984F-F0A3D12D78A7}" sibTransId="{C88AE5B8-05B7-44B5-A18D-F0A7AFAE7ED4}"/>
    <dgm:cxn modelId="{3B8687F5-15B6-449B-9A4F-2538C5BCCDF0}" type="presOf" srcId="{FEFEF834-5F33-4CF4-B21F-039F3E93DB94}" destId="{49B1AA96-4255-4889-9470-967527332822}" srcOrd="0" destOrd="2" presId="urn:microsoft.com/office/officeart/2011/layout/TabList"/>
    <dgm:cxn modelId="{2B812AFB-FB6D-4C5F-872B-12FC4E36EB2E}" srcId="{5203BA7D-089F-49FD-A1AA-38B302CDE6B4}" destId="{E08D7548-CE4E-4510-9307-30167F37C47D}" srcOrd="2" destOrd="0" parTransId="{0DBD5268-2F94-4F4E-9058-9FDFDAEA780D}" sibTransId="{A46E127A-0546-4A06-A634-5F763D456364}"/>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5A7B6CD-C699-4F1E-B18D-2A16FC870163}" type="doc">
      <dgm:prSet loTypeId="urn:microsoft.com/office/officeart/2011/layout/TabList" loCatId="list" qsTypeId="urn:microsoft.com/office/officeart/2005/8/quickstyle/simple1" qsCatId="simple" csTypeId="urn:microsoft.com/office/officeart/2005/8/colors/accent2_2" csCatId="accent2" phldr="1"/>
      <dgm:spPr/>
      <dgm:t>
        <a:bodyPr/>
        <a:lstStyle/>
        <a:p>
          <a:endParaRPr lang="en-US"/>
        </a:p>
      </dgm:t>
    </dgm:pt>
    <dgm:pt modelId="{5203BA7D-089F-49FD-A1AA-38B302CDE6B4}">
      <dgm:prSet phldrT="[Text]" custT="1"/>
      <dgm:spPr/>
      <dgm:t>
        <a:bodyPr/>
        <a:lstStyle/>
        <a:p>
          <a:r>
            <a:rPr lang="en-US" sz="2400" dirty="0">
              <a:latin typeface="+mj-lt"/>
            </a:rPr>
            <a:t>6. Independence</a:t>
          </a:r>
        </a:p>
      </dgm:t>
    </dgm:pt>
    <dgm:pt modelId="{197E3382-9068-4A0C-8096-37CF14FE9128}" type="parTrans" cxnId="{E2BA5170-E7F3-4594-940D-FCFD6B0AF0A6}">
      <dgm:prSet/>
      <dgm:spPr/>
      <dgm:t>
        <a:bodyPr/>
        <a:lstStyle/>
        <a:p>
          <a:endParaRPr lang="en-US" sz="1600">
            <a:latin typeface="+mj-lt"/>
          </a:endParaRPr>
        </a:p>
      </dgm:t>
    </dgm:pt>
    <dgm:pt modelId="{7F418B0F-82D1-487D-A3EA-0040E386CAE0}" type="sibTrans" cxnId="{E2BA5170-E7F3-4594-940D-FCFD6B0AF0A6}">
      <dgm:prSet/>
      <dgm:spPr/>
      <dgm:t>
        <a:bodyPr/>
        <a:lstStyle/>
        <a:p>
          <a:endParaRPr lang="en-US" sz="1600">
            <a:latin typeface="+mj-lt"/>
          </a:endParaRPr>
        </a:p>
      </dgm:t>
    </dgm:pt>
    <dgm:pt modelId="{C1D79A4A-6F47-446F-B54C-46C3098AC3E6}">
      <dgm:prSet phldrT="[Text]" custT="1"/>
      <dgm:spPr/>
      <dgm:t>
        <a:bodyPr/>
        <a:lstStyle/>
        <a:p>
          <a:pPr>
            <a:spcAft>
              <a:spcPct val="15000"/>
            </a:spcAft>
          </a:pPr>
          <a:endParaRPr lang="en-US" sz="1600" dirty="0">
            <a:latin typeface="+mj-lt"/>
          </a:endParaRPr>
        </a:p>
      </dgm:t>
    </dgm:pt>
    <dgm:pt modelId="{047BA3E2-3BBE-4B34-984F-F0A3D12D78A7}" type="parTrans" cxnId="{0B6D6ADD-609B-40DC-AF7F-A1DC1F59F3F8}">
      <dgm:prSet/>
      <dgm:spPr/>
      <dgm:t>
        <a:bodyPr/>
        <a:lstStyle/>
        <a:p>
          <a:endParaRPr lang="en-US" sz="1600">
            <a:latin typeface="+mj-lt"/>
          </a:endParaRPr>
        </a:p>
      </dgm:t>
    </dgm:pt>
    <dgm:pt modelId="{C88AE5B8-05B7-44B5-A18D-F0A7AFAE7ED4}" type="sibTrans" cxnId="{0B6D6ADD-609B-40DC-AF7F-A1DC1F59F3F8}">
      <dgm:prSet/>
      <dgm:spPr/>
      <dgm:t>
        <a:bodyPr/>
        <a:lstStyle/>
        <a:p>
          <a:endParaRPr lang="en-US" sz="1600">
            <a:latin typeface="+mj-lt"/>
          </a:endParaRPr>
        </a:p>
      </dgm:t>
    </dgm:pt>
    <dgm:pt modelId="{F597E505-6312-4A49-A812-D929960BF212}">
      <dgm:prSet custT="1"/>
      <dgm:spPr/>
      <dgm:t>
        <a:bodyPr/>
        <a:lstStyle/>
        <a:p>
          <a:pPr>
            <a:lnSpc>
              <a:spcPct val="90000"/>
            </a:lnSpc>
            <a:spcAft>
              <a:spcPct val="15000"/>
            </a:spcAft>
          </a:pPr>
          <a:endParaRPr lang="en-US" sz="1500" dirty="0">
            <a:latin typeface="+mj-lt"/>
          </a:endParaRPr>
        </a:p>
      </dgm:t>
    </dgm:pt>
    <dgm:pt modelId="{CA9179D0-9742-DD41-894C-8B0979E538F4}" type="parTrans" cxnId="{153CEB4A-90C3-0143-AC41-A8D00A403E36}">
      <dgm:prSet/>
      <dgm:spPr/>
      <dgm:t>
        <a:bodyPr/>
        <a:lstStyle/>
        <a:p>
          <a:endParaRPr lang="en-US"/>
        </a:p>
      </dgm:t>
    </dgm:pt>
    <dgm:pt modelId="{54A86212-885E-934A-BF6B-B9906ED7129D}" type="sibTrans" cxnId="{153CEB4A-90C3-0143-AC41-A8D00A403E36}">
      <dgm:prSet/>
      <dgm:spPr/>
      <dgm:t>
        <a:bodyPr/>
        <a:lstStyle/>
        <a:p>
          <a:endParaRPr lang="en-US"/>
        </a:p>
      </dgm:t>
    </dgm:pt>
    <dgm:pt modelId="{F1B099C5-A8A6-6B4F-9833-A572767C09D3}">
      <dgm:prSet phldrT="[Text]" custT="1"/>
      <dgm:spPr/>
      <dgm:t>
        <a:bodyPr/>
        <a:lstStyle/>
        <a:p>
          <a:endParaRPr lang="en-US" sz="1600" dirty="0">
            <a:latin typeface="+mj-lt"/>
          </a:endParaRPr>
        </a:p>
      </dgm:t>
    </dgm:pt>
    <dgm:pt modelId="{4A079B54-492B-3D4E-858E-933A890795FC}" type="parTrans" cxnId="{5B4B5F03-8640-3B4D-A2FA-A7430C563743}">
      <dgm:prSet/>
      <dgm:spPr/>
      <dgm:t>
        <a:bodyPr/>
        <a:lstStyle/>
        <a:p>
          <a:endParaRPr lang="en-US"/>
        </a:p>
      </dgm:t>
    </dgm:pt>
    <dgm:pt modelId="{EBB649D5-87F6-D847-BE83-AA866DB9541D}" type="sibTrans" cxnId="{5B4B5F03-8640-3B4D-A2FA-A7430C563743}">
      <dgm:prSet/>
      <dgm:spPr/>
      <dgm:t>
        <a:bodyPr/>
        <a:lstStyle/>
        <a:p>
          <a:endParaRPr lang="en-US"/>
        </a:p>
      </dgm:t>
    </dgm:pt>
    <dgm:pt modelId="{E08D7548-CE4E-4510-9307-30167F37C47D}">
      <dgm:prSet custT="1"/>
      <dgm:spPr/>
      <dgm:t>
        <a:bodyPr/>
        <a:lstStyle/>
        <a:p>
          <a:pPr>
            <a:lnSpc>
              <a:spcPct val="100000"/>
            </a:lnSpc>
            <a:spcAft>
              <a:spcPts val="600"/>
            </a:spcAft>
          </a:pPr>
          <a:r>
            <a:rPr lang="en-US" sz="2000" b="1" dirty="0">
              <a:latin typeface="+mj-lt"/>
            </a:rPr>
            <a:t>Management Responsibility: </a:t>
          </a:r>
          <a:r>
            <a:rPr lang="en-US" sz="2000" dirty="0">
              <a:latin typeface="+mj-lt"/>
            </a:rPr>
            <a:t>Risks on auditors assuming management responsibility are elevated when they are involved with tech-related assurance engagements (or engagements in heavily tech-dependent organizations).</a:t>
          </a:r>
        </a:p>
      </dgm:t>
    </dgm:pt>
    <dgm:pt modelId="{0DBD5268-2F94-4F4E-9058-9FDFDAEA780D}" type="parTrans" cxnId="{2B812AFB-FB6D-4C5F-872B-12FC4E36EB2E}">
      <dgm:prSet/>
      <dgm:spPr/>
      <dgm:t>
        <a:bodyPr/>
        <a:lstStyle/>
        <a:p>
          <a:endParaRPr lang="en-US"/>
        </a:p>
      </dgm:t>
    </dgm:pt>
    <dgm:pt modelId="{A46E127A-0546-4A06-A634-5F763D456364}" type="sibTrans" cxnId="{2B812AFB-FB6D-4C5F-872B-12FC4E36EB2E}">
      <dgm:prSet/>
      <dgm:spPr/>
      <dgm:t>
        <a:bodyPr/>
        <a:lstStyle/>
        <a:p>
          <a:endParaRPr lang="en-US"/>
        </a:p>
      </dgm:t>
    </dgm:pt>
    <dgm:pt modelId="{23215463-0E4D-495B-8996-CE184EDAD596}">
      <dgm:prSet custT="1"/>
      <dgm:spPr/>
      <dgm:t>
        <a:bodyPr/>
        <a:lstStyle/>
        <a:p>
          <a:pPr>
            <a:lnSpc>
              <a:spcPct val="90000"/>
            </a:lnSpc>
            <a:spcAft>
              <a:spcPct val="15000"/>
            </a:spcAft>
          </a:pPr>
          <a:endParaRPr lang="en-US" sz="1500" dirty="0">
            <a:latin typeface="+mj-lt"/>
          </a:endParaRPr>
        </a:p>
      </dgm:t>
    </dgm:pt>
    <dgm:pt modelId="{B0E519E3-3349-4727-BF69-0A0DCB0B699A}" type="parTrans" cxnId="{A072842F-8B3C-4484-9E5A-3A5113746522}">
      <dgm:prSet/>
      <dgm:spPr/>
      <dgm:t>
        <a:bodyPr/>
        <a:lstStyle/>
        <a:p>
          <a:endParaRPr lang="en-US"/>
        </a:p>
      </dgm:t>
    </dgm:pt>
    <dgm:pt modelId="{8F0F5243-8A3C-4DC2-9325-7B463AFE3A93}" type="sibTrans" cxnId="{A072842F-8B3C-4484-9E5A-3A5113746522}">
      <dgm:prSet/>
      <dgm:spPr/>
      <dgm:t>
        <a:bodyPr/>
        <a:lstStyle/>
        <a:p>
          <a:endParaRPr lang="en-US"/>
        </a:p>
      </dgm:t>
    </dgm:pt>
    <dgm:pt modelId="{FEFEF834-5F33-4CF4-B21F-039F3E93DB94}">
      <dgm:prSet custT="1"/>
      <dgm:spPr/>
      <dgm:t>
        <a:bodyPr/>
        <a:lstStyle/>
        <a:p>
          <a:pPr>
            <a:lnSpc>
              <a:spcPct val="100000"/>
            </a:lnSpc>
            <a:spcAft>
              <a:spcPts val="600"/>
            </a:spcAft>
          </a:pPr>
          <a:r>
            <a:rPr lang="en-US" sz="2000" b="1" dirty="0">
              <a:latin typeface="+mj-lt"/>
            </a:rPr>
            <a:t>Self-review Threat: </a:t>
          </a:r>
          <a:r>
            <a:rPr lang="en-US" sz="2000" dirty="0">
              <a:latin typeface="+mj-lt"/>
            </a:rPr>
            <a:t>Involvement in certain NAS activities can lead to self-review threats – and other threats such as advocacy and self-interest – that might not have been fully considered or contemplated. </a:t>
          </a:r>
        </a:p>
      </dgm:t>
    </dgm:pt>
    <dgm:pt modelId="{D2E65C6F-0F63-4ED2-BD54-B85359710BB5}" type="parTrans" cxnId="{4164D1D7-9218-437D-BDAF-69E561C80243}">
      <dgm:prSet/>
      <dgm:spPr/>
      <dgm:t>
        <a:bodyPr/>
        <a:lstStyle/>
        <a:p>
          <a:endParaRPr lang="en-US"/>
        </a:p>
      </dgm:t>
    </dgm:pt>
    <dgm:pt modelId="{E5B060C8-C8B3-432F-8A13-63A754C1EE8B}" type="sibTrans" cxnId="{4164D1D7-9218-437D-BDAF-69E561C80243}">
      <dgm:prSet/>
      <dgm:spPr/>
      <dgm:t>
        <a:bodyPr/>
        <a:lstStyle/>
        <a:p>
          <a:endParaRPr lang="en-US"/>
        </a:p>
      </dgm:t>
    </dgm:pt>
    <dgm:pt modelId="{74FDC948-104E-45AB-86F0-9B7EEBB1A45D}">
      <dgm:prSet custT="1"/>
      <dgm:spPr/>
      <dgm:t>
        <a:bodyPr/>
        <a:lstStyle/>
        <a:p>
          <a:pPr>
            <a:lnSpc>
              <a:spcPct val="100000"/>
            </a:lnSpc>
            <a:spcAft>
              <a:spcPts val="600"/>
            </a:spcAft>
          </a:pPr>
          <a:r>
            <a:rPr lang="en-US" sz="2000" b="1" dirty="0">
              <a:latin typeface="+mj-lt"/>
            </a:rPr>
            <a:t>Business Relationships: </a:t>
          </a:r>
          <a:r>
            <a:rPr lang="en-US" sz="2000" dirty="0">
              <a:latin typeface="+mj-lt"/>
            </a:rPr>
            <a:t>New business lines and relationships are being made possible as a result of transformational technologies.</a:t>
          </a:r>
        </a:p>
      </dgm:t>
    </dgm:pt>
    <dgm:pt modelId="{CB67969A-2A07-4DEB-8BB6-7C18B92F4E78}" type="parTrans" cxnId="{A2F09E15-9B7A-42E9-907D-C58700C21D41}">
      <dgm:prSet/>
      <dgm:spPr/>
      <dgm:t>
        <a:bodyPr/>
        <a:lstStyle/>
        <a:p>
          <a:endParaRPr lang="en-US"/>
        </a:p>
      </dgm:t>
    </dgm:pt>
    <dgm:pt modelId="{3331B523-DECF-41F1-B220-3FB3BD6B1367}" type="sibTrans" cxnId="{A2F09E15-9B7A-42E9-907D-C58700C21D41}">
      <dgm:prSet/>
      <dgm:spPr/>
      <dgm:t>
        <a:bodyPr/>
        <a:lstStyle/>
        <a:p>
          <a:endParaRPr lang="en-US"/>
        </a:p>
      </dgm:t>
    </dgm:pt>
    <dgm:pt modelId="{C426F0EC-B5A7-48FF-A4AA-6C6921E544A1}" type="pres">
      <dgm:prSet presAssocID="{D5A7B6CD-C699-4F1E-B18D-2A16FC870163}" presName="Name0" presStyleCnt="0">
        <dgm:presLayoutVars>
          <dgm:chMax/>
          <dgm:chPref val="3"/>
          <dgm:dir/>
          <dgm:animOne val="branch"/>
          <dgm:animLvl val="lvl"/>
        </dgm:presLayoutVars>
      </dgm:prSet>
      <dgm:spPr/>
    </dgm:pt>
    <dgm:pt modelId="{A06A5ECE-D28F-4E5B-9344-73A6B6350A83}" type="pres">
      <dgm:prSet presAssocID="{5203BA7D-089F-49FD-A1AA-38B302CDE6B4}" presName="composite" presStyleCnt="0"/>
      <dgm:spPr/>
    </dgm:pt>
    <dgm:pt modelId="{72A07007-200B-4D57-AEEA-38DDF11B9740}" type="pres">
      <dgm:prSet presAssocID="{5203BA7D-089F-49FD-A1AA-38B302CDE6B4}" presName="FirstChild" presStyleLbl="revTx" presStyleIdx="0" presStyleCnt="2">
        <dgm:presLayoutVars>
          <dgm:chMax val="0"/>
          <dgm:chPref val="0"/>
          <dgm:bulletEnabled val="1"/>
        </dgm:presLayoutVars>
      </dgm:prSet>
      <dgm:spPr/>
    </dgm:pt>
    <dgm:pt modelId="{4563534C-F2BA-4F21-9A09-54A349317E0C}" type="pres">
      <dgm:prSet presAssocID="{5203BA7D-089F-49FD-A1AA-38B302CDE6B4}" presName="Parent" presStyleLbl="alignNode1" presStyleIdx="0" presStyleCnt="1" custScaleY="72655" custLinFactNeighborY="14401">
        <dgm:presLayoutVars>
          <dgm:chMax val="3"/>
          <dgm:chPref val="3"/>
          <dgm:bulletEnabled val="1"/>
        </dgm:presLayoutVars>
      </dgm:prSet>
      <dgm:spPr/>
    </dgm:pt>
    <dgm:pt modelId="{97B796C1-985F-40B4-B789-722EF872913E}" type="pres">
      <dgm:prSet presAssocID="{5203BA7D-089F-49FD-A1AA-38B302CDE6B4}" presName="Accent" presStyleLbl="parChTrans1D1" presStyleIdx="0" presStyleCnt="1"/>
      <dgm:spPr/>
    </dgm:pt>
    <dgm:pt modelId="{49B1AA96-4255-4889-9470-967527332822}" type="pres">
      <dgm:prSet presAssocID="{5203BA7D-089F-49FD-A1AA-38B302CDE6B4}" presName="Child" presStyleLbl="revTx" presStyleIdx="1" presStyleCnt="2">
        <dgm:presLayoutVars>
          <dgm:chMax val="0"/>
          <dgm:chPref val="0"/>
          <dgm:bulletEnabled val="1"/>
        </dgm:presLayoutVars>
      </dgm:prSet>
      <dgm:spPr/>
    </dgm:pt>
  </dgm:ptLst>
  <dgm:cxnLst>
    <dgm:cxn modelId="{5B4B5F03-8640-3B4D-A2FA-A7430C563743}" srcId="{5203BA7D-089F-49FD-A1AA-38B302CDE6B4}" destId="{F1B099C5-A8A6-6B4F-9833-A572767C09D3}" srcOrd="0" destOrd="0" parTransId="{4A079B54-492B-3D4E-858E-933A890795FC}" sibTransId="{EBB649D5-87F6-D847-BE83-AA866DB9541D}"/>
    <dgm:cxn modelId="{96B84609-C8F1-492A-B6AE-314E07F290AF}" type="presOf" srcId="{E08D7548-CE4E-4510-9307-30167F37C47D}" destId="{49B1AA96-4255-4889-9470-967527332822}" srcOrd="0" destOrd="1" presId="urn:microsoft.com/office/officeart/2011/layout/TabList"/>
    <dgm:cxn modelId="{E57C8212-B8CF-B943-8717-D1571747BD16}" type="presOf" srcId="{F1B099C5-A8A6-6B4F-9833-A572767C09D3}" destId="{72A07007-200B-4D57-AEEA-38DDF11B9740}" srcOrd="0" destOrd="0" presId="urn:microsoft.com/office/officeart/2011/layout/TabList"/>
    <dgm:cxn modelId="{9640FB13-B4AB-4FEE-8E17-E7FEB1DD199D}" type="presOf" srcId="{D5A7B6CD-C699-4F1E-B18D-2A16FC870163}" destId="{C426F0EC-B5A7-48FF-A4AA-6C6921E544A1}" srcOrd="0" destOrd="0" presId="urn:microsoft.com/office/officeart/2011/layout/TabList"/>
    <dgm:cxn modelId="{A2F09E15-9B7A-42E9-907D-C58700C21D41}" srcId="{5203BA7D-089F-49FD-A1AA-38B302CDE6B4}" destId="{74FDC948-104E-45AB-86F0-9B7EEBB1A45D}" srcOrd="4" destOrd="0" parTransId="{CB67969A-2A07-4DEB-8BB6-7C18B92F4E78}" sibTransId="{3331B523-DECF-41F1-B220-3FB3BD6B1367}"/>
    <dgm:cxn modelId="{A072842F-8B3C-4484-9E5A-3A5113746522}" srcId="{5203BA7D-089F-49FD-A1AA-38B302CDE6B4}" destId="{23215463-0E4D-495B-8996-CE184EDAD596}" srcOrd="5" destOrd="0" parTransId="{B0E519E3-3349-4727-BF69-0A0DCB0B699A}" sibTransId="{8F0F5243-8A3C-4DC2-9325-7B463AFE3A93}"/>
    <dgm:cxn modelId="{153CEB4A-90C3-0143-AC41-A8D00A403E36}" srcId="{5203BA7D-089F-49FD-A1AA-38B302CDE6B4}" destId="{F597E505-6312-4A49-A812-D929960BF212}" srcOrd="6" destOrd="0" parTransId="{CA9179D0-9742-DD41-894C-8B0979E538F4}" sibTransId="{54A86212-885E-934A-BF6B-B9906ED7129D}"/>
    <dgm:cxn modelId="{1DE47060-2B43-4FCE-A5CA-C58F2A337969}" type="presOf" srcId="{23215463-0E4D-495B-8996-CE184EDAD596}" destId="{49B1AA96-4255-4889-9470-967527332822}" srcOrd="0" destOrd="4" presId="urn:microsoft.com/office/officeart/2011/layout/TabList"/>
    <dgm:cxn modelId="{E2BA5170-E7F3-4594-940D-FCFD6B0AF0A6}" srcId="{D5A7B6CD-C699-4F1E-B18D-2A16FC870163}" destId="{5203BA7D-089F-49FD-A1AA-38B302CDE6B4}" srcOrd="0" destOrd="0" parTransId="{197E3382-9068-4A0C-8096-37CF14FE9128}" sibTransId="{7F418B0F-82D1-487D-A3EA-0040E386CAE0}"/>
    <dgm:cxn modelId="{8604AC77-607F-FC41-94B8-5B504732713C}" type="presOf" srcId="{C1D79A4A-6F47-446F-B54C-46C3098AC3E6}" destId="{49B1AA96-4255-4889-9470-967527332822}" srcOrd="0" destOrd="0" presId="urn:microsoft.com/office/officeart/2011/layout/TabList"/>
    <dgm:cxn modelId="{11797A90-D6AC-3144-8DB0-81933A8E7132}" type="presOf" srcId="{F597E505-6312-4A49-A812-D929960BF212}" destId="{49B1AA96-4255-4889-9470-967527332822}" srcOrd="0" destOrd="5" presId="urn:microsoft.com/office/officeart/2011/layout/TabList"/>
    <dgm:cxn modelId="{54F904B2-BB1A-40C3-B431-DE9C2DF1857A}" type="presOf" srcId="{5203BA7D-089F-49FD-A1AA-38B302CDE6B4}" destId="{4563534C-F2BA-4F21-9A09-54A349317E0C}" srcOrd="0" destOrd="0" presId="urn:microsoft.com/office/officeart/2011/layout/TabList"/>
    <dgm:cxn modelId="{853277D2-EEF0-42CC-83FC-2F148B4B6649}" type="presOf" srcId="{74FDC948-104E-45AB-86F0-9B7EEBB1A45D}" destId="{49B1AA96-4255-4889-9470-967527332822}" srcOrd="0" destOrd="3" presId="urn:microsoft.com/office/officeart/2011/layout/TabList"/>
    <dgm:cxn modelId="{4164D1D7-9218-437D-BDAF-69E561C80243}" srcId="{5203BA7D-089F-49FD-A1AA-38B302CDE6B4}" destId="{FEFEF834-5F33-4CF4-B21F-039F3E93DB94}" srcOrd="3" destOrd="0" parTransId="{D2E65C6F-0F63-4ED2-BD54-B85359710BB5}" sibTransId="{E5B060C8-C8B3-432F-8A13-63A754C1EE8B}"/>
    <dgm:cxn modelId="{0B6D6ADD-609B-40DC-AF7F-A1DC1F59F3F8}" srcId="{5203BA7D-089F-49FD-A1AA-38B302CDE6B4}" destId="{C1D79A4A-6F47-446F-B54C-46C3098AC3E6}" srcOrd="1" destOrd="0" parTransId="{047BA3E2-3BBE-4B34-984F-F0A3D12D78A7}" sibTransId="{C88AE5B8-05B7-44B5-A18D-F0A7AFAE7ED4}"/>
    <dgm:cxn modelId="{3B8687F5-15B6-449B-9A4F-2538C5BCCDF0}" type="presOf" srcId="{FEFEF834-5F33-4CF4-B21F-039F3E93DB94}" destId="{49B1AA96-4255-4889-9470-967527332822}" srcOrd="0" destOrd="2" presId="urn:microsoft.com/office/officeart/2011/layout/TabList"/>
    <dgm:cxn modelId="{2B812AFB-FB6D-4C5F-872B-12FC4E36EB2E}" srcId="{5203BA7D-089F-49FD-A1AA-38B302CDE6B4}" destId="{E08D7548-CE4E-4510-9307-30167F37C47D}" srcOrd="2" destOrd="0" parTransId="{0DBD5268-2F94-4F4E-9058-9FDFDAEA780D}" sibTransId="{A46E127A-0546-4A06-A634-5F763D456364}"/>
    <dgm:cxn modelId="{EE05882A-B6FE-4D5D-BF79-7EA5F45B47A6}" type="presParOf" srcId="{C426F0EC-B5A7-48FF-A4AA-6C6921E544A1}" destId="{A06A5ECE-D28F-4E5B-9344-73A6B6350A83}" srcOrd="0" destOrd="0" presId="urn:microsoft.com/office/officeart/2011/layout/TabList"/>
    <dgm:cxn modelId="{93F8D25A-4F97-4BDE-B6AB-80635F9306CC}" type="presParOf" srcId="{A06A5ECE-D28F-4E5B-9344-73A6B6350A83}" destId="{72A07007-200B-4D57-AEEA-38DDF11B9740}" srcOrd="0" destOrd="0" presId="urn:microsoft.com/office/officeart/2011/layout/TabList"/>
    <dgm:cxn modelId="{4CDAAC6D-A833-48FD-BC77-D44529B9F968}" type="presParOf" srcId="{A06A5ECE-D28F-4E5B-9344-73A6B6350A83}" destId="{4563534C-F2BA-4F21-9A09-54A349317E0C}" srcOrd="1" destOrd="0" presId="urn:microsoft.com/office/officeart/2011/layout/TabList"/>
    <dgm:cxn modelId="{2E63FE06-CE8D-420C-940A-C9855F9860B7}" type="presParOf" srcId="{A06A5ECE-D28F-4E5B-9344-73A6B6350A83}" destId="{97B796C1-985F-40B4-B789-722EF872913E}" srcOrd="2" destOrd="0" presId="urn:microsoft.com/office/officeart/2011/layout/TabList"/>
    <dgm:cxn modelId="{4D8E9A25-61C7-4959-BA09-95F2F86B9188}" type="presParOf" srcId="{C426F0EC-B5A7-48FF-A4AA-6C6921E544A1}" destId="{49B1AA96-4255-4889-9470-967527332822}" srcOrd="1"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FB58EF-C299-4132-92D0-E969123DCF7D}">
      <dsp:nvSpPr>
        <dsp:cNvPr id="0" name=""/>
        <dsp:cNvSpPr/>
      </dsp:nvSpPr>
      <dsp:spPr>
        <a:xfrm>
          <a:off x="1239351" y="3917"/>
          <a:ext cx="2705415" cy="1623249"/>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Robotic process automation (RPA)</a:t>
          </a:r>
        </a:p>
      </dsp:txBody>
      <dsp:txXfrm>
        <a:off x="1239351" y="3917"/>
        <a:ext cx="2705415" cy="1623249"/>
      </dsp:txXfrm>
    </dsp:sp>
    <dsp:sp modelId="{C7D29785-C64D-41E7-B737-20A9A8FDD57F}">
      <dsp:nvSpPr>
        <dsp:cNvPr id="0" name=""/>
        <dsp:cNvSpPr/>
      </dsp:nvSpPr>
      <dsp:spPr>
        <a:xfrm>
          <a:off x="4215308" y="3917"/>
          <a:ext cx="2705415" cy="162324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Artificial intelligence (AI)</a:t>
          </a:r>
        </a:p>
      </dsp:txBody>
      <dsp:txXfrm>
        <a:off x="4215308" y="3917"/>
        <a:ext cx="2705415" cy="1623249"/>
      </dsp:txXfrm>
    </dsp:sp>
    <dsp:sp modelId="{26F0D964-4C2D-4C87-931C-E035A18A170B}">
      <dsp:nvSpPr>
        <dsp:cNvPr id="0" name=""/>
        <dsp:cNvSpPr/>
      </dsp:nvSpPr>
      <dsp:spPr>
        <a:xfrm>
          <a:off x="1239351" y="1897708"/>
          <a:ext cx="2705415" cy="162324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Blockchain,</a:t>
          </a:r>
        </a:p>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incl. cryptocurrency</a:t>
          </a:r>
        </a:p>
      </dsp:txBody>
      <dsp:txXfrm>
        <a:off x="1239351" y="1897708"/>
        <a:ext cx="2705415" cy="1623249"/>
      </dsp:txXfrm>
    </dsp:sp>
    <dsp:sp modelId="{7A857DC8-7A9D-4268-BFDF-903D885FEC7C}">
      <dsp:nvSpPr>
        <dsp:cNvPr id="0" name=""/>
        <dsp:cNvSpPr/>
      </dsp:nvSpPr>
      <dsp:spPr>
        <a:xfrm>
          <a:off x="4215308" y="1897708"/>
          <a:ext cx="2705415" cy="1623249"/>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Cloud computing</a:t>
          </a:r>
        </a:p>
      </dsp:txBody>
      <dsp:txXfrm>
        <a:off x="4215308" y="1897708"/>
        <a:ext cx="2705415" cy="1623249"/>
      </dsp:txXfrm>
    </dsp:sp>
    <dsp:sp modelId="{B21280E2-E961-4057-9219-B6D54D7DDC9E}">
      <dsp:nvSpPr>
        <dsp:cNvPr id="0" name=""/>
        <dsp:cNvSpPr/>
      </dsp:nvSpPr>
      <dsp:spPr>
        <a:xfrm>
          <a:off x="1239351" y="3791499"/>
          <a:ext cx="2705415" cy="1623249"/>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Data governance,</a:t>
          </a:r>
          <a:br>
            <a:rPr lang="en-US" sz="2600" kern="1200" dirty="0">
              <a:latin typeface="Arial" panose="020B0604020202020204" pitchFamily="34" charset="0"/>
              <a:cs typeface="Arial" panose="020B0604020202020204" pitchFamily="34" charset="0"/>
            </a:rPr>
          </a:br>
          <a:r>
            <a:rPr lang="en-US" sz="2600" kern="1200" dirty="0">
              <a:latin typeface="Arial" panose="020B0604020202020204" pitchFamily="34" charset="0"/>
              <a:cs typeface="Arial" panose="020B0604020202020204" pitchFamily="34" charset="0"/>
            </a:rPr>
            <a:t>incl. cybersecurity</a:t>
          </a:r>
        </a:p>
      </dsp:txBody>
      <dsp:txXfrm>
        <a:off x="1239351" y="3791499"/>
        <a:ext cx="2705415" cy="1623249"/>
      </dsp:txXfrm>
    </dsp:sp>
    <dsp:sp modelId="{810B1DE2-7DEE-4E2D-9412-45662816E384}">
      <dsp:nvSpPr>
        <dsp:cNvPr id="0" name=""/>
        <dsp:cNvSpPr/>
      </dsp:nvSpPr>
      <dsp:spPr>
        <a:xfrm>
          <a:off x="4215308" y="3791499"/>
          <a:ext cx="2705415" cy="1623249"/>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Arial" panose="020B0604020202020204" pitchFamily="34" charset="0"/>
              <a:cs typeface="Arial" panose="020B0604020202020204" pitchFamily="34" charset="0"/>
            </a:rPr>
            <a:t>Internet of Things (IoT)</a:t>
          </a:r>
        </a:p>
      </dsp:txBody>
      <dsp:txXfrm>
        <a:off x="4215308" y="3791499"/>
        <a:ext cx="2705415" cy="16232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1537"/>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2784"/>
          <a:ext cx="8658775" cy="18987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2784"/>
        <a:ext cx="8658775" cy="1898753"/>
      </dsp:txXfrm>
    </dsp:sp>
    <dsp:sp modelId="{4563534C-F2BA-4F21-9A09-54A349317E0C}">
      <dsp:nvSpPr>
        <dsp:cNvPr id="0" name=""/>
        <dsp:cNvSpPr/>
      </dsp:nvSpPr>
      <dsp:spPr>
        <a:xfrm>
          <a:off x="0" y="535830"/>
          <a:ext cx="3042272" cy="1379539"/>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7. Multidisciplinary Teams</a:t>
          </a:r>
        </a:p>
      </dsp:txBody>
      <dsp:txXfrm>
        <a:off x="67356" y="603186"/>
        <a:ext cx="2907560" cy="1312183"/>
      </dsp:txXfrm>
    </dsp:sp>
    <dsp:sp modelId="{49B1AA96-4255-4889-9470-967527332822}">
      <dsp:nvSpPr>
        <dsp:cNvPr id="0" name=""/>
        <dsp:cNvSpPr/>
      </dsp:nvSpPr>
      <dsp:spPr>
        <a:xfrm>
          <a:off x="0" y="1901537"/>
          <a:ext cx="11701048" cy="37980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Need for multidisciplinary teams: </a:t>
          </a:r>
          <a:r>
            <a:rPr lang="en-US" sz="2000" kern="1200" dirty="0">
              <a:latin typeface="+mj-lt"/>
            </a:rPr>
            <a:t>Given increasingly complicated technologies and complex systems, the need for multidisciplinary teams continues to grow to ensure appropriate development, use, governance, and internal controls over technology. This is a factor in shared responsibility.</a:t>
          </a:r>
        </a:p>
        <a:p>
          <a:pPr marL="228600" lvl="1" indent="-228600" algn="l" defTabSz="889000">
            <a:lnSpc>
              <a:spcPct val="100000"/>
            </a:lnSpc>
            <a:spcBef>
              <a:spcPct val="0"/>
            </a:spcBef>
            <a:spcAft>
              <a:spcPts val="600"/>
            </a:spcAft>
            <a:buChar char="•"/>
          </a:pPr>
          <a:r>
            <a:rPr lang="en-US" sz="2000" b="1" kern="1200" dirty="0">
              <a:latin typeface="+mj-lt"/>
            </a:rPr>
            <a:t>PA's role in a multidisciplinary team: </a:t>
          </a:r>
          <a:r>
            <a:rPr lang="en-US" sz="2000" kern="1200" dirty="0" err="1">
              <a:latin typeface="+mj-lt"/>
            </a:rPr>
            <a:t>PAs’</a:t>
          </a:r>
          <a:r>
            <a:rPr lang="en-US" sz="2000" kern="1200" dirty="0">
              <a:latin typeface="+mj-lt"/>
            </a:rPr>
            <a:t> roles within multidisciplinary teams are changing – there is an expectation of bringing more ethical decision-making to the table and being involved in a greater range of issues.</a:t>
          </a:r>
        </a:p>
        <a:p>
          <a:pPr marL="228600" lvl="1" indent="-228600" algn="l" defTabSz="889000">
            <a:lnSpc>
              <a:spcPct val="100000"/>
            </a:lnSpc>
            <a:spcBef>
              <a:spcPct val="0"/>
            </a:spcBef>
            <a:spcAft>
              <a:spcPts val="600"/>
            </a:spcAft>
            <a:buChar char="•"/>
          </a:pPr>
          <a:r>
            <a:rPr lang="en-US" sz="2000" b="1" kern="1200" dirty="0">
              <a:latin typeface="+mj-lt"/>
            </a:rPr>
            <a:t>Reliance on experts: </a:t>
          </a:r>
          <a:r>
            <a:rPr lang="en-US" sz="2000" kern="1200" dirty="0">
              <a:latin typeface="+mj-lt"/>
            </a:rPr>
            <a:t>The extent of being able to rely on experts and the factors to consider in such reliance being questioned. For example, b</a:t>
          </a:r>
          <a:r>
            <a:rPr lang="en-US" sz="2000" b="0" kern="1200" dirty="0">
              <a:latin typeface="+mj-lt"/>
            </a:rPr>
            <a:t>eyond just the technical competence of experts, expectations are emerging with respect to more formalized consideration of ethical values. </a:t>
          </a:r>
          <a:endParaRPr lang="en-US" sz="2000" kern="1200" dirty="0">
            <a:latin typeface="+mj-lt"/>
          </a:endParaRPr>
        </a:p>
        <a:p>
          <a:pPr marL="228600" lvl="1" indent="-228600" algn="l" defTabSz="889000">
            <a:lnSpc>
              <a:spcPct val="100000"/>
            </a:lnSpc>
            <a:spcBef>
              <a:spcPct val="0"/>
            </a:spcBef>
            <a:spcAft>
              <a:spcPts val="600"/>
            </a:spcAft>
            <a:buChar char="•"/>
          </a:pPr>
          <a:endParaRPr lang="en-US" sz="2000" kern="1200" dirty="0">
            <a:latin typeface="+mj-lt"/>
          </a:endParaRPr>
        </a:p>
        <a:p>
          <a:pPr marL="228600" lvl="1" indent="-228600" algn="l" defTabSz="889000">
            <a:lnSpc>
              <a:spcPct val="100000"/>
            </a:lnSpc>
            <a:spcBef>
              <a:spcPct val="0"/>
            </a:spcBef>
            <a:spcAft>
              <a:spcPts val="600"/>
            </a:spcAft>
            <a:buChar char="•"/>
          </a:pPr>
          <a:endParaRPr lang="en-US" sz="20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1537"/>
        <a:ext cx="11701048" cy="379807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8. Standards and guidance</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IESBA-related: </a:t>
          </a:r>
          <a:r>
            <a:rPr lang="en-US" sz="2000" b="0" kern="1200" dirty="0">
              <a:latin typeface="+mj-lt"/>
            </a:rPr>
            <a:t>Stakeholders</a:t>
          </a:r>
          <a:r>
            <a:rPr lang="en-US" sz="2000" b="1" kern="1200" dirty="0">
              <a:latin typeface="+mj-lt"/>
            </a:rPr>
            <a:t> </a:t>
          </a:r>
          <a:r>
            <a:rPr lang="en-US" sz="2000" b="0" kern="1200" dirty="0">
              <a:latin typeface="+mj-lt"/>
            </a:rPr>
            <a:t>recognize the importance of IESBA’s efforts in developing c</a:t>
          </a:r>
          <a:r>
            <a:rPr lang="en-US" sz="2000" kern="1200" dirty="0">
              <a:latin typeface="+mj-lt"/>
            </a:rPr>
            <a:t>onsistent and clear standards for PAs with respect to ethics obligations, across all PA roles. Suggestions around increased awareness raising, education, and guidance.</a:t>
          </a:r>
        </a:p>
        <a:p>
          <a:pPr marL="228600" lvl="1" indent="-228600" algn="l" defTabSz="889000">
            <a:lnSpc>
              <a:spcPct val="100000"/>
            </a:lnSpc>
            <a:spcBef>
              <a:spcPct val="0"/>
            </a:spcBef>
            <a:spcAft>
              <a:spcPts val="600"/>
            </a:spcAft>
            <a:buChar char="•"/>
          </a:pPr>
          <a:r>
            <a:rPr lang="en-US" sz="2000" b="1" kern="1200" dirty="0">
              <a:latin typeface="+mj-lt"/>
            </a:rPr>
            <a:t>Other standard setters: </a:t>
          </a:r>
          <a:r>
            <a:rPr lang="en-US" sz="2000" b="0" kern="1200" dirty="0">
              <a:latin typeface="+mj-lt"/>
            </a:rPr>
            <a:t>Stakeholders provided thoughts on developing consistent </a:t>
          </a:r>
          <a:r>
            <a:rPr lang="en-US" sz="2000" kern="1200" dirty="0">
              <a:latin typeface="+mj-lt"/>
            </a:rPr>
            <a:t>and clear standards in areas outside the IESBA Code. These are ideas that IESBA could support, advocate for, or simply pass on as input to other bodies for their consideration (both internal or external to the profession).</a:t>
          </a:r>
        </a:p>
        <a:p>
          <a:pPr marL="228600" lvl="1" indent="-228600" algn="l" defTabSz="889000">
            <a:lnSpc>
              <a:spcPct val="100000"/>
            </a:lnSpc>
            <a:spcBef>
              <a:spcPct val="0"/>
            </a:spcBef>
            <a:spcAft>
              <a:spcPts val="600"/>
            </a:spcAft>
            <a:buChar char="•"/>
          </a:pPr>
          <a:endParaRPr lang="en-US" sz="20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20506B-2BEB-3C46-8F0B-14B390B42814}">
      <dsp:nvSpPr>
        <dsp:cNvPr id="0" name=""/>
        <dsp:cNvSpPr/>
      </dsp:nvSpPr>
      <dsp:spPr>
        <a:xfrm>
          <a:off x="239950" y="2192503"/>
          <a:ext cx="2602396" cy="8576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latin typeface="+mj-lt"/>
            </a:rPr>
            <a:t>PA ethics-related items from outreach</a:t>
          </a:r>
        </a:p>
      </dsp:txBody>
      <dsp:txXfrm>
        <a:off x="239950" y="2192503"/>
        <a:ext cx="2602396" cy="857608"/>
      </dsp:txXfrm>
    </dsp:sp>
    <dsp:sp modelId="{69FA73DE-EBB2-7547-9899-1344F170649E}">
      <dsp:nvSpPr>
        <dsp:cNvPr id="0" name=""/>
        <dsp:cNvSpPr/>
      </dsp:nvSpPr>
      <dsp:spPr>
        <a:xfrm>
          <a:off x="173130" y="1852558"/>
          <a:ext cx="207008" cy="207008"/>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CCD1C9-65B9-2748-90E7-C5DA548051DE}">
      <dsp:nvSpPr>
        <dsp:cNvPr id="0" name=""/>
        <dsp:cNvSpPr/>
      </dsp:nvSpPr>
      <dsp:spPr>
        <a:xfrm>
          <a:off x="318037" y="1562745"/>
          <a:ext cx="207008" cy="207008"/>
        </a:xfrm>
        <a:prstGeom prst="ellipse">
          <a:avLst/>
        </a:prstGeom>
        <a:solidFill>
          <a:schemeClr val="accent5">
            <a:hueOff val="638056"/>
            <a:satOff val="282"/>
            <a:lumOff val="-173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7DFD4D-EF38-8E45-884E-10E39D19E9D2}">
      <dsp:nvSpPr>
        <dsp:cNvPr id="0" name=""/>
        <dsp:cNvSpPr/>
      </dsp:nvSpPr>
      <dsp:spPr>
        <a:xfrm>
          <a:off x="665811" y="1620708"/>
          <a:ext cx="325299" cy="325299"/>
        </a:xfrm>
        <a:prstGeom prst="ellipse">
          <a:avLst/>
        </a:prstGeom>
        <a:solidFill>
          <a:schemeClr val="accent5">
            <a:hueOff val="1276112"/>
            <a:satOff val="564"/>
            <a:lumOff val="-346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E576D3-8E23-354E-A385-0ABA5ABE576F}">
      <dsp:nvSpPr>
        <dsp:cNvPr id="0" name=""/>
        <dsp:cNvSpPr/>
      </dsp:nvSpPr>
      <dsp:spPr>
        <a:xfrm>
          <a:off x="955624" y="1301914"/>
          <a:ext cx="207008" cy="207008"/>
        </a:xfrm>
        <a:prstGeom prst="ellipse">
          <a:avLst/>
        </a:prstGeom>
        <a:solidFill>
          <a:schemeClr val="accent5">
            <a:hueOff val="1914169"/>
            <a:satOff val="846"/>
            <a:lumOff val="-51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16C8447-7CA9-D846-8CD8-2FC0FA2D44D4}">
      <dsp:nvSpPr>
        <dsp:cNvPr id="0" name=""/>
        <dsp:cNvSpPr/>
      </dsp:nvSpPr>
      <dsp:spPr>
        <a:xfrm>
          <a:off x="1332380" y="1185989"/>
          <a:ext cx="207008" cy="207008"/>
        </a:xfrm>
        <a:prstGeom prst="ellipse">
          <a:avLst/>
        </a:prstGeom>
        <a:solidFill>
          <a:schemeClr val="accent5">
            <a:hueOff val="2552225"/>
            <a:satOff val="1128"/>
            <a:lumOff val="-69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C8E91CB-AC28-1F40-BAF0-E8D2CC924CBE}">
      <dsp:nvSpPr>
        <dsp:cNvPr id="0" name=""/>
        <dsp:cNvSpPr/>
      </dsp:nvSpPr>
      <dsp:spPr>
        <a:xfrm>
          <a:off x="1796080" y="1388858"/>
          <a:ext cx="207008" cy="207008"/>
        </a:xfrm>
        <a:prstGeom prst="ellipse">
          <a:avLst/>
        </a:prstGeom>
        <a:solidFill>
          <a:schemeClr val="accent5">
            <a:hueOff val="3190281"/>
            <a:satOff val="1410"/>
            <a:lumOff val="-86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10B6A5-C380-D044-9378-C46FBADFA1D8}">
      <dsp:nvSpPr>
        <dsp:cNvPr id="0" name=""/>
        <dsp:cNvSpPr/>
      </dsp:nvSpPr>
      <dsp:spPr>
        <a:xfrm>
          <a:off x="2085892" y="1533764"/>
          <a:ext cx="325299" cy="325299"/>
        </a:xfrm>
        <a:prstGeom prst="ellipse">
          <a:avLst/>
        </a:prstGeom>
        <a:solidFill>
          <a:schemeClr val="accent5">
            <a:hueOff val="3828338"/>
            <a:satOff val="1692"/>
            <a:lumOff val="-1039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B9EEE6-0A08-FC4A-A8FE-32C09C593183}">
      <dsp:nvSpPr>
        <dsp:cNvPr id="0" name=""/>
        <dsp:cNvSpPr/>
      </dsp:nvSpPr>
      <dsp:spPr>
        <a:xfrm>
          <a:off x="2491629" y="1852558"/>
          <a:ext cx="207008" cy="207008"/>
        </a:xfrm>
        <a:prstGeom prst="ellipse">
          <a:avLst/>
        </a:prstGeom>
        <a:solidFill>
          <a:schemeClr val="accent5">
            <a:hueOff val="4466394"/>
            <a:satOff val="1974"/>
            <a:lumOff val="-121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33904A-486F-B249-96A9-63A015EFC664}">
      <dsp:nvSpPr>
        <dsp:cNvPr id="0" name=""/>
        <dsp:cNvSpPr/>
      </dsp:nvSpPr>
      <dsp:spPr>
        <a:xfrm>
          <a:off x="2665517" y="2171351"/>
          <a:ext cx="207008" cy="207008"/>
        </a:xfrm>
        <a:prstGeom prst="ellipse">
          <a:avLst/>
        </a:prstGeom>
        <a:solidFill>
          <a:schemeClr val="accent5">
            <a:hueOff val="5104450"/>
            <a:satOff val="2256"/>
            <a:lumOff val="-138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63DD16-261C-C540-9985-D839709FFCA9}">
      <dsp:nvSpPr>
        <dsp:cNvPr id="0" name=""/>
        <dsp:cNvSpPr/>
      </dsp:nvSpPr>
      <dsp:spPr>
        <a:xfrm>
          <a:off x="1158492" y="1562745"/>
          <a:ext cx="532308" cy="532308"/>
        </a:xfrm>
        <a:prstGeom prst="ellipse">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7C0FB8-AFC7-6244-956D-D43126AF02AA}">
      <dsp:nvSpPr>
        <dsp:cNvPr id="0" name=""/>
        <dsp:cNvSpPr/>
      </dsp:nvSpPr>
      <dsp:spPr>
        <a:xfrm>
          <a:off x="28224" y="2664032"/>
          <a:ext cx="207008" cy="207008"/>
        </a:xfrm>
        <a:prstGeom prst="ellipse">
          <a:avLst/>
        </a:prstGeom>
        <a:solidFill>
          <a:schemeClr val="accent5">
            <a:hueOff val="6380563"/>
            <a:satOff val="2821"/>
            <a:lumOff val="-173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79DDAA-DE55-9642-A947-B6B85802D3A1}">
      <dsp:nvSpPr>
        <dsp:cNvPr id="0" name=""/>
        <dsp:cNvSpPr/>
      </dsp:nvSpPr>
      <dsp:spPr>
        <a:xfrm>
          <a:off x="202112" y="2924863"/>
          <a:ext cx="325299" cy="325299"/>
        </a:xfrm>
        <a:prstGeom prst="ellipse">
          <a:avLst/>
        </a:prstGeom>
        <a:solidFill>
          <a:schemeClr val="accent5">
            <a:hueOff val="7018618"/>
            <a:satOff val="3103"/>
            <a:lumOff val="-190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3CCAD64-5B63-EC4A-84FA-DA3ED9DC295C}">
      <dsp:nvSpPr>
        <dsp:cNvPr id="0" name=""/>
        <dsp:cNvSpPr/>
      </dsp:nvSpPr>
      <dsp:spPr>
        <a:xfrm>
          <a:off x="636830" y="3156713"/>
          <a:ext cx="473163" cy="473163"/>
        </a:xfrm>
        <a:prstGeom prst="ellipse">
          <a:avLst/>
        </a:prstGeom>
        <a:solidFill>
          <a:schemeClr val="accent5">
            <a:hueOff val="7656675"/>
            <a:satOff val="3385"/>
            <a:lumOff val="-207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1AF8E8-34C9-1A43-B5BA-72604BAD4870}">
      <dsp:nvSpPr>
        <dsp:cNvPr id="0" name=""/>
        <dsp:cNvSpPr/>
      </dsp:nvSpPr>
      <dsp:spPr>
        <a:xfrm>
          <a:off x="1245436" y="3533469"/>
          <a:ext cx="207008" cy="207008"/>
        </a:xfrm>
        <a:prstGeom prst="ellipse">
          <a:avLst/>
        </a:prstGeom>
        <a:solidFill>
          <a:schemeClr val="accent5">
            <a:hueOff val="8294731"/>
            <a:satOff val="3667"/>
            <a:lumOff val="-2251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A523D34-0E23-794E-98A6-2F82E409DC00}">
      <dsp:nvSpPr>
        <dsp:cNvPr id="0" name=""/>
        <dsp:cNvSpPr/>
      </dsp:nvSpPr>
      <dsp:spPr>
        <a:xfrm>
          <a:off x="1361361" y="3156713"/>
          <a:ext cx="325299" cy="325299"/>
        </a:xfrm>
        <a:prstGeom prst="ellipse">
          <a:avLst/>
        </a:prstGeom>
        <a:solidFill>
          <a:schemeClr val="accent5">
            <a:hueOff val="8932787"/>
            <a:satOff val="3949"/>
            <a:lumOff val="-242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985221-84E6-1748-A3C8-96758BB519EB}">
      <dsp:nvSpPr>
        <dsp:cNvPr id="0" name=""/>
        <dsp:cNvSpPr/>
      </dsp:nvSpPr>
      <dsp:spPr>
        <a:xfrm>
          <a:off x="1651173" y="3562451"/>
          <a:ext cx="207008" cy="207008"/>
        </a:xfrm>
        <a:prstGeom prst="ellipse">
          <a:avLst/>
        </a:prstGeom>
        <a:solidFill>
          <a:schemeClr val="accent5">
            <a:hueOff val="9570843"/>
            <a:satOff val="4231"/>
            <a:lumOff val="-259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F26A56-C229-014A-B8B1-37C192E8F66F}">
      <dsp:nvSpPr>
        <dsp:cNvPr id="0" name=""/>
        <dsp:cNvSpPr/>
      </dsp:nvSpPr>
      <dsp:spPr>
        <a:xfrm>
          <a:off x="1912005" y="3098751"/>
          <a:ext cx="473163" cy="473163"/>
        </a:xfrm>
        <a:prstGeom prst="ellipse">
          <a:avLst/>
        </a:prstGeom>
        <a:solidFill>
          <a:schemeClr val="accent5">
            <a:hueOff val="10208900"/>
            <a:satOff val="4513"/>
            <a:lumOff val="-2771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642F12-472B-4C4E-BB59-9192A134536F}">
      <dsp:nvSpPr>
        <dsp:cNvPr id="0" name=""/>
        <dsp:cNvSpPr/>
      </dsp:nvSpPr>
      <dsp:spPr>
        <a:xfrm>
          <a:off x="2549592" y="2982826"/>
          <a:ext cx="325299" cy="325299"/>
        </a:xfrm>
        <a:prstGeom prst="ellipse">
          <a:avLst/>
        </a:prstGeom>
        <a:solidFill>
          <a:schemeClr val="accent5">
            <a:hueOff val="10846956"/>
            <a:satOff val="4795"/>
            <a:lumOff val="-2944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F67384D-1BC8-D149-9055-61413A948073}">
      <dsp:nvSpPr>
        <dsp:cNvPr id="0" name=""/>
        <dsp:cNvSpPr/>
      </dsp:nvSpPr>
      <dsp:spPr>
        <a:xfrm>
          <a:off x="2874891" y="1620226"/>
          <a:ext cx="955358" cy="1823883"/>
        </a:xfrm>
        <a:prstGeom prst="chevron">
          <a:avLst>
            <a:gd name="adj" fmla="val 6231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54A8E7D-4858-3F42-8376-5894AB22E6B5}">
      <dsp:nvSpPr>
        <dsp:cNvPr id="0" name=""/>
        <dsp:cNvSpPr/>
      </dsp:nvSpPr>
      <dsp:spPr>
        <a:xfrm>
          <a:off x="3682361" y="211062"/>
          <a:ext cx="2605523" cy="7836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ctr" defTabSz="1111250">
            <a:lnSpc>
              <a:spcPct val="90000"/>
            </a:lnSpc>
            <a:spcBef>
              <a:spcPct val="0"/>
            </a:spcBef>
            <a:spcAft>
              <a:spcPct val="35000"/>
            </a:spcAft>
            <a:buNone/>
          </a:pPr>
          <a:r>
            <a:rPr lang="en-US" sz="2500" b="1" kern="1200" dirty="0">
              <a:solidFill>
                <a:schemeClr val="accent4"/>
              </a:solidFill>
              <a:latin typeface="+mj-lt"/>
            </a:rPr>
            <a:t>Key Themes</a:t>
          </a:r>
        </a:p>
      </dsp:txBody>
      <dsp:txXfrm>
        <a:off x="3682361" y="211062"/>
        <a:ext cx="2605523" cy="783678"/>
      </dsp:txXfrm>
    </dsp:sp>
    <dsp:sp modelId="{1F603AFF-8FA3-FE41-AA0B-DF2C3F288073}">
      <dsp:nvSpPr>
        <dsp:cNvPr id="0" name=""/>
        <dsp:cNvSpPr/>
      </dsp:nvSpPr>
      <dsp:spPr>
        <a:xfrm>
          <a:off x="6456113" y="1620226"/>
          <a:ext cx="955358" cy="1823883"/>
        </a:xfrm>
        <a:prstGeom prst="chevron">
          <a:avLst>
            <a:gd name="adj" fmla="val 62310"/>
          </a:avLst>
        </a:prstGeom>
        <a:solidFill>
          <a:schemeClr val="accent5">
            <a:hueOff val="11485012"/>
            <a:satOff val="5077"/>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13490DA-4537-8F46-9D2D-CAA357F85F05}">
      <dsp:nvSpPr>
        <dsp:cNvPr id="0" name=""/>
        <dsp:cNvSpPr/>
      </dsp:nvSpPr>
      <dsp:spPr>
        <a:xfrm>
          <a:off x="7419357" y="863729"/>
          <a:ext cx="3789143" cy="3403033"/>
        </a:xfrm>
        <a:prstGeom prst="ellipse">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22350">
            <a:lnSpc>
              <a:spcPct val="90000"/>
            </a:lnSpc>
            <a:spcBef>
              <a:spcPct val="0"/>
            </a:spcBef>
            <a:spcAft>
              <a:spcPct val="35000"/>
            </a:spcAft>
            <a:buNone/>
          </a:pPr>
          <a:r>
            <a:rPr lang="en-US" sz="2300" b="1" kern="1200" dirty="0">
              <a:latin typeface="+mj-lt"/>
            </a:rPr>
            <a:t>Insights and Recommendations</a:t>
          </a:r>
        </a:p>
      </dsp:txBody>
      <dsp:txXfrm>
        <a:off x="7974264" y="1362092"/>
        <a:ext cx="2679329" cy="240630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1. Public Interest Accountability</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Why the profession needs to act: </a:t>
          </a:r>
          <a:r>
            <a:rPr lang="en-US" sz="2000" kern="1200" dirty="0">
              <a:latin typeface="+mj-lt"/>
            </a:rPr>
            <a:t>Some impacts of emerging/transformative technologies are important for the profession from an ethics perspective, and actions are needed.</a:t>
          </a:r>
        </a:p>
        <a:p>
          <a:pPr marL="228600" lvl="1" indent="-228600" algn="l" defTabSz="889000">
            <a:lnSpc>
              <a:spcPct val="100000"/>
            </a:lnSpc>
            <a:spcBef>
              <a:spcPct val="0"/>
            </a:spcBef>
            <a:spcAft>
              <a:spcPts val="600"/>
            </a:spcAft>
            <a:buChar char="•"/>
          </a:pPr>
          <a:r>
            <a:rPr lang="en-US" sz="2000" b="1" kern="1200" dirty="0">
              <a:latin typeface="+mj-lt"/>
            </a:rPr>
            <a:t>Ethical leadership: </a:t>
          </a:r>
          <a:r>
            <a:rPr lang="en-US" sz="2000" kern="1200" dirty="0">
              <a:latin typeface="+mj-lt"/>
            </a:rPr>
            <a:t>PAs are responsible for ethical leadership in terms of holding themselves and their organizations accountable for ethical decision-making in the public interest. This includes decision-making regarding the responsible development, implementation, and use of technology.</a:t>
          </a:r>
        </a:p>
        <a:p>
          <a:pPr marL="228600" lvl="1" indent="-228600" algn="l" defTabSz="889000">
            <a:lnSpc>
              <a:spcPct val="100000"/>
            </a:lnSpc>
            <a:spcBef>
              <a:spcPct val="0"/>
            </a:spcBef>
            <a:spcAft>
              <a:spcPts val="600"/>
            </a:spcAft>
            <a:buChar char="•"/>
          </a:pPr>
          <a:r>
            <a:rPr lang="en-US" sz="2000" b="1" kern="1200" dirty="0">
              <a:latin typeface="+mj-lt"/>
            </a:rPr>
            <a:t>Extent of liability / Shared responsibility: </a:t>
          </a:r>
          <a:r>
            <a:rPr lang="en-US" sz="2000" b="0" kern="1200" dirty="0">
              <a:latin typeface="+mj-lt"/>
            </a:rPr>
            <a:t>In most instances, </a:t>
          </a:r>
          <a:r>
            <a:rPr lang="en-US" sz="2000" kern="1200" dirty="0">
              <a:latin typeface="+mj-lt"/>
            </a:rPr>
            <a:t>technology is not solely under the PA's control; considerations around how responsibility should be shared with other professionals is needed.</a:t>
          </a:r>
        </a:p>
        <a:p>
          <a:pPr marL="228600" lvl="1" indent="-228600" algn="l" defTabSz="889000">
            <a:lnSpc>
              <a:spcPct val="100000"/>
            </a:lnSpc>
            <a:spcBef>
              <a:spcPct val="0"/>
            </a:spcBef>
            <a:spcAft>
              <a:spcPts val="600"/>
            </a:spcAft>
            <a:buChar char="•"/>
          </a:pPr>
          <a:r>
            <a:rPr lang="en-US" sz="2000" b="1" kern="1200" dirty="0">
              <a:latin typeface="+mj-lt"/>
            </a:rPr>
            <a:t>Sustainability:</a:t>
          </a:r>
          <a:r>
            <a:rPr lang="en-US" sz="2000" kern="1200" dirty="0">
              <a:latin typeface="+mj-lt"/>
            </a:rPr>
            <a:t> Sustainability is now a core expectation of organizations and is closely tied to ethical stewardship; effective application of technology is needed for meaningful progress in this regard.</a:t>
          </a:r>
        </a:p>
        <a:p>
          <a:pPr marL="228600" lvl="1" indent="-228600" algn="l" defTabSz="88900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2. Tech Landscape</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Trends, opportunities and risks: </a:t>
          </a:r>
          <a:r>
            <a:rPr lang="en-US" sz="2000" kern="1200" dirty="0">
              <a:latin typeface="+mj-lt"/>
            </a:rPr>
            <a:t>Emerging and transformative technologies are being increasingly used and experimented with in organizations. This technological change continues to create opportunities and threats that have an impact on PA roles.</a:t>
          </a:r>
        </a:p>
        <a:p>
          <a:pPr marL="228600" lvl="1" indent="-228600" algn="l" defTabSz="889000">
            <a:lnSpc>
              <a:spcPct val="100000"/>
            </a:lnSpc>
            <a:spcBef>
              <a:spcPct val="0"/>
            </a:spcBef>
            <a:spcAft>
              <a:spcPts val="600"/>
            </a:spcAft>
            <a:buChar char="•"/>
          </a:pPr>
          <a:r>
            <a:rPr lang="en-US" sz="2000" b="1" kern="1200" dirty="0">
              <a:latin typeface="+mj-lt"/>
            </a:rPr>
            <a:t>Focus on data governance: </a:t>
          </a:r>
          <a:r>
            <a:rPr lang="en-US" sz="2000" kern="1200" dirty="0">
              <a:latin typeface="+mj-lt"/>
            </a:rPr>
            <a:t>Data governance is foundational to building and maintaining organizational value at both strategic and operational levels. PAs are expected to be more involved in broader data governance matters.</a:t>
          </a: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3. Competence </a:t>
          </a:r>
          <a:r>
            <a:rPr lang="en-US" sz="1800" kern="1200" dirty="0">
              <a:latin typeface="+mj-lt"/>
            </a:rPr>
            <a:t>(1)</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Need for competence in the digital age: </a:t>
          </a:r>
          <a:r>
            <a:rPr lang="en-US" sz="2000" b="0" kern="1200" dirty="0">
              <a:latin typeface="+mj-lt"/>
            </a:rPr>
            <a:t>Mo</a:t>
          </a:r>
          <a:r>
            <a:rPr lang="en-US" sz="2000" kern="1200" dirty="0">
              <a:latin typeface="+mj-lt"/>
            </a:rPr>
            <a:t>re breadth is required in PA competence outside of core technical accountancy skills. </a:t>
          </a:r>
        </a:p>
        <a:p>
          <a:pPr marL="228600" lvl="1" indent="-228600" algn="l" defTabSz="889000">
            <a:lnSpc>
              <a:spcPct val="100000"/>
            </a:lnSpc>
            <a:spcBef>
              <a:spcPct val="0"/>
            </a:spcBef>
            <a:spcAft>
              <a:spcPts val="600"/>
            </a:spcAft>
            <a:buChar char="•"/>
          </a:pPr>
          <a:r>
            <a:rPr lang="en-US" sz="2000" b="1" kern="1200" dirty="0">
              <a:latin typeface="+mj-lt"/>
            </a:rPr>
            <a:t>Application of core accounting-related skills: </a:t>
          </a:r>
          <a:r>
            <a:rPr lang="en-US" sz="2000" kern="1200" dirty="0">
              <a:latin typeface="+mj-lt"/>
            </a:rPr>
            <a:t>Some of the PA's current core accounting skills are particularly valuable and transferable when applied appropriately in the context of emerging and transformative technology.</a:t>
          </a:r>
        </a:p>
        <a:p>
          <a:pPr marL="228600" lvl="1" indent="-228600" algn="l" defTabSz="889000">
            <a:lnSpc>
              <a:spcPct val="100000"/>
            </a:lnSpc>
            <a:spcBef>
              <a:spcPct val="0"/>
            </a:spcBef>
            <a:spcAft>
              <a:spcPts val="600"/>
            </a:spcAft>
            <a:buChar char="•"/>
          </a:pPr>
          <a:r>
            <a:rPr lang="en-US" sz="2000" b="1" kern="1200" dirty="0">
              <a:latin typeface="+mj-lt"/>
            </a:rPr>
            <a:t>Technology upskilling needed: </a:t>
          </a:r>
          <a:r>
            <a:rPr lang="en-US" sz="2000" kern="1200" dirty="0">
              <a:latin typeface="+mj-lt"/>
            </a:rPr>
            <a:t>Technology-related skills need to be built in order to serve as stewards, choose the right solutions, ask the right questions and be at the table and explain the potential ethical implications.</a:t>
          </a: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3. Competence </a:t>
          </a:r>
          <a:r>
            <a:rPr lang="en-US" sz="1800" kern="1200" dirty="0">
              <a:latin typeface="+mj-lt"/>
            </a:rPr>
            <a:t>(2)</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Importance of honing professional skills: </a:t>
          </a:r>
          <a:r>
            <a:rPr lang="en-US" sz="2000" kern="1200" dirty="0">
              <a:latin typeface="+mj-lt"/>
            </a:rPr>
            <a:t>Having the right mindset and applying professional skills, values, ethics and attitudes is essential to continue to serve as trusted advisors. This, in particular, differentiates humans and machines.</a:t>
          </a:r>
        </a:p>
        <a:p>
          <a:pPr marL="228600" lvl="1" indent="-228600" algn="l" defTabSz="889000">
            <a:lnSpc>
              <a:spcPct val="100000"/>
            </a:lnSpc>
            <a:spcBef>
              <a:spcPct val="0"/>
            </a:spcBef>
            <a:spcAft>
              <a:spcPts val="600"/>
            </a:spcAft>
            <a:buChar char="•"/>
          </a:pPr>
          <a:r>
            <a:rPr lang="en-US" sz="2000" b="1" kern="1200" dirty="0">
              <a:latin typeface="+mj-lt"/>
            </a:rPr>
            <a:t>Need for enhanced diligence/due care: </a:t>
          </a:r>
          <a:r>
            <a:rPr lang="en-US" sz="2000" kern="1200" dirty="0">
              <a:latin typeface="+mj-lt"/>
            </a:rPr>
            <a:t>Competent decision-making and service to clients and employers around transformational technology requires higher levels of due care, especially in light of increased complexity and automation bias, increasingly sophisticated mis-and disinformation, and security threats (internal and external). A balance, however, is required: Recognizing practical limitations, including being intimidated/overwhelmed by technology and the pace of technological change.</a:t>
          </a: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4. Objectivity</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Bias: </a:t>
          </a:r>
          <a:r>
            <a:rPr lang="en-US" sz="2000" kern="1200" dirty="0">
              <a:latin typeface="+mj-lt"/>
            </a:rPr>
            <a:t>Objective decision-making is hampered by bias in (and/or manifest in) numerous technology implementations. Guidance related to the risks and how they can be mitigated is needed.</a:t>
          </a:r>
        </a:p>
        <a:p>
          <a:pPr marL="228600" lvl="1" indent="-228600" algn="l" defTabSz="889000">
            <a:lnSpc>
              <a:spcPct val="100000"/>
            </a:lnSpc>
            <a:spcBef>
              <a:spcPct val="0"/>
            </a:spcBef>
            <a:spcAft>
              <a:spcPts val="600"/>
            </a:spcAft>
            <a:buChar char="•"/>
          </a:pPr>
          <a:r>
            <a:rPr lang="en-US" sz="2000" b="1" kern="1200" dirty="0">
              <a:latin typeface="+mj-lt"/>
            </a:rPr>
            <a:t>Reliance/Over-reliance: </a:t>
          </a:r>
          <a:r>
            <a:rPr lang="en-US" sz="2000" kern="1200" dirty="0">
              <a:latin typeface="+mj-lt"/>
            </a:rPr>
            <a:t>Reliance on technology is an important tool for decision-making, but objective decision-making is impeded by PA over-reliance on technology (esp. where the tech is</a:t>
          </a:r>
          <a:br>
            <a:rPr lang="en-US" sz="2000" kern="1200" dirty="0">
              <a:latin typeface="+mj-lt"/>
            </a:rPr>
          </a:br>
          <a:r>
            <a:rPr lang="en-US" sz="2000" kern="1200" dirty="0">
              <a:latin typeface="+mj-lt"/>
            </a:rPr>
            <a:t>not explainable, generally lacks transparency, or where there is a lack of competence).</a:t>
          </a:r>
        </a:p>
        <a:p>
          <a:pPr marL="228600" lvl="1" indent="-228600" algn="l" defTabSz="889000">
            <a:lnSpc>
              <a:spcPct val="100000"/>
            </a:lnSpc>
            <a:spcBef>
              <a:spcPct val="0"/>
            </a:spcBef>
            <a:spcAft>
              <a:spcPts val="600"/>
            </a:spcAft>
            <a:buChar char="•"/>
          </a:pPr>
          <a:r>
            <a:rPr lang="en-US" sz="2000" b="1" kern="1200" dirty="0">
              <a:latin typeface="+mj-lt"/>
            </a:rPr>
            <a:t>Need for Explainability: </a:t>
          </a:r>
          <a:r>
            <a:rPr lang="en-US" sz="2000" kern="1200" dirty="0">
              <a:latin typeface="+mj-lt"/>
            </a:rPr>
            <a:t>In order for technology to be relied upon, it needs to be understandable (how data is processed, the rationale for decisions made), and its outputs, where required, must stand up to validation as being fit for purpose, accurate, fair with biases being understood and accounted for, etc.</a:t>
          </a:r>
        </a:p>
        <a:p>
          <a:pPr marL="114300" lvl="1" indent="-114300" algn="l" defTabSz="666750">
            <a:lnSpc>
              <a:spcPct val="90000"/>
            </a:lnSpc>
            <a:spcBef>
              <a:spcPct val="0"/>
            </a:spcBef>
            <a:spcAft>
              <a:spcPct val="15000"/>
            </a:spcAft>
            <a:buChar char="•"/>
          </a:pPr>
          <a:endParaRPr lang="en-US" sz="15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5. Transparency</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Responsibility for Transparency: </a:t>
          </a:r>
          <a:r>
            <a:rPr lang="en-US" sz="2000" kern="1200" dirty="0">
              <a:latin typeface="+mj-lt"/>
            </a:rPr>
            <a:t>As trusted advisors, PAs bring credibility to information. Given the increased level of uncertainty that comes with applying many emerging and disruptive technologies, it is important that PAs provide clear and accurate explanation and information, including being straightforward about the limitations of technology employed, uncertainties inherent in systems and the risk of unintended consequences, and the broader potential for ethics risks.</a:t>
          </a:r>
        </a:p>
        <a:p>
          <a:pPr marL="228600" lvl="1" indent="-228600" algn="l" defTabSz="889000">
            <a:lnSpc>
              <a:spcPct val="100000"/>
            </a:lnSpc>
            <a:spcBef>
              <a:spcPct val="0"/>
            </a:spcBef>
            <a:spcAft>
              <a:spcPts val="600"/>
            </a:spcAft>
            <a:buChar char="•"/>
          </a:pPr>
          <a:r>
            <a:rPr lang="en-US" sz="2000" b="1" kern="1200" dirty="0">
              <a:latin typeface="+mj-lt"/>
            </a:rPr>
            <a:t>Limits based on confidentiality: </a:t>
          </a:r>
          <a:r>
            <a:rPr lang="en-US" sz="2000" kern="1200" dirty="0">
              <a:latin typeface="+mj-lt"/>
            </a:rPr>
            <a:t>The level of transparency should be appropriate in the context and remains bounded by the ethics requirements for confidentiality.</a:t>
          </a:r>
        </a:p>
        <a:p>
          <a:pPr marL="228600" lvl="1" indent="-228600" algn="l" defTabSz="889000">
            <a:lnSpc>
              <a:spcPct val="100000"/>
            </a:lnSpc>
            <a:spcBef>
              <a:spcPct val="0"/>
            </a:spcBef>
            <a:spcAft>
              <a:spcPts val="600"/>
            </a:spcAft>
            <a:buChar char="•"/>
          </a:pPr>
          <a:endParaRPr lang="en-US" sz="20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B796C1-985F-40B4-B789-722EF872913E}">
      <dsp:nvSpPr>
        <dsp:cNvPr id="0" name=""/>
        <dsp:cNvSpPr/>
      </dsp:nvSpPr>
      <dsp:spPr>
        <a:xfrm>
          <a:off x="0" y="1900609"/>
          <a:ext cx="11701048" cy="0"/>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2A07007-200B-4D57-AEEA-38DDF11B9740}">
      <dsp:nvSpPr>
        <dsp:cNvPr id="0" name=""/>
        <dsp:cNvSpPr/>
      </dsp:nvSpPr>
      <dsp:spPr>
        <a:xfrm>
          <a:off x="3042272" y="0"/>
          <a:ext cx="8658775" cy="19006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90000"/>
            </a:lnSpc>
            <a:spcBef>
              <a:spcPct val="0"/>
            </a:spcBef>
            <a:spcAft>
              <a:spcPct val="35000"/>
            </a:spcAft>
            <a:buNone/>
          </a:pPr>
          <a:endParaRPr lang="en-US" sz="1600" kern="1200" dirty="0">
            <a:latin typeface="+mj-lt"/>
          </a:endParaRPr>
        </a:p>
      </dsp:txBody>
      <dsp:txXfrm>
        <a:off x="3042272" y="0"/>
        <a:ext cx="8658775" cy="1900609"/>
      </dsp:txXfrm>
    </dsp:sp>
    <dsp:sp modelId="{4563534C-F2BA-4F21-9A09-54A349317E0C}">
      <dsp:nvSpPr>
        <dsp:cNvPr id="0" name=""/>
        <dsp:cNvSpPr/>
      </dsp:nvSpPr>
      <dsp:spPr>
        <a:xfrm>
          <a:off x="0" y="533567"/>
          <a:ext cx="3042272" cy="1380887"/>
        </a:xfrm>
        <a:prstGeom prst="round2SameRect">
          <a:avLst>
            <a:gd name="adj1" fmla="val 16670"/>
            <a:gd name="adj2" fmla="val 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066800">
            <a:lnSpc>
              <a:spcPct val="90000"/>
            </a:lnSpc>
            <a:spcBef>
              <a:spcPct val="0"/>
            </a:spcBef>
            <a:spcAft>
              <a:spcPct val="35000"/>
            </a:spcAft>
            <a:buNone/>
          </a:pPr>
          <a:r>
            <a:rPr lang="en-US" sz="2400" kern="1200" dirty="0">
              <a:latin typeface="+mj-lt"/>
            </a:rPr>
            <a:t>6. Independence</a:t>
          </a:r>
        </a:p>
      </dsp:txBody>
      <dsp:txXfrm>
        <a:off x="67421" y="600988"/>
        <a:ext cx="2907430" cy="1313466"/>
      </dsp:txXfrm>
    </dsp:sp>
    <dsp:sp modelId="{49B1AA96-4255-4889-9470-967527332822}">
      <dsp:nvSpPr>
        <dsp:cNvPr id="0" name=""/>
        <dsp:cNvSpPr/>
      </dsp:nvSpPr>
      <dsp:spPr>
        <a:xfrm>
          <a:off x="0" y="1900609"/>
          <a:ext cx="11701048" cy="38017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t" anchorCtr="0">
          <a:noAutofit/>
        </a:bodyPr>
        <a:lstStyle/>
        <a:p>
          <a:pPr marL="171450" lvl="1" indent="-171450" algn="l" defTabSz="711200">
            <a:lnSpc>
              <a:spcPct val="90000"/>
            </a:lnSpc>
            <a:spcBef>
              <a:spcPct val="0"/>
            </a:spcBef>
            <a:spcAft>
              <a:spcPct val="15000"/>
            </a:spcAft>
            <a:buChar char="•"/>
          </a:pPr>
          <a:endParaRPr lang="en-US" sz="1600" kern="1200" dirty="0">
            <a:latin typeface="+mj-lt"/>
          </a:endParaRPr>
        </a:p>
        <a:p>
          <a:pPr marL="228600" lvl="1" indent="-228600" algn="l" defTabSz="889000">
            <a:lnSpc>
              <a:spcPct val="100000"/>
            </a:lnSpc>
            <a:spcBef>
              <a:spcPct val="0"/>
            </a:spcBef>
            <a:spcAft>
              <a:spcPts val="600"/>
            </a:spcAft>
            <a:buChar char="•"/>
          </a:pPr>
          <a:r>
            <a:rPr lang="en-US" sz="2000" b="1" kern="1200" dirty="0">
              <a:latin typeface="+mj-lt"/>
            </a:rPr>
            <a:t>Management Responsibility: </a:t>
          </a:r>
          <a:r>
            <a:rPr lang="en-US" sz="2000" kern="1200" dirty="0">
              <a:latin typeface="+mj-lt"/>
            </a:rPr>
            <a:t>Risks on auditors assuming management responsibility are elevated when they are involved with tech-related assurance engagements (or engagements in heavily tech-dependent organizations).</a:t>
          </a:r>
        </a:p>
        <a:p>
          <a:pPr marL="228600" lvl="1" indent="-228600" algn="l" defTabSz="889000">
            <a:lnSpc>
              <a:spcPct val="100000"/>
            </a:lnSpc>
            <a:spcBef>
              <a:spcPct val="0"/>
            </a:spcBef>
            <a:spcAft>
              <a:spcPts val="600"/>
            </a:spcAft>
            <a:buChar char="•"/>
          </a:pPr>
          <a:r>
            <a:rPr lang="en-US" sz="2000" b="1" kern="1200" dirty="0">
              <a:latin typeface="+mj-lt"/>
            </a:rPr>
            <a:t>Self-review Threat: </a:t>
          </a:r>
          <a:r>
            <a:rPr lang="en-US" sz="2000" kern="1200" dirty="0">
              <a:latin typeface="+mj-lt"/>
            </a:rPr>
            <a:t>Involvement in certain NAS activities can lead to self-review threats – and other threats such as advocacy and self-interest – that might not have been fully considered or contemplated. </a:t>
          </a:r>
        </a:p>
        <a:p>
          <a:pPr marL="228600" lvl="1" indent="-228600" algn="l" defTabSz="889000">
            <a:lnSpc>
              <a:spcPct val="100000"/>
            </a:lnSpc>
            <a:spcBef>
              <a:spcPct val="0"/>
            </a:spcBef>
            <a:spcAft>
              <a:spcPts val="600"/>
            </a:spcAft>
            <a:buChar char="•"/>
          </a:pPr>
          <a:r>
            <a:rPr lang="en-US" sz="2000" b="1" kern="1200" dirty="0">
              <a:latin typeface="+mj-lt"/>
            </a:rPr>
            <a:t>Business Relationships: </a:t>
          </a:r>
          <a:r>
            <a:rPr lang="en-US" sz="2000" kern="1200" dirty="0">
              <a:latin typeface="+mj-lt"/>
            </a:rPr>
            <a:t>New business lines and relationships are being made possible as a result of transformational technologies.</a:t>
          </a:r>
        </a:p>
        <a:p>
          <a:pPr marL="114300" lvl="1" indent="-114300" algn="l" defTabSz="666750">
            <a:lnSpc>
              <a:spcPct val="90000"/>
            </a:lnSpc>
            <a:spcBef>
              <a:spcPct val="0"/>
            </a:spcBef>
            <a:spcAft>
              <a:spcPct val="15000"/>
            </a:spcAft>
            <a:buChar char="•"/>
          </a:pPr>
          <a:endParaRPr lang="en-US" sz="1500" kern="1200" dirty="0">
            <a:latin typeface="+mj-lt"/>
          </a:endParaRPr>
        </a:p>
        <a:p>
          <a:pPr marL="114300" lvl="1" indent="-114300" algn="l" defTabSz="666750">
            <a:lnSpc>
              <a:spcPct val="90000"/>
            </a:lnSpc>
            <a:spcBef>
              <a:spcPct val="0"/>
            </a:spcBef>
            <a:spcAft>
              <a:spcPct val="15000"/>
            </a:spcAft>
            <a:buChar char="•"/>
          </a:pPr>
          <a:endParaRPr lang="en-US" sz="1500" kern="1200" dirty="0">
            <a:latin typeface="+mj-lt"/>
          </a:endParaRPr>
        </a:p>
      </dsp:txBody>
      <dsp:txXfrm>
        <a:off x="0" y="1900609"/>
        <a:ext cx="11701048" cy="380178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AEF6E0-84A5-481A-9BB9-229BBCD88487}"/>
              </a:ext>
            </a:extLst>
          </p:cNvPr>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20E5102-2B99-41D1-99AA-B88A866D98A7}"/>
              </a:ext>
            </a:extLst>
          </p:cNvPr>
          <p:cNvSpPr>
            <a:spLocks noGrp="1"/>
          </p:cNvSpPr>
          <p:nvPr>
            <p:ph type="dt" sz="quarter" idx="1"/>
          </p:nvPr>
        </p:nvSpPr>
        <p:spPr>
          <a:xfrm>
            <a:off x="3937000" y="0"/>
            <a:ext cx="3011488" cy="463550"/>
          </a:xfrm>
          <a:prstGeom prst="rect">
            <a:avLst/>
          </a:prstGeom>
        </p:spPr>
        <p:txBody>
          <a:bodyPr vert="horz" lIns="91440" tIns="45720" rIns="91440" bIns="45720" rtlCol="0"/>
          <a:lstStyle>
            <a:lvl1pPr algn="r">
              <a:defRPr sz="1200"/>
            </a:lvl1pPr>
          </a:lstStyle>
          <a:p>
            <a:fld id="{CF6E2C83-A51F-43CF-A35A-EA7EFC976D91}" type="datetimeFigureOut">
              <a:rPr lang="en-US" smtClean="0"/>
              <a:t>9/5/22</a:t>
            </a:fld>
            <a:endParaRPr lang="en-US"/>
          </a:p>
        </p:txBody>
      </p:sp>
      <p:sp>
        <p:nvSpPr>
          <p:cNvPr id="4" name="Footer Placeholder 3">
            <a:extLst>
              <a:ext uri="{FF2B5EF4-FFF2-40B4-BE49-F238E27FC236}">
                <a16:creationId xmlns:a16="http://schemas.microsoft.com/office/drawing/2014/main" id="{CB290A10-074D-43EA-AD03-1AF44959E015}"/>
              </a:ext>
            </a:extLst>
          </p:cNvPr>
          <p:cNvSpPr>
            <a:spLocks noGrp="1"/>
          </p:cNvSpPr>
          <p:nvPr>
            <p:ph type="ftr" sz="quarter" idx="2"/>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7E08D2D-2FFD-4355-9DBD-46A736432C33}"/>
              </a:ext>
            </a:extLst>
          </p:cNvPr>
          <p:cNvSpPr>
            <a:spLocks noGrp="1"/>
          </p:cNvSpPr>
          <p:nvPr>
            <p:ph type="sldNum" sz="quarter" idx="3"/>
          </p:nvPr>
        </p:nvSpPr>
        <p:spPr>
          <a:xfrm>
            <a:off x="3937000" y="8772525"/>
            <a:ext cx="3011488" cy="463550"/>
          </a:xfrm>
          <a:prstGeom prst="rect">
            <a:avLst/>
          </a:prstGeom>
        </p:spPr>
        <p:txBody>
          <a:bodyPr vert="horz" lIns="91440" tIns="45720" rIns="91440" bIns="45720" rtlCol="0" anchor="b"/>
          <a:lstStyle>
            <a:lvl1pPr algn="r">
              <a:defRPr sz="1200"/>
            </a:lvl1pPr>
          </a:lstStyle>
          <a:p>
            <a:fld id="{33FF59BB-B7C1-4C27-8639-4BEFF92B7A02}" type="slidenum">
              <a:rPr lang="en-US" smtClean="0"/>
              <a:t>‹#›</a:t>
            </a:fld>
            <a:endParaRPr lang="en-US"/>
          </a:p>
        </p:txBody>
      </p:sp>
    </p:spTree>
    <p:extLst>
      <p:ext uri="{BB962C8B-B14F-4D97-AF65-F5344CB8AC3E}">
        <p14:creationId xmlns:p14="http://schemas.microsoft.com/office/powerpoint/2010/main" val="3453414369"/>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8"/>
    </inkml:context>
    <inkml:brush xml:id="br0">
      <inkml:brushProperty name="width" value="0.05" units="cm"/>
      <inkml:brushProperty name="height" value="0.05" units="cm"/>
      <inkml:brushProperty name="ignorePressure" value="1"/>
    </inkml:brush>
  </inkml:definitions>
  <inkml:trace contextRef="#ctx0" brushRef="#br0">1 12,'0'-5,"0"-1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89"/>
    </inkml:context>
    <inkml:brush xml:id="br0">
      <inkml:brushProperty name="width" value="0.05" units="cm"/>
      <inkml:brushProperty name="height" value="0.05" units="cm"/>
      <inkml:brushProperty name="ignorePressure" value="1"/>
    </inkml:brush>
  </inkml:definitions>
  <inkml:trace contextRef="#ctx0" brushRef="#br0">0 1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1-25T21:26:23.890"/>
    </inkml:context>
    <inkml:brush xml:id="br0">
      <inkml:brushProperty name="width" value="0.05" units="cm"/>
      <inkml:brushProperty name="height" value="0.05" units="cm"/>
      <inkml:brushProperty name="ignorePressure" value="1"/>
    </inkml:brush>
  </inkml:definitions>
  <inkml:trace contextRef="#ctx0" brushRef="#br0">0 1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9/5/22</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2230606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dirty="0"/>
          </a:p>
        </p:txBody>
      </p:sp>
    </p:spTree>
    <p:extLst>
      <p:ext uri="{BB962C8B-B14F-4D97-AF65-F5344CB8AC3E}">
        <p14:creationId xmlns:p14="http://schemas.microsoft.com/office/powerpoint/2010/main" val="36756222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Aft>
                <a:spcPts val="1200"/>
              </a:spcAft>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3318897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2668193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043329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2899247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2549630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916117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7575715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18</a:t>
            </a:fld>
            <a:endParaRPr lang="en-US" dirty="0"/>
          </a:p>
        </p:txBody>
      </p:sp>
    </p:spTree>
    <p:extLst>
      <p:ext uri="{BB962C8B-B14F-4D97-AF65-F5344CB8AC3E}">
        <p14:creationId xmlns:p14="http://schemas.microsoft.com/office/powerpoint/2010/main" val="16747222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3675088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18222700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20</a:t>
            </a:fld>
            <a:endParaRPr lang="en-US" dirty="0"/>
          </a:p>
        </p:txBody>
      </p:sp>
    </p:spTree>
    <p:extLst>
      <p:ext uri="{BB962C8B-B14F-4D97-AF65-F5344CB8AC3E}">
        <p14:creationId xmlns:p14="http://schemas.microsoft.com/office/powerpoint/2010/main" val="3559506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ts val="1400"/>
              </a:lnSpc>
              <a:spcBef>
                <a:spcPts val="600"/>
              </a:spcBef>
              <a:spcAft>
                <a:spcPts val="600"/>
              </a:spcAft>
              <a:buClrTx/>
              <a:buSzPts val="1000"/>
              <a:buFont typeface="Symbol" panose="05050102010706020507" pitchFamily="18" charset="2"/>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35323211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2445663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39120282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551421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25</a:t>
            </a:fld>
            <a:endParaRPr lang="en-US" dirty="0"/>
          </a:p>
        </p:txBody>
      </p:sp>
    </p:spTree>
    <p:extLst>
      <p:ext uri="{BB962C8B-B14F-4D97-AF65-F5344CB8AC3E}">
        <p14:creationId xmlns:p14="http://schemas.microsoft.com/office/powerpoint/2010/main" val="39366936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26</a:t>
            </a:fld>
            <a:endParaRPr lang="en-US" dirty="0"/>
          </a:p>
        </p:txBody>
      </p:sp>
    </p:spTree>
    <p:extLst>
      <p:ext uri="{BB962C8B-B14F-4D97-AF65-F5344CB8AC3E}">
        <p14:creationId xmlns:p14="http://schemas.microsoft.com/office/powerpoint/2010/main" val="2187115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27</a:t>
            </a:fld>
            <a:endParaRPr lang="en-US" dirty="0"/>
          </a:p>
        </p:txBody>
      </p:sp>
    </p:spTree>
    <p:extLst>
      <p:ext uri="{BB962C8B-B14F-4D97-AF65-F5344CB8AC3E}">
        <p14:creationId xmlns:p14="http://schemas.microsoft.com/office/powerpoint/2010/main" val="2609931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28</a:t>
            </a:fld>
            <a:endParaRPr lang="en-US" dirty="0"/>
          </a:p>
        </p:txBody>
      </p:sp>
    </p:spTree>
    <p:extLst>
      <p:ext uri="{BB962C8B-B14F-4D97-AF65-F5344CB8AC3E}">
        <p14:creationId xmlns:p14="http://schemas.microsoft.com/office/powerpoint/2010/main" val="16584748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29</a:t>
            </a:fld>
            <a:endParaRPr lang="en-US" dirty="0"/>
          </a:p>
        </p:txBody>
      </p:sp>
    </p:spTree>
    <p:extLst>
      <p:ext uri="{BB962C8B-B14F-4D97-AF65-F5344CB8AC3E}">
        <p14:creationId xmlns:p14="http://schemas.microsoft.com/office/powerpoint/2010/main" val="821070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3692682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30</a:t>
            </a:fld>
            <a:endParaRPr lang="en-US" dirty="0"/>
          </a:p>
        </p:txBody>
      </p:sp>
    </p:spTree>
    <p:extLst>
      <p:ext uri="{BB962C8B-B14F-4D97-AF65-F5344CB8AC3E}">
        <p14:creationId xmlns:p14="http://schemas.microsoft.com/office/powerpoint/2010/main" val="972353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31</a:t>
            </a:fld>
            <a:endParaRPr lang="en-US" dirty="0"/>
          </a:p>
        </p:txBody>
      </p:sp>
    </p:spTree>
    <p:extLst>
      <p:ext uri="{BB962C8B-B14F-4D97-AF65-F5344CB8AC3E}">
        <p14:creationId xmlns:p14="http://schemas.microsoft.com/office/powerpoint/2010/main" val="39631386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32</a:t>
            </a:fld>
            <a:endParaRPr lang="en-US" dirty="0"/>
          </a:p>
        </p:txBody>
      </p:sp>
    </p:spTree>
    <p:extLst>
      <p:ext uri="{BB962C8B-B14F-4D97-AF65-F5344CB8AC3E}">
        <p14:creationId xmlns:p14="http://schemas.microsoft.com/office/powerpoint/2010/main" val="12254501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33</a:t>
            </a:fld>
            <a:endParaRPr lang="en-US" dirty="0"/>
          </a:p>
        </p:txBody>
      </p:sp>
    </p:spTree>
    <p:extLst>
      <p:ext uri="{BB962C8B-B14F-4D97-AF65-F5344CB8AC3E}">
        <p14:creationId xmlns:p14="http://schemas.microsoft.com/office/powerpoint/2010/main" val="4185241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34</a:t>
            </a:fld>
            <a:endParaRPr lang="en-US" dirty="0"/>
          </a:p>
        </p:txBody>
      </p:sp>
    </p:spTree>
    <p:extLst>
      <p:ext uri="{BB962C8B-B14F-4D97-AF65-F5344CB8AC3E}">
        <p14:creationId xmlns:p14="http://schemas.microsoft.com/office/powerpoint/2010/main" val="1286076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35</a:t>
            </a:fld>
            <a:endParaRPr lang="en-US" dirty="0"/>
          </a:p>
        </p:txBody>
      </p:sp>
    </p:spTree>
    <p:extLst>
      <p:ext uri="{BB962C8B-B14F-4D97-AF65-F5344CB8AC3E}">
        <p14:creationId xmlns:p14="http://schemas.microsoft.com/office/powerpoint/2010/main" val="23922351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200" b="0" i="0" u="none" strike="noStrike" kern="1200" cap="none" spc="0" normalizeH="0" baseline="0" dirty="0">
              <a:ln>
                <a:noFill/>
              </a:ln>
              <a:solidFill>
                <a:schemeClr val="tx1"/>
              </a:solidFill>
              <a:effectLst/>
              <a:uFillTx/>
              <a:latin typeface="+mn-lt"/>
              <a:ea typeface="Arial"/>
              <a:cs typeface="Arial"/>
              <a:sym typeface="Arial"/>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36</a:t>
            </a:fld>
            <a:endParaRPr lang="en-US" dirty="0"/>
          </a:p>
        </p:txBody>
      </p:sp>
    </p:spTree>
    <p:extLst>
      <p:ext uri="{BB962C8B-B14F-4D97-AF65-F5344CB8AC3E}">
        <p14:creationId xmlns:p14="http://schemas.microsoft.com/office/powerpoint/2010/main" val="3981683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37</a:t>
            </a:fld>
            <a:endParaRPr lang="en-US" dirty="0"/>
          </a:p>
        </p:txBody>
      </p:sp>
    </p:spTree>
    <p:extLst>
      <p:ext uri="{BB962C8B-B14F-4D97-AF65-F5344CB8AC3E}">
        <p14:creationId xmlns:p14="http://schemas.microsoft.com/office/powerpoint/2010/main" val="2732714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38</a:t>
            </a:fld>
            <a:endParaRPr lang="en-US" dirty="0"/>
          </a:p>
        </p:txBody>
      </p:sp>
    </p:spTree>
    <p:extLst>
      <p:ext uri="{BB962C8B-B14F-4D97-AF65-F5344CB8AC3E}">
        <p14:creationId xmlns:p14="http://schemas.microsoft.com/office/powerpoint/2010/main" val="8192693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Aft>
                <a:spcPts val="1200"/>
              </a:spcAft>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39</a:t>
            </a:fld>
            <a:endParaRPr lang="en-US" dirty="0"/>
          </a:p>
        </p:txBody>
      </p:sp>
    </p:spTree>
    <p:extLst>
      <p:ext uri="{BB962C8B-B14F-4D97-AF65-F5344CB8AC3E}">
        <p14:creationId xmlns:p14="http://schemas.microsoft.com/office/powerpoint/2010/main" val="2228441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30298850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40</a:t>
            </a:fld>
            <a:endParaRPr lang="en-US" dirty="0"/>
          </a:p>
        </p:txBody>
      </p:sp>
    </p:spTree>
    <p:extLst>
      <p:ext uri="{BB962C8B-B14F-4D97-AF65-F5344CB8AC3E}">
        <p14:creationId xmlns:p14="http://schemas.microsoft.com/office/powerpoint/2010/main" val="4052027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41</a:t>
            </a:fld>
            <a:endParaRPr lang="en-US" dirty="0"/>
          </a:p>
        </p:txBody>
      </p:sp>
    </p:spTree>
    <p:extLst>
      <p:ext uri="{BB962C8B-B14F-4D97-AF65-F5344CB8AC3E}">
        <p14:creationId xmlns:p14="http://schemas.microsoft.com/office/powerpoint/2010/main" val="23692649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42</a:t>
            </a:fld>
            <a:endParaRPr lang="en-US" dirty="0"/>
          </a:p>
        </p:txBody>
      </p:sp>
    </p:spTree>
    <p:extLst>
      <p:ext uri="{BB962C8B-B14F-4D97-AF65-F5344CB8AC3E}">
        <p14:creationId xmlns:p14="http://schemas.microsoft.com/office/powerpoint/2010/main" val="26962755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43</a:t>
            </a:fld>
            <a:endParaRPr lang="en-US" dirty="0"/>
          </a:p>
        </p:txBody>
      </p:sp>
    </p:spTree>
    <p:extLst>
      <p:ext uri="{BB962C8B-B14F-4D97-AF65-F5344CB8AC3E}">
        <p14:creationId xmlns:p14="http://schemas.microsoft.com/office/powerpoint/2010/main" val="25143633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44</a:t>
            </a:fld>
            <a:endParaRPr lang="en-US" dirty="0"/>
          </a:p>
        </p:txBody>
      </p:sp>
    </p:spTree>
    <p:extLst>
      <p:ext uri="{BB962C8B-B14F-4D97-AF65-F5344CB8AC3E}">
        <p14:creationId xmlns:p14="http://schemas.microsoft.com/office/powerpoint/2010/main" val="10675637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45</a:t>
            </a:fld>
            <a:endParaRPr lang="en-US" dirty="0"/>
          </a:p>
        </p:txBody>
      </p:sp>
    </p:spTree>
    <p:extLst>
      <p:ext uri="{BB962C8B-B14F-4D97-AF65-F5344CB8AC3E}">
        <p14:creationId xmlns:p14="http://schemas.microsoft.com/office/powerpoint/2010/main" val="3074133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46</a:t>
            </a:fld>
            <a:endParaRPr lang="en-US" dirty="0"/>
          </a:p>
        </p:txBody>
      </p:sp>
    </p:spTree>
    <p:extLst>
      <p:ext uri="{BB962C8B-B14F-4D97-AF65-F5344CB8AC3E}">
        <p14:creationId xmlns:p14="http://schemas.microsoft.com/office/powerpoint/2010/main" val="9632565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47</a:t>
            </a:fld>
            <a:endParaRPr lang="en-US" dirty="0"/>
          </a:p>
        </p:txBody>
      </p:sp>
    </p:spTree>
    <p:extLst>
      <p:ext uri="{BB962C8B-B14F-4D97-AF65-F5344CB8AC3E}">
        <p14:creationId xmlns:p14="http://schemas.microsoft.com/office/powerpoint/2010/main" val="5464809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48</a:t>
            </a:fld>
            <a:endParaRPr lang="en-US" dirty="0"/>
          </a:p>
        </p:txBody>
      </p:sp>
    </p:spTree>
    <p:extLst>
      <p:ext uri="{BB962C8B-B14F-4D97-AF65-F5344CB8AC3E}">
        <p14:creationId xmlns:p14="http://schemas.microsoft.com/office/powerpoint/2010/main" val="42885968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49</a:t>
            </a:fld>
            <a:endParaRPr lang="en-US"/>
          </a:p>
        </p:txBody>
      </p:sp>
    </p:spTree>
    <p:extLst>
      <p:ext uri="{BB962C8B-B14F-4D97-AF65-F5344CB8AC3E}">
        <p14:creationId xmlns:p14="http://schemas.microsoft.com/office/powerpoint/2010/main" val="744133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34189020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50</a:t>
            </a:fld>
            <a:endParaRPr lang="en-US"/>
          </a:p>
        </p:txBody>
      </p:sp>
    </p:spTree>
    <p:extLst>
      <p:ext uri="{BB962C8B-B14F-4D97-AF65-F5344CB8AC3E}">
        <p14:creationId xmlns:p14="http://schemas.microsoft.com/office/powerpoint/2010/main" val="30636868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51</a:t>
            </a:fld>
            <a:endParaRPr lang="en-US"/>
          </a:p>
        </p:txBody>
      </p:sp>
    </p:spTree>
    <p:extLst>
      <p:ext uri="{BB962C8B-B14F-4D97-AF65-F5344CB8AC3E}">
        <p14:creationId xmlns:p14="http://schemas.microsoft.com/office/powerpoint/2010/main" val="419778795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52</a:t>
            </a:fld>
            <a:endParaRPr lang="en-US"/>
          </a:p>
        </p:txBody>
      </p:sp>
    </p:spTree>
    <p:extLst>
      <p:ext uri="{BB962C8B-B14F-4D97-AF65-F5344CB8AC3E}">
        <p14:creationId xmlns:p14="http://schemas.microsoft.com/office/powerpoint/2010/main" val="39662835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53</a:t>
            </a:fld>
            <a:endParaRPr lang="en-US"/>
          </a:p>
        </p:txBody>
      </p:sp>
    </p:spTree>
    <p:extLst>
      <p:ext uri="{BB962C8B-B14F-4D97-AF65-F5344CB8AC3E}">
        <p14:creationId xmlns:p14="http://schemas.microsoft.com/office/powerpoint/2010/main" val="4503048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54</a:t>
            </a:fld>
            <a:endParaRPr lang="en-US" dirty="0"/>
          </a:p>
        </p:txBody>
      </p:sp>
    </p:spTree>
    <p:extLst>
      <p:ext uri="{BB962C8B-B14F-4D97-AF65-F5344CB8AC3E}">
        <p14:creationId xmlns:p14="http://schemas.microsoft.com/office/powerpoint/2010/main" val="3209601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a:p>
        </p:txBody>
      </p:sp>
    </p:spTree>
    <p:extLst>
      <p:ext uri="{BB962C8B-B14F-4D97-AF65-F5344CB8AC3E}">
        <p14:creationId xmlns:p14="http://schemas.microsoft.com/office/powerpoint/2010/main" val="776012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Tx/>
              <a:buNone/>
            </a:pPr>
            <a:endParaRPr lang="en-US" dirty="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23157852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pPr>
            <a:endParaRPr lang="en-US" sz="8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314099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37129044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customXml" Target="../ink/ink3.xm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customXml" Target="../ink/ink2.xml"/><Relationship Id="rId5" Type="http://schemas.openxmlformats.org/officeDocument/2006/relationships/image" Target="../media/image3.png"/><Relationship Id="rId4" Type="http://schemas.openxmlformats.org/officeDocument/2006/relationships/customXml" Target="../ink/ink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png"/><Relationship Id="rId3" Type="http://schemas.openxmlformats.org/officeDocument/2006/relationships/hyperlink" Target="http://www.iaasb.org/" TargetMode="External"/><Relationship Id="rId7" Type="http://schemas.openxmlformats.org/officeDocument/2006/relationships/image" Target="../media/image9.png"/><Relationship Id="rId12" Type="http://schemas.openxmlformats.org/officeDocument/2006/relationships/hyperlink" Target="https://www.linkedin.com/company/65255822/admin/" TargetMode="External"/><Relationship Id="rId17" Type="http://schemas.openxmlformats.org/officeDocument/2006/relationships/image" Target="../media/image14.jpeg"/><Relationship Id="rId2" Type="http://schemas.openxmlformats.org/officeDocument/2006/relationships/image" Target="../media/image5.png"/><Relationship Id="rId16" Type="http://schemas.openxmlformats.org/officeDocument/2006/relationships/hyperlink" Target="https://www.youtube.com/channel/UCwM6ao9Id3G35NNxGLgf7mg" TargetMode="External"/><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hyperlink" Target="mailto:permissions@ifac.org" TargetMode="External"/><Relationship Id="rId5" Type="http://schemas.openxmlformats.org/officeDocument/2006/relationships/image" Target="../media/image7.png"/><Relationship Id="rId15" Type="http://schemas.openxmlformats.org/officeDocument/2006/relationships/image" Target="../media/image13.png"/><Relationship Id="rId10" Type="http://schemas.openxmlformats.org/officeDocument/2006/relationships/hyperlink" Target="http://www.ifac.org/about-ifac/translations-permissions" TargetMode="External"/><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hyperlink" Target="https://twitter.com/IAASB_News"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7.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7.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Master" Target="../slideMasters/slideMaster2.xml"/><Relationship Id="rId4" Type="http://schemas.openxmlformats.org/officeDocument/2006/relationships/image" Target="../media/image17.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jpeg"/><Relationship Id="rId1" Type="http://schemas.openxmlformats.org/officeDocument/2006/relationships/slideMaster" Target="../slideMasters/slideMaster2.xml"/><Relationship Id="rId4" Type="http://schemas.openxmlformats.org/officeDocument/2006/relationships/image" Target="../media/image17.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28.png"/><Relationship Id="rId5" Type="http://schemas.openxmlformats.org/officeDocument/2006/relationships/hyperlink" Target="https://twitter.com/IPSASB_News" TargetMode="External"/><Relationship Id="rId10" Type="http://schemas.openxmlformats.org/officeDocument/2006/relationships/image" Target="../media/image31.jpg"/><Relationship Id="rId4" Type="http://schemas.openxmlformats.org/officeDocument/2006/relationships/hyperlink" Target="https://www.youtube.com/channel/UC0VaH8c5S0a_ASiToeonj0g" TargetMode="External"/><Relationship Id="rId9" Type="http://schemas.openxmlformats.org/officeDocument/2006/relationships/image" Target="../media/image3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7" name="Rectangle 6">
            <a:extLst>
              <a:ext uri="{FF2B5EF4-FFF2-40B4-BE49-F238E27FC236}">
                <a16:creationId xmlns:a16="http://schemas.microsoft.com/office/drawing/2014/main" id="{D4CAB030-C5C6-4601-983B-333E1D6E5C9C}"/>
              </a:ext>
            </a:extLst>
          </p:cNvPr>
          <p:cNvSpPr/>
          <p:nvPr userDrawn="1"/>
        </p:nvSpPr>
        <p:spPr>
          <a:xfrm>
            <a:off x="213064" y="5491794"/>
            <a:ext cx="4933024" cy="1389355"/>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p:cNvSpPr>
            <a:spLocks noGrp="1"/>
          </p:cNvSpPr>
          <p:nvPr>
            <p:ph type="dt" sz="half" idx="10"/>
          </p:nvPr>
        </p:nvSpPr>
        <p:spPr/>
        <p:txBody>
          <a:bodyPr/>
          <a:lstStyle/>
          <a:p>
            <a:fld id="{7C168D7C-8822-4144-868B-B6EFA480259D}"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4147104021"/>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22" name="Rectangle 21">
            <a:extLst>
              <a:ext uri="{FF2B5EF4-FFF2-40B4-BE49-F238E27FC236}">
                <a16:creationId xmlns:a16="http://schemas.microsoft.com/office/drawing/2014/main" id="{E74A54BB-5F1D-4F1C-AD95-610EB90AD167}"/>
              </a:ext>
            </a:extLst>
          </p:cNvPr>
          <p:cNvSpPr/>
          <p:nvPr userDrawn="1"/>
        </p:nvSpPr>
        <p:spPr>
          <a:xfrm>
            <a:off x="2951151" y="4119638"/>
            <a:ext cx="2194937" cy="181486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07F479FA-E622-4175-814A-280C7C5845B5}"/>
              </a:ext>
            </a:extLst>
          </p:cNvPr>
          <p:cNvGrpSpPr/>
          <p:nvPr userDrawn="1"/>
        </p:nvGrpSpPr>
        <p:grpSpPr>
          <a:xfrm>
            <a:off x="1950720" y="1472240"/>
            <a:ext cx="3791017" cy="4110721"/>
            <a:chOff x="2112884" y="1472240"/>
            <a:chExt cx="3628853" cy="3968671"/>
          </a:xfrm>
        </p:grpSpPr>
        <p:sp>
          <p:nvSpPr>
            <p:cNvPr id="13" name="Rectangle 12">
              <a:extLst>
                <a:ext uri="{FF2B5EF4-FFF2-40B4-BE49-F238E27FC236}">
                  <a16:creationId xmlns:a16="http://schemas.microsoft.com/office/drawing/2014/main" id="{C2868FF5-84F6-426A-95D5-D76FB26472F3}"/>
                </a:ext>
              </a:extLst>
            </p:cNvPr>
            <p:cNvSpPr/>
            <p:nvPr userDrawn="1"/>
          </p:nvSpPr>
          <p:spPr>
            <a:xfrm>
              <a:off x="2112884" y="36514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70CBE9FB-8585-4B33-B366-6FEDE6979347}"/>
                </a:ext>
              </a:extLst>
            </p:cNvPr>
            <p:cNvSpPr/>
            <p:nvPr userDrawn="1"/>
          </p:nvSpPr>
          <p:spPr>
            <a:xfrm>
              <a:off x="2507940" y="5279575"/>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76A8669-B132-48A2-B677-FDE5F82C82C5}"/>
                </a:ext>
              </a:extLst>
            </p:cNvPr>
            <p:cNvSpPr/>
            <p:nvPr userDrawn="1"/>
          </p:nvSpPr>
          <p:spPr>
            <a:xfrm>
              <a:off x="3151079" y="2229771"/>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292FDEE-39ED-4D7E-A0A4-112387668473}"/>
                </a:ext>
              </a:extLst>
            </p:cNvPr>
            <p:cNvSpPr/>
            <p:nvPr userDrawn="1"/>
          </p:nvSpPr>
          <p:spPr>
            <a:xfrm>
              <a:off x="4214920" y="1472240"/>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FF109F55-344A-448F-A86C-0DD9EEEA5531}"/>
                </a:ext>
              </a:extLst>
            </p:cNvPr>
            <p:cNvSpPr/>
            <p:nvPr userDrawn="1"/>
          </p:nvSpPr>
          <p:spPr>
            <a:xfrm>
              <a:off x="4368800" y="1947327"/>
              <a:ext cx="1063841" cy="46821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58A04E59-0C1F-45E0-A481-BFB323694267}"/>
                </a:ext>
              </a:extLst>
            </p:cNvPr>
            <p:cNvSpPr/>
            <p:nvPr userDrawn="1"/>
          </p:nvSpPr>
          <p:spPr>
            <a:xfrm>
              <a:off x="2844800" y="3610830"/>
              <a:ext cx="1193800" cy="1178757"/>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A0E6F9D-8981-41A6-9771-C1AEA238CB24}"/>
                </a:ext>
              </a:extLst>
            </p:cNvPr>
            <p:cNvSpPr/>
            <p:nvPr userDrawn="1"/>
          </p:nvSpPr>
          <p:spPr>
            <a:xfrm>
              <a:off x="2472062" y="3398985"/>
              <a:ext cx="1063841" cy="321822"/>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5F262100-0E38-4340-9B16-0256C0F4344A}"/>
                </a:ext>
              </a:extLst>
            </p:cNvPr>
            <p:cNvSpPr/>
            <p:nvPr userDrawn="1"/>
          </p:nvSpPr>
          <p:spPr>
            <a:xfrm>
              <a:off x="2503749" y="4963225"/>
              <a:ext cx="1063841" cy="22519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2175DEE-AA08-41C4-8BEB-7886384686E3}"/>
                </a:ext>
              </a:extLst>
            </p:cNvPr>
            <p:cNvSpPr/>
            <p:nvPr userDrawn="1"/>
          </p:nvSpPr>
          <p:spPr>
            <a:xfrm>
              <a:off x="3346882" y="2202038"/>
              <a:ext cx="2085759" cy="129147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7EBC28A9-920B-486A-BE5C-51C34D3E4ED5}"/>
                </a:ext>
              </a:extLst>
            </p:cNvPr>
            <p:cNvSpPr/>
            <p:nvPr userDrawn="1"/>
          </p:nvSpPr>
          <p:spPr>
            <a:xfrm>
              <a:off x="2713854" y="5255738"/>
              <a:ext cx="1063841" cy="16133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159E0DA7-8BF3-4B31-8BA3-2477D9164BF7}"/>
                </a:ext>
              </a:extLst>
            </p:cNvPr>
            <p:cNvSpPr/>
            <p:nvPr userDrawn="1"/>
          </p:nvSpPr>
          <p:spPr>
            <a:xfrm rot="17587573">
              <a:off x="5011581" y="2304183"/>
              <a:ext cx="1063841" cy="39647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D3FEE9DD-9A98-4887-AD15-2142729BD41B}"/>
              </a:ext>
            </a:extLst>
          </p:cNvPr>
          <p:cNvSpPr/>
          <p:nvPr userDrawn="1"/>
        </p:nvSpPr>
        <p:spPr>
          <a:xfrm>
            <a:off x="3437330" y="3398984"/>
            <a:ext cx="830489" cy="378706"/>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3EE37958-B21D-44EC-92BB-385F044F4BDD}"/>
              </a:ext>
            </a:extLst>
          </p:cNvPr>
          <p:cNvSpPr/>
          <p:nvPr userDrawn="1"/>
        </p:nvSpPr>
        <p:spPr>
          <a:xfrm>
            <a:off x="2481151" y="4604910"/>
            <a:ext cx="764623" cy="546760"/>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66662646-9F1E-4A60-8966-EBFE7D3C8DB8}"/>
              </a:ext>
            </a:extLst>
          </p:cNvPr>
          <p:cNvSpPr/>
          <p:nvPr userDrawn="1"/>
        </p:nvSpPr>
        <p:spPr>
          <a:xfrm>
            <a:off x="1450513" y="5441914"/>
            <a:ext cx="1111381" cy="167111"/>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09126B04-6174-4EDE-9BC6-7920B18311A3}"/>
              </a:ext>
            </a:extLst>
          </p:cNvPr>
          <p:cNvSpPr/>
          <p:nvPr userDrawn="1"/>
        </p:nvSpPr>
        <p:spPr>
          <a:xfrm>
            <a:off x="4811585" y="6385458"/>
            <a:ext cx="731916" cy="448064"/>
          </a:xfrm>
          <a:prstGeom prst="rect">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1282885" y="-334786"/>
            <a:ext cx="9144000" cy="2387600"/>
          </a:xfrm>
        </p:spPr>
        <p:txBody>
          <a:bodyPr anchor="b">
            <a:normAutofit/>
          </a:bodyPr>
          <a:lstStyle>
            <a:lvl1pPr algn="l">
              <a:defRPr sz="3000">
                <a:solidFill>
                  <a:srgbClr val="4A4A4A"/>
                </a:solidFill>
                <a:latin typeface="Arial" panose="020B0604020202020204" pitchFamily="34" charset="0"/>
                <a:cs typeface="Arial" panose="020B0604020202020204" pitchFamily="34" charset="0"/>
              </a:defRPr>
            </a:lvl1pPr>
          </a:lstStyle>
          <a:p>
            <a:r>
              <a:rPr lang="en-US" dirty="0"/>
              <a:t>Click to edit Master title style</a:t>
            </a:r>
          </a:p>
        </p:txBody>
      </p:sp>
      <mc:AlternateContent xmlns:mc="http://schemas.openxmlformats.org/markup-compatibility/2006" xmlns:p14="http://schemas.microsoft.com/office/powerpoint/2010/main">
        <mc:Choice Requires="p14">
          <p:contentPart p14:bwMode="auto" r:id="rId4">
            <p14:nvContentPartPr>
              <p14:cNvPr id="55" name="Ink 54">
                <a:extLst>
                  <a:ext uri="{FF2B5EF4-FFF2-40B4-BE49-F238E27FC236}">
                    <a16:creationId xmlns:a16="http://schemas.microsoft.com/office/drawing/2014/main" id="{66CA5E24-888C-42AD-A913-5E5FA65B91F1}"/>
                  </a:ext>
                </a:extLst>
              </p14:cNvPr>
              <p14:cNvContentPartPr/>
              <p14:nvPr userDrawn="1"/>
            </p14:nvContentPartPr>
            <p14:xfrm>
              <a:off x="3905553" y="3360628"/>
              <a:ext cx="360" cy="3960"/>
            </p14:xfrm>
          </p:contentPart>
        </mc:Choice>
        <mc:Fallback xmlns="">
          <p:pic>
            <p:nvPicPr>
              <p:cNvPr id="55" name="Ink 54">
                <a:extLst>
                  <a:ext uri="{FF2B5EF4-FFF2-40B4-BE49-F238E27FC236}">
                    <a16:creationId xmlns:a16="http://schemas.microsoft.com/office/drawing/2014/main" id="{66CA5E24-888C-42AD-A913-5E5FA65B91F1}"/>
                  </a:ext>
                </a:extLst>
              </p:cNvPr>
              <p:cNvPicPr/>
              <p:nvPr/>
            </p:nvPicPr>
            <p:blipFill>
              <a:blip r:embed="rId5"/>
              <a:stretch>
                <a:fillRect/>
              </a:stretch>
            </p:blipFill>
            <p:spPr>
              <a:xfrm>
                <a:off x="3896553" y="3352378"/>
                <a:ext cx="18000" cy="20130"/>
              </a:xfrm>
              <a:prstGeom prst="rect">
                <a:avLst/>
              </a:prstGeom>
            </p:spPr>
          </p:pic>
        </mc:Fallback>
      </mc:AlternateContent>
      <p:grpSp>
        <p:nvGrpSpPr>
          <p:cNvPr id="56" name="Group 55">
            <a:extLst>
              <a:ext uri="{FF2B5EF4-FFF2-40B4-BE49-F238E27FC236}">
                <a16:creationId xmlns:a16="http://schemas.microsoft.com/office/drawing/2014/main" id="{56660C64-8D82-4650-BCE6-F651F5258933}"/>
              </a:ext>
            </a:extLst>
          </p:cNvPr>
          <p:cNvGrpSpPr/>
          <p:nvPr userDrawn="1"/>
        </p:nvGrpSpPr>
        <p:grpSpPr>
          <a:xfrm>
            <a:off x="1863993" y="5042188"/>
            <a:ext cx="360" cy="360"/>
            <a:chOff x="1863993" y="5042188"/>
            <a:chExt cx="360" cy="360"/>
          </a:xfrm>
          <a:solidFill>
            <a:srgbClr val="F1F1F1"/>
          </a:solidFill>
        </p:grpSpPr>
        <mc:AlternateContent xmlns:mc="http://schemas.openxmlformats.org/markup-compatibility/2006" xmlns:p14="http://schemas.microsoft.com/office/powerpoint/2010/main">
          <mc:Choice Requires="p14">
            <p:contentPart p14:bwMode="auto" r:id="rId6">
              <p14:nvContentPartPr>
                <p14:cNvPr id="57" name="Ink 56">
                  <a:extLst>
                    <a:ext uri="{FF2B5EF4-FFF2-40B4-BE49-F238E27FC236}">
                      <a16:creationId xmlns:a16="http://schemas.microsoft.com/office/drawing/2014/main" id="{26D4092C-C15D-424F-B402-38E943BAB366}"/>
                    </a:ext>
                  </a:extLst>
                </p14:cNvPr>
                <p14:cNvContentPartPr/>
                <p14:nvPr/>
              </p14:nvContentPartPr>
              <p14:xfrm>
                <a:off x="1863993" y="5042188"/>
                <a:ext cx="360" cy="360"/>
              </p14:xfrm>
            </p:contentPart>
          </mc:Choice>
          <mc:Fallback xmlns="">
            <p:pic>
              <p:nvPicPr>
                <p:cNvPr id="57" name="Ink 56">
                  <a:extLst>
                    <a:ext uri="{FF2B5EF4-FFF2-40B4-BE49-F238E27FC236}">
                      <a16:creationId xmlns:a16="http://schemas.microsoft.com/office/drawing/2014/main" id="{26D4092C-C15D-424F-B402-38E943BAB366}"/>
                    </a:ext>
                  </a:extLst>
                </p:cNvPr>
                <p:cNvPicPr/>
                <p:nvPr/>
              </p:nvPicPr>
              <p:blipFill>
                <a:blip r:embed="rId5"/>
                <a:stretch>
                  <a:fillRect/>
                </a:stretch>
              </p:blipFill>
              <p:spPr>
                <a:xfrm>
                  <a:off x="1854993" y="5033188"/>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8" name="Ink 57">
                  <a:extLst>
                    <a:ext uri="{FF2B5EF4-FFF2-40B4-BE49-F238E27FC236}">
                      <a16:creationId xmlns:a16="http://schemas.microsoft.com/office/drawing/2014/main" id="{18727F7E-D0E7-4F4A-904C-6AFBFE757DF9}"/>
                    </a:ext>
                  </a:extLst>
                </p14:cNvPr>
                <p14:cNvContentPartPr/>
                <p14:nvPr/>
              </p14:nvContentPartPr>
              <p14:xfrm>
                <a:off x="1863993" y="5042188"/>
                <a:ext cx="360" cy="360"/>
              </p14:xfrm>
            </p:contentPart>
          </mc:Choice>
          <mc:Fallback xmlns="">
            <p:pic>
              <p:nvPicPr>
                <p:cNvPr id="58" name="Ink 57">
                  <a:extLst>
                    <a:ext uri="{FF2B5EF4-FFF2-40B4-BE49-F238E27FC236}">
                      <a16:creationId xmlns:a16="http://schemas.microsoft.com/office/drawing/2014/main" id="{18727F7E-D0E7-4F4A-904C-6AFBFE757DF9}"/>
                    </a:ext>
                  </a:extLst>
                </p:cNvPr>
                <p:cNvPicPr/>
                <p:nvPr/>
              </p:nvPicPr>
              <p:blipFill>
                <a:blip r:embed="rId5"/>
                <a:stretch>
                  <a:fillRect/>
                </a:stretch>
              </p:blipFill>
              <p:spPr>
                <a:xfrm>
                  <a:off x="1854993" y="5033188"/>
                  <a:ext cx="18000" cy="18000"/>
                </a:xfrm>
                <a:prstGeom prst="rect">
                  <a:avLst/>
                </a:prstGeom>
              </p:spPr>
            </p:pic>
          </mc:Fallback>
        </mc:AlternateContent>
      </p:grpSp>
      <p:sp>
        <p:nvSpPr>
          <p:cNvPr id="59" name="Oval 58">
            <a:extLst>
              <a:ext uri="{FF2B5EF4-FFF2-40B4-BE49-F238E27FC236}">
                <a16:creationId xmlns:a16="http://schemas.microsoft.com/office/drawing/2014/main" id="{1906D68D-0A19-4A44-8051-CD9B72FF4BFC}"/>
              </a:ext>
            </a:extLst>
          </p:cNvPr>
          <p:cNvSpPr/>
          <p:nvPr userDrawn="1"/>
        </p:nvSpPr>
        <p:spPr>
          <a:xfrm>
            <a:off x="3789680" y="3241040"/>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Oval 59">
            <a:extLst>
              <a:ext uri="{FF2B5EF4-FFF2-40B4-BE49-F238E27FC236}">
                <a16:creationId xmlns:a16="http://schemas.microsoft.com/office/drawing/2014/main" id="{E41CF352-B3BF-46F9-8B47-2A36B8ADDD46}"/>
              </a:ext>
            </a:extLst>
          </p:cNvPr>
          <p:cNvSpPr/>
          <p:nvPr userDrawn="1"/>
        </p:nvSpPr>
        <p:spPr>
          <a:xfrm>
            <a:off x="3939200" y="3845619"/>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Oval 60">
            <a:extLst>
              <a:ext uri="{FF2B5EF4-FFF2-40B4-BE49-F238E27FC236}">
                <a16:creationId xmlns:a16="http://schemas.microsoft.com/office/drawing/2014/main" id="{58602D92-40BC-4611-837A-18F5941A63F7}"/>
              </a:ext>
            </a:extLst>
          </p:cNvPr>
          <p:cNvSpPr/>
          <p:nvPr userDrawn="1"/>
        </p:nvSpPr>
        <p:spPr>
          <a:xfrm>
            <a:off x="4650400" y="37818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2" name="Oval 61">
            <a:extLst>
              <a:ext uri="{FF2B5EF4-FFF2-40B4-BE49-F238E27FC236}">
                <a16:creationId xmlns:a16="http://schemas.microsoft.com/office/drawing/2014/main" id="{5BC6914A-CF2F-4593-A9D7-E2958C1BEAD2}"/>
              </a:ext>
            </a:extLst>
          </p:cNvPr>
          <p:cNvSpPr/>
          <p:nvPr userDrawn="1"/>
        </p:nvSpPr>
        <p:spPr>
          <a:xfrm>
            <a:off x="1768193" y="4939463"/>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Oval 62">
            <a:extLst>
              <a:ext uri="{FF2B5EF4-FFF2-40B4-BE49-F238E27FC236}">
                <a16:creationId xmlns:a16="http://schemas.microsoft.com/office/drawing/2014/main" id="{6ED9A960-85D4-4DA5-80D4-D73460C5825D}"/>
              </a:ext>
            </a:extLst>
          </p:cNvPr>
          <p:cNvSpPr/>
          <p:nvPr userDrawn="1"/>
        </p:nvSpPr>
        <p:spPr>
          <a:xfrm>
            <a:off x="4802800" y="3934288"/>
            <a:ext cx="191600" cy="205450"/>
          </a:xfrm>
          <a:prstGeom prst="ellipse">
            <a:avLst/>
          </a:prstGeom>
          <a:solidFill>
            <a:srgbClr val="F1F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838200" y="3847419"/>
            <a:ext cx="9144000" cy="1655762"/>
          </a:xfrm>
        </p:spPr>
        <p:txBody>
          <a:bodyPr/>
          <a:lstStyle>
            <a:lvl1pPr marL="0" indent="0" algn="l">
              <a:buNone/>
              <a:defRPr sz="2400">
                <a:solidFill>
                  <a:srgbClr val="4A4A4A"/>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136229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F0DBE43-71DC-4CB5-9DC9-86D083825D16}" type="datetime1">
              <a:rPr lang="en-US" smtClean="0"/>
              <a:t>9/5/22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C14F10E-3CFE-4C50-9C04-3D38C47A1378}" type="slidenum">
              <a:rPr lang="en-US" smtClean="0"/>
              <a:t>‹#›</a:t>
            </a:fld>
            <a:endParaRPr lang="en-US" dirty="0"/>
          </a:p>
        </p:txBody>
      </p:sp>
      <p:sp>
        <p:nvSpPr>
          <p:cNvPr id="7" name="Title 1">
            <a:extLst>
              <a:ext uri="{FF2B5EF4-FFF2-40B4-BE49-F238E27FC236}">
                <a16:creationId xmlns:a16="http://schemas.microsoft.com/office/drawing/2014/main" id="{D2C7FC12-DD25-4553-A10B-809D9AA5F7F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8" name="Table 7">
            <a:extLst>
              <a:ext uri="{FF2B5EF4-FFF2-40B4-BE49-F238E27FC236}">
                <a16:creationId xmlns:a16="http://schemas.microsoft.com/office/drawing/2014/main" id="{56EB0FF4-0776-4142-8B08-D85961FA7909}"/>
              </a:ext>
            </a:extLst>
          </p:cNvPr>
          <p:cNvGraphicFramePr>
            <a:graphicFrameLocks noGrp="1"/>
          </p:cNvGraphicFramePr>
          <p:nvPr userDrawn="1">
            <p:extLst>
              <p:ext uri="{D42A27DB-BD31-4B8C-83A1-F6EECF244321}">
                <p14:modId xmlns:p14="http://schemas.microsoft.com/office/powerpoint/2010/main" val="3430549400"/>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45012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9/5/22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
        <p:nvSpPr>
          <p:cNvPr id="5" name="Title 1">
            <a:extLst>
              <a:ext uri="{FF2B5EF4-FFF2-40B4-BE49-F238E27FC236}">
                <a16:creationId xmlns:a16="http://schemas.microsoft.com/office/drawing/2014/main" id="{4425FCDB-996C-44B4-91B5-2F919D796D5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6" name="Table 5">
            <a:extLst>
              <a:ext uri="{FF2B5EF4-FFF2-40B4-BE49-F238E27FC236}">
                <a16:creationId xmlns:a16="http://schemas.microsoft.com/office/drawing/2014/main" id="{F3994C57-D1DF-482C-BB73-596656BEBC9A}"/>
              </a:ext>
            </a:extLst>
          </p:cNvPr>
          <p:cNvGraphicFramePr>
            <a:graphicFrameLocks noGrp="1"/>
          </p:cNvGraphicFramePr>
          <p:nvPr userDrawn="1">
            <p:extLst>
              <p:ext uri="{D42A27DB-BD31-4B8C-83A1-F6EECF244321}">
                <p14:modId xmlns:p14="http://schemas.microsoft.com/office/powerpoint/2010/main" val="3054236381"/>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397463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946410-D2D8-4C53-8D73-7FAB926DC67E}" type="datetime1">
              <a:rPr lang="en-US" smtClean="0"/>
              <a:t>9/5/22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544285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8867214-0AB1-49E6-A7A9-395C2525D2CB}" type="datetime1">
              <a:rPr lang="en-US" smtClean="0"/>
              <a:t>9/5/22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36660343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B615EC8-B9E7-4675-8613-1CB4C2CB4986}" type="datetime1">
              <a:rPr lang="en-US" smtClean="0"/>
              <a:t>9/5/22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484172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Back Cover">
    <p:spTree>
      <p:nvGrpSpPr>
        <p:cNvPr id="1" name=""/>
        <p:cNvGrpSpPr/>
        <p:nvPr/>
      </p:nvGrpSpPr>
      <p:grpSpPr>
        <a:xfrm>
          <a:off x="0" y="0"/>
          <a:ext cx="0" cy="0"/>
          <a:chOff x="0" y="0"/>
          <a:chExt cx="0" cy="0"/>
        </a:xfrm>
      </p:grpSpPr>
      <p:pic>
        <p:nvPicPr>
          <p:cNvPr id="7"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2769325" y="1803150"/>
            <a:ext cx="6653353" cy="110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5"/>
          <p:cNvSpPr>
            <a:spLocks noChangeArrowheads="1"/>
          </p:cNvSpPr>
          <p:nvPr userDrawn="1"/>
        </p:nvSpPr>
        <p:spPr bwMode="auto">
          <a:xfrm flipH="1">
            <a:off x="508000" y="6430430"/>
            <a:ext cx="11684000" cy="46039"/>
          </a:xfrm>
          <a:prstGeom prst="rect">
            <a:avLst/>
          </a:prstGeom>
          <a:gradFill rotWithShape="1">
            <a:gsLst>
              <a:gs pos="0">
                <a:srgbClr val="D53D20"/>
              </a:gs>
              <a:gs pos="999">
                <a:srgbClr val="D53D20"/>
              </a:gs>
              <a:gs pos="100000">
                <a:srgbClr val="E58D2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178"/>
            <a:endParaRPr lang="en-US" sz="1800" dirty="0">
              <a:solidFill>
                <a:prstClr val="black"/>
              </a:solidFill>
            </a:endParaRPr>
          </a:p>
        </p:txBody>
      </p:sp>
      <p:grpSp>
        <p:nvGrpSpPr>
          <p:cNvPr id="22" name="Group 21">
            <a:extLst>
              <a:ext uri="{FF2B5EF4-FFF2-40B4-BE49-F238E27FC236}">
                <a16:creationId xmlns:a16="http://schemas.microsoft.com/office/drawing/2014/main" id="{2EA8ABF6-D59A-4365-AB8A-1104571951A2}"/>
              </a:ext>
            </a:extLst>
          </p:cNvPr>
          <p:cNvGrpSpPr/>
          <p:nvPr userDrawn="1"/>
        </p:nvGrpSpPr>
        <p:grpSpPr>
          <a:xfrm>
            <a:off x="1460963" y="5354569"/>
            <a:ext cx="9358835" cy="894747"/>
            <a:chOff x="1191857" y="4985338"/>
            <a:chExt cx="9358835" cy="894747"/>
          </a:xfrm>
        </p:grpSpPr>
        <p:sp>
          <p:nvSpPr>
            <p:cNvPr id="2" name="Rectangle 1"/>
            <p:cNvSpPr/>
            <p:nvPr userDrawn="1"/>
          </p:nvSpPr>
          <p:spPr>
            <a:xfrm>
              <a:off x="4900070" y="4985338"/>
              <a:ext cx="1853649" cy="400110"/>
            </a:xfrm>
            <a:prstGeom prst="rect">
              <a:avLst/>
            </a:prstGeom>
          </p:spPr>
          <p:txBody>
            <a:bodyPr wrap="none">
              <a:spAutoFit/>
            </a:bodyPr>
            <a:lstStyle/>
            <a:p>
              <a:pPr defTabSz="457178"/>
              <a:r>
                <a:rPr lang="en-US" sz="2000" dirty="0">
                  <a:solidFill>
                    <a:srgbClr val="1F497D"/>
                  </a:solidFill>
                  <a:latin typeface="Arial" panose="020B0604020202020204" pitchFamily="34" charset="0"/>
                  <a:ea typeface="Calibri" panose="020F0502020204030204" pitchFamily="34" charset="0"/>
                  <a:cs typeface="Arial" panose="020B0604020202020204" pitchFamily="34" charset="0"/>
                  <a:hlinkClick r:id="rId3"/>
                </a:rPr>
                <a:t>www.iaasb.org</a:t>
              </a:r>
              <a:endParaRPr lang="en-US" sz="2400" dirty="0">
                <a:solidFill>
                  <a:prstClr val="black"/>
                </a:solidFill>
                <a:latin typeface="Arial" panose="020B0604020202020204" pitchFamily="34" charset="0"/>
                <a:ea typeface="Calibri" panose="020F0502020204030204" pitchFamily="34" charset="0"/>
                <a:cs typeface="Arial" panose="020B0604020202020204" pitchFamily="34" charset="0"/>
              </a:endParaRPr>
            </a:p>
          </p:txBody>
        </p:sp>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91857" y="5553603"/>
              <a:ext cx="770407" cy="257536"/>
            </a:xfrm>
            <a:prstGeom prst="rect">
              <a:avLst/>
            </a:prstGeom>
          </p:spPr>
        </p:pic>
        <p:pic>
          <p:nvPicPr>
            <p:cNvPr id="4" name="Picture 3"/>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24003" y="5567520"/>
              <a:ext cx="583308" cy="257536"/>
            </a:xfrm>
            <a:prstGeom prst="rect">
              <a:avLst/>
            </a:prstGeom>
          </p:spPr>
        </p:pic>
        <p:pic>
          <p:nvPicPr>
            <p:cNvPr id="6" name="Picture 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669050" y="5553603"/>
              <a:ext cx="770407" cy="257536"/>
            </a:xfrm>
            <a:prstGeom prst="rect">
              <a:avLst/>
            </a:prstGeom>
          </p:spPr>
        </p:pic>
        <p:pic>
          <p:nvPicPr>
            <p:cNvPr id="8" name="Picture 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6303092" y="5567520"/>
              <a:ext cx="770407" cy="312565"/>
            </a:xfrm>
            <a:prstGeom prst="rect">
              <a:avLst/>
            </a:prstGeom>
          </p:spPr>
        </p:pic>
        <p:pic>
          <p:nvPicPr>
            <p:cNvPr id="9" name="Picture 8"/>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146243" y="5561834"/>
              <a:ext cx="770407" cy="257536"/>
            </a:xfrm>
            <a:prstGeom prst="rect">
              <a:avLst/>
            </a:prstGeom>
          </p:spPr>
        </p:pic>
        <p:pic>
          <p:nvPicPr>
            <p:cNvPr id="10" name="Picture 9"/>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780285" y="5553603"/>
              <a:ext cx="770407" cy="257536"/>
            </a:xfrm>
            <a:prstGeom prst="rect">
              <a:avLst/>
            </a:prstGeom>
          </p:spPr>
        </p:pic>
      </p:grpSp>
      <p:sp>
        <p:nvSpPr>
          <p:cNvPr id="11" name="Rectangle 10"/>
          <p:cNvSpPr/>
          <p:nvPr userDrawn="1"/>
        </p:nvSpPr>
        <p:spPr>
          <a:xfrm>
            <a:off x="420915" y="6564585"/>
            <a:ext cx="10837333" cy="276999"/>
          </a:xfrm>
          <a:prstGeom prst="rect">
            <a:avLst/>
          </a:prstGeom>
        </p:spPr>
        <p:txBody>
          <a:bodyPr wrap="square">
            <a:spAutoFit/>
          </a:bodyPr>
          <a:lstStyle/>
          <a:p>
            <a:pPr algn="l" defTabSz="457178"/>
            <a:r>
              <a:rPr lang="en-US" sz="1200" dirty="0">
                <a:solidFill>
                  <a:prstClr val="black"/>
                </a:solidFill>
                <a:latin typeface="Arial" panose="020B0604020202020204" pitchFamily="34" charset="0"/>
                <a:ea typeface="Calibri" panose="020F0502020204030204" pitchFamily="34" charset="0"/>
              </a:rPr>
              <a:t>For copyright, trademark, and permissions information, please go to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0"/>
              </a:rPr>
              <a:t>permissions</a:t>
            </a:r>
            <a:r>
              <a:rPr lang="en-US" sz="1200" dirty="0">
                <a:solidFill>
                  <a:prstClr val="black"/>
                </a:solidFill>
                <a:latin typeface="Arial" panose="020B0604020202020204" pitchFamily="34" charset="0"/>
                <a:ea typeface="Calibri" panose="020F0502020204030204" pitchFamily="34" charset="0"/>
              </a:rPr>
              <a:t> or contact </a:t>
            </a:r>
            <a:r>
              <a:rPr lang="en-US" sz="1200" u="sng" dirty="0">
                <a:solidFill>
                  <a:srgbClr val="0563C1"/>
                </a:solidFill>
                <a:latin typeface="Arial" panose="020B0604020202020204" pitchFamily="34" charset="0"/>
                <a:ea typeface="Calibri" panose="020F0502020204030204" pitchFamily="34" charset="0"/>
                <a:cs typeface="Times New Roman" panose="02020603050405020304" pitchFamily="18" charset="0"/>
                <a:hlinkClick r:id="rId11"/>
              </a:rPr>
              <a:t>permissions@ifac.org</a:t>
            </a:r>
            <a:r>
              <a:rPr lang="en-US" sz="1200" dirty="0">
                <a:solidFill>
                  <a:prstClr val="black"/>
                </a:solidFill>
                <a:latin typeface="Arial" panose="020B0604020202020204" pitchFamily="34" charset="0"/>
                <a:ea typeface="Calibri" panose="020F0502020204030204" pitchFamily="34" charset="0"/>
              </a:rPr>
              <a:t>.</a:t>
            </a:r>
            <a:endParaRPr lang="en-US" sz="1200" dirty="0">
              <a:solidFill>
                <a:prstClr val="black"/>
              </a:solidFill>
            </a:endParaRPr>
          </a:p>
        </p:txBody>
      </p:sp>
      <p:grpSp>
        <p:nvGrpSpPr>
          <p:cNvPr id="16" name="Group 15">
            <a:extLst>
              <a:ext uri="{FF2B5EF4-FFF2-40B4-BE49-F238E27FC236}">
                <a16:creationId xmlns:a16="http://schemas.microsoft.com/office/drawing/2014/main" id="{24C1BF69-9738-49C3-B35F-E3FBD192AC08}"/>
              </a:ext>
            </a:extLst>
          </p:cNvPr>
          <p:cNvGrpSpPr/>
          <p:nvPr userDrawn="1"/>
        </p:nvGrpSpPr>
        <p:grpSpPr>
          <a:xfrm>
            <a:off x="708215" y="3856007"/>
            <a:ext cx="10111592" cy="1108893"/>
            <a:chOff x="2114419" y="4030828"/>
            <a:chExt cx="7838741" cy="1141445"/>
          </a:xfrm>
        </p:grpSpPr>
        <p:grpSp>
          <p:nvGrpSpPr>
            <p:cNvPr id="12" name="Group 11">
              <a:extLst>
                <a:ext uri="{FF2B5EF4-FFF2-40B4-BE49-F238E27FC236}">
                  <a16:creationId xmlns:a16="http://schemas.microsoft.com/office/drawing/2014/main" id="{CCAEDAC1-DF42-48D7-AA41-F8A499940289}"/>
                </a:ext>
              </a:extLst>
            </p:cNvPr>
            <p:cNvGrpSpPr/>
            <p:nvPr userDrawn="1"/>
          </p:nvGrpSpPr>
          <p:grpSpPr>
            <a:xfrm>
              <a:off x="2114419" y="4223908"/>
              <a:ext cx="7838741" cy="634040"/>
              <a:chOff x="1120998" y="1817079"/>
              <a:chExt cx="9836385" cy="811909"/>
            </a:xfrm>
          </p:grpSpPr>
          <p:grpSp>
            <p:nvGrpSpPr>
              <p:cNvPr id="13" name="Group 12">
                <a:extLst>
                  <a:ext uri="{FF2B5EF4-FFF2-40B4-BE49-F238E27FC236}">
                    <a16:creationId xmlns:a16="http://schemas.microsoft.com/office/drawing/2014/main" id="{D099F185-E691-4A1A-ABEC-0B8C4803DB8E}"/>
                  </a:ext>
                </a:extLst>
              </p:cNvPr>
              <p:cNvGrpSpPr/>
              <p:nvPr userDrawn="1"/>
            </p:nvGrpSpPr>
            <p:grpSpPr>
              <a:xfrm>
                <a:off x="3538139" y="1858182"/>
                <a:ext cx="3748058" cy="770806"/>
                <a:chOff x="2647142" y="1851247"/>
                <a:chExt cx="3748058" cy="770806"/>
              </a:xfrm>
            </p:grpSpPr>
            <p:sp>
              <p:nvSpPr>
                <p:cNvPr id="20" name="Rectangle 19">
                  <a:extLst>
                    <a:ext uri="{FF2B5EF4-FFF2-40B4-BE49-F238E27FC236}">
                      <a16:creationId xmlns:a16="http://schemas.microsoft.com/office/drawing/2014/main" id="{12EDAE34-61EF-4278-B0D5-0322ED0D43CC}"/>
                    </a:ext>
                  </a:extLst>
                </p:cNvPr>
                <p:cNvSpPr/>
                <p:nvPr userDrawn="1"/>
              </p:nvSpPr>
              <p:spPr>
                <a:xfrm>
                  <a:off x="3163630" y="1851247"/>
                  <a:ext cx="3231570" cy="77080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2"/>
                    </a:rPr>
                    <a:t>@International Auditing and Assurance Standards Board</a:t>
                  </a:r>
                  <a:endParaRPr lang="en-US" sz="1600" dirty="0">
                    <a:latin typeface="Arial" panose="020B0604020202020204" pitchFamily="34" charset="0"/>
                    <a:cs typeface="Arial" panose="020B0604020202020204" pitchFamily="34" charset="0"/>
                  </a:endParaRPr>
                </a:p>
              </p:txBody>
            </p:sp>
            <p:pic>
              <p:nvPicPr>
                <p:cNvPr id="21" name="Picture 20">
                  <a:extLst>
                    <a:ext uri="{FF2B5EF4-FFF2-40B4-BE49-F238E27FC236}">
                      <a16:creationId xmlns:a16="http://schemas.microsoft.com/office/drawing/2014/main" id="{F66F4BE8-5D69-4536-9853-CF330DAC136D}"/>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a:stretch/>
              </p:blipFill>
              <p:spPr>
                <a:xfrm>
                  <a:off x="2647142" y="1917247"/>
                  <a:ext cx="502687" cy="632281"/>
                </a:xfrm>
                <a:prstGeom prst="rect">
                  <a:avLst/>
                </a:prstGeom>
              </p:spPr>
            </p:pic>
          </p:grpSp>
          <p:grpSp>
            <p:nvGrpSpPr>
              <p:cNvPr id="14" name="Group 13">
                <a:extLst>
                  <a:ext uri="{FF2B5EF4-FFF2-40B4-BE49-F238E27FC236}">
                    <a16:creationId xmlns:a16="http://schemas.microsoft.com/office/drawing/2014/main" id="{B816CC03-1489-4F6E-ACAA-C6CC22940ED4}"/>
                  </a:ext>
                </a:extLst>
              </p:cNvPr>
              <p:cNvGrpSpPr/>
              <p:nvPr userDrawn="1"/>
            </p:nvGrpSpPr>
            <p:grpSpPr>
              <a:xfrm>
                <a:off x="1120998" y="1817079"/>
                <a:ext cx="2303751" cy="739383"/>
                <a:chOff x="249783" y="1810145"/>
                <a:chExt cx="2303751" cy="739383"/>
              </a:xfrm>
            </p:grpSpPr>
            <p:sp>
              <p:nvSpPr>
                <p:cNvPr id="18" name="Rectangle 17">
                  <a:extLst>
                    <a:ext uri="{FF2B5EF4-FFF2-40B4-BE49-F238E27FC236}">
                      <a16:creationId xmlns:a16="http://schemas.microsoft.com/office/drawing/2014/main" id="{BE8D915F-E0CA-404E-9982-85748EB1A686}"/>
                    </a:ext>
                  </a:extLst>
                </p:cNvPr>
                <p:cNvSpPr/>
                <p:nvPr userDrawn="1"/>
              </p:nvSpPr>
              <p:spPr>
                <a:xfrm>
                  <a:off x="780789" y="1864552"/>
                  <a:ext cx="1772745" cy="446256"/>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4"/>
                    </a:rPr>
                    <a:t>@IAASB_News</a:t>
                  </a:r>
                  <a:endParaRPr lang="en-US" sz="1600" dirty="0">
                    <a:latin typeface="Arial" panose="020B0604020202020204" pitchFamily="34" charset="0"/>
                    <a:cs typeface="Arial" panose="020B0604020202020204" pitchFamily="34" charset="0"/>
                  </a:endParaRPr>
                </a:p>
              </p:txBody>
            </p:sp>
            <p:pic>
              <p:nvPicPr>
                <p:cNvPr id="19" name="Picture 18">
                  <a:extLst>
                    <a:ext uri="{FF2B5EF4-FFF2-40B4-BE49-F238E27FC236}">
                      <a16:creationId xmlns:a16="http://schemas.microsoft.com/office/drawing/2014/main" id="{CA78071D-59F0-4080-9916-0CEC70185496}"/>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9783" y="1810145"/>
                  <a:ext cx="666980" cy="739383"/>
                </a:xfrm>
                <a:prstGeom prst="rect">
                  <a:avLst/>
                </a:prstGeom>
              </p:spPr>
            </p:pic>
          </p:grpSp>
          <p:sp>
            <p:nvSpPr>
              <p:cNvPr id="17" name="Rectangle 16">
                <a:extLst>
                  <a:ext uri="{FF2B5EF4-FFF2-40B4-BE49-F238E27FC236}">
                    <a16:creationId xmlns:a16="http://schemas.microsoft.com/office/drawing/2014/main" id="{90714402-5112-43BA-863B-E8D6C1EF84CE}"/>
                  </a:ext>
                </a:extLst>
              </p:cNvPr>
              <p:cNvSpPr/>
              <p:nvPr userDrawn="1"/>
            </p:nvSpPr>
            <p:spPr>
              <a:xfrm>
                <a:off x="8005164" y="1822402"/>
                <a:ext cx="2952219" cy="770805"/>
              </a:xfrm>
              <a:prstGeom prst="rect">
                <a:avLst/>
              </a:prstGeom>
            </p:spPr>
            <p:txBody>
              <a:bodyPr wrap="square">
                <a:spAutoFit/>
              </a:bodyPr>
              <a:lstStyle/>
              <a:p>
                <a:r>
                  <a:rPr lang="en-US" sz="1600" dirty="0">
                    <a:latin typeface="Arial" panose="020B0604020202020204" pitchFamily="34" charset="0"/>
                    <a:cs typeface="Arial" panose="020B0604020202020204" pitchFamily="34" charset="0"/>
                    <a:hlinkClick r:id="rId16"/>
                  </a:rPr>
                  <a:t>@International Auditing &amp; Assurance Standards Board</a:t>
                </a:r>
                <a:endParaRPr lang="en-US" sz="1600" dirty="0">
                  <a:latin typeface="Arial" panose="020B0604020202020204" pitchFamily="34" charset="0"/>
                  <a:cs typeface="Arial" panose="020B0604020202020204" pitchFamily="34" charset="0"/>
                </a:endParaRPr>
              </a:p>
            </p:txBody>
          </p:sp>
        </p:grpSp>
        <p:pic>
          <p:nvPicPr>
            <p:cNvPr id="15" name="Picture 14" descr="A close up of a logo&#10;&#10;Description automatically generated">
              <a:extLst>
                <a:ext uri="{FF2B5EF4-FFF2-40B4-BE49-F238E27FC236}">
                  <a16:creationId xmlns:a16="http://schemas.microsoft.com/office/drawing/2014/main" id="{584F5731-4379-4303-B347-812D5913A821}"/>
                </a:ext>
              </a:extLst>
            </p:cNvPr>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6792795" y="4030828"/>
              <a:ext cx="839759" cy="1141445"/>
            </a:xfrm>
            <a:prstGeom prst="rect">
              <a:avLst/>
            </a:prstGeom>
          </p:spPr>
        </p:pic>
      </p:grpSp>
    </p:spTree>
    <p:extLst>
      <p:ext uri="{BB962C8B-B14F-4D97-AF65-F5344CB8AC3E}">
        <p14:creationId xmlns:p14="http://schemas.microsoft.com/office/powerpoint/2010/main" val="1574394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924095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5523922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283052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8788510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8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lang="en-US" sz="4800" kern="1200">
                <a:solidFill>
                  <a:schemeClr val="bg1"/>
                </a:solidFill>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343595618"/>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85489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dirty="0"/>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4502930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a:solidFill>
            <a:schemeClr val="bg1"/>
          </a:solidFill>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3822482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9179098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5373492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1224969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1823390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dirty="0"/>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9/5/22</a:t>
            </a:fld>
            <a:endParaRPr lang="en-US" dirty="0"/>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5309790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dirty="0"/>
              <a:t>05-24-2021</a:t>
            </a:r>
            <a:endParaRPr lang="en-US" dirty="0"/>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3148501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dirty="0"/>
              <a:t>05-24-2021</a:t>
            </a:r>
            <a:endParaRPr lang="en-US" dirty="0"/>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dirty="0"/>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6256871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657866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AE8EC14-2251-4694-A935-96EB7527171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0" y="0"/>
            <a:ext cx="12192000" cy="6858000"/>
          </a:xfrm>
          <a:prstGeom prst="rect">
            <a:avLst/>
          </a:prstGeom>
          <a:effectLst/>
        </p:spPr>
      </p:pic>
      <p:sp>
        <p:nvSpPr>
          <p:cNvPr id="2" name="Title 1"/>
          <p:cNvSpPr>
            <a:spLocks noGrp="1"/>
          </p:cNvSpPr>
          <p:nvPr>
            <p:ph type="ctrTitle"/>
          </p:nvPr>
        </p:nvSpPr>
        <p:spPr>
          <a:xfrm>
            <a:off x="1282885" y="-104720"/>
            <a:ext cx="9144000" cy="2387600"/>
          </a:xfrm>
        </p:spPr>
        <p:txBody>
          <a:bodyPr anchor="b">
            <a:normAutofit/>
          </a:bodyPr>
          <a:lstStyle>
            <a:lvl1pPr algn="l">
              <a:defRPr sz="4800">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
        <p:nvSpPr>
          <p:cNvPr id="9" name="Rectangle 8">
            <a:extLst>
              <a:ext uri="{FF2B5EF4-FFF2-40B4-BE49-F238E27FC236}">
                <a16:creationId xmlns:a16="http://schemas.microsoft.com/office/drawing/2014/main" id="{38534779-6A65-4EBE-BBAC-E25EAA0D2947}"/>
              </a:ext>
            </a:extLst>
          </p:cNvPr>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568268AB-1042-4532-BEE8-06EEB553C20F}"/>
              </a:ext>
            </a:extLst>
          </p:cNvPr>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pic>
        <p:nvPicPr>
          <p:cNvPr id="11" name="Picture 10">
            <a:extLst>
              <a:ext uri="{FF2B5EF4-FFF2-40B4-BE49-F238E27FC236}">
                <a16:creationId xmlns:a16="http://schemas.microsoft.com/office/drawing/2014/main" id="{9F5D8F68-523C-40B8-AD02-471B522F8D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graphicFrame>
        <p:nvGraphicFramePr>
          <p:cNvPr id="12" name="Table 11">
            <a:extLst>
              <a:ext uri="{FF2B5EF4-FFF2-40B4-BE49-F238E27FC236}">
                <a16:creationId xmlns:a16="http://schemas.microsoft.com/office/drawing/2014/main" id="{6364A871-7551-4642-B70B-BD89841C4592}"/>
              </a:ext>
            </a:extLst>
          </p:cNvPr>
          <p:cNvGraphicFramePr>
            <a:graphicFrameLocks noGrp="1"/>
          </p:cNvGraphicFramePr>
          <p:nvPr userDrawn="1">
            <p:extLst>
              <p:ext uri="{D42A27DB-BD31-4B8C-83A1-F6EECF244321}">
                <p14:modId xmlns:p14="http://schemas.microsoft.com/office/powerpoint/2010/main" val="1813979115"/>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97389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CA"/>
              <a:t>05-24-2021</a:t>
            </a:r>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6DFC2C5-FBBF-1943-8567-35264678A384}" type="slidenum">
              <a:rPr lang="en-US" smtClean="0"/>
              <a:pPr/>
              <a:t>‹#›</a:t>
            </a:fld>
            <a:endParaRPr lang="en-US"/>
          </a:p>
        </p:txBody>
      </p:sp>
    </p:spTree>
    <p:extLst>
      <p:ext uri="{BB962C8B-B14F-4D97-AF65-F5344CB8AC3E}">
        <p14:creationId xmlns:p14="http://schemas.microsoft.com/office/powerpoint/2010/main" val="3738268470"/>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48788" y="-182658"/>
            <a:ext cx="9144000" cy="2387600"/>
          </a:xfrm>
        </p:spPr>
        <p:txBody>
          <a:bodyPr anchor="b">
            <a:normAutofit/>
          </a:bodyPr>
          <a:lstStyle>
            <a:lvl1pPr algn="l">
              <a:defRPr sz="4400">
                <a:solidFill>
                  <a:srgbClr val="4A4A4A"/>
                </a:solidFill>
              </a:defRPr>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7AD54F5D-7337-4470-AF86-BC1D88600ECD}"/>
              </a:ext>
            </a:extLst>
          </p:cNvPr>
          <p:cNvGraphicFramePr>
            <a:graphicFrameLocks noGrp="1"/>
          </p:cNvGraphicFramePr>
          <p:nvPr userDrawn="1">
            <p:extLst>
              <p:ext uri="{D42A27DB-BD31-4B8C-83A1-F6EECF244321}">
                <p14:modId xmlns:p14="http://schemas.microsoft.com/office/powerpoint/2010/main" val="2949368527"/>
              </p:ext>
            </p:extLst>
          </p:nvPr>
        </p:nvGraphicFramePr>
        <p:xfrm>
          <a:off x="838200" y="1225605"/>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772599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168D7C-8822-4144-868B-B6EFA480259D}"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2108206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9B08FF-86A9-489B-9293-6DAA81CF5589}"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spTree>
    <p:extLst>
      <p:ext uri="{BB962C8B-B14F-4D97-AF65-F5344CB8AC3E}">
        <p14:creationId xmlns:p14="http://schemas.microsoft.com/office/powerpoint/2010/main" val="1939697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47369"/>
            <a:ext cx="10515600" cy="1325563"/>
          </a:xfrm>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AEBFDA1-892D-475D-A681-5E1B87AA4CC5}" type="datetime1">
              <a:rPr lang="en-US" smtClean="0"/>
              <a:t>9/5/22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C14F10E-3CFE-4C50-9C04-3D38C47A1378}" type="slidenum">
              <a:rPr lang="en-US" smtClean="0"/>
              <a:t>‹#›</a:t>
            </a:fld>
            <a:endParaRPr lang="en-US" dirty="0"/>
          </a:p>
        </p:txBody>
      </p:sp>
      <p:graphicFrame>
        <p:nvGraphicFramePr>
          <p:cNvPr id="7" name="Table 6">
            <a:extLst>
              <a:ext uri="{FF2B5EF4-FFF2-40B4-BE49-F238E27FC236}">
                <a16:creationId xmlns:a16="http://schemas.microsoft.com/office/drawing/2014/main" id="{3E46C0D9-61BA-47D1-AD60-8396A8439D43}"/>
              </a:ext>
            </a:extLst>
          </p:cNvPr>
          <p:cNvGraphicFramePr>
            <a:graphicFrameLocks noGrp="1"/>
          </p:cNvGraphicFramePr>
          <p:nvPr userDrawn="1">
            <p:extLst>
              <p:ext uri="{D42A27DB-BD31-4B8C-83A1-F6EECF244321}">
                <p14:modId xmlns:p14="http://schemas.microsoft.com/office/powerpoint/2010/main" val="1277205840"/>
              </p:ext>
            </p:extLst>
          </p:nvPr>
        </p:nvGraphicFramePr>
        <p:xfrm>
          <a:off x="838200" y="364472"/>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6602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E77F70-787D-4334-ABBD-4BEE84081B9F}" type="datetime1">
              <a:rPr lang="en-US" smtClean="0"/>
              <a:t>9/5/22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C14F10E-3CFE-4C50-9C04-3D38C47A1378}" type="slidenum">
              <a:rPr lang="en-US" smtClean="0"/>
              <a:t>‹#›</a:t>
            </a:fld>
            <a:endParaRPr lang="en-US" dirty="0"/>
          </a:p>
        </p:txBody>
      </p:sp>
      <p:sp>
        <p:nvSpPr>
          <p:cNvPr id="9" name="Title 1">
            <a:extLst>
              <a:ext uri="{FF2B5EF4-FFF2-40B4-BE49-F238E27FC236}">
                <a16:creationId xmlns:a16="http://schemas.microsoft.com/office/drawing/2014/main" id="{94C45C70-6047-4CCE-A18D-B24830AC37D2}"/>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10" name="Table 9">
            <a:extLst>
              <a:ext uri="{FF2B5EF4-FFF2-40B4-BE49-F238E27FC236}">
                <a16:creationId xmlns:a16="http://schemas.microsoft.com/office/drawing/2014/main" id="{A254F94C-3A3D-4131-A609-1FF25420F3C3}"/>
              </a:ext>
            </a:extLst>
          </p:cNvPr>
          <p:cNvGraphicFramePr>
            <a:graphicFrameLocks noGrp="1"/>
          </p:cNvGraphicFramePr>
          <p:nvPr userDrawn="1">
            <p:extLst>
              <p:ext uri="{D42A27DB-BD31-4B8C-83A1-F6EECF244321}">
                <p14:modId xmlns:p14="http://schemas.microsoft.com/office/powerpoint/2010/main" val="1749815183"/>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7733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C84004-8839-470E-98FD-2398CB003887}" type="datetime1">
              <a:rPr lang="en-US" smtClean="0"/>
              <a:t>9/5/22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C14F10E-3CFE-4C50-9C04-3D38C47A1378}" type="slidenum">
              <a:rPr lang="en-US" smtClean="0"/>
              <a:t>‹#›</a:t>
            </a:fld>
            <a:endParaRPr lang="en-US" dirty="0"/>
          </a:p>
        </p:txBody>
      </p:sp>
      <p:sp>
        <p:nvSpPr>
          <p:cNvPr id="10" name="Title 1">
            <a:extLst>
              <a:ext uri="{FF2B5EF4-FFF2-40B4-BE49-F238E27FC236}">
                <a16:creationId xmlns:a16="http://schemas.microsoft.com/office/drawing/2014/main" id="{1A140C67-0B9C-45CD-B076-7F170821ECA1}"/>
              </a:ext>
            </a:extLst>
          </p:cNvPr>
          <p:cNvSpPr>
            <a:spLocks noGrp="1"/>
          </p:cNvSpPr>
          <p:nvPr>
            <p:ph type="title"/>
          </p:nvPr>
        </p:nvSpPr>
        <p:spPr>
          <a:xfrm>
            <a:off x="838200" y="338491"/>
            <a:ext cx="10515600" cy="1325563"/>
          </a:xfrm>
        </p:spPr>
        <p:txBody>
          <a:bodyPr>
            <a:normAutofit/>
          </a:bodyPr>
          <a:lstStyle>
            <a:lvl1pPr>
              <a:defRPr sz="4000"/>
            </a:lvl1pPr>
          </a:lstStyle>
          <a:p>
            <a:r>
              <a:rPr lang="en-US" dirty="0"/>
              <a:t>Click to edit Master title style</a:t>
            </a:r>
          </a:p>
        </p:txBody>
      </p:sp>
      <p:graphicFrame>
        <p:nvGraphicFramePr>
          <p:cNvPr id="11" name="Table 10">
            <a:extLst>
              <a:ext uri="{FF2B5EF4-FFF2-40B4-BE49-F238E27FC236}">
                <a16:creationId xmlns:a16="http://schemas.microsoft.com/office/drawing/2014/main" id="{1A3E30DB-6C43-44BD-BF18-9F2ED18EF061}"/>
              </a:ext>
            </a:extLst>
          </p:cNvPr>
          <p:cNvGraphicFramePr>
            <a:graphicFrameLocks noGrp="1"/>
          </p:cNvGraphicFramePr>
          <p:nvPr userDrawn="1">
            <p:extLst>
              <p:ext uri="{D42A27DB-BD31-4B8C-83A1-F6EECF244321}">
                <p14:modId xmlns:p14="http://schemas.microsoft.com/office/powerpoint/2010/main" val="981799756"/>
              </p:ext>
            </p:extLst>
          </p:nvPr>
        </p:nvGraphicFramePr>
        <p:xfrm>
          <a:off x="838200" y="364458"/>
          <a:ext cx="2006600" cy="1291473"/>
        </p:xfrm>
        <a:graphic>
          <a:graphicData uri="http://schemas.openxmlformats.org/drawingml/2006/table">
            <a:tbl>
              <a:tblPr firstRow="1" bandRow="1">
                <a:tableStyleId>{7E9639D4-E3E2-4D34-9284-5A2195B3D0D7}</a:tableStyleId>
              </a:tblPr>
              <a:tblGrid>
                <a:gridCol w="2006600">
                  <a:extLst>
                    <a:ext uri="{9D8B030D-6E8A-4147-A177-3AD203B41FA5}">
                      <a16:colId xmlns:a16="http://schemas.microsoft.com/office/drawing/2014/main" val="20000"/>
                    </a:ext>
                  </a:extLst>
                </a:gridCol>
              </a:tblGrid>
              <a:tr h="233017">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38100" cap="flat" cmpd="sng" algn="ctr">
                      <a:solidFill>
                        <a:srgbClr val="F08714"/>
                      </a:solidFill>
                      <a:prstDash val="solid"/>
                      <a:round/>
                      <a:headEnd type="none" w="med" len="med"/>
                      <a:tailEnd type="none" w="med" len="med"/>
                    </a:lnT>
                    <a:lnB w="6350" cap="flat" cmpd="sng" algn="ctr">
                      <a:no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15397">
                <a:tc>
                  <a:txBody>
                    <a:bodyPr/>
                    <a:lstStyle/>
                    <a:p>
                      <a:endParaRPr lang="en-US" dirty="0"/>
                    </a:p>
                  </a:txBody>
                  <a:tcPr marL="121920" marR="121920">
                    <a:lnL w="38100" cap="flat" cmpd="sng" algn="ctr">
                      <a:solidFill>
                        <a:srgbClr val="F08714"/>
                      </a:solid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43059">
                <a:tc>
                  <a:txBody>
                    <a:bodyPr/>
                    <a:lstStyle/>
                    <a:p>
                      <a:endParaRPr lang="en-US" sz="800" dirty="0">
                        <a:latin typeface="Arial" panose="020B0604020202020204" pitchFamily="34" charset="0"/>
                        <a:cs typeface="Arial" panose="020B0604020202020204" pitchFamily="34" charset="0"/>
                      </a:endParaRPr>
                    </a:p>
                  </a:txBody>
                  <a:tcPr marL="121920" marR="121920">
                    <a:lnL w="38100" cap="flat" cmpd="sng" algn="ctr">
                      <a:solidFill>
                        <a:srgbClr val="F08714"/>
                      </a:solidFill>
                      <a:prstDash val="solid"/>
                      <a:round/>
                      <a:headEnd type="none" w="med" len="med"/>
                      <a:tailEnd type="none" w="med" len="med"/>
                    </a:lnL>
                    <a:lnR w="38100" cap="flat" cmpd="sng" algn="ctr">
                      <a:solidFill>
                        <a:srgbClr val="F08714"/>
                      </a:solidFill>
                      <a:prstDash val="solid"/>
                      <a:round/>
                      <a:headEnd type="none" w="med" len="med"/>
                      <a:tailEnd type="none" w="med" len="med"/>
                    </a:lnR>
                    <a:lnT w="6350" cap="flat" cmpd="sng" algn="ctr">
                      <a:noFill/>
                      <a:prstDash val="solid"/>
                      <a:miter lim="800000"/>
                    </a:lnT>
                    <a:lnB w="38100" cap="flat" cmpd="sng" algn="ctr">
                      <a:solidFill>
                        <a:srgbClr val="F0871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493289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3E7E7A-EFDA-4F96-BA3A-43C7E3A490FB}" type="datetime1">
              <a:rPr lang="en-US" smtClean="0"/>
              <a:t>9/5/22</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14F10E-3CFE-4C50-9C04-3D38C47A1378}" type="slidenum">
              <a:rPr lang="en-US" smtClean="0"/>
              <a:pPr/>
              <a:t>‹#›</a:t>
            </a:fld>
            <a:endParaRPr lang="en-US" dirty="0"/>
          </a:p>
        </p:txBody>
      </p:sp>
      <p:pic>
        <p:nvPicPr>
          <p:cNvPr id="11" name="Picture 10"/>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9038521" y="107419"/>
            <a:ext cx="2776728" cy="487680"/>
          </a:xfrm>
          <a:prstGeom prst="rect">
            <a:avLst/>
          </a:prstGeom>
        </p:spPr>
      </p:pic>
      <p:sp>
        <p:nvSpPr>
          <p:cNvPr id="12" name="Rectangle 11"/>
          <p:cNvSpPr/>
          <p:nvPr userDrawn="1"/>
        </p:nvSpPr>
        <p:spPr>
          <a:xfrm>
            <a:off x="0" y="6285141"/>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Rectangle 12"/>
          <p:cNvSpPr/>
          <p:nvPr userDrawn="1"/>
        </p:nvSpPr>
        <p:spPr>
          <a:xfrm>
            <a:off x="0" y="6207974"/>
            <a:ext cx="12192000" cy="49434"/>
          </a:xfrm>
          <a:prstGeom prst="rect">
            <a:avLst/>
          </a:prstGeom>
          <a:gradFill flip="none" rotWithShape="1">
            <a:gsLst>
              <a:gs pos="0">
                <a:srgbClr val="FAA61A"/>
              </a:gs>
              <a:gs pos="70000">
                <a:srgbClr val="F15A22"/>
              </a:gs>
            </a:gsLst>
            <a:lin ang="0" scaled="1"/>
            <a:tileRect/>
          </a:gradFill>
          <a:ln w="9525" cap="flat" cmpd="sng" algn="ctr">
            <a:noFill/>
            <a:prstDash val="solid"/>
          </a:ln>
          <a:effectLst/>
        </p:spPr>
        <p:txBody>
          <a:bodyPr rtlCol="0" anchor="ctr"/>
          <a:lstStyle/>
          <a:p>
            <a:pPr marL="0" marR="0" lvl="0" indent="0" algn="ctr" defTabSz="3429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78874062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 id="2147483962" r:id="rId14"/>
    <p:sldLayoutId id="2147483963" r:id="rId15"/>
  </p:sldLayoutIdLst>
  <p:hf hdr="0" ftr="0" dt="0"/>
  <p:txStyles>
    <p:titleStyle>
      <a:lvl1pPr algn="l" defTabSz="914400" rtl="0" eaLnBrk="1" latinLnBrk="0" hangingPunct="1">
        <a:lnSpc>
          <a:spcPct val="90000"/>
        </a:lnSpc>
        <a:spcBef>
          <a:spcPct val="0"/>
        </a:spcBef>
        <a:buNone/>
        <a:defRPr sz="4400" kern="1200">
          <a:solidFill>
            <a:srgbClr val="4A4A4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4A4A4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4A4A4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4A4A4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4A4A4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4913167"/>
      </p:ext>
    </p:extLst>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 id="2147483987" r:id="rId12"/>
    <p:sldLayoutId id="2147483988" r:id="rId13"/>
    <p:sldLayoutId id="2147483989" r:id="rId14"/>
    <p:sldLayoutId id="2147483990"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hyperlink" Target="https://www.unesco.org/en/artificial-intelligence/recommendation-ethics" TargetMode="External"/><Relationship Id="rId2" Type="http://schemas.openxmlformats.org/officeDocument/2006/relationships/notesSlide" Target="../notesSlides/notesSlide14.xml"/><Relationship Id="rId1" Type="http://schemas.openxmlformats.org/officeDocument/2006/relationships/slideLayout" Target="../slideLayouts/slideLayout21.xml"/><Relationship Id="rId4" Type="http://schemas.openxmlformats.org/officeDocument/2006/relationships/hyperlink" Target="https://artificialintelligenceact.eu/the-act/"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hyperlink" Target="https://www.ifac.org/system/files/meetings/files/Agenda-Item-4A-Draft-Technology-Working-Group-Final-Phase-2-Report.pdf" TargetMode="External"/><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hyperlink" Target="https://www.ifac.org/system/files/meetings/files/Agenda-Item-4A-Draft-Technology-Working-Group-Final-Phase-2-Report.pdf" TargetMode="External"/><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8.xml"/><Relationship Id="rId1" Type="http://schemas.openxmlformats.org/officeDocument/2006/relationships/slideLayout" Target="../slideLayouts/slideLayout28.xml"/><Relationship Id="rId4" Type="http://schemas.openxmlformats.org/officeDocument/2006/relationships/image" Target="../media/image67.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0.xml"/><Relationship Id="rId1" Type="http://schemas.openxmlformats.org/officeDocument/2006/relationships/slideLayout" Target="../slideLayouts/slideLayout2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1.xml"/><Relationship Id="rId1" Type="http://schemas.openxmlformats.org/officeDocument/2006/relationships/slideLayout" Target="../slideLayouts/slideLayout2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2.xml"/><Relationship Id="rId1" Type="http://schemas.openxmlformats.org/officeDocument/2006/relationships/slideLayout" Target="../slideLayouts/slideLayout2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3.xml"/><Relationship Id="rId1" Type="http://schemas.openxmlformats.org/officeDocument/2006/relationships/slideLayout" Target="../slideLayouts/slideLayout2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44.xml"/><Relationship Id="rId1" Type="http://schemas.openxmlformats.org/officeDocument/2006/relationships/slideLayout" Target="../slideLayouts/slideLayout2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45.xml"/><Relationship Id="rId1" Type="http://schemas.openxmlformats.org/officeDocument/2006/relationships/slideLayout" Target="../slideLayouts/slideLayout2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46.xml"/><Relationship Id="rId1" Type="http://schemas.openxmlformats.org/officeDocument/2006/relationships/slideLayout" Target="../slideLayouts/slideLayout2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47.xml"/><Relationship Id="rId1" Type="http://schemas.openxmlformats.org/officeDocument/2006/relationships/slideLayout" Target="../slideLayouts/slideLayout2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48.xml"/><Relationship Id="rId1" Type="http://schemas.openxmlformats.org/officeDocument/2006/relationships/slideLayout" Target="../slideLayouts/slideLayout21.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8" Type="http://schemas.openxmlformats.org/officeDocument/2006/relationships/hyperlink" Target="https://www.linkedin.com/in/muhammad-fahad-riaz-43a29aa6/" TargetMode="External"/><Relationship Id="rId3" Type="http://schemas.openxmlformats.org/officeDocument/2006/relationships/hyperlink" Target="https://www.linkedin.com/in/jon-reid-a981b8200/" TargetMode="External"/><Relationship Id="rId7" Type="http://schemas.openxmlformats.org/officeDocument/2006/relationships/hyperlink" Target="https://www.linkedin.com/in/dsupkischeek/" TargetMode="External"/><Relationship Id="rId12" Type="http://schemas.openxmlformats.org/officeDocument/2006/relationships/hyperlink" Target="https://www.linkedin.com/in/mariomalouin/" TargetMode="External"/><Relationship Id="rId2" Type="http://schemas.openxmlformats.org/officeDocument/2006/relationships/notesSlide" Target="../notesSlides/notesSlide50.xml"/><Relationship Id="rId1" Type="http://schemas.openxmlformats.org/officeDocument/2006/relationships/slideLayout" Target="../slideLayouts/slideLayout28.xml"/><Relationship Id="rId6" Type="http://schemas.openxmlformats.org/officeDocument/2006/relationships/hyperlink" Target="https://www.linkedin.com/in/marybreslin/" TargetMode="External"/><Relationship Id="rId11" Type="http://schemas.openxmlformats.org/officeDocument/2006/relationships/hyperlink" Target="https://www.linkedin.com/in/loreal-jiles/" TargetMode="External"/><Relationship Id="rId5" Type="http://schemas.openxmlformats.org/officeDocument/2006/relationships/hyperlink" Target="https://www.linkedin.com/in/jason-bradley-334a87110/" TargetMode="External"/><Relationship Id="rId10" Type="http://schemas.openxmlformats.org/officeDocument/2006/relationships/hyperlink" Target="https://www.linkedin.com/in/swwgee/" TargetMode="External"/><Relationship Id="rId4" Type="http://schemas.openxmlformats.org/officeDocument/2006/relationships/hyperlink" Target="https://www.ifac.org/bio/brian-friedrich" TargetMode="External"/><Relationship Id="rId9" Type="http://schemas.openxmlformats.org/officeDocument/2006/relationships/hyperlink" Target="https://www.linkedin.com/in/cybermiddleeastclintonfirth/"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hyperlink" Target="https://www.ifac.org/knowledge-gateway/building-trust-ethics/publications/ethical-leadership-era-complexity-and-digital-change-paper-1?utm_source=Main+List+New&amp;utm_campaign=da428fbfec-EMAIL_CAMPAIGN_2021_08_19_02_27&amp;utm_medium=email&amp;utm_term=0_c325307f2b-da428fbfec-80688232" TargetMode="External"/><Relationship Id="rId7" Type="http://schemas.openxmlformats.org/officeDocument/2006/relationships/image" Target="../media/image68.png"/><Relationship Id="rId2" Type="http://schemas.openxmlformats.org/officeDocument/2006/relationships/notesSlide" Target="../notesSlides/notesSlide52.xml"/><Relationship Id="rId1" Type="http://schemas.openxmlformats.org/officeDocument/2006/relationships/slideLayout" Target="../slideLayouts/slideLayout30.xml"/><Relationship Id="rId6" Type="http://schemas.openxmlformats.org/officeDocument/2006/relationships/hyperlink" Target="https://www.ifac.org/knowledge-gateway/building-trust-ethics/publications/mindset-and-enabling-skills-professional-accountants-paper-4" TargetMode="External"/><Relationship Id="rId11" Type="http://schemas.openxmlformats.org/officeDocument/2006/relationships/image" Target="../media/image72.png"/><Relationship Id="rId5" Type="http://schemas.openxmlformats.org/officeDocument/2006/relationships/hyperlink" Target="https://www.ifac.org/knowledge-gateway/building-trust-ethics/publications/identifying-and-mitigating-bias-and-mis-and-disinformation-paper-3" TargetMode="External"/><Relationship Id="rId10" Type="http://schemas.openxmlformats.org/officeDocument/2006/relationships/image" Target="../media/image71.png"/><Relationship Id="rId4" Type="http://schemas.openxmlformats.org/officeDocument/2006/relationships/hyperlink" Target="https://www.ifac.org/knowledge-gateway/building-trust-ethics/publications/technology-double-edged-sword-both-opportunities-and-challenges-accountancy-profession-paper-2" TargetMode="External"/><Relationship Id="rId9" Type="http://schemas.openxmlformats.org/officeDocument/2006/relationships/image" Target="../media/image70.png"/></Relationships>
</file>

<file path=ppt/slides/_rels/slide5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3.xml"/><Relationship Id="rId1" Type="http://schemas.openxmlformats.org/officeDocument/2006/relationships/slideLayout" Target="../slideLayouts/slideLayout30.xml"/><Relationship Id="rId5" Type="http://schemas.openxmlformats.org/officeDocument/2006/relationships/image" Target="../media/image75.png"/><Relationship Id="rId4" Type="http://schemas.openxmlformats.org/officeDocument/2006/relationships/image" Target="../media/image74.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13" Type="http://schemas.openxmlformats.org/officeDocument/2006/relationships/image" Target="../media/image43.png"/><Relationship Id="rId18" Type="http://schemas.openxmlformats.org/officeDocument/2006/relationships/image" Target="../media/image48.png"/><Relationship Id="rId26" Type="http://schemas.openxmlformats.org/officeDocument/2006/relationships/image" Target="../media/image56.png"/><Relationship Id="rId3" Type="http://schemas.openxmlformats.org/officeDocument/2006/relationships/image" Target="../media/image33.png"/><Relationship Id="rId21" Type="http://schemas.openxmlformats.org/officeDocument/2006/relationships/image" Target="../media/image51.png"/><Relationship Id="rId34" Type="http://schemas.openxmlformats.org/officeDocument/2006/relationships/image" Target="../media/image64.gif"/><Relationship Id="rId7" Type="http://schemas.openxmlformats.org/officeDocument/2006/relationships/image" Target="../media/image37.jpeg"/><Relationship Id="rId12" Type="http://schemas.openxmlformats.org/officeDocument/2006/relationships/image" Target="../media/image42.png"/><Relationship Id="rId17" Type="http://schemas.openxmlformats.org/officeDocument/2006/relationships/image" Target="../media/image47.png"/><Relationship Id="rId25" Type="http://schemas.openxmlformats.org/officeDocument/2006/relationships/image" Target="../media/image55.png"/><Relationship Id="rId33" Type="http://schemas.openxmlformats.org/officeDocument/2006/relationships/image" Target="../media/image63.png"/><Relationship Id="rId2" Type="http://schemas.openxmlformats.org/officeDocument/2006/relationships/notesSlide" Target="../notesSlides/notesSlide7.xml"/><Relationship Id="rId16" Type="http://schemas.openxmlformats.org/officeDocument/2006/relationships/image" Target="../media/image46.png"/><Relationship Id="rId20" Type="http://schemas.openxmlformats.org/officeDocument/2006/relationships/image" Target="../media/image50.png"/><Relationship Id="rId29" Type="http://schemas.openxmlformats.org/officeDocument/2006/relationships/image" Target="../media/image59.svg"/><Relationship Id="rId1" Type="http://schemas.openxmlformats.org/officeDocument/2006/relationships/slideLayout" Target="../slideLayouts/slideLayout21.xml"/><Relationship Id="rId6" Type="http://schemas.openxmlformats.org/officeDocument/2006/relationships/image" Target="../media/image36.png"/><Relationship Id="rId11" Type="http://schemas.openxmlformats.org/officeDocument/2006/relationships/image" Target="../media/image41.png"/><Relationship Id="rId24" Type="http://schemas.openxmlformats.org/officeDocument/2006/relationships/image" Target="../media/image54.svg"/><Relationship Id="rId32" Type="http://schemas.openxmlformats.org/officeDocument/2006/relationships/image" Target="../media/image62.png"/><Relationship Id="rId5" Type="http://schemas.openxmlformats.org/officeDocument/2006/relationships/image" Target="../media/image35.png"/><Relationship Id="rId15" Type="http://schemas.openxmlformats.org/officeDocument/2006/relationships/image" Target="../media/image45.png"/><Relationship Id="rId23" Type="http://schemas.openxmlformats.org/officeDocument/2006/relationships/image" Target="../media/image53.png"/><Relationship Id="rId28" Type="http://schemas.openxmlformats.org/officeDocument/2006/relationships/image" Target="../media/image58.png"/><Relationship Id="rId10" Type="http://schemas.openxmlformats.org/officeDocument/2006/relationships/image" Target="../media/image40.png"/><Relationship Id="rId19" Type="http://schemas.openxmlformats.org/officeDocument/2006/relationships/image" Target="../media/image49.png"/><Relationship Id="rId31" Type="http://schemas.openxmlformats.org/officeDocument/2006/relationships/image" Target="../media/image61.png"/><Relationship Id="rId4" Type="http://schemas.openxmlformats.org/officeDocument/2006/relationships/image" Target="../media/image34.jpeg"/><Relationship Id="rId9" Type="http://schemas.openxmlformats.org/officeDocument/2006/relationships/image" Target="../media/image39.png"/><Relationship Id="rId14" Type="http://schemas.openxmlformats.org/officeDocument/2006/relationships/image" Target="../media/image44.png"/><Relationship Id="rId22" Type="http://schemas.openxmlformats.org/officeDocument/2006/relationships/image" Target="../media/image52.png"/><Relationship Id="rId27" Type="http://schemas.openxmlformats.org/officeDocument/2006/relationships/image" Target="../media/image57.png"/><Relationship Id="rId30" Type="http://schemas.openxmlformats.org/officeDocument/2006/relationships/image" Target="../media/image60.png"/><Relationship Id="rId8"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
            <a:extLst>
              <a:ext uri="{FF2B5EF4-FFF2-40B4-BE49-F238E27FC236}">
                <a16:creationId xmlns:a16="http://schemas.microsoft.com/office/drawing/2014/main" id="{5093C00D-0600-4359-82F5-9922AAB54AB3}"/>
              </a:ext>
            </a:extLst>
          </p:cNvPr>
          <p:cNvSpPr>
            <a:spLocks noGrp="1"/>
          </p:cNvSpPr>
          <p:nvPr>
            <p:ph type="body" sz="quarter" idx="14"/>
          </p:nvPr>
        </p:nvSpPr>
        <p:spPr>
          <a:xfrm>
            <a:off x="817934" y="4704611"/>
            <a:ext cx="11374066" cy="2039040"/>
          </a:xfrm>
        </p:spPr>
        <p:txBody>
          <a:bodyPr>
            <a:normAutofit/>
          </a:bodyPr>
          <a:lstStyle/>
          <a:p>
            <a:r>
              <a:rPr lang="en-US" sz="3200" b="1" dirty="0">
                <a:latin typeface="+mj-lt"/>
                <a:ea typeface="ＭＳ Ｐゴシック"/>
                <a:cs typeface="Arial"/>
              </a:rPr>
              <a:t>Brian Friedrich</a:t>
            </a:r>
          </a:p>
          <a:p>
            <a:r>
              <a:rPr lang="en-US" sz="2200" b="1" dirty="0">
                <a:latin typeface="+mj-lt"/>
                <a:ea typeface="ＭＳ Ｐゴシック"/>
                <a:cs typeface="Arial"/>
              </a:rPr>
              <a:t>IESBA Member</a:t>
            </a:r>
          </a:p>
          <a:p>
            <a:r>
              <a:rPr lang="en-US" sz="2200" b="1" dirty="0">
                <a:latin typeface="+mj-lt"/>
                <a:ea typeface="ＭＳ Ｐゴシック"/>
                <a:cs typeface="Arial"/>
              </a:rPr>
              <a:t>Technology Working Group Chair</a:t>
            </a:r>
          </a:p>
          <a:p>
            <a:r>
              <a:rPr lang="en-US" sz="2200" b="1" dirty="0">
                <a:latin typeface="+mj-lt"/>
                <a:ea typeface="ＭＳ Ｐゴシック"/>
                <a:cs typeface="Arial"/>
              </a:rPr>
              <a:t>Technology Experts Group Chair</a:t>
            </a:r>
          </a:p>
          <a:p>
            <a:endParaRPr lang="en-US" sz="3200" b="1" dirty="0">
              <a:latin typeface="+mj-lt"/>
              <a:ea typeface="ＭＳ Ｐゴシック"/>
              <a:cs typeface="Arial"/>
            </a:endParaRPr>
          </a:p>
          <a:p>
            <a:endParaRPr lang="en-US" sz="3200" b="1" dirty="0">
              <a:latin typeface="+mj-lt"/>
              <a:ea typeface="ＭＳ Ｐゴシック"/>
              <a:cs typeface="Arial"/>
            </a:endParaRPr>
          </a:p>
        </p:txBody>
      </p:sp>
      <p:sp>
        <p:nvSpPr>
          <p:cNvPr id="14" name="Text Placeholder 2">
            <a:extLst>
              <a:ext uri="{FF2B5EF4-FFF2-40B4-BE49-F238E27FC236}">
                <a16:creationId xmlns:a16="http://schemas.microsoft.com/office/drawing/2014/main" id="{CBE7022C-5893-46C2-802C-E45D55B9C7A1}"/>
              </a:ext>
            </a:extLst>
          </p:cNvPr>
          <p:cNvSpPr>
            <a:spLocks noGrp="1"/>
          </p:cNvSpPr>
          <p:nvPr>
            <p:ph type="body" sz="quarter" idx="11"/>
          </p:nvPr>
        </p:nvSpPr>
        <p:spPr>
          <a:xfrm>
            <a:off x="779389" y="3365588"/>
            <a:ext cx="9906901" cy="1179867"/>
          </a:xfrm>
        </p:spPr>
        <p:txBody>
          <a:bodyPr>
            <a:normAutofit/>
          </a:bodyPr>
          <a:lstStyle/>
          <a:p>
            <a:r>
              <a:rPr lang="en-US" sz="2800" b="1" dirty="0">
                <a:latin typeface="+mj-lt"/>
                <a:ea typeface="ＭＳ Ｐゴシック"/>
                <a:cs typeface="Arial"/>
              </a:rPr>
              <a:t>CAG Meeting</a:t>
            </a:r>
          </a:p>
          <a:p>
            <a:r>
              <a:rPr lang="en-US" sz="2800" b="1" dirty="0">
                <a:latin typeface="+mj-lt"/>
                <a:ea typeface="ＭＳ Ｐゴシック"/>
                <a:cs typeface="Arial"/>
              </a:rPr>
              <a:t>September 6, 2022</a:t>
            </a:r>
          </a:p>
        </p:txBody>
      </p:sp>
      <p:sp>
        <p:nvSpPr>
          <p:cNvPr id="15" name="Text Placeholder 3">
            <a:extLst>
              <a:ext uri="{FF2B5EF4-FFF2-40B4-BE49-F238E27FC236}">
                <a16:creationId xmlns:a16="http://schemas.microsoft.com/office/drawing/2014/main" id="{C400844D-90C3-416D-BDD3-4E7022C96D5E}"/>
              </a:ext>
            </a:extLst>
          </p:cNvPr>
          <p:cNvSpPr>
            <a:spLocks noGrp="1"/>
          </p:cNvSpPr>
          <p:nvPr>
            <p:ph type="body" sz="quarter" idx="12"/>
          </p:nvPr>
        </p:nvSpPr>
        <p:spPr>
          <a:xfrm>
            <a:off x="696390" y="1031966"/>
            <a:ext cx="10158843" cy="2037805"/>
          </a:xfrm>
        </p:spPr>
        <p:txBody>
          <a:bodyPr>
            <a:normAutofit/>
          </a:bodyPr>
          <a:lstStyle/>
          <a:p>
            <a:r>
              <a:rPr lang="en-US" sz="4400" dirty="0">
                <a:latin typeface="+mj-lt"/>
              </a:rPr>
              <a:t>Technology Working Group Fact Finding</a:t>
            </a:r>
          </a:p>
          <a:p>
            <a:r>
              <a:rPr lang="en-US" sz="4400" dirty="0">
                <a:latin typeface="+mj-lt"/>
              </a:rPr>
              <a:t>Phase 2 Final Report</a:t>
            </a:r>
          </a:p>
        </p:txBody>
      </p:sp>
    </p:spTree>
    <p:extLst>
      <p:ext uri="{BB962C8B-B14F-4D97-AF65-F5344CB8AC3E}">
        <p14:creationId xmlns:p14="http://schemas.microsoft.com/office/powerpoint/2010/main" val="3610282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D682E-8930-EBC4-ADD4-4C272EC1B298}"/>
              </a:ext>
            </a:extLst>
          </p:cNvPr>
          <p:cNvSpPr>
            <a:spLocks noGrp="1"/>
          </p:cNvSpPr>
          <p:nvPr>
            <p:ph type="title"/>
          </p:nvPr>
        </p:nvSpPr>
        <p:spPr>
          <a:xfrm>
            <a:off x="522514" y="26126"/>
            <a:ext cx="10515600" cy="1068518"/>
          </a:xfrm>
        </p:spPr>
        <p:txBody>
          <a:bodyPr/>
          <a:lstStyle/>
          <a:p>
            <a:r>
              <a:rPr lang="en-US" dirty="0">
                <a:latin typeface="+mj-lt"/>
              </a:rPr>
              <a:t>Fact Finding Conclusions</a:t>
            </a:r>
          </a:p>
        </p:txBody>
      </p:sp>
      <p:sp>
        <p:nvSpPr>
          <p:cNvPr id="5" name="Slide Number Placeholder 4">
            <a:extLst>
              <a:ext uri="{FF2B5EF4-FFF2-40B4-BE49-F238E27FC236}">
                <a16:creationId xmlns:a16="http://schemas.microsoft.com/office/drawing/2014/main" id="{3C820847-2697-48FC-3D53-4A06963FDD42}"/>
              </a:ext>
            </a:extLst>
          </p:cNvPr>
          <p:cNvSpPr>
            <a:spLocks noGrp="1"/>
          </p:cNvSpPr>
          <p:nvPr>
            <p:ph type="sldNum" sz="quarter" idx="12"/>
          </p:nvPr>
        </p:nvSpPr>
        <p:spPr/>
        <p:txBody>
          <a:bodyPr/>
          <a:lstStyle/>
          <a:p>
            <a:fld id="{A68F81FF-A8B7-8E49-9D5B-3CAD5ADFEE36}" type="slidenum">
              <a:rPr lang="en-US" smtClean="0"/>
              <a:pPr/>
              <a:t>10</a:t>
            </a:fld>
            <a:endParaRPr lang="en-US" dirty="0"/>
          </a:p>
        </p:txBody>
      </p:sp>
      <p:sp>
        <p:nvSpPr>
          <p:cNvPr id="9" name="TextBox 8">
            <a:extLst>
              <a:ext uri="{FF2B5EF4-FFF2-40B4-BE49-F238E27FC236}">
                <a16:creationId xmlns:a16="http://schemas.microsoft.com/office/drawing/2014/main" id="{EAE99011-EB40-F71E-AF6E-3AF184528FE2}"/>
              </a:ext>
            </a:extLst>
          </p:cNvPr>
          <p:cNvSpPr txBox="1"/>
          <p:nvPr/>
        </p:nvSpPr>
        <p:spPr>
          <a:xfrm>
            <a:off x="391886" y="1349371"/>
            <a:ext cx="4585063" cy="476250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1" name="TextBox 10">
            <a:extLst>
              <a:ext uri="{FF2B5EF4-FFF2-40B4-BE49-F238E27FC236}">
                <a16:creationId xmlns:a16="http://schemas.microsoft.com/office/drawing/2014/main" id="{9CE55737-8D13-0313-F6FB-2D3E1C0AFD0A}"/>
              </a:ext>
            </a:extLst>
          </p:cNvPr>
          <p:cNvSpPr txBox="1"/>
          <p:nvPr/>
        </p:nvSpPr>
        <p:spPr>
          <a:xfrm>
            <a:off x="637903" y="1137433"/>
            <a:ext cx="5277395" cy="5401479"/>
          </a:xfrm>
          <a:prstGeom prst="rect">
            <a:avLst/>
          </a:prstGeom>
          <a:noFill/>
        </p:spPr>
        <p:txBody>
          <a:bodyPr wrap="square">
            <a:spAutoFit/>
          </a:bodyPr>
          <a:lstStyle/>
          <a:p>
            <a:pPr>
              <a:spcBef>
                <a:spcPts val="600"/>
              </a:spcBef>
              <a:spcAft>
                <a:spcPts val="600"/>
              </a:spcAft>
            </a:pPr>
            <a:r>
              <a:rPr lang="en-US" sz="2100" b="1" dirty="0">
                <a:solidFill>
                  <a:schemeClr val="accent1"/>
                </a:solidFill>
                <a:latin typeface="+mj-lt"/>
              </a:rPr>
              <a:t>The Code continues to remain applicable and relevant, with few exceptions, to guide ethical decision-making around a PA’s involvement with designing, implementing, or using disruptive and transformative technologies and related issues. </a:t>
            </a:r>
          </a:p>
          <a:p>
            <a:pPr marL="285750" indent="-285750">
              <a:spcBef>
                <a:spcPts val="600"/>
              </a:spcBef>
              <a:spcAft>
                <a:spcPts val="600"/>
              </a:spcAft>
              <a:buFont typeface="Arial" panose="020B0604020202020204" pitchFamily="34" charset="0"/>
              <a:buChar char="•"/>
            </a:pPr>
            <a:r>
              <a:rPr lang="en-US" sz="2100" dirty="0">
                <a:latin typeface="+mj-lt"/>
              </a:rPr>
              <a:t>Key themes observed from 2019 to 2022 have become increasingly consistent over time. </a:t>
            </a:r>
          </a:p>
          <a:p>
            <a:pPr marL="285750" indent="-285750">
              <a:spcBef>
                <a:spcPts val="600"/>
              </a:spcBef>
              <a:spcAft>
                <a:spcPts val="600"/>
              </a:spcAft>
              <a:buFont typeface="Arial" panose="020B0604020202020204" pitchFamily="34" charset="0"/>
              <a:buChar char="•"/>
            </a:pPr>
            <a:r>
              <a:rPr lang="en-US" sz="2100" dirty="0">
                <a:latin typeface="+mj-lt"/>
              </a:rPr>
              <a:t>Broad insights gathered remain relevant despite the different types of technology. </a:t>
            </a:r>
          </a:p>
          <a:p>
            <a:pPr marL="285750" indent="-285750">
              <a:spcBef>
                <a:spcPts val="600"/>
              </a:spcBef>
              <a:spcAft>
                <a:spcPts val="600"/>
              </a:spcAft>
              <a:buFont typeface="Arial" panose="020B0604020202020204" pitchFamily="34" charset="0"/>
              <a:buChar char="•"/>
            </a:pPr>
            <a:r>
              <a:rPr lang="en-US" sz="2100" dirty="0">
                <a:latin typeface="+mj-lt"/>
              </a:rPr>
              <a:t>The technology landscape, although dynamic and evolving, has not (yet) seen a revolutionary turn. </a:t>
            </a:r>
          </a:p>
        </p:txBody>
      </p:sp>
      <p:sp>
        <p:nvSpPr>
          <p:cNvPr id="24" name="TextBox 23">
            <a:extLst>
              <a:ext uri="{FF2B5EF4-FFF2-40B4-BE49-F238E27FC236}">
                <a16:creationId xmlns:a16="http://schemas.microsoft.com/office/drawing/2014/main" id="{0C7A3CD5-3956-C66C-2B52-CB9C064C85C6}"/>
              </a:ext>
            </a:extLst>
          </p:cNvPr>
          <p:cNvSpPr txBox="1"/>
          <p:nvPr/>
        </p:nvSpPr>
        <p:spPr>
          <a:xfrm>
            <a:off x="6853648" y="1469235"/>
            <a:ext cx="4241073" cy="4247317"/>
          </a:xfrm>
          <a:prstGeom prst="rect">
            <a:avLst/>
          </a:prstGeom>
          <a:solidFill>
            <a:srgbClr val="ECF3FE"/>
          </a:solidFill>
        </p:spPr>
        <p:txBody>
          <a:bodyPr wrap="square">
            <a:spAutoFit/>
          </a:bodyPr>
          <a:lstStyle/>
          <a:p>
            <a:pPr marL="342900" indent="-342900">
              <a:spcBef>
                <a:spcPts val="600"/>
              </a:spcBef>
              <a:spcAft>
                <a:spcPts val="600"/>
              </a:spcAft>
              <a:buFont typeface="Wingdings" panose="05000000000000000000" pitchFamily="2" charset="2"/>
              <a:buChar char="ü"/>
            </a:pPr>
            <a:r>
              <a:rPr lang="en-US" sz="2000" b="1" dirty="0">
                <a:solidFill>
                  <a:schemeClr val="accent4"/>
                </a:solidFill>
                <a:latin typeface="+mj-lt"/>
              </a:rPr>
              <a:t>Finalizing the proposed technology-related revisions to the Code will enhance the Code’s robustness and expand its relevance in this environment.</a:t>
            </a:r>
          </a:p>
          <a:p>
            <a:pPr marL="342900" indent="-342900">
              <a:spcBef>
                <a:spcPts val="600"/>
              </a:spcBef>
              <a:spcAft>
                <a:spcPts val="600"/>
              </a:spcAft>
              <a:buFont typeface="Wingdings" panose="05000000000000000000" pitchFamily="2" charset="2"/>
              <a:buChar char="ü"/>
            </a:pPr>
            <a:r>
              <a:rPr lang="en-US" sz="2000" b="1" dirty="0">
                <a:solidFill>
                  <a:schemeClr val="accent4"/>
                </a:solidFill>
                <a:latin typeface="+mj-lt"/>
              </a:rPr>
              <a:t>The IESBA’s careful consideration of the TWG’s Phase 2 recommendations will help ensure the Code’s continued relevance as technology reshapes the roles PAs undertake. </a:t>
            </a:r>
          </a:p>
        </p:txBody>
      </p:sp>
    </p:spTree>
    <p:extLst>
      <p:ext uri="{BB962C8B-B14F-4D97-AF65-F5344CB8AC3E}">
        <p14:creationId xmlns:p14="http://schemas.microsoft.com/office/powerpoint/2010/main" val="19381753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a:xfrm>
            <a:off x="0" y="3023617"/>
            <a:ext cx="12192000" cy="1115179"/>
          </a:xfrm>
        </p:spPr>
        <p:txBody>
          <a:bodyPr anchor="ctr">
            <a:normAutofit/>
          </a:bodyPr>
          <a:lstStyle/>
          <a:p>
            <a:pPr algn="ctr"/>
            <a:r>
              <a:rPr lang="en-US" sz="5000" dirty="0">
                <a:latin typeface="+mj-lt"/>
              </a:rPr>
              <a:t>Recommendations</a:t>
            </a:r>
            <a:endParaRPr lang="en-US" sz="5000" strike="sngStrike" dirty="0">
              <a:latin typeface="+mj-lt"/>
            </a:endParaRPr>
          </a:p>
        </p:txBody>
      </p:sp>
    </p:spTree>
    <p:extLst>
      <p:ext uri="{BB962C8B-B14F-4D97-AF65-F5344CB8AC3E}">
        <p14:creationId xmlns:p14="http://schemas.microsoft.com/office/powerpoint/2010/main" val="395954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399503273"/>
              </p:ext>
            </p:extLst>
          </p:nvPr>
        </p:nvGraphicFramePr>
        <p:xfrm>
          <a:off x="838199" y="1324798"/>
          <a:ext cx="5257801" cy="5279727"/>
        </p:xfrm>
        <a:graphic>
          <a:graphicData uri="http://schemas.openxmlformats.org/drawingml/2006/table">
            <a:tbl>
              <a:tblPr firstRow="1" bandRow="1">
                <a:tableStyleId>{5C22544A-7EE6-4342-B048-85BDC9FD1C3A}</a:tableStyleId>
              </a:tblPr>
              <a:tblGrid>
                <a:gridCol w="5257801">
                  <a:extLst>
                    <a:ext uri="{9D8B030D-6E8A-4147-A177-3AD203B41FA5}">
                      <a16:colId xmlns:a16="http://schemas.microsoft.com/office/drawing/2014/main" val="4161176257"/>
                    </a:ext>
                  </a:extLst>
                </a:gridCol>
              </a:tblGrid>
              <a:tr h="463887">
                <a:tc>
                  <a:txBody>
                    <a:bodyPr/>
                    <a:lstStyle/>
                    <a:p>
                      <a:r>
                        <a:rPr lang="en-US" sz="2000" dirty="0">
                          <a:latin typeface="+mj-lt"/>
                        </a:rPr>
                        <a:t>Insights</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AI models need data to train on.</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Training on </a:t>
                      </a:r>
                      <a:r>
                        <a:rPr lang="en-US" sz="2000" i="1" dirty="0">
                          <a:solidFill>
                            <a:schemeClr val="tx1">
                              <a:lumMod val="50000"/>
                            </a:schemeClr>
                          </a:solidFill>
                          <a:latin typeface="+mj-lt"/>
                        </a:rPr>
                        <a:t>actual</a:t>
                      </a:r>
                      <a:r>
                        <a:rPr lang="en-US" sz="2000" dirty="0">
                          <a:solidFill>
                            <a:schemeClr val="tx1">
                              <a:lumMod val="50000"/>
                            </a:schemeClr>
                          </a:solidFill>
                          <a:latin typeface="+mj-lt"/>
                        </a:rPr>
                        <a:t> client/customer data provides the most effective and efficient training.</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Firms and companies want to use anonymized client/customer data to train AI models to enhance audit quality or business insights.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rPr>
                        <a:t>Using data to improve audit quality and/or improve efficiency/sustainability of internal processes, etc. has a public interest benefit – if appropriate measures are in place – informed client consent and anonymization of data.</a:t>
                      </a:r>
                    </a:p>
                  </a:txBody>
                  <a:tcPr/>
                </a:tc>
                <a:extLst>
                  <a:ext uri="{0D108BD9-81ED-4DB2-BD59-A6C34878D82A}">
                    <a16:rowId xmlns:a16="http://schemas.microsoft.com/office/drawing/2014/main" val="1491963552"/>
                  </a:ext>
                </a:extLst>
              </a:tr>
            </a:tbl>
          </a:graphicData>
        </a:graphic>
      </p:graphicFrame>
      <p:sp>
        <p:nvSpPr>
          <p:cNvPr id="5" name="Title 4">
            <a:extLst>
              <a:ext uri="{FF2B5EF4-FFF2-40B4-BE49-F238E27FC236}">
                <a16:creationId xmlns:a16="http://schemas.microsoft.com/office/drawing/2014/main" id="{418040CC-DBB8-A00B-E271-7E3697CC7D83}"/>
              </a:ext>
            </a:extLst>
          </p:cNvPr>
          <p:cNvSpPr>
            <a:spLocks noGrp="1"/>
          </p:cNvSpPr>
          <p:nvPr>
            <p:ph type="title"/>
          </p:nvPr>
        </p:nvSpPr>
        <p:spPr/>
        <p:txBody>
          <a:bodyPr/>
          <a:lstStyle/>
          <a:p>
            <a:r>
              <a:rPr lang="en-US" dirty="0">
                <a:latin typeface="+mj-lt"/>
              </a:rPr>
              <a:t>A – Data Used for AI Training </a:t>
            </a:r>
            <a:r>
              <a:rPr lang="en-US" sz="2800" dirty="0">
                <a:latin typeface="+mj-lt"/>
              </a:rPr>
              <a:t>(1)</a:t>
            </a:r>
          </a:p>
        </p:txBody>
      </p:sp>
      <p:graphicFrame>
        <p:nvGraphicFramePr>
          <p:cNvPr id="6" name="Table 3">
            <a:extLst>
              <a:ext uri="{FF2B5EF4-FFF2-40B4-BE49-F238E27FC236}">
                <a16:creationId xmlns:a16="http://schemas.microsoft.com/office/drawing/2014/main" id="{ED8AEF13-7B4C-9875-107D-677B5F1C6F4F}"/>
              </a:ext>
            </a:extLst>
          </p:cNvPr>
          <p:cNvGraphicFramePr>
            <a:graphicFrameLocks noGrp="1"/>
          </p:cNvGraphicFramePr>
          <p:nvPr>
            <p:extLst>
              <p:ext uri="{D42A27DB-BD31-4B8C-83A1-F6EECF244321}">
                <p14:modId xmlns:p14="http://schemas.microsoft.com/office/powerpoint/2010/main" val="2644546068"/>
              </p:ext>
            </p:extLst>
          </p:nvPr>
        </p:nvGraphicFramePr>
        <p:xfrm>
          <a:off x="6333308" y="1324797"/>
          <a:ext cx="5257801" cy="5279728"/>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70123">
                <a:tc>
                  <a:txBody>
                    <a:bodyPr/>
                    <a:lstStyle/>
                    <a:p>
                      <a:r>
                        <a:rPr lang="en-US" sz="2000" dirty="0">
                          <a:latin typeface="+mj-lt"/>
                        </a:rPr>
                        <a:t>Impact to FPs</a:t>
                      </a:r>
                    </a:p>
                  </a:txBody>
                  <a:tcPr/>
                </a:tc>
                <a:extLst>
                  <a:ext uri="{0D108BD9-81ED-4DB2-BD59-A6C34878D82A}">
                    <a16:rowId xmlns:a16="http://schemas.microsoft.com/office/drawing/2014/main" val="448257112"/>
                  </a:ext>
                </a:extLst>
              </a:tr>
              <a:tr h="4809605">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A lack of transparency to clients or customers about the use of their data, even if anonymized, might be a threat to compliance with the FP of Integrity.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Unclear if the FP of Confidentiality – which prohibits using confidential information for own/company/firm advantage </a:t>
                      </a:r>
                      <a:r>
                        <a:rPr lang="en-US" sz="2000" kern="1200" dirty="0">
                          <a:solidFill>
                            <a:schemeClr val="tx1">
                              <a:lumMod val="50000"/>
                            </a:schemeClr>
                          </a:solidFill>
                          <a:latin typeface="+mn-lt"/>
                          <a:ea typeface="+mn-ea"/>
                          <a:cs typeface="+mn-cs"/>
                        </a:rPr>
                        <a:t>– </a:t>
                      </a:r>
                      <a:r>
                        <a:rPr lang="en-US" sz="2000" dirty="0">
                          <a:solidFill>
                            <a:schemeClr val="tx1">
                              <a:lumMod val="50000"/>
                            </a:schemeClr>
                          </a:solidFill>
                          <a:latin typeface="+mj-lt"/>
                        </a:rPr>
                        <a:t>allows use of client/customer data, whether anonymized or otherwise, to train internal AI systems, even with consent.</a:t>
                      </a: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2616044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158498591"/>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A</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Clarify in the Code (e.g., in Section 114 </a:t>
                      </a:r>
                      <a:r>
                        <a:rPr lang="en-US" sz="2000" b="1" i="1" dirty="0">
                          <a:solidFill>
                            <a:schemeClr val="tx1">
                              <a:lumMod val="50000"/>
                            </a:schemeClr>
                          </a:solidFill>
                          <a:latin typeface="+mj-lt"/>
                        </a:rPr>
                        <a:t>Confidentiality</a:t>
                      </a:r>
                      <a:r>
                        <a:rPr lang="en-US" sz="2000" b="1" dirty="0">
                          <a:solidFill>
                            <a:schemeClr val="tx1">
                              <a:lumMod val="50000"/>
                            </a:schemeClr>
                          </a:solidFill>
                          <a:latin typeface="+mj-lt"/>
                        </a:rPr>
                        <a:t>) </a:t>
                      </a:r>
                      <a:r>
                        <a:rPr lang="en-US" sz="2000" dirty="0">
                          <a:solidFill>
                            <a:schemeClr val="tx1">
                              <a:lumMod val="50000"/>
                            </a:schemeClr>
                          </a:solidFill>
                          <a:latin typeface="+mj-lt"/>
                        </a:rPr>
                        <a:t>whether:</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dirty="0">
                          <a:solidFill>
                            <a:schemeClr val="tx1">
                              <a:lumMod val="50000"/>
                            </a:schemeClr>
                          </a:solidFill>
                          <a:latin typeface="+mj-lt"/>
                        </a:rPr>
                        <a:t>Firms and organizations may use actual client or customer data for training AI models</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dirty="0">
                          <a:solidFill>
                            <a:schemeClr val="tx1">
                              <a:lumMod val="50000"/>
                            </a:schemeClr>
                          </a:solidFill>
                          <a:latin typeface="+mj-lt"/>
                        </a:rPr>
                        <a:t>And, if so, set out the parameters for such use (e.g., prior, informed consent; anonymization).</a:t>
                      </a:r>
                    </a:p>
                    <a:p>
                      <a:pPr marL="349250" marR="0" lvl="0" indent="0" algn="l" defTabSz="914400" rtl="0" eaLnBrk="1" fontAlgn="auto" latinLnBrk="0" hangingPunct="1">
                        <a:lnSpc>
                          <a:spcPct val="100000"/>
                        </a:lnSpc>
                        <a:spcBef>
                          <a:spcPts val="600"/>
                        </a:spcBef>
                        <a:spcAft>
                          <a:spcPts val="600"/>
                        </a:spcAft>
                        <a:buClrTx/>
                        <a:buSzTx/>
                        <a:buFont typeface="Wingdings" panose="05000000000000000000" pitchFamily="2" charset="2"/>
                        <a:buNone/>
                        <a:tabLst/>
                        <a:defRPr/>
                      </a:pPr>
                      <a:endParaRPr lang="en-US" sz="2000" dirty="0">
                        <a:solidFill>
                          <a:schemeClr val="tx1">
                            <a:lumMod val="50000"/>
                          </a:schemeClr>
                        </a:solidFill>
                        <a:latin typeface="+mj-lt"/>
                      </a:endParaRP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Develop non-authoritative guidance </a:t>
                      </a:r>
                      <a:r>
                        <a:rPr lang="en-US" sz="2000" dirty="0">
                          <a:solidFill>
                            <a:schemeClr val="tx1">
                              <a:lumMod val="50000"/>
                            </a:schemeClr>
                          </a:solidFill>
                          <a:latin typeface="+mj-lt"/>
                        </a:rPr>
                        <a:t>to specifically emphasize the expectations for complying with the FP of integrity when using client or customer data for AI training:</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dirty="0">
                          <a:solidFill>
                            <a:schemeClr val="tx1">
                              <a:lumMod val="50000"/>
                            </a:schemeClr>
                          </a:solidFill>
                          <a:latin typeface="+mj-lt"/>
                        </a:rPr>
                        <a:t>Obtaining consent that is meaningful, informed, and transparent.</a:t>
                      </a:r>
                      <a:endParaRPr lang="en-US" sz="200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5" name="Title 4">
            <a:extLst>
              <a:ext uri="{FF2B5EF4-FFF2-40B4-BE49-F238E27FC236}">
                <a16:creationId xmlns:a16="http://schemas.microsoft.com/office/drawing/2014/main" id="{418040CC-DBB8-A00B-E271-7E3697CC7D83}"/>
              </a:ext>
            </a:extLst>
          </p:cNvPr>
          <p:cNvSpPr>
            <a:spLocks noGrp="1"/>
          </p:cNvSpPr>
          <p:nvPr>
            <p:ph type="title"/>
          </p:nvPr>
        </p:nvSpPr>
        <p:spPr/>
        <p:txBody>
          <a:bodyPr/>
          <a:lstStyle/>
          <a:p>
            <a:r>
              <a:rPr lang="en-US" dirty="0">
                <a:latin typeface="+mj-lt"/>
              </a:rPr>
              <a:t>A – Data Used for AI Training </a:t>
            </a:r>
            <a:r>
              <a:rPr lang="en-US" sz="2800" dirty="0">
                <a:latin typeface="+mj-lt"/>
              </a:rPr>
              <a:t>(2)</a:t>
            </a:r>
          </a:p>
        </p:txBody>
      </p:sp>
    </p:spTree>
    <p:extLst>
      <p:ext uri="{BB962C8B-B14F-4D97-AF65-F5344CB8AC3E}">
        <p14:creationId xmlns:p14="http://schemas.microsoft.com/office/powerpoint/2010/main" val="29672556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1906876456"/>
              </p:ext>
            </p:extLst>
          </p:nvPr>
        </p:nvGraphicFramePr>
        <p:xfrm>
          <a:off x="838199" y="1324798"/>
          <a:ext cx="5257801" cy="5127327"/>
        </p:xfrm>
        <a:graphic>
          <a:graphicData uri="http://schemas.openxmlformats.org/drawingml/2006/table">
            <a:tbl>
              <a:tblPr firstRow="1" bandRow="1">
                <a:tableStyleId>{5C22544A-7EE6-4342-B048-85BDC9FD1C3A}</a:tableStyleId>
              </a:tblPr>
              <a:tblGrid>
                <a:gridCol w="5257801">
                  <a:extLst>
                    <a:ext uri="{9D8B030D-6E8A-4147-A177-3AD203B41FA5}">
                      <a16:colId xmlns:a16="http://schemas.microsoft.com/office/drawing/2014/main" val="4161176257"/>
                    </a:ext>
                  </a:extLst>
                </a:gridCol>
              </a:tblGrid>
              <a:tr h="463887">
                <a:tc>
                  <a:txBody>
                    <a:bodyPr/>
                    <a:lstStyle/>
                    <a:p>
                      <a:r>
                        <a:rPr lang="en-US" sz="2000" dirty="0">
                          <a:latin typeface="+mj-lt"/>
                        </a:rPr>
                        <a:t>Insights</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rPr>
                        <a:t>The decision-making processes or rationale of an AI system might not be explainable or understood by a human  (i.e., “black box” process).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rPr>
                        <a:t>Need for AI to be transparent and explainable, to allow for sufficient human oversight in support of a PA’s public interest responsibility.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rPr>
                        <a:t>Regulators and multilateral organizations have begun recognizing this need for greater consistency and oversight.</a:t>
                      </a:r>
                      <a:br>
                        <a:rPr lang="en-US" sz="2000" kern="1200" dirty="0">
                          <a:solidFill>
                            <a:schemeClr val="tx1">
                              <a:lumMod val="50000"/>
                            </a:schemeClr>
                          </a:solidFill>
                          <a:effectLst/>
                          <a:latin typeface="+mj-lt"/>
                        </a:rPr>
                      </a:br>
                      <a:r>
                        <a:rPr lang="en-US" sz="2000" kern="1200" dirty="0">
                          <a:solidFill>
                            <a:schemeClr val="tx1">
                              <a:lumMod val="50000"/>
                            </a:schemeClr>
                          </a:solidFill>
                          <a:effectLst/>
                          <a:latin typeface="+mj-lt"/>
                        </a:rPr>
                        <a:t>(e.g., </a:t>
                      </a:r>
                      <a:r>
                        <a:rPr lang="en-US" sz="2000" kern="1200" dirty="0">
                          <a:solidFill>
                            <a:schemeClr val="tx1">
                              <a:lumMod val="50000"/>
                            </a:schemeClr>
                          </a:solidFill>
                          <a:effectLst/>
                          <a:latin typeface="+mj-lt"/>
                          <a:hlinkClick r:id="rId3"/>
                        </a:rPr>
                        <a:t>UNESCO Recommendation on the Ethics of Artificial Intelligence</a:t>
                      </a:r>
                      <a:r>
                        <a:rPr lang="en-US" sz="2000" kern="1200" dirty="0">
                          <a:solidFill>
                            <a:schemeClr val="tx1">
                              <a:lumMod val="50000"/>
                            </a:schemeClr>
                          </a:solidFill>
                          <a:effectLst/>
                          <a:latin typeface="+mj-lt"/>
                        </a:rPr>
                        <a:t> and the proposed </a:t>
                      </a:r>
                      <a:r>
                        <a:rPr lang="en-US" sz="2000" kern="1200" dirty="0">
                          <a:solidFill>
                            <a:schemeClr val="tx1">
                              <a:lumMod val="50000"/>
                            </a:schemeClr>
                          </a:solidFill>
                          <a:effectLst/>
                          <a:latin typeface="+mj-lt"/>
                          <a:hlinkClick r:id="rId4"/>
                        </a:rPr>
                        <a:t>EU AI Act</a:t>
                      </a:r>
                      <a:r>
                        <a:rPr lang="en-US" sz="2000" kern="1200" dirty="0">
                          <a:solidFill>
                            <a:schemeClr val="tx1">
                              <a:lumMod val="50000"/>
                            </a:schemeClr>
                          </a:solidFill>
                          <a:effectLst/>
                          <a:latin typeface="+mj-lt"/>
                        </a:rPr>
                        <a:t>)</a:t>
                      </a:r>
                    </a:p>
                  </a:txBody>
                  <a:tcPr/>
                </a:tc>
                <a:extLst>
                  <a:ext uri="{0D108BD9-81ED-4DB2-BD59-A6C34878D82A}">
                    <a16:rowId xmlns:a16="http://schemas.microsoft.com/office/drawing/2014/main" val="1491963552"/>
                  </a:ext>
                </a:extLst>
              </a:tr>
            </a:tbl>
          </a:graphicData>
        </a:graphic>
      </p:graphicFrame>
      <p:sp>
        <p:nvSpPr>
          <p:cNvPr id="5" name="Title 4">
            <a:extLst>
              <a:ext uri="{FF2B5EF4-FFF2-40B4-BE49-F238E27FC236}">
                <a16:creationId xmlns:a16="http://schemas.microsoft.com/office/drawing/2014/main" id="{418040CC-DBB8-A00B-E271-7E3697CC7D83}"/>
              </a:ext>
            </a:extLst>
          </p:cNvPr>
          <p:cNvSpPr>
            <a:spLocks noGrp="1"/>
          </p:cNvSpPr>
          <p:nvPr>
            <p:ph type="title"/>
          </p:nvPr>
        </p:nvSpPr>
        <p:spPr/>
        <p:txBody>
          <a:bodyPr/>
          <a:lstStyle/>
          <a:p>
            <a:r>
              <a:rPr lang="en-US" dirty="0">
                <a:latin typeface="+mj-lt"/>
              </a:rPr>
              <a:t>B – Transparency and Explainable AI </a:t>
            </a:r>
            <a:r>
              <a:rPr lang="en-US" sz="2800" dirty="0">
                <a:latin typeface="+mj-lt"/>
              </a:rPr>
              <a:t>(1)</a:t>
            </a:r>
          </a:p>
        </p:txBody>
      </p:sp>
      <p:graphicFrame>
        <p:nvGraphicFramePr>
          <p:cNvPr id="6" name="Table 3">
            <a:extLst>
              <a:ext uri="{FF2B5EF4-FFF2-40B4-BE49-F238E27FC236}">
                <a16:creationId xmlns:a16="http://schemas.microsoft.com/office/drawing/2014/main" id="{ED8AEF13-7B4C-9875-107D-677B5F1C6F4F}"/>
              </a:ext>
            </a:extLst>
          </p:cNvPr>
          <p:cNvGraphicFramePr>
            <a:graphicFrameLocks noGrp="1"/>
          </p:cNvGraphicFramePr>
          <p:nvPr>
            <p:extLst>
              <p:ext uri="{D42A27DB-BD31-4B8C-83A1-F6EECF244321}">
                <p14:modId xmlns:p14="http://schemas.microsoft.com/office/powerpoint/2010/main" val="431802199"/>
              </p:ext>
            </p:extLst>
          </p:nvPr>
        </p:nvGraphicFramePr>
        <p:xfrm>
          <a:off x="6333308" y="1324797"/>
          <a:ext cx="5257801" cy="5279728"/>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70123">
                <a:tc>
                  <a:txBody>
                    <a:bodyPr/>
                    <a:lstStyle/>
                    <a:p>
                      <a:r>
                        <a:rPr lang="en-US" sz="2000" dirty="0">
                          <a:latin typeface="+mj-lt"/>
                        </a:rPr>
                        <a:t>Impact to FPs</a:t>
                      </a:r>
                    </a:p>
                  </a:txBody>
                  <a:tcPr/>
                </a:tc>
                <a:extLst>
                  <a:ext uri="{0D108BD9-81ED-4DB2-BD59-A6C34878D82A}">
                    <a16:rowId xmlns:a16="http://schemas.microsoft.com/office/drawing/2014/main" val="448257112"/>
                  </a:ext>
                </a:extLst>
              </a:tr>
              <a:tr h="4809605">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A lack of understanding by the PA of how an AI system produced its output or made a decision might be a threat to compliance with the FPs of:</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dirty="0">
                          <a:solidFill>
                            <a:schemeClr val="tx1">
                              <a:lumMod val="50000"/>
                            </a:schemeClr>
                          </a:solidFill>
                          <a:latin typeface="+mj-lt"/>
                        </a:rPr>
                        <a:t>Integrity</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dirty="0">
                          <a:solidFill>
                            <a:schemeClr val="tx1">
                              <a:lumMod val="50000"/>
                            </a:schemeClr>
                          </a:solidFill>
                          <a:latin typeface="+mj-lt"/>
                        </a:rPr>
                        <a:t>Objectivity</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dirty="0">
                          <a:solidFill>
                            <a:schemeClr val="tx1">
                              <a:lumMod val="50000"/>
                            </a:schemeClr>
                          </a:solidFill>
                          <a:latin typeface="+mj-lt"/>
                        </a:rPr>
                        <a:t>Professional Competence and</a:t>
                      </a:r>
                      <a:br>
                        <a:rPr lang="en-US" sz="2000" dirty="0">
                          <a:solidFill>
                            <a:schemeClr val="tx1">
                              <a:lumMod val="50000"/>
                            </a:schemeClr>
                          </a:solidFill>
                          <a:latin typeface="+mj-lt"/>
                        </a:rPr>
                      </a:br>
                      <a:r>
                        <a:rPr lang="en-US" sz="2000" dirty="0">
                          <a:solidFill>
                            <a:schemeClr val="tx1">
                              <a:lumMod val="50000"/>
                            </a:schemeClr>
                          </a:solidFill>
                          <a:latin typeface="+mj-lt"/>
                        </a:rPr>
                        <a:t>Due Care</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dirty="0">
                          <a:solidFill>
                            <a:schemeClr val="tx1">
                              <a:lumMod val="50000"/>
                            </a:schemeClr>
                          </a:solidFill>
                          <a:latin typeface="+mj-lt"/>
                        </a:rPr>
                        <a:t>Professional Behavior</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This also impacts a PA’s obligation to act with sufficient expertise (Section 230).</a:t>
                      </a: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3225210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1927331728"/>
              </p:ext>
            </p:extLst>
          </p:nvPr>
        </p:nvGraphicFramePr>
        <p:xfrm>
          <a:off x="759823" y="1324798"/>
          <a:ext cx="10515600" cy="4958436"/>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511585">
                <a:tc>
                  <a:txBody>
                    <a:bodyPr/>
                    <a:lstStyle/>
                    <a:p>
                      <a:r>
                        <a:rPr lang="en-US" sz="1800" dirty="0">
                          <a:latin typeface="+mj-lt"/>
                        </a:rPr>
                        <a:t>Recommendation B</a:t>
                      </a:r>
                    </a:p>
                  </a:txBody>
                  <a:tcPr/>
                </a:tc>
                <a:extLst>
                  <a:ext uri="{0D108BD9-81ED-4DB2-BD59-A6C34878D82A}">
                    <a16:rowId xmlns:a16="http://schemas.microsoft.com/office/drawing/2014/main" val="448257112"/>
                  </a:ext>
                </a:extLst>
              </a:tr>
              <a:tr h="4446851">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1800" b="1" dirty="0">
                          <a:solidFill>
                            <a:schemeClr val="tx1">
                              <a:lumMod val="50000"/>
                            </a:schemeClr>
                          </a:solidFill>
                          <a:latin typeface="+mj-lt"/>
                        </a:rPr>
                        <a:t>Develop non-authoritative guidance and/or emphasize in the Code</a:t>
                      </a:r>
                      <a:r>
                        <a:rPr lang="en-US" sz="1800" b="0" dirty="0">
                          <a:solidFill>
                            <a:schemeClr val="tx1">
                              <a:lumMod val="50000"/>
                            </a:schemeClr>
                          </a:solidFill>
                          <a:latin typeface="+mj-lt"/>
                        </a:rPr>
                        <a:t>, the expectations for a PA when relying on or using transformative technologies (e.g., AI), such that PAs:</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1800" b="0" dirty="0">
                          <a:solidFill>
                            <a:schemeClr val="tx1">
                              <a:lumMod val="50000"/>
                            </a:schemeClr>
                          </a:solidFill>
                          <a:latin typeface="+mj-lt"/>
                        </a:rPr>
                        <a:t>uphold their public interest responsibility and accountability when relying on or using technology (even in highly automated environments);</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1800" b="0" dirty="0">
                          <a:solidFill>
                            <a:schemeClr val="tx1">
                              <a:lumMod val="50000"/>
                            </a:schemeClr>
                          </a:solidFill>
                          <a:latin typeface="+mj-lt"/>
                        </a:rPr>
                        <a:t>can reasonably understand the rationale for outputs produced or decisions made by the technology (i.e., system or </a:t>
                      </a:r>
                      <a:r>
                        <a:rPr lang="en-US" sz="1800" b="0" kern="1200" dirty="0">
                          <a:solidFill>
                            <a:schemeClr val="tx1">
                              <a:lumMod val="50000"/>
                            </a:schemeClr>
                          </a:solidFill>
                          <a:latin typeface="+mj-lt"/>
                          <a:ea typeface="+mn-ea"/>
                          <a:cs typeface="+mn-cs"/>
                        </a:rPr>
                        <a:t>tool is explainable</a:t>
                      </a:r>
                      <a:r>
                        <a:rPr lang="en-US" sz="1800" b="0" dirty="0">
                          <a:solidFill>
                            <a:schemeClr val="tx1">
                              <a:lumMod val="50000"/>
                            </a:schemeClr>
                          </a:solidFill>
                          <a:latin typeface="+mj-lt"/>
                        </a:rPr>
                        <a:t>);</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1800" b="0" dirty="0">
                          <a:solidFill>
                            <a:schemeClr val="tx1">
                              <a:lumMod val="50000"/>
                            </a:schemeClr>
                          </a:solidFill>
                          <a:latin typeface="+mj-lt"/>
                        </a:rPr>
                        <a:t>need not be the expert who can explain the tool, but should have access to such an expert and should obtain a reasonable understanding in order to be comfortable with the tool’s inputs, processing, and outputs; and</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1800" b="0" dirty="0">
                          <a:solidFill>
                            <a:schemeClr val="tx1">
                              <a:lumMod val="50000"/>
                            </a:schemeClr>
                          </a:solidFill>
                          <a:latin typeface="+mj-lt"/>
                        </a:rPr>
                        <a:t>should promote the development of explainable systems, particularly in high-stakes applications.</a:t>
                      </a:r>
                    </a:p>
                  </a:txBody>
                  <a:tcPr/>
                </a:tc>
                <a:extLst>
                  <a:ext uri="{0D108BD9-81ED-4DB2-BD59-A6C34878D82A}">
                    <a16:rowId xmlns:a16="http://schemas.microsoft.com/office/drawing/2014/main" val="1491963552"/>
                  </a:ext>
                </a:extLst>
              </a:tr>
            </a:tbl>
          </a:graphicData>
        </a:graphic>
      </p:graphicFrame>
      <p:sp>
        <p:nvSpPr>
          <p:cNvPr id="5" name="Title 4">
            <a:extLst>
              <a:ext uri="{FF2B5EF4-FFF2-40B4-BE49-F238E27FC236}">
                <a16:creationId xmlns:a16="http://schemas.microsoft.com/office/drawing/2014/main" id="{418040CC-DBB8-A00B-E271-7E3697CC7D83}"/>
              </a:ext>
            </a:extLst>
          </p:cNvPr>
          <p:cNvSpPr>
            <a:spLocks noGrp="1"/>
          </p:cNvSpPr>
          <p:nvPr>
            <p:ph type="title"/>
          </p:nvPr>
        </p:nvSpPr>
        <p:spPr/>
        <p:txBody>
          <a:bodyPr/>
          <a:lstStyle/>
          <a:p>
            <a:r>
              <a:rPr lang="en-US" dirty="0">
                <a:latin typeface="+mj-lt"/>
              </a:rPr>
              <a:t>B – Transparency and Explainable AI </a:t>
            </a:r>
            <a:r>
              <a:rPr lang="en-US" sz="2800" dirty="0">
                <a:latin typeface="+mj-lt"/>
              </a:rPr>
              <a:t>(2)</a:t>
            </a:r>
          </a:p>
        </p:txBody>
      </p:sp>
    </p:spTree>
    <p:extLst>
      <p:ext uri="{BB962C8B-B14F-4D97-AF65-F5344CB8AC3E}">
        <p14:creationId xmlns:p14="http://schemas.microsoft.com/office/powerpoint/2010/main" val="2875095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2513241771"/>
              </p:ext>
            </p:extLst>
          </p:nvPr>
        </p:nvGraphicFramePr>
        <p:xfrm>
          <a:off x="838199" y="1324798"/>
          <a:ext cx="5257801" cy="4822527"/>
        </p:xfrm>
        <a:graphic>
          <a:graphicData uri="http://schemas.openxmlformats.org/drawingml/2006/table">
            <a:tbl>
              <a:tblPr firstRow="1" bandRow="1">
                <a:tableStyleId>{5C22544A-7EE6-4342-B048-85BDC9FD1C3A}</a:tableStyleId>
              </a:tblPr>
              <a:tblGrid>
                <a:gridCol w="5257801">
                  <a:extLst>
                    <a:ext uri="{9D8B030D-6E8A-4147-A177-3AD203B41FA5}">
                      <a16:colId xmlns:a16="http://schemas.microsoft.com/office/drawing/2014/main" val="4161176257"/>
                    </a:ext>
                  </a:extLst>
                </a:gridCol>
              </a:tblGrid>
              <a:tr h="463887">
                <a:tc>
                  <a:txBody>
                    <a:bodyPr/>
                    <a:lstStyle/>
                    <a:p>
                      <a:r>
                        <a:rPr lang="en-US" sz="2000" dirty="0">
                          <a:latin typeface="+mj-lt"/>
                        </a:rPr>
                        <a:t>Insights</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Holding client data (both financial and non-financial) is common, however, data is not explicitly contemplated in</a:t>
                      </a:r>
                      <a:br>
                        <a:rPr lang="en-US" sz="2000" dirty="0">
                          <a:solidFill>
                            <a:schemeClr val="tx1">
                              <a:lumMod val="50000"/>
                            </a:schemeClr>
                          </a:solidFill>
                          <a:latin typeface="+mj-lt"/>
                        </a:rPr>
                      </a:br>
                      <a:r>
                        <a:rPr lang="en-US" sz="2000" dirty="0">
                          <a:solidFill>
                            <a:schemeClr val="tx1">
                              <a:lumMod val="50000"/>
                            </a:schemeClr>
                          </a:solidFill>
                          <a:latin typeface="+mj-lt"/>
                        </a:rPr>
                        <a:t>Section 350 </a:t>
                      </a:r>
                      <a:r>
                        <a:rPr lang="en-US" sz="2000" i="1" dirty="0">
                          <a:solidFill>
                            <a:schemeClr val="tx1">
                              <a:lumMod val="50000"/>
                            </a:schemeClr>
                          </a:solidFill>
                          <a:latin typeface="+mj-lt"/>
                        </a:rPr>
                        <a:t>Custody of Client Assets</a:t>
                      </a:r>
                      <a:r>
                        <a:rPr lang="en-US" sz="2000" dirty="0">
                          <a:solidFill>
                            <a:schemeClr val="tx1">
                              <a:lumMod val="50000"/>
                            </a:schemeClr>
                          </a:solidFill>
                          <a:latin typeface="+mj-lt"/>
                        </a:rPr>
                        <a:t>.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Importance of data governance.</a:t>
                      </a:r>
                      <a:br>
                        <a:rPr lang="en-US" sz="2000" dirty="0">
                          <a:solidFill>
                            <a:schemeClr val="tx1">
                              <a:lumMod val="50000"/>
                            </a:schemeClr>
                          </a:solidFill>
                          <a:latin typeface="+mj-lt"/>
                        </a:rPr>
                      </a:br>
                      <a:r>
                        <a:rPr lang="en-US" sz="2000" dirty="0">
                          <a:solidFill>
                            <a:schemeClr val="tx1">
                              <a:lumMod val="50000"/>
                            </a:schemeClr>
                          </a:solidFill>
                          <a:latin typeface="+mj-lt"/>
                        </a:rPr>
                        <a:t>If data is lost, misappropriated or misused, or subject to unauthorized access, there is – at the very least – a reputational loss, if not financial and legal consequences, to the organization or firm.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Evolving patchwork of jurisdictional laws and regulations around data privacy to adhere to.</a:t>
                      </a:r>
                    </a:p>
                  </a:txBody>
                  <a:tcPr/>
                </a:tc>
                <a:extLst>
                  <a:ext uri="{0D108BD9-81ED-4DB2-BD59-A6C34878D82A}">
                    <a16:rowId xmlns:a16="http://schemas.microsoft.com/office/drawing/2014/main" val="1491963552"/>
                  </a:ext>
                </a:extLst>
              </a:tr>
            </a:tbl>
          </a:graphicData>
        </a:graphic>
      </p:graphicFrame>
      <p:sp>
        <p:nvSpPr>
          <p:cNvPr id="5" name="Title 4">
            <a:extLst>
              <a:ext uri="{FF2B5EF4-FFF2-40B4-BE49-F238E27FC236}">
                <a16:creationId xmlns:a16="http://schemas.microsoft.com/office/drawing/2014/main" id="{418040CC-DBB8-A00B-E271-7E3697CC7D83}"/>
              </a:ext>
            </a:extLst>
          </p:cNvPr>
          <p:cNvSpPr>
            <a:spLocks noGrp="1"/>
          </p:cNvSpPr>
          <p:nvPr>
            <p:ph type="title"/>
          </p:nvPr>
        </p:nvSpPr>
        <p:spPr>
          <a:xfrm>
            <a:off x="0" y="36374"/>
            <a:ext cx="12192000" cy="1068518"/>
          </a:xfrm>
        </p:spPr>
        <p:txBody>
          <a:bodyPr>
            <a:normAutofit/>
          </a:bodyPr>
          <a:lstStyle/>
          <a:p>
            <a:r>
              <a:rPr lang="en-US" dirty="0">
                <a:latin typeface="+mj-lt"/>
              </a:rPr>
              <a:t>C – Data Governance</a:t>
            </a:r>
            <a:r>
              <a:rPr lang="en-US" sz="2800" dirty="0">
                <a:latin typeface="+mj-lt"/>
              </a:rPr>
              <a:t> (incl. Custody of Client Data) (1)</a:t>
            </a:r>
          </a:p>
        </p:txBody>
      </p:sp>
      <p:graphicFrame>
        <p:nvGraphicFramePr>
          <p:cNvPr id="6" name="Table 3">
            <a:extLst>
              <a:ext uri="{FF2B5EF4-FFF2-40B4-BE49-F238E27FC236}">
                <a16:creationId xmlns:a16="http://schemas.microsoft.com/office/drawing/2014/main" id="{ED8AEF13-7B4C-9875-107D-677B5F1C6F4F}"/>
              </a:ext>
            </a:extLst>
          </p:cNvPr>
          <p:cNvGraphicFramePr>
            <a:graphicFrameLocks noGrp="1"/>
          </p:cNvGraphicFramePr>
          <p:nvPr>
            <p:extLst>
              <p:ext uri="{D42A27DB-BD31-4B8C-83A1-F6EECF244321}">
                <p14:modId xmlns:p14="http://schemas.microsoft.com/office/powerpoint/2010/main" val="1631504861"/>
              </p:ext>
            </p:extLst>
          </p:nvPr>
        </p:nvGraphicFramePr>
        <p:xfrm>
          <a:off x="6333308" y="1324797"/>
          <a:ext cx="5257801" cy="5279728"/>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70123">
                <a:tc>
                  <a:txBody>
                    <a:bodyPr/>
                    <a:lstStyle/>
                    <a:p>
                      <a:r>
                        <a:rPr lang="en-US" sz="2000" dirty="0">
                          <a:latin typeface="+mj-lt"/>
                        </a:rPr>
                        <a:t>Impact to FPs</a:t>
                      </a:r>
                    </a:p>
                  </a:txBody>
                  <a:tcPr/>
                </a:tc>
                <a:extLst>
                  <a:ext uri="{0D108BD9-81ED-4DB2-BD59-A6C34878D82A}">
                    <a16:rowId xmlns:a16="http://schemas.microsoft.com/office/drawing/2014/main" val="448257112"/>
                  </a:ext>
                </a:extLst>
              </a:tr>
              <a:tr h="4809605">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Inappropriate data governance leading to a loss/misuse of data might be a threat to compliance with the FP of Confidentiality.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Not being sufficiently aware of developments in relevant laws and regulations might be a threat to compliance with the FP of Professional Competence and Due Care. </a:t>
                      </a: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2661026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1353835602"/>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C</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Revise the Code </a:t>
                      </a:r>
                      <a:r>
                        <a:rPr lang="en-US" sz="2000" b="0" dirty="0">
                          <a:solidFill>
                            <a:schemeClr val="tx1">
                              <a:lumMod val="50000"/>
                            </a:schemeClr>
                          </a:solidFill>
                          <a:latin typeface="+mj-lt"/>
                        </a:rPr>
                        <a:t>to: </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Address the implications of a PA’s custody or holding of client or customer data;</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Consider threats to compliance with the fundamental principles given the complexity created for PAs who need to remain current with an evolving patchwork of cross- and intra-jurisdictional data privacy laws and regulations; and</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Highlight the ethics challenges related to data governance and management (including cybersecurity).</a:t>
                      </a:r>
                    </a:p>
                    <a:p>
                      <a:pPr marL="349250" marR="0" lvl="0" indent="0" algn="l" defTabSz="914400" rtl="0" eaLnBrk="1" fontAlgn="auto" latinLnBrk="0" hangingPunct="1">
                        <a:lnSpc>
                          <a:spcPct val="100000"/>
                        </a:lnSpc>
                        <a:spcBef>
                          <a:spcPts val="600"/>
                        </a:spcBef>
                        <a:spcAft>
                          <a:spcPts val="600"/>
                        </a:spcAft>
                        <a:buClrTx/>
                        <a:buSzTx/>
                        <a:buFont typeface="Wingdings" panose="05000000000000000000" pitchFamily="2" charset="2"/>
                        <a:buNone/>
                        <a:tabLst/>
                        <a:defRPr/>
                      </a:pPr>
                      <a:endParaRPr lang="en-US" sz="2000" b="0" dirty="0">
                        <a:solidFill>
                          <a:schemeClr val="tx1">
                            <a:lumMod val="50000"/>
                          </a:schemeClr>
                        </a:solidFill>
                        <a:latin typeface="+mj-lt"/>
                      </a:endParaRP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Develop non-authoritative guidance </a:t>
                      </a:r>
                      <a:r>
                        <a:rPr lang="en-US" sz="2000" b="0" dirty="0">
                          <a:solidFill>
                            <a:schemeClr val="tx1">
                              <a:lumMod val="50000"/>
                            </a:schemeClr>
                          </a:solidFill>
                          <a:latin typeface="+mj-lt"/>
                        </a:rPr>
                        <a:t>to highlight a PA’s strategic role in data governance and management (including cybersecurity).</a:t>
                      </a:r>
                    </a:p>
                  </a:txBody>
                  <a:tcPr/>
                </a:tc>
                <a:extLst>
                  <a:ext uri="{0D108BD9-81ED-4DB2-BD59-A6C34878D82A}">
                    <a16:rowId xmlns:a16="http://schemas.microsoft.com/office/drawing/2014/main" val="1491963552"/>
                  </a:ext>
                </a:extLst>
              </a:tr>
            </a:tbl>
          </a:graphicData>
        </a:graphic>
      </p:graphicFrame>
      <p:sp>
        <p:nvSpPr>
          <p:cNvPr id="6" name="Title 4">
            <a:extLst>
              <a:ext uri="{FF2B5EF4-FFF2-40B4-BE49-F238E27FC236}">
                <a16:creationId xmlns:a16="http://schemas.microsoft.com/office/drawing/2014/main" id="{DC6E9B7E-34C5-3AF3-2E2D-F793267BC2B8}"/>
              </a:ext>
            </a:extLst>
          </p:cNvPr>
          <p:cNvSpPr>
            <a:spLocks noGrp="1"/>
          </p:cNvSpPr>
          <p:nvPr>
            <p:ph type="title"/>
          </p:nvPr>
        </p:nvSpPr>
        <p:spPr>
          <a:xfrm>
            <a:off x="0" y="36374"/>
            <a:ext cx="12192000" cy="1068518"/>
          </a:xfrm>
        </p:spPr>
        <p:txBody>
          <a:bodyPr>
            <a:normAutofit/>
          </a:bodyPr>
          <a:lstStyle/>
          <a:p>
            <a:r>
              <a:rPr lang="en-US" dirty="0">
                <a:latin typeface="+mj-lt"/>
              </a:rPr>
              <a:t>C – Data Governance</a:t>
            </a:r>
            <a:r>
              <a:rPr lang="en-US" sz="2800" dirty="0">
                <a:latin typeface="+mj-lt"/>
              </a:rPr>
              <a:t> (incl. Custody of Client Data) (2)</a:t>
            </a:r>
          </a:p>
        </p:txBody>
      </p:sp>
    </p:spTree>
    <p:extLst>
      <p:ext uri="{BB962C8B-B14F-4D97-AF65-F5344CB8AC3E}">
        <p14:creationId xmlns:p14="http://schemas.microsoft.com/office/powerpoint/2010/main" val="3991494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478314826"/>
              </p:ext>
            </p:extLst>
          </p:nvPr>
        </p:nvGraphicFramePr>
        <p:xfrm>
          <a:off x="838200" y="1332403"/>
          <a:ext cx="5257800" cy="4833691"/>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475051">
                <a:tc>
                  <a:txBody>
                    <a:bodyPr/>
                    <a:lstStyle/>
                    <a:p>
                      <a:r>
                        <a:rPr lang="en-US" sz="2000" dirty="0">
                          <a:latin typeface="+mj-lt"/>
                        </a:rPr>
                        <a:t>Insights</a:t>
                      </a:r>
                    </a:p>
                  </a:txBody>
                  <a:tcPr/>
                </a:tc>
                <a:extLst>
                  <a:ext uri="{0D108BD9-81ED-4DB2-BD59-A6C34878D82A}">
                    <a16:rowId xmlns:a16="http://schemas.microsoft.com/office/drawing/2014/main" val="448257112"/>
                  </a:ext>
                </a:extLst>
              </a:tr>
              <a:tr h="3946574">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rPr>
                        <a:t>Lack of ethics-related issues being sufficiently considered in decision-making when developing, implementing, or using technology, for e.g.:</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v"/>
                        <a:tabLst/>
                        <a:defRPr/>
                      </a:pPr>
                      <a:r>
                        <a:rPr lang="en-US" sz="2000" kern="1200" dirty="0">
                          <a:solidFill>
                            <a:schemeClr val="tx1">
                              <a:lumMod val="50000"/>
                            </a:schemeClr>
                          </a:solidFill>
                          <a:effectLst/>
                          <a:latin typeface="+mj-lt"/>
                        </a:rPr>
                        <a:t>Bias in the AI.</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v"/>
                        <a:tabLst/>
                        <a:defRPr/>
                      </a:pPr>
                      <a:r>
                        <a:rPr lang="en-US" sz="2000" kern="1200" dirty="0">
                          <a:solidFill>
                            <a:schemeClr val="tx1">
                              <a:lumMod val="50000"/>
                            </a:schemeClr>
                          </a:solidFill>
                          <a:effectLst/>
                          <a:latin typeface="+mj-lt"/>
                        </a:rPr>
                        <a:t>Insufficient, effective human oversight and accountability.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rPr>
                        <a:t>PAs need to be “at the table” when decisions are being made, especially in situations where there is a potential for unintended consequences.</a:t>
                      </a:r>
                      <a:r>
                        <a:rPr lang="en-US" sz="2000" dirty="0">
                          <a:solidFill>
                            <a:schemeClr val="tx1">
                              <a:lumMod val="50000"/>
                            </a:schemeClr>
                          </a:solidFill>
                          <a:effectLst/>
                          <a:latin typeface="+mj-lt"/>
                        </a:rPr>
                        <a:t>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en-US" sz="2000" dirty="0">
                        <a:effectLst/>
                        <a:latin typeface="+mj-lt"/>
                      </a:endParaRP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66260845-2380-E5A4-CEE2-831DA93665E7}"/>
              </a:ext>
            </a:extLst>
          </p:cNvPr>
          <p:cNvSpPr>
            <a:spLocks noGrp="1"/>
          </p:cNvSpPr>
          <p:nvPr>
            <p:ph type="title"/>
          </p:nvPr>
        </p:nvSpPr>
        <p:spPr>
          <a:xfrm>
            <a:off x="0" y="36374"/>
            <a:ext cx="11353800" cy="1068518"/>
          </a:xfrm>
        </p:spPr>
        <p:txBody>
          <a:bodyPr>
            <a:normAutofit fontScale="90000"/>
          </a:bodyPr>
          <a:lstStyle/>
          <a:p>
            <a:r>
              <a:rPr lang="en-US" dirty="0">
                <a:latin typeface="+mj-lt"/>
              </a:rPr>
              <a:t>D – Ethical Leadership and Decision-making </a:t>
            </a:r>
            <a:r>
              <a:rPr lang="en-US" sz="3100" dirty="0">
                <a:latin typeface="+mj-lt"/>
              </a:rPr>
              <a:t>(1)</a:t>
            </a:r>
          </a:p>
        </p:txBody>
      </p:sp>
      <p:graphicFrame>
        <p:nvGraphicFramePr>
          <p:cNvPr id="6" name="Table 3">
            <a:extLst>
              <a:ext uri="{FF2B5EF4-FFF2-40B4-BE49-F238E27FC236}">
                <a16:creationId xmlns:a16="http://schemas.microsoft.com/office/drawing/2014/main" id="{A2A9FB5B-5E16-185A-1581-34C1C4A47D72}"/>
              </a:ext>
            </a:extLst>
          </p:cNvPr>
          <p:cNvGraphicFramePr>
            <a:graphicFrameLocks noGrp="1"/>
          </p:cNvGraphicFramePr>
          <p:nvPr>
            <p:extLst>
              <p:ext uri="{D42A27DB-BD31-4B8C-83A1-F6EECF244321}">
                <p14:modId xmlns:p14="http://schemas.microsoft.com/office/powerpoint/2010/main" val="588745020"/>
              </p:ext>
            </p:extLst>
          </p:nvPr>
        </p:nvGraphicFramePr>
        <p:xfrm>
          <a:off x="6333308" y="1324797"/>
          <a:ext cx="5257801" cy="5146097"/>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58224">
                <a:tc>
                  <a:txBody>
                    <a:bodyPr/>
                    <a:lstStyle/>
                    <a:p>
                      <a:r>
                        <a:rPr lang="en-US" sz="2000" dirty="0">
                          <a:latin typeface="+mj-lt"/>
                        </a:rPr>
                        <a:t>Impact to the FPs</a:t>
                      </a:r>
                    </a:p>
                  </a:txBody>
                  <a:tcPr/>
                </a:tc>
                <a:extLst>
                  <a:ext uri="{0D108BD9-81ED-4DB2-BD59-A6C34878D82A}">
                    <a16:rowId xmlns:a16="http://schemas.microsoft.com/office/drawing/2014/main" val="448257112"/>
                  </a:ext>
                </a:extLst>
              </a:tr>
              <a:tr h="4687873">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Involvement in decision-making would be enhanced through Professional Competence and Due Care by:</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v"/>
                        <a:tabLst/>
                        <a:defRPr/>
                      </a:pPr>
                      <a:r>
                        <a:rPr lang="en-US" sz="2000" dirty="0">
                          <a:solidFill>
                            <a:schemeClr val="tx1">
                              <a:lumMod val="50000"/>
                            </a:schemeClr>
                          </a:solidFill>
                          <a:latin typeface="+mj-lt"/>
                        </a:rPr>
                        <a:t>Appropriate upskilling in emerging and innovative technologies;</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v"/>
                        <a:tabLst/>
                        <a:defRPr/>
                      </a:pPr>
                      <a:r>
                        <a:rPr lang="en-US" sz="2000" dirty="0">
                          <a:solidFill>
                            <a:schemeClr val="tx1">
                              <a:lumMod val="50000"/>
                            </a:schemeClr>
                          </a:solidFill>
                          <a:latin typeface="+mj-lt"/>
                        </a:rPr>
                        <a:t>Gaining sufficient data fluency;</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v"/>
                        <a:tabLst/>
                        <a:defRPr/>
                      </a:pPr>
                      <a:r>
                        <a:rPr lang="en-US" sz="2000" dirty="0">
                          <a:solidFill>
                            <a:schemeClr val="tx1">
                              <a:lumMod val="50000"/>
                            </a:schemeClr>
                          </a:solidFill>
                          <a:latin typeface="+mj-lt"/>
                        </a:rPr>
                        <a:t>Understanding critical concerns; and</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v"/>
                        <a:tabLst/>
                        <a:defRPr/>
                      </a:pPr>
                      <a:r>
                        <a:rPr lang="en-US" sz="2000" dirty="0">
                          <a:solidFill>
                            <a:schemeClr val="tx1">
                              <a:lumMod val="50000"/>
                            </a:schemeClr>
                          </a:solidFill>
                          <a:latin typeface="+mj-lt"/>
                        </a:rPr>
                        <a:t>Asking the right questions.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latin typeface="+mj-lt"/>
                          <a:ea typeface="+mn-ea"/>
                          <a:cs typeface="+mn-cs"/>
                        </a:rPr>
                        <a:t>,Relevant to the Code’s Role and Mindset provisions as well as the FP of professional competence and due care. </a:t>
                      </a:r>
                      <a:endParaRPr lang="en-US" sz="2000" dirty="0">
                        <a:solidFill>
                          <a:schemeClr val="tx1">
                            <a:lumMod val="50000"/>
                          </a:schemeClr>
                        </a:solidFill>
                        <a:latin typeface="+mj-lt"/>
                      </a:endParaRP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4238775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628439600"/>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D</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Develop non-authoritative guidance </a:t>
                      </a:r>
                      <a:r>
                        <a:rPr lang="en-US" sz="2000" b="0" dirty="0">
                          <a:solidFill>
                            <a:schemeClr val="tx1">
                              <a:lumMod val="50000"/>
                            </a:schemeClr>
                          </a:solidFill>
                          <a:latin typeface="+mj-lt"/>
                        </a:rPr>
                        <a:t>to:</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Highlight the broader expectations for PAs to exhibit and champion ethical leadership in decision-making.</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Emphasize the potential actions a PA might take when applying the conceptual framework and complying with the Code’s fundamental principles in technology-related scenarios relevant across various PA roles and activities.</a:t>
                      </a:r>
                      <a:endParaRPr lang="en-US" sz="2000" b="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5" name="Title 50">
            <a:extLst>
              <a:ext uri="{FF2B5EF4-FFF2-40B4-BE49-F238E27FC236}">
                <a16:creationId xmlns:a16="http://schemas.microsoft.com/office/drawing/2014/main" id="{A3CF2A55-9760-822A-F480-BF9F670BE0EF}"/>
              </a:ext>
            </a:extLst>
          </p:cNvPr>
          <p:cNvSpPr>
            <a:spLocks noGrp="1"/>
          </p:cNvSpPr>
          <p:nvPr>
            <p:ph type="title"/>
          </p:nvPr>
        </p:nvSpPr>
        <p:spPr>
          <a:xfrm>
            <a:off x="0" y="36374"/>
            <a:ext cx="11353800" cy="1068518"/>
          </a:xfrm>
        </p:spPr>
        <p:txBody>
          <a:bodyPr>
            <a:normAutofit fontScale="90000"/>
          </a:bodyPr>
          <a:lstStyle/>
          <a:p>
            <a:r>
              <a:rPr lang="en-US" dirty="0">
                <a:latin typeface="+mj-lt"/>
              </a:rPr>
              <a:t>D – Ethical Leadership and Decision-making </a:t>
            </a:r>
            <a:r>
              <a:rPr lang="en-US" sz="3100" dirty="0">
                <a:latin typeface="+mj-lt"/>
              </a:rPr>
              <a:t>(2)</a:t>
            </a:r>
          </a:p>
        </p:txBody>
      </p:sp>
    </p:spTree>
    <p:extLst>
      <p:ext uri="{BB962C8B-B14F-4D97-AF65-F5344CB8AC3E}">
        <p14:creationId xmlns:p14="http://schemas.microsoft.com/office/powerpoint/2010/main" val="3040231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EB8D22-6454-A18F-30D1-87571104FD4E}"/>
              </a:ext>
            </a:extLst>
          </p:cNvPr>
          <p:cNvSpPr>
            <a:spLocks noGrp="1"/>
          </p:cNvSpPr>
          <p:nvPr>
            <p:ph sz="half" idx="2"/>
          </p:nvPr>
        </p:nvSpPr>
        <p:spPr>
          <a:xfrm>
            <a:off x="640080" y="2003515"/>
            <a:ext cx="7302137" cy="3130187"/>
          </a:xfrm>
        </p:spPr>
        <p:txBody>
          <a:bodyPr>
            <a:normAutofit fontScale="92500"/>
          </a:bodyPr>
          <a:lstStyle/>
          <a:p>
            <a:pPr marL="0" indent="0">
              <a:buNone/>
            </a:pPr>
            <a:r>
              <a:rPr lang="en-US" sz="2400" dirty="0">
                <a:latin typeface="+mj-lt"/>
              </a:rPr>
              <a:t>CAG members are asked to note and react to the TWG’s draft </a:t>
            </a:r>
            <a:r>
              <a:rPr lang="en-US" sz="2400" dirty="0">
                <a:latin typeface="+mj-lt"/>
                <a:hlinkClick r:id="rId3"/>
              </a:rPr>
              <a:t>Phase 2 Final Report</a:t>
            </a:r>
            <a:r>
              <a:rPr lang="en-US" sz="2400" dirty="0">
                <a:latin typeface="+mj-lt"/>
              </a:rPr>
              <a:t>, in particular on the: </a:t>
            </a:r>
          </a:p>
          <a:p>
            <a:pPr marL="509588" indent="-509588">
              <a:buNone/>
            </a:pPr>
            <a:r>
              <a:rPr lang="en-US" sz="2400" dirty="0">
                <a:latin typeface="+mj-lt"/>
              </a:rPr>
              <a:t>a)	Insights and Recommendations; and </a:t>
            </a:r>
          </a:p>
          <a:p>
            <a:pPr marL="509588" indent="-509588">
              <a:buNone/>
            </a:pPr>
            <a:r>
              <a:rPr lang="en-US" sz="2400" dirty="0">
                <a:latin typeface="+mj-lt"/>
              </a:rPr>
              <a:t>b)	Suggestions for the IESBA’s technology initiative</a:t>
            </a:r>
            <a:br>
              <a:rPr lang="en-US" sz="2400" dirty="0">
                <a:latin typeface="+mj-lt"/>
              </a:rPr>
            </a:br>
            <a:r>
              <a:rPr lang="en-US" sz="2400" dirty="0">
                <a:latin typeface="+mj-lt"/>
              </a:rPr>
              <a:t>in 2023.</a:t>
            </a:r>
          </a:p>
        </p:txBody>
      </p:sp>
      <p:sp>
        <p:nvSpPr>
          <p:cNvPr id="5" name="Slide Number Placeholder 4">
            <a:extLst>
              <a:ext uri="{FF2B5EF4-FFF2-40B4-BE49-F238E27FC236}">
                <a16:creationId xmlns:a16="http://schemas.microsoft.com/office/drawing/2014/main" id="{9A3F40E7-D5D5-16F8-8F08-34252CA48460}"/>
              </a:ext>
            </a:extLst>
          </p:cNvPr>
          <p:cNvSpPr>
            <a:spLocks noGrp="1"/>
          </p:cNvSpPr>
          <p:nvPr>
            <p:ph type="sldNum" sz="quarter" idx="12"/>
          </p:nvPr>
        </p:nvSpPr>
        <p:spPr/>
        <p:txBody>
          <a:bodyPr/>
          <a:lstStyle/>
          <a:p>
            <a:fld id="{A68F81FF-A8B7-8E49-9D5B-3CAD5ADFEE36}" type="slidenum">
              <a:rPr lang="en-US" smtClean="0">
                <a:latin typeface="+mj-lt"/>
              </a:rPr>
              <a:pPr/>
              <a:t>2</a:t>
            </a:fld>
            <a:endParaRPr lang="en-US" dirty="0">
              <a:latin typeface="+mj-lt"/>
            </a:endParaRPr>
          </a:p>
        </p:txBody>
      </p:sp>
      <p:sp>
        <p:nvSpPr>
          <p:cNvPr id="7" name="Title 1">
            <a:extLst>
              <a:ext uri="{FF2B5EF4-FFF2-40B4-BE49-F238E27FC236}">
                <a16:creationId xmlns:a16="http://schemas.microsoft.com/office/drawing/2014/main" id="{6DB7FDD4-AC91-4B72-E1F9-B5CD631366D4}"/>
              </a:ext>
            </a:extLst>
          </p:cNvPr>
          <p:cNvSpPr>
            <a:spLocks noGrp="1"/>
          </p:cNvSpPr>
          <p:nvPr>
            <p:ph type="title"/>
          </p:nvPr>
        </p:nvSpPr>
        <p:spPr>
          <a:xfrm>
            <a:off x="640080" y="0"/>
            <a:ext cx="10515600" cy="1068518"/>
          </a:xfrm>
        </p:spPr>
        <p:txBody>
          <a:bodyPr>
            <a:normAutofit/>
          </a:bodyPr>
          <a:lstStyle/>
          <a:p>
            <a:r>
              <a:rPr lang="en-US" dirty="0">
                <a:latin typeface="+mj-lt"/>
              </a:rPr>
              <a:t>Objectives</a:t>
            </a:r>
          </a:p>
        </p:txBody>
      </p:sp>
    </p:spTree>
    <p:extLst>
      <p:ext uri="{BB962C8B-B14F-4D97-AF65-F5344CB8AC3E}">
        <p14:creationId xmlns:p14="http://schemas.microsoft.com/office/powerpoint/2010/main" val="29465736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852657959"/>
              </p:ext>
            </p:extLst>
          </p:nvPr>
        </p:nvGraphicFramePr>
        <p:xfrm>
          <a:off x="838200" y="1300596"/>
          <a:ext cx="5257800" cy="5188296"/>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524856">
                <a:tc>
                  <a:txBody>
                    <a:bodyPr/>
                    <a:lstStyle/>
                    <a:p>
                      <a:r>
                        <a:rPr lang="en-US" sz="2000" dirty="0">
                          <a:latin typeface="+mj-lt"/>
                        </a:rPr>
                        <a:t>Insights</a:t>
                      </a:r>
                    </a:p>
                  </a:txBody>
                  <a:tcPr/>
                </a:tc>
                <a:extLst>
                  <a:ext uri="{0D108BD9-81ED-4DB2-BD59-A6C34878D82A}">
                    <a16:rowId xmlns:a16="http://schemas.microsoft.com/office/drawing/2014/main" val="448257112"/>
                  </a:ext>
                </a:extLst>
              </a:tr>
              <a:tr h="294727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Stakeholders increasingly observe that when technology is used or relied upon, </a:t>
                      </a:r>
                      <a:r>
                        <a:rPr lang="en-US" sz="2000" kern="1200" dirty="0">
                          <a:solidFill>
                            <a:schemeClr val="tx1">
                              <a:lumMod val="50000"/>
                            </a:schemeClr>
                          </a:solidFill>
                          <a:latin typeface="+mj-lt"/>
                        </a:rPr>
                        <a:t>there might be an implicit “outsourcing” of responsibility for oversight and appropriate due care. </a:t>
                      </a:r>
                    </a:p>
                    <a:p>
                      <a:pPr marL="915988"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rPr>
                        <a:t>e.g., when an external expert/consultant develops or implements technology, or provides advice on a technology-related issue (e.g., cybersecurity), PA might not retain responsibility for oversight.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latin typeface="+mj-lt"/>
                        </a:rPr>
                        <a:t>Stakeholders urge PAs to ensure TCWG are aware of the risks and ethics concerns of the technology.</a:t>
                      </a: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A8D7EABC-69DA-50D0-9CAC-5E0AD7C7683A}"/>
              </a:ext>
            </a:extLst>
          </p:cNvPr>
          <p:cNvSpPr>
            <a:spLocks noGrp="1"/>
          </p:cNvSpPr>
          <p:nvPr>
            <p:ph type="title"/>
          </p:nvPr>
        </p:nvSpPr>
        <p:spPr>
          <a:xfrm>
            <a:off x="838200" y="36374"/>
            <a:ext cx="10515600" cy="1068518"/>
          </a:xfrm>
        </p:spPr>
        <p:txBody>
          <a:bodyPr>
            <a:normAutofit/>
          </a:bodyPr>
          <a:lstStyle/>
          <a:p>
            <a:r>
              <a:rPr lang="en-US" dirty="0">
                <a:latin typeface="+mj-lt"/>
              </a:rPr>
              <a:t>E – Communication with TCWG </a:t>
            </a:r>
            <a:r>
              <a:rPr lang="en-US" sz="2800" dirty="0">
                <a:latin typeface="+mj-lt"/>
              </a:rPr>
              <a:t>(1)</a:t>
            </a:r>
          </a:p>
        </p:txBody>
      </p:sp>
      <p:graphicFrame>
        <p:nvGraphicFramePr>
          <p:cNvPr id="4" name="Table 3">
            <a:extLst>
              <a:ext uri="{FF2B5EF4-FFF2-40B4-BE49-F238E27FC236}">
                <a16:creationId xmlns:a16="http://schemas.microsoft.com/office/drawing/2014/main" id="{211EB47A-3F17-D0C6-B362-D11D95BEBDB2}"/>
              </a:ext>
            </a:extLst>
          </p:cNvPr>
          <p:cNvGraphicFramePr>
            <a:graphicFrameLocks noGrp="1"/>
          </p:cNvGraphicFramePr>
          <p:nvPr>
            <p:extLst>
              <p:ext uri="{D42A27DB-BD31-4B8C-83A1-F6EECF244321}">
                <p14:modId xmlns:p14="http://schemas.microsoft.com/office/powerpoint/2010/main" val="3249184500"/>
              </p:ext>
            </p:extLst>
          </p:nvPr>
        </p:nvGraphicFramePr>
        <p:xfrm>
          <a:off x="6333308" y="1324797"/>
          <a:ext cx="5257801" cy="5188296"/>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61982">
                <a:tc>
                  <a:txBody>
                    <a:bodyPr/>
                    <a:lstStyle/>
                    <a:p>
                      <a:r>
                        <a:rPr lang="en-US" sz="2000" dirty="0">
                          <a:latin typeface="+mj-lt"/>
                        </a:rPr>
                        <a:t>Impact to FPs</a:t>
                      </a:r>
                    </a:p>
                  </a:txBody>
                  <a:tcPr/>
                </a:tc>
                <a:extLst>
                  <a:ext uri="{0D108BD9-81ED-4DB2-BD59-A6C34878D82A}">
                    <a16:rowId xmlns:a16="http://schemas.microsoft.com/office/drawing/2014/main" val="448257112"/>
                  </a:ext>
                </a:extLst>
              </a:tr>
              <a:tr h="4726314">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Such implicit or inadvertent outsourcing of responsibility impacts a PA’s public interest accountability.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Over-reliance on experts threaten the FPs of Professional Competence and Due Care and Objectivity.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en-US" sz="2000" dirty="0">
                        <a:solidFill>
                          <a:schemeClr val="tx1">
                            <a:lumMod val="50000"/>
                          </a:schemeClr>
                        </a:solidFill>
                        <a:latin typeface="+mj-lt"/>
                      </a:endParaRP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3727417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901781338"/>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E</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Add new material to the Code in the subsections on “communicating with TCWG” in Parts 2 and 3 to:</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Strengthen the concepts of transparency and accountability.</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Encourage, or require, meaningful communication with TCWG by PAs</a:t>
                      </a:r>
                      <a:br>
                        <a:rPr lang="en-US" sz="2000" b="0" dirty="0">
                          <a:solidFill>
                            <a:schemeClr val="tx1">
                              <a:lumMod val="50000"/>
                            </a:schemeClr>
                          </a:solidFill>
                          <a:latin typeface="+mj-lt"/>
                        </a:rPr>
                      </a:br>
                      <a:r>
                        <a:rPr lang="en-US" sz="2000" b="0" dirty="0">
                          <a:solidFill>
                            <a:schemeClr val="tx1">
                              <a:lumMod val="50000"/>
                            </a:schemeClr>
                          </a:solidFill>
                          <a:latin typeface="+mj-lt"/>
                        </a:rPr>
                        <a:t>(including individual PAPPs and firms) about technology-related risks and exposures that might affect PAs’ compliance with the fundamental principles and, where applicable, independence requirements. </a:t>
                      </a:r>
                      <a:endParaRPr lang="en-US" sz="2000" b="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6" name="Title 50">
            <a:extLst>
              <a:ext uri="{FF2B5EF4-FFF2-40B4-BE49-F238E27FC236}">
                <a16:creationId xmlns:a16="http://schemas.microsoft.com/office/drawing/2014/main" id="{9213EBA2-DA01-04DF-66FC-936826EE53CC}"/>
              </a:ext>
            </a:extLst>
          </p:cNvPr>
          <p:cNvSpPr>
            <a:spLocks noGrp="1"/>
          </p:cNvSpPr>
          <p:nvPr>
            <p:ph type="title"/>
          </p:nvPr>
        </p:nvSpPr>
        <p:spPr>
          <a:xfrm>
            <a:off x="838200" y="36374"/>
            <a:ext cx="10515600" cy="1068518"/>
          </a:xfrm>
        </p:spPr>
        <p:txBody>
          <a:bodyPr>
            <a:normAutofit/>
          </a:bodyPr>
          <a:lstStyle/>
          <a:p>
            <a:r>
              <a:rPr lang="en-US" dirty="0">
                <a:latin typeface="+mj-lt"/>
              </a:rPr>
              <a:t>E – Communication with TCWG </a:t>
            </a:r>
            <a:r>
              <a:rPr lang="en-US" sz="2800" dirty="0">
                <a:latin typeface="+mj-lt"/>
              </a:rPr>
              <a:t>(2)</a:t>
            </a:r>
          </a:p>
        </p:txBody>
      </p:sp>
    </p:spTree>
    <p:extLst>
      <p:ext uri="{BB962C8B-B14F-4D97-AF65-F5344CB8AC3E}">
        <p14:creationId xmlns:p14="http://schemas.microsoft.com/office/powerpoint/2010/main" val="609797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149433848"/>
              </p:ext>
            </p:extLst>
          </p:nvPr>
        </p:nvGraphicFramePr>
        <p:xfrm>
          <a:off x="838200" y="1324797"/>
          <a:ext cx="5257800" cy="5268319"/>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434477">
                <a:tc>
                  <a:txBody>
                    <a:bodyPr/>
                    <a:lstStyle/>
                    <a:p>
                      <a:r>
                        <a:rPr lang="en-US" sz="2000" dirty="0">
                          <a:latin typeface="+mj-lt"/>
                        </a:rPr>
                        <a:t>Insights</a:t>
                      </a:r>
                    </a:p>
                  </a:txBody>
                  <a:tcPr/>
                </a:tc>
                <a:extLst>
                  <a:ext uri="{0D108BD9-81ED-4DB2-BD59-A6C34878D82A}">
                    <a16:rowId xmlns:a16="http://schemas.microsoft.com/office/drawing/2014/main" val="448257112"/>
                  </a:ext>
                </a:extLst>
              </a:tr>
              <a:tr h="4833842">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In multidisciplinary teams, assessing whether non-PA experts also adhere to the same ethical values as PAs is important to enhance the reliability of information prepared and presented</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How can/should PAs assess whether they are comfortable that a relied-upon, non-PA expert reasonably conducts themselves in accordance with the spirit of the FPs?</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lang="en-US" sz="2000" dirty="0">
                        <a:latin typeface="+mj-lt"/>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lang="en-US" sz="2000" dirty="0">
                        <a:latin typeface="+mj-lt"/>
                      </a:endParaRP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endParaRPr lang="en-US" sz="2000" dirty="0">
                        <a:latin typeface="+mj-lt"/>
                      </a:endParaRP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A8D7EABC-69DA-50D0-9CAC-5E0AD7C7683A}"/>
              </a:ext>
            </a:extLst>
          </p:cNvPr>
          <p:cNvSpPr>
            <a:spLocks noGrp="1"/>
          </p:cNvSpPr>
          <p:nvPr>
            <p:ph type="title"/>
          </p:nvPr>
        </p:nvSpPr>
        <p:spPr>
          <a:xfrm>
            <a:off x="838200" y="36374"/>
            <a:ext cx="10515600" cy="1068518"/>
          </a:xfrm>
        </p:spPr>
        <p:txBody>
          <a:bodyPr>
            <a:normAutofit/>
          </a:bodyPr>
          <a:lstStyle/>
          <a:p>
            <a:r>
              <a:rPr lang="en-US" dirty="0">
                <a:latin typeface="+mj-lt"/>
              </a:rPr>
              <a:t>F – Reliance on, or Use of, Experts </a:t>
            </a:r>
            <a:r>
              <a:rPr lang="en-US" sz="2800" dirty="0">
                <a:latin typeface="+mj-lt"/>
              </a:rPr>
              <a:t>(1)</a:t>
            </a:r>
          </a:p>
        </p:txBody>
      </p:sp>
      <p:graphicFrame>
        <p:nvGraphicFramePr>
          <p:cNvPr id="4" name="Table 3">
            <a:extLst>
              <a:ext uri="{FF2B5EF4-FFF2-40B4-BE49-F238E27FC236}">
                <a16:creationId xmlns:a16="http://schemas.microsoft.com/office/drawing/2014/main" id="{211EB47A-3F17-D0C6-B362-D11D95BEBDB2}"/>
              </a:ext>
            </a:extLst>
          </p:cNvPr>
          <p:cNvGraphicFramePr>
            <a:graphicFrameLocks noGrp="1"/>
          </p:cNvGraphicFramePr>
          <p:nvPr>
            <p:extLst>
              <p:ext uri="{D42A27DB-BD31-4B8C-83A1-F6EECF244321}">
                <p14:modId xmlns:p14="http://schemas.microsoft.com/office/powerpoint/2010/main" val="1714583313"/>
              </p:ext>
            </p:extLst>
          </p:nvPr>
        </p:nvGraphicFramePr>
        <p:xfrm>
          <a:off x="6333308" y="1324799"/>
          <a:ext cx="5257801" cy="5268318"/>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16347">
                <a:tc>
                  <a:txBody>
                    <a:bodyPr/>
                    <a:lstStyle/>
                    <a:p>
                      <a:r>
                        <a:rPr lang="en-US" sz="2000" dirty="0">
                          <a:latin typeface="+mj-lt"/>
                        </a:rPr>
                        <a:t>Impact to Fundamental Principles (FP)</a:t>
                      </a:r>
                    </a:p>
                  </a:txBody>
                  <a:tcPr/>
                </a:tc>
                <a:extLst>
                  <a:ext uri="{0D108BD9-81ED-4DB2-BD59-A6C34878D82A}">
                    <a16:rowId xmlns:a16="http://schemas.microsoft.com/office/drawing/2014/main" val="448257112"/>
                  </a:ext>
                </a:extLst>
              </a:tr>
              <a:tr h="4851971">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latin typeface="+mj-lt"/>
                          <a:ea typeface="+mn-ea"/>
                          <a:cs typeface="+mn-cs"/>
                        </a:rPr>
                        <a:t>If experts do not uphold similar ethics principles, and a PA relies upon or otherwise uses the work of such experts, then a PA’s ethics obligations might be threatened, including:</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Integrity</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Objectivity</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Professional Competence and Due Care</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Professional Behavior</a:t>
                      </a: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12502339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185969543"/>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F</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Develop non-authoritative guidance and/or revise the Code in paragraphs 220.7 A1  and 320.10 A1 to emphasize the</a:t>
                      </a:r>
                      <a:r>
                        <a:rPr lang="en-US" sz="2000" dirty="0">
                          <a:solidFill>
                            <a:schemeClr val="tx1">
                              <a:lumMod val="50000"/>
                            </a:schemeClr>
                          </a:solidFill>
                          <a:latin typeface="+mj-lt"/>
                        </a:rPr>
                        <a:t>:</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dirty="0">
                          <a:solidFill>
                            <a:schemeClr val="tx1">
                              <a:lumMod val="50000"/>
                            </a:schemeClr>
                          </a:solidFill>
                          <a:latin typeface="+mj-lt"/>
                        </a:rPr>
                        <a:t>Importance of a PA assessing the extent to which an expert being used and relied upon behaves in alignment with the Code’s fundamental principles, as well as</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dirty="0">
                          <a:solidFill>
                            <a:schemeClr val="tx1">
                              <a:lumMod val="50000"/>
                            </a:schemeClr>
                          </a:solidFill>
                          <a:latin typeface="+mj-lt"/>
                        </a:rPr>
                        <a:t>Factors to consider in making such an assessment.</a:t>
                      </a:r>
                    </a:p>
                  </a:txBody>
                  <a:tcPr/>
                </a:tc>
                <a:extLst>
                  <a:ext uri="{0D108BD9-81ED-4DB2-BD59-A6C34878D82A}">
                    <a16:rowId xmlns:a16="http://schemas.microsoft.com/office/drawing/2014/main" val="1491963552"/>
                  </a:ext>
                </a:extLst>
              </a:tr>
            </a:tbl>
          </a:graphicData>
        </a:graphic>
      </p:graphicFrame>
      <p:sp>
        <p:nvSpPr>
          <p:cNvPr id="5" name="Title 50">
            <a:extLst>
              <a:ext uri="{FF2B5EF4-FFF2-40B4-BE49-F238E27FC236}">
                <a16:creationId xmlns:a16="http://schemas.microsoft.com/office/drawing/2014/main" id="{8749B617-AD31-D32C-E08C-BE14697ACDEF}"/>
              </a:ext>
            </a:extLst>
          </p:cNvPr>
          <p:cNvSpPr>
            <a:spLocks noGrp="1"/>
          </p:cNvSpPr>
          <p:nvPr>
            <p:ph type="title"/>
          </p:nvPr>
        </p:nvSpPr>
        <p:spPr>
          <a:xfrm>
            <a:off x="838200" y="36374"/>
            <a:ext cx="10515600" cy="1068518"/>
          </a:xfrm>
        </p:spPr>
        <p:txBody>
          <a:bodyPr>
            <a:normAutofit/>
          </a:bodyPr>
          <a:lstStyle/>
          <a:p>
            <a:r>
              <a:rPr lang="en-US" dirty="0">
                <a:latin typeface="+mj-lt"/>
              </a:rPr>
              <a:t>F – Reliance on, or Use of, Experts </a:t>
            </a:r>
            <a:r>
              <a:rPr lang="en-US" sz="2800" dirty="0">
                <a:latin typeface="+mj-lt"/>
              </a:rPr>
              <a:t>(2)</a:t>
            </a:r>
          </a:p>
        </p:txBody>
      </p:sp>
    </p:spTree>
    <p:extLst>
      <p:ext uri="{BB962C8B-B14F-4D97-AF65-F5344CB8AC3E}">
        <p14:creationId xmlns:p14="http://schemas.microsoft.com/office/powerpoint/2010/main" val="1964175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321622513"/>
              </p:ext>
            </p:extLst>
          </p:nvPr>
        </p:nvGraphicFramePr>
        <p:xfrm>
          <a:off x="838200" y="1300597"/>
          <a:ext cx="5257800" cy="5390095"/>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489292">
                <a:tc>
                  <a:txBody>
                    <a:bodyPr/>
                    <a:lstStyle/>
                    <a:p>
                      <a:r>
                        <a:rPr lang="en-US" sz="2000" dirty="0">
                          <a:latin typeface="+mj-lt"/>
                        </a:rPr>
                        <a:t>Insights</a:t>
                      </a:r>
                    </a:p>
                  </a:txBody>
                  <a:tcPr/>
                </a:tc>
                <a:extLst>
                  <a:ext uri="{0D108BD9-81ED-4DB2-BD59-A6C34878D82A}">
                    <a16:rowId xmlns:a16="http://schemas.microsoft.com/office/drawing/2014/main" val="448257112"/>
                  </a:ext>
                </a:extLst>
              </a:tr>
              <a:tr h="4790436">
                <a:tc>
                  <a:txBody>
                    <a:bodyPr/>
                    <a:lstStyle/>
                    <a:p>
                      <a:pPr marL="342900" marR="0" lvl="0" indent="-342900" algn="l" defTabSz="914400" rtl="0" eaLnBrk="1" fontAlgn="auto" latinLnBrk="0" hangingPunct="1">
                        <a:lnSpc>
                          <a:spcPct val="114000"/>
                        </a:lnSpc>
                        <a:spcBef>
                          <a:spcPts val="1200"/>
                        </a:spcBef>
                        <a:spcAft>
                          <a:spcPts val="600"/>
                        </a:spcAft>
                        <a:buClrTx/>
                        <a:buSzTx/>
                        <a:buFont typeface="Arial" panose="020B0604020202020204" pitchFamily="34" charset="0"/>
                        <a:buChar char="•"/>
                        <a:tabLst/>
                        <a:defRPr/>
                      </a:pPr>
                      <a:r>
                        <a:rPr lang="en-US" sz="1800" dirty="0">
                          <a:solidFill>
                            <a:schemeClr val="tx1">
                              <a:lumMod val="50000"/>
                            </a:schemeClr>
                          </a:solidFill>
                          <a:latin typeface="+mj-lt"/>
                        </a:rPr>
                        <a:t>Ongoing need for continuous upskilling resulting from the pace of change in technology. </a:t>
                      </a:r>
                    </a:p>
                    <a:p>
                      <a:pPr marL="342900" marR="0" lvl="0" indent="-342900" algn="l" defTabSz="914400" rtl="0" eaLnBrk="1" fontAlgn="auto" latinLnBrk="0" hangingPunct="1">
                        <a:lnSpc>
                          <a:spcPct val="114000"/>
                        </a:lnSpc>
                        <a:spcBef>
                          <a:spcPts val="1200"/>
                        </a:spcBef>
                        <a:spcAft>
                          <a:spcPts val="600"/>
                        </a:spcAft>
                        <a:buClrTx/>
                        <a:buSzTx/>
                        <a:buFont typeface="Arial" panose="020B0604020202020204" pitchFamily="34" charset="0"/>
                        <a:buChar char="•"/>
                        <a:tabLst/>
                        <a:defRPr/>
                      </a:pPr>
                      <a:r>
                        <a:rPr lang="en-US" sz="1800" dirty="0">
                          <a:solidFill>
                            <a:schemeClr val="tx1">
                              <a:lumMod val="50000"/>
                            </a:schemeClr>
                          </a:solidFill>
                          <a:latin typeface="+mj-lt"/>
                        </a:rPr>
                        <a:t>Stakeholders commented on and questioned what competence threshold should be considered as “sufficient” in today’s complex, dynamic, and uncertain world.</a:t>
                      </a:r>
                    </a:p>
                    <a:p>
                      <a:pPr marL="342900" marR="0" lvl="0" indent="-342900" algn="l" defTabSz="914400" rtl="0" eaLnBrk="1" fontAlgn="auto" latinLnBrk="0" hangingPunct="1">
                        <a:lnSpc>
                          <a:spcPct val="114000"/>
                        </a:lnSpc>
                        <a:spcBef>
                          <a:spcPts val="1200"/>
                        </a:spcBef>
                        <a:spcAft>
                          <a:spcPts val="600"/>
                        </a:spcAft>
                        <a:buClrTx/>
                        <a:buSzTx/>
                        <a:buFont typeface="Arial" panose="020B0604020202020204" pitchFamily="34" charset="0"/>
                        <a:buChar char="•"/>
                        <a:tabLst/>
                        <a:defRPr/>
                      </a:pPr>
                      <a:r>
                        <a:rPr lang="en-US" sz="1800" kern="1200" dirty="0">
                          <a:solidFill>
                            <a:schemeClr val="tx1">
                              <a:lumMod val="50000"/>
                            </a:schemeClr>
                          </a:solidFill>
                          <a:latin typeface="+mj-lt"/>
                        </a:rPr>
                        <a:t>General consensus is that </a:t>
                      </a:r>
                      <a:r>
                        <a:rPr lang="en-US" sz="1800" kern="1200" dirty="0">
                          <a:solidFill>
                            <a:schemeClr val="tx1">
                              <a:lumMod val="50000"/>
                            </a:schemeClr>
                          </a:solidFill>
                          <a:effectLst/>
                          <a:latin typeface="+mj-lt"/>
                          <a:ea typeface="+mn-ea"/>
                          <a:cs typeface="+mn-cs"/>
                        </a:rPr>
                        <a:t>PAs need to be well enough versed to ask appropriate questions to identify and manage the risks and take advantage of the opportunities related to innovative and transformative technologies, but that mastery of specific technologies by all PAs would be neither necessary nor realistic. </a:t>
                      </a: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A8D7EABC-69DA-50D0-9CAC-5E0AD7C7683A}"/>
              </a:ext>
            </a:extLst>
          </p:cNvPr>
          <p:cNvSpPr>
            <a:spLocks noGrp="1"/>
          </p:cNvSpPr>
          <p:nvPr>
            <p:ph type="title"/>
          </p:nvPr>
        </p:nvSpPr>
        <p:spPr>
          <a:xfrm>
            <a:off x="838200" y="36374"/>
            <a:ext cx="10515600" cy="1068518"/>
          </a:xfrm>
        </p:spPr>
        <p:txBody>
          <a:bodyPr>
            <a:normAutofit/>
          </a:bodyPr>
          <a:lstStyle/>
          <a:p>
            <a:r>
              <a:rPr lang="en-US" dirty="0">
                <a:latin typeface="+mj-lt"/>
              </a:rPr>
              <a:t>G – Sufficient Competence </a:t>
            </a:r>
            <a:r>
              <a:rPr lang="en-US" sz="2800" dirty="0">
                <a:latin typeface="+mj-lt"/>
              </a:rPr>
              <a:t>(1)</a:t>
            </a:r>
          </a:p>
        </p:txBody>
      </p:sp>
      <p:graphicFrame>
        <p:nvGraphicFramePr>
          <p:cNvPr id="4" name="Table 3">
            <a:extLst>
              <a:ext uri="{FF2B5EF4-FFF2-40B4-BE49-F238E27FC236}">
                <a16:creationId xmlns:a16="http://schemas.microsoft.com/office/drawing/2014/main" id="{211EB47A-3F17-D0C6-B362-D11D95BEBDB2}"/>
              </a:ext>
            </a:extLst>
          </p:cNvPr>
          <p:cNvGraphicFramePr>
            <a:graphicFrameLocks noGrp="1"/>
          </p:cNvGraphicFramePr>
          <p:nvPr>
            <p:extLst>
              <p:ext uri="{D42A27DB-BD31-4B8C-83A1-F6EECF244321}">
                <p14:modId xmlns:p14="http://schemas.microsoft.com/office/powerpoint/2010/main" val="1277607941"/>
              </p:ext>
            </p:extLst>
          </p:nvPr>
        </p:nvGraphicFramePr>
        <p:xfrm>
          <a:off x="6333308" y="1324796"/>
          <a:ext cx="5257801" cy="5365959"/>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77801">
                <a:tc>
                  <a:txBody>
                    <a:bodyPr/>
                    <a:lstStyle/>
                    <a:p>
                      <a:r>
                        <a:rPr lang="en-US" sz="2000" dirty="0">
                          <a:latin typeface="+mj-lt"/>
                        </a:rPr>
                        <a:t>Impact to Fundamental Principles (FP)</a:t>
                      </a:r>
                    </a:p>
                  </a:txBody>
                  <a:tcPr/>
                </a:tc>
                <a:extLst>
                  <a:ext uri="{0D108BD9-81ED-4DB2-BD59-A6C34878D82A}">
                    <a16:rowId xmlns:a16="http://schemas.microsoft.com/office/drawing/2014/main" val="448257112"/>
                  </a:ext>
                </a:extLst>
              </a:tr>
              <a:tr h="4888158">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Lack of competence threatens a PA’s compliance with the FP of</a:t>
                      </a:r>
                      <a:br>
                        <a:rPr lang="en-US" sz="2000" dirty="0">
                          <a:solidFill>
                            <a:schemeClr val="tx1">
                              <a:lumMod val="50000"/>
                            </a:schemeClr>
                          </a:solidFill>
                          <a:latin typeface="+mj-lt"/>
                        </a:rPr>
                      </a:br>
                      <a:r>
                        <a:rPr lang="en-US" sz="2000" dirty="0">
                          <a:solidFill>
                            <a:schemeClr val="tx1">
                              <a:lumMod val="50000"/>
                            </a:schemeClr>
                          </a:solidFill>
                          <a:latin typeface="+mj-lt"/>
                        </a:rPr>
                        <a:t>Professional Competence and Due Care.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latin typeface="+mj-lt"/>
                          <a:ea typeface="+mn-ea"/>
                          <a:cs typeface="+mn-cs"/>
                        </a:rPr>
                        <a:t>This also impacts a PAs obligation to act with sufficient expertise (Section 230).</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en-US" sz="2000" dirty="0">
                        <a:solidFill>
                          <a:schemeClr val="tx1">
                            <a:lumMod val="50000"/>
                          </a:schemeClr>
                        </a:solidFill>
                        <a:latin typeface="+mj-lt"/>
                      </a:endParaRP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10218734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2801821491"/>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G</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Engage more actively with other bodies, such as IFAC’s International Panel on Accountancy Education (IPAE) and PAOs</a:t>
                      </a:r>
                      <a:r>
                        <a:rPr lang="en-US" sz="2000" b="0" dirty="0">
                          <a:solidFill>
                            <a:schemeClr val="tx1">
                              <a:lumMod val="50000"/>
                            </a:schemeClr>
                          </a:solidFill>
                          <a:latin typeface="+mj-lt"/>
                        </a:rPr>
                        <a:t>, to encourage them to arrange educational activities to raise awareness about the characteristics of “sufficient” competence in the context of the Code and the International Education Standards (IESs) or equivalent jurisdictional requirements.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0" dirty="0">
                          <a:solidFill>
                            <a:schemeClr val="tx1">
                              <a:lumMod val="50000"/>
                            </a:schemeClr>
                          </a:solidFill>
                          <a:latin typeface="+mj-lt"/>
                        </a:rPr>
                        <a:t>Such other bodies are better placed to develop non-authoritative guidance to illustrate and emphasize how the Code’s principles apply when determining sufficient competence. </a:t>
                      </a:r>
                      <a:endParaRPr lang="en-US" sz="2000" b="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6" name="Title 50">
            <a:extLst>
              <a:ext uri="{FF2B5EF4-FFF2-40B4-BE49-F238E27FC236}">
                <a16:creationId xmlns:a16="http://schemas.microsoft.com/office/drawing/2014/main" id="{4BA2B34C-8C29-6514-FCAA-5B4322CC0C21}"/>
              </a:ext>
            </a:extLst>
          </p:cNvPr>
          <p:cNvSpPr>
            <a:spLocks noGrp="1"/>
          </p:cNvSpPr>
          <p:nvPr>
            <p:ph type="title"/>
          </p:nvPr>
        </p:nvSpPr>
        <p:spPr>
          <a:xfrm>
            <a:off x="838200" y="36374"/>
            <a:ext cx="10515600" cy="1068518"/>
          </a:xfrm>
        </p:spPr>
        <p:txBody>
          <a:bodyPr>
            <a:normAutofit/>
          </a:bodyPr>
          <a:lstStyle/>
          <a:p>
            <a:r>
              <a:rPr lang="en-US" dirty="0">
                <a:latin typeface="+mj-lt"/>
              </a:rPr>
              <a:t>G – Sufficient Competence </a:t>
            </a:r>
            <a:r>
              <a:rPr lang="en-US" sz="2800" dirty="0">
                <a:latin typeface="+mj-lt"/>
              </a:rPr>
              <a:t>(2)</a:t>
            </a:r>
          </a:p>
        </p:txBody>
      </p:sp>
    </p:spTree>
    <p:extLst>
      <p:ext uri="{BB962C8B-B14F-4D97-AF65-F5344CB8AC3E}">
        <p14:creationId xmlns:p14="http://schemas.microsoft.com/office/powerpoint/2010/main" val="34127318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678506340"/>
              </p:ext>
            </p:extLst>
          </p:nvPr>
        </p:nvGraphicFramePr>
        <p:xfrm>
          <a:off x="838200" y="1324797"/>
          <a:ext cx="5257800" cy="5279728"/>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407338">
                <a:tc>
                  <a:txBody>
                    <a:bodyPr/>
                    <a:lstStyle/>
                    <a:p>
                      <a:r>
                        <a:rPr lang="en-US" sz="2000" dirty="0">
                          <a:latin typeface="+mj-lt"/>
                        </a:rPr>
                        <a:t>Insights</a:t>
                      </a:r>
                    </a:p>
                  </a:txBody>
                  <a:tcPr/>
                </a:tc>
                <a:extLst>
                  <a:ext uri="{0D108BD9-81ED-4DB2-BD59-A6C34878D82A}">
                    <a16:rowId xmlns:a16="http://schemas.microsoft.com/office/drawing/2014/main" val="448257112"/>
                  </a:ext>
                </a:extLst>
              </a:tr>
              <a:tr h="4872390">
                <a:tc>
                  <a:txBody>
                    <a:bodyPr/>
                    <a:lstStyle/>
                    <a:p>
                      <a:pPr marL="0" marR="0" lvl="0" indent="0" algn="l" defTabSz="914400" rtl="0" eaLnBrk="1" fontAlgn="auto" latinLnBrk="0" hangingPunct="1">
                        <a:lnSpc>
                          <a:spcPct val="100000"/>
                        </a:lnSpc>
                        <a:spcBef>
                          <a:spcPts val="600"/>
                        </a:spcBef>
                        <a:spcAft>
                          <a:spcPts val="600"/>
                        </a:spcAft>
                        <a:buClrTx/>
                        <a:buSzTx/>
                        <a:buFontTx/>
                        <a:buNone/>
                        <a:tabLst/>
                        <a:defRPr/>
                      </a:pPr>
                      <a:r>
                        <a:rPr lang="en-US" sz="1700" dirty="0">
                          <a:solidFill>
                            <a:schemeClr val="tx1">
                              <a:lumMod val="50000"/>
                            </a:schemeClr>
                          </a:solidFill>
                          <a:latin typeface="+mj-lt"/>
                        </a:rPr>
                        <a:t>Concerns continue to be heard regarding the pressure on PAs due to:</a:t>
                      </a:r>
                    </a:p>
                    <a:p>
                      <a:pPr marL="285750" indent="-285750">
                        <a:lnSpc>
                          <a:spcPct val="100000"/>
                        </a:lnSpc>
                        <a:spcBef>
                          <a:spcPts val="600"/>
                        </a:spcBef>
                        <a:spcAft>
                          <a:spcPts val="600"/>
                        </a:spcAft>
                        <a:buFont typeface="Arial" panose="020B0604020202020204" pitchFamily="34" charset="0"/>
                        <a:buChar char="•"/>
                      </a:pPr>
                      <a:r>
                        <a:rPr lang="en-US" sz="1700" dirty="0">
                          <a:solidFill>
                            <a:schemeClr val="tx1">
                              <a:lumMod val="50000"/>
                            </a:schemeClr>
                          </a:solidFill>
                          <a:latin typeface="+mj-lt"/>
                        </a:rPr>
                        <a:t>Information overload</a:t>
                      </a:r>
                    </a:p>
                    <a:p>
                      <a:pPr marL="285750" indent="-285750">
                        <a:lnSpc>
                          <a:spcPct val="100000"/>
                        </a:lnSpc>
                        <a:spcBef>
                          <a:spcPts val="600"/>
                        </a:spcBef>
                        <a:spcAft>
                          <a:spcPts val="600"/>
                        </a:spcAft>
                        <a:buFont typeface="Arial" panose="020B0604020202020204" pitchFamily="34" charset="0"/>
                        <a:buChar char="•"/>
                      </a:pPr>
                      <a:r>
                        <a:rPr lang="en-US" sz="1700" dirty="0">
                          <a:solidFill>
                            <a:schemeClr val="tx1">
                              <a:lumMod val="50000"/>
                            </a:schemeClr>
                          </a:solidFill>
                          <a:latin typeface="+mj-lt"/>
                        </a:rPr>
                        <a:t>Pace of technology, legal and regulatory, and other changes</a:t>
                      </a:r>
                    </a:p>
                    <a:p>
                      <a:pPr marL="285750" indent="-285750">
                        <a:lnSpc>
                          <a:spcPct val="100000"/>
                        </a:lnSpc>
                        <a:spcBef>
                          <a:spcPts val="600"/>
                        </a:spcBef>
                        <a:spcAft>
                          <a:spcPts val="600"/>
                        </a:spcAft>
                        <a:buFont typeface="Arial" panose="020B0604020202020204" pitchFamily="34" charset="0"/>
                        <a:buChar char="•"/>
                      </a:pPr>
                      <a:r>
                        <a:rPr lang="en-US" sz="1700" dirty="0">
                          <a:solidFill>
                            <a:schemeClr val="tx1">
                              <a:lumMod val="50000"/>
                            </a:schemeClr>
                          </a:solidFill>
                          <a:latin typeface="+mj-lt"/>
                        </a:rPr>
                        <a:t>Time pressures that threaten the ability to effectively understand and/or assess the reasonableness of the use of technology</a:t>
                      </a:r>
                    </a:p>
                    <a:p>
                      <a:pPr marL="285750" indent="-285750">
                        <a:lnSpc>
                          <a:spcPct val="100000"/>
                        </a:lnSpc>
                        <a:spcBef>
                          <a:spcPts val="600"/>
                        </a:spcBef>
                        <a:spcAft>
                          <a:spcPts val="600"/>
                        </a:spcAft>
                        <a:buFont typeface="Arial" panose="020B0604020202020204" pitchFamily="34" charset="0"/>
                        <a:buChar char="•"/>
                      </a:pPr>
                      <a:r>
                        <a:rPr lang="en-US" sz="1700" dirty="0">
                          <a:solidFill>
                            <a:schemeClr val="tx1">
                              <a:lumMod val="50000"/>
                            </a:schemeClr>
                          </a:solidFill>
                          <a:latin typeface="+mj-lt"/>
                        </a:rPr>
                        <a:t>Frequent pressures arising from organizations seeking “silver bullet” technology to achieve performance targets, including automation and AI</a:t>
                      </a:r>
                    </a:p>
                    <a:p>
                      <a:pPr marL="0" marR="0">
                        <a:lnSpc>
                          <a:spcPct val="100000"/>
                        </a:lnSpc>
                        <a:spcBef>
                          <a:spcPts val="600"/>
                        </a:spcBef>
                        <a:spcAft>
                          <a:spcPts val="600"/>
                        </a:spcAft>
                      </a:pPr>
                      <a:r>
                        <a:rPr lang="en-US" sz="1700" kern="1200" dirty="0">
                          <a:solidFill>
                            <a:schemeClr val="tx1">
                              <a:lumMod val="50000"/>
                            </a:schemeClr>
                          </a:solidFill>
                          <a:effectLst/>
                          <a:latin typeface="+mj-lt"/>
                        </a:rPr>
                        <a:t>These pressures are sometimes framed as PAs feeling intimidated, but as a result of factors in their professional environmental or from within, rather than from pressure exerted by another individual.</a:t>
                      </a:r>
                      <a:endParaRPr lang="en-US" sz="2000" kern="1200" dirty="0">
                        <a:solidFill>
                          <a:schemeClr val="dk1"/>
                        </a:solidFill>
                        <a:effectLst/>
                        <a:latin typeface="+mj-lt"/>
                        <a:ea typeface="+mn-ea"/>
                        <a:cs typeface="+mn-cs"/>
                      </a:endParaRP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9B6B59BB-A2EA-BEC9-5423-96C7B31246C8}"/>
              </a:ext>
            </a:extLst>
          </p:cNvPr>
          <p:cNvSpPr>
            <a:spLocks noGrp="1"/>
          </p:cNvSpPr>
          <p:nvPr>
            <p:ph type="title"/>
          </p:nvPr>
        </p:nvSpPr>
        <p:spPr>
          <a:xfrm>
            <a:off x="838200" y="36374"/>
            <a:ext cx="10515600" cy="1068518"/>
          </a:xfrm>
        </p:spPr>
        <p:txBody>
          <a:bodyPr/>
          <a:lstStyle/>
          <a:p>
            <a:r>
              <a:rPr lang="en-US" dirty="0">
                <a:latin typeface="+mj-lt"/>
              </a:rPr>
              <a:t>H – Pressure on PAs </a:t>
            </a:r>
            <a:r>
              <a:rPr lang="en-US" sz="2800" dirty="0">
                <a:latin typeface="+mj-lt"/>
              </a:rPr>
              <a:t>(1)</a:t>
            </a:r>
          </a:p>
        </p:txBody>
      </p:sp>
      <p:graphicFrame>
        <p:nvGraphicFramePr>
          <p:cNvPr id="6" name="Table 5">
            <a:extLst>
              <a:ext uri="{FF2B5EF4-FFF2-40B4-BE49-F238E27FC236}">
                <a16:creationId xmlns:a16="http://schemas.microsoft.com/office/drawing/2014/main" id="{E330E55A-5A00-4DCC-B312-D4846F8FD3F9}"/>
              </a:ext>
            </a:extLst>
          </p:cNvPr>
          <p:cNvGraphicFramePr>
            <a:graphicFrameLocks noGrp="1"/>
          </p:cNvGraphicFramePr>
          <p:nvPr>
            <p:extLst>
              <p:ext uri="{D42A27DB-BD31-4B8C-83A1-F6EECF244321}">
                <p14:modId xmlns:p14="http://schemas.microsoft.com/office/powerpoint/2010/main" val="3568684416"/>
              </p:ext>
            </p:extLst>
          </p:nvPr>
        </p:nvGraphicFramePr>
        <p:xfrm>
          <a:off x="6333308" y="1324799"/>
          <a:ext cx="5257801" cy="5268318"/>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16347">
                <a:tc>
                  <a:txBody>
                    <a:bodyPr/>
                    <a:lstStyle/>
                    <a:p>
                      <a:r>
                        <a:rPr lang="en-US" sz="2000" dirty="0">
                          <a:latin typeface="+mj-lt"/>
                        </a:rPr>
                        <a:t>Impact to Fundamental Principles (FP)</a:t>
                      </a:r>
                    </a:p>
                  </a:txBody>
                  <a:tcPr/>
                </a:tc>
                <a:extLst>
                  <a:ext uri="{0D108BD9-81ED-4DB2-BD59-A6C34878D82A}">
                    <a16:rowId xmlns:a16="http://schemas.microsoft.com/office/drawing/2014/main" val="448257112"/>
                  </a:ext>
                </a:extLst>
              </a:tr>
              <a:tr h="4851971">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latin typeface="+mj-lt"/>
                          <a:ea typeface="+mn-ea"/>
                          <a:cs typeface="+mn-cs"/>
                        </a:rPr>
                        <a:t>Such pressures impact a PA’s ability to perform their professional activities competently and threaten compliance with the FPs, including:</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Integrity</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Objectivity</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Professional Competence and</a:t>
                      </a:r>
                      <a:br>
                        <a:rPr lang="en-US" sz="2000" kern="1200" dirty="0">
                          <a:solidFill>
                            <a:schemeClr val="tx1">
                              <a:lumMod val="50000"/>
                            </a:schemeClr>
                          </a:solidFill>
                          <a:latin typeface="+mj-lt"/>
                          <a:ea typeface="+mn-ea"/>
                          <a:cs typeface="+mn-cs"/>
                        </a:rPr>
                      </a:br>
                      <a:r>
                        <a:rPr lang="en-US" sz="2000" kern="1200" dirty="0">
                          <a:solidFill>
                            <a:schemeClr val="tx1">
                              <a:lumMod val="50000"/>
                            </a:schemeClr>
                          </a:solidFill>
                          <a:latin typeface="+mj-lt"/>
                          <a:ea typeface="+mn-ea"/>
                          <a:cs typeface="+mn-cs"/>
                        </a:rPr>
                        <a:t>Due Care</a:t>
                      </a:r>
                    </a:p>
                    <a:p>
                      <a:pPr marL="692150" marR="0" lvl="0" indent="-342900" algn="l" defTabSz="914400" rtl="0" eaLnBrk="1" fontAlgn="auto" latinLnBrk="0" hangingPunct="1">
                        <a:lnSpc>
                          <a:spcPct val="100000"/>
                        </a:lnSpc>
                        <a:spcBef>
                          <a:spcPts val="600"/>
                        </a:spcBef>
                        <a:spcAft>
                          <a:spcPts val="600"/>
                        </a:spcAft>
                        <a:buClrTx/>
                        <a:buSzTx/>
                        <a:buFont typeface="Courier New" panose="02070309020205020404" pitchFamily="49" charset="0"/>
                        <a:buChar char="o"/>
                        <a:tabLst/>
                        <a:defRPr/>
                      </a:pPr>
                      <a:r>
                        <a:rPr lang="en-US" sz="2000" kern="1200" dirty="0">
                          <a:solidFill>
                            <a:schemeClr val="tx1">
                              <a:lumMod val="50000"/>
                            </a:schemeClr>
                          </a:solidFill>
                          <a:latin typeface="+mj-lt"/>
                          <a:ea typeface="+mn-ea"/>
                          <a:cs typeface="+mn-cs"/>
                        </a:rPr>
                        <a:t>Professional Behavior</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latin typeface="+mj-lt"/>
                          <a:ea typeface="+mn-ea"/>
                          <a:cs typeface="+mn-cs"/>
                        </a:rPr>
                        <a:t>Also relevant to, and impacts application of, Sections 230 </a:t>
                      </a:r>
                      <a:r>
                        <a:rPr lang="en-US" sz="2000" i="1" kern="1200" dirty="0">
                          <a:solidFill>
                            <a:schemeClr val="tx1">
                              <a:lumMod val="50000"/>
                            </a:schemeClr>
                          </a:solidFill>
                          <a:latin typeface="+mj-lt"/>
                          <a:ea typeface="+mn-ea"/>
                          <a:cs typeface="+mn-cs"/>
                        </a:rPr>
                        <a:t>Acting with Sufficient Expertise</a:t>
                      </a:r>
                      <a:r>
                        <a:rPr lang="en-US" sz="2000" kern="1200" dirty="0">
                          <a:solidFill>
                            <a:schemeClr val="tx1">
                              <a:lumMod val="50000"/>
                            </a:schemeClr>
                          </a:solidFill>
                          <a:latin typeface="+mj-lt"/>
                          <a:ea typeface="+mn-ea"/>
                          <a:cs typeface="+mn-cs"/>
                        </a:rPr>
                        <a:t> and 270 </a:t>
                      </a:r>
                      <a:r>
                        <a:rPr lang="en-US" sz="2000" i="1" kern="1200" dirty="0">
                          <a:solidFill>
                            <a:schemeClr val="tx1">
                              <a:lumMod val="50000"/>
                            </a:schemeClr>
                          </a:solidFill>
                          <a:latin typeface="+mj-lt"/>
                          <a:ea typeface="+mn-ea"/>
                          <a:cs typeface="+mn-cs"/>
                        </a:rPr>
                        <a:t>Pressure to Breach the Fundamental Principles</a:t>
                      </a:r>
                      <a:r>
                        <a:rPr lang="en-US" sz="2000" kern="1200" dirty="0">
                          <a:solidFill>
                            <a:schemeClr val="tx1">
                              <a:lumMod val="50000"/>
                            </a:schemeClr>
                          </a:solidFill>
                          <a:latin typeface="+mj-lt"/>
                          <a:ea typeface="+mn-ea"/>
                          <a:cs typeface="+mn-cs"/>
                        </a:rPr>
                        <a:t>.</a:t>
                      </a: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36970703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2546329932"/>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H</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Revise the Code (e.g., Section 270 </a:t>
                      </a:r>
                      <a:r>
                        <a:rPr lang="en-US" sz="2000" b="1" i="1" dirty="0">
                          <a:solidFill>
                            <a:schemeClr val="tx1">
                              <a:lumMod val="50000"/>
                            </a:schemeClr>
                          </a:solidFill>
                          <a:latin typeface="+mj-lt"/>
                        </a:rPr>
                        <a:t>Pressure to Breach the Fundamental Principles</a:t>
                      </a:r>
                      <a:r>
                        <a:rPr lang="en-US" sz="2000" b="1" i="0" dirty="0">
                          <a:solidFill>
                            <a:schemeClr val="tx1">
                              <a:lumMod val="50000"/>
                            </a:schemeClr>
                          </a:solidFill>
                          <a:latin typeface="+mj-lt"/>
                        </a:rPr>
                        <a:t>) </a:t>
                      </a:r>
                      <a:r>
                        <a:rPr lang="en-US" sz="2000" b="0" dirty="0">
                          <a:solidFill>
                            <a:schemeClr val="tx1">
                              <a:lumMod val="50000"/>
                            </a:schemeClr>
                          </a:solidFill>
                          <a:latin typeface="+mj-lt"/>
                        </a:rPr>
                        <a:t>to include illustrations of pressures on PAs (e.g., time and resourcing constraints; competence gaps; complexity of technology, laws and regulations; pace of change; uncertainty; etc.).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Revise the Code (e.g., description of the intimidation threat in paragraph 120.6 A3)) </a:t>
                      </a:r>
                      <a:r>
                        <a:rPr lang="en-US" sz="2000" b="0" dirty="0">
                          <a:solidFill>
                            <a:schemeClr val="tx1">
                              <a:lumMod val="50000"/>
                            </a:schemeClr>
                          </a:solidFill>
                          <a:latin typeface="+mj-lt"/>
                        </a:rPr>
                        <a:t>to encompass this broader manifestation of pressure beyond that exerted by another person and recognize the threats extend beyond Objectivity.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Advocate to PAOs and other bodies, such as IFAC’s IPAE,</a:t>
                      </a:r>
                      <a:r>
                        <a:rPr lang="en-US" sz="2000" b="0" dirty="0">
                          <a:solidFill>
                            <a:schemeClr val="tx1">
                              <a:lumMod val="50000"/>
                            </a:schemeClr>
                          </a:solidFill>
                          <a:latin typeface="+mj-lt"/>
                        </a:rPr>
                        <a:t> the development of additional non-authoritative resources to raise awareness of, and provide guidance on, how PAs can manage and mitigate sustained pressures. </a:t>
                      </a:r>
                      <a:endParaRPr lang="en-US" sz="2000" b="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6" name="Title 50">
            <a:extLst>
              <a:ext uri="{FF2B5EF4-FFF2-40B4-BE49-F238E27FC236}">
                <a16:creationId xmlns:a16="http://schemas.microsoft.com/office/drawing/2014/main" id="{4BA2B34C-8C29-6514-FCAA-5B4322CC0C21}"/>
              </a:ext>
            </a:extLst>
          </p:cNvPr>
          <p:cNvSpPr>
            <a:spLocks noGrp="1"/>
          </p:cNvSpPr>
          <p:nvPr>
            <p:ph type="title"/>
          </p:nvPr>
        </p:nvSpPr>
        <p:spPr>
          <a:xfrm>
            <a:off x="838200" y="36374"/>
            <a:ext cx="10515600" cy="1068518"/>
          </a:xfrm>
        </p:spPr>
        <p:txBody>
          <a:bodyPr>
            <a:normAutofit/>
          </a:bodyPr>
          <a:lstStyle/>
          <a:p>
            <a:r>
              <a:rPr lang="en-US" dirty="0">
                <a:latin typeface="+mj-lt"/>
              </a:rPr>
              <a:t>H – Pressure on PAs </a:t>
            </a:r>
            <a:r>
              <a:rPr lang="en-US" sz="2800" dirty="0">
                <a:latin typeface="+mj-lt"/>
              </a:rPr>
              <a:t>(2)</a:t>
            </a:r>
          </a:p>
        </p:txBody>
      </p:sp>
    </p:spTree>
    <p:extLst>
      <p:ext uri="{BB962C8B-B14F-4D97-AF65-F5344CB8AC3E}">
        <p14:creationId xmlns:p14="http://schemas.microsoft.com/office/powerpoint/2010/main" val="20418480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899670991"/>
              </p:ext>
            </p:extLst>
          </p:nvPr>
        </p:nvGraphicFramePr>
        <p:xfrm>
          <a:off x="838200" y="1324797"/>
          <a:ext cx="5257800" cy="53644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353261">
                <a:tc>
                  <a:txBody>
                    <a:bodyPr/>
                    <a:lstStyle/>
                    <a:p>
                      <a:r>
                        <a:rPr lang="en-US" sz="2000" dirty="0">
                          <a:latin typeface="+mj-lt"/>
                        </a:rPr>
                        <a:t>Insights</a:t>
                      </a:r>
                    </a:p>
                  </a:txBody>
                  <a:tcPr/>
                </a:tc>
                <a:extLst>
                  <a:ext uri="{0D108BD9-81ED-4DB2-BD59-A6C34878D82A}">
                    <a16:rowId xmlns:a16="http://schemas.microsoft.com/office/drawing/2014/main" val="448257112"/>
                  </a:ext>
                </a:extLst>
              </a:tr>
              <a:tr h="2680968">
                <a:tc>
                  <a:txBody>
                    <a:bodyPr/>
                    <a:lstStyle/>
                    <a:p>
                      <a:pPr marL="342900" marR="0" indent="-342900">
                        <a:lnSpc>
                          <a:spcPct val="100000"/>
                        </a:lnSpc>
                        <a:spcBef>
                          <a:spcPts val="600"/>
                        </a:spcBef>
                        <a:spcAft>
                          <a:spcPts val="600"/>
                        </a:spcAft>
                        <a:buFont typeface="Arial" panose="020B0604020202020204" pitchFamily="34" charset="0"/>
                        <a:buChar char="•"/>
                      </a:pPr>
                      <a:r>
                        <a:rPr lang="en-US" sz="2000" kern="1200" dirty="0">
                          <a:solidFill>
                            <a:schemeClr val="tx1">
                              <a:lumMod val="50000"/>
                            </a:schemeClr>
                          </a:solidFill>
                          <a:effectLst/>
                          <a:latin typeface="+mj-lt"/>
                          <a:ea typeface="+mn-ea"/>
                          <a:cs typeface="+mn-cs"/>
                        </a:rPr>
                        <a:t>Rise in strategic and commercial relationships (often referred to as “alliances,” “partnerships,” or “ecosystems”) between accounting firms and technology and other companies.</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ea typeface="+mn-ea"/>
                          <a:cs typeface="+mn-cs"/>
                        </a:rPr>
                        <a:t>Stakeholders observe an implicit “trust” is created in a product or service when a firm’s logo is prominently displayed alongside a technology company’s logo – despite the involvement of the firm potentially being minimal. </a:t>
                      </a:r>
                    </a:p>
                    <a:p>
                      <a:pPr marL="342900" marR="0" indent="-342900">
                        <a:lnSpc>
                          <a:spcPct val="100000"/>
                        </a:lnSpc>
                        <a:spcBef>
                          <a:spcPts val="600"/>
                        </a:spcBef>
                        <a:spcAft>
                          <a:spcPts val="600"/>
                        </a:spcAft>
                        <a:buFont typeface="Arial" panose="020B0604020202020204" pitchFamily="34" charset="0"/>
                        <a:buChar char="•"/>
                      </a:pPr>
                      <a:r>
                        <a:rPr lang="en-US" sz="2000" kern="1200" dirty="0">
                          <a:solidFill>
                            <a:schemeClr val="tx1">
                              <a:lumMod val="50000"/>
                            </a:schemeClr>
                          </a:solidFill>
                          <a:effectLst/>
                          <a:latin typeface="+mj-lt"/>
                          <a:ea typeface="+mn-ea"/>
                          <a:cs typeface="+mn-cs"/>
                        </a:rPr>
                        <a:t>Section 520 </a:t>
                      </a:r>
                      <a:r>
                        <a:rPr lang="en-US" sz="2000" i="1" kern="1200" dirty="0">
                          <a:solidFill>
                            <a:schemeClr val="tx1">
                              <a:lumMod val="50000"/>
                            </a:schemeClr>
                          </a:solidFill>
                          <a:effectLst/>
                          <a:latin typeface="+mj-lt"/>
                          <a:ea typeface="+mn-ea"/>
                          <a:cs typeface="+mn-cs"/>
                        </a:rPr>
                        <a:t>Business Relationships</a:t>
                      </a:r>
                      <a:r>
                        <a:rPr lang="en-US" sz="2000" kern="1200" dirty="0">
                          <a:solidFill>
                            <a:schemeClr val="tx1">
                              <a:lumMod val="50000"/>
                            </a:schemeClr>
                          </a:solidFill>
                          <a:effectLst/>
                          <a:latin typeface="+mj-lt"/>
                          <a:ea typeface="+mn-ea"/>
                          <a:cs typeface="+mn-cs"/>
                        </a:rPr>
                        <a:t> addresses “close business relationships,” but does not address broader business relationships.</a:t>
                      </a: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9B6B59BB-A2EA-BEC9-5423-96C7B31246C8}"/>
              </a:ext>
            </a:extLst>
          </p:cNvPr>
          <p:cNvSpPr>
            <a:spLocks noGrp="1"/>
          </p:cNvSpPr>
          <p:nvPr>
            <p:ph type="title"/>
          </p:nvPr>
        </p:nvSpPr>
        <p:spPr>
          <a:xfrm>
            <a:off x="838200" y="36374"/>
            <a:ext cx="10515600" cy="1068518"/>
          </a:xfrm>
        </p:spPr>
        <p:txBody>
          <a:bodyPr/>
          <a:lstStyle/>
          <a:p>
            <a:r>
              <a:rPr lang="en-US" dirty="0">
                <a:latin typeface="+mj-lt"/>
              </a:rPr>
              <a:t>I – Business Relationships </a:t>
            </a:r>
            <a:r>
              <a:rPr lang="en-US" sz="2800" dirty="0">
                <a:latin typeface="+mj-lt"/>
              </a:rPr>
              <a:t>(1)</a:t>
            </a:r>
          </a:p>
        </p:txBody>
      </p:sp>
      <p:graphicFrame>
        <p:nvGraphicFramePr>
          <p:cNvPr id="4" name="Table 3">
            <a:extLst>
              <a:ext uri="{FF2B5EF4-FFF2-40B4-BE49-F238E27FC236}">
                <a16:creationId xmlns:a16="http://schemas.microsoft.com/office/drawing/2014/main" id="{04FC03C3-637C-6B03-EA36-F3224780661F}"/>
              </a:ext>
            </a:extLst>
          </p:cNvPr>
          <p:cNvGraphicFramePr>
            <a:graphicFrameLocks noGrp="1"/>
          </p:cNvGraphicFramePr>
          <p:nvPr>
            <p:extLst>
              <p:ext uri="{D42A27DB-BD31-4B8C-83A1-F6EECF244321}">
                <p14:modId xmlns:p14="http://schemas.microsoft.com/office/powerpoint/2010/main" val="3543745478"/>
              </p:ext>
            </p:extLst>
          </p:nvPr>
        </p:nvGraphicFramePr>
        <p:xfrm>
          <a:off x="6333308" y="1324797"/>
          <a:ext cx="5257801" cy="5059680"/>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50529">
                <a:tc>
                  <a:txBody>
                    <a:bodyPr/>
                    <a:lstStyle/>
                    <a:p>
                      <a:r>
                        <a:rPr lang="en-US" sz="2000" dirty="0">
                          <a:latin typeface="+mj-lt"/>
                        </a:rPr>
                        <a:t>Impact to Fundamental Principles (FP)</a:t>
                      </a:r>
                    </a:p>
                  </a:txBody>
                  <a:tcPr/>
                </a:tc>
                <a:extLst>
                  <a:ext uri="{0D108BD9-81ED-4DB2-BD59-A6C34878D82A}">
                    <a16:rowId xmlns:a16="http://schemas.microsoft.com/office/drawing/2014/main" val="448257112"/>
                  </a:ext>
                </a:extLst>
              </a:tr>
              <a:tr h="4609151">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A lack of transparency to clients or customers about the nature and extent of relationships between firms and technology or other companies might threaten the FP of Integrity.</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dirty="0">
                          <a:solidFill>
                            <a:schemeClr val="tx1">
                              <a:lumMod val="50000"/>
                            </a:schemeClr>
                          </a:solidFill>
                          <a:latin typeface="+mj-lt"/>
                        </a:rPr>
                        <a:t>Potential impacts on “independence in appearance” and “conflicts of interest”.</a:t>
                      </a: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36954367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1921993246"/>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I</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1" dirty="0">
                          <a:solidFill>
                            <a:schemeClr val="tx1">
                              <a:lumMod val="50000"/>
                            </a:schemeClr>
                          </a:solidFill>
                          <a:latin typeface="+mj-lt"/>
                        </a:rPr>
                        <a:t>Revise Section 520 </a:t>
                      </a:r>
                      <a:r>
                        <a:rPr lang="en-US" sz="2000" b="1" i="1" dirty="0">
                          <a:solidFill>
                            <a:schemeClr val="tx1">
                              <a:lumMod val="50000"/>
                            </a:schemeClr>
                          </a:solidFill>
                          <a:latin typeface="+mj-lt"/>
                        </a:rPr>
                        <a:t>Business Relationships</a:t>
                      </a:r>
                      <a:r>
                        <a:rPr lang="en-US" sz="2000" b="1" dirty="0">
                          <a:solidFill>
                            <a:schemeClr val="tx1">
                              <a:lumMod val="50000"/>
                            </a:schemeClr>
                          </a:solidFill>
                          <a:latin typeface="+mj-lt"/>
                        </a:rPr>
                        <a:t> to:</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More comprehensively address potential threats to the fundamental principles and, where relevant, independence as a result of broader business relationships that are currently not contemplated in the Code.</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Consider the context of broader business relationships and new forms of relationships that are emerging (e.g., </a:t>
                      </a:r>
                      <a:r>
                        <a:rPr lang="en-US" sz="2000" b="0" kern="1200" dirty="0">
                          <a:solidFill>
                            <a:schemeClr val="tx1">
                              <a:lumMod val="50000"/>
                            </a:schemeClr>
                          </a:solidFill>
                          <a:latin typeface="+mj-lt"/>
                          <a:ea typeface="+mn-ea"/>
                          <a:cs typeface="+mn-cs"/>
                        </a:rPr>
                        <a:t>strategic and commercial relationships between accounting firms and technology and other companies), and their potential impact on public perception of this aspect of the profession.</a:t>
                      </a:r>
                      <a:endParaRPr lang="en-US" sz="2000" b="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6" name="Title 50">
            <a:extLst>
              <a:ext uri="{FF2B5EF4-FFF2-40B4-BE49-F238E27FC236}">
                <a16:creationId xmlns:a16="http://schemas.microsoft.com/office/drawing/2014/main" id="{4BA2B34C-8C29-6514-FCAA-5B4322CC0C21}"/>
              </a:ext>
            </a:extLst>
          </p:cNvPr>
          <p:cNvSpPr>
            <a:spLocks noGrp="1"/>
          </p:cNvSpPr>
          <p:nvPr>
            <p:ph type="title"/>
          </p:nvPr>
        </p:nvSpPr>
        <p:spPr>
          <a:xfrm>
            <a:off x="838200" y="36374"/>
            <a:ext cx="10515600" cy="1068518"/>
          </a:xfrm>
        </p:spPr>
        <p:txBody>
          <a:bodyPr>
            <a:normAutofit/>
          </a:bodyPr>
          <a:lstStyle/>
          <a:p>
            <a:r>
              <a:rPr lang="en-US" dirty="0">
                <a:latin typeface="+mj-lt"/>
              </a:rPr>
              <a:t>I – Business Relationships </a:t>
            </a:r>
            <a:r>
              <a:rPr lang="en-US" sz="2800" dirty="0">
                <a:latin typeface="+mj-lt"/>
              </a:rPr>
              <a:t>(2)</a:t>
            </a:r>
          </a:p>
        </p:txBody>
      </p:sp>
    </p:spTree>
    <p:extLst>
      <p:ext uri="{BB962C8B-B14F-4D97-AF65-F5344CB8AC3E}">
        <p14:creationId xmlns:p14="http://schemas.microsoft.com/office/powerpoint/2010/main" val="2768076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B3A7-71A8-4B9E-A8F5-DD9BD2401159}"/>
              </a:ext>
            </a:extLst>
          </p:cNvPr>
          <p:cNvSpPr>
            <a:spLocks noGrp="1"/>
          </p:cNvSpPr>
          <p:nvPr>
            <p:ph type="title"/>
          </p:nvPr>
        </p:nvSpPr>
        <p:spPr>
          <a:xfrm>
            <a:off x="361122" y="26214"/>
            <a:ext cx="10515600" cy="1068518"/>
          </a:xfrm>
        </p:spPr>
        <p:txBody>
          <a:bodyPr>
            <a:normAutofit/>
          </a:bodyPr>
          <a:lstStyle/>
          <a:p>
            <a:r>
              <a:rPr lang="en-US" dirty="0">
                <a:latin typeface="+mj-lt"/>
              </a:rPr>
              <a:t>Recap: IESBA Technology Initiative</a:t>
            </a:r>
          </a:p>
        </p:txBody>
      </p:sp>
      <p:sp>
        <p:nvSpPr>
          <p:cNvPr id="9" name="Arrow: Right 2">
            <a:extLst>
              <a:ext uri="{FF2B5EF4-FFF2-40B4-BE49-F238E27FC236}">
                <a16:creationId xmlns:a16="http://schemas.microsoft.com/office/drawing/2014/main" id="{612652F7-4C1F-A938-99C4-D369EB87415F}"/>
              </a:ext>
            </a:extLst>
          </p:cNvPr>
          <p:cNvSpPr/>
          <p:nvPr/>
        </p:nvSpPr>
        <p:spPr>
          <a:xfrm>
            <a:off x="347875" y="1402285"/>
            <a:ext cx="11844125" cy="5306083"/>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Freeform 15">
            <a:extLst>
              <a:ext uri="{FF2B5EF4-FFF2-40B4-BE49-F238E27FC236}">
                <a16:creationId xmlns:a16="http://schemas.microsoft.com/office/drawing/2014/main" id="{62EB55C9-D6DF-C57A-1B80-1B118EEAFAF6}"/>
              </a:ext>
            </a:extLst>
          </p:cNvPr>
          <p:cNvSpPr/>
          <p:nvPr/>
        </p:nvSpPr>
        <p:spPr>
          <a:xfrm>
            <a:off x="2175562" y="4040899"/>
            <a:ext cx="383655" cy="91440"/>
          </a:xfrm>
          <a:custGeom>
            <a:avLst/>
            <a:gdLst>
              <a:gd name="connsiteX0" fmla="*/ 0 w 383655"/>
              <a:gd name="connsiteY0" fmla="*/ 45720 h 91440"/>
              <a:gd name="connsiteX1" fmla="*/ 383655 w 383655"/>
              <a:gd name="connsiteY1" fmla="*/ 45720 h 91440"/>
            </a:gdLst>
            <a:ahLst/>
            <a:cxnLst>
              <a:cxn ang="0">
                <a:pos x="connsiteX0" y="connsiteY0"/>
              </a:cxn>
              <a:cxn ang="0">
                <a:pos x="connsiteX1" y="connsiteY1"/>
              </a:cxn>
            </a:cxnLst>
            <a:rect l="l" t="t" r="r" b="b"/>
            <a:pathLst>
              <a:path w="383655" h="91440">
                <a:moveTo>
                  <a:pt x="0" y="45720"/>
                </a:moveTo>
                <a:lnTo>
                  <a:pt x="383655" y="45720"/>
                </a:lnTo>
              </a:path>
            </a:pathLst>
          </a:custGeom>
          <a:noFill/>
          <a:ln w="41275">
            <a:solidFill>
              <a:srgbClr val="BA0300"/>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194171" tIns="43419" rIns="194172" bIns="43419" numCol="1" spcCol="1270" anchor="ctr" anchorCtr="0">
            <a:noAutofit/>
          </a:bodyPr>
          <a:lstStyle/>
          <a:p>
            <a:pPr marL="0" lvl="0" indent="0" algn="ctr" defTabSz="222250">
              <a:lnSpc>
                <a:spcPct val="90000"/>
              </a:lnSpc>
              <a:spcBef>
                <a:spcPct val="0"/>
              </a:spcBef>
              <a:spcAft>
                <a:spcPct val="35000"/>
              </a:spcAft>
              <a:buNone/>
            </a:pPr>
            <a:endParaRPr lang="en-US" sz="500" kern="1200"/>
          </a:p>
        </p:txBody>
      </p:sp>
      <p:sp>
        <p:nvSpPr>
          <p:cNvPr id="17" name="Freeform 16">
            <a:extLst>
              <a:ext uri="{FF2B5EF4-FFF2-40B4-BE49-F238E27FC236}">
                <a16:creationId xmlns:a16="http://schemas.microsoft.com/office/drawing/2014/main" id="{4331D469-8021-2EE1-6341-73F74CD93E5B}"/>
              </a:ext>
            </a:extLst>
          </p:cNvPr>
          <p:cNvSpPr/>
          <p:nvPr/>
        </p:nvSpPr>
        <p:spPr>
          <a:xfrm>
            <a:off x="178057" y="3133593"/>
            <a:ext cx="1999304" cy="1929078"/>
          </a:xfrm>
          <a:custGeom>
            <a:avLst/>
            <a:gdLst>
              <a:gd name="connsiteX0" fmla="*/ 0 w 1999304"/>
              <a:gd name="connsiteY0" fmla="*/ 0 h 1906052"/>
              <a:gd name="connsiteX1" fmla="*/ 1999304 w 1999304"/>
              <a:gd name="connsiteY1" fmla="*/ 0 h 1906052"/>
              <a:gd name="connsiteX2" fmla="*/ 1999304 w 1999304"/>
              <a:gd name="connsiteY2" fmla="*/ 1906052 h 1906052"/>
              <a:gd name="connsiteX3" fmla="*/ 0 w 1999304"/>
              <a:gd name="connsiteY3" fmla="*/ 1906052 h 1906052"/>
              <a:gd name="connsiteX4" fmla="*/ 0 w 1999304"/>
              <a:gd name="connsiteY4" fmla="*/ 0 h 1906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304" h="1906052">
                <a:moveTo>
                  <a:pt x="0" y="0"/>
                </a:moveTo>
                <a:lnTo>
                  <a:pt x="1999304" y="0"/>
                </a:lnTo>
                <a:lnTo>
                  <a:pt x="1999304" y="1906052"/>
                </a:lnTo>
                <a:lnTo>
                  <a:pt x="0" y="1906052"/>
                </a:lnTo>
                <a:lnTo>
                  <a:pt x="0" y="0"/>
                </a:lnTo>
                <a:close/>
              </a:path>
            </a:pathLst>
          </a:custGeom>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marL="0" lvl="0" indent="0" algn="ctr" defTabSz="800100">
              <a:lnSpc>
                <a:spcPts val="2700"/>
              </a:lnSpc>
              <a:spcBef>
                <a:spcPct val="0"/>
              </a:spcBef>
              <a:spcAft>
                <a:spcPts val="600"/>
              </a:spcAft>
              <a:buNone/>
            </a:pPr>
            <a:r>
              <a:rPr lang="en-US" sz="1800" b="1" kern="1200" dirty="0">
                <a:latin typeface="+mj-lt"/>
              </a:rPr>
              <a:t>TWG Phase 1</a:t>
            </a:r>
          </a:p>
          <a:p>
            <a:pPr algn="ctr" defTabSz="800100">
              <a:spcBef>
                <a:spcPct val="0"/>
              </a:spcBef>
            </a:pPr>
            <a:r>
              <a:rPr lang="en-US" sz="1600" dirty="0">
                <a:solidFill>
                  <a:schemeClr val="tx1">
                    <a:lumMod val="50000"/>
                  </a:schemeClr>
                </a:solidFill>
                <a:latin typeface="+mj-lt"/>
              </a:rPr>
              <a:t>• Fact-finding</a:t>
            </a:r>
            <a:br>
              <a:rPr lang="en-US" sz="1600" dirty="0">
                <a:solidFill>
                  <a:schemeClr val="tx1">
                    <a:lumMod val="50000"/>
                  </a:schemeClr>
                </a:solidFill>
                <a:latin typeface="+mj-lt"/>
              </a:rPr>
            </a:br>
            <a:r>
              <a:rPr lang="en-US" sz="1600" dirty="0">
                <a:solidFill>
                  <a:schemeClr val="tx1">
                    <a:lumMod val="50000"/>
                  </a:schemeClr>
                </a:solidFill>
                <a:latin typeface="+mj-lt"/>
              </a:rPr>
              <a:t>(AI &amp; Big Data focus)</a:t>
            </a:r>
          </a:p>
        </p:txBody>
      </p:sp>
      <p:sp>
        <p:nvSpPr>
          <p:cNvPr id="18" name="Freeform 17">
            <a:extLst>
              <a:ext uri="{FF2B5EF4-FFF2-40B4-BE49-F238E27FC236}">
                <a16:creationId xmlns:a16="http://schemas.microsoft.com/office/drawing/2014/main" id="{C0F82811-A393-0D9B-E579-C2547E179838}"/>
              </a:ext>
            </a:extLst>
          </p:cNvPr>
          <p:cNvSpPr/>
          <p:nvPr/>
        </p:nvSpPr>
        <p:spPr>
          <a:xfrm>
            <a:off x="4589122" y="4040899"/>
            <a:ext cx="474824" cy="91440"/>
          </a:xfrm>
          <a:custGeom>
            <a:avLst/>
            <a:gdLst>
              <a:gd name="connsiteX0" fmla="*/ 0 w 474824"/>
              <a:gd name="connsiteY0" fmla="*/ 45720 h 91440"/>
              <a:gd name="connsiteX1" fmla="*/ 474824 w 474824"/>
              <a:gd name="connsiteY1" fmla="*/ 45720 h 91440"/>
            </a:gdLst>
            <a:ahLst/>
            <a:cxnLst>
              <a:cxn ang="0">
                <a:pos x="connsiteX0" y="connsiteY0"/>
              </a:cxn>
              <a:cxn ang="0">
                <a:pos x="connsiteX1" y="connsiteY1"/>
              </a:cxn>
            </a:cxnLst>
            <a:rect l="l" t="t" r="r" b="b"/>
            <a:pathLst>
              <a:path w="474824" h="91440">
                <a:moveTo>
                  <a:pt x="0" y="45720"/>
                </a:moveTo>
                <a:lnTo>
                  <a:pt x="474824" y="45720"/>
                </a:lnTo>
              </a:path>
            </a:pathLst>
          </a:custGeom>
          <a:noFill/>
          <a:ln w="41275">
            <a:solidFill>
              <a:srgbClr val="FFC000"/>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37477" tIns="43419" rIns="237476" bIns="43419" numCol="1" spcCol="1270" anchor="ctr" anchorCtr="0">
            <a:noAutofit/>
          </a:bodyPr>
          <a:lstStyle/>
          <a:p>
            <a:pPr marL="0" lvl="0" indent="0" algn="ctr" defTabSz="222250">
              <a:lnSpc>
                <a:spcPct val="90000"/>
              </a:lnSpc>
              <a:spcBef>
                <a:spcPct val="0"/>
              </a:spcBef>
              <a:spcAft>
                <a:spcPct val="35000"/>
              </a:spcAft>
              <a:buNone/>
            </a:pPr>
            <a:endParaRPr lang="en-US" sz="500" kern="1200"/>
          </a:p>
        </p:txBody>
      </p:sp>
      <p:sp>
        <p:nvSpPr>
          <p:cNvPr id="19" name="Freeform 18">
            <a:extLst>
              <a:ext uri="{FF2B5EF4-FFF2-40B4-BE49-F238E27FC236}">
                <a16:creationId xmlns:a16="http://schemas.microsoft.com/office/drawing/2014/main" id="{FB2E8C40-57A3-F9B7-0551-C63A501B3D2C}"/>
              </a:ext>
            </a:extLst>
          </p:cNvPr>
          <p:cNvSpPr/>
          <p:nvPr/>
        </p:nvSpPr>
        <p:spPr>
          <a:xfrm>
            <a:off x="2637201" y="3110567"/>
            <a:ext cx="1999304" cy="1952104"/>
          </a:xfrm>
          <a:custGeom>
            <a:avLst/>
            <a:gdLst>
              <a:gd name="connsiteX0" fmla="*/ 0 w 1999304"/>
              <a:gd name="connsiteY0" fmla="*/ 0 h 1952104"/>
              <a:gd name="connsiteX1" fmla="*/ 1999304 w 1999304"/>
              <a:gd name="connsiteY1" fmla="*/ 0 h 1952104"/>
              <a:gd name="connsiteX2" fmla="*/ 1999304 w 1999304"/>
              <a:gd name="connsiteY2" fmla="*/ 1952104 h 1952104"/>
              <a:gd name="connsiteX3" fmla="*/ 0 w 1999304"/>
              <a:gd name="connsiteY3" fmla="*/ 1952104 h 1952104"/>
              <a:gd name="connsiteX4" fmla="*/ 0 w 1999304"/>
              <a:gd name="connsiteY4" fmla="*/ 0 h 195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304" h="1952104">
                <a:moveTo>
                  <a:pt x="0" y="0"/>
                </a:moveTo>
                <a:lnTo>
                  <a:pt x="1999304" y="0"/>
                </a:lnTo>
                <a:lnTo>
                  <a:pt x="1999304" y="1952104"/>
                </a:lnTo>
                <a:lnTo>
                  <a:pt x="0" y="1952104"/>
                </a:lnTo>
                <a:lnTo>
                  <a:pt x="0" y="0"/>
                </a:lnTo>
                <a:close/>
              </a:path>
            </a:pathLst>
          </a:cu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marL="0" lvl="0" indent="0" algn="ctr" defTabSz="800100">
              <a:spcBef>
                <a:spcPct val="0"/>
              </a:spcBef>
              <a:buNone/>
            </a:pPr>
            <a:r>
              <a:rPr lang="en-US" sz="1800" b="1" kern="1200" dirty="0">
                <a:latin typeface="+mj-lt"/>
              </a:rPr>
              <a:t>TWG Phase 1 Report</a:t>
            </a:r>
            <a:br>
              <a:rPr lang="en-US" sz="1800" b="1" kern="1200" dirty="0">
                <a:latin typeface="+mj-lt"/>
              </a:rPr>
            </a:br>
            <a:r>
              <a:rPr lang="en-US" sz="1600" kern="1200" dirty="0">
                <a:solidFill>
                  <a:schemeClr val="tx1">
                    <a:lumMod val="50000"/>
                  </a:schemeClr>
                </a:solidFill>
                <a:latin typeface="+mj-lt"/>
              </a:rPr>
              <a:t>• 7 categories of Code-related Recommendations and suggested NAR/NAM topics</a:t>
            </a:r>
            <a:endParaRPr lang="en-US" sz="1600" i="1" u="sng" kern="1200" dirty="0">
              <a:solidFill>
                <a:schemeClr val="tx1">
                  <a:lumMod val="50000"/>
                </a:schemeClr>
              </a:solidFill>
              <a:latin typeface="+mj-lt"/>
            </a:endParaRPr>
          </a:p>
        </p:txBody>
      </p:sp>
      <p:sp>
        <p:nvSpPr>
          <p:cNvPr id="20" name="Freeform 19">
            <a:extLst>
              <a:ext uri="{FF2B5EF4-FFF2-40B4-BE49-F238E27FC236}">
                <a16:creationId xmlns:a16="http://schemas.microsoft.com/office/drawing/2014/main" id="{49D73F68-6273-D0CD-19F0-958493091E58}"/>
              </a:ext>
            </a:extLst>
          </p:cNvPr>
          <p:cNvSpPr/>
          <p:nvPr/>
        </p:nvSpPr>
        <p:spPr>
          <a:xfrm>
            <a:off x="7093850" y="3012994"/>
            <a:ext cx="473951" cy="1032846"/>
          </a:xfrm>
          <a:custGeom>
            <a:avLst/>
            <a:gdLst>
              <a:gd name="connsiteX0" fmla="*/ 0 w 429240"/>
              <a:gd name="connsiteY0" fmla="*/ 45720 h 91440"/>
              <a:gd name="connsiteX1" fmla="*/ 429240 w 429240"/>
              <a:gd name="connsiteY1" fmla="*/ 45720 h 91440"/>
            </a:gdLst>
            <a:ahLst/>
            <a:cxnLst>
              <a:cxn ang="0">
                <a:pos x="connsiteX0" y="connsiteY0"/>
              </a:cxn>
              <a:cxn ang="0">
                <a:pos x="connsiteX1" y="connsiteY1"/>
              </a:cxn>
            </a:cxnLst>
            <a:rect l="l" t="t" r="r" b="b"/>
            <a:pathLst>
              <a:path w="429240" h="91440">
                <a:moveTo>
                  <a:pt x="0" y="45720"/>
                </a:moveTo>
                <a:lnTo>
                  <a:pt x="429240" y="45720"/>
                </a:lnTo>
              </a:path>
            </a:pathLst>
          </a:custGeom>
          <a:noFill/>
          <a:ln w="41275">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15824" tIns="43419" rIns="215824" bIns="43419" numCol="1" spcCol="1270" anchor="ctr" anchorCtr="0">
            <a:noAutofit/>
          </a:bodyPr>
          <a:lstStyle/>
          <a:p>
            <a:pPr marL="0" lvl="0" indent="0" algn="ctr" defTabSz="222250">
              <a:lnSpc>
                <a:spcPct val="90000"/>
              </a:lnSpc>
              <a:spcBef>
                <a:spcPct val="0"/>
              </a:spcBef>
              <a:spcAft>
                <a:spcPct val="35000"/>
              </a:spcAft>
              <a:buNone/>
            </a:pPr>
            <a:endParaRPr lang="en-US" sz="500" kern="1200" dirty="0"/>
          </a:p>
        </p:txBody>
      </p:sp>
      <p:sp>
        <p:nvSpPr>
          <p:cNvPr id="23" name="Freeform 22">
            <a:extLst>
              <a:ext uri="{FF2B5EF4-FFF2-40B4-BE49-F238E27FC236}">
                <a16:creationId xmlns:a16="http://schemas.microsoft.com/office/drawing/2014/main" id="{F483C12B-4B10-0361-5179-9E3F394EF5EB}"/>
              </a:ext>
            </a:extLst>
          </p:cNvPr>
          <p:cNvSpPr/>
          <p:nvPr/>
        </p:nvSpPr>
        <p:spPr>
          <a:xfrm>
            <a:off x="7617230" y="2145686"/>
            <a:ext cx="1999304" cy="1906052"/>
          </a:xfrm>
          <a:custGeom>
            <a:avLst/>
            <a:gdLst>
              <a:gd name="connsiteX0" fmla="*/ 0 w 1999304"/>
              <a:gd name="connsiteY0" fmla="*/ 0 h 1906052"/>
              <a:gd name="connsiteX1" fmla="*/ 1999304 w 1999304"/>
              <a:gd name="connsiteY1" fmla="*/ 0 h 1906052"/>
              <a:gd name="connsiteX2" fmla="*/ 1999304 w 1999304"/>
              <a:gd name="connsiteY2" fmla="*/ 1906052 h 1906052"/>
              <a:gd name="connsiteX3" fmla="*/ 0 w 1999304"/>
              <a:gd name="connsiteY3" fmla="*/ 1906052 h 1906052"/>
              <a:gd name="connsiteX4" fmla="*/ 0 w 1999304"/>
              <a:gd name="connsiteY4" fmla="*/ 0 h 1906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304" h="1906052">
                <a:moveTo>
                  <a:pt x="0" y="0"/>
                </a:moveTo>
                <a:lnTo>
                  <a:pt x="1999304" y="0"/>
                </a:lnTo>
                <a:lnTo>
                  <a:pt x="1999304" y="1906052"/>
                </a:lnTo>
                <a:lnTo>
                  <a:pt x="0" y="1906052"/>
                </a:lnTo>
                <a:lnTo>
                  <a:pt x="0" y="0"/>
                </a:lnTo>
                <a:close/>
              </a:path>
            </a:pathLst>
          </a:custGeom>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hemeClr val="accent1">
              <a:hueOff val="0"/>
              <a:satOff val="0"/>
              <a:lumOff val="0"/>
              <a:alphaOff val="0"/>
            </a:schemeClr>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marL="0" lvl="0" indent="0" algn="ctr" defTabSz="800100">
              <a:lnSpc>
                <a:spcPts val="2700"/>
              </a:lnSpc>
              <a:spcBef>
                <a:spcPct val="0"/>
              </a:spcBef>
              <a:spcAft>
                <a:spcPts val="600"/>
              </a:spcAft>
              <a:buNone/>
            </a:pPr>
            <a:r>
              <a:rPr lang="en-US" sz="1800" b="1" kern="1200" dirty="0">
                <a:solidFill>
                  <a:srgbClr val="FFFFFF"/>
                </a:solidFill>
                <a:latin typeface="Arial" panose="020B0604020202020204"/>
                <a:ea typeface="+mn-ea"/>
                <a:cs typeface="+mn-cs"/>
              </a:rPr>
              <a:t>TWG Phase 2</a:t>
            </a:r>
          </a:p>
          <a:p>
            <a:pPr algn="ctr" defTabSz="800100">
              <a:spcBef>
                <a:spcPct val="0"/>
              </a:spcBef>
            </a:pPr>
            <a:r>
              <a:rPr lang="en-US" sz="1600" dirty="0">
                <a:solidFill>
                  <a:schemeClr val="tx1">
                    <a:lumMod val="50000"/>
                  </a:schemeClr>
                </a:solidFill>
                <a:latin typeface="+mj-lt"/>
              </a:rPr>
              <a:t>• Fact-finding (Blockchain, IoT, </a:t>
            </a:r>
            <a:r>
              <a:rPr lang="en-US" sz="1600" dirty="0" err="1">
                <a:solidFill>
                  <a:schemeClr val="tx1">
                    <a:lumMod val="50000"/>
                  </a:schemeClr>
                </a:solidFill>
                <a:latin typeface="+mj-lt"/>
              </a:rPr>
              <a:t>Cybersec</a:t>
            </a:r>
            <a:r>
              <a:rPr lang="en-US" sz="1600" dirty="0">
                <a:solidFill>
                  <a:schemeClr val="tx1">
                    <a:lumMod val="50000"/>
                  </a:schemeClr>
                </a:solidFill>
                <a:latin typeface="+mj-lt"/>
              </a:rPr>
              <a:t>, Data Gov, Cloud focus)</a:t>
            </a:r>
          </a:p>
          <a:p>
            <a:pPr algn="ctr" defTabSz="800100">
              <a:spcBef>
                <a:spcPct val="0"/>
              </a:spcBef>
            </a:pPr>
            <a:r>
              <a:rPr lang="en-US" sz="1600" dirty="0">
                <a:solidFill>
                  <a:schemeClr val="tx1">
                    <a:lumMod val="50000"/>
                  </a:schemeClr>
                </a:solidFill>
                <a:latin typeface="+mj-lt"/>
              </a:rPr>
              <a:t>• Progress NAR/NAM</a:t>
            </a:r>
          </a:p>
        </p:txBody>
      </p:sp>
      <p:sp>
        <p:nvSpPr>
          <p:cNvPr id="24" name="Freeform 23">
            <a:extLst>
              <a:ext uri="{FF2B5EF4-FFF2-40B4-BE49-F238E27FC236}">
                <a16:creationId xmlns:a16="http://schemas.microsoft.com/office/drawing/2014/main" id="{AD160991-50F0-A621-9DB8-2C5FDC879B7F}"/>
              </a:ext>
            </a:extLst>
          </p:cNvPr>
          <p:cNvSpPr/>
          <p:nvPr/>
        </p:nvSpPr>
        <p:spPr>
          <a:xfrm>
            <a:off x="7622161" y="4228080"/>
            <a:ext cx="1999304" cy="1856522"/>
          </a:xfrm>
          <a:custGeom>
            <a:avLst/>
            <a:gdLst>
              <a:gd name="connsiteX0" fmla="*/ 0 w 1999304"/>
              <a:gd name="connsiteY0" fmla="*/ 0 h 1856522"/>
              <a:gd name="connsiteX1" fmla="*/ 1999304 w 1999304"/>
              <a:gd name="connsiteY1" fmla="*/ 0 h 1856522"/>
              <a:gd name="connsiteX2" fmla="*/ 1999304 w 1999304"/>
              <a:gd name="connsiteY2" fmla="*/ 1856522 h 1856522"/>
              <a:gd name="connsiteX3" fmla="*/ 0 w 1999304"/>
              <a:gd name="connsiteY3" fmla="*/ 1856522 h 1856522"/>
              <a:gd name="connsiteX4" fmla="*/ 0 w 1999304"/>
              <a:gd name="connsiteY4" fmla="*/ 0 h 1856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304" h="1856522">
                <a:moveTo>
                  <a:pt x="0" y="0"/>
                </a:moveTo>
                <a:lnTo>
                  <a:pt x="1999304" y="0"/>
                </a:lnTo>
                <a:lnTo>
                  <a:pt x="1999304" y="1856522"/>
                </a:lnTo>
                <a:lnTo>
                  <a:pt x="0" y="1856522"/>
                </a:lnTo>
                <a:lnTo>
                  <a:pt x="0" y="0"/>
                </a:lnTo>
                <a:close/>
              </a:path>
            </a:pathLst>
          </a:custGeom>
          <a:solidFill>
            <a:srgbClr val="0372BD"/>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marL="0" lvl="0" indent="0" algn="ctr" defTabSz="800100">
              <a:lnSpc>
                <a:spcPts val="2500"/>
              </a:lnSpc>
              <a:spcBef>
                <a:spcPct val="0"/>
              </a:spcBef>
              <a:spcAft>
                <a:spcPts val="600"/>
              </a:spcAft>
              <a:buNone/>
            </a:pPr>
            <a:r>
              <a:rPr lang="en-US" sz="1800" b="1" kern="1200" dirty="0">
                <a:latin typeface="+mj-lt"/>
              </a:rPr>
              <a:t>TTF</a:t>
            </a:r>
            <a:endParaRPr lang="en-US" sz="1600" b="1" kern="1200" dirty="0">
              <a:latin typeface="+mj-lt"/>
            </a:endParaRPr>
          </a:p>
          <a:p>
            <a:pPr algn="ctr" defTabSz="800100">
              <a:spcBef>
                <a:spcPct val="0"/>
              </a:spcBef>
            </a:pPr>
            <a:r>
              <a:rPr lang="en-US" sz="1600" dirty="0">
                <a:solidFill>
                  <a:schemeClr val="tx1">
                    <a:lumMod val="50000"/>
                  </a:schemeClr>
                </a:solidFill>
                <a:latin typeface="+mj-lt"/>
              </a:rPr>
              <a:t>• Code changes re TWG Phase 1</a:t>
            </a:r>
          </a:p>
        </p:txBody>
      </p:sp>
      <p:sp>
        <p:nvSpPr>
          <p:cNvPr id="3" name="TextBox 2">
            <a:extLst>
              <a:ext uri="{FF2B5EF4-FFF2-40B4-BE49-F238E27FC236}">
                <a16:creationId xmlns:a16="http://schemas.microsoft.com/office/drawing/2014/main" id="{24A38AAD-B277-718C-9EA1-06BA83EB1FBA}"/>
              </a:ext>
            </a:extLst>
          </p:cNvPr>
          <p:cNvSpPr txBox="1"/>
          <p:nvPr/>
        </p:nvSpPr>
        <p:spPr>
          <a:xfrm>
            <a:off x="5325806" y="2709340"/>
            <a:ext cx="1487495" cy="389372"/>
          </a:xfrm>
          <a:prstGeom prst="rect">
            <a:avLst/>
          </a:prstGeom>
        </p:spPr>
        <p:txBody>
          <a:bodyPr vert="horz" wrap="none" lIns="91440" tIns="45720" rIns="91440" bIns="45720" rtlCol="0" anchor="ctr">
            <a:normAutofit fontScale="92500" lnSpcReduction="10000"/>
          </a:bodyPr>
          <a:lstStyle/>
          <a:p>
            <a:pPr algn="ctr"/>
            <a:r>
              <a:rPr lang="en-US" sz="2200" dirty="0">
                <a:solidFill>
                  <a:srgbClr val="0B5494"/>
                </a:solidFill>
                <a:latin typeface="+mj-lt"/>
              </a:rPr>
              <a:t>2020 - 2021 Q1</a:t>
            </a:r>
          </a:p>
        </p:txBody>
      </p:sp>
      <p:sp>
        <p:nvSpPr>
          <p:cNvPr id="12" name="TextBox 11">
            <a:extLst>
              <a:ext uri="{FF2B5EF4-FFF2-40B4-BE49-F238E27FC236}">
                <a16:creationId xmlns:a16="http://schemas.microsoft.com/office/drawing/2014/main" id="{4D1DA97A-EB79-9F33-A398-E8EF8DEE7D34}"/>
              </a:ext>
            </a:extLst>
          </p:cNvPr>
          <p:cNvSpPr txBox="1"/>
          <p:nvPr/>
        </p:nvSpPr>
        <p:spPr>
          <a:xfrm>
            <a:off x="2860219" y="2709340"/>
            <a:ext cx="1487495" cy="389372"/>
          </a:xfrm>
          <a:prstGeom prst="rect">
            <a:avLst/>
          </a:prstGeom>
        </p:spPr>
        <p:txBody>
          <a:bodyPr vert="horz" wrap="none" lIns="91440" tIns="45720" rIns="91440" bIns="45720" rtlCol="0" anchor="ctr">
            <a:normAutofit fontScale="92500" lnSpcReduction="10000"/>
          </a:bodyPr>
          <a:lstStyle/>
          <a:p>
            <a:pPr algn="ctr"/>
            <a:r>
              <a:rPr lang="en-US" sz="2200" dirty="0">
                <a:solidFill>
                  <a:srgbClr val="0B5494"/>
                </a:solidFill>
                <a:latin typeface="+mj-lt"/>
              </a:rPr>
              <a:t>2020 Q1</a:t>
            </a:r>
          </a:p>
        </p:txBody>
      </p:sp>
      <p:sp>
        <p:nvSpPr>
          <p:cNvPr id="13" name="TextBox 12">
            <a:extLst>
              <a:ext uri="{FF2B5EF4-FFF2-40B4-BE49-F238E27FC236}">
                <a16:creationId xmlns:a16="http://schemas.microsoft.com/office/drawing/2014/main" id="{F82E3AFD-FA45-B4C7-D40D-96CA5EA5C7D8}"/>
              </a:ext>
            </a:extLst>
          </p:cNvPr>
          <p:cNvSpPr txBox="1"/>
          <p:nvPr/>
        </p:nvSpPr>
        <p:spPr>
          <a:xfrm>
            <a:off x="417791" y="2710121"/>
            <a:ext cx="1487495" cy="389372"/>
          </a:xfrm>
          <a:prstGeom prst="rect">
            <a:avLst/>
          </a:prstGeom>
        </p:spPr>
        <p:txBody>
          <a:bodyPr vert="horz" wrap="none" lIns="91440" tIns="45720" rIns="91440" bIns="45720" rtlCol="0" anchor="ctr">
            <a:normAutofit fontScale="92500" lnSpcReduction="10000"/>
          </a:bodyPr>
          <a:lstStyle/>
          <a:p>
            <a:pPr algn="ctr"/>
            <a:r>
              <a:rPr lang="en-US" sz="2200" dirty="0">
                <a:solidFill>
                  <a:srgbClr val="0B5494"/>
                </a:solidFill>
                <a:latin typeface="+mj-lt"/>
              </a:rPr>
              <a:t>2018-2019</a:t>
            </a:r>
          </a:p>
        </p:txBody>
      </p:sp>
      <p:sp>
        <p:nvSpPr>
          <p:cNvPr id="25" name="Freeform 24">
            <a:extLst>
              <a:ext uri="{FF2B5EF4-FFF2-40B4-BE49-F238E27FC236}">
                <a16:creationId xmlns:a16="http://schemas.microsoft.com/office/drawing/2014/main" id="{6784FE01-1E9B-9DF8-608C-428E87D65E4C}"/>
              </a:ext>
            </a:extLst>
          </p:cNvPr>
          <p:cNvSpPr/>
          <p:nvPr/>
        </p:nvSpPr>
        <p:spPr>
          <a:xfrm>
            <a:off x="7085610" y="4228080"/>
            <a:ext cx="473951" cy="1032846"/>
          </a:xfrm>
          <a:custGeom>
            <a:avLst/>
            <a:gdLst>
              <a:gd name="connsiteX0" fmla="*/ 0 w 429240"/>
              <a:gd name="connsiteY0" fmla="*/ 45720 h 91440"/>
              <a:gd name="connsiteX1" fmla="*/ 429240 w 429240"/>
              <a:gd name="connsiteY1" fmla="*/ 45720 h 91440"/>
            </a:gdLst>
            <a:ahLst/>
            <a:cxnLst>
              <a:cxn ang="0">
                <a:pos x="connsiteX0" y="connsiteY0"/>
              </a:cxn>
              <a:cxn ang="0">
                <a:pos x="connsiteX1" y="connsiteY1"/>
              </a:cxn>
            </a:cxnLst>
            <a:rect l="l" t="t" r="r" b="b"/>
            <a:pathLst>
              <a:path w="429240" h="91440">
                <a:moveTo>
                  <a:pt x="0" y="45720"/>
                </a:moveTo>
                <a:lnTo>
                  <a:pt x="429240" y="45720"/>
                </a:lnTo>
              </a:path>
            </a:pathLst>
          </a:custGeom>
          <a:noFill/>
          <a:ln w="41275">
            <a:solidFill>
              <a:srgbClr val="0B5494"/>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15824" tIns="43419" rIns="215824" bIns="43419" numCol="1" spcCol="1270" anchor="ctr" anchorCtr="0">
            <a:noAutofit/>
          </a:bodyPr>
          <a:lstStyle/>
          <a:p>
            <a:pPr marL="0" lvl="0" indent="0" algn="ctr" defTabSz="222250">
              <a:lnSpc>
                <a:spcPct val="90000"/>
              </a:lnSpc>
              <a:spcBef>
                <a:spcPct val="0"/>
              </a:spcBef>
              <a:spcAft>
                <a:spcPct val="35000"/>
              </a:spcAft>
              <a:buNone/>
            </a:pPr>
            <a:endParaRPr lang="en-US" sz="500" kern="1200" dirty="0"/>
          </a:p>
        </p:txBody>
      </p:sp>
      <p:sp>
        <p:nvSpPr>
          <p:cNvPr id="14" name="TextBox 13">
            <a:extLst>
              <a:ext uri="{FF2B5EF4-FFF2-40B4-BE49-F238E27FC236}">
                <a16:creationId xmlns:a16="http://schemas.microsoft.com/office/drawing/2014/main" id="{A0E7A3D5-B3E2-24A1-D6B1-5AA068772FE3}"/>
              </a:ext>
            </a:extLst>
          </p:cNvPr>
          <p:cNvSpPr txBox="1"/>
          <p:nvPr/>
        </p:nvSpPr>
        <p:spPr>
          <a:xfrm>
            <a:off x="7853490" y="1756314"/>
            <a:ext cx="1487495" cy="389372"/>
          </a:xfrm>
          <a:prstGeom prst="rect">
            <a:avLst/>
          </a:prstGeom>
        </p:spPr>
        <p:txBody>
          <a:bodyPr vert="horz" wrap="none" lIns="91440" tIns="45720" rIns="91440" bIns="45720" rtlCol="0" anchor="ctr">
            <a:normAutofit fontScale="92500" lnSpcReduction="10000"/>
          </a:bodyPr>
          <a:lstStyle/>
          <a:p>
            <a:pPr algn="ctr"/>
            <a:r>
              <a:rPr lang="en-US" sz="2200" dirty="0">
                <a:solidFill>
                  <a:srgbClr val="0B5494"/>
                </a:solidFill>
                <a:latin typeface="+mj-lt"/>
              </a:rPr>
              <a:t>2021 Q2 - 2022</a:t>
            </a:r>
          </a:p>
        </p:txBody>
      </p:sp>
      <p:sp>
        <p:nvSpPr>
          <p:cNvPr id="21" name="Freeform 20">
            <a:extLst>
              <a:ext uri="{FF2B5EF4-FFF2-40B4-BE49-F238E27FC236}">
                <a16:creationId xmlns:a16="http://schemas.microsoft.com/office/drawing/2014/main" id="{89DC44F6-16D4-EF96-2B40-BB9F254E0F95}"/>
              </a:ext>
            </a:extLst>
          </p:cNvPr>
          <p:cNvSpPr/>
          <p:nvPr/>
        </p:nvSpPr>
        <p:spPr>
          <a:xfrm>
            <a:off x="5096346" y="3110567"/>
            <a:ext cx="1999304" cy="1952104"/>
          </a:xfrm>
          <a:custGeom>
            <a:avLst/>
            <a:gdLst>
              <a:gd name="connsiteX0" fmla="*/ 0 w 1999304"/>
              <a:gd name="connsiteY0" fmla="*/ 0 h 1952104"/>
              <a:gd name="connsiteX1" fmla="*/ 1999304 w 1999304"/>
              <a:gd name="connsiteY1" fmla="*/ 0 h 1952104"/>
              <a:gd name="connsiteX2" fmla="*/ 1999304 w 1999304"/>
              <a:gd name="connsiteY2" fmla="*/ 1952104 h 1952104"/>
              <a:gd name="connsiteX3" fmla="*/ 0 w 1999304"/>
              <a:gd name="connsiteY3" fmla="*/ 1952104 h 1952104"/>
              <a:gd name="connsiteX4" fmla="*/ 0 w 1999304"/>
              <a:gd name="connsiteY4" fmla="*/ 0 h 195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9304" h="1952104">
                <a:moveTo>
                  <a:pt x="0" y="0"/>
                </a:moveTo>
                <a:lnTo>
                  <a:pt x="1999304" y="0"/>
                </a:lnTo>
                <a:lnTo>
                  <a:pt x="1999304" y="1952104"/>
                </a:lnTo>
                <a:lnTo>
                  <a:pt x="0" y="1952104"/>
                </a:lnTo>
                <a:lnTo>
                  <a:pt x="0" y="0"/>
                </a:lnTo>
                <a:close/>
              </a:path>
            </a:pathLst>
          </a:custGeom>
          <a:solidFill>
            <a:srgbClr val="92D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spcFirstLastPara="0" vert="horz" wrap="square" lIns="128016" tIns="128016" rIns="128016" bIns="128016" numCol="1" spcCol="1270" anchor="ctr" anchorCtr="0">
            <a:noAutofit/>
          </a:bodyPr>
          <a:lstStyle/>
          <a:p>
            <a:pPr algn="ctr" defTabSz="800100">
              <a:spcBef>
                <a:spcPct val="0"/>
              </a:spcBef>
            </a:pPr>
            <a:r>
              <a:rPr lang="en-US" b="1" dirty="0">
                <a:latin typeface="+mj-lt"/>
              </a:rPr>
              <a:t>TTF</a:t>
            </a:r>
          </a:p>
          <a:p>
            <a:pPr algn="ctr" defTabSz="800100">
              <a:spcBef>
                <a:spcPct val="0"/>
              </a:spcBef>
            </a:pPr>
            <a:r>
              <a:rPr lang="en-US" sz="1600" dirty="0">
                <a:solidFill>
                  <a:schemeClr val="tx1">
                    <a:lumMod val="50000"/>
                  </a:schemeClr>
                </a:solidFill>
                <a:latin typeface="+mj-lt"/>
              </a:rPr>
              <a:t>• Code changes re TWG Phase 1</a:t>
            </a:r>
          </a:p>
          <a:p>
            <a:pPr algn="ctr" defTabSz="800100">
              <a:spcBef>
                <a:spcPct val="0"/>
              </a:spcBef>
            </a:pPr>
            <a:r>
              <a:rPr lang="en-US" sz="1600" dirty="0">
                <a:solidFill>
                  <a:schemeClr val="tx1">
                    <a:lumMod val="50000"/>
                  </a:schemeClr>
                </a:solidFill>
                <a:effectLst/>
                <a:latin typeface="+mj-lt"/>
              </a:rPr>
              <a:t>• Continue fact-finding and consider NAR/NAM</a:t>
            </a:r>
          </a:p>
        </p:txBody>
      </p:sp>
      <p:sp>
        <p:nvSpPr>
          <p:cNvPr id="29" name="Freeform 28">
            <a:extLst>
              <a:ext uri="{FF2B5EF4-FFF2-40B4-BE49-F238E27FC236}">
                <a16:creationId xmlns:a16="http://schemas.microsoft.com/office/drawing/2014/main" id="{0B216A14-E920-255D-3AC4-220DB86E94C3}"/>
              </a:ext>
            </a:extLst>
          </p:cNvPr>
          <p:cNvSpPr/>
          <p:nvPr/>
        </p:nvSpPr>
        <p:spPr>
          <a:xfrm>
            <a:off x="9657137" y="3012994"/>
            <a:ext cx="473951" cy="1032846"/>
          </a:xfrm>
          <a:custGeom>
            <a:avLst/>
            <a:gdLst>
              <a:gd name="connsiteX0" fmla="*/ 0 w 429240"/>
              <a:gd name="connsiteY0" fmla="*/ 45720 h 91440"/>
              <a:gd name="connsiteX1" fmla="*/ 429240 w 429240"/>
              <a:gd name="connsiteY1" fmla="*/ 45720 h 91440"/>
            </a:gdLst>
            <a:ahLst/>
            <a:cxnLst>
              <a:cxn ang="0">
                <a:pos x="connsiteX0" y="connsiteY0"/>
              </a:cxn>
              <a:cxn ang="0">
                <a:pos x="connsiteX1" y="connsiteY1"/>
              </a:cxn>
            </a:cxnLst>
            <a:rect l="l" t="t" r="r" b="b"/>
            <a:pathLst>
              <a:path w="429240" h="91440">
                <a:moveTo>
                  <a:pt x="0" y="45720"/>
                </a:moveTo>
                <a:lnTo>
                  <a:pt x="429240" y="45720"/>
                </a:lnTo>
              </a:path>
            </a:pathLst>
          </a:custGeom>
          <a:noFill/>
          <a:ln w="41275">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15824" tIns="43419" rIns="215824" bIns="43419" numCol="1" spcCol="1270" anchor="ctr" anchorCtr="0">
            <a:noAutofit/>
          </a:bodyPr>
          <a:lstStyle/>
          <a:p>
            <a:pPr marL="0" lvl="0" indent="0" algn="ctr" defTabSz="222250">
              <a:lnSpc>
                <a:spcPct val="90000"/>
              </a:lnSpc>
              <a:spcBef>
                <a:spcPct val="0"/>
              </a:spcBef>
              <a:spcAft>
                <a:spcPct val="35000"/>
              </a:spcAft>
              <a:buNone/>
            </a:pPr>
            <a:endParaRPr lang="en-US" sz="500" kern="1200" dirty="0"/>
          </a:p>
        </p:txBody>
      </p:sp>
      <p:sp>
        <p:nvSpPr>
          <p:cNvPr id="30" name="Freeform 29">
            <a:extLst>
              <a:ext uri="{FF2B5EF4-FFF2-40B4-BE49-F238E27FC236}">
                <a16:creationId xmlns:a16="http://schemas.microsoft.com/office/drawing/2014/main" id="{A3A1F80B-222E-BE27-F74B-01555B0DB3C2}"/>
              </a:ext>
            </a:extLst>
          </p:cNvPr>
          <p:cNvSpPr/>
          <p:nvPr/>
        </p:nvSpPr>
        <p:spPr>
          <a:xfrm>
            <a:off x="9648897" y="4228080"/>
            <a:ext cx="473951" cy="1032846"/>
          </a:xfrm>
          <a:custGeom>
            <a:avLst/>
            <a:gdLst>
              <a:gd name="connsiteX0" fmla="*/ 0 w 429240"/>
              <a:gd name="connsiteY0" fmla="*/ 45720 h 91440"/>
              <a:gd name="connsiteX1" fmla="*/ 429240 w 429240"/>
              <a:gd name="connsiteY1" fmla="*/ 45720 h 91440"/>
            </a:gdLst>
            <a:ahLst/>
            <a:cxnLst>
              <a:cxn ang="0">
                <a:pos x="connsiteX0" y="connsiteY0"/>
              </a:cxn>
              <a:cxn ang="0">
                <a:pos x="connsiteX1" y="connsiteY1"/>
              </a:cxn>
            </a:cxnLst>
            <a:rect l="l" t="t" r="r" b="b"/>
            <a:pathLst>
              <a:path w="429240" h="91440">
                <a:moveTo>
                  <a:pt x="0" y="45720"/>
                </a:moveTo>
                <a:lnTo>
                  <a:pt x="429240" y="45720"/>
                </a:lnTo>
              </a:path>
            </a:pathLst>
          </a:custGeom>
          <a:noFill/>
          <a:ln w="41275">
            <a:solidFill>
              <a:srgbClr val="0B5494"/>
            </a:solidFill>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15824" tIns="43419" rIns="215824" bIns="43419" numCol="1" spcCol="1270" anchor="ctr" anchorCtr="0">
            <a:noAutofit/>
          </a:bodyPr>
          <a:lstStyle/>
          <a:p>
            <a:pPr marL="0" lvl="0" indent="0" algn="ctr" defTabSz="222250">
              <a:lnSpc>
                <a:spcPct val="90000"/>
              </a:lnSpc>
              <a:spcBef>
                <a:spcPct val="0"/>
              </a:spcBef>
              <a:spcAft>
                <a:spcPct val="35000"/>
              </a:spcAft>
              <a:buNone/>
            </a:pPr>
            <a:endParaRPr lang="en-US" sz="500" kern="1200" dirty="0"/>
          </a:p>
        </p:txBody>
      </p:sp>
      <p:sp>
        <p:nvSpPr>
          <p:cNvPr id="31" name="TextBox 30">
            <a:extLst>
              <a:ext uri="{FF2B5EF4-FFF2-40B4-BE49-F238E27FC236}">
                <a16:creationId xmlns:a16="http://schemas.microsoft.com/office/drawing/2014/main" id="{A14C1AC5-90B0-CC69-9EB7-45564C3D7342}"/>
              </a:ext>
            </a:extLst>
          </p:cNvPr>
          <p:cNvSpPr txBox="1"/>
          <p:nvPr/>
        </p:nvSpPr>
        <p:spPr>
          <a:xfrm>
            <a:off x="10096932" y="3140044"/>
            <a:ext cx="1950316" cy="777047"/>
          </a:xfrm>
          <a:prstGeom prst="rect">
            <a:avLst/>
          </a:prstGeom>
        </p:spPr>
        <p:txBody>
          <a:bodyPr vert="horz" wrap="none" lIns="91440" tIns="45720" rIns="91440" bIns="45720" rtlCol="0" anchor="ctr">
            <a:normAutofit/>
          </a:bodyPr>
          <a:lstStyle/>
          <a:p>
            <a:r>
              <a:rPr lang="en-US" dirty="0">
                <a:solidFill>
                  <a:schemeClr val="accent1">
                    <a:lumMod val="75000"/>
                  </a:schemeClr>
                </a:solidFill>
                <a:latin typeface="+mj-lt"/>
              </a:rPr>
              <a:t>• Briefing Paper</a:t>
            </a:r>
          </a:p>
          <a:p>
            <a:r>
              <a:rPr lang="en-US" dirty="0">
                <a:solidFill>
                  <a:schemeClr val="accent1">
                    <a:lumMod val="75000"/>
                  </a:schemeClr>
                </a:solidFill>
                <a:latin typeface="+mj-lt"/>
              </a:rPr>
              <a:t>• Phase 2 Report</a:t>
            </a:r>
          </a:p>
        </p:txBody>
      </p:sp>
      <p:sp>
        <p:nvSpPr>
          <p:cNvPr id="32" name="TextBox 31">
            <a:extLst>
              <a:ext uri="{FF2B5EF4-FFF2-40B4-BE49-F238E27FC236}">
                <a16:creationId xmlns:a16="http://schemas.microsoft.com/office/drawing/2014/main" id="{DE9E5C38-74B9-CCCD-9DD4-976422D74B8A}"/>
              </a:ext>
            </a:extLst>
          </p:cNvPr>
          <p:cNvSpPr txBox="1"/>
          <p:nvPr/>
        </p:nvSpPr>
        <p:spPr>
          <a:xfrm>
            <a:off x="10094019" y="4369039"/>
            <a:ext cx="1919924" cy="1136929"/>
          </a:xfrm>
          <a:prstGeom prst="rect">
            <a:avLst/>
          </a:prstGeom>
        </p:spPr>
        <p:txBody>
          <a:bodyPr vert="horz" wrap="none" lIns="91440" tIns="45720" rIns="91440" bIns="45720" rtlCol="0" anchor="ctr">
            <a:normAutofit/>
          </a:bodyPr>
          <a:lstStyle/>
          <a:p>
            <a:r>
              <a:rPr lang="en-US" dirty="0">
                <a:solidFill>
                  <a:srgbClr val="0B5494"/>
                </a:solidFill>
                <a:latin typeface="+mj-lt"/>
              </a:rPr>
              <a:t>• ED</a:t>
            </a:r>
          </a:p>
          <a:p>
            <a:r>
              <a:rPr lang="en-US" dirty="0">
                <a:solidFill>
                  <a:srgbClr val="0B5494"/>
                </a:solidFill>
                <a:latin typeface="+mj-lt"/>
              </a:rPr>
              <a:t>• New Code </a:t>
            </a:r>
            <a:br>
              <a:rPr lang="en-US" dirty="0">
                <a:solidFill>
                  <a:srgbClr val="0B5494"/>
                </a:solidFill>
                <a:latin typeface="+mj-lt"/>
              </a:rPr>
            </a:br>
            <a:r>
              <a:rPr lang="en-US" dirty="0">
                <a:solidFill>
                  <a:srgbClr val="0B5494"/>
                </a:solidFill>
                <a:latin typeface="+mj-lt"/>
              </a:rPr>
              <a:t>  Provisions</a:t>
            </a:r>
          </a:p>
        </p:txBody>
      </p:sp>
    </p:spTree>
    <p:extLst>
      <p:ext uri="{BB962C8B-B14F-4D97-AF65-F5344CB8AC3E}">
        <p14:creationId xmlns:p14="http://schemas.microsoft.com/office/powerpoint/2010/main" val="31969286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3147380572"/>
              </p:ext>
            </p:extLst>
          </p:nvPr>
        </p:nvGraphicFramePr>
        <p:xfrm>
          <a:off x="838200" y="1186781"/>
          <a:ext cx="5257800" cy="5059680"/>
        </p:xfrm>
        <a:graphic>
          <a:graphicData uri="http://schemas.openxmlformats.org/drawingml/2006/table">
            <a:tbl>
              <a:tblPr firstRow="1" bandRow="1">
                <a:tableStyleId>{5C22544A-7EE6-4342-B048-85BDC9FD1C3A}</a:tableStyleId>
              </a:tblPr>
              <a:tblGrid>
                <a:gridCol w="5257800">
                  <a:extLst>
                    <a:ext uri="{9D8B030D-6E8A-4147-A177-3AD203B41FA5}">
                      <a16:colId xmlns:a16="http://schemas.microsoft.com/office/drawing/2014/main" val="4161176257"/>
                    </a:ext>
                  </a:extLst>
                </a:gridCol>
              </a:tblGrid>
              <a:tr h="353261">
                <a:tc>
                  <a:txBody>
                    <a:bodyPr/>
                    <a:lstStyle/>
                    <a:p>
                      <a:r>
                        <a:rPr lang="en-US" sz="2000" dirty="0">
                          <a:latin typeface="+mj-lt"/>
                        </a:rPr>
                        <a:t>Insights</a:t>
                      </a:r>
                    </a:p>
                  </a:txBody>
                  <a:tcPr/>
                </a:tc>
                <a:extLst>
                  <a:ext uri="{0D108BD9-81ED-4DB2-BD59-A6C34878D82A}">
                    <a16:rowId xmlns:a16="http://schemas.microsoft.com/office/drawing/2014/main" val="448257112"/>
                  </a:ext>
                </a:extLst>
              </a:tr>
              <a:tr h="2680968">
                <a:tc>
                  <a:txBody>
                    <a:bodyPr/>
                    <a:lstStyle/>
                    <a:p>
                      <a:pPr marL="342900" marR="0" indent="-342900">
                        <a:lnSpc>
                          <a:spcPct val="100000"/>
                        </a:lnSpc>
                        <a:spcBef>
                          <a:spcPts val="600"/>
                        </a:spcBef>
                        <a:spcAft>
                          <a:spcPts val="600"/>
                        </a:spcAft>
                        <a:buFont typeface="Arial" panose="020B0604020202020204" pitchFamily="34" charset="0"/>
                        <a:buChar char="•"/>
                      </a:pPr>
                      <a:r>
                        <a:rPr lang="en-US" sz="2000" kern="1200" dirty="0">
                          <a:solidFill>
                            <a:schemeClr val="tx1">
                              <a:lumMod val="50000"/>
                            </a:schemeClr>
                          </a:solidFill>
                          <a:effectLst/>
                          <a:latin typeface="+mj-lt"/>
                          <a:ea typeface="+mn-ea"/>
                          <a:cs typeface="+mn-cs"/>
                        </a:rPr>
                        <a:t>Some stakeholders exhibited a lack of awareness of the Code’s fundamental principles, conceptual framework, and a PA’s duty to act in the public interest. </a:t>
                      </a:r>
                    </a:p>
                    <a:p>
                      <a:pPr marL="342900" marR="0" indent="-342900">
                        <a:lnSpc>
                          <a:spcPct val="100000"/>
                        </a:lnSpc>
                        <a:spcBef>
                          <a:spcPts val="600"/>
                        </a:spcBef>
                        <a:spcAft>
                          <a:spcPts val="600"/>
                        </a:spcAft>
                        <a:buFont typeface="Arial" panose="020B0604020202020204" pitchFamily="34" charset="0"/>
                        <a:buChar char="•"/>
                      </a:pPr>
                      <a:r>
                        <a:rPr lang="en-US" sz="2000" kern="1200" dirty="0">
                          <a:solidFill>
                            <a:schemeClr val="tx1">
                              <a:lumMod val="50000"/>
                            </a:schemeClr>
                          </a:solidFill>
                          <a:effectLst/>
                          <a:latin typeface="+mj-lt"/>
                          <a:ea typeface="+mn-ea"/>
                          <a:cs typeface="+mn-cs"/>
                        </a:rPr>
                        <a:t>Importance of raising awareness of the Code, which enables PAs to fulfil their professional responsibility to act in the public interest, and promote reference to the Code by other standard-setters and regulators.</a:t>
                      </a:r>
                    </a:p>
                    <a:p>
                      <a:pPr marL="342900" marR="0" indent="-342900">
                        <a:lnSpc>
                          <a:spcPct val="100000"/>
                        </a:lnSpc>
                        <a:spcBef>
                          <a:spcPts val="600"/>
                        </a:spcBef>
                        <a:spcAft>
                          <a:spcPts val="600"/>
                        </a:spcAft>
                        <a:buFont typeface="Arial" panose="020B0604020202020204" pitchFamily="34" charset="0"/>
                        <a:buChar char="•"/>
                      </a:pPr>
                      <a:r>
                        <a:rPr lang="en-US" sz="2000" kern="1200" dirty="0">
                          <a:solidFill>
                            <a:schemeClr val="tx1">
                              <a:lumMod val="50000"/>
                            </a:schemeClr>
                          </a:solidFill>
                          <a:effectLst/>
                          <a:latin typeface="+mj-lt"/>
                          <a:ea typeface="+mn-ea"/>
                          <a:cs typeface="+mn-cs"/>
                        </a:rPr>
                        <a:t>Stakeholders noted a lack of educational or guidance materials, particularly applied guidance or tools, to help PAs address certain technology and related topics.</a:t>
                      </a:r>
                    </a:p>
                  </a:txBody>
                  <a:tcPr/>
                </a:tc>
                <a:extLst>
                  <a:ext uri="{0D108BD9-81ED-4DB2-BD59-A6C34878D82A}">
                    <a16:rowId xmlns:a16="http://schemas.microsoft.com/office/drawing/2014/main" val="1491963552"/>
                  </a:ext>
                </a:extLst>
              </a:tr>
            </a:tbl>
          </a:graphicData>
        </a:graphic>
      </p:graphicFrame>
      <p:sp>
        <p:nvSpPr>
          <p:cNvPr id="7" name="Title 50">
            <a:extLst>
              <a:ext uri="{FF2B5EF4-FFF2-40B4-BE49-F238E27FC236}">
                <a16:creationId xmlns:a16="http://schemas.microsoft.com/office/drawing/2014/main" id="{9B6B59BB-A2EA-BEC9-5423-96C7B31246C8}"/>
              </a:ext>
            </a:extLst>
          </p:cNvPr>
          <p:cNvSpPr>
            <a:spLocks noGrp="1"/>
          </p:cNvSpPr>
          <p:nvPr>
            <p:ph type="title"/>
          </p:nvPr>
        </p:nvSpPr>
        <p:spPr>
          <a:xfrm>
            <a:off x="838200" y="36374"/>
            <a:ext cx="10515600" cy="1068518"/>
          </a:xfrm>
        </p:spPr>
        <p:txBody>
          <a:bodyPr/>
          <a:lstStyle/>
          <a:p>
            <a:r>
              <a:rPr lang="en-US" dirty="0">
                <a:latin typeface="+mj-lt"/>
              </a:rPr>
              <a:t>J – Advocacy and Awareness Raising </a:t>
            </a:r>
            <a:r>
              <a:rPr lang="en-US" sz="2800" dirty="0">
                <a:latin typeface="+mj-lt"/>
              </a:rPr>
              <a:t>(1)</a:t>
            </a:r>
          </a:p>
        </p:txBody>
      </p:sp>
      <p:graphicFrame>
        <p:nvGraphicFramePr>
          <p:cNvPr id="4" name="Table 3">
            <a:extLst>
              <a:ext uri="{FF2B5EF4-FFF2-40B4-BE49-F238E27FC236}">
                <a16:creationId xmlns:a16="http://schemas.microsoft.com/office/drawing/2014/main" id="{04FC03C3-637C-6B03-EA36-F3224780661F}"/>
              </a:ext>
            </a:extLst>
          </p:cNvPr>
          <p:cNvGraphicFramePr>
            <a:graphicFrameLocks noGrp="1"/>
          </p:cNvGraphicFramePr>
          <p:nvPr>
            <p:extLst>
              <p:ext uri="{D42A27DB-BD31-4B8C-83A1-F6EECF244321}">
                <p14:modId xmlns:p14="http://schemas.microsoft.com/office/powerpoint/2010/main" val="2338276133"/>
              </p:ext>
            </p:extLst>
          </p:nvPr>
        </p:nvGraphicFramePr>
        <p:xfrm>
          <a:off x="6333308" y="1186781"/>
          <a:ext cx="5257801" cy="5364480"/>
        </p:xfrm>
        <a:graphic>
          <a:graphicData uri="http://schemas.openxmlformats.org/drawingml/2006/table">
            <a:tbl>
              <a:tblPr firstRow="1" bandRow="1">
                <a:tableStyleId>{7DF18680-E054-41AD-8BC1-D1AEF772440D}</a:tableStyleId>
              </a:tblPr>
              <a:tblGrid>
                <a:gridCol w="5257801">
                  <a:extLst>
                    <a:ext uri="{9D8B030D-6E8A-4147-A177-3AD203B41FA5}">
                      <a16:colId xmlns:a16="http://schemas.microsoft.com/office/drawing/2014/main" val="4161176257"/>
                    </a:ext>
                  </a:extLst>
                </a:gridCol>
              </a:tblGrid>
              <a:tr h="477669">
                <a:tc>
                  <a:txBody>
                    <a:bodyPr/>
                    <a:lstStyle/>
                    <a:p>
                      <a:r>
                        <a:rPr lang="en-US" sz="2000" dirty="0">
                          <a:latin typeface="+mj-lt"/>
                        </a:rPr>
                        <a:t>Impact to Fundamental Principles (FP)</a:t>
                      </a:r>
                    </a:p>
                  </a:txBody>
                  <a:tcPr/>
                </a:tc>
                <a:extLst>
                  <a:ext uri="{0D108BD9-81ED-4DB2-BD59-A6C34878D82A}">
                    <a16:rowId xmlns:a16="http://schemas.microsoft.com/office/drawing/2014/main" val="448257112"/>
                  </a:ext>
                </a:extLst>
              </a:tr>
              <a:tr h="4886811">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ea typeface="+mn-ea"/>
                          <a:cs typeface="+mn-cs"/>
                        </a:rPr>
                        <a:t>Helps enable PAs to fulfil their professional responsibility to act in the public interest.</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ea typeface="+mn-ea"/>
                          <a:cs typeface="+mn-cs"/>
                        </a:rPr>
                        <a:t>Promotes ethical behavior – as evidenced through complying with the fundamental principles – across the professional and business ecosystem.</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kern="1200" dirty="0">
                          <a:solidFill>
                            <a:schemeClr val="tx1">
                              <a:lumMod val="50000"/>
                            </a:schemeClr>
                          </a:solidFill>
                          <a:effectLst/>
                          <a:latin typeface="+mj-lt"/>
                          <a:ea typeface="+mn-ea"/>
                          <a:cs typeface="+mn-cs"/>
                        </a:rPr>
                        <a:t>Highlighting technology-related topics, drawing out potential ethics issues, and underscoring the application of the Code in resolving such issues benefits Professional Competence and Due Care.</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endParaRPr lang="en-US" sz="2000" dirty="0">
                        <a:solidFill>
                          <a:schemeClr val="tx1">
                            <a:lumMod val="50000"/>
                          </a:schemeClr>
                        </a:solidFill>
                        <a:latin typeface="+mj-lt"/>
                      </a:endParaRPr>
                    </a:p>
                  </a:txBody>
                  <a:tcPr/>
                </a:tc>
                <a:extLst>
                  <a:ext uri="{0D108BD9-81ED-4DB2-BD59-A6C34878D82A}">
                    <a16:rowId xmlns:a16="http://schemas.microsoft.com/office/drawing/2014/main" val="1491963552"/>
                  </a:ext>
                </a:extLst>
              </a:tr>
            </a:tbl>
          </a:graphicData>
        </a:graphic>
      </p:graphicFrame>
    </p:spTree>
    <p:extLst>
      <p:ext uri="{BB962C8B-B14F-4D97-AF65-F5344CB8AC3E}">
        <p14:creationId xmlns:p14="http://schemas.microsoft.com/office/powerpoint/2010/main" val="937780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339783-A169-6977-A14E-0A6AB68BC731}"/>
              </a:ext>
            </a:extLst>
          </p:cNvPr>
          <p:cNvGraphicFramePr>
            <a:graphicFrameLocks noGrp="1"/>
          </p:cNvGraphicFramePr>
          <p:nvPr>
            <p:extLst>
              <p:ext uri="{D42A27DB-BD31-4B8C-83A1-F6EECF244321}">
                <p14:modId xmlns:p14="http://schemas.microsoft.com/office/powerpoint/2010/main" val="2305405979"/>
              </p:ext>
            </p:extLst>
          </p:nvPr>
        </p:nvGraphicFramePr>
        <p:xfrm>
          <a:off x="838199" y="1324798"/>
          <a:ext cx="10515600" cy="4496137"/>
        </p:xfrm>
        <a:graphic>
          <a:graphicData uri="http://schemas.openxmlformats.org/drawingml/2006/table">
            <a:tbl>
              <a:tblPr firstRow="1" bandRow="1">
                <a:tableStyleId>{F5AB1C69-6EDB-4FF4-983F-18BD219EF322}</a:tableStyleId>
              </a:tblPr>
              <a:tblGrid>
                <a:gridCol w="10515600">
                  <a:extLst>
                    <a:ext uri="{9D8B030D-6E8A-4147-A177-3AD203B41FA5}">
                      <a16:colId xmlns:a16="http://schemas.microsoft.com/office/drawing/2014/main" val="4161176257"/>
                    </a:ext>
                  </a:extLst>
                </a:gridCol>
              </a:tblGrid>
              <a:tr h="463887">
                <a:tc>
                  <a:txBody>
                    <a:bodyPr/>
                    <a:lstStyle/>
                    <a:p>
                      <a:r>
                        <a:rPr lang="en-US" sz="2000" dirty="0">
                          <a:latin typeface="+mj-lt"/>
                        </a:rPr>
                        <a:t>Recommendation J</a:t>
                      </a:r>
                    </a:p>
                  </a:txBody>
                  <a:tcPr/>
                </a:tc>
                <a:extLst>
                  <a:ext uri="{0D108BD9-81ED-4DB2-BD59-A6C34878D82A}">
                    <a16:rowId xmlns:a16="http://schemas.microsoft.com/office/drawing/2014/main" val="448257112"/>
                  </a:ext>
                </a:extLst>
              </a:tr>
              <a:tr h="4032250">
                <a:tc>
                  <a:txBody>
                    <a:bodyPr/>
                    <a:lstStyle/>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US" sz="2000" b="0" dirty="0">
                          <a:solidFill>
                            <a:schemeClr val="tx1">
                              <a:lumMod val="50000"/>
                            </a:schemeClr>
                          </a:solidFill>
                          <a:latin typeface="+mj-lt"/>
                        </a:rPr>
                        <a:t>Continue initiatives to:</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Advocate the importance and relevance of Code; and</a:t>
                      </a:r>
                    </a:p>
                    <a:p>
                      <a:pPr marL="692150" marR="0" lvl="0" indent="-342900" algn="l" defTabSz="914400" rtl="0" eaLnBrk="1" fontAlgn="auto" latinLnBrk="0" hangingPunct="1">
                        <a:lnSpc>
                          <a:spcPct val="100000"/>
                        </a:lnSpc>
                        <a:spcBef>
                          <a:spcPts val="600"/>
                        </a:spcBef>
                        <a:spcAft>
                          <a:spcPts val="600"/>
                        </a:spcAft>
                        <a:buClrTx/>
                        <a:buSzTx/>
                        <a:buFont typeface="Wingdings" panose="05000000000000000000" pitchFamily="2" charset="2"/>
                        <a:buChar char="q"/>
                        <a:tabLst/>
                        <a:defRPr/>
                      </a:pPr>
                      <a:r>
                        <a:rPr lang="en-US" sz="2000" b="0" dirty="0">
                          <a:solidFill>
                            <a:schemeClr val="tx1">
                              <a:lumMod val="50000"/>
                            </a:schemeClr>
                          </a:solidFill>
                          <a:latin typeface="+mj-lt"/>
                        </a:rPr>
                        <a:t>Develop, facilitate the development of, and/or contribute to non-authoritative resources and materials related to technology and ethics. </a:t>
                      </a:r>
                    </a:p>
                    <a:p>
                      <a:pPr marL="0" marR="0" lvl="0" indent="0" algn="l" defTabSz="914400" rtl="0" eaLnBrk="1" fontAlgn="auto" latinLnBrk="0" hangingPunct="1">
                        <a:lnSpc>
                          <a:spcPct val="100000"/>
                        </a:lnSpc>
                        <a:spcBef>
                          <a:spcPts val="600"/>
                        </a:spcBef>
                        <a:spcAft>
                          <a:spcPts val="600"/>
                        </a:spcAft>
                        <a:buClrTx/>
                        <a:buSzTx/>
                        <a:buFont typeface="Arial" panose="020B0604020202020204" pitchFamily="34" charset="0"/>
                        <a:buNone/>
                        <a:tabLst/>
                        <a:defRPr/>
                      </a:pPr>
                      <a:r>
                        <a:rPr lang="en-US" sz="2000" b="0" dirty="0">
                          <a:solidFill>
                            <a:schemeClr val="tx1">
                              <a:lumMod val="50000"/>
                            </a:schemeClr>
                          </a:solidFill>
                          <a:latin typeface="+mj-lt"/>
                        </a:rPr>
                        <a:t>Appendix II of the draft </a:t>
                      </a:r>
                      <a:r>
                        <a:rPr lang="en-US" sz="2000" b="0" dirty="0">
                          <a:solidFill>
                            <a:schemeClr val="tx1">
                              <a:lumMod val="50000"/>
                            </a:schemeClr>
                          </a:solidFill>
                          <a:latin typeface="+mj-lt"/>
                          <a:hlinkClick r:id="rId3"/>
                        </a:rPr>
                        <a:t>Phase 2 Final Report</a:t>
                      </a:r>
                      <a:r>
                        <a:rPr lang="en-US" sz="2000" b="0" dirty="0">
                          <a:solidFill>
                            <a:schemeClr val="tx1">
                              <a:lumMod val="50000"/>
                            </a:schemeClr>
                          </a:solidFill>
                          <a:latin typeface="+mj-lt"/>
                        </a:rPr>
                        <a:t> summarizes the pertinent technology-related topics that would particularly benefit from additional non-authoritative guidance to draw out potential ethics issues that might arise and how the Code applies in such scenarios.</a:t>
                      </a:r>
                      <a:endParaRPr lang="en-US" sz="2000" b="0" dirty="0">
                        <a:solidFill>
                          <a:schemeClr val="tx1">
                            <a:lumMod val="50000"/>
                          </a:schemeClr>
                        </a:solidFill>
                        <a:latin typeface="+mj-lt"/>
                        <a:cs typeface="Arial" panose="020B0604020202020204" pitchFamily="34" charset="0"/>
                      </a:endParaRPr>
                    </a:p>
                  </a:txBody>
                  <a:tcPr/>
                </a:tc>
                <a:extLst>
                  <a:ext uri="{0D108BD9-81ED-4DB2-BD59-A6C34878D82A}">
                    <a16:rowId xmlns:a16="http://schemas.microsoft.com/office/drawing/2014/main" val="1491963552"/>
                  </a:ext>
                </a:extLst>
              </a:tr>
            </a:tbl>
          </a:graphicData>
        </a:graphic>
      </p:graphicFrame>
      <p:sp>
        <p:nvSpPr>
          <p:cNvPr id="6" name="Title 50">
            <a:extLst>
              <a:ext uri="{FF2B5EF4-FFF2-40B4-BE49-F238E27FC236}">
                <a16:creationId xmlns:a16="http://schemas.microsoft.com/office/drawing/2014/main" id="{4BA2B34C-8C29-6514-FCAA-5B4322CC0C21}"/>
              </a:ext>
            </a:extLst>
          </p:cNvPr>
          <p:cNvSpPr>
            <a:spLocks noGrp="1"/>
          </p:cNvSpPr>
          <p:nvPr>
            <p:ph type="title"/>
          </p:nvPr>
        </p:nvSpPr>
        <p:spPr>
          <a:xfrm>
            <a:off x="838200" y="36374"/>
            <a:ext cx="10515600" cy="1068518"/>
          </a:xfrm>
        </p:spPr>
        <p:txBody>
          <a:bodyPr>
            <a:normAutofit/>
          </a:bodyPr>
          <a:lstStyle/>
          <a:p>
            <a:r>
              <a:rPr lang="en-US" dirty="0">
                <a:latin typeface="+mj-lt"/>
              </a:rPr>
              <a:t>J – Advocacy and Awareness Raising </a:t>
            </a:r>
            <a:r>
              <a:rPr lang="en-US" sz="2800" dirty="0">
                <a:latin typeface="+mj-lt"/>
              </a:rPr>
              <a:t>(2)</a:t>
            </a:r>
          </a:p>
        </p:txBody>
      </p:sp>
    </p:spTree>
    <p:extLst>
      <p:ext uri="{BB962C8B-B14F-4D97-AF65-F5344CB8AC3E}">
        <p14:creationId xmlns:p14="http://schemas.microsoft.com/office/powerpoint/2010/main" val="448328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a:xfrm>
            <a:off x="0" y="3145730"/>
            <a:ext cx="12192000" cy="1115179"/>
          </a:xfrm>
        </p:spPr>
        <p:txBody>
          <a:bodyPr>
            <a:normAutofit fontScale="90000"/>
          </a:bodyPr>
          <a:lstStyle/>
          <a:p>
            <a:pPr algn="ctr"/>
            <a:r>
              <a:rPr lang="en-US" sz="5000" dirty="0">
                <a:latin typeface="+mj-lt"/>
              </a:rPr>
              <a:t>Suggestions for 2023: </a:t>
            </a:r>
            <a:br>
              <a:rPr lang="en-US" sz="5000" dirty="0">
                <a:latin typeface="+mj-lt"/>
              </a:rPr>
            </a:br>
            <a:r>
              <a:rPr lang="en-US" sz="5000" dirty="0">
                <a:latin typeface="+mj-lt"/>
              </a:rPr>
              <a:t>Four Pillar Approach </a:t>
            </a:r>
          </a:p>
        </p:txBody>
      </p:sp>
    </p:spTree>
    <p:extLst>
      <p:ext uri="{BB962C8B-B14F-4D97-AF65-F5344CB8AC3E}">
        <p14:creationId xmlns:p14="http://schemas.microsoft.com/office/powerpoint/2010/main" val="31489307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a:xfrm>
            <a:off x="622995" y="-19774"/>
            <a:ext cx="11517163" cy="1068518"/>
          </a:xfrm>
        </p:spPr>
        <p:txBody>
          <a:bodyPr>
            <a:normAutofit/>
          </a:bodyPr>
          <a:lstStyle/>
          <a:p>
            <a:r>
              <a:rPr lang="en-US" dirty="0">
                <a:latin typeface="+mj-lt"/>
              </a:rPr>
              <a:t>Pillar 1: Education</a:t>
            </a:r>
          </a:p>
        </p:txBody>
      </p:sp>
      <p:sp>
        <p:nvSpPr>
          <p:cNvPr id="8" name="Rectangle 7">
            <a:extLst>
              <a:ext uri="{FF2B5EF4-FFF2-40B4-BE49-F238E27FC236}">
                <a16:creationId xmlns:a16="http://schemas.microsoft.com/office/drawing/2014/main" id="{01C51064-6819-4707-8550-75C84FF224EE}"/>
              </a:ext>
            </a:extLst>
          </p:cNvPr>
          <p:cNvSpPr/>
          <p:nvPr/>
        </p:nvSpPr>
        <p:spPr>
          <a:xfrm>
            <a:off x="3785986" y="1885080"/>
            <a:ext cx="7975951" cy="4176085"/>
          </a:xfrm>
          <a:prstGeom prst="rect">
            <a:avLst/>
          </a:prstGeom>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45719" tIns="45719" rIns="45719" bIns="45719" numCol="1" spcCol="38100" rtlCol="0" anchor="t">
            <a:no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rgbClr val="000000"/>
              </a:solidFill>
              <a:effectLst/>
              <a:uFillTx/>
              <a:latin typeface="Product Sans Thin" panose="020B0203030502040203"/>
              <a:ea typeface="Arial"/>
              <a:cs typeface="Arial"/>
              <a:sym typeface="Arial"/>
            </a:endParaRPr>
          </a:p>
        </p:txBody>
      </p:sp>
      <p:sp>
        <p:nvSpPr>
          <p:cNvPr id="9" name="TextBox 8">
            <a:extLst>
              <a:ext uri="{FF2B5EF4-FFF2-40B4-BE49-F238E27FC236}">
                <a16:creationId xmlns:a16="http://schemas.microsoft.com/office/drawing/2014/main" id="{FD923D9B-81CC-4D45-95E9-B9AB3121AF70}"/>
              </a:ext>
            </a:extLst>
          </p:cNvPr>
          <p:cNvSpPr txBox="1"/>
          <p:nvPr/>
        </p:nvSpPr>
        <p:spPr>
          <a:xfrm>
            <a:off x="3895725" y="2045408"/>
            <a:ext cx="7766005" cy="33855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a:spcBef>
                <a:spcPts val="1200"/>
              </a:spcBef>
              <a:spcAft>
                <a:spcPts val="600"/>
              </a:spcAft>
            </a:pPr>
            <a:r>
              <a:rPr kumimoji="0" lang="en-US" sz="2500" b="0" i="0" u="none" strike="noStrike" cap="none" spc="0" normalizeH="0" baseline="0" dirty="0">
                <a:ln>
                  <a:noFill/>
                </a:ln>
                <a:effectLst/>
                <a:uFillTx/>
                <a:latin typeface="+mj-lt"/>
                <a:ea typeface="Arial"/>
                <a:cs typeface="Arial"/>
                <a:sym typeface="Arial"/>
              </a:rPr>
              <a:t>Proposed approach: </a:t>
            </a:r>
          </a:p>
          <a:p>
            <a:pPr marL="285750" indent="-285750">
              <a:spcBef>
                <a:spcPts val="1200"/>
              </a:spcBef>
              <a:spcAft>
                <a:spcPts val="600"/>
              </a:spcAft>
              <a:buFont typeface="Arial" panose="020B0604020202020204" pitchFamily="34" charset="0"/>
              <a:buChar char="•"/>
            </a:pPr>
            <a:r>
              <a:rPr lang="en-US" sz="2500" dirty="0">
                <a:latin typeface="+mj-lt"/>
                <a:ea typeface="Arial"/>
                <a:cs typeface="Arial"/>
                <a:sym typeface="Arial"/>
              </a:rPr>
              <a:t>The r</a:t>
            </a:r>
            <a:r>
              <a:rPr kumimoji="0" lang="en-US" sz="2500" b="0" i="0" u="none" strike="noStrike" cap="none" spc="0" normalizeH="0" baseline="0" dirty="0">
                <a:ln>
                  <a:noFill/>
                </a:ln>
                <a:effectLst/>
                <a:uFillTx/>
                <a:latin typeface="+mj-lt"/>
                <a:ea typeface="Arial"/>
                <a:cs typeface="Arial"/>
                <a:sym typeface="Arial"/>
              </a:rPr>
              <a:t>elevant workstream on the subject matter (such as through the TWG and Sustainability Working Group) is well-positioned to arrange such internal education opportunities in this regard. </a:t>
            </a:r>
          </a:p>
          <a:p>
            <a:pPr marL="285750" indent="-285750">
              <a:spcBef>
                <a:spcPts val="1200"/>
              </a:spcBef>
              <a:spcAft>
                <a:spcPts val="600"/>
              </a:spcAft>
              <a:buFont typeface="Arial" panose="020B0604020202020204" pitchFamily="34" charset="0"/>
              <a:buChar char="•"/>
            </a:pPr>
            <a:r>
              <a:rPr kumimoji="0" lang="en-US" sz="2500" b="0" i="0" u="none" strike="noStrike" cap="none" spc="0" normalizeH="0" baseline="0" dirty="0">
                <a:ln>
                  <a:noFill/>
                </a:ln>
                <a:effectLst/>
                <a:uFillTx/>
                <a:latin typeface="+mj-lt"/>
                <a:ea typeface="Arial"/>
                <a:cs typeface="Arial"/>
                <a:sym typeface="Arial"/>
              </a:rPr>
              <a:t>This includes suggesting appropriate timing and relevant subject matter experts.</a:t>
            </a:r>
            <a:endParaRPr kumimoji="0" lang="en-US" sz="2500" b="0" i="0" u="none" strike="sngStrike" cap="none" spc="0" normalizeH="0" baseline="0" dirty="0">
              <a:ln>
                <a:noFill/>
              </a:ln>
              <a:effectLst/>
              <a:uFillTx/>
              <a:latin typeface="+mj-lt"/>
              <a:ea typeface="Arial"/>
              <a:cs typeface="Arial"/>
              <a:sym typeface="Arial"/>
            </a:endParaRPr>
          </a:p>
        </p:txBody>
      </p:sp>
      <p:grpSp>
        <p:nvGrpSpPr>
          <p:cNvPr id="11" name="Group 10">
            <a:extLst>
              <a:ext uri="{FF2B5EF4-FFF2-40B4-BE49-F238E27FC236}">
                <a16:creationId xmlns:a16="http://schemas.microsoft.com/office/drawing/2014/main" id="{0C45071A-5873-4637-B1D5-94CF996A8C9B}"/>
              </a:ext>
            </a:extLst>
          </p:cNvPr>
          <p:cNvGrpSpPr/>
          <p:nvPr/>
        </p:nvGrpSpPr>
        <p:grpSpPr>
          <a:xfrm>
            <a:off x="729506" y="1885080"/>
            <a:ext cx="3046952" cy="4176085"/>
            <a:chOff x="3099449" y="514"/>
            <a:chExt cx="2396460" cy="3617206"/>
          </a:xfrm>
        </p:grpSpPr>
        <p:sp>
          <p:nvSpPr>
            <p:cNvPr id="12" name="Rectangle 11">
              <a:extLst>
                <a:ext uri="{FF2B5EF4-FFF2-40B4-BE49-F238E27FC236}">
                  <a16:creationId xmlns:a16="http://schemas.microsoft.com/office/drawing/2014/main" id="{7DC4CBEA-2F34-44FB-88CA-FBA6BBF2CF01}"/>
                </a:ext>
              </a:extLst>
            </p:cNvPr>
            <p:cNvSpPr/>
            <p:nvPr/>
          </p:nvSpPr>
          <p:spPr>
            <a:xfrm>
              <a:off x="3099449" y="514"/>
              <a:ext cx="2396460" cy="3617206"/>
            </a:xfrm>
            <a:prstGeom prst="rect">
              <a:avLst/>
            </a:prstGeom>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sp>
        <p:sp>
          <p:nvSpPr>
            <p:cNvPr id="13" name="TextBox 12">
              <a:extLst>
                <a:ext uri="{FF2B5EF4-FFF2-40B4-BE49-F238E27FC236}">
                  <a16:creationId xmlns:a16="http://schemas.microsoft.com/office/drawing/2014/main" id="{A5F6EC57-3281-4F54-B3F0-6A7EBE9D33C5}"/>
                </a:ext>
              </a:extLst>
            </p:cNvPr>
            <p:cNvSpPr txBox="1"/>
            <p:nvPr/>
          </p:nvSpPr>
          <p:spPr>
            <a:xfrm>
              <a:off x="3099449" y="931757"/>
              <a:ext cx="2396460" cy="14378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2400" kern="1200" dirty="0">
                  <a:latin typeface="+mj-lt"/>
                  <a:cs typeface="Arial" panose="020B0604020202020204" pitchFamily="34" charset="0"/>
                </a:rPr>
                <a:t>Making available regular internal education for the Board on emerging areas, such as technology and sustainability.</a:t>
              </a:r>
            </a:p>
          </p:txBody>
        </p:sp>
      </p:grpSp>
    </p:spTree>
    <p:extLst>
      <p:ext uri="{BB962C8B-B14F-4D97-AF65-F5344CB8AC3E}">
        <p14:creationId xmlns:p14="http://schemas.microsoft.com/office/powerpoint/2010/main" val="27850504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a:xfrm>
            <a:off x="622995" y="-19774"/>
            <a:ext cx="11517163" cy="1068518"/>
          </a:xfrm>
        </p:spPr>
        <p:txBody>
          <a:bodyPr>
            <a:normAutofit/>
          </a:bodyPr>
          <a:lstStyle/>
          <a:p>
            <a:r>
              <a:rPr lang="en-US" dirty="0">
                <a:latin typeface="+mj-lt"/>
              </a:rPr>
              <a:t>Pillar 2: Ongoing Environmental Scanning </a:t>
            </a:r>
          </a:p>
        </p:txBody>
      </p:sp>
      <p:sp>
        <p:nvSpPr>
          <p:cNvPr id="7" name="Rectangle 6">
            <a:extLst>
              <a:ext uri="{FF2B5EF4-FFF2-40B4-BE49-F238E27FC236}">
                <a16:creationId xmlns:a16="http://schemas.microsoft.com/office/drawing/2014/main" id="{AE3C6290-431B-4D71-AD34-F466D3FB6D7F}"/>
              </a:ext>
            </a:extLst>
          </p:cNvPr>
          <p:cNvSpPr/>
          <p:nvPr/>
        </p:nvSpPr>
        <p:spPr>
          <a:xfrm>
            <a:off x="3752722" y="1573699"/>
            <a:ext cx="8009216" cy="4650377"/>
          </a:xfrm>
          <a:prstGeom prst="rect">
            <a:avLst/>
          </a:prstGeom>
          <a:ln>
            <a:solidFill>
              <a:schemeClr val="accent4"/>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45719" tIns="45719" rIns="45719" bIns="45719" numCol="1" spcCol="38100" rtlCol="0" anchor="t">
            <a:no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chemeClr val="tx1"/>
              </a:solidFill>
              <a:effectLst/>
              <a:uFillTx/>
              <a:latin typeface="Product Sans Thin" panose="020B0203030502040203"/>
              <a:ea typeface="Arial"/>
              <a:cs typeface="Arial"/>
              <a:sym typeface="Arial"/>
            </a:endParaRPr>
          </a:p>
        </p:txBody>
      </p:sp>
      <p:sp>
        <p:nvSpPr>
          <p:cNvPr id="10" name="TextBox 9">
            <a:extLst>
              <a:ext uri="{FF2B5EF4-FFF2-40B4-BE49-F238E27FC236}">
                <a16:creationId xmlns:a16="http://schemas.microsoft.com/office/drawing/2014/main" id="{6F4A9CE5-E150-4E45-9AAC-6546CE56C590}"/>
              </a:ext>
            </a:extLst>
          </p:cNvPr>
          <p:cNvSpPr txBox="1"/>
          <p:nvPr/>
        </p:nvSpPr>
        <p:spPr>
          <a:xfrm>
            <a:off x="3954350" y="2322918"/>
            <a:ext cx="7498614" cy="26161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a:spcBef>
                <a:spcPts val="1200"/>
              </a:spcBef>
              <a:spcAft>
                <a:spcPts val="600"/>
              </a:spcAft>
            </a:pPr>
            <a:r>
              <a:rPr lang="en-US" sz="2500" dirty="0">
                <a:latin typeface="+mj-lt"/>
              </a:rPr>
              <a:t>Proposed approach: </a:t>
            </a:r>
          </a:p>
          <a:p>
            <a:pPr marL="285750" indent="-285750">
              <a:spcBef>
                <a:spcPts val="1200"/>
              </a:spcBef>
              <a:spcAft>
                <a:spcPts val="600"/>
              </a:spcAft>
              <a:buFont typeface="Arial" panose="020B0604020202020204" pitchFamily="34" charset="0"/>
              <a:buChar char="•"/>
            </a:pPr>
            <a:r>
              <a:rPr lang="en-US" sz="2500" dirty="0">
                <a:latin typeface="+mj-lt"/>
              </a:rPr>
              <a:t>TWG suggests that the TEG continue to provide input to the TWG in this regard.</a:t>
            </a:r>
          </a:p>
          <a:p>
            <a:pPr marL="285750" indent="-285750">
              <a:spcBef>
                <a:spcPts val="1200"/>
              </a:spcBef>
              <a:spcAft>
                <a:spcPts val="600"/>
              </a:spcAft>
              <a:buFont typeface="Arial" panose="020B0604020202020204" pitchFamily="34" charset="0"/>
              <a:buChar char="•"/>
            </a:pPr>
            <a:r>
              <a:rPr lang="en-US" sz="2500" dirty="0">
                <a:latin typeface="+mj-lt"/>
              </a:rPr>
              <a:t>For 2023, two environmental updates be obtained from the TEG and shared with the Board. </a:t>
            </a:r>
            <a:endParaRPr kumimoji="0" lang="en-US" sz="2500" b="0" i="0" u="none" strike="noStrike" cap="none" spc="0" normalizeH="0" baseline="0" dirty="0">
              <a:ln>
                <a:noFill/>
              </a:ln>
              <a:effectLst/>
              <a:uFillTx/>
              <a:latin typeface="+mj-lt"/>
              <a:ea typeface="Arial"/>
              <a:cs typeface="Arial"/>
              <a:sym typeface="Arial"/>
            </a:endParaRPr>
          </a:p>
        </p:txBody>
      </p:sp>
      <p:grpSp>
        <p:nvGrpSpPr>
          <p:cNvPr id="14" name="Group 13">
            <a:extLst>
              <a:ext uri="{FF2B5EF4-FFF2-40B4-BE49-F238E27FC236}">
                <a16:creationId xmlns:a16="http://schemas.microsoft.com/office/drawing/2014/main" id="{C02C0055-57FD-4DC3-B4EF-202210E30E32}"/>
              </a:ext>
            </a:extLst>
          </p:cNvPr>
          <p:cNvGrpSpPr/>
          <p:nvPr/>
        </p:nvGrpSpPr>
        <p:grpSpPr>
          <a:xfrm>
            <a:off x="739036" y="1573699"/>
            <a:ext cx="3046951" cy="4650377"/>
            <a:chOff x="5735556" y="514"/>
            <a:chExt cx="2396460" cy="1437876"/>
          </a:xfrm>
        </p:grpSpPr>
        <p:sp>
          <p:nvSpPr>
            <p:cNvPr id="15" name="Rectangle 14">
              <a:extLst>
                <a:ext uri="{FF2B5EF4-FFF2-40B4-BE49-F238E27FC236}">
                  <a16:creationId xmlns:a16="http://schemas.microsoft.com/office/drawing/2014/main" id="{FC3A540E-2B0E-45DF-B418-57BDDDB75726}"/>
                </a:ext>
              </a:extLst>
            </p:cNvPr>
            <p:cNvSpPr/>
            <p:nvPr/>
          </p:nvSpPr>
          <p:spPr>
            <a:xfrm>
              <a:off x="5735556" y="514"/>
              <a:ext cx="2396460" cy="1437876"/>
            </a:xfrm>
            <a:prstGeom prst="rect">
              <a:avLst/>
            </a:prstGeom>
          </p:spPr>
          <p:style>
            <a:lnRef idx="3">
              <a:schemeClr val="lt1">
                <a:hueOff val="0"/>
                <a:satOff val="0"/>
                <a:lumOff val="0"/>
                <a:alphaOff val="0"/>
              </a:schemeClr>
            </a:lnRef>
            <a:fillRef idx="1">
              <a:schemeClr val="accent4">
                <a:hueOff val="0"/>
                <a:satOff val="0"/>
                <a:lumOff val="0"/>
                <a:alphaOff val="0"/>
              </a:schemeClr>
            </a:fillRef>
            <a:effectRef idx="1">
              <a:schemeClr val="accent4">
                <a:hueOff val="0"/>
                <a:satOff val="0"/>
                <a:lumOff val="0"/>
                <a:alphaOff val="0"/>
              </a:schemeClr>
            </a:effectRef>
            <a:fontRef idx="minor">
              <a:schemeClr val="lt1"/>
            </a:fontRef>
          </p:style>
        </p:sp>
        <p:sp>
          <p:nvSpPr>
            <p:cNvPr id="16" name="TextBox 15">
              <a:extLst>
                <a:ext uri="{FF2B5EF4-FFF2-40B4-BE49-F238E27FC236}">
                  <a16:creationId xmlns:a16="http://schemas.microsoft.com/office/drawing/2014/main" id="{6B3E8AA0-BAFB-4348-A3FD-0D7A7620E2C7}"/>
                </a:ext>
              </a:extLst>
            </p:cNvPr>
            <p:cNvSpPr txBox="1"/>
            <p:nvPr/>
          </p:nvSpPr>
          <p:spPr>
            <a:xfrm>
              <a:off x="5735556" y="514"/>
              <a:ext cx="2396460" cy="143787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2400" kern="1200" dirty="0">
                  <a:latin typeface="+mj-lt"/>
                  <a:cs typeface="Arial" panose="020B0604020202020204" pitchFamily="34" charset="0"/>
                </a:rPr>
                <a:t>Conducting ongoing, but substantially less intensive, environmental scanning to monitor advancements and developments in existing and new technologies, their application, and related issues.</a:t>
              </a:r>
            </a:p>
          </p:txBody>
        </p:sp>
      </p:grpSp>
    </p:spTree>
    <p:extLst>
      <p:ext uri="{BB962C8B-B14F-4D97-AF65-F5344CB8AC3E}">
        <p14:creationId xmlns:p14="http://schemas.microsoft.com/office/powerpoint/2010/main" val="16068492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a:xfrm>
            <a:off x="622995" y="-19774"/>
            <a:ext cx="11517163" cy="1068518"/>
          </a:xfrm>
        </p:spPr>
        <p:txBody>
          <a:bodyPr>
            <a:normAutofit/>
          </a:bodyPr>
          <a:lstStyle/>
          <a:p>
            <a:r>
              <a:rPr lang="en-US" dirty="0">
                <a:latin typeface="+mj-lt"/>
              </a:rPr>
              <a:t>Pillar 3: Capacity for Ad-hoc Analysis</a:t>
            </a:r>
          </a:p>
        </p:txBody>
      </p:sp>
      <p:sp>
        <p:nvSpPr>
          <p:cNvPr id="17" name="Rectangle 16">
            <a:extLst>
              <a:ext uri="{FF2B5EF4-FFF2-40B4-BE49-F238E27FC236}">
                <a16:creationId xmlns:a16="http://schemas.microsoft.com/office/drawing/2014/main" id="{60261D6A-C242-4DB6-B950-5DDDC5A01121}"/>
              </a:ext>
            </a:extLst>
          </p:cNvPr>
          <p:cNvSpPr/>
          <p:nvPr/>
        </p:nvSpPr>
        <p:spPr>
          <a:xfrm>
            <a:off x="3681220" y="1757108"/>
            <a:ext cx="8009216" cy="4424989"/>
          </a:xfrm>
          <a:prstGeom prst="rect">
            <a:avLst/>
          </a:prstGeom>
          <a:ln>
            <a:solidFill>
              <a:schemeClr val="accent2"/>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45719" tIns="45719" rIns="45719" bIns="45719" numCol="1" spcCol="38100" rtlCol="0" anchor="t">
            <a:no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chemeClr val="tx1"/>
              </a:solidFill>
              <a:effectLst/>
              <a:uFillTx/>
              <a:latin typeface="Product Sans Thin" panose="020B0203030502040203"/>
              <a:ea typeface="Arial"/>
              <a:cs typeface="Arial"/>
              <a:sym typeface="Arial"/>
            </a:endParaRPr>
          </a:p>
        </p:txBody>
      </p:sp>
      <p:sp>
        <p:nvSpPr>
          <p:cNvPr id="18" name="TextBox 17">
            <a:extLst>
              <a:ext uri="{FF2B5EF4-FFF2-40B4-BE49-F238E27FC236}">
                <a16:creationId xmlns:a16="http://schemas.microsoft.com/office/drawing/2014/main" id="{A5481053-7C35-AAC4-55EE-A8F64A6E12F1}"/>
              </a:ext>
            </a:extLst>
          </p:cNvPr>
          <p:cNvSpPr txBox="1"/>
          <p:nvPr/>
        </p:nvSpPr>
        <p:spPr>
          <a:xfrm>
            <a:off x="3936521" y="2783478"/>
            <a:ext cx="7498614" cy="16158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a:spcBef>
                <a:spcPts val="1200"/>
              </a:spcBef>
              <a:spcAft>
                <a:spcPts val="600"/>
              </a:spcAft>
            </a:pPr>
            <a:r>
              <a:rPr lang="en-US" sz="2500" dirty="0">
                <a:latin typeface="+mj-lt"/>
              </a:rPr>
              <a:t>Proposed approach: </a:t>
            </a:r>
          </a:p>
          <a:p>
            <a:pPr marL="342900" indent="-342900">
              <a:spcBef>
                <a:spcPts val="1200"/>
              </a:spcBef>
              <a:spcAft>
                <a:spcPts val="600"/>
              </a:spcAft>
              <a:buFont typeface="Arial" panose="020B0604020202020204" pitchFamily="34" charset="0"/>
              <a:buChar char="•"/>
            </a:pPr>
            <a:r>
              <a:rPr lang="en-US" sz="2500" dirty="0">
                <a:latin typeface="+mj-lt"/>
              </a:rPr>
              <a:t>TWG believes that it, supported by the TEG, is well-positioned to continue its remit in this regard. </a:t>
            </a:r>
            <a:endParaRPr kumimoji="0" lang="en-US" sz="2500" b="0" i="0" u="none" strike="noStrike" cap="none" spc="0" normalizeH="0" baseline="0" dirty="0">
              <a:ln>
                <a:noFill/>
              </a:ln>
              <a:effectLst/>
              <a:uFillTx/>
              <a:latin typeface="+mj-lt"/>
              <a:ea typeface="Arial"/>
              <a:cs typeface="Arial"/>
              <a:sym typeface="Arial"/>
            </a:endParaRPr>
          </a:p>
        </p:txBody>
      </p:sp>
      <p:sp>
        <p:nvSpPr>
          <p:cNvPr id="21" name="TextBox 20">
            <a:extLst>
              <a:ext uri="{FF2B5EF4-FFF2-40B4-BE49-F238E27FC236}">
                <a16:creationId xmlns:a16="http://schemas.microsoft.com/office/drawing/2014/main" id="{C9919F35-D95C-1889-1B68-087F2A3DA097}"/>
              </a:ext>
            </a:extLst>
          </p:cNvPr>
          <p:cNvSpPr txBox="1"/>
          <p:nvPr/>
        </p:nvSpPr>
        <p:spPr>
          <a:xfrm>
            <a:off x="634269" y="1757108"/>
            <a:ext cx="3046951" cy="4424989"/>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2400" kern="1200" dirty="0">
                <a:latin typeface="+mj-lt"/>
                <a:cs typeface="Arial" panose="020B0604020202020204" pitchFamily="34" charset="0"/>
              </a:rPr>
              <a:t>Maintaining the capacity for ad hoc analysis of technology-related issues encountered by IESBA workstreams, to identify and assess any potential Code implications or need for additional non-authoritative guidance.</a:t>
            </a:r>
          </a:p>
        </p:txBody>
      </p:sp>
    </p:spTree>
    <p:extLst>
      <p:ext uri="{BB962C8B-B14F-4D97-AF65-F5344CB8AC3E}">
        <p14:creationId xmlns:p14="http://schemas.microsoft.com/office/powerpoint/2010/main" val="31363746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BB1DC-5355-4E29-89B5-6E2D819D774A}"/>
              </a:ext>
            </a:extLst>
          </p:cNvPr>
          <p:cNvSpPr>
            <a:spLocks noGrp="1"/>
          </p:cNvSpPr>
          <p:nvPr>
            <p:ph type="title"/>
          </p:nvPr>
        </p:nvSpPr>
        <p:spPr>
          <a:xfrm>
            <a:off x="622995" y="-19774"/>
            <a:ext cx="11517163" cy="1068518"/>
          </a:xfrm>
        </p:spPr>
        <p:txBody>
          <a:bodyPr>
            <a:normAutofit/>
          </a:bodyPr>
          <a:lstStyle/>
          <a:p>
            <a:r>
              <a:rPr lang="en-US" dirty="0">
                <a:latin typeface="+mj-lt"/>
              </a:rPr>
              <a:t>Pillar 4: Capacity for Engagement</a:t>
            </a:r>
          </a:p>
        </p:txBody>
      </p:sp>
      <p:sp>
        <p:nvSpPr>
          <p:cNvPr id="17" name="Rectangle 16">
            <a:extLst>
              <a:ext uri="{FF2B5EF4-FFF2-40B4-BE49-F238E27FC236}">
                <a16:creationId xmlns:a16="http://schemas.microsoft.com/office/drawing/2014/main" id="{60261D6A-C242-4DB6-B950-5DDDC5A01121}"/>
              </a:ext>
            </a:extLst>
          </p:cNvPr>
          <p:cNvSpPr/>
          <p:nvPr/>
        </p:nvSpPr>
        <p:spPr>
          <a:xfrm>
            <a:off x="3752722" y="1136468"/>
            <a:ext cx="8009216" cy="5682342"/>
          </a:xfrm>
          <a:prstGeom prst="rect">
            <a:avLst/>
          </a:prstGeom>
          <a:ln>
            <a:solidFill>
              <a:schemeClr val="accent4">
                <a:lumMod val="60000"/>
                <a:lumOff val="40000"/>
              </a:schemeClr>
            </a:solidFill>
          </a:ln>
        </p:spPr>
        <p:style>
          <a:lnRef idx="2">
            <a:schemeClr val="accent3"/>
          </a:lnRef>
          <a:fillRef idx="1">
            <a:schemeClr val="lt1"/>
          </a:fillRef>
          <a:effectRef idx="0">
            <a:schemeClr val="accent3"/>
          </a:effectRef>
          <a:fontRef idx="minor">
            <a:schemeClr val="dk1"/>
          </a:fontRef>
        </p:style>
        <p:txBody>
          <a:bodyPr rot="0" spcFirstLastPara="1" vertOverflow="overflow" horzOverflow="overflow" vert="horz" wrap="square" lIns="45719" tIns="45719" rIns="45719" bIns="45719" numCol="1" spcCol="38100" rtlCol="0" anchor="t">
            <a:no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2400" b="0" i="0" u="none" strike="noStrike" cap="none" spc="0" normalizeH="0" baseline="0">
              <a:ln>
                <a:noFill/>
              </a:ln>
              <a:solidFill>
                <a:schemeClr val="tx1"/>
              </a:solidFill>
              <a:effectLst/>
              <a:uFillTx/>
              <a:latin typeface="Product Sans Thin" panose="020B0203030502040203"/>
              <a:ea typeface="Arial"/>
              <a:cs typeface="Arial"/>
              <a:sym typeface="Arial"/>
            </a:endParaRPr>
          </a:p>
        </p:txBody>
      </p:sp>
      <p:sp>
        <p:nvSpPr>
          <p:cNvPr id="18" name="TextBox 17">
            <a:extLst>
              <a:ext uri="{FF2B5EF4-FFF2-40B4-BE49-F238E27FC236}">
                <a16:creationId xmlns:a16="http://schemas.microsoft.com/office/drawing/2014/main" id="{A5481053-7C35-AAC4-55EE-A8F64A6E12F1}"/>
              </a:ext>
            </a:extLst>
          </p:cNvPr>
          <p:cNvSpPr txBox="1"/>
          <p:nvPr/>
        </p:nvSpPr>
        <p:spPr>
          <a:xfrm>
            <a:off x="3819252" y="2400284"/>
            <a:ext cx="7793627" cy="20005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a:spcBef>
                <a:spcPts val="1200"/>
              </a:spcBef>
              <a:spcAft>
                <a:spcPts val="600"/>
              </a:spcAft>
            </a:pPr>
            <a:r>
              <a:rPr lang="en-US" sz="2500" dirty="0">
                <a:latin typeface="+mj-lt"/>
              </a:rPr>
              <a:t>Proposed approach: </a:t>
            </a:r>
          </a:p>
          <a:p>
            <a:pPr marL="342900" indent="-342900">
              <a:spcBef>
                <a:spcPts val="1200"/>
              </a:spcBef>
              <a:spcAft>
                <a:spcPts val="600"/>
              </a:spcAft>
              <a:buFont typeface="Arial" panose="020B0604020202020204" pitchFamily="34" charset="0"/>
              <a:buChar char="•"/>
            </a:pPr>
            <a:r>
              <a:rPr lang="en-US" sz="2500" dirty="0">
                <a:latin typeface="+mj-lt"/>
              </a:rPr>
              <a:t>TWG believes that it, supported by the TEG as needed, is well-positioned to provide input in this regard.</a:t>
            </a:r>
          </a:p>
        </p:txBody>
      </p:sp>
      <p:sp>
        <p:nvSpPr>
          <p:cNvPr id="21" name="TextBox 20">
            <a:extLst>
              <a:ext uri="{FF2B5EF4-FFF2-40B4-BE49-F238E27FC236}">
                <a16:creationId xmlns:a16="http://schemas.microsoft.com/office/drawing/2014/main" id="{C9919F35-D95C-1889-1B68-087F2A3DA097}"/>
              </a:ext>
            </a:extLst>
          </p:cNvPr>
          <p:cNvSpPr txBox="1"/>
          <p:nvPr/>
        </p:nvSpPr>
        <p:spPr>
          <a:xfrm>
            <a:off x="705771" y="1136468"/>
            <a:ext cx="3046951" cy="5682342"/>
          </a:xfrm>
          <a:prstGeom prst="rect">
            <a:avLst/>
          </a:prstGeom>
          <a:solidFill>
            <a:schemeClr val="accent4">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2400" kern="1200" dirty="0">
                <a:latin typeface="+mj-lt"/>
                <a:cs typeface="Arial" panose="020B0604020202020204" pitchFamily="34" charset="0"/>
              </a:rPr>
              <a:t>Maintaining the capacity for engaging with other IESBA workstreams or non-IESBA stakeholders to facilitate the consideration of the Phase 2 recommendations and contribute to developing and/or reviewing non-authoritative resources and materials.</a:t>
            </a:r>
          </a:p>
        </p:txBody>
      </p:sp>
    </p:spTree>
    <p:extLst>
      <p:ext uri="{BB962C8B-B14F-4D97-AF65-F5344CB8AC3E}">
        <p14:creationId xmlns:p14="http://schemas.microsoft.com/office/powerpoint/2010/main" val="18006262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129F7-FBB9-0D68-CCF2-D43ACF033573}"/>
              </a:ext>
            </a:extLst>
          </p:cNvPr>
          <p:cNvSpPr>
            <a:spLocks noGrp="1"/>
          </p:cNvSpPr>
          <p:nvPr>
            <p:ph type="title"/>
          </p:nvPr>
        </p:nvSpPr>
        <p:spPr/>
        <p:txBody>
          <a:bodyPr>
            <a:normAutofit/>
          </a:bodyPr>
          <a:lstStyle/>
          <a:p>
            <a:r>
              <a:rPr lang="en-US" dirty="0">
                <a:latin typeface="+mj-lt"/>
              </a:rPr>
              <a:t>TWG Next Steps</a:t>
            </a:r>
          </a:p>
        </p:txBody>
      </p:sp>
      <p:sp>
        <p:nvSpPr>
          <p:cNvPr id="5" name="Slide Number Placeholder 4">
            <a:extLst>
              <a:ext uri="{FF2B5EF4-FFF2-40B4-BE49-F238E27FC236}">
                <a16:creationId xmlns:a16="http://schemas.microsoft.com/office/drawing/2014/main" id="{EE74CEA5-4B43-97EF-81D5-247915E4F727}"/>
              </a:ext>
            </a:extLst>
          </p:cNvPr>
          <p:cNvSpPr>
            <a:spLocks noGrp="1"/>
          </p:cNvSpPr>
          <p:nvPr>
            <p:ph type="sldNum" sz="quarter" idx="12"/>
          </p:nvPr>
        </p:nvSpPr>
        <p:spPr/>
        <p:txBody>
          <a:bodyPr/>
          <a:lstStyle/>
          <a:p>
            <a:fld id="{A68F81FF-A8B7-8E49-9D5B-3CAD5ADFEE36}" type="slidenum">
              <a:rPr lang="en-US" smtClean="0"/>
              <a:pPr/>
              <a:t>37</a:t>
            </a:fld>
            <a:endParaRPr lang="en-US" dirty="0"/>
          </a:p>
        </p:txBody>
      </p:sp>
      <p:sp>
        <p:nvSpPr>
          <p:cNvPr id="7" name="Content Placeholder 2">
            <a:extLst>
              <a:ext uri="{FF2B5EF4-FFF2-40B4-BE49-F238E27FC236}">
                <a16:creationId xmlns:a16="http://schemas.microsoft.com/office/drawing/2014/main" id="{9D6DE64D-0715-E4A3-0A0A-85CC968F118C}"/>
              </a:ext>
            </a:extLst>
          </p:cNvPr>
          <p:cNvSpPr txBox="1">
            <a:spLocks/>
          </p:cNvSpPr>
          <p:nvPr/>
        </p:nvSpPr>
        <p:spPr>
          <a:xfrm>
            <a:off x="5726336" y="1991987"/>
            <a:ext cx="6263734" cy="4762500"/>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Font typeface="Arial" panose="020B0604020202020204" pitchFamily="34" charset="0"/>
              <a:buNone/>
            </a:pPr>
            <a:endParaRPr lang="en-US" sz="2000" dirty="0">
              <a:solidFill>
                <a:schemeClr val="dk1"/>
              </a:solidFill>
              <a:latin typeface="+mj-lt"/>
            </a:endParaRPr>
          </a:p>
        </p:txBody>
      </p:sp>
      <p:sp>
        <p:nvSpPr>
          <p:cNvPr id="13" name="Right Arrow 12">
            <a:extLst>
              <a:ext uri="{FF2B5EF4-FFF2-40B4-BE49-F238E27FC236}">
                <a16:creationId xmlns:a16="http://schemas.microsoft.com/office/drawing/2014/main" id="{14362894-32AB-9BAE-DCE9-E0ABE4A49AF0}"/>
              </a:ext>
            </a:extLst>
          </p:cNvPr>
          <p:cNvSpPr/>
          <p:nvPr/>
        </p:nvSpPr>
        <p:spPr>
          <a:xfrm>
            <a:off x="1808232" y="1252204"/>
            <a:ext cx="9447993" cy="5418667"/>
          </a:xfrm>
          <a:prstGeom prst="rightArrow">
            <a:avLst/>
          </a:prstGeom>
          <a:scene3d>
            <a:camera prst="orthographicFront">
              <a:rot lat="0" lon="0" rev="0"/>
            </a:camera>
            <a:lightRig rig="contrasting" dir="t">
              <a:rot lat="0" lon="0" rev="1200000"/>
            </a:lightRig>
          </a:scene3d>
          <a:sp3d z="-300000" prstMaterial="plastic"/>
        </p:spPr>
        <p:style>
          <a:lnRef idx="1">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D0EBE70E-F2A2-A7DD-DFF2-3DC0B399916A}"/>
              </a:ext>
            </a:extLst>
          </p:cNvPr>
          <p:cNvSpPr/>
          <p:nvPr/>
        </p:nvSpPr>
        <p:spPr>
          <a:xfrm>
            <a:off x="386348" y="2896503"/>
            <a:ext cx="2150737" cy="2167466"/>
          </a:xfrm>
          <a:custGeom>
            <a:avLst/>
            <a:gdLst>
              <a:gd name="connsiteX0" fmla="*/ 0 w 1777468"/>
              <a:gd name="connsiteY0" fmla="*/ 296251 h 2167466"/>
              <a:gd name="connsiteX1" fmla="*/ 296251 w 1777468"/>
              <a:gd name="connsiteY1" fmla="*/ 0 h 2167466"/>
              <a:gd name="connsiteX2" fmla="*/ 1481217 w 1777468"/>
              <a:gd name="connsiteY2" fmla="*/ 0 h 2167466"/>
              <a:gd name="connsiteX3" fmla="*/ 1777468 w 1777468"/>
              <a:gd name="connsiteY3" fmla="*/ 296251 h 2167466"/>
              <a:gd name="connsiteX4" fmla="*/ 1777468 w 1777468"/>
              <a:gd name="connsiteY4" fmla="*/ 1871215 h 2167466"/>
              <a:gd name="connsiteX5" fmla="*/ 1481217 w 1777468"/>
              <a:gd name="connsiteY5" fmla="*/ 2167466 h 2167466"/>
              <a:gd name="connsiteX6" fmla="*/ 296251 w 1777468"/>
              <a:gd name="connsiteY6" fmla="*/ 2167466 h 2167466"/>
              <a:gd name="connsiteX7" fmla="*/ 0 w 1777468"/>
              <a:gd name="connsiteY7" fmla="*/ 1871215 h 2167466"/>
              <a:gd name="connsiteX8" fmla="*/ 0 w 1777468"/>
              <a:gd name="connsiteY8" fmla="*/ 296251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468" h="2167466">
                <a:moveTo>
                  <a:pt x="0" y="296251"/>
                </a:moveTo>
                <a:cubicBezTo>
                  <a:pt x="0" y="132636"/>
                  <a:pt x="132636" y="0"/>
                  <a:pt x="296251" y="0"/>
                </a:cubicBezTo>
                <a:lnTo>
                  <a:pt x="1481217" y="0"/>
                </a:lnTo>
                <a:cubicBezTo>
                  <a:pt x="1644832" y="0"/>
                  <a:pt x="1777468" y="132636"/>
                  <a:pt x="1777468" y="296251"/>
                </a:cubicBezTo>
                <a:lnTo>
                  <a:pt x="1777468" y="1871215"/>
                </a:lnTo>
                <a:cubicBezTo>
                  <a:pt x="1777468" y="2034830"/>
                  <a:pt x="1644832" y="2167466"/>
                  <a:pt x="1481217" y="2167466"/>
                </a:cubicBezTo>
                <a:lnTo>
                  <a:pt x="296251" y="2167466"/>
                </a:lnTo>
                <a:cubicBezTo>
                  <a:pt x="132636" y="2167466"/>
                  <a:pt x="0" y="2034830"/>
                  <a:pt x="0" y="1871215"/>
                </a:cubicBezTo>
                <a:lnTo>
                  <a:pt x="0" y="29625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47729" tIns="147729" rIns="147729" bIns="147729" numCol="1" spcCol="1270" anchor="ctr" anchorCtr="0">
            <a:noAutofit/>
          </a:bodyPr>
          <a:lstStyle/>
          <a:p>
            <a:pPr marL="0" lvl="0" indent="0" algn="ctr" defTabSz="711200">
              <a:lnSpc>
                <a:spcPct val="90000"/>
              </a:lnSpc>
              <a:spcBef>
                <a:spcPct val="0"/>
              </a:spcBef>
              <a:spcAft>
                <a:spcPct val="35000"/>
              </a:spcAft>
              <a:buNone/>
            </a:pPr>
            <a:r>
              <a:rPr lang="en-US" kern="1200" dirty="0">
                <a:latin typeface="+mj-lt"/>
              </a:rPr>
              <a:t>Present final Phase 2 Report to Board and CAG</a:t>
            </a:r>
          </a:p>
        </p:txBody>
      </p:sp>
      <p:sp>
        <p:nvSpPr>
          <p:cNvPr id="15" name="Freeform 14">
            <a:extLst>
              <a:ext uri="{FF2B5EF4-FFF2-40B4-BE49-F238E27FC236}">
                <a16:creationId xmlns:a16="http://schemas.microsoft.com/office/drawing/2014/main" id="{54F9750C-B91C-C1E8-0BA8-CA1CECA71570}"/>
              </a:ext>
            </a:extLst>
          </p:cNvPr>
          <p:cNvSpPr/>
          <p:nvPr/>
        </p:nvSpPr>
        <p:spPr>
          <a:xfrm>
            <a:off x="2703489" y="2896503"/>
            <a:ext cx="2150737" cy="2167466"/>
          </a:xfrm>
          <a:custGeom>
            <a:avLst/>
            <a:gdLst>
              <a:gd name="connsiteX0" fmla="*/ 0 w 1777468"/>
              <a:gd name="connsiteY0" fmla="*/ 296251 h 2167466"/>
              <a:gd name="connsiteX1" fmla="*/ 296251 w 1777468"/>
              <a:gd name="connsiteY1" fmla="*/ 0 h 2167466"/>
              <a:gd name="connsiteX2" fmla="*/ 1481217 w 1777468"/>
              <a:gd name="connsiteY2" fmla="*/ 0 h 2167466"/>
              <a:gd name="connsiteX3" fmla="*/ 1777468 w 1777468"/>
              <a:gd name="connsiteY3" fmla="*/ 296251 h 2167466"/>
              <a:gd name="connsiteX4" fmla="*/ 1777468 w 1777468"/>
              <a:gd name="connsiteY4" fmla="*/ 1871215 h 2167466"/>
              <a:gd name="connsiteX5" fmla="*/ 1481217 w 1777468"/>
              <a:gd name="connsiteY5" fmla="*/ 2167466 h 2167466"/>
              <a:gd name="connsiteX6" fmla="*/ 296251 w 1777468"/>
              <a:gd name="connsiteY6" fmla="*/ 2167466 h 2167466"/>
              <a:gd name="connsiteX7" fmla="*/ 0 w 1777468"/>
              <a:gd name="connsiteY7" fmla="*/ 1871215 h 2167466"/>
              <a:gd name="connsiteX8" fmla="*/ 0 w 1777468"/>
              <a:gd name="connsiteY8" fmla="*/ 296251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468" h="2167466">
                <a:moveTo>
                  <a:pt x="0" y="296251"/>
                </a:moveTo>
                <a:cubicBezTo>
                  <a:pt x="0" y="132636"/>
                  <a:pt x="132636" y="0"/>
                  <a:pt x="296251" y="0"/>
                </a:cubicBezTo>
                <a:lnTo>
                  <a:pt x="1481217" y="0"/>
                </a:lnTo>
                <a:cubicBezTo>
                  <a:pt x="1644832" y="0"/>
                  <a:pt x="1777468" y="132636"/>
                  <a:pt x="1777468" y="296251"/>
                </a:cubicBezTo>
                <a:lnTo>
                  <a:pt x="1777468" y="1871215"/>
                </a:lnTo>
                <a:cubicBezTo>
                  <a:pt x="1777468" y="2034830"/>
                  <a:pt x="1644832" y="2167466"/>
                  <a:pt x="1481217" y="2167466"/>
                </a:cubicBezTo>
                <a:lnTo>
                  <a:pt x="296251" y="2167466"/>
                </a:lnTo>
                <a:cubicBezTo>
                  <a:pt x="132636" y="2167466"/>
                  <a:pt x="0" y="2034830"/>
                  <a:pt x="0" y="1871215"/>
                </a:cubicBezTo>
                <a:lnTo>
                  <a:pt x="0" y="29625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47729" tIns="147729" rIns="147729" bIns="147729" numCol="1" spcCol="1270" anchor="ctr" anchorCtr="0">
            <a:noAutofit/>
          </a:bodyPr>
          <a:lstStyle/>
          <a:p>
            <a:pPr marL="0" lvl="0" indent="0" algn="ctr" defTabSz="711200">
              <a:lnSpc>
                <a:spcPct val="90000"/>
              </a:lnSpc>
              <a:spcBef>
                <a:spcPct val="0"/>
              </a:spcBef>
              <a:spcAft>
                <a:spcPct val="35000"/>
              </a:spcAft>
              <a:buNone/>
            </a:pPr>
            <a:r>
              <a:rPr lang="en-US" kern="1200" dirty="0">
                <a:latin typeface="+mj-lt"/>
              </a:rPr>
              <a:t>Incorporate Board and CAG feedback</a:t>
            </a:r>
          </a:p>
        </p:txBody>
      </p:sp>
      <p:sp>
        <p:nvSpPr>
          <p:cNvPr id="17" name="Freeform 16">
            <a:extLst>
              <a:ext uri="{FF2B5EF4-FFF2-40B4-BE49-F238E27FC236}">
                <a16:creationId xmlns:a16="http://schemas.microsoft.com/office/drawing/2014/main" id="{2C95ED02-437D-4500-B54C-289BE77D6C5E}"/>
              </a:ext>
            </a:extLst>
          </p:cNvPr>
          <p:cNvSpPr/>
          <p:nvPr/>
        </p:nvSpPr>
        <p:spPr>
          <a:xfrm>
            <a:off x="7345826" y="1768156"/>
            <a:ext cx="2150737" cy="2167466"/>
          </a:xfrm>
          <a:custGeom>
            <a:avLst/>
            <a:gdLst>
              <a:gd name="connsiteX0" fmla="*/ 0 w 1777468"/>
              <a:gd name="connsiteY0" fmla="*/ 296251 h 2167466"/>
              <a:gd name="connsiteX1" fmla="*/ 296251 w 1777468"/>
              <a:gd name="connsiteY1" fmla="*/ 0 h 2167466"/>
              <a:gd name="connsiteX2" fmla="*/ 1481217 w 1777468"/>
              <a:gd name="connsiteY2" fmla="*/ 0 h 2167466"/>
              <a:gd name="connsiteX3" fmla="*/ 1777468 w 1777468"/>
              <a:gd name="connsiteY3" fmla="*/ 296251 h 2167466"/>
              <a:gd name="connsiteX4" fmla="*/ 1777468 w 1777468"/>
              <a:gd name="connsiteY4" fmla="*/ 1871215 h 2167466"/>
              <a:gd name="connsiteX5" fmla="*/ 1481217 w 1777468"/>
              <a:gd name="connsiteY5" fmla="*/ 2167466 h 2167466"/>
              <a:gd name="connsiteX6" fmla="*/ 296251 w 1777468"/>
              <a:gd name="connsiteY6" fmla="*/ 2167466 h 2167466"/>
              <a:gd name="connsiteX7" fmla="*/ 0 w 1777468"/>
              <a:gd name="connsiteY7" fmla="*/ 1871215 h 2167466"/>
              <a:gd name="connsiteX8" fmla="*/ 0 w 1777468"/>
              <a:gd name="connsiteY8" fmla="*/ 296251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468" h="2167466">
                <a:moveTo>
                  <a:pt x="0" y="296251"/>
                </a:moveTo>
                <a:cubicBezTo>
                  <a:pt x="0" y="132636"/>
                  <a:pt x="132636" y="0"/>
                  <a:pt x="296251" y="0"/>
                </a:cubicBezTo>
                <a:lnTo>
                  <a:pt x="1481217" y="0"/>
                </a:lnTo>
                <a:cubicBezTo>
                  <a:pt x="1644832" y="0"/>
                  <a:pt x="1777468" y="132636"/>
                  <a:pt x="1777468" y="296251"/>
                </a:cubicBezTo>
                <a:lnTo>
                  <a:pt x="1777468" y="1871215"/>
                </a:lnTo>
                <a:cubicBezTo>
                  <a:pt x="1777468" y="2034830"/>
                  <a:pt x="1644832" y="2167466"/>
                  <a:pt x="1481217" y="2167466"/>
                </a:cubicBezTo>
                <a:lnTo>
                  <a:pt x="296251" y="2167466"/>
                </a:lnTo>
                <a:cubicBezTo>
                  <a:pt x="132636" y="2167466"/>
                  <a:pt x="0" y="2034830"/>
                  <a:pt x="0" y="1871215"/>
                </a:cubicBezTo>
                <a:lnTo>
                  <a:pt x="0" y="296251"/>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5">
              <a:hueOff val="0"/>
              <a:satOff val="0"/>
              <a:lumOff val="0"/>
              <a:alphaOff val="0"/>
            </a:schemeClr>
          </a:fillRef>
          <a:effectRef idx="2">
            <a:schemeClr val="accent5">
              <a:hueOff val="0"/>
              <a:satOff val="0"/>
              <a:lumOff val="0"/>
              <a:alphaOff val="0"/>
            </a:schemeClr>
          </a:effectRef>
          <a:fontRef idx="minor">
            <a:schemeClr val="lt1"/>
          </a:fontRef>
        </p:style>
        <p:txBody>
          <a:bodyPr spcFirstLastPara="0" vert="horz" wrap="square" lIns="147729" tIns="147729" rIns="147729" bIns="147729" numCol="1" spcCol="1270" anchor="ctr" anchorCtr="0">
            <a:noAutofit/>
          </a:bodyPr>
          <a:lstStyle/>
          <a:p>
            <a:pPr marL="0" lvl="0" indent="0" algn="ctr" defTabSz="711200">
              <a:lnSpc>
                <a:spcPct val="90000"/>
              </a:lnSpc>
              <a:spcBef>
                <a:spcPct val="0"/>
              </a:spcBef>
              <a:spcAft>
                <a:spcPct val="35000"/>
              </a:spcAft>
              <a:buNone/>
            </a:pPr>
            <a:r>
              <a:rPr lang="en-US" kern="1200" dirty="0">
                <a:latin typeface="+mj-lt"/>
              </a:rPr>
              <a:t>Design-enhanced PDF format</a:t>
            </a:r>
          </a:p>
        </p:txBody>
      </p:sp>
      <p:sp>
        <p:nvSpPr>
          <p:cNvPr id="18" name="Freeform 17">
            <a:extLst>
              <a:ext uri="{FF2B5EF4-FFF2-40B4-BE49-F238E27FC236}">
                <a16:creationId xmlns:a16="http://schemas.microsoft.com/office/drawing/2014/main" id="{FECC8C70-FA1B-7111-605F-713462A08402}"/>
              </a:ext>
            </a:extLst>
          </p:cNvPr>
          <p:cNvSpPr/>
          <p:nvPr/>
        </p:nvSpPr>
        <p:spPr>
          <a:xfrm>
            <a:off x="7321728" y="4082934"/>
            <a:ext cx="2150737" cy="2167466"/>
          </a:xfrm>
          <a:custGeom>
            <a:avLst/>
            <a:gdLst>
              <a:gd name="connsiteX0" fmla="*/ 0 w 1777468"/>
              <a:gd name="connsiteY0" fmla="*/ 296251 h 2167466"/>
              <a:gd name="connsiteX1" fmla="*/ 296251 w 1777468"/>
              <a:gd name="connsiteY1" fmla="*/ 0 h 2167466"/>
              <a:gd name="connsiteX2" fmla="*/ 1481217 w 1777468"/>
              <a:gd name="connsiteY2" fmla="*/ 0 h 2167466"/>
              <a:gd name="connsiteX3" fmla="*/ 1777468 w 1777468"/>
              <a:gd name="connsiteY3" fmla="*/ 296251 h 2167466"/>
              <a:gd name="connsiteX4" fmla="*/ 1777468 w 1777468"/>
              <a:gd name="connsiteY4" fmla="*/ 1871215 h 2167466"/>
              <a:gd name="connsiteX5" fmla="*/ 1481217 w 1777468"/>
              <a:gd name="connsiteY5" fmla="*/ 2167466 h 2167466"/>
              <a:gd name="connsiteX6" fmla="*/ 296251 w 1777468"/>
              <a:gd name="connsiteY6" fmla="*/ 2167466 h 2167466"/>
              <a:gd name="connsiteX7" fmla="*/ 0 w 1777468"/>
              <a:gd name="connsiteY7" fmla="*/ 1871215 h 2167466"/>
              <a:gd name="connsiteX8" fmla="*/ 0 w 1777468"/>
              <a:gd name="connsiteY8" fmla="*/ 296251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468" h="2167466">
                <a:moveTo>
                  <a:pt x="0" y="296251"/>
                </a:moveTo>
                <a:cubicBezTo>
                  <a:pt x="0" y="132636"/>
                  <a:pt x="132636" y="0"/>
                  <a:pt x="296251" y="0"/>
                </a:cubicBezTo>
                <a:lnTo>
                  <a:pt x="1481217" y="0"/>
                </a:lnTo>
                <a:cubicBezTo>
                  <a:pt x="1644832" y="0"/>
                  <a:pt x="1777468" y="132636"/>
                  <a:pt x="1777468" y="296251"/>
                </a:cubicBezTo>
                <a:lnTo>
                  <a:pt x="1777468" y="1871215"/>
                </a:lnTo>
                <a:cubicBezTo>
                  <a:pt x="1777468" y="2034830"/>
                  <a:pt x="1644832" y="2167466"/>
                  <a:pt x="1481217" y="2167466"/>
                </a:cubicBezTo>
                <a:lnTo>
                  <a:pt x="296251" y="2167466"/>
                </a:lnTo>
                <a:cubicBezTo>
                  <a:pt x="132636" y="2167466"/>
                  <a:pt x="0" y="2034830"/>
                  <a:pt x="0" y="1871215"/>
                </a:cubicBezTo>
                <a:lnTo>
                  <a:pt x="0" y="296251"/>
                </a:lnTo>
                <a:close/>
              </a:path>
            </a:pathLst>
          </a:custGeom>
          <a:solidFill>
            <a:srgbClr val="0070C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6">
              <a:hueOff val="0"/>
              <a:satOff val="0"/>
              <a:lumOff val="0"/>
              <a:alphaOff val="0"/>
            </a:schemeClr>
          </a:fillRef>
          <a:effectRef idx="2">
            <a:schemeClr val="accent6">
              <a:hueOff val="0"/>
              <a:satOff val="0"/>
              <a:lumOff val="0"/>
              <a:alphaOff val="0"/>
            </a:schemeClr>
          </a:effectRef>
          <a:fontRef idx="minor">
            <a:schemeClr val="lt1"/>
          </a:fontRef>
        </p:style>
        <p:txBody>
          <a:bodyPr spcFirstLastPara="0" vert="horz" wrap="square" lIns="147729" tIns="147729" rIns="147729" bIns="147729" numCol="1" spcCol="1270" anchor="ctr" anchorCtr="0">
            <a:noAutofit/>
          </a:bodyPr>
          <a:lstStyle/>
          <a:p>
            <a:pPr marL="0" lvl="0" indent="0" algn="ctr" defTabSz="711200">
              <a:lnSpc>
                <a:spcPct val="90000"/>
              </a:lnSpc>
              <a:spcBef>
                <a:spcPct val="0"/>
              </a:spcBef>
              <a:spcAft>
                <a:spcPct val="35000"/>
              </a:spcAft>
              <a:buNone/>
            </a:pPr>
            <a:r>
              <a:rPr lang="en-US" kern="1200" dirty="0">
                <a:latin typeface="+mj-lt"/>
              </a:rPr>
              <a:t>Interactive web format?</a:t>
            </a:r>
          </a:p>
        </p:txBody>
      </p:sp>
      <p:sp>
        <p:nvSpPr>
          <p:cNvPr id="19" name="Freeform 18">
            <a:extLst>
              <a:ext uri="{FF2B5EF4-FFF2-40B4-BE49-F238E27FC236}">
                <a16:creationId xmlns:a16="http://schemas.microsoft.com/office/drawing/2014/main" id="{8BCC7AE5-1175-B527-B8EB-0AC0FF2D771F}"/>
              </a:ext>
            </a:extLst>
          </p:cNvPr>
          <p:cNvSpPr/>
          <p:nvPr/>
        </p:nvSpPr>
        <p:spPr>
          <a:xfrm>
            <a:off x="5020629" y="2896503"/>
            <a:ext cx="2150737" cy="2167466"/>
          </a:xfrm>
          <a:custGeom>
            <a:avLst/>
            <a:gdLst>
              <a:gd name="connsiteX0" fmla="*/ 0 w 1777468"/>
              <a:gd name="connsiteY0" fmla="*/ 296251 h 2167466"/>
              <a:gd name="connsiteX1" fmla="*/ 296251 w 1777468"/>
              <a:gd name="connsiteY1" fmla="*/ 0 h 2167466"/>
              <a:gd name="connsiteX2" fmla="*/ 1481217 w 1777468"/>
              <a:gd name="connsiteY2" fmla="*/ 0 h 2167466"/>
              <a:gd name="connsiteX3" fmla="*/ 1777468 w 1777468"/>
              <a:gd name="connsiteY3" fmla="*/ 296251 h 2167466"/>
              <a:gd name="connsiteX4" fmla="*/ 1777468 w 1777468"/>
              <a:gd name="connsiteY4" fmla="*/ 1871215 h 2167466"/>
              <a:gd name="connsiteX5" fmla="*/ 1481217 w 1777468"/>
              <a:gd name="connsiteY5" fmla="*/ 2167466 h 2167466"/>
              <a:gd name="connsiteX6" fmla="*/ 296251 w 1777468"/>
              <a:gd name="connsiteY6" fmla="*/ 2167466 h 2167466"/>
              <a:gd name="connsiteX7" fmla="*/ 0 w 1777468"/>
              <a:gd name="connsiteY7" fmla="*/ 1871215 h 2167466"/>
              <a:gd name="connsiteX8" fmla="*/ 0 w 1777468"/>
              <a:gd name="connsiteY8" fmla="*/ 296251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468" h="2167466">
                <a:moveTo>
                  <a:pt x="0" y="296251"/>
                </a:moveTo>
                <a:cubicBezTo>
                  <a:pt x="0" y="132636"/>
                  <a:pt x="132636" y="0"/>
                  <a:pt x="296251" y="0"/>
                </a:cubicBezTo>
                <a:lnTo>
                  <a:pt x="1481217" y="0"/>
                </a:lnTo>
                <a:cubicBezTo>
                  <a:pt x="1644832" y="0"/>
                  <a:pt x="1777468" y="132636"/>
                  <a:pt x="1777468" y="296251"/>
                </a:cubicBezTo>
                <a:lnTo>
                  <a:pt x="1777468" y="1871215"/>
                </a:lnTo>
                <a:cubicBezTo>
                  <a:pt x="1777468" y="2034830"/>
                  <a:pt x="1644832" y="2167466"/>
                  <a:pt x="1481217" y="2167466"/>
                </a:cubicBezTo>
                <a:lnTo>
                  <a:pt x="296251" y="2167466"/>
                </a:lnTo>
                <a:cubicBezTo>
                  <a:pt x="132636" y="2167466"/>
                  <a:pt x="0" y="2034830"/>
                  <a:pt x="0" y="1871215"/>
                </a:cubicBezTo>
                <a:lnTo>
                  <a:pt x="0" y="296251"/>
                </a:lnTo>
                <a:close/>
              </a:path>
            </a:pathLst>
          </a:custGeom>
          <a:solidFill>
            <a:srgbClr val="002060"/>
          </a:solidFill>
          <a:scene3d>
            <a:camera prst="orthographicFront">
              <a:rot lat="0" lon="0" rev="0"/>
            </a:camera>
            <a:lightRig rig="contrasting" dir="t">
              <a:rot lat="0" lon="0" rev="1200000"/>
            </a:lightRig>
          </a:scene3d>
          <a:sp3d contourW="19050" prstMaterial="metal">
            <a:bevelT w="88900" h="203200"/>
            <a:bevelB w="165100" h="254000"/>
          </a:sp3d>
        </p:spPr>
        <p:style>
          <a:lnRef idx="0">
            <a:schemeClr val="lt1">
              <a:hueOff val="0"/>
              <a:satOff val="0"/>
              <a:lumOff val="0"/>
              <a:alphaOff val="0"/>
            </a:schemeClr>
          </a:lnRef>
          <a:fillRef idx="1">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47729" tIns="147729" rIns="147729" bIns="147729" numCol="1" spcCol="1270" anchor="ctr" anchorCtr="0">
            <a:noAutofit/>
          </a:bodyPr>
          <a:lstStyle/>
          <a:p>
            <a:pPr marL="0" lvl="0" indent="0" algn="ctr" defTabSz="711200">
              <a:lnSpc>
                <a:spcPct val="90000"/>
              </a:lnSpc>
              <a:spcBef>
                <a:spcPct val="0"/>
              </a:spcBef>
              <a:spcAft>
                <a:spcPct val="35000"/>
              </a:spcAft>
              <a:buNone/>
            </a:pPr>
            <a:r>
              <a:rPr lang="en-US" kern="1200" dirty="0">
                <a:latin typeface="+mj-lt"/>
              </a:rPr>
              <a:t>Finalize Report</a:t>
            </a:r>
          </a:p>
        </p:txBody>
      </p:sp>
      <p:sp>
        <p:nvSpPr>
          <p:cNvPr id="21" name="TextBox 20">
            <a:extLst>
              <a:ext uri="{FF2B5EF4-FFF2-40B4-BE49-F238E27FC236}">
                <a16:creationId xmlns:a16="http://schemas.microsoft.com/office/drawing/2014/main" id="{76A35B1E-BBB6-D3D2-DA6D-22A3665E8736}"/>
              </a:ext>
            </a:extLst>
          </p:cNvPr>
          <p:cNvSpPr txBox="1"/>
          <p:nvPr/>
        </p:nvSpPr>
        <p:spPr>
          <a:xfrm>
            <a:off x="733345" y="4457757"/>
            <a:ext cx="1456740" cy="369332"/>
          </a:xfrm>
          <a:prstGeom prst="rect">
            <a:avLst/>
          </a:prstGeom>
        </p:spPr>
        <p:txBody>
          <a:bodyPr vert="horz" wrap="square" lIns="91440" tIns="45720" rIns="91440" bIns="45720" rtlCol="0" anchor="ctr">
            <a:spAutoFit/>
          </a:bodyPr>
          <a:lstStyle/>
          <a:p>
            <a:pPr algn="ctr"/>
            <a:r>
              <a:rPr lang="en-US" b="1" dirty="0">
                <a:solidFill>
                  <a:schemeClr val="accent2">
                    <a:lumMod val="20000"/>
                    <a:lumOff val="80000"/>
                  </a:schemeClr>
                </a:solidFill>
                <a:latin typeface="+mj-lt"/>
              </a:rPr>
              <a:t>September</a:t>
            </a:r>
          </a:p>
        </p:txBody>
      </p:sp>
      <p:sp>
        <p:nvSpPr>
          <p:cNvPr id="22" name="TextBox 21">
            <a:extLst>
              <a:ext uri="{FF2B5EF4-FFF2-40B4-BE49-F238E27FC236}">
                <a16:creationId xmlns:a16="http://schemas.microsoft.com/office/drawing/2014/main" id="{AA4CC3A4-35F6-B291-D655-50FB5394A02E}"/>
              </a:ext>
            </a:extLst>
          </p:cNvPr>
          <p:cNvSpPr txBox="1"/>
          <p:nvPr/>
        </p:nvSpPr>
        <p:spPr>
          <a:xfrm>
            <a:off x="3043302" y="4457757"/>
            <a:ext cx="1456740" cy="369332"/>
          </a:xfrm>
          <a:prstGeom prst="rect">
            <a:avLst/>
          </a:prstGeom>
        </p:spPr>
        <p:txBody>
          <a:bodyPr vert="horz" wrap="square" lIns="91440" tIns="45720" rIns="91440" bIns="45720" rtlCol="0" anchor="ctr">
            <a:spAutoFit/>
          </a:bodyPr>
          <a:lstStyle/>
          <a:p>
            <a:pPr algn="ctr"/>
            <a:r>
              <a:rPr lang="en-US" b="1" dirty="0">
                <a:solidFill>
                  <a:schemeClr val="accent2">
                    <a:lumMod val="20000"/>
                    <a:lumOff val="80000"/>
                  </a:schemeClr>
                </a:solidFill>
                <a:latin typeface="+mj-lt"/>
              </a:rPr>
              <a:t>Q4</a:t>
            </a:r>
          </a:p>
        </p:txBody>
      </p:sp>
      <p:sp>
        <p:nvSpPr>
          <p:cNvPr id="23" name="TextBox 22">
            <a:extLst>
              <a:ext uri="{FF2B5EF4-FFF2-40B4-BE49-F238E27FC236}">
                <a16:creationId xmlns:a16="http://schemas.microsoft.com/office/drawing/2014/main" id="{7813660E-01DC-812B-6B73-A9CC0794EFDD}"/>
              </a:ext>
            </a:extLst>
          </p:cNvPr>
          <p:cNvSpPr txBox="1"/>
          <p:nvPr/>
        </p:nvSpPr>
        <p:spPr>
          <a:xfrm>
            <a:off x="7539868" y="5709472"/>
            <a:ext cx="1762655" cy="369332"/>
          </a:xfrm>
          <a:prstGeom prst="rect">
            <a:avLst/>
          </a:prstGeom>
        </p:spPr>
        <p:txBody>
          <a:bodyPr vert="horz" wrap="square" lIns="91440" tIns="45720" rIns="91440" bIns="45720" rtlCol="0" anchor="ctr">
            <a:spAutoFit/>
          </a:bodyPr>
          <a:lstStyle/>
          <a:p>
            <a:pPr algn="ctr"/>
            <a:r>
              <a:rPr lang="en-US" b="1" dirty="0">
                <a:solidFill>
                  <a:schemeClr val="accent2">
                    <a:lumMod val="20000"/>
                    <a:lumOff val="80000"/>
                  </a:schemeClr>
                </a:solidFill>
                <a:latin typeface="+mj-lt"/>
              </a:rPr>
              <a:t>Q4</a:t>
            </a:r>
          </a:p>
        </p:txBody>
      </p:sp>
      <p:sp>
        <p:nvSpPr>
          <p:cNvPr id="25" name="TextBox 24">
            <a:extLst>
              <a:ext uri="{FF2B5EF4-FFF2-40B4-BE49-F238E27FC236}">
                <a16:creationId xmlns:a16="http://schemas.microsoft.com/office/drawing/2014/main" id="{FE580826-9A27-8BC1-D28F-8A57A44E21BB}"/>
              </a:ext>
            </a:extLst>
          </p:cNvPr>
          <p:cNvSpPr txBox="1"/>
          <p:nvPr/>
        </p:nvSpPr>
        <p:spPr>
          <a:xfrm>
            <a:off x="7539866" y="3329409"/>
            <a:ext cx="1762655" cy="369332"/>
          </a:xfrm>
          <a:prstGeom prst="rect">
            <a:avLst/>
          </a:prstGeom>
        </p:spPr>
        <p:txBody>
          <a:bodyPr vert="horz" wrap="square" lIns="91440" tIns="45720" rIns="91440" bIns="45720" rtlCol="0" anchor="ctr">
            <a:spAutoFit/>
          </a:bodyPr>
          <a:lstStyle/>
          <a:p>
            <a:pPr algn="ctr"/>
            <a:r>
              <a:rPr lang="en-US" b="1" dirty="0">
                <a:solidFill>
                  <a:schemeClr val="accent2">
                    <a:lumMod val="20000"/>
                    <a:lumOff val="80000"/>
                  </a:schemeClr>
                </a:solidFill>
                <a:latin typeface="+mj-lt"/>
              </a:rPr>
              <a:t>Q4</a:t>
            </a:r>
          </a:p>
        </p:txBody>
      </p:sp>
      <p:sp>
        <p:nvSpPr>
          <p:cNvPr id="26" name="TextBox 25">
            <a:extLst>
              <a:ext uri="{FF2B5EF4-FFF2-40B4-BE49-F238E27FC236}">
                <a16:creationId xmlns:a16="http://schemas.microsoft.com/office/drawing/2014/main" id="{488791B7-2ED2-FD47-9453-1AC16FC00DA8}"/>
              </a:ext>
            </a:extLst>
          </p:cNvPr>
          <p:cNvSpPr txBox="1"/>
          <p:nvPr/>
        </p:nvSpPr>
        <p:spPr>
          <a:xfrm>
            <a:off x="5229845" y="4451574"/>
            <a:ext cx="1762655" cy="369332"/>
          </a:xfrm>
          <a:prstGeom prst="rect">
            <a:avLst/>
          </a:prstGeom>
        </p:spPr>
        <p:txBody>
          <a:bodyPr vert="horz" wrap="square" lIns="91440" tIns="45720" rIns="91440" bIns="45720" rtlCol="0" anchor="ctr">
            <a:spAutoFit/>
          </a:bodyPr>
          <a:lstStyle/>
          <a:p>
            <a:pPr algn="ctr"/>
            <a:r>
              <a:rPr lang="en-US" b="1" dirty="0">
                <a:solidFill>
                  <a:schemeClr val="accent2">
                    <a:lumMod val="20000"/>
                    <a:lumOff val="80000"/>
                  </a:schemeClr>
                </a:solidFill>
                <a:latin typeface="+mj-lt"/>
              </a:rPr>
              <a:t>Q4</a:t>
            </a:r>
          </a:p>
        </p:txBody>
      </p:sp>
    </p:spTree>
    <p:extLst>
      <p:ext uri="{BB962C8B-B14F-4D97-AF65-F5344CB8AC3E}">
        <p14:creationId xmlns:p14="http://schemas.microsoft.com/office/powerpoint/2010/main" val="36767337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5">
            <a:extLst>
              <a:ext uri="{FF2B5EF4-FFF2-40B4-BE49-F238E27FC236}">
                <a16:creationId xmlns:a16="http://schemas.microsoft.com/office/drawing/2014/main" id="{3DC72957-9C13-4EB9-98D8-263E8DA6A10D}"/>
              </a:ext>
            </a:extLst>
          </p:cNvPr>
          <p:cNvSpPr>
            <a:spLocks noGrp="1"/>
          </p:cNvSpPr>
          <p:nvPr>
            <p:ph type="title"/>
          </p:nvPr>
        </p:nvSpPr>
        <p:spPr>
          <a:xfrm>
            <a:off x="840266" y="2235200"/>
            <a:ext cx="5085580" cy="2387600"/>
          </a:xfrm>
        </p:spPr>
        <p:txBody>
          <a:bodyPr vert="horz" lIns="91440" tIns="45720" rIns="91440" bIns="45720" rtlCol="0" anchor="b">
            <a:normAutofit/>
          </a:bodyPr>
          <a:lstStyle/>
          <a:p>
            <a:pPr hangingPunct="1">
              <a:lnSpc>
                <a:spcPct val="90000"/>
              </a:lnSpc>
            </a:pPr>
            <a:r>
              <a:rPr lang="en-US" sz="6000" kern="1200" dirty="0">
                <a:solidFill>
                  <a:schemeClr val="tx1"/>
                </a:solidFill>
                <a:latin typeface="+mj-lt"/>
                <a:ea typeface="+mj-ea"/>
                <a:cs typeface="+mj-cs"/>
              </a:rPr>
              <a:t>Questions/ Comments</a:t>
            </a:r>
          </a:p>
        </p:txBody>
      </p:sp>
      <p:pic>
        <p:nvPicPr>
          <p:cNvPr id="9" name="Picture Placeholder 6" descr="Yellow and blue symbols">
            <a:extLst>
              <a:ext uri="{FF2B5EF4-FFF2-40B4-BE49-F238E27FC236}">
                <a16:creationId xmlns:a16="http://schemas.microsoft.com/office/drawing/2014/main" id="{E9FC0857-66B1-4DB4-B67A-D4CD6EE8F2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41841" y="413674"/>
            <a:ext cx="4123157" cy="4123157"/>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4" cstate="print">
            <a:extLst>
              <a:ext uri="{28A0092B-C50C-407E-A947-70E740481C1C}">
                <a14:useLocalDpi xmlns:a14="http://schemas.microsoft.com/office/drawing/2010/main" val="0"/>
              </a:ext>
            </a:extLst>
          </a:blip>
          <a:srcRect/>
          <a:stretch/>
        </p:blipFill>
        <p:spPr>
          <a:xfrm>
            <a:off x="8695537" y="3158548"/>
            <a:ext cx="3047542" cy="3047542"/>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05720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6961DEB-F39D-40F2-926A-A190DEEB1C49}"/>
              </a:ext>
            </a:extLst>
          </p:cNvPr>
          <p:cNvSpPr>
            <a:spLocks noGrp="1"/>
          </p:cNvSpPr>
          <p:nvPr>
            <p:ph type="title"/>
          </p:nvPr>
        </p:nvSpPr>
        <p:spPr>
          <a:xfrm>
            <a:off x="0" y="3115051"/>
            <a:ext cx="12192000" cy="1115179"/>
          </a:xfrm>
        </p:spPr>
        <p:txBody>
          <a:bodyPr anchor="ctr">
            <a:normAutofit fontScale="90000"/>
          </a:bodyPr>
          <a:lstStyle/>
          <a:p>
            <a:pPr algn="ctr"/>
            <a:r>
              <a:rPr lang="en-US" sz="5000" dirty="0">
                <a:latin typeface="+mj-lt"/>
              </a:rPr>
              <a:t>Appendix 1: Key Themes from Fact-finding</a:t>
            </a:r>
            <a:endParaRPr lang="en-US" sz="5000" strike="sngStrike" dirty="0">
              <a:latin typeface="+mj-lt"/>
            </a:endParaRPr>
          </a:p>
        </p:txBody>
      </p:sp>
    </p:spTree>
    <p:extLst>
      <p:ext uri="{BB962C8B-B14F-4D97-AF65-F5344CB8AC3E}">
        <p14:creationId xmlns:p14="http://schemas.microsoft.com/office/powerpoint/2010/main" val="2414213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descr="Abstract background with network pattern">
            <a:extLst>
              <a:ext uri="{FF2B5EF4-FFF2-40B4-BE49-F238E27FC236}">
                <a16:creationId xmlns:a16="http://schemas.microsoft.com/office/drawing/2014/main" id="{57A5B83D-F2EA-DC25-F604-ED56F3D04F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50"/>
          <a:stretch/>
        </p:blipFill>
        <p:spPr>
          <a:xfrm>
            <a:off x="7843025" y="1084723"/>
            <a:ext cx="4348975" cy="5773277"/>
          </a:xfrm>
          <a:prstGeom prst="rect">
            <a:avLst/>
          </a:prstGeom>
        </p:spPr>
      </p:pic>
      <p:sp>
        <p:nvSpPr>
          <p:cNvPr id="2" name="Title 1">
            <a:extLst>
              <a:ext uri="{FF2B5EF4-FFF2-40B4-BE49-F238E27FC236}">
                <a16:creationId xmlns:a16="http://schemas.microsoft.com/office/drawing/2014/main" id="{3CE129F7-FBB9-0D68-CCF2-D43ACF033573}"/>
              </a:ext>
            </a:extLst>
          </p:cNvPr>
          <p:cNvSpPr>
            <a:spLocks noGrp="1"/>
          </p:cNvSpPr>
          <p:nvPr>
            <p:ph type="title"/>
          </p:nvPr>
        </p:nvSpPr>
        <p:spPr>
          <a:xfrm>
            <a:off x="707570" y="36374"/>
            <a:ext cx="10633167" cy="1068518"/>
          </a:xfrm>
        </p:spPr>
        <p:txBody>
          <a:bodyPr>
            <a:normAutofit/>
          </a:bodyPr>
          <a:lstStyle/>
          <a:p>
            <a:r>
              <a:rPr lang="en-US" dirty="0">
                <a:latin typeface="+mj-lt"/>
              </a:rPr>
              <a:t>TWG Objectives</a:t>
            </a:r>
          </a:p>
        </p:txBody>
      </p:sp>
      <p:sp>
        <p:nvSpPr>
          <p:cNvPr id="5" name="Slide Number Placeholder 4">
            <a:extLst>
              <a:ext uri="{FF2B5EF4-FFF2-40B4-BE49-F238E27FC236}">
                <a16:creationId xmlns:a16="http://schemas.microsoft.com/office/drawing/2014/main" id="{EE74CEA5-4B43-97EF-81D5-247915E4F727}"/>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3" name="Content Placeholder 2">
            <a:extLst>
              <a:ext uri="{FF2B5EF4-FFF2-40B4-BE49-F238E27FC236}">
                <a16:creationId xmlns:a16="http://schemas.microsoft.com/office/drawing/2014/main" id="{941EA1E5-2E00-4D31-45B3-6EB1983A8268}"/>
              </a:ext>
            </a:extLst>
          </p:cNvPr>
          <p:cNvSpPr>
            <a:spLocks noGrp="1"/>
          </p:cNvSpPr>
          <p:nvPr>
            <p:ph idx="1"/>
          </p:nvPr>
        </p:nvSpPr>
        <p:spPr>
          <a:xfrm>
            <a:off x="629192" y="1606731"/>
            <a:ext cx="6443546" cy="4976949"/>
          </a:xfrm>
        </p:spPr>
        <p:txBody>
          <a:bodyPr>
            <a:noAutofit/>
          </a:bodyPr>
          <a:lstStyle/>
          <a:p>
            <a:pPr marL="179388" lvl="1" indent="0">
              <a:lnSpc>
                <a:spcPct val="100000"/>
              </a:lnSpc>
              <a:spcBef>
                <a:spcPts val="600"/>
              </a:spcBef>
              <a:spcAft>
                <a:spcPts val="600"/>
              </a:spcAft>
              <a:buNone/>
            </a:pPr>
            <a:r>
              <a:rPr lang="en-US" b="1" dirty="0">
                <a:solidFill>
                  <a:schemeClr val="accent6"/>
                </a:solidFill>
                <a:latin typeface="+mj-lt"/>
              </a:rPr>
              <a:t>Terms of Reference</a:t>
            </a:r>
          </a:p>
          <a:p>
            <a:pPr marL="179388" lvl="1" indent="0">
              <a:lnSpc>
                <a:spcPct val="100000"/>
              </a:lnSpc>
              <a:spcBef>
                <a:spcPts val="600"/>
              </a:spcBef>
              <a:spcAft>
                <a:spcPts val="600"/>
              </a:spcAft>
              <a:buNone/>
            </a:pPr>
            <a:endParaRPr lang="en-US" b="1" dirty="0">
              <a:solidFill>
                <a:schemeClr val="accent6"/>
              </a:solidFill>
              <a:latin typeface="+mj-lt"/>
            </a:endParaRPr>
          </a:p>
          <a:p>
            <a:pPr lvl="1" indent="-450850">
              <a:lnSpc>
                <a:spcPct val="100000"/>
              </a:lnSpc>
              <a:spcBef>
                <a:spcPts val="600"/>
              </a:spcBef>
              <a:spcAft>
                <a:spcPts val="600"/>
              </a:spcAft>
              <a:buFont typeface="Wingdings" pitchFamily="2" charset="2"/>
              <a:buChar char="§"/>
            </a:pPr>
            <a:r>
              <a:rPr lang="en-US" dirty="0">
                <a:solidFill>
                  <a:schemeClr val="accent6"/>
                </a:solidFill>
                <a:latin typeface="+mj-lt"/>
              </a:rPr>
              <a:t>Develop, or facilitate the development of, technology-related thought leadership and other materials for PAs and the wider stakeholder community; and</a:t>
            </a:r>
          </a:p>
          <a:p>
            <a:pPr lvl="1" indent="-450850">
              <a:lnSpc>
                <a:spcPct val="100000"/>
              </a:lnSpc>
              <a:spcBef>
                <a:spcPts val="600"/>
              </a:spcBef>
              <a:spcAft>
                <a:spcPts val="600"/>
              </a:spcAft>
              <a:buFont typeface="Wingdings" pitchFamily="2" charset="2"/>
              <a:buChar char="§"/>
            </a:pPr>
            <a:r>
              <a:rPr lang="en-US" dirty="0">
                <a:solidFill>
                  <a:schemeClr val="accent6"/>
                </a:solidFill>
                <a:latin typeface="+mj-lt"/>
              </a:rPr>
              <a:t>Identify and assess the potential impact of technology on the behavior of PAs and the relevance and applicability of the Code. </a:t>
            </a:r>
          </a:p>
        </p:txBody>
      </p:sp>
    </p:spTree>
    <p:extLst>
      <p:ext uri="{BB962C8B-B14F-4D97-AF65-F5344CB8AC3E}">
        <p14:creationId xmlns:p14="http://schemas.microsoft.com/office/powerpoint/2010/main" val="22288232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2805588734"/>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487672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 </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241591846"/>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5033887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1635736853"/>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853182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3755565372"/>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4546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2479989565"/>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00751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1976741603"/>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93427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4198670195"/>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017629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475446379"/>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46283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386177" y="85306"/>
            <a:ext cx="11472447" cy="1068518"/>
          </a:xfrm>
        </p:spPr>
        <p:txBody>
          <a:bodyPr>
            <a:noAutofit/>
          </a:bodyPr>
          <a:lstStyle/>
          <a:p>
            <a:r>
              <a:rPr lang="en-US" dirty="0">
                <a:latin typeface="Arial" panose="020B0604020202020204" pitchFamily="34" charset="0"/>
                <a:cs typeface="Arial" panose="020B0604020202020204" pitchFamily="34" charset="0"/>
              </a:rPr>
              <a:t>Key Themes From TWG Fact Finding</a:t>
            </a:r>
          </a:p>
        </p:txBody>
      </p:sp>
      <p:graphicFrame>
        <p:nvGraphicFramePr>
          <p:cNvPr id="3" name="Diagram 2">
            <a:extLst>
              <a:ext uri="{FF2B5EF4-FFF2-40B4-BE49-F238E27FC236}">
                <a16:creationId xmlns:a16="http://schemas.microsoft.com/office/drawing/2014/main" id="{931EA5E7-DA46-A4E6-2A4C-72C3C228C6DC}"/>
              </a:ext>
            </a:extLst>
          </p:cNvPr>
          <p:cNvGraphicFramePr/>
          <p:nvPr>
            <p:extLst>
              <p:ext uri="{D42A27DB-BD31-4B8C-83A1-F6EECF244321}">
                <p14:modId xmlns:p14="http://schemas.microsoft.com/office/powerpoint/2010/main" val="690782397"/>
              </p:ext>
            </p:extLst>
          </p:nvPr>
        </p:nvGraphicFramePr>
        <p:xfrm>
          <a:off x="386177" y="828147"/>
          <a:ext cx="11701048" cy="5702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160025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CDAFE-6E7B-4C66-8E34-625202F18093}"/>
              </a:ext>
            </a:extLst>
          </p:cNvPr>
          <p:cNvSpPr>
            <a:spLocks noGrp="1"/>
          </p:cNvSpPr>
          <p:nvPr>
            <p:ph type="title"/>
          </p:nvPr>
        </p:nvSpPr>
        <p:spPr>
          <a:xfrm>
            <a:off x="111760" y="2680438"/>
            <a:ext cx="10415270" cy="1115179"/>
          </a:xfrm>
        </p:spPr>
        <p:txBody>
          <a:bodyPr>
            <a:noAutofit/>
          </a:bodyPr>
          <a:lstStyle/>
          <a:p>
            <a:pPr algn="ctr"/>
            <a:r>
              <a:rPr lang="en-US" sz="4000" dirty="0">
                <a:solidFill>
                  <a:srgbClr val="0250A6"/>
                </a:solidFill>
                <a:latin typeface="Arial" panose="020B0604020202020204" pitchFamily="34" charset="0"/>
                <a:cs typeface="Arial" panose="020B0604020202020204" pitchFamily="34" charset="0"/>
              </a:rPr>
              <a:t>Appendix 2 – Technology Experts Group</a:t>
            </a:r>
          </a:p>
        </p:txBody>
      </p:sp>
    </p:spTree>
    <p:extLst>
      <p:ext uri="{BB962C8B-B14F-4D97-AF65-F5344CB8AC3E}">
        <p14:creationId xmlns:p14="http://schemas.microsoft.com/office/powerpoint/2010/main" val="1401163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B3A7-71A8-4B9E-A8F5-DD9BD2401159}"/>
              </a:ext>
            </a:extLst>
          </p:cNvPr>
          <p:cNvSpPr>
            <a:spLocks noGrp="1"/>
          </p:cNvSpPr>
          <p:nvPr>
            <p:ph type="title"/>
          </p:nvPr>
        </p:nvSpPr>
        <p:spPr>
          <a:xfrm>
            <a:off x="361122" y="26214"/>
            <a:ext cx="10515600" cy="1068518"/>
          </a:xfrm>
        </p:spPr>
        <p:txBody>
          <a:bodyPr>
            <a:normAutofit/>
          </a:bodyPr>
          <a:lstStyle/>
          <a:p>
            <a:r>
              <a:rPr lang="en-US" dirty="0">
                <a:latin typeface="+mj-lt"/>
              </a:rPr>
              <a:t>Fact-finding Activities and Process</a:t>
            </a:r>
          </a:p>
        </p:txBody>
      </p:sp>
      <p:grpSp>
        <p:nvGrpSpPr>
          <p:cNvPr id="39" name="Group 38">
            <a:extLst>
              <a:ext uri="{FF2B5EF4-FFF2-40B4-BE49-F238E27FC236}">
                <a16:creationId xmlns:a16="http://schemas.microsoft.com/office/drawing/2014/main" id="{52FCC344-FE2B-5077-BBE1-5595C0F62DE7}"/>
              </a:ext>
            </a:extLst>
          </p:cNvPr>
          <p:cNvGrpSpPr/>
          <p:nvPr/>
        </p:nvGrpSpPr>
        <p:grpSpPr>
          <a:xfrm>
            <a:off x="2838013" y="2839094"/>
            <a:ext cx="5054220" cy="1364193"/>
            <a:chOff x="6096000" y="1371599"/>
            <a:chExt cx="5222789" cy="1068518"/>
          </a:xfrm>
        </p:grpSpPr>
        <p:sp>
          <p:nvSpPr>
            <p:cNvPr id="40" name="Cloud 39">
              <a:extLst>
                <a:ext uri="{FF2B5EF4-FFF2-40B4-BE49-F238E27FC236}">
                  <a16:creationId xmlns:a16="http://schemas.microsoft.com/office/drawing/2014/main" id="{E71D2A33-F3FD-AD12-A3B9-8963BC0BC0E3}"/>
                </a:ext>
              </a:extLst>
            </p:cNvPr>
            <p:cNvSpPr/>
            <p:nvPr/>
          </p:nvSpPr>
          <p:spPr>
            <a:xfrm>
              <a:off x="6096000" y="1371599"/>
              <a:ext cx="5222789" cy="1068518"/>
            </a:xfrm>
            <a:prstGeom prst="cloud">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41" name="TextBox 40">
              <a:extLst>
                <a:ext uri="{FF2B5EF4-FFF2-40B4-BE49-F238E27FC236}">
                  <a16:creationId xmlns:a16="http://schemas.microsoft.com/office/drawing/2014/main" id="{F4505CE9-E198-4BC9-1B64-3E4E431C9549}"/>
                </a:ext>
              </a:extLst>
            </p:cNvPr>
            <p:cNvSpPr txBox="1"/>
            <p:nvPr/>
          </p:nvSpPr>
          <p:spPr>
            <a:xfrm>
              <a:off x="6702320" y="1580414"/>
              <a:ext cx="4038874" cy="650887"/>
            </a:xfrm>
            <a:prstGeom prst="rect">
              <a:avLst/>
            </a:prstGeom>
          </p:spPr>
          <p:txBody>
            <a:bodyPr vert="horz" wrap="square" lIns="91440" tIns="45720" rIns="91440" bIns="45720" rtlCol="0" anchor="ctr" anchorCtr="0">
              <a:spAutoFit/>
            </a:bodyPr>
            <a:lstStyle/>
            <a:p>
              <a:pPr algn="ctr"/>
              <a:r>
                <a:rPr lang="en-US" sz="1600" b="1" dirty="0">
                  <a:latin typeface="+mj-lt"/>
                </a:rPr>
                <a:t>Insights and technology-related recommendations for IESBA and others</a:t>
              </a:r>
            </a:p>
          </p:txBody>
        </p:sp>
      </p:grpSp>
      <p:sp>
        <p:nvSpPr>
          <p:cNvPr id="44" name="Rounded Rectangle 43">
            <a:extLst>
              <a:ext uri="{FF2B5EF4-FFF2-40B4-BE49-F238E27FC236}">
                <a16:creationId xmlns:a16="http://schemas.microsoft.com/office/drawing/2014/main" id="{77A6FA14-1A4E-404A-A3F7-DB2D2EF9219B}"/>
              </a:ext>
            </a:extLst>
          </p:cNvPr>
          <p:cNvSpPr/>
          <p:nvPr/>
        </p:nvSpPr>
        <p:spPr>
          <a:xfrm>
            <a:off x="2796888" y="1547919"/>
            <a:ext cx="2525668" cy="66463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Fact-finding: Outreach</a:t>
            </a:r>
          </a:p>
        </p:txBody>
      </p:sp>
      <p:sp>
        <p:nvSpPr>
          <p:cNvPr id="45" name="Rounded Rectangle 44">
            <a:extLst>
              <a:ext uri="{FF2B5EF4-FFF2-40B4-BE49-F238E27FC236}">
                <a16:creationId xmlns:a16="http://schemas.microsoft.com/office/drawing/2014/main" id="{571A2359-C211-B7B2-B71C-F1EA0431C735}"/>
              </a:ext>
            </a:extLst>
          </p:cNvPr>
          <p:cNvSpPr/>
          <p:nvPr/>
        </p:nvSpPr>
        <p:spPr>
          <a:xfrm>
            <a:off x="5622800" y="5659251"/>
            <a:ext cx="2541784" cy="768942"/>
          </a:xfrm>
          <a:prstGeom prst="roundRect">
            <a:avLst/>
          </a:prstGeom>
          <a:solidFill>
            <a:srgbClr val="F7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Phase 2 Report</a:t>
            </a:r>
          </a:p>
        </p:txBody>
      </p:sp>
      <p:sp>
        <p:nvSpPr>
          <p:cNvPr id="47" name="Down Arrow 46">
            <a:extLst>
              <a:ext uri="{FF2B5EF4-FFF2-40B4-BE49-F238E27FC236}">
                <a16:creationId xmlns:a16="http://schemas.microsoft.com/office/drawing/2014/main" id="{16629710-3D33-6933-B433-F7FC519D05DB}"/>
              </a:ext>
            </a:extLst>
          </p:cNvPr>
          <p:cNvSpPr/>
          <p:nvPr/>
        </p:nvSpPr>
        <p:spPr>
          <a:xfrm rot="20628528">
            <a:off x="6227960" y="3961080"/>
            <a:ext cx="486758" cy="1734284"/>
          </a:xfrm>
          <a:prstGeom prst="downArrow">
            <a:avLst/>
          </a:prstGeom>
          <a:solidFill>
            <a:srgbClr val="F7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7" name="TextBox 56">
            <a:extLst>
              <a:ext uri="{FF2B5EF4-FFF2-40B4-BE49-F238E27FC236}">
                <a16:creationId xmlns:a16="http://schemas.microsoft.com/office/drawing/2014/main" id="{32B8B95A-1017-043F-EDC5-471CFB646A1A}"/>
              </a:ext>
            </a:extLst>
          </p:cNvPr>
          <p:cNvSpPr txBox="1"/>
          <p:nvPr/>
        </p:nvSpPr>
        <p:spPr>
          <a:xfrm>
            <a:off x="8164584" y="5751276"/>
            <a:ext cx="2323533" cy="584775"/>
          </a:xfrm>
          <a:prstGeom prst="rect">
            <a:avLst/>
          </a:prstGeom>
        </p:spPr>
        <p:txBody>
          <a:bodyPr vert="horz" wrap="square" lIns="91440" tIns="45720" rIns="91440" bIns="45720" rtlCol="0" anchor="ctr">
            <a:spAutoFit/>
          </a:bodyPr>
          <a:lstStyle/>
          <a:p>
            <a:pPr algn="l"/>
            <a:r>
              <a:rPr lang="en-US" sz="1600" b="1" dirty="0">
                <a:solidFill>
                  <a:schemeClr val="accent5">
                    <a:lumMod val="50000"/>
                  </a:schemeClr>
                </a:solidFill>
                <a:latin typeface="+mj-lt"/>
              </a:rPr>
              <a:t>Insights for Board, TFs and WGs </a:t>
            </a:r>
          </a:p>
        </p:txBody>
      </p:sp>
      <p:sp>
        <p:nvSpPr>
          <p:cNvPr id="58" name="Down Arrow 57">
            <a:extLst>
              <a:ext uri="{FF2B5EF4-FFF2-40B4-BE49-F238E27FC236}">
                <a16:creationId xmlns:a16="http://schemas.microsoft.com/office/drawing/2014/main" id="{6EBCC95A-FAFC-91CF-4091-5F033C7BD6EE}"/>
              </a:ext>
            </a:extLst>
          </p:cNvPr>
          <p:cNvSpPr/>
          <p:nvPr/>
        </p:nvSpPr>
        <p:spPr>
          <a:xfrm rot="19814278">
            <a:off x="4104243" y="2075932"/>
            <a:ext cx="457200" cy="969955"/>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3" name="Down Arrow 42">
            <a:extLst>
              <a:ext uri="{FF2B5EF4-FFF2-40B4-BE49-F238E27FC236}">
                <a16:creationId xmlns:a16="http://schemas.microsoft.com/office/drawing/2014/main" id="{58C10B64-BDFC-21EC-8114-66AE7A124AA3}"/>
              </a:ext>
            </a:extLst>
          </p:cNvPr>
          <p:cNvSpPr/>
          <p:nvPr/>
        </p:nvSpPr>
        <p:spPr>
          <a:xfrm rot="3558814">
            <a:off x="7666486" y="2786330"/>
            <a:ext cx="457200" cy="74763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9" name="Rounded Rectangle 58">
            <a:extLst>
              <a:ext uri="{FF2B5EF4-FFF2-40B4-BE49-F238E27FC236}">
                <a16:creationId xmlns:a16="http://schemas.microsoft.com/office/drawing/2014/main" id="{0FAA06EA-8786-B859-301C-D3EE41AAC6C5}"/>
              </a:ext>
            </a:extLst>
          </p:cNvPr>
          <p:cNvSpPr/>
          <p:nvPr/>
        </p:nvSpPr>
        <p:spPr>
          <a:xfrm>
            <a:off x="5638916" y="1543371"/>
            <a:ext cx="2525668" cy="66463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Fact-finding:</a:t>
            </a:r>
          </a:p>
          <a:p>
            <a:pPr algn="ctr"/>
            <a:r>
              <a:rPr lang="en-US" b="1" dirty="0">
                <a:solidFill>
                  <a:schemeClr val="bg1"/>
                </a:solidFill>
                <a:latin typeface="+mj-lt"/>
              </a:rPr>
              <a:t>Desk Research</a:t>
            </a:r>
          </a:p>
        </p:txBody>
      </p:sp>
      <p:sp>
        <p:nvSpPr>
          <p:cNvPr id="3" name="Rounded Rectangle 2">
            <a:extLst>
              <a:ext uri="{FF2B5EF4-FFF2-40B4-BE49-F238E27FC236}">
                <a16:creationId xmlns:a16="http://schemas.microsoft.com/office/drawing/2014/main" id="{94DDD2DE-C236-E760-3FD9-340789BEB06D}"/>
              </a:ext>
            </a:extLst>
          </p:cNvPr>
          <p:cNvSpPr/>
          <p:nvPr/>
        </p:nvSpPr>
        <p:spPr>
          <a:xfrm>
            <a:off x="9388153" y="4490023"/>
            <a:ext cx="2519170" cy="593627"/>
          </a:xfrm>
          <a:prstGeom prst="roundRect">
            <a:avLst/>
          </a:prstGeom>
          <a:solidFill>
            <a:srgbClr val="0250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Tech Task Force</a:t>
            </a:r>
          </a:p>
        </p:txBody>
      </p:sp>
      <p:sp>
        <p:nvSpPr>
          <p:cNvPr id="31" name="Down Arrow 30">
            <a:extLst>
              <a:ext uri="{FF2B5EF4-FFF2-40B4-BE49-F238E27FC236}">
                <a16:creationId xmlns:a16="http://schemas.microsoft.com/office/drawing/2014/main" id="{C82A9641-220D-FB8F-23FA-1321971DAC3F}"/>
              </a:ext>
            </a:extLst>
          </p:cNvPr>
          <p:cNvSpPr/>
          <p:nvPr/>
        </p:nvSpPr>
        <p:spPr>
          <a:xfrm rot="1097373">
            <a:off x="4040137" y="4014816"/>
            <a:ext cx="476016" cy="1696411"/>
          </a:xfrm>
          <a:prstGeom prst="downArrow">
            <a:avLst/>
          </a:prstGeom>
          <a:solidFill>
            <a:srgbClr val="F7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2" name="Rounded Rectangle 31">
            <a:extLst>
              <a:ext uri="{FF2B5EF4-FFF2-40B4-BE49-F238E27FC236}">
                <a16:creationId xmlns:a16="http://schemas.microsoft.com/office/drawing/2014/main" id="{DC64F5BE-6F11-9C9B-1DA3-66723C06171D}"/>
              </a:ext>
            </a:extLst>
          </p:cNvPr>
          <p:cNvSpPr/>
          <p:nvPr/>
        </p:nvSpPr>
        <p:spPr>
          <a:xfrm>
            <a:off x="2780772" y="5659193"/>
            <a:ext cx="2541784" cy="768942"/>
          </a:xfrm>
          <a:prstGeom prst="roundRect">
            <a:avLst/>
          </a:prstGeom>
          <a:solidFill>
            <a:srgbClr val="F7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Non-authoritative resources/ materials</a:t>
            </a:r>
          </a:p>
        </p:txBody>
      </p:sp>
      <p:sp>
        <p:nvSpPr>
          <p:cNvPr id="5" name="TextBox 4">
            <a:extLst>
              <a:ext uri="{FF2B5EF4-FFF2-40B4-BE49-F238E27FC236}">
                <a16:creationId xmlns:a16="http://schemas.microsoft.com/office/drawing/2014/main" id="{6F033A18-A73B-1027-D1F3-2F14FF48997C}"/>
              </a:ext>
            </a:extLst>
          </p:cNvPr>
          <p:cNvSpPr txBox="1"/>
          <p:nvPr/>
        </p:nvSpPr>
        <p:spPr>
          <a:xfrm>
            <a:off x="7183017" y="4093891"/>
            <a:ext cx="1643399" cy="584775"/>
          </a:xfrm>
          <a:prstGeom prst="rect">
            <a:avLst/>
          </a:prstGeom>
        </p:spPr>
        <p:txBody>
          <a:bodyPr vert="horz" wrap="none" lIns="91440" tIns="45720" rIns="91440" bIns="45720" rtlCol="0" anchor="b">
            <a:spAutoFit/>
          </a:bodyPr>
          <a:lstStyle/>
          <a:p>
            <a:pPr algn="l"/>
            <a:r>
              <a:rPr lang="en-US" sz="1600" b="1" dirty="0">
                <a:solidFill>
                  <a:srgbClr val="0B5494"/>
                </a:solidFill>
                <a:latin typeface="+mj-lt"/>
              </a:rPr>
              <a:t>Relevant Code</a:t>
            </a:r>
            <a:br>
              <a:rPr lang="en-US" sz="1600" b="1" dirty="0">
                <a:solidFill>
                  <a:srgbClr val="0B5494"/>
                </a:solidFill>
                <a:latin typeface="+mj-lt"/>
              </a:rPr>
            </a:br>
            <a:r>
              <a:rPr lang="en-US" sz="1600" b="1" dirty="0">
                <a:solidFill>
                  <a:srgbClr val="0B5494"/>
                </a:solidFill>
                <a:latin typeface="+mj-lt"/>
              </a:rPr>
              <a:t>considerations</a:t>
            </a:r>
          </a:p>
        </p:txBody>
      </p:sp>
      <p:sp>
        <p:nvSpPr>
          <p:cNvPr id="36" name="TextBox 35">
            <a:extLst>
              <a:ext uri="{FF2B5EF4-FFF2-40B4-BE49-F238E27FC236}">
                <a16:creationId xmlns:a16="http://schemas.microsoft.com/office/drawing/2014/main" id="{975EA1CD-791F-29E4-9BCC-89BE3959C77A}"/>
              </a:ext>
            </a:extLst>
          </p:cNvPr>
          <p:cNvSpPr txBox="1"/>
          <p:nvPr/>
        </p:nvSpPr>
        <p:spPr>
          <a:xfrm>
            <a:off x="457239" y="5628164"/>
            <a:ext cx="2323533" cy="830997"/>
          </a:xfrm>
          <a:prstGeom prst="rect">
            <a:avLst/>
          </a:prstGeom>
        </p:spPr>
        <p:txBody>
          <a:bodyPr vert="horz" wrap="square" lIns="91440" tIns="45720" rIns="91440" bIns="45720" rtlCol="0" anchor="ctr">
            <a:spAutoFit/>
          </a:bodyPr>
          <a:lstStyle/>
          <a:p>
            <a:pPr algn="r"/>
            <a:r>
              <a:rPr lang="en-US" sz="1600" b="1" dirty="0">
                <a:solidFill>
                  <a:schemeClr val="accent5">
                    <a:lumMod val="50000"/>
                  </a:schemeClr>
                </a:solidFill>
                <a:latin typeface="+mj-lt"/>
              </a:rPr>
              <a:t>Insights for NSSs, PAOs, PAs and other stakeholders</a:t>
            </a:r>
          </a:p>
        </p:txBody>
      </p:sp>
      <p:sp>
        <p:nvSpPr>
          <p:cNvPr id="30" name="Down Arrow 29">
            <a:extLst>
              <a:ext uri="{FF2B5EF4-FFF2-40B4-BE49-F238E27FC236}">
                <a16:creationId xmlns:a16="http://schemas.microsoft.com/office/drawing/2014/main" id="{8EC12CA6-391A-ED16-166B-C1962430CF46}"/>
              </a:ext>
            </a:extLst>
          </p:cNvPr>
          <p:cNvSpPr/>
          <p:nvPr/>
        </p:nvSpPr>
        <p:spPr>
          <a:xfrm rot="18423066">
            <a:off x="2615853" y="2797669"/>
            <a:ext cx="457200" cy="747630"/>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4" name="Rounded Rectangle 33">
            <a:extLst>
              <a:ext uri="{FF2B5EF4-FFF2-40B4-BE49-F238E27FC236}">
                <a16:creationId xmlns:a16="http://schemas.microsoft.com/office/drawing/2014/main" id="{F2A8EE58-107B-B936-FE22-130E913504CD}"/>
              </a:ext>
            </a:extLst>
          </p:cNvPr>
          <p:cNvSpPr/>
          <p:nvPr/>
        </p:nvSpPr>
        <p:spPr>
          <a:xfrm>
            <a:off x="271220" y="2684001"/>
            <a:ext cx="2525668" cy="60575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IAASB and IPAE Coordination</a:t>
            </a:r>
          </a:p>
        </p:txBody>
      </p:sp>
      <p:sp>
        <p:nvSpPr>
          <p:cNvPr id="35" name="Rounded Rectangle 34">
            <a:extLst>
              <a:ext uri="{FF2B5EF4-FFF2-40B4-BE49-F238E27FC236}">
                <a16:creationId xmlns:a16="http://schemas.microsoft.com/office/drawing/2014/main" id="{62688E2F-6595-7911-DDF7-3C19C8F59FB1}"/>
              </a:ext>
            </a:extLst>
          </p:cNvPr>
          <p:cNvSpPr/>
          <p:nvPr/>
        </p:nvSpPr>
        <p:spPr>
          <a:xfrm>
            <a:off x="8011988" y="2560909"/>
            <a:ext cx="2556952" cy="66463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mj-lt"/>
              </a:rPr>
              <a:t>Input, use-cases, and review from TEG</a:t>
            </a:r>
          </a:p>
        </p:txBody>
      </p:sp>
      <p:sp>
        <p:nvSpPr>
          <p:cNvPr id="37" name="Down Arrow 36">
            <a:extLst>
              <a:ext uri="{FF2B5EF4-FFF2-40B4-BE49-F238E27FC236}">
                <a16:creationId xmlns:a16="http://schemas.microsoft.com/office/drawing/2014/main" id="{8EF2F849-205B-616D-C9FA-C792A9AD3FF8}"/>
              </a:ext>
            </a:extLst>
          </p:cNvPr>
          <p:cNvSpPr/>
          <p:nvPr/>
        </p:nvSpPr>
        <p:spPr>
          <a:xfrm rot="1853275">
            <a:off x="6182672" y="2076439"/>
            <a:ext cx="457200" cy="97258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Left-Right Arrow 3">
            <a:extLst>
              <a:ext uri="{FF2B5EF4-FFF2-40B4-BE49-F238E27FC236}">
                <a16:creationId xmlns:a16="http://schemas.microsoft.com/office/drawing/2014/main" id="{E1A69339-4823-D874-3825-CB80B2AE24FD}"/>
              </a:ext>
            </a:extLst>
          </p:cNvPr>
          <p:cNvSpPr/>
          <p:nvPr/>
        </p:nvSpPr>
        <p:spPr>
          <a:xfrm>
            <a:off x="6609810" y="4563721"/>
            <a:ext cx="2742783" cy="484632"/>
          </a:xfrm>
          <a:prstGeom prst="leftRightArrow">
            <a:avLst/>
          </a:prstGeom>
          <a:pattFill prst="pct25">
            <a:fgClr>
              <a:srgbClr val="0250A6"/>
            </a:fgClr>
            <a:bgClr>
              <a:schemeClr val="bg1"/>
            </a:bgClr>
          </a:pattFill>
          <a:ln w="41275">
            <a:solidFill>
              <a:srgbClr val="F7B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Star: 10 Points 6">
            <a:extLst>
              <a:ext uri="{FF2B5EF4-FFF2-40B4-BE49-F238E27FC236}">
                <a16:creationId xmlns:a16="http://schemas.microsoft.com/office/drawing/2014/main" id="{C897E955-BBC8-4874-A49E-5EEB234BD874}"/>
              </a:ext>
            </a:extLst>
          </p:cNvPr>
          <p:cNvSpPr/>
          <p:nvPr/>
        </p:nvSpPr>
        <p:spPr>
          <a:xfrm>
            <a:off x="7815972" y="853439"/>
            <a:ext cx="1579139" cy="1444263"/>
          </a:xfrm>
          <a:prstGeom prst="star1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400+ </a:t>
            </a:r>
            <a:r>
              <a:rPr lang="en-US" sz="1400" dirty="0">
                <a:solidFill>
                  <a:schemeClr val="tx1"/>
                </a:solidFill>
                <a:latin typeface="+mj-lt"/>
              </a:rPr>
              <a:t>articles/</a:t>
            </a:r>
          </a:p>
          <a:p>
            <a:pPr algn="ctr"/>
            <a:r>
              <a:rPr lang="en-US" sz="1400" dirty="0">
                <a:solidFill>
                  <a:schemeClr val="tx1"/>
                </a:solidFill>
                <a:latin typeface="+mj-lt"/>
              </a:rPr>
              <a:t>publications</a:t>
            </a:r>
          </a:p>
          <a:p>
            <a:pPr algn="ctr"/>
            <a:r>
              <a:rPr lang="en-US" sz="1400" dirty="0">
                <a:solidFill>
                  <a:schemeClr val="tx1"/>
                </a:solidFill>
                <a:latin typeface="+mj-lt"/>
              </a:rPr>
              <a:t>reviewed</a:t>
            </a:r>
          </a:p>
        </p:txBody>
      </p:sp>
    </p:spTree>
    <p:extLst>
      <p:ext uri="{BB962C8B-B14F-4D97-AF65-F5344CB8AC3E}">
        <p14:creationId xmlns:p14="http://schemas.microsoft.com/office/powerpoint/2010/main" val="32988773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p:txBody>
          <a:bodyPr vert="horz" lIns="91440" tIns="45720" rIns="91440" bIns="45720" rtlCol="0" anchor="ctr">
            <a:normAutofit/>
          </a:bodyPr>
          <a:lstStyle/>
          <a:p>
            <a:pPr marR="0" lvl="0" indent="0" fontAlgn="auto">
              <a:spcBef>
                <a:spcPts val="0"/>
              </a:spcBef>
              <a:spcAft>
                <a:spcPts val="600"/>
              </a:spcAft>
              <a:buClrTx/>
              <a:buSzTx/>
              <a:buFontTx/>
              <a:buNone/>
              <a:tabLst/>
              <a:defRPr/>
            </a:pPr>
            <a:fld id="{A68F81FF-A8B7-8E49-9D5B-3CAD5ADFEE36}" type="slidenum">
              <a:rPr kumimoji="0" lang="en-US" b="0" i="0" u="none" strike="noStrike" cap="none" spc="0" normalizeH="0" baseline="0" noProof="0">
                <a:ln>
                  <a:noFill/>
                </a:ln>
                <a:solidFill>
                  <a:schemeClr val="tx1">
                    <a:lumMod val="50000"/>
                    <a:lumOff val="50000"/>
                  </a:schemeClr>
                </a:solidFill>
                <a:effectLst/>
                <a:uLnTx/>
                <a:uFillTx/>
                <a:latin typeface="+mn-lt"/>
              </a:rPr>
              <a:pPr marR="0" lvl="0" indent="0" fontAlgn="auto">
                <a:spcBef>
                  <a:spcPts val="0"/>
                </a:spcBef>
                <a:spcAft>
                  <a:spcPts val="600"/>
                </a:spcAft>
                <a:buClrTx/>
                <a:buSzTx/>
                <a:buFontTx/>
                <a:buNone/>
                <a:tabLst/>
                <a:defRPr/>
              </a:pPr>
              <a:t>50</a:t>
            </a:fld>
            <a:endParaRPr kumimoji="0" lang="en-US" b="0" i="0" u="none" strike="noStrike" cap="none" spc="0" normalizeH="0" baseline="0" noProof="0">
              <a:ln>
                <a:noFill/>
              </a:ln>
              <a:solidFill>
                <a:schemeClr val="tx1">
                  <a:lumMod val="50000"/>
                  <a:lumOff val="50000"/>
                </a:schemeClr>
              </a:solidFill>
              <a:effectLst/>
              <a:uLnTx/>
              <a:uFillTx/>
              <a:latin typeface="+mn-lt"/>
            </a:endParaRPr>
          </a:p>
        </p:txBody>
      </p:sp>
      <p:sp>
        <p:nvSpPr>
          <p:cNvPr id="10" name="Title 1">
            <a:extLst>
              <a:ext uri="{FF2B5EF4-FFF2-40B4-BE49-F238E27FC236}">
                <a16:creationId xmlns:a16="http://schemas.microsoft.com/office/drawing/2014/main" id="{E320FD3D-54DE-42CA-9D29-36E118CF1F15}"/>
              </a:ext>
            </a:extLst>
          </p:cNvPr>
          <p:cNvSpPr>
            <a:spLocks noGrp="1"/>
          </p:cNvSpPr>
          <p:nvPr>
            <p:ph type="title"/>
          </p:nvPr>
        </p:nvSpPr>
        <p:spPr>
          <a:xfrm>
            <a:off x="481753" y="0"/>
            <a:ext cx="10984210" cy="1068518"/>
          </a:xfrm>
        </p:spPr>
        <p:txBody>
          <a:bodyPr>
            <a:noAutofit/>
          </a:bodyPr>
          <a:lstStyle/>
          <a:p>
            <a:r>
              <a:rPr lang="en-US" sz="3800" dirty="0">
                <a:solidFill>
                  <a:schemeClr val="bg1"/>
                </a:solidFill>
                <a:latin typeface="Arial" panose="020B0604020202020204" pitchFamily="34" charset="0"/>
                <a:cs typeface="Arial" panose="020B0604020202020204" pitchFamily="34" charset="0"/>
              </a:rPr>
              <a:t>Technology Experts Group (TEG)</a:t>
            </a:r>
          </a:p>
        </p:txBody>
      </p:sp>
      <p:sp>
        <p:nvSpPr>
          <p:cNvPr id="17" name="Content Placeholder 2">
            <a:extLst>
              <a:ext uri="{FF2B5EF4-FFF2-40B4-BE49-F238E27FC236}">
                <a16:creationId xmlns:a16="http://schemas.microsoft.com/office/drawing/2014/main" id="{1006F74B-FEDE-4885-A872-9A321EEB83DF}"/>
              </a:ext>
            </a:extLst>
          </p:cNvPr>
          <p:cNvSpPr txBox="1">
            <a:spLocks/>
          </p:cNvSpPr>
          <p:nvPr/>
        </p:nvSpPr>
        <p:spPr>
          <a:xfrm>
            <a:off x="631371" y="1286933"/>
            <a:ext cx="5018315" cy="5571066"/>
          </a:xfrm>
          <a:prstGeom prst="rect">
            <a:avLst/>
          </a:prstGeom>
        </p:spPr>
        <p:txBody>
          <a:bodyPr vert="horz" lIns="91440" tIns="45720" rIns="91440" bIns="45720" rtlCol="0" anchor="t">
            <a:normAutofit fontScale="85000" lnSpcReduction="1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9pPr>
          </a:lstStyle>
          <a:p>
            <a:pPr marL="457200" indent="-457200">
              <a:lnSpc>
                <a:spcPct val="110000"/>
              </a:lnSpc>
              <a:spcBef>
                <a:spcPts val="1200"/>
              </a:spcBef>
              <a:buFont typeface="Arial" panose="020B0604020202020204" pitchFamily="34" charset="0"/>
              <a:buChar char="•"/>
            </a:pPr>
            <a:r>
              <a:rPr lang="en-US" sz="2400" dirty="0">
                <a:solidFill>
                  <a:schemeClr val="bg2">
                    <a:lumMod val="25000"/>
                  </a:schemeClr>
                </a:solidFill>
                <a:latin typeface="Arial" panose="020B0604020202020204" pitchFamily="34" charset="0"/>
                <a:cs typeface="Arial" panose="020B0604020202020204" pitchFamily="34" charset="0"/>
              </a:rPr>
              <a:t>Members experienced in using and implementing technology</a:t>
            </a:r>
          </a:p>
          <a:p>
            <a:pPr marL="457200" indent="-457200">
              <a:lnSpc>
                <a:spcPct val="110000"/>
              </a:lnSpc>
              <a:spcBef>
                <a:spcPts val="1800"/>
              </a:spcBef>
              <a:buFont typeface="Arial" panose="020B0604020202020204" pitchFamily="34" charset="0"/>
              <a:buChar char="•"/>
            </a:pPr>
            <a:r>
              <a:rPr lang="en-US" sz="2400" dirty="0">
                <a:solidFill>
                  <a:schemeClr val="bg2">
                    <a:lumMod val="25000"/>
                  </a:schemeClr>
                </a:solidFill>
                <a:latin typeface="Arial" panose="020B0604020202020204" pitchFamily="34" charset="0"/>
                <a:cs typeface="Arial" panose="020B0604020202020204" pitchFamily="34" charset="0"/>
              </a:rPr>
              <a:t>Provided review and other input that helped to identify the “Key Themes” of the Phase 2 Fact Finding Report</a:t>
            </a:r>
          </a:p>
          <a:p>
            <a:pPr marL="457200" indent="-457200">
              <a:lnSpc>
                <a:spcPct val="110000"/>
              </a:lnSpc>
              <a:spcBef>
                <a:spcPts val="1800"/>
              </a:spcBef>
              <a:buFont typeface="Arial" panose="020B0604020202020204" pitchFamily="34" charset="0"/>
              <a:buChar char="•"/>
            </a:pPr>
            <a:r>
              <a:rPr lang="en-US" sz="2400" dirty="0">
                <a:solidFill>
                  <a:schemeClr val="bg2">
                    <a:lumMod val="25000"/>
                  </a:schemeClr>
                </a:solidFill>
                <a:latin typeface="Arial" panose="020B0604020202020204" pitchFamily="34" charset="0"/>
                <a:cs typeface="Arial" panose="020B0604020202020204" pitchFamily="34" charset="0"/>
              </a:rPr>
              <a:t>Suggested to provide two “environmental scans” to the IESBA</a:t>
            </a:r>
            <a:br>
              <a:rPr lang="en-US" sz="2400" dirty="0">
                <a:solidFill>
                  <a:schemeClr val="bg2">
                    <a:lumMod val="25000"/>
                  </a:schemeClr>
                </a:solidFill>
                <a:latin typeface="Arial" panose="020B0604020202020204" pitchFamily="34" charset="0"/>
                <a:cs typeface="Arial" panose="020B0604020202020204" pitchFamily="34" charset="0"/>
              </a:rPr>
            </a:br>
            <a:r>
              <a:rPr lang="en-US" sz="2400" dirty="0">
                <a:solidFill>
                  <a:schemeClr val="bg2">
                    <a:lumMod val="25000"/>
                  </a:schemeClr>
                </a:solidFill>
                <a:latin typeface="Arial" panose="020B0604020202020204" pitchFamily="34" charset="0"/>
                <a:cs typeface="Arial" panose="020B0604020202020204" pitchFamily="34" charset="0"/>
              </a:rPr>
              <a:t>TWG in 2023.</a:t>
            </a:r>
          </a:p>
          <a:p>
            <a:pPr marL="457200" indent="-457200">
              <a:lnSpc>
                <a:spcPct val="110000"/>
              </a:lnSpc>
              <a:spcBef>
                <a:spcPts val="1800"/>
              </a:spcBef>
              <a:buFont typeface="Arial" panose="020B0604020202020204" pitchFamily="34" charset="0"/>
              <a:buChar char="•"/>
            </a:pPr>
            <a:r>
              <a:rPr lang="en-US" sz="2400" dirty="0">
                <a:effectLst/>
                <a:latin typeface="Arial" panose="020B0604020202020204" pitchFamily="34" charset="0"/>
                <a:cs typeface="Arial" panose="020B0604020202020204" pitchFamily="34" charset="0"/>
              </a:rPr>
              <a:t>The TEG receives technical staff support from </a:t>
            </a:r>
            <a:r>
              <a:rPr lang="en-US" sz="2400" b="1" u="sng" dirty="0">
                <a:effectLst/>
                <a:latin typeface="Arial" panose="020B0604020202020204" pitchFamily="34" charset="0"/>
                <a:cs typeface="Arial" panose="020B0604020202020204" pitchFamily="34" charset="0"/>
                <a:hlinkClick r:id="rId3"/>
              </a:rPr>
              <a:t>Jon Reid</a:t>
            </a:r>
            <a:r>
              <a:rPr lang="en-US" sz="2400" dirty="0">
                <a:effectLst/>
                <a:latin typeface="Arial" panose="020B0604020202020204" pitchFamily="34" charset="0"/>
                <a:cs typeface="Arial" panose="020B0604020202020204" pitchFamily="34" charset="0"/>
              </a:rPr>
              <a:t>, Senior Technical Manager at the Australian Accounting Professional &amp; Ethical Standards Board (APESB), a member of the IESBA-National Standard Setters liaison group. </a:t>
            </a:r>
            <a:endParaRPr lang="en-US" sz="2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7B644D6F-71B3-306C-4856-0D15EEB06CB2}"/>
              </a:ext>
            </a:extLst>
          </p:cNvPr>
          <p:cNvSpPr txBox="1"/>
          <p:nvPr/>
        </p:nvSpPr>
        <p:spPr>
          <a:xfrm>
            <a:off x="6096000" y="1286933"/>
            <a:ext cx="5929328" cy="5434542"/>
          </a:xfrm>
          <a:prstGeom prst="rect">
            <a:avLst/>
          </a:prstGeom>
          <a:solidFill>
            <a:schemeClr val="accent5">
              <a:lumMod val="20000"/>
              <a:lumOff val="80000"/>
            </a:schemeClr>
          </a:solidFill>
        </p:spPr>
        <p:txBody>
          <a:bodyPr vert="horz" lIns="91440" tIns="45720" rIns="91440" bIns="45720" rtlCol="0">
            <a:noAutofit/>
          </a:bodyPr>
          <a:lstStyle/>
          <a:p>
            <a:pPr marR="0">
              <a:lnSpc>
                <a:spcPct val="120000"/>
              </a:lnSpc>
              <a:spcBef>
                <a:spcPts val="1200"/>
              </a:spcBef>
              <a:spcAft>
                <a:spcPts val="600"/>
              </a:spcAft>
            </a:pPr>
            <a:r>
              <a:rPr lang="en-US" sz="1500" dirty="0">
                <a:effectLst/>
                <a:latin typeface="Arial" panose="020B0604020202020204" pitchFamily="34" charset="0"/>
                <a:cs typeface="Arial" panose="020B0604020202020204" pitchFamily="34" charset="0"/>
              </a:rPr>
              <a:t>The TEG is chaired by IESBA Member and TWG Chair, </a:t>
            </a:r>
            <a:r>
              <a:rPr lang="en-US" sz="1500" b="1" u="sng" dirty="0">
                <a:effectLst/>
                <a:latin typeface="Arial" panose="020B0604020202020204" pitchFamily="34" charset="0"/>
                <a:cs typeface="Arial" panose="020B0604020202020204" pitchFamily="34" charset="0"/>
                <a:hlinkClick r:id="rId4"/>
              </a:rPr>
              <a:t>Brian Friedrich</a:t>
            </a:r>
            <a:r>
              <a:rPr lang="en-US" sz="1500" dirty="0">
                <a:effectLst/>
                <a:latin typeface="Arial" panose="020B0604020202020204" pitchFamily="34" charset="0"/>
                <a:cs typeface="Arial" panose="020B0604020202020204" pitchFamily="34" charset="0"/>
              </a:rPr>
              <a:t>. Other TEG members are:</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5"/>
              </a:rPr>
              <a:t>Jason Bradley</a:t>
            </a:r>
            <a:r>
              <a:rPr lang="en-US" sz="1500" dirty="0">
                <a:effectLst/>
                <a:latin typeface="Arial" panose="020B0604020202020204" pitchFamily="34" charset="0"/>
                <a:cs typeface="Arial" panose="020B0604020202020204" pitchFamily="34" charset="0"/>
              </a:rPr>
              <a:t>, Financial Reporting Council, United Kingdom</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6"/>
              </a:rPr>
              <a:t>Mary Breslin</a:t>
            </a:r>
            <a:r>
              <a:rPr lang="en-US" sz="1500" dirty="0">
                <a:effectLst/>
                <a:latin typeface="Arial" panose="020B0604020202020204" pitchFamily="34" charset="0"/>
                <a:cs typeface="Arial" panose="020B0604020202020204" pitchFamily="34" charset="0"/>
              </a:rPr>
              <a:t>, </a:t>
            </a:r>
            <a:r>
              <a:rPr lang="en-US" sz="1500" dirty="0" err="1">
                <a:effectLst/>
                <a:latin typeface="Arial" panose="020B0604020202020204" pitchFamily="34" charset="0"/>
                <a:cs typeface="Arial" panose="020B0604020202020204" pitchFamily="34" charset="0"/>
              </a:rPr>
              <a:t>Verracy</a:t>
            </a:r>
            <a:r>
              <a:rPr lang="en-US" sz="1500" dirty="0">
                <a:effectLst/>
                <a:latin typeface="Arial" panose="020B0604020202020204" pitchFamily="34" charset="0"/>
                <a:cs typeface="Arial" panose="020B0604020202020204" pitchFamily="34" charset="0"/>
              </a:rPr>
              <a:t>, North America</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7"/>
              </a:rPr>
              <a:t>Danielle Cheek</a:t>
            </a:r>
            <a:r>
              <a:rPr lang="en-US" sz="1500" dirty="0">
                <a:effectLst/>
                <a:latin typeface="Arial" panose="020B0604020202020204" pitchFamily="34" charset="0"/>
                <a:cs typeface="Arial" panose="020B0604020202020204" pitchFamily="34" charset="0"/>
              </a:rPr>
              <a:t>, </a:t>
            </a:r>
            <a:r>
              <a:rPr lang="en-US" sz="1500" dirty="0" err="1">
                <a:effectLst/>
                <a:latin typeface="Arial" panose="020B0604020202020204" pitchFamily="34" charset="0"/>
                <a:cs typeface="Arial" panose="020B0604020202020204" pitchFamily="34" charset="0"/>
              </a:rPr>
              <a:t>MindBridge</a:t>
            </a:r>
            <a:r>
              <a:rPr lang="en-US" sz="1500" dirty="0">
                <a:effectLst/>
                <a:latin typeface="Arial" panose="020B0604020202020204" pitchFamily="34" charset="0"/>
                <a:cs typeface="Arial" panose="020B0604020202020204" pitchFamily="34" charset="0"/>
              </a:rPr>
              <a:t> AI, North America</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8"/>
              </a:rPr>
              <a:t>Muhammad Fahad Riaz</a:t>
            </a:r>
            <a:r>
              <a:rPr lang="en-US" sz="1500" dirty="0">
                <a:effectLst/>
                <a:latin typeface="Arial" panose="020B0604020202020204" pitchFamily="34" charset="0"/>
                <a:cs typeface="Arial" panose="020B0604020202020204" pitchFamily="34" charset="0"/>
              </a:rPr>
              <a:t>, </a:t>
            </a:r>
            <a:r>
              <a:rPr lang="en-US" sz="1500" dirty="0" err="1">
                <a:effectLst/>
                <a:latin typeface="Arial" panose="020B0604020202020204" pitchFamily="34" charset="0"/>
                <a:cs typeface="Arial" panose="020B0604020202020204" pitchFamily="34" charset="0"/>
              </a:rPr>
              <a:t>Maglytic</a:t>
            </a:r>
            <a:r>
              <a:rPr lang="en-US" sz="1500" dirty="0">
                <a:effectLst/>
                <a:latin typeface="Arial" panose="020B0604020202020204" pitchFamily="34" charset="0"/>
                <a:cs typeface="Arial" panose="020B0604020202020204" pitchFamily="34" charset="0"/>
              </a:rPr>
              <a:t>, Middle East</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9"/>
              </a:rPr>
              <a:t>Clinton Firth</a:t>
            </a:r>
            <a:r>
              <a:rPr lang="en-US" sz="1500" dirty="0">
                <a:effectLst/>
                <a:latin typeface="Arial" panose="020B0604020202020204" pitchFamily="34" charset="0"/>
                <a:cs typeface="Arial" panose="020B0604020202020204" pitchFamily="34" charset="0"/>
              </a:rPr>
              <a:t>, Ernst &amp; Young, Middle East and North Africa</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10"/>
              </a:rPr>
              <a:t>William Gee</a:t>
            </a:r>
            <a:r>
              <a:rPr lang="en-US" sz="1500" dirty="0">
                <a:effectLst/>
                <a:latin typeface="Arial" panose="020B0604020202020204" pitchFamily="34" charset="0"/>
                <a:cs typeface="Arial" panose="020B0604020202020204" pitchFamily="34" charset="0"/>
              </a:rPr>
              <a:t>, formerly PricewaterhouseCoopers, Mainland China and Hong Kong</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11"/>
              </a:rPr>
              <a:t>Loreal Jiles</a:t>
            </a:r>
            <a:r>
              <a:rPr lang="en-US" sz="1500" dirty="0">
                <a:effectLst/>
                <a:latin typeface="Arial" panose="020B0604020202020204" pitchFamily="34" charset="0"/>
                <a:cs typeface="Arial" panose="020B0604020202020204" pitchFamily="34" charset="0"/>
              </a:rPr>
              <a:t>, Institute of Management Accountants,</a:t>
            </a:r>
            <a:br>
              <a:rPr lang="en-US" sz="1500" dirty="0">
                <a:effectLst/>
                <a:latin typeface="Arial" panose="020B0604020202020204" pitchFamily="34" charset="0"/>
                <a:cs typeface="Arial" panose="020B0604020202020204" pitchFamily="34" charset="0"/>
              </a:rPr>
            </a:br>
            <a:r>
              <a:rPr lang="en-US" sz="1500" dirty="0">
                <a:effectLst/>
                <a:latin typeface="Arial" panose="020B0604020202020204" pitchFamily="34" charset="0"/>
                <a:cs typeface="Arial" panose="020B0604020202020204" pitchFamily="34" charset="0"/>
              </a:rPr>
              <a:t>North America</a:t>
            </a:r>
          </a:p>
          <a:p>
            <a:pPr marL="342900" marR="0" lvl="0" indent="-228600">
              <a:lnSpc>
                <a:spcPct val="120000"/>
              </a:lnSpc>
              <a:spcBef>
                <a:spcPts val="1200"/>
              </a:spcBef>
              <a:spcAft>
                <a:spcPts val="600"/>
              </a:spcAft>
              <a:buFont typeface="Arial" panose="020B0604020202020204" pitchFamily="34" charset="0"/>
              <a:buChar char="•"/>
            </a:pPr>
            <a:r>
              <a:rPr lang="en-US" sz="1500" b="1" u="sng" dirty="0">
                <a:effectLst/>
                <a:latin typeface="Arial" panose="020B0604020202020204" pitchFamily="34" charset="0"/>
                <a:cs typeface="Arial" panose="020B0604020202020204" pitchFamily="34" charset="0"/>
                <a:hlinkClick r:id="rId12"/>
              </a:rPr>
              <a:t>Mario Malouin</a:t>
            </a:r>
            <a:r>
              <a:rPr lang="en-US" sz="1500" dirty="0">
                <a:effectLst/>
                <a:latin typeface="Arial" panose="020B0604020202020204" pitchFamily="34" charset="0"/>
                <a:cs typeface="Arial" panose="020B0604020202020204" pitchFamily="34" charset="0"/>
              </a:rPr>
              <a:t>, University of Québec, North America</a:t>
            </a:r>
          </a:p>
        </p:txBody>
      </p:sp>
    </p:spTree>
    <p:extLst>
      <p:ext uri="{BB962C8B-B14F-4D97-AF65-F5344CB8AC3E}">
        <p14:creationId xmlns:p14="http://schemas.microsoft.com/office/powerpoint/2010/main" val="5067253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CDAFE-6E7B-4C66-8E34-625202F18093}"/>
              </a:ext>
            </a:extLst>
          </p:cNvPr>
          <p:cNvSpPr>
            <a:spLocks noGrp="1"/>
          </p:cNvSpPr>
          <p:nvPr>
            <p:ph type="title"/>
          </p:nvPr>
        </p:nvSpPr>
        <p:spPr>
          <a:xfrm>
            <a:off x="0" y="3065176"/>
            <a:ext cx="12192000" cy="1115179"/>
          </a:xfrm>
        </p:spPr>
        <p:txBody>
          <a:bodyPr>
            <a:noAutofit/>
          </a:bodyPr>
          <a:lstStyle/>
          <a:p>
            <a:pPr algn="ctr"/>
            <a:r>
              <a:rPr lang="en-US" sz="4000" dirty="0">
                <a:solidFill>
                  <a:srgbClr val="0250A6"/>
                </a:solidFill>
                <a:latin typeface="Arial" panose="020B0604020202020204" pitchFamily="34" charset="0"/>
                <a:cs typeface="Arial" panose="020B0604020202020204" pitchFamily="34" charset="0"/>
              </a:rPr>
              <a:t>Appendix 3 –TWG Thought Leadership </a:t>
            </a:r>
            <a:br>
              <a:rPr lang="en-US" sz="4000" dirty="0">
                <a:solidFill>
                  <a:srgbClr val="0250A6"/>
                </a:solidFill>
                <a:latin typeface="Arial" panose="020B0604020202020204" pitchFamily="34" charset="0"/>
                <a:cs typeface="Arial" panose="020B0604020202020204" pitchFamily="34" charset="0"/>
              </a:rPr>
            </a:br>
            <a:r>
              <a:rPr lang="en-US" sz="4000" dirty="0">
                <a:solidFill>
                  <a:srgbClr val="0250A6"/>
                </a:solidFill>
                <a:latin typeface="Arial" panose="020B0604020202020204" pitchFamily="34" charset="0"/>
                <a:cs typeface="Arial" panose="020B0604020202020204" pitchFamily="34" charset="0"/>
              </a:rPr>
              <a:t>and Other Resources</a:t>
            </a:r>
          </a:p>
        </p:txBody>
      </p:sp>
    </p:spTree>
    <p:extLst>
      <p:ext uri="{BB962C8B-B14F-4D97-AF65-F5344CB8AC3E}">
        <p14:creationId xmlns:p14="http://schemas.microsoft.com/office/powerpoint/2010/main" val="19351401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F83455C-B172-4CD6-ADF8-670F2CFAC7E4}"/>
              </a:ext>
            </a:extLst>
          </p:cNvPr>
          <p:cNvSpPr txBox="1"/>
          <p:nvPr/>
        </p:nvSpPr>
        <p:spPr>
          <a:xfrm>
            <a:off x="130986" y="1194072"/>
            <a:ext cx="5080351" cy="5277183"/>
          </a:xfrm>
          <a:prstGeom prst="rect">
            <a:avLst/>
          </a:prstGeom>
        </p:spPr>
        <p:txBody>
          <a:bodyPr vert="horz" lIns="91440" tIns="45720" rIns="91440" bIns="45720" rtlCol="0">
            <a:noAutofit/>
          </a:bodyPr>
          <a:lstStyle/>
          <a:p>
            <a:pPr marL="311150" marR="0" lvl="1" indent="-288925">
              <a:spcBef>
                <a:spcPts val="600"/>
              </a:spcBef>
              <a:spcAft>
                <a:spcPts val="600"/>
              </a:spcAft>
              <a:buFont typeface="Symbol" panose="05050102010706020507" pitchFamily="18" charset="2"/>
              <a:buChar char=""/>
            </a:pPr>
            <a:r>
              <a:rPr lang="en-US" sz="1300" b="1" dirty="0">
                <a:effectLst/>
                <a:latin typeface="Arial" panose="020B0604020202020204" pitchFamily="34" charset="0"/>
                <a:ea typeface="MS Mincho" panose="02020609040205080304" pitchFamily="49" charset="-128"/>
                <a:cs typeface="Arial" panose="020B0604020202020204" pitchFamily="34" charset="0"/>
              </a:rPr>
              <a:t>Paper 1, </a:t>
            </a:r>
            <a:r>
              <a:rPr lang="en-US" sz="1300" b="1" i="1" u="sng" dirty="0">
                <a:solidFill>
                  <a:srgbClr val="0000FF"/>
                </a:solidFill>
                <a:effectLst/>
                <a:latin typeface="Arial" panose="020B0604020202020204" pitchFamily="34" charset="0"/>
                <a:ea typeface="MS Mincho" panose="02020609040205080304" pitchFamily="49" charset="-128"/>
                <a:cs typeface="Arial" panose="020B0604020202020204" pitchFamily="34" charset="0"/>
                <a:hlinkClick r:id="rId3"/>
              </a:rPr>
              <a:t>Complexity and the Professional Accountant: Practical Guidance for Ethical Decision-Making</a:t>
            </a:r>
            <a:endParaRPr lang="en-US" sz="1300" b="1"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Highlights the increased complexity in today’s world, exacerbated by technology.</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Distinguishes complicated from complex circumstances.</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Explains why it is important for PAs to recognize complexity. </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Outlines practical guidance for PAs to manage complexity.</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311150" marR="0" lvl="1" indent="-288925">
              <a:spcBef>
                <a:spcPts val="1800"/>
              </a:spcBef>
              <a:spcAft>
                <a:spcPts val="600"/>
              </a:spcAft>
              <a:buFont typeface="Symbol" panose="05050102010706020507" pitchFamily="18" charset="2"/>
              <a:buChar char=""/>
            </a:pPr>
            <a:r>
              <a:rPr lang="en-US" sz="1300" b="1" dirty="0">
                <a:effectLst/>
                <a:latin typeface="Arial" panose="020B0604020202020204" pitchFamily="34" charset="0"/>
                <a:ea typeface="MS Mincho" panose="02020609040205080304" pitchFamily="49" charset="-128"/>
                <a:cs typeface="Arial" panose="020B0604020202020204" pitchFamily="34" charset="0"/>
              </a:rPr>
              <a:t>Paper 2, </a:t>
            </a:r>
            <a:r>
              <a:rPr lang="en-US" sz="1300" b="1" i="1" u="sng" dirty="0">
                <a:solidFill>
                  <a:srgbClr val="0000FF"/>
                </a:solidFill>
                <a:effectLst/>
                <a:latin typeface="Arial" panose="020B0604020202020204" pitchFamily="34" charset="0"/>
                <a:ea typeface="MS Mincho" panose="02020609040205080304" pitchFamily="49" charset="-128"/>
                <a:cs typeface="Arial" panose="020B0604020202020204" pitchFamily="34" charset="0"/>
                <a:hlinkClick r:id="rId4"/>
              </a:rPr>
              <a:t>Technology is a Double-Edged Sword</a:t>
            </a:r>
            <a:endParaRPr lang="en-US" sz="1300" b="1"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Highlights the opportunities and challenges to the accountancy profession as a result of technology and incorporates two blockchain and AI systems examples to illustrate this.</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Emphasizes the importance of data quality.</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Explains why ethical leadership is important in developing, implementing, and using technology. </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Outlines practical guidance for PAs as a way forward.</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p:txBody>
      </p:sp>
      <p:sp>
        <p:nvSpPr>
          <p:cNvPr id="3" name="Slide Number Placeholder 2">
            <a:extLst>
              <a:ext uri="{FF2B5EF4-FFF2-40B4-BE49-F238E27FC236}">
                <a16:creationId xmlns:a16="http://schemas.microsoft.com/office/drawing/2014/main" id="{A59B6989-4D02-4BD3-8EB3-D0A70FF6C67F}"/>
              </a:ext>
            </a:extLst>
          </p:cNvPr>
          <p:cNvSpPr>
            <a:spLocks noGrp="1"/>
          </p:cNvSpPr>
          <p:nvPr>
            <p:ph type="sldNum" sz="quarter" idx="12"/>
          </p:nvPr>
        </p:nvSpPr>
        <p:spPr>
          <a:xfrm>
            <a:off x="9780104" y="6356350"/>
            <a:ext cx="1573696" cy="365125"/>
          </a:xfrm>
        </p:spPr>
        <p:txBody>
          <a:bodyPr vert="horz" lIns="91440" tIns="45720" rIns="91440" bIns="45720" rtlCol="0" anchor="ctr">
            <a:normAutofit/>
          </a:bodyPr>
          <a:lstStyle/>
          <a:p>
            <a:pPr>
              <a:spcAft>
                <a:spcPts val="600"/>
              </a:spcAft>
            </a:pPr>
            <a:fld id="{16DFC2C5-FBBF-1943-8567-35264678A384}" type="slidenum">
              <a:rPr lang="en-US" smtClean="0"/>
              <a:pPr>
                <a:spcAft>
                  <a:spcPts val="600"/>
                </a:spcAft>
              </a:pPr>
              <a:t>52</a:t>
            </a:fld>
            <a:endParaRPr lang="en-US"/>
          </a:p>
        </p:txBody>
      </p:sp>
      <p:sp>
        <p:nvSpPr>
          <p:cNvPr id="14" name="TextBox 13">
            <a:extLst>
              <a:ext uri="{FF2B5EF4-FFF2-40B4-BE49-F238E27FC236}">
                <a16:creationId xmlns:a16="http://schemas.microsoft.com/office/drawing/2014/main" id="{B0E73C74-F9D0-4032-8E5E-2BA0407DD100}"/>
              </a:ext>
            </a:extLst>
          </p:cNvPr>
          <p:cNvSpPr txBox="1"/>
          <p:nvPr/>
        </p:nvSpPr>
        <p:spPr>
          <a:xfrm>
            <a:off x="5151864" y="1207881"/>
            <a:ext cx="4905035" cy="5160304"/>
          </a:xfrm>
          <a:prstGeom prst="rect">
            <a:avLst/>
          </a:prstGeom>
        </p:spPr>
        <p:txBody>
          <a:bodyPr vert="horz" lIns="91440" tIns="45720" rIns="91440" bIns="45720" rtlCol="0">
            <a:noAutofit/>
          </a:bodyPr>
          <a:lstStyle/>
          <a:p>
            <a:pPr marL="311150" marR="0" lvl="1" indent="-288925">
              <a:spcBef>
                <a:spcPts val="600"/>
              </a:spcBef>
              <a:spcAft>
                <a:spcPts val="600"/>
              </a:spcAft>
              <a:buFont typeface="Symbol" panose="05050102010706020507" pitchFamily="18" charset="2"/>
              <a:buChar char=""/>
            </a:pPr>
            <a:r>
              <a:rPr lang="en-US" sz="1300" b="1" dirty="0">
                <a:effectLst/>
                <a:latin typeface="Arial" panose="020B0604020202020204" pitchFamily="34" charset="0"/>
                <a:ea typeface="MS Mincho" panose="02020609040205080304" pitchFamily="49" charset="-128"/>
                <a:cs typeface="Arial" panose="020B0604020202020204" pitchFamily="34" charset="0"/>
              </a:rPr>
              <a:t>Paper 3, </a:t>
            </a:r>
            <a:r>
              <a:rPr lang="en-US" sz="1300" b="1" i="1" dirty="0">
                <a:effectLst/>
                <a:latin typeface="Arial" panose="020B0604020202020204" pitchFamily="34" charset="0"/>
                <a:ea typeface="MS Mincho" panose="02020609040205080304" pitchFamily="49" charset="-128"/>
                <a:cs typeface="Arial" panose="020B0604020202020204" pitchFamily="34" charset="0"/>
                <a:hlinkClick r:id="rId5"/>
              </a:rPr>
              <a:t>Managing Bias and Mis/Disinformation</a:t>
            </a:r>
            <a:endParaRPr lang="en-US" sz="1300" b="1"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Highlights the impact of bias and mis- and disinformation.</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Explains why and how bias threatens a PA’s obligation to comply with the fundamental principle of objectivity.</a:t>
            </a:r>
          </a:p>
          <a:p>
            <a:pPr marL="488950" marR="0" lvl="2" indent="-222250">
              <a:spcBef>
                <a:spcPts val="600"/>
              </a:spcBef>
              <a:spcAft>
                <a:spcPts val="600"/>
              </a:spcAft>
              <a:buFont typeface="Courier New" panose="02070309020205020404" pitchFamily="49" charset="0"/>
              <a:buChar char="o"/>
            </a:pPr>
            <a:r>
              <a:rPr lang="en-US" sz="1300" dirty="0">
                <a:latin typeface="Arial" panose="020B0604020202020204" pitchFamily="34" charset="0"/>
                <a:ea typeface="MS Mincho" panose="02020609040205080304" pitchFamily="49" charset="-128"/>
                <a:cs typeface="Arial" panose="020B0604020202020204" pitchFamily="34" charset="0"/>
              </a:rPr>
              <a:t>Emphasizes</a:t>
            </a:r>
            <a:r>
              <a:rPr lang="en-US" sz="1300" dirty="0">
                <a:effectLst/>
                <a:latin typeface="Arial" panose="020B0604020202020204" pitchFamily="34" charset="0"/>
                <a:ea typeface="MS Mincho" panose="02020609040205080304" pitchFamily="49" charset="-128"/>
                <a:cs typeface="Arial" panose="020B0604020202020204" pitchFamily="34" charset="0"/>
              </a:rPr>
              <a:t> the guidance on bias and an inquiring mind within the Code. </a:t>
            </a:r>
          </a:p>
          <a:p>
            <a:pPr marR="0" lvl="2">
              <a:spcBef>
                <a:spcPts val="600"/>
              </a:spcBef>
              <a:spcAft>
                <a:spcPts val="600"/>
              </a:spcAft>
            </a:pPr>
            <a:endParaRPr lang="en-US" sz="1300" dirty="0">
              <a:effectLst/>
              <a:latin typeface="Arial" panose="020B0604020202020204" pitchFamily="34" charset="0"/>
              <a:ea typeface="MS Mincho" panose="02020609040205080304" pitchFamily="49" charset="-128"/>
              <a:cs typeface="Arial" panose="020B0604020202020204" pitchFamily="34" charset="0"/>
            </a:endParaRPr>
          </a:p>
          <a:p>
            <a:pPr marL="311150" marR="0" lvl="1" indent="-288925">
              <a:spcBef>
                <a:spcPts val="1800"/>
              </a:spcBef>
              <a:spcAft>
                <a:spcPts val="600"/>
              </a:spcAft>
              <a:buFont typeface="Symbol" panose="05050102010706020507" pitchFamily="18" charset="2"/>
              <a:buChar char=""/>
            </a:pPr>
            <a:r>
              <a:rPr lang="en-US" sz="1300" b="1" dirty="0">
                <a:effectLst/>
                <a:latin typeface="Arial" panose="020B0604020202020204" pitchFamily="34" charset="0"/>
                <a:ea typeface="MS Mincho" panose="02020609040205080304" pitchFamily="49" charset="-128"/>
                <a:cs typeface="Arial" panose="020B0604020202020204" pitchFamily="34" charset="0"/>
              </a:rPr>
              <a:t>Paper 4, </a:t>
            </a:r>
            <a:r>
              <a:rPr lang="en-US" sz="1300" b="1" i="1" dirty="0">
                <a:effectLst/>
                <a:latin typeface="Arial" panose="020B0604020202020204" pitchFamily="34" charset="0"/>
                <a:ea typeface="MS Mincho" panose="02020609040205080304" pitchFamily="49" charset="-128"/>
                <a:cs typeface="Arial" panose="020B0604020202020204" pitchFamily="34" charset="0"/>
                <a:hlinkClick r:id="rId6"/>
              </a:rPr>
              <a:t>Mindset and Enabling Skills</a:t>
            </a:r>
            <a:endParaRPr lang="en-US" sz="1300" b="1"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Highlights the roles and skills of the future reflecting the growing trend towards reliance on data and human-machine collaboration.</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Highlights what such a shifting landscape means for the accounting profession.</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Explains how and why mindset and enabling skills are important in this regard. </a:t>
            </a:r>
            <a:endParaRPr lang="en-US" sz="1300" dirty="0">
              <a:effectLst/>
              <a:latin typeface="Arial" panose="020B0604020202020204" pitchFamily="34" charset="0"/>
              <a:ea typeface="MS Mincho" panose="02020609040205080304" pitchFamily="49" charset="-128"/>
              <a:cs typeface="Times New Roman" panose="02020603050405020304" pitchFamily="18" charset="0"/>
            </a:endParaRPr>
          </a:p>
          <a:p>
            <a:pPr marL="488950" marR="0" lvl="2" indent="-222250">
              <a:spcBef>
                <a:spcPts val="600"/>
              </a:spcBef>
              <a:spcAft>
                <a:spcPts val="600"/>
              </a:spcAft>
              <a:buFont typeface="Courier New" panose="02070309020205020404" pitchFamily="49" charset="0"/>
              <a:buChar char="o"/>
            </a:pPr>
            <a:r>
              <a:rPr lang="en-US" sz="1300" dirty="0">
                <a:effectLst/>
                <a:latin typeface="Arial" panose="020B0604020202020204" pitchFamily="34" charset="0"/>
                <a:ea typeface="MS Mincho" panose="02020609040205080304" pitchFamily="49" charset="-128"/>
                <a:cs typeface="Arial" panose="020B0604020202020204" pitchFamily="34" charset="0"/>
              </a:rPr>
              <a:t>Outlines practical guidance for PAs as a way forward.</a:t>
            </a:r>
          </a:p>
        </p:txBody>
      </p:sp>
      <p:sp>
        <p:nvSpPr>
          <p:cNvPr id="16" name="Text Placeholder 2">
            <a:extLst>
              <a:ext uri="{FF2B5EF4-FFF2-40B4-BE49-F238E27FC236}">
                <a16:creationId xmlns:a16="http://schemas.microsoft.com/office/drawing/2014/main" id="{35B1F8AC-02F4-43B9-B3F4-8407484D0ACD}"/>
              </a:ext>
            </a:extLst>
          </p:cNvPr>
          <p:cNvSpPr txBox="1">
            <a:spLocks/>
          </p:cNvSpPr>
          <p:nvPr/>
        </p:nvSpPr>
        <p:spPr>
          <a:xfrm>
            <a:off x="1" y="209467"/>
            <a:ext cx="12206068" cy="828040"/>
          </a:xfrm>
          <a:prstGeom prst="rect">
            <a:avLst/>
          </a:prstGeom>
          <a:solidFill>
            <a:schemeClr val="bg1">
              <a:lumMod val="95000"/>
            </a:schemeClr>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600" b="1" dirty="0">
              <a:latin typeface="Arial" panose="020B0604020202020204" pitchFamily="34" charset="0"/>
              <a:cs typeface="Arial" panose="020B0604020202020204" pitchFamily="34" charset="0"/>
            </a:endParaRPr>
          </a:p>
          <a:p>
            <a:pPr marL="0" indent="0" algn="ctr">
              <a:buNone/>
            </a:pPr>
            <a:r>
              <a:rPr lang="en-US" sz="3000" b="1" dirty="0">
                <a:latin typeface="Arial" panose="020B0604020202020204" pitchFamily="34" charset="0"/>
                <a:cs typeface="Arial" panose="020B0604020202020204" pitchFamily="34" charset="0"/>
              </a:rPr>
              <a:t>Highlights: Thought Leadership </a:t>
            </a:r>
          </a:p>
          <a:p>
            <a:pPr marL="0" indent="0" algn="ctr">
              <a:buNone/>
            </a:pPr>
            <a:endParaRPr lang="en-US" sz="3000" b="1" dirty="0">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6AECBC1-4320-4F50-FE63-2DA5D98E48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35546" y="6133482"/>
            <a:ext cx="7201826" cy="558280"/>
          </a:xfrm>
          <a:prstGeom prst="rect">
            <a:avLst/>
          </a:prstGeom>
        </p:spPr>
      </p:pic>
      <p:pic>
        <p:nvPicPr>
          <p:cNvPr id="11" name="Picture 10">
            <a:extLst>
              <a:ext uri="{FF2B5EF4-FFF2-40B4-BE49-F238E27FC236}">
                <a16:creationId xmlns:a16="http://schemas.microsoft.com/office/drawing/2014/main" id="{D446D9EB-1358-A4FB-9DA8-5C636072C30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867614">
            <a:off x="10322414" y="1710445"/>
            <a:ext cx="1293241" cy="1613557"/>
          </a:xfrm>
          <a:prstGeom prst="rect">
            <a:avLst/>
          </a:prstGeom>
          <a:effectLst>
            <a:outerShdw blurRad="50800" dist="50800" dir="5400000" sx="99326" sy="99326" algn="ctr" rotWithShape="0">
              <a:srgbClr val="000000">
                <a:alpha val="91271"/>
              </a:srgbClr>
            </a:outerShdw>
            <a:reflection endPos="0" dir="5400000" sy="-100000" algn="bl" rotWithShape="0"/>
          </a:effectLst>
        </p:spPr>
      </p:pic>
      <p:pic>
        <p:nvPicPr>
          <p:cNvPr id="13" name="Picture 12">
            <a:extLst>
              <a:ext uri="{FF2B5EF4-FFF2-40B4-BE49-F238E27FC236}">
                <a16:creationId xmlns:a16="http://schemas.microsoft.com/office/drawing/2014/main" id="{68AA1EC4-7443-8D24-C315-05098A8C95E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826931">
            <a:off x="10437322" y="4767518"/>
            <a:ext cx="1295487" cy="1601997"/>
          </a:xfrm>
          <a:prstGeom prst="rect">
            <a:avLst/>
          </a:prstGeom>
          <a:effectLst>
            <a:outerShdw blurRad="50800" dist="50800" dir="5400000" sx="99326" sy="99326" algn="ctr" rotWithShape="0">
              <a:srgbClr val="000000">
                <a:alpha val="91271"/>
              </a:srgbClr>
            </a:outerShdw>
            <a:reflection endPos="0" dir="5400000" sy="-100000" algn="bl" rotWithShape="0"/>
          </a:effectLst>
        </p:spPr>
      </p:pic>
      <p:pic>
        <p:nvPicPr>
          <p:cNvPr id="7" name="Picture 6">
            <a:extLst>
              <a:ext uri="{FF2B5EF4-FFF2-40B4-BE49-F238E27FC236}">
                <a16:creationId xmlns:a16="http://schemas.microsoft.com/office/drawing/2014/main" id="{57382FB8-18E9-35B3-EAD6-B096FB91C4EF}"/>
              </a:ext>
            </a:extLst>
          </p:cNvPr>
          <p:cNvPicPr>
            <a:picLocks noChangeAspect="1"/>
          </p:cNvPicPr>
          <p:nvPr/>
        </p:nvPicPr>
        <p:blipFill>
          <a:blip r:embed="rId10">
            <a:alphaModFix/>
            <a:extLst>
              <a:ext uri="{28A0092B-C50C-407E-A947-70E740481C1C}">
                <a14:useLocalDpi xmlns:a14="http://schemas.microsoft.com/office/drawing/2010/main" val="0"/>
              </a:ext>
            </a:extLst>
          </a:blip>
          <a:stretch>
            <a:fillRect/>
          </a:stretch>
        </p:blipFill>
        <p:spPr>
          <a:xfrm rot="554665">
            <a:off x="10370888" y="3238386"/>
            <a:ext cx="1357536" cy="1686864"/>
          </a:xfrm>
          <a:prstGeom prst="rect">
            <a:avLst/>
          </a:prstGeom>
          <a:effectLst>
            <a:outerShdw blurRad="50800" dist="50800" dir="5400000" sx="99326" sy="99326" algn="ctr" rotWithShape="0">
              <a:srgbClr val="000000">
                <a:alpha val="91271"/>
              </a:srgbClr>
            </a:outerShdw>
            <a:reflection endPos="0" dir="5400000" sy="-100000" algn="bl" rotWithShape="0"/>
          </a:effectLst>
        </p:spPr>
      </p:pic>
      <p:pic>
        <p:nvPicPr>
          <p:cNvPr id="9" name="Picture 8">
            <a:extLst>
              <a:ext uri="{FF2B5EF4-FFF2-40B4-BE49-F238E27FC236}">
                <a16:creationId xmlns:a16="http://schemas.microsoft.com/office/drawing/2014/main" id="{78F577C7-923E-8404-BBE1-588E5455422F}"/>
              </a:ext>
            </a:extLst>
          </p:cNvPr>
          <p:cNvPicPr>
            <a:picLocks noChangeAspect="1"/>
          </p:cNvPicPr>
          <p:nvPr/>
        </p:nvPicPr>
        <p:blipFill>
          <a:blip r:embed="rId11">
            <a:alphaModFix/>
            <a:extLst>
              <a:ext uri="{28A0092B-C50C-407E-A947-70E740481C1C}">
                <a14:useLocalDpi xmlns:a14="http://schemas.microsoft.com/office/drawing/2010/main" val="0"/>
              </a:ext>
            </a:extLst>
          </a:blip>
          <a:stretch>
            <a:fillRect/>
          </a:stretch>
        </p:blipFill>
        <p:spPr>
          <a:xfrm rot="598424">
            <a:off x="10445708" y="298657"/>
            <a:ext cx="1332181" cy="1652150"/>
          </a:xfrm>
          <a:prstGeom prst="rect">
            <a:avLst/>
          </a:prstGeom>
          <a:effectLst>
            <a:outerShdw blurRad="50800" dist="50800" dir="5400000" sx="99326" sy="99326" algn="ctr" rotWithShape="0">
              <a:srgbClr val="000000">
                <a:alpha val="91271"/>
              </a:srgbClr>
            </a:outerShdw>
            <a:reflection endPos="0" dir="5400000" sy="-100000" algn="bl" rotWithShape="0"/>
          </a:effectLst>
        </p:spPr>
      </p:pic>
    </p:spTree>
    <p:extLst>
      <p:ext uri="{BB962C8B-B14F-4D97-AF65-F5344CB8AC3E}">
        <p14:creationId xmlns:p14="http://schemas.microsoft.com/office/powerpoint/2010/main" val="30169889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35B1F8AC-02F4-43B9-B3F4-8407484D0ACD}"/>
              </a:ext>
            </a:extLst>
          </p:cNvPr>
          <p:cNvSpPr txBox="1">
            <a:spLocks/>
          </p:cNvSpPr>
          <p:nvPr/>
        </p:nvSpPr>
        <p:spPr>
          <a:xfrm>
            <a:off x="733696" y="495937"/>
            <a:ext cx="10515599" cy="531447"/>
          </a:xfrm>
          <a:prstGeom prst="rect">
            <a:avLst/>
          </a:prstGeom>
        </p:spPr>
        <p:txBody>
          <a:bodyPr vert="horz" lIns="91440" tIns="45720" rIns="91440" bIns="457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spcAft>
                <a:spcPts val="600"/>
              </a:spcAft>
              <a:buNone/>
            </a:pPr>
            <a:r>
              <a:rPr lang="en-US" sz="3000" b="1" kern="1200" dirty="0">
                <a:solidFill>
                  <a:schemeClr val="tx1"/>
                </a:solidFill>
                <a:latin typeface="+mj-lt"/>
                <a:ea typeface="+mj-ea"/>
                <a:cs typeface="+mj-cs"/>
              </a:rPr>
              <a:t>Status: Other Resources</a:t>
            </a:r>
          </a:p>
        </p:txBody>
      </p:sp>
      <p:sp>
        <p:nvSpPr>
          <p:cNvPr id="3" name="Slide Number Placeholder 2">
            <a:extLst>
              <a:ext uri="{FF2B5EF4-FFF2-40B4-BE49-F238E27FC236}">
                <a16:creationId xmlns:a16="http://schemas.microsoft.com/office/drawing/2014/main" id="{A59B6989-4D02-4BD3-8EB3-D0A70FF6C67F}"/>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16DFC2C5-FBBF-1943-8567-35264678A384}" type="slidenum">
              <a:rPr lang="en-US" smtClean="0">
                <a:solidFill>
                  <a:schemeClr val="tx1">
                    <a:tint val="75000"/>
                  </a:schemeClr>
                </a:solidFill>
                <a:latin typeface="+mn-lt"/>
              </a:rPr>
              <a:pPr>
                <a:spcAft>
                  <a:spcPts val="600"/>
                </a:spcAft>
              </a:pPr>
              <a:t>53</a:t>
            </a:fld>
            <a:endParaRPr lang="en-US">
              <a:solidFill>
                <a:schemeClr val="tx1">
                  <a:tint val="75000"/>
                </a:schemeClr>
              </a:solidFill>
              <a:latin typeface="+mn-lt"/>
            </a:endParaRPr>
          </a:p>
        </p:txBody>
      </p:sp>
      <p:graphicFrame>
        <p:nvGraphicFramePr>
          <p:cNvPr id="6" name="Table 5">
            <a:extLst>
              <a:ext uri="{FF2B5EF4-FFF2-40B4-BE49-F238E27FC236}">
                <a16:creationId xmlns:a16="http://schemas.microsoft.com/office/drawing/2014/main" id="{19E63FE7-2804-C57C-1E06-043C17A82F30}"/>
              </a:ext>
            </a:extLst>
          </p:cNvPr>
          <p:cNvGraphicFramePr>
            <a:graphicFrameLocks noGrp="1"/>
          </p:cNvGraphicFramePr>
          <p:nvPr>
            <p:extLst>
              <p:ext uri="{D42A27DB-BD31-4B8C-83A1-F6EECF244321}">
                <p14:modId xmlns:p14="http://schemas.microsoft.com/office/powerpoint/2010/main" val="3389582942"/>
              </p:ext>
            </p:extLst>
          </p:nvPr>
        </p:nvGraphicFramePr>
        <p:xfrm>
          <a:off x="838199" y="1749511"/>
          <a:ext cx="10515600" cy="4081105"/>
        </p:xfrm>
        <a:graphic>
          <a:graphicData uri="http://schemas.openxmlformats.org/drawingml/2006/table">
            <a:tbl>
              <a:tblPr firstRow="1" firstCol="1" bandRow="1"/>
              <a:tblGrid>
                <a:gridCol w="3825240">
                  <a:extLst>
                    <a:ext uri="{9D8B030D-6E8A-4147-A177-3AD203B41FA5}">
                      <a16:colId xmlns:a16="http://schemas.microsoft.com/office/drawing/2014/main" val="1487829386"/>
                    </a:ext>
                  </a:extLst>
                </a:gridCol>
                <a:gridCol w="1998617">
                  <a:extLst>
                    <a:ext uri="{9D8B030D-6E8A-4147-A177-3AD203B41FA5}">
                      <a16:colId xmlns:a16="http://schemas.microsoft.com/office/drawing/2014/main" val="276065673"/>
                    </a:ext>
                  </a:extLst>
                </a:gridCol>
                <a:gridCol w="4691743">
                  <a:extLst>
                    <a:ext uri="{9D8B030D-6E8A-4147-A177-3AD203B41FA5}">
                      <a16:colId xmlns:a16="http://schemas.microsoft.com/office/drawing/2014/main" val="155090654"/>
                    </a:ext>
                  </a:extLst>
                </a:gridCol>
              </a:tblGrid>
              <a:tr h="493446">
                <a:tc>
                  <a:txBody>
                    <a:bodyPr/>
                    <a:lstStyle/>
                    <a:p>
                      <a:pPr marL="0" marR="0" algn="ctr" fontAlgn="t">
                        <a:lnSpc>
                          <a:spcPct val="100000"/>
                        </a:lnSpc>
                        <a:spcBef>
                          <a:spcPts val="300"/>
                        </a:spcBef>
                        <a:spcAft>
                          <a:spcPts val="600"/>
                        </a:spcAft>
                      </a:pPr>
                      <a:r>
                        <a:rPr lang="en-US" sz="1500" b="1" i="0" u="none" strike="noStrike" dirty="0">
                          <a:effectLst/>
                          <a:latin typeface="Arial" panose="020B0604020202020204" pitchFamily="34" charset="0"/>
                          <a:ea typeface="MS Mincho" panose="02020609040205080304" pitchFamily="49" charset="-128"/>
                          <a:cs typeface="Arial" panose="020B0604020202020204" pitchFamily="34" charset="0"/>
                        </a:rPr>
                        <a:t>Topic/Title of Thought leadership and Other Materials</a:t>
                      </a: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t">
                        <a:lnSpc>
                          <a:spcPct val="100000"/>
                        </a:lnSpc>
                        <a:spcBef>
                          <a:spcPts val="300"/>
                        </a:spcBef>
                        <a:spcAft>
                          <a:spcPts val="600"/>
                        </a:spcAft>
                      </a:pPr>
                      <a:r>
                        <a:rPr lang="en-US" sz="1500" b="1" i="0" u="none" strike="noStrike" dirty="0">
                          <a:effectLst/>
                          <a:latin typeface="Arial" panose="020B0604020202020204" pitchFamily="34" charset="0"/>
                          <a:ea typeface="MS Mincho" panose="02020609040205080304" pitchFamily="49" charset="-128"/>
                          <a:cs typeface="Arial" panose="020B0604020202020204" pitchFamily="34" charset="0"/>
                        </a:rPr>
                        <a:t>Developed by or in Collaboration with</a:t>
                      </a: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indent="-228600" algn="ctr" fontAlgn="t">
                        <a:lnSpc>
                          <a:spcPct val="100000"/>
                        </a:lnSpc>
                        <a:spcBef>
                          <a:spcPts val="600"/>
                        </a:spcBef>
                        <a:spcAft>
                          <a:spcPts val="600"/>
                        </a:spcAft>
                      </a:pPr>
                      <a:r>
                        <a:rPr lang="en-US" sz="1500" b="1" i="0" u="none" strike="noStrike">
                          <a:effectLst/>
                          <a:latin typeface="Arial" panose="020B0604020202020204" pitchFamily="34" charset="0"/>
                          <a:ea typeface="MS Mincho" panose="02020609040205080304" pitchFamily="49" charset="-128"/>
                          <a:cs typeface="Arial" panose="020B0604020202020204" pitchFamily="34" charset="0"/>
                        </a:rPr>
                        <a:t>Status as of August 2022</a:t>
                      </a:r>
                      <a:endParaRPr lang="en-US" sz="1500" b="0" i="0" u="none" strike="noStrike">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3190450"/>
                  </a:ext>
                </a:extLst>
              </a:tr>
              <a:tr h="493446">
                <a:tc>
                  <a:txBody>
                    <a:bodyPr/>
                    <a:lstStyle/>
                    <a:p>
                      <a:pPr marL="0" marR="0" algn="l" fontAlgn="t">
                        <a:lnSpc>
                          <a:spcPct val="100000"/>
                        </a:lnSpc>
                        <a:spcBef>
                          <a:spcPts val="300"/>
                        </a:spcBef>
                        <a:spcAft>
                          <a:spcPts val="600"/>
                        </a:spcAft>
                      </a:pPr>
                      <a:r>
                        <a:rPr lang="en-US" sz="1500" b="0" i="1" u="none" strike="noStrike">
                          <a:effectLst/>
                          <a:latin typeface="Arial" panose="020B0604020202020204" pitchFamily="34" charset="0"/>
                          <a:ea typeface="MS Mincho" panose="02020609040205080304" pitchFamily="49" charset="-128"/>
                          <a:cs typeface="Arial" panose="020B0604020202020204" pitchFamily="34" charset="0"/>
                        </a:rPr>
                        <a:t>Applying the Code’s Conceptual Framework to technology-related scenarios</a:t>
                      </a:r>
                      <a:endParaRPr lang="en-US" sz="1500" b="0" i="0" u="none" strike="noStrike">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00000"/>
                        </a:lnSpc>
                        <a:spcBef>
                          <a:spcPts val="300"/>
                        </a:spcBef>
                        <a:spcAft>
                          <a:spcPts val="600"/>
                        </a:spcAft>
                      </a:pP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marR="0" indent="-347472" algn="l" fontAlgn="t">
                        <a:lnSpc>
                          <a:spcPct val="100000"/>
                        </a:lnSpc>
                        <a:spcBef>
                          <a:spcPts val="600"/>
                        </a:spcBef>
                        <a:spcAft>
                          <a:spcPts val="600"/>
                        </a:spcAft>
                        <a:buClrTx/>
                        <a:buSzPts val="1000"/>
                        <a:buFont typeface="Symbol" panose="05050102010706020507" pitchFamily="18" charset="2"/>
                        <a:buChar char="·"/>
                      </a:pPr>
                      <a:r>
                        <a:rPr lang="en-US" sz="1500" b="0" i="0" u="none" strike="noStrike">
                          <a:effectLst/>
                          <a:latin typeface="Arial" panose="020B0604020202020204" pitchFamily="34" charset="0"/>
                          <a:ea typeface="MS Mincho" panose="02020609040205080304" pitchFamily="49" charset="-128"/>
                          <a:cs typeface="Arial" panose="020B0604020202020204" pitchFamily="34" charset="0"/>
                        </a:rPr>
                        <a:t>Anticipated release in Q4 2022 </a:t>
                      </a:r>
                      <a:endParaRPr lang="en-US" sz="1500" b="0" i="0" u="none" strike="noStrike">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9687464"/>
                  </a:ext>
                </a:extLst>
              </a:tr>
              <a:tr h="493446">
                <a:tc>
                  <a:txBody>
                    <a:bodyPr/>
                    <a:lstStyle/>
                    <a:p>
                      <a:pPr marL="0" marR="0" algn="l" fontAlgn="t">
                        <a:lnSpc>
                          <a:spcPct val="100000"/>
                        </a:lnSpc>
                        <a:spcBef>
                          <a:spcPts val="300"/>
                        </a:spcBef>
                        <a:spcAft>
                          <a:spcPts val="600"/>
                        </a:spcAft>
                      </a:pPr>
                      <a:r>
                        <a:rPr lang="en-US" sz="1500" b="0" i="1" u="none" strike="noStrike">
                          <a:effectLst/>
                          <a:latin typeface="Arial" panose="020B0604020202020204" pitchFamily="34" charset="0"/>
                          <a:ea typeface="MS Mincho" panose="02020609040205080304" pitchFamily="49" charset="-128"/>
                          <a:cs typeface="Arial" panose="020B0604020202020204" pitchFamily="34" charset="0"/>
                        </a:rPr>
                        <a:t>Technology-related considerations for Auditor Independence </a:t>
                      </a:r>
                      <a:endParaRPr lang="en-US" sz="1500" b="0" i="0" u="none" strike="noStrike">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00000"/>
                        </a:lnSpc>
                        <a:spcBef>
                          <a:spcPts val="300"/>
                        </a:spcBef>
                        <a:spcAft>
                          <a:spcPts val="600"/>
                        </a:spcAft>
                      </a:pPr>
                      <a:r>
                        <a:rPr lang="en-US" sz="1500" b="0" i="0" u="none" strike="noStrike" dirty="0">
                          <a:effectLst/>
                          <a:latin typeface="Arial" panose="020B0604020202020204" pitchFamily="34" charset="0"/>
                          <a:ea typeface="MS Mincho" panose="02020609040205080304" pitchFamily="49" charset="-128"/>
                          <a:cs typeface="Arial" panose="020B0604020202020204" pitchFamily="34" charset="0"/>
                        </a:rPr>
                        <a:t> </a:t>
                      </a: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marR="0" indent="-347472" algn="l" fontAlgn="t">
                        <a:lnSpc>
                          <a:spcPct val="100000"/>
                        </a:lnSpc>
                        <a:spcBef>
                          <a:spcPts val="600"/>
                        </a:spcBef>
                        <a:spcAft>
                          <a:spcPts val="600"/>
                        </a:spcAft>
                        <a:buClrTx/>
                        <a:buSzPts val="1000"/>
                        <a:buFont typeface="Symbol" panose="05050102010706020507" pitchFamily="18" charset="2"/>
                        <a:buChar char="·"/>
                      </a:pPr>
                      <a:r>
                        <a:rPr lang="en-US" sz="1500" b="0" i="0" u="none" strike="noStrike" dirty="0">
                          <a:effectLst/>
                          <a:latin typeface="Arial" panose="020B0604020202020204" pitchFamily="34" charset="0"/>
                          <a:ea typeface="MS Mincho" panose="02020609040205080304" pitchFamily="49" charset="-128"/>
                          <a:cs typeface="Arial" panose="020B0604020202020204" pitchFamily="34" charset="0"/>
                        </a:rPr>
                        <a:t>In progress; being aligned with material in final NAS FAQs</a:t>
                      </a: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3861958"/>
                  </a:ext>
                </a:extLst>
              </a:tr>
              <a:tr h="2396713">
                <a:tc>
                  <a:txBody>
                    <a:bodyPr/>
                    <a:lstStyle/>
                    <a:p>
                      <a:pPr marL="0" marR="0" algn="l" fontAlgn="t">
                        <a:lnSpc>
                          <a:spcPct val="100000"/>
                        </a:lnSpc>
                        <a:spcBef>
                          <a:spcPts val="300"/>
                        </a:spcBef>
                        <a:spcAft>
                          <a:spcPts val="600"/>
                        </a:spcAft>
                      </a:pPr>
                      <a:r>
                        <a:rPr lang="en-US" sz="1500" b="0" i="1" u="none" strike="noStrike" dirty="0">
                          <a:effectLst/>
                          <a:latin typeface="Arial" panose="020B0604020202020204" pitchFamily="34" charset="0"/>
                          <a:ea typeface="MS Mincho" panose="02020609040205080304" pitchFamily="49" charset="-128"/>
                          <a:cs typeface="Arial" panose="020B0604020202020204" pitchFamily="34" charset="0"/>
                        </a:rPr>
                        <a:t>Exploring the IESBA Code:</a:t>
                      </a:r>
                      <a:br>
                        <a:rPr lang="en-US" sz="1500" b="0" i="1" u="none" strike="noStrike" dirty="0">
                          <a:effectLst/>
                          <a:latin typeface="Arial" panose="020B0604020202020204" pitchFamily="34" charset="0"/>
                          <a:ea typeface="MS Mincho" panose="02020609040205080304" pitchFamily="49" charset="-128"/>
                          <a:cs typeface="Arial" panose="020B0604020202020204" pitchFamily="34" charset="0"/>
                        </a:rPr>
                      </a:br>
                      <a:r>
                        <a:rPr lang="en-US" sz="1500" b="0" i="1" u="none" strike="noStrike" dirty="0">
                          <a:effectLst/>
                          <a:latin typeface="Arial" panose="020B0604020202020204" pitchFamily="34" charset="0"/>
                          <a:ea typeface="MS Mincho" panose="02020609040205080304" pitchFamily="49" charset="-128"/>
                          <a:cs typeface="Arial" panose="020B0604020202020204" pitchFamily="34" charset="0"/>
                        </a:rPr>
                        <a:t>Technology-related instalments </a:t>
                      </a: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fontAlgn="t">
                        <a:lnSpc>
                          <a:spcPct val="100000"/>
                        </a:lnSpc>
                        <a:spcBef>
                          <a:spcPts val="300"/>
                        </a:spcBef>
                        <a:spcAft>
                          <a:spcPts val="600"/>
                        </a:spcAft>
                      </a:pP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7472" marR="0" indent="-347472" algn="l" defTabSz="914400" rtl="0" eaLnBrk="1" fontAlgn="t" latinLnBrk="0" hangingPunct="1">
                        <a:lnSpc>
                          <a:spcPct val="100000"/>
                        </a:lnSpc>
                        <a:spcBef>
                          <a:spcPts val="600"/>
                        </a:spcBef>
                        <a:spcAft>
                          <a:spcPts val="600"/>
                        </a:spcAft>
                        <a:buClrTx/>
                        <a:buSzPts val="1000"/>
                        <a:buFont typeface="Symbol" panose="05050102010706020507" pitchFamily="18" charset="2"/>
                        <a:buChar char="·"/>
                      </a:pPr>
                      <a:r>
                        <a:rPr lang="en-US" sz="1500" b="0" i="0" u="none" strike="noStrike" kern="1200" dirty="0">
                          <a:solidFill>
                            <a:schemeClr val="tx1"/>
                          </a:solidFill>
                          <a:effectLst/>
                          <a:latin typeface="Arial" panose="020B0604020202020204" pitchFamily="34" charset="0"/>
                          <a:ea typeface="MS Mincho" panose="02020609040205080304" pitchFamily="49" charset="-128"/>
                          <a:cs typeface="Arial" panose="020B0604020202020204" pitchFamily="34" charset="0"/>
                        </a:rPr>
                        <a:t>Artificial Intelligence installment released in March 2022 </a:t>
                      </a:r>
                    </a:p>
                    <a:p>
                      <a:pPr marL="347472" marR="0" indent="-347472" algn="l" fontAlgn="t">
                        <a:lnSpc>
                          <a:spcPct val="100000"/>
                        </a:lnSpc>
                        <a:spcBef>
                          <a:spcPts val="600"/>
                        </a:spcBef>
                        <a:spcAft>
                          <a:spcPts val="600"/>
                        </a:spcAft>
                        <a:buFont typeface="Arial" panose="020B0604020202020204" pitchFamily="34" charset="0"/>
                        <a:buChar char="•"/>
                      </a:pPr>
                      <a:r>
                        <a:rPr lang="en-US" sz="1500" b="0" i="0" u="none" strike="noStrike" dirty="0">
                          <a:effectLst/>
                          <a:latin typeface="Arial" panose="020B0604020202020204" pitchFamily="34" charset="0"/>
                          <a:ea typeface="MS Mincho" panose="02020609040205080304" pitchFamily="49" charset="-128"/>
                          <a:cs typeface="Arial" panose="020B0604020202020204" pitchFamily="34" charset="0"/>
                        </a:rPr>
                        <a:t>High-level awareness-raising publication:</a:t>
                      </a:r>
                      <a:br>
                        <a:rPr lang="en-US" sz="1500" b="0" i="0" u="none" strike="noStrike" dirty="0">
                          <a:effectLst/>
                          <a:latin typeface="Arial" panose="020B0604020202020204" pitchFamily="34" charset="0"/>
                          <a:ea typeface="MS Mincho" panose="02020609040205080304" pitchFamily="49" charset="-128"/>
                          <a:cs typeface="Arial" panose="020B0604020202020204" pitchFamily="34" charset="0"/>
                        </a:rPr>
                      </a:br>
                      <a:r>
                        <a:rPr lang="en-US" sz="1500" b="0" i="0" u="none" strike="noStrike" dirty="0">
                          <a:effectLst/>
                          <a:latin typeface="Arial" panose="020B0604020202020204" pitchFamily="34" charset="0"/>
                          <a:ea typeface="MS Mincho" panose="02020609040205080304" pitchFamily="49" charset="-128"/>
                          <a:cs typeface="Arial" panose="020B0604020202020204" pitchFamily="34" charset="0"/>
                        </a:rPr>
                        <a:t>In progress</a:t>
                      </a:r>
                      <a:endParaRPr lang="en-US" sz="1500" b="0" i="0" u="none" strike="noStrike" dirty="0">
                        <a:effectLst/>
                        <a:latin typeface="Arial" panose="020B0604020202020204" pitchFamily="34" charset="0"/>
                      </a:endParaRPr>
                    </a:p>
                    <a:p>
                      <a:pPr marL="347472" marR="0" indent="-347472" algn="l" fontAlgn="t">
                        <a:lnSpc>
                          <a:spcPct val="100000"/>
                        </a:lnSpc>
                        <a:spcBef>
                          <a:spcPts val="600"/>
                        </a:spcBef>
                        <a:spcAft>
                          <a:spcPts val="600"/>
                        </a:spcAft>
                        <a:buFont typeface="Arial" panose="020B0604020202020204" pitchFamily="34" charset="0"/>
                        <a:buChar char="•"/>
                      </a:pPr>
                      <a:r>
                        <a:rPr lang="en-US" sz="1500" b="0" i="0" u="none" strike="noStrike" dirty="0">
                          <a:effectLst/>
                          <a:latin typeface="Arial" panose="020B0604020202020204" pitchFamily="34" charset="0"/>
                          <a:ea typeface="MS Mincho" panose="02020609040205080304" pitchFamily="49" charset="-128"/>
                          <a:cs typeface="Arial" panose="020B0604020202020204" pitchFamily="34" charset="0"/>
                        </a:rPr>
                        <a:t>IFAC to consider developing topic-specific technology installments following the issuance of the final technology-related provisions anticipated in March 2023</a:t>
                      </a:r>
                      <a:endParaRPr lang="en-US" sz="1500" b="0" i="0" u="none" strike="noStrike" dirty="0">
                        <a:effectLst/>
                        <a:latin typeface="Arial" panose="020B0604020202020204" pitchFamily="34" charset="0"/>
                      </a:endParaRPr>
                    </a:p>
                  </a:txBody>
                  <a:tcPr marL="84243" marR="84243" marT="1170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1131748"/>
                  </a:ext>
                </a:extLst>
              </a:tr>
            </a:tbl>
          </a:graphicData>
        </a:graphic>
      </p:graphicFrame>
      <p:pic>
        <p:nvPicPr>
          <p:cNvPr id="5" name="Picture 4">
            <a:extLst>
              <a:ext uri="{FF2B5EF4-FFF2-40B4-BE49-F238E27FC236}">
                <a16:creationId xmlns:a16="http://schemas.microsoft.com/office/drawing/2014/main" id="{7FC3850C-AE42-2399-F558-3C28851401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0670" y="2349190"/>
            <a:ext cx="1354473" cy="500566"/>
          </a:xfrm>
          <a:prstGeom prst="rect">
            <a:avLst/>
          </a:prstGeom>
        </p:spPr>
      </p:pic>
      <p:pic>
        <p:nvPicPr>
          <p:cNvPr id="8" name="Picture 7">
            <a:extLst>
              <a:ext uri="{FF2B5EF4-FFF2-40B4-BE49-F238E27FC236}">
                <a16:creationId xmlns:a16="http://schemas.microsoft.com/office/drawing/2014/main" id="{88191CFD-35BE-2DCD-67DF-968AA77340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8892" y="2979202"/>
            <a:ext cx="1287566" cy="426346"/>
          </a:xfrm>
          <a:prstGeom prst="rect">
            <a:avLst/>
          </a:prstGeom>
        </p:spPr>
      </p:pic>
      <p:pic>
        <p:nvPicPr>
          <p:cNvPr id="10" name="Picture 9">
            <a:extLst>
              <a:ext uri="{FF2B5EF4-FFF2-40B4-BE49-F238E27FC236}">
                <a16:creationId xmlns:a16="http://schemas.microsoft.com/office/drawing/2014/main" id="{495961D5-695D-6C0E-57DF-C22D582A0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22173" y="3457107"/>
            <a:ext cx="1586062" cy="890838"/>
          </a:xfrm>
          <a:prstGeom prst="rect">
            <a:avLst/>
          </a:prstGeom>
        </p:spPr>
      </p:pic>
    </p:spTree>
    <p:extLst>
      <p:ext uri="{BB962C8B-B14F-4D97-AF65-F5344CB8AC3E}">
        <p14:creationId xmlns:p14="http://schemas.microsoft.com/office/powerpoint/2010/main" val="9837807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8211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497F1-8C69-49B1-8B8A-CF49CF5078B5}"/>
              </a:ext>
            </a:extLst>
          </p:cNvPr>
          <p:cNvSpPr>
            <a:spLocks noGrp="1"/>
          </p:cNvSpPr>
          <p:nvPr>
            <p:ph type="title"/>
          </p:nvPr>
        </p:nvSpPr>
        <p:spPr>
          <a:xfrm>
            <a:off x="470263" y="18844"/>
            <a:ext cx="10607040" cy="1068518"/>
          </a:xfrm>
        </p:spPr>
        <p:txBody>
          <a:bodyPr>
            <a:normAutofit fontScale="90000"/>
          </a:bodyPr>
          <a:lstStyle/>
          <a:p>
            <a:r>
              <a:rPr lang="en-US" dirty="0">
                <a:latin typeface="+mj-lt"/>
              </a:rPr>
              <a:t>Technologies and Related Issues Covered</a:t>
            </a:r>
          </a:p>
        </p:txBody>
      </p:sp>
      <p:sp>
        <p:nvSpPr>
          <p:cNvPr id="5" name="Slide Number Placeholder 4">
            <a:extLst>
              <a:ext uri="{FF2B5EF4-FFF2-40B4-BE49-F238E27FC236}">
                <a16:creationId xmlns:a16="http://schemas.microsoft.com/office/drawing/2014/main" id="{7BBC4D34-1FE9-4C04-A38B-C0A5EE37A9B1}"/>
              </a:ext>
            </a:extLst>
          </p:cNvPr>
          <p:cNvSpPr>
            <a:spLocks noGrp="1"/>
          </p:cNvSpPr>
          <p:nvPr>
            <p:ph type="sldNum" sz="quarter" idx="12"/>
          </p:nvPr>
        </p:nvSpPr>
        <p:spPr/>
        <p:txBody>
          <a:bodyPr/>
          <a:lstStyle/>
          <a:p>
            <a:fld id="{A68F81FF-A8B7-8E49-9D5B-3CAD5ADFEE36}" type="slidenum">
              <a:rPr lang="en-US" smtClean="0"/>
              <a:pPr/>
              <a:t>6</a:t>
            </a:fld>
            <a:endParaRPr lang="en-US"/>
          </a:p>
        </p:txBody>
      </p:sp>
      <p:sp>
        <p:nvSpPr>
          <p:cNvPr id="4" name="TextBox 3">
            <a:extLst>
              <a:ext uri="{FF2B5EF4-FFF2-40B4-BE49-F238E27FC236}">
                <a16:creationId xmlns:a16="http://schemas.microsoft.com/office/drawing/2014/main" id="{A54BBEA6-302C-4694-A03C-9BFB48A9F3E8}"/>
              </a:ext>
            </a:extLst>
          </p:cNvPr>
          <p:cNvSpPr txBox="1"/>
          <p:nvPr/>
        </p:nvSpPr>
        <p:spPr>
          <a:xfrm>
            <a:off x="838200" y="5156462"/>
            <a:ext cx="2772266" cy="537328"/>
          </a:xfrm>
          <a:prstGeom prst="rect">
            <a:avLst/>
          </a:prstGeom>
        </p:spPr>
        <p:txBody>
          <a:bodyPr vert="horz" wrap="square" lIns="91440" tIns="45720" rIns="91440" bIns="45720" rtlCol="0" anchor="b">
            <a:normAutofit/>
          </a:bodyPr>
          <a:lstStyle/>
          <a:p>
            <a:pPr algn="l"/>
            <a:endParaRPr lang="en-US" sz="2200">
              <a:solidFill>
                <a:srgbClr val="0B5494"/>
              </a:solidFill>
            </a:endParaRPr>
          </a:p>
        </p:txBody>
      </p:sp>
      <p:sp>
        <p:nvSpPr>
          <p:cNvPr id="6" name="TextBox 5">
            <a:extLst>
              <a:ext uri="{FF2B5EF4-FFF2-40B4-BE49-F238E27FC236}">
                <a16:creationId xmlns:a16="http://schemas.microsoft.com/office/drawing/2014/main" id="{1216EFE0-5229-4B02-B5CF-BD74424FCB5E}"/>
              </a:ext>
            </a:extLst>
          </p:cNvPr>
          <p:cNvSpPr txBox="1"/>
          <p:nvPr/>
        </p:nvSpPr>
        <p:spPr>
          <a:xfrm>
            <a:off x="2858947" y="2852595"/>
            <a:ext cx="1064871" cy="308921"/>
          </a:xfrm>
          <a:prstGeom prst="rect">
            <a:avLst/>
          </a:prstGeom>
        </p:spPr>
        <p:txBody>
          <a:bodyPr vert="horz" wrap="square" lIns="91440" tIns="45720" rIns="91440" bIns="45720" rtlCol="0" anchor="b">
            <a:normAutofit fontScale="77500" lnSpcReduction="20000"/>
          </a:bodyPr>
          <a:lstStyle/>
          <a:p>
            <a:pPr algn="l"/>
            <a:endParaRPr lang="en-US" sz="2200">
              <a:solidFill>
                <a:srgbClr val="0B5494"/>
              </a:solidFill>
            </a:endParaRPr>
          </a:p>
        </p:txBody>
      </p:sp>
      <p:sp>
        <p:nvSpPr>
          <p:cNvPr id="9" name="TextBox 8">
            <a:extLst>
              <a:ext uri="{FF2B5EF4-FFF2-40B4-BE49-F238E27FC236}">
                <a16:creationId xmlns:a16="http://schemas.microsoft.com/office/drawing/2014/main" id="{3A367272-5F42-4F1C-A4A2-9B788A7CB189}"/>
              </a:ext>
            </a:extLst>
          </p:cNvPr>
          <p:cNvSpPr txBox="1"/>
          <p:nvPr/>
        </p:nvSpPr>
        <p:spPr>
          <a:xfrm>
            <a:off x="2363149" y="4241568"/>
            <a:ext cx="1387949" cy="480041"/>
          </a:xfrm>
          <a:prstGeom prst="rect">
            <a:avLst/>
          </a:prstGeom>
        </p:spPr>
        <p:txBody>
          <a:bodyPr vert="horz" wrap="square" lIns="91440" tIns="45720" rIns="91440" bIns="45720" rtlCol="0" anchor="b">
            <a:noAutofit/>
          </a:bodyPr>
          <a:lstStyle/>
          <a:p>
            <a:pPr algn="ctr"/>
            <a:r>
              <a:rPr lang="en-US" sz="1300" dirty="0">
                <a:solidFill>
                  <a:schemeClr val="bg1"/>
                </a:solidFill>
                <a:latin typeface="+mj-lt"/>
              </a:rPr>
              <a:t>(incl. machine learning)</a:t>
            </a:r>
          </a:p>
        </p:txBody>
      </p:sp>
      <p:graphicFrame>
        <p:nvGraphicFramePr>
          <p:cNvPr id="13" name="Diagram 12">
            <a:extLst>
              <a:ext uri="{FF2B5EF4-FFF2-40B4-BE49-F238E27FC236}">
                <a16:creationId xmlns:a16="http://schemas.microsoft.com/office/drawing/2014/main" id="{71245ECC-C611-C600-5701-FF889116327C}"/>
              </a:ext>
            </a:extLst>
          </p:cNvPr>
          <p:cNvGraphicFramePr/>
          <p:nvPr>
            <p:extLst>
              <p:ext uri="{D42A27DB-BD31-4B8C-83A1-F6EECF244321}">
                <p14:modId xmlns:p14="http://schemas.microsoft.com/office/powerpoint/2010/main" val="1980966994"/>
              </p:ext>
            </p:extLst>
          </p:nvPr>
        </p:nvGraphicFramePr>
        <p:xfrm>
          <a:off x="-688656" y="1164210"/>
          <a:ext cx="816007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a:extLst>
              <a:ext uri="{FF2B5EF4-FFF2-40B4-BE49-F238E27FC236}">
                <a16:creationId xmlns:a16="http://schemas.microsoft.com/office/drawing/2014/main" id="{96786B87-0290-6ECA-2BCE-8642191D1848}"/>
              </a:ext>
            </a:extLst>
          </p:cNvPr>
          <p:cNvSpPr txBox="1"/>
          <p:nvPr/>
        </p:nvSpPr>
        <p:spPr>
          <a:xfrm>
            <a:off x="7197634" y="1672046"/>
            <a:ext cx="4480560" cy="4794068"/>
          </a:xfrm>
          <a:prstGeom prst="rect">
            <a:avLst/>
          </a:prstGeom>
        </p:spPr>
        <p:txBody>
          <a:bodyPr vert="horz" wrap="square" lIns="91440" tIns="45720" rIns="91440" bIns="45720" rtlCol="0" anchor="b">
            <a:normAutofit/>
          </a:bodyPr>
          <a:lstStyle/>
          <a:p>
            <a:pPr algn="l">
              <a:lnSpc>
                <a:spcPct val="150000"/>
              </a:lnSpc>
            </a:pPr>
            <a:r>
              <a:rPr lang="en-US" sz="2000" dirty="0">
                <a:solidFill>
                  <a:schemeClr val="tx1">
                    <a:lumMod val="50000"/>
                  </a:schemeClr>
                </a:solidFill>
                <a:latin typeface="+mj-lt"/>
              </a:rPr>
              <a:t>Other technologies encountered at a high-level:</a:t>
            </a:r>
          </a:p>
          <a:p>
            <a:pPr marL="342900" indent="-342900" algn="l">
              <a:lnSpc>
                <a:spcPct val="150000"/>
              </a:lnSpc>
              <a:buFont typeface="Arial" panose="020B0604020202020204" pitchFamily="34" charset="0"/>
              <a:buChar char="•"/>
            </a:pPr>
            <a:r>
              <a:rPr lang="en-US" sz="2000" dirty="0">
                <a:solidFill>
                  <a:schemeClr val="tx1">
                    <a:lumMod val="50000"/>
                  </a:schemeClr>
                </a:solidFill>
                <a:latin typeface="+mj-lt"/>
              </a:rPr>
              <a:t>Synthetic media (“Deepfakes”)</a:t>
            </a:r>
            <a:endParaRPr lang="en-US" sz="2000" dirty="0">
              <a:solidFill>
                <a:schemeClr val="tx1">
                  <a:lumMod val="50000"/>
                </a:schemeClr>
              </a:solidFill>
              <a:effectLst/>
              <a:latin typeface="+mj-lt"/>
              <a:ea typeface="Calibri" panose="020F0502020204030204" pitchFamily="34" charset="0"/>
            </a:endParaRPr>
          </a:p>
          <a:p>
            <a:pPr marL="342900" indent="-342900" algn="l">
              <a:lnSpc>
                <a:spcPct val="150000"/>
              </a:lnSpc>
              <a:buFont typeface="Arial" panose="020B0604020202020204" pitchFamily="34" charset="0"/>
              <a:buChar char="•"/>
            </a:pPr>
            <a:r>
              <a:rPr lang="en-US" sz="2000" dirty="0">
                <a:solidFill>
                  <a:schemeClr val="tx1">
                    <a:lumMod val="50000"/>
                  </a:schemeClr>
                </a:solidFill>
                <a:effectLst/>
                <a:latin typeface="+mj-lt"/>
                <a:ea typeface="Calibri" panose="020F0502020204030204" pitchFamily="34" charset="0"/>
              </a:rPr>
              <a:t>Digital 5G</a:t>
            </a:r>
            <a:endParaRPr lang="en-US" sz="2000" dirty="0">
              <a:solidFill>
                <a:schemeClr val="tx1">
                  <a:lumMod val="50000"/>
                </a:schemeClr>
              </a:solidFill>
              <a:latin typeface="+mj-lt"/>
              <a:ea typeface="Calibri" panose="020F0502020204030204" pitchFamily="34" charset="0"/>
            </a:endParaRPr>
          </a:p>
          <a:p>
            <a:pPr marL="342900" indent="-342900" algn="l">
              <a:lnSpc>
                <a:spcPct val="150000"/>
              </a:lnSpc>
              <a:buFont typeface="Arial" panose="020B0604020202020204" pitchFamily="34" charset="0"/>
              <a:buChar char="•"/>
            </a:pPr>
            <a:r>
              <a:rPr lang="en-US" sz="2000" dirty="0">
                <a:solidFill>
                  <a:schemeClr val="tx1">
                    <a:lumMod val="50000"/>
                  </a:schemeClr>
                </a:solidFill>
                <a:latin typeface="+mj-lt"/>
              </a:rPr>
              <a:t>Edge Computing</a:t>
            </a:r>
          </a:p>
          <a:p>
            <a:pPr marL="342900" indent="-342900" algn="l">
              <a:lnSpc>
                <a:spcPct val="150000"/>
              </a:lnSpc>
              <a:buFont typeface="Arial" panose="020B0604020202020204" pitchFamily="34" charset="0"/>
              <a:buChar char="•"/>
            </a:pPr>
            <a:r>
              <a:rPr lang="en-US" sz="2000" dirty="0">
                <a:solidFill>
                  <a:schemeClr val="tx1">
                    <a:lumMod val="50000"/>
                  </a:schemeClr>
                </a:solidFill>
                <a:latin typeface="+mj-lt"/>
              </a:rPr>
              <a:t>Web 3.0</a:t>
            </a:r>
          </a:p>
          <a:p>
            <a:pPr marL="342900" indent="-342900" algn="l">
              <a:lnSpc>
                <a:spcPct val="150000"/>
              </a:lnSpc>
              <a:buFont typeface="Arial" panose="020B0604020202020204" pitchFamily="34" charset="0"/>
              <a:buChar char="•"/>
            </a:pPr>
            <a:r>
              <a:rPr lang="en-US" sz="2000" dirty="0">
                <a:solidFill>
                  <a:schemeClr val="tx1">
                    <a:lumMod val="50000"/>
                  </a:schemeClr>
                </a:solidFill>
                <a:latin typeface="+mj-lt"/>
              </a:rPr>
              <a:t>Quantum Computing</a:t>
            </a:r>
          </a:p>
          <a:p>
            <a:pPr marL="342900" indent="-342900">
              <a:lnSpc>
                <a:spcPct val="150000"/>
              </a:lnSpc>
              <a:buFont typeface="Arial" panose="020B0604020202020204" pitchFamily="34" charset="0"/>
              <a:buChar char="•"/>
            </a:pPr>
            <a:r>
              <a:rPr lang="en-US" sz="2000" dirty="0">
                <a:solidFill>
                  <a:schemeClr val="tx1">
                    <a:lumMod val="50000"/>
                  </a:schemeClr>
                </a:solidFill>
                <a:latin typeface="+mj-lt"/>
              </a:rPr>
              <a:t>Immersive digital worlds (“Metaverse” enabled by virtual or augmented reality)</a:t>
            </a:r>
          </a:p>
          <a:p>
            <a:pPr marL="342900" indent="-342900" algn="l">
              <a:lnSpc>
                <a:spcPct val="150000"/>
              </a:lnSpc>
              <a:buFont typeface="Arial" panose="020B0604020202020204" pitchFamily="34" charset="0"/>
              <a:buChar char="•"/>
            </a:pPr>
            <a:endParaRPr lang="en-US" sz="2000" dirty="0">
              <a:solidFill>
                <a:schemeClr val="tx1">
                  <a:lumMod val="50000"/>
                </a:schemeClr>
              </a:solidFill>
              <a:latin typeface="+mj-lt"/>
            </a:endParaRPr>
          </a:p>
        </p:txBody>
      </p:sp>
    </p:spTree>
    <p:extLst>
      <p:ext uri="{BB962C8B-B14F-4D97-AF65-F5344CB8AC3E}">
        <p14:creationId xmlns:p14="http://schemas.microsoft.com/office/powerpoint/2010/main" val="1695949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9B3A7-71A8-4B9E-A8F5-DD9BD2401159}"/>
              </a:ext>
            </a:extLst>
          </p:cNvPr>
          <p:cNvSpPr>
            <a:spLocks noGrp="1"/>
          </p:cNvSpPr>
          <p:nvPr>
            <p:ph type="title"/>
          </p:nvPr>
        </p:nvSpPr>
        <p:spPr>
          <a:xfrm>
            <a:off x="372042" y="67213"/>
            <a:ext cx="11956170" cy="1068518"/>
          </a:xfrm>
        </p:spPr>
        <p:txBody>
          <a:bodyPr>
            <a:normAutofit/>
          </a:bodyPr>
          <a:lstStyle/>
          <a:p>
            <a:r>
              <a:rPr lang="en-US" dirty="0">
                <a:latin typeface="+mj-lt"/>
              </a:rPr>
              <a:t>Different Perspectives Covered</a:t>
            </a:r>
          </a:p>
        </p:txBody>
      </p:sp>
      <p:sp>
        <p:nvSpPr>
          <p:cNvPr id="49" name="TextBox 48">
            <a:extLst>
              <a:ext uri="{FF2B5EF4-FFF2-40B4-BE49-F238E27FC236}">
                <a16:creationId xmlns:a16="http://schemas.microsoft.com/office/drawing/2014/main" id="{AA837B6D-F349-C520-504B-F45F080127E2}"/>
              </a:ext>
            </a:extLst>
          </p:cNvPr>
          <p:cNvSpPr txBox="1"/>
          <p:nvPr/>
        </p:nvSpPr>
        <p:spPr>
          <a:xfrm>
            <a:off x="-3746727" y="2954852"/>
            <a:ext cx="0" cy="0"/>
          </a:xfrm>
          <a:prstGeom prst="rect">
            <a:avLst/>
          </a:prstGeom>
        </p:spPr>
        <p:txBody>
          <a:bodyPr vert="horz" wrap="none" lIns="91440" tIns="45720" rIns="91440" bIns="45720" rtlCol="0" anchor="b">
            <a:normAutofit fontScale="25000" lnSpcReduction="20000"/>
          </a:bodyPr>
          <a:lstStyle/>
          <a:p>
            <a:pPr algn="l"/>
            <a:endParaRPr lang="en-US" sz="2200" dirty="0">
              <a:solidFill>
                <a:srgbClr val="0B5494"/>
              </a:solidFill>
            </a:endParaRPr>
          </a:p>
        </p:txBody>
      </p:sp>
      <p:pic>
        <p:nvPicPr>
          <p:cNvPr id="57" name="Picture 56">
            <a:extLst>
              <a:ext uri="{FF2B5EF4-FFF2-40B4-BE49-F238E27FC236}">
                <a16:creationId xmlns:a16="http://schemas.microsoft.com/office/drawing/2014/main" id="{D5D0CB14-9280-69CD-05E3-06313534CF89}"/>
              </a:ext>
            </a:extLst>
          </p:cNvPr>
          <p:cNvPicPr>
            <a:picLocks noChangeAspect="1"/>
          </p:cNvPicPr>
          <p:nvPr/>
        </p:nvPicPr>
        <p:blipFill>
          <a:blip r:embed="rId3"/>
          <a:stretch>
            <a:fillRect/>
          </a:stretch>
        </p:blipFill>
        <p:spPr>
          <a:xfrm>
            <a:off x="5066259" y="5172500"/>
            <a:ext cx="1256082" cy="598135"/>
          </a:xfrm>
          <a:prstGeom prst="rect">
            <a:avLst/>
          </a:prstGeom>
        </p:spPr>
      </p:pic>
      <p:sp>
        <p:nvSpPr>
          <p:cNvPr id="61" name="TextBox 60">
            <a:extLst>
              <a:ext uri="{FF2B5EF4-FFF2-40B4-BE49-F238E27FC236}">
                <a16:creationId xmlns:a16="http://schemas.microsoft.com/office/drawing/2014/main" id="{B06DBCCE-1837-321A-AA87-2D4AF74A1B7E}"/>
              </a:ext>
            </a:extLst>
          </p:cNvPr>
          <p:cNvSpPr txBox="1"/>
          <p:nvPr/>
        </p:nvSpPr>
        <p:spPr>
          <a:xfrm>
            <a:off x="-2981796" y="1319482"/>
            <a:ext cx="0" cy="0"/>
          </a:xfrm>
          <a:prstGeom prst="rect">
            <a:avLst/>
          </a:prstGeom>
        </p:spPr>
        <p:txBody>
          <a:bodyPr vert="horz" wrap="none" lIns="91440" tIns="45720" rIns="91440" bIns="45720" rtlCol="0" anchor="b">
            <a:normAutofit fontScale="25000" lnSpcReduction="20000"/>
          </a:bodyPr>
          <a:lstStyle/>
          <a:p>
            <a:pPr algn="l"/>
            <a:endParaRPr lang="en-US" sz="2200" dirty="0">
              <a:solidFill>
                <a:srgbClr val="0B5494"/>
              </a:solidFill>
            </a:endParaRPr>
          </a:p>
        </p:txBody>
      </p:sp>
      <p:grpSp>
        <p:nvGrpSpPr>
          <p:cNvPr id="73" name="Group 72">
            <a:extLst>
              <a:ext uri="{FF2B5EF4-FFF2-40B4-BE49-F238E27FC236}">
                <a16:creationId xmlns:a16="http://schemas.microsoft.com/office/drawing/2014/main" id="{A21DF3EF-2253-9984-6419-D4A9B65112B4}"/>
              </a:ext>
            </a:extLst>
          </p:cNvPr>
          <p:cNvGrpSpPr/>
          <p:nvPr/>
        </p:nvGrpSpPr>
        <p:grpSpPr>
          <a:xfrm>
            <a:off x="318559" y="1135731"/>
            <a:ext cx="11663637" cy="5722269"/>
            <a:chOff x="849729" y="1425245"/>
            <a:chExt cx="10367847" cy="4809826"/>
          </a:xfrm>
        </p:grpSpPr>
        <p:pic>
          <p:nvPicPr>
            <p:cNvPr id="21" name="Picture 20">
              <a:extLst>
                <a:ext uri="{FF2B5EF4-FFF2-40B4-BE49-F238E27FC236}">
                  <a16:creationId xmlns:a16="http://schemas.microsoft.com/office/drawing/2014/main" id="{82EA1FDD-B5BE-3EC8-7995-878FD394A2A0}"/>
                </a:ext>
              </a:extLst>
            </p:cNvPr>
            <p:cNvPicPr>
              <a:picLocks noChangeAspect="1"/>
            </p:cNvPicPr>
            <p:nvPr/>
          </p:nvPicPr>
          <p:blipFill>
            <a:blip r:embed="rId4"/>
            <a:stretch>
              <a:fillRect/>
            </a:stretch>
          </p:blipFill>
          <p:spPr>
            <a:xfrm>
              <a:off x="8341615" y="5133345"/>
              <a:ext cx="1039478" cy="1039478"/>
            </a:xfrm>
            <a:prstGeom prst="rect">
              <a:avLst/>
            </a:prstGeom>
          </p:spPr>
        </p:pic>
        <p:grpSp>
          <p:nvGrpSpPr>
            <p:cNvPr id="72" name="Group 71">
              <a:extLst>
                <a:ext uri="{FF2B5EF4-FFF2-40B4-BE49-F238E27FC236}">
                  <a16:creationId xmlns:a16="http://schemas.microsoft.com/office/drawing/2014/main" id="{8E73BC64-A009-FA4E-BE9D-1B1FD13EA7FC}"/>
                </a:ext>
              </a:extLst>
            </p:cNvPr>
            <p:cNvGrpSpPr/>
            <p:nvPr/>
          </p:nvGrpSpPr>
          <p:grpSpPr>
            <a:xfrm>
              <a:off x="849729" y="1425245"/>
              <a:ext cx="10367847" cy="4746746"/>
              <a:chOff x="181230" y="1158860"/>
              <a:chExt cx="11907420" cy="5521850"/>
            </a:xfrm>
          </p:grpSpPr>
          <p:pic>
            <p:nvPicPr>
              <p:cNvPr id="4" name="Picture 3">
                <a:extLst>
                  <a:ext uri="{FF2B5EF4-FFF2-40B4-BE49-F238E27FC236}">
                    <a16:creationId xmlns:a16="http://schemas.microsoft.com/office/drawing/2014/main" id="{98A6B670-06F4-3D7F-87DE-43311B4F300F}"/>
                  </a:ext>
                </a:extLst>
              </p:cNvPr>
              <p:cNvPicPr>
                <a:picLocks noChangeAspect="1"/>
              </p:cNvPicPr>
              <p:nvPr/>
            </p:nvPicPr>
            <p:blipFill>
              <a:blip r:embed="rId5"/>
              <a:stretch>
                <a:fillRect/>
              </a:stretch>
            </p:blipFill>
            <p:spPr>
              <a:xfrm>
                <a:off x="871012" y="4317881"/>
                <a:ext cx="1067482" cy="441716"/>
              </a:xfrm>
              <a:prstGeom prst="rect">
                <a:avLst/>
              </a:prstGeom>
            </p:spPr>
          </p:pic>
          <p:pic>
            <p:nvPicPr>
              <p:cNvPr id="6" name="Picture 5">
                <a:extLst>
                  <a:ext uri="{FF2B5EF4-FFF2-40B4-BE49-F238E27FC236}">
                    <a16:creationId xmlns:a16="http://schemas.microsoft.com/office/drawing/2014/main" id="{3D7F1BD5-EA10-E793-C23A-EFC1362C1204}"/>
                  </a:ext>
                </a:extLst>
              </p:cNvPr>
              <p:cNvPicPr>
                <a:picLocks noChangeAspect="1"/>
              </p:cNvPicPr>
              <p:nvPr/>
            </p:nvPicPr>
            <p:blipFill>
              <a:blip r:embed="rId6"/>
              <a:stretch>
                <a:fillRect/>
              </a:stretch>
            </p:blipFill>
            <p:spPr>
              <a:xfrm>
                <a:off x="5965756" y="5942040"/>
                <a:ext cx="896360" cy="680954"/>
              </a:xfrm>
              <a:prstGeom prst="rect">
                <a:avLst/>
              </a:prstGeom>
            </p:spPr>
          </p:pic>
          <p:pic>
            <p:nvPicPr>
              <p:cNvPr id="9" name="Picture 8">
                <a:extLst>
                  <a:ext uri="{FF2B5EF4-FFF2-40B4-BE49-F238E27FC236}">
                    <a16:creationId xmlns:a16="http://schemas.microsoft.com/office/drawing/2014/main" id="{C8D42627-1C15-CADF-0CC7-C596F9565D22}"/>
                  </a:ext>
                </a:extLst>
              </p:cNvPr>
              <p:cNvPicPr>
                <a:picLocks noChangeAspect="1"/>
              </p:cNvPicPr>
              <p:nvPr/>
            </p:nvPicPr>
            <p:blipFill>
              <a:blip r:embed="rId7"/>
              <a:stretch>
                <a:fillRect/>
              </a:stretch>
            </p:blipFill>
            <p:spPr>
              <a:xfrm>
                <a:off x="4638817" y="3091250"/>
                <a:ext cx="1036866" cy="1196382"/>
              </a:xfrm>
              <a:prstGeom prst="rect">
                <a:avLst/>
              </a:prstGeom>
            </p:spPr>
          </p:pic>
          <p:pic>
            <p:nvPicPr>
              <p:cNvPr id="11" name="Picture 10">
                <a:extLst>
                  <a:ext uri="{FF2B5EF4-FFF2-40B4-BE49-F238E27FC236}">
                    <a16:creationId xmlns:a16="http://schemas.microsoft.com/office/drawing/2014/main" id="{CE60DF87-2441-2588-F10C-C12231AE127C}"/>
                  </a:ext>
                </a:extLst>
              </p:cNvPr>
              <p:cNvPicPr>
                <a:picLocks noChangeAspect="1"/>
              </p:cNvPicPr>
              <p:nvPr/>
            </p:nvPicPr>
            <p:blipFill>
              <a:blip r:embed="rId8"/>
              <a:stretch>
                <a:fillRect/>
              </a:stretch>
            </p:blipFill>
            <p:spPr>
              <a:xfrm>
                <a:off x="4083141" y="2196963"/>
                <a:ext cx="2201605" cy="688002"/>
              </a:xfrm>
              <a:prstGeom prst="rect">
                <a:avLst/>
              </a:prstGeom>
            </p:spPr>
          </p:pic>
          <p:pic>
            <p:nvPicPr>
              <p:cNvPr id="13" name="Picture 12">
                <a:extLst>
                  <a:ext uri="{FF2B5EF4-FFF2-40B4-BE49-F238E27FC236}">
                    <a16:creationId xmlns:a16="http://schemas.microsoft.com/office/drawing/2014/main" id="{3B49D319-740E-3BDA-E826-A66203C3F4AE}"/>
                  </a:ext>
                </a:extLst>
              </p:cNvPr>
              <p:cNvPicPr>
                <a:picLocks noChangeAspect="1"/>
              </p:cNvPicPr>
              <p:nvPr/>
            </p:nvPicPr>
            <p:blipFill>
              <a:blip r:embed="rId9"/>
              <a:stretch>
                <a:fillRect/>
              </a:stretch>
            </p:blipFill>
            <p:spPr>
              <a:xfrm>
                <a:off x="2505335" y="4030206"/>
                <a:ext cx="762108" cy="762106"/>
              </a:xfrm>
              <a:prstGeom prst="rect">
                <a:avLst/>
              </a:prstGeom>
            </p:spPr>
          </p:pic>
          <p:pic>
            <p:nvPicPr>
              <p:cNvPr id="15" name="Picture 14">
                <a:extLst>
                  <a:ext uri="{FF2B5EF4-FFF2-40B4-BE49-F238E27FC236}">
                    <a16:creationId xmlns:a16="http://schemas.microsoft.com/office/drawing/2014/main" id="{FE2CEBBD-8C00-3EE2-55C7-F31B9D8442A3}"/>
                  </a:ext>
                </a:extLst>
              </p:cNvPr>
              <p:cNvPicPr>
                <a:picLocks noChangeAspect="1"/>
              </p:cNvPicPr>
              <p:nvPr/>
            </p:nvPicPr>
            <p:blipFill>
              <a:blip r:embed="rId10"/>
              <a:stretch>
                <a:fillRect/>
              </a:stretch>
            </p:blipFill>
            <p:spPr>
              <a:xfrm>
                <a:off x="571188" y="2132177"/>
                <a:ext cx="1163191" cy="1163192"/>
              </a:xfrm>
              <a:prstGeom prst="rect">
                <a:avLst/>
              </a:prstGeom>
            </p:spPr>
          </p:pic>
          <p:pic>
            <p:nvPicPr>
              <p:cNvPr id="17" name="Picture 16">
                <a:extLst>
                  <a:ext uri="{FF2B5EF4-FFF2-40B4-BE49-F238E27FC236}">
                    <a16:creationId xmlns:a16="http://schemas.microsoft.com/office/drawing/2014/main" id="{B9E27D91-8AA1-1C12-3537-D39BDD88E788}"/>
                  </a:ext>
                </a:extLst>
              </p:cNvPr>
              <p:cNvPicPr>
                <a:picLocks noChangeAspect="1"/>
              </p:cNvPicPr>
              <p:nvPr/>
            </p:nvPicPr>
            <p:blipFill>
              <a:blip r:embed="rId11"/>
              <a:stretch>
                <a:fillRect/>
              </a:stretch>
            </p:blipFill>
            <p:spPr>
              <a:xfrm>
                <a:off x="2522662" y="5026953"/>
                <a:ext cx="1841734" cy="742972"/>
              </a:xfrm>
              <a:prstGeom prst="rect">
                <a:avLst/>
              </a:prstGeom>
            </p:spPr>
          </p:pic>
          <p:pic>
            <p:nvPicPr>
              <p:cNvPr id="19" name="Picture 18">
                <a:extLst>
                  <a:ext uri="{FF2B5EF4-FFF2-40B4-BE49-F238E27FC236}">
                    <a16:creationId xmlns:a16="http://schemas.microsoft.com/office/drawing/2014/main" id="{39699673-5CF9-A8B5-367B-AF72E2F99B4A}"/>
                  </a:ext>
                </a:extLst>
              </p:cNvPr>
              <p:cNvPicPr>
                <a:picLocks noChangeAspect="1"/>
              </p:cNvPicPr>
              <p:nvPr/>
            </p:nvPicPr>
            <p:blipFill>
              <a:blip r:embed="rId12"/>
              <a:stretch>
                <a:fillRect/>
              </a:stretch>
            </p:blipFill>
            <p:spPr>
              <a:xfrm>
                <a:off x="235830" y="5063202"/>
                <a:ext cx="870746" cy="870744"/>
              </a:xfrm>
              <a:prstGeom prst="rect">
                <a:avLst/>
              </a:prstGeom>
            </p:spPr>
          </p:pic>
          <p:pic>
            <p:nvPicPr>
              <p:cNvPr id="23" name="Picture 22">
                <a:extLst>
                  <a:ext uri="{FF2B5EF4-FFF2-40B4-BE49-F238E27FC236}">
                    <a16:creationId xmlns:a16="http://schemas.microsoft.com/office/drawing/2014/main" id="{64769589-0C6F-6736-DB11-8DF9A30C6DFA}"/>
                  </a:ext>
                </a:extLst>
              </p:cNvPr>
              <p:cNvPicPr>
                <a:picLocks noChangeAspect="1"/>
              </p:cNvPicPr>
              <p:nvPr/>
            </p:nvPicPr>
            <p:blipFill>
              <a:blip r:embed="rId13"/>
              <a:stretch>
                <a:fillRect/>
              </a:stretch>
            </p:blipFill>
            <p:spPr>
              <a:xfrm>
                <a:off x="3078175" y="1438847"/>
                <a:ext cx="1036866" cy="1036866"/>
              </a:xfrm>
              <a:prstGeom prst="rect">
                <a:avLst/>
              </a:prstGeom>
            </p:spPr>
          </p:pic>
          <p:pic>
            <p:nvPicPr>
              <p:cNvPr id="25" name="Picture 24">
                <a:extLst>
                  <a:ext uri="{FF2B5EF4-FFF2-40B4-BE49-F238E27FC236}">
                    <a16:creationId xmlns:a16="http://schemas.microsoft.com/office/drawing/2014/main" id="{1FABCB95-C7EB-2980-2601-30588B8F0704}"/>
                  </a:ext>
                </a:extLst>
              </p:cNvPr>
              <p:cNvPicPr>
                <a:picLocks noChangeAspect="1"/>
              </p:cNvPicPr>
              <p:nvPr/>
            </p:nvPicPr>
            <p:blipFill>
              <a:blip r:embed="rId14"/>
              <a:stretch>
                <a:fillRect/>
              </a:stretch>
            </p:blipFill>
            <p:spPr>
              <a:xfrm>
                <a:off x="2121571" y="2267877"/>
                <a:ext cx="762108" cy="778675"/>
              </a:xfrm>
              <a:prstGeom prst="rect">
                <a:avLst/>
              </a:prstGeom>
            </p:spPr>
          </p:pic>
          <p:pic>
            <p:nvPicPr>
              <p:cNvPr id="27" name="Picture 26" descr="Text&#10;&#10;Description automatically generated with low confidence">
                <a:extLst>
                  <a:ext uri="{FF2B5EF4-FFF2-40B4-BE49-F238E27FC236}">
                    <a16:creationId xmlns:a16="http://schemas.microsoft.com/office/drawing/2014/main" id="{4807485C-DC83-A102-641E-3EBBABB6B32B}"/>
                  </a:ext>
                </a:extLst>
              </p:cNvPr>
              <p:cNvPicPr>
                <a:picLocks noChangeAspect="1"/>
              </p:cNvPicPr>
              <p:nvPr/>
            </p:nvPicPr>
            <p:blipFill>
              <a:blip r:embed="rId15"/>
              <a:stretch>
                <a:fillRect/>
              </a:stretch>
            </p:blipFill>
            <p:spPr>
              <a:xfrm>
                <a:off x="7498854" y="3323519"/>
                <a:ext cx="1902460" cy="708056"/>
              </a:xfrm>
              <a:prstGeom prst="rect">
                <a:avLst/>
              </a:prstGeom>
            </p:spPr>
          </p:pic>
          <p:pic>
            <p:nvPicPr>
              <p:cNvPr id="29" name="Picture 28" descr="Text&#10;&#10;Description automatically generated with low confidence">
                <a:extLst>
                  <a:ext uri="{FF2B5EF4-FFF2-40B4-BE49-F238E27FC236}">
                    <a16:creationId xmlns:a16="http://schemas.microsoft.com/office/drawing/2014/main" id="{4C1CE831-10BE-706F-BD39-E0091D6227E9}"/>
                  </a:ext>
                </a:extLst>
              </p:cNvPr>
              <p:cNvPicPr>
                <a:picLocks noChangeAspect="1"/>
              </p:cNvPicPr>
              <p:nvPr/>
            </p:nvPicPr>
            <p:blipFill>
              <a:blip r:embed="rId16"/>
              <a:stretch>
                <a:fillRect/>
              </a:stretch>
            </p:blipFill>
            <p:spPr>
              <a:xfrm>
                <a:off x="7605136" y="2132177"/>
                <a:ext cx="1719212" cy="1146140"/>
              </a:xfrm>
              <a:prstGeom prst="rect">
                <a:avLst/>
              </a:prstGeom>
            </p:spPr>
          </p:pic>
          <p:pic>
            <p:nvPicPr>
              <p:cNvPr id="31" name="Picture 30">
                <a:extLst>
                  <a:ext uri="{FF2B5EF4-FFF2-40B4-BE49-F238E27FC236}">
                    <a16:creationId xmlns:a16="http://schemas.microsoft.com/office/drawing/2014/main" id="{FB024B0C-773E-95D4-68EB-AFA7860E74EE}"/>
                  </a:ext>
                </a:extLst>
              </p:cNvPr>
              <p:cNvPicPr>
                <a:picLocks noChangeAspect="1"/>
              </p:cNvPicPr>
              <p:nvPr/>
            </p:nvPicPr>
            <p:blipFill>
              <a:blip r:embed="rId17"/>
              <a:stretch>
                <a:fillRect/>
              </a:stretch>
            </p:blipFill>
            <p:spPr>
              <a:xfrm>
                <a:off x="6263174" y="4300533"/>
                <a:ext cx="1995214" cy="447706"/>
              </a:xfrm>
              <a:prstGeom prst="rect">
                <a:avLst/>
              </a:prstGeom>
            </p:spPr>
          </p:pic>
          <p:pic>
            <p:nvPicPr>
              <p:cNvPr id="33" name="Picture 32" descr="Logo&#10;&#10;Description automatically generated with medium confidence">
                <a:extLst>
                  <a:ext uri="{FF2B5EF4-FFF2-40B4-BE49-F238E27FC236}">
                    <a16:creationId xmlns:a16="http://schemas.microsoft.com/office/drawing/2014/main" id="{5C7DCE04-B406-82D0-EF1D-3920CD12CA8D}"/>
                  </a:ext>
                </a:extLst>
              </p:cNvPr>
              <p:cNvPicPr>
                <a:picLocks noChangeAspect="1"/>
              </p:cNvPicPr>
              <p:nvPr/>
            </p:nvPicPr>
            <p:blipFill>
              <a:blip r:embed="rId18"/>
              <a:stretch>
                <a:fillRect/>
              </a:stretch>
            </p:blipFill>
            <p:spPr>
              <a:xfrm>
                <a:off x="10719680" y="4297805"/>
                <a:ext cx="1243650" cy="1055534"/>
              </a:xfrm>
              <a:prstGeom prst="rect">
                <a:avLst/>
              </a:prstGeom>
            </p:spPr>
          </p:pic>
          <p:pic>
            <p:nvPicPr>
              <p:cNvPr id="35" name="Picture 34">
                <a:extLst>
                  <a:ext uri="{FF2B5EF4-FFF2-40B4-BE49-F238E27FC236}">
                    <a16:creationId xmlns:a16="http://schemas.microsoft.com/office/drawing/2014/main" id="{350632D3-D27D-6A80-DE14-E6D347AE2797}"/>
                  </a:ext>
                </a:extLst>
              </p:cNvPr>
              <p:cNvPicPr>
                <a:picLocks noChangeAspect="1"/>
              </p:cNvPicPr>
              <p:nvPr/>
            </p:nvPicPr>
            <p:blipFill>
              <a:blip r:embed="rId19"/>
              <a:stretch>
                <a:fillRect/>
              </a:stretch>
            </p:blipFill>
            <p:spPr>
              <a:xfrm>
                <a:off x="6570267" y="4968815"/>
                <a:ext cx="1754800" cy="829102"/>
              </a:xfrm>
              <a:prstGeom prst="rect">
                <a:avLst/>
              </a:prstGeom>
            </p:spPr>
          </p:pic>
          <p:pic>
            <p:nvPicPr>
              <p:cNvPr id="37" name="Picture 36">
                <a:extLst>
                  <a:ext uri="{FF2B5EF4-FFF2-40B4-BE49-F238E27FC236}">
                    <a16:creationId xmlns:a16="http://schemas.microsoft.com/office/drawing/2014/main" id="{75C294C5-3C25-ABD9-AC85-B4A3032EDEE3}"/>
                  </a:ext>
                </a:extLst>
              </p:cNvPr>
              <p:cNvPicPr>
                <a:picLocks noChangeAspect="1"/>
              </p:cNvPicPr>
              <p:nvPr/>
            </p:nvPicPr>
            <p:blipFill>
              <a:blip r:embed="rId20"/>
              <a:stretch>
                <a:fillRect/>
              </a:stretch>
            </p:blipFill>
            <p:spPr>
              <a:xfrm>
                <a:off x="9916410" y="3371206"/>
                <a:ext cx="2172240" cy="612682"/>
              </a:xfrm>
              <a:prstGeom prst="rect">
                <a:avLst/>
              </a:prstGeom>
            </p:spPr>
          </p:pic>
          <p:pic>
            <p:nvPicPr>
              <p:cNvPr id="45" name="Picture 44">
                <a:extLst>
                  <a:ext uri="{FF2B5EF4-FFF2-40B4-BE49-F238E27FC236}">
                    <a16:creationId xmlns:a16="http://schemas.microsoft.com/office/drawing/2014/main" id="{030AEB0A-16CA-9111-BFE5-251CDFF9E141}"/>
                  </a:ext>
                </a:extLst>
              </p:cNvPr>
              <p:cNvPicPr>
                <a:picLocks noChangeAspect="1"/>
              </p:cNvPicPr>
              <p:nvPr/>
            </p:nvPicPr>
            <p:blipFill>
              <a:blip r:embed="rId21"/>
              <a:stretch>
                <a:fillRect/>
              </a:stretch>
            </p:blipFill>
            <p:spPr>
              <a:xfrm>
                <a:off x="824217" y="1445427"/>
                <a:ext cx="1934079" cy="483520"/>
              </a:xfrm>
              <a:prstGeom prst="rect">
                <a:avLst/>
              </a:prstGeom>
            </p:spPr>
          </p:pic>
          <p:pic>
            <p:nvPicPr>
              <p:cNvPr id="47" name="Picture 46">
                <a:extLst>
                  <a:ext uri="{FF2B5EF4-FFF2-40B4-BE49-F238E27FC236}">
                    <a16:creationId xmlns:a16="http://schemas.microsoft.com/office/drawing/2014/main" id="{E783FAC1-1096-9BF6-701B-9F71DC9BDFD2}"/>
                  </a:ext>
                </a:extLst>
              </p:cNvPr>
              <p:cNvPicPr>
                <a:picLocks noChangeAspect="1"/>
              </p:cNvPicPr>
              <p:nvPr/>
            </p:nvPicPr>
            <p:blipFill>
              <a:blip r:embed="rId22"/>
              <a:stretch>
                <a:fillRect/>
              </a:stretch>
            </p:blipFill>
            <p:spPr>
              <a:xfrm>
                <a:off x="5350465" y="1158860"/>
                <a:ext cx="2653492" cy="1133970"/>
              </a:xfrm>
              <a:prstGeom prst="rect">
                <a:avLst/>
              </a:prstGeom>
            </p:spPr>
          </p:pic>
          <p:pic>
            <p:nvPicPr>
              <p:cNvPr id="51" name="Graphic 50">
                <a:extLst>
                  <a:ext uri="{FF2B5EF4-FFF2-40B4-BE49-F238E27FC236}">
                    <a16:creationId xmlns:a16="http://schemas.microsoft.com/office/drawing/2014/main" id="{B9FF9970-2B0D-C999-81F6-26590E7B4AA6}"/>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506629" y="1606862"/>
                <a:ext cx="2516333" cy="380376"/>
              </a:xfrm>
              <a:prstGeom prst="rect">
                <a:avLst/>
              </a:prstGeom>
            </p:spPr>
          </p:pic>
          <p:pic>
            <p:nvPicPr>
              <p:cNvPr id="53" name="Picture 52">
                <a:extLst>
                  <a:ext uri="{FF2B5EF4-FFF2-40B4-BE49-F238E27FC236}">
                    <a16:creationId xmlns:a16="http://schemas.microsoft.com/office/drawing/2014/main" id="{E8C81091-D31E-4D72-60F4-3E4655429A33}"/>
                  </a:ext>
                </a:extLst>
              </p:cNvPr>
              <p:cNvPicPr>
                <a:picLocks noChangeAspect="1"/>
              </p:cNvPicPr>
              <p:nvPr/>
            </p:nvPicPr>
            <p:blipFill>
              <a:blip r:embed="rId25"/>
              <a:stretch>
                <a:fillRect/>
              </a:stretch>
            </p:blipFill>
            <p:spPr>
              <a:xfrm>
                <a:off x="6215052" y="2598982"/>
                <a:ext cx="962804" cy="1133968"/>
              </a:xfrm>
              <a:prstGeom prst="rect">
                <a:avLst/>
              </a:prstGeom>
            </p:spPr>
          </p:pic>
          <p:pic>
            <p:nvPicPr>
              <p:cNvPr id="55" name="Picture 54">
                <a:extLst>
                  <a:ext uri="{FF2B5EF4-FFF2-40B4-BE49-F238E27FC236}">
                    <a16:creationId xmlns:a16="http://schemas.microsoft.com/office/drawing/2014/main" id="{046E1927-7D17-99B8-F74B-CF0386ADC7E8}"/>
                  </a:ext>
                </a:extLst>
              </p:cNvPr>
              <p:cNvPicPr>
                <a:picLocks noChangeAspect="1"/>
              </p:cNvPicPr>
              <p:nvPr/>
            </p:nvPicPr>
            <p:blipFill>
              <a:blip r:embed="rId26"/>
              <a:stretch>
                <a:fillRect/>
              </a:stretch>
            </p:blipFill>
            <p:spPr>
              <a:xfrm>
                <a:off x="10402587" y="5437060"/>
                <a:ext cx="1243650" cy="1243650"/>
              </a:xfrm>
              <a:prstGeom prst="rect">
                <a:avLst/>
              </a:prstGeom>
            </p:spPr>
          </p:pic>
          <p:pic>
            <p:nvPicPr>
              <p:cNvPr id="59" name="Picture 58">
                <a:extLst>
                  <a:ext uri="{FF2B5EF4-FFF2-40B4-BE49-F238E27FC236}">
                    <a16:creationId xmlns:a16="http://schemas.microsoft.com/office/drawing/2014/main" id="{C01B754C-A92B-BA7C-7544-4887F2A28B73}"/>
                  </a:ext>
                </a:extLst>
              </p:cNvPr>
              <p:cNvPicPr>
                <a:picLocks noChangeAspect="1"/>
              </p:cNvPicPr>
              <p:nvPr/>
            </p:nvPicPr>
            <p:blipFill>
              <a:blip r:embed="rId27"/>
              <a:stretch>
                <a:fillRect/>
              </a:stretch>
            </p:blipFill>
            <p:spPr>
              <a:xfrm>
                <a:off x="181230" y="3401217"/>
                <a:ext cx="2160875" cy="692799"/>
              </a:xfrm>
              <a:prstGeom prst="rect">
                <a:avLst/>
              </a:prstGeom>
            </p:spPr>
          </p:pic>
          <p:pic>
            <p:nvPicPr>
              <p:cNvPr id="63" name="Graphic 62">
                <a:extLst>
                  <a:ext uri="{FF2B5EF4-FFF2-40B4-BE49-F238E27FC236}">
                    <a16:creationId xmlns:a16="http://schemas.microsoft.com/office/drawing/2014/main" id="{E4DC4B06-066E-D37A-B41D-39691E31A03D}"/>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3846379" y="4522360"/>
                <a:ext cx="1584876" cy="539904"/>
              </a:xfrm>
              <a:prstGeom prst="rect">
                <a:avLst/>
              </a:prstGeom>
            </p:spPr>
          </p:pic>
          <p:pic>
            <p:nvPicPr>
              <p:cNvPr id="65" name="Picture 64">
                <a:extLst>
                  <a:ext uri="{FF2B5EF4-FFF2-40B4-BE49-F238E27FC236}">
                    <a16:creationId xmlns:a16="http://schemas.microsoft.com/office/drawing/2014/main" id="{9269219D-1747-0720-31ED-F436B4D8C138}"/>
                  </a:ext>
                </a:extLst>
              </p:cNvPr>
              <p:cNvPicPr>
                <a:picLocks noChangeAspect="1"/>
              </p:cNvPicPr>
              <p:nvPr/>
            </p:nvPicPr>
            <p:blipFill>
              <a:blip r:embed="rId30"/>
              <a:stretch>
                <a:fillRect/>
              </a:stretch>
            </p:blipFill>
            <p:spPr>
              <a:xfrm>
                <a:off x="9764795" y="2361590"/>
                <a:ext cx="2036900" cy="524501"/>
              </a:xfrm>
              <a:prstGeom prst="rect">
                <a:avLst/>
              </a:prstGeom>
            </p:spPr>
          </p:pic>
          <p:pic>
            <p:nvPicPr>
              <p:cNvPr id="67" name="Picture 66">
                <a:extLst>
                  <a:ext uri="{FF2B5EF4-FFF2-40B4-BE49-F238E27FC236}">
                    <a16:creationId xmlns:a16="http://schemas.microsoft.com/office/drawing/2014/main" id="{33EB9834-C8F7-563B-5EA6-8F88CF24FABB}"/>
                  </a:ext>
                </a:extLst>
              </p:cNvPr>
              <p:cNvPicPr>
                <a:picLocks noChangeAspect="1"/>
              </p:cNvPicPr>
              <p:nvPr/>
            </p:nvPicPr>
            <p:blipFill>
              <a:blip r:embed="rId31"/>
              <a:stretch>
                <a:fillRect/>
              </a:stretch>
            </p:blipFill>
            <p:spPr>
              <a:xfrm>
                <a:off x="8844606" y="4857476"/>
                <a:ext cx="1514475" cy="409575"/>
              </a:xfrm>
              <a:prstGeom prst="rect">
                <a:avLst/>
              </a:prstGeom>
            </p:spPr>
          </p:pic>
          <p:pic>
            <p:nvPicPr>
              <p:cNvPr id="69" name="Picture 68">
                <a:extLst>
                  <a:ext uri="{FF2B5EF4-FFF2-40B4-BE49-F238E27FC236}">
                    <a16:creationId xmlns:a16="http://schemas.microsoft.com/office/drawing/2014/main" id="{68220FE6-CADD-6ACE-61D0-4EFAA36A3FF5}"/>
                  </a:ext>
                </a:extLst>
              </p:cNvPr>
              <p:cNvPicPr>
                <a:picLocks noChangeAspect="1"/>
              </p:cNvPicPr>
              <p:nvPr/>
            </p:nvPicPr>
            <p:blipFill>
              <a:blip r:embed="rId32"/>
              <a:stretch>
                <a:fillRect/>
              </a:stretch>
            </p:blipFill>
            <p:spPr>
              <a:xfrm>
                <a:off x="4037658" y="5884035"/>
                <a:ext cx="1488748" cy="567534"/>
              </a:xfrm>
              <a:prstGeom prst="rect">
                <a:avLst/>
              </a:prstGeom>
            </p:spPr>
          </p:pic>
        </p:grpSp>
        <p:pic>
          <p:nvPicPr>
            <p:cNvPr id="71" name="Picture 70">
              <a:extLst>
                <a:ext uri="{FF2B5EF4-FFF2-40B4-BE49-F238E27FC236}">
                  <a16:creationId xmlns:a16="http://schemas.microsoft.com/office/drawing/2014/main" id="{779C4FDD-B654-97B4-FF34-2DA7A2337D2B}"/>
                </a:ext>
              </a:extLst>
            </p:cNvPr>
            <p:cNvPicPr>
              <a:picLocks noChangeAspect="1"/>
            </p:cNvPicPr>
            <p:nvPr/>
          </p:nvPicPr>
          <p:blipFill>
            <a:blip r:embed="rId33"/>
            <a:stretch>
              <a:fillRect/>
            </a:stretch>
          </p:blipFill>
          <p:spPr>
            <a:xfrm>
              <a:off x="1730630" y="5102913"/>
              <a:ext cx="1132160" cy="1132158"/>
            </a:xfrm>
            <a:prstGeom prst="rect">
              <a:avLst/>
            </a:prstGeom>
          </p:spPr>
        </p:pic>
      </p:grpSp>
      <p:sp>
        <p:nvSpPr>
          <p:cNvPr id="89" name="Star: 10 Points 88">
            <a:extLst>
              <a:ext uri="{FF2B5EF4-FFF2-40B4-BE49-F238E27FC236}">
                <a16:creationId xmlns:a16="http://schemas.microsoft.com/office/drawing/2014/main" id="{0E6DD430-9A55-72E3-20B5-602A8DCB7343}"/>
              </a:ext>
            </a:extLst>
          </p:cNvPr>
          <p:cNvSpPr/>
          <p:nvPr/>
        </p:nvSpPr>
        <p:spPr>
          <a:xfrm>
            <a:off x="10520230" y="102478"/>
            <a:ext cx="1572181" cy="1466282"/>
          </a:xfrm>
          <a:prstGeom prst="star1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500+</a:t>
            </a:r>
            <a:r>
              <a:rPr lang="en-US" sz="1400" dirty="0">
                <a:solidFill>
                  <a:schemeClr val="tx1"/>
                </a:solidFill>
                <a:latin typeface="+mj-lt"/>
              </a:rPr>
              <a:t> </a:t>
            </a:r>
          </a:p>
          <a:p>
            <a:pPr algn="ctr"/>
            <a:r>
              <a:rPr lang="en-US" sz="1400" dirty="0">
                <a:solidFill>
                  <a:schemeClr val="tx1"/>
                </a:solidFill>
                <a:latin typeface="+mj-lt"/>
              </a:rPr>
              <a:t>PA ethics-related items</a:t>
            </a:r>
          </a:p>
        </p:txBody>
      </p:sp>
      <p:pic>
        <p:nvPicPr>
          <p:cNvPr id="3" name="Picture 2">
            <a:extLst>
              <a:ext uri="{FF2B5EF4-FFF2-40B4-BE49-F238E27FC236}">
                <a16:creationId xmlns:a16="http://schemas.microsoft.com/office/drawing/2014/main" id="{0EF7C22E-6D56-C5B1-41D2-511955BB0F18}"/>
              </a:ext>
            </a:extLst>
          </p:cNvPr>
          <p:cNvPicPr>
            <a:picLocks noChangeAspect="1"/>
          </p:cNvPicPr>
          <p:nvPr/>
        </p:nvPicPr>
        <p:blipFill>
          <a:blip r:embed="rId34"/>
          <a:stretch>
            <a:fillRect/>
          </a:stretch>
        </p:blipFill>
        <p:spPr>
          <a:xfrm>
            <a:off x="3225654" y="3150833"/>
            <a:ext cx="1100667" cy="609600"/>
          </a:xfrm>
          <a:prstGeom prst="rect">
            <a:avLst/>
          </a:prstGeom>
        </p:spPr>
      </p:pic>
    </p:spTree>
    <p:extLst>
      <p:ext uri="{BB962C8B-B14F-4D97-AF65-F5344CB8AC3E}">
        <p14:creationId xmlns:p14="http://schemas.microsoft.com/office/powerpoint/2010/main" val="4624419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66FD40-2109-96DD-9AD6-A5E19BBFA788}"/>
              </a:ext>
            </a:extLst>
          </p:cNvPr>
          <p:cNvSpPr>
            <a:spLocks noGrp="1"/>
          </p:cNvSpPr>
          <p:nvPr>
            <p:ph type="title"/>
          </p:nvPr>
        </p:nvSpPr>
        <p:spPr>
          <a:xfrm>
            <a:off x="502223" y="36374"/>
            <a:ext cx="10515600" cy="1068518"/>
          </a:xfrm>
        </p:spPr>
        <p:txBody>
          <a:bodyPr>
            <a:normAutofit/>
          </a:bodyPr>
          <a:lstStyle/>
          <a:p>
            <a:r>
              <a:rPr lang="en-US" dirty="0">
                <a:solidFill>
                  <a:schemeClr val="bg1">
                    <a:lumMod val="95000"/>
                  </a:schemeClr>
                </a:solidFill>
                <a:latin typeface="+mj-lt"/>
              </a:rPr>
              <a:t>TWG Analysis and Evaluation</a:t>
            </a:r>
            <a:endParaRPr lang="en-US" dirty="0">
              <a:latin typeface="+mj-lt"/>
            </a:endParaRPr>
          </a:p>
        </p:txBody>
      </p:sp>
      <p:sp>
        <p:nvSpPr>
          <p:cNvPr id="5" name="Slide Number Placeholder 4">
            <a:extLst>
              <a:ext uri="{FF2B5EF4-FFF2-40B4-BE49-F238E27FC236}">
                <a16:creationId xmlns:a16="http://schemas.microsoft.com/office/drawing/2014/main" id="{F5033F1B-1089-2877-AD19-D39B76BBD2EB}"/>
              </a:ext>
            </a:extLst>
          </p:cNvPr>
          <p:cNvSpPr>
            <a:spLocks noGrp="1"/>
          </p:cNvSpPr>
          <p:nvPr>
            <p:ph type="sldNum" sz="quarter" idx="12"/>
          </p:nvPr>
        </p:nvSpPr>
        <p:spPr/>
        <p:txBody>
          <a:bodyPr/>
          <a:lstStyle/>
          <a:p>
            <a:fld id="{A68F81FF-A8B7-8E49-9D5B-3CAD5ADFEE36}" type="slidenum">
              <a:rPr lang="en-US" smtClean="0"/>
              <a:pPr/>
              <a:t>8</a:t>
            </a:fld>
            <a:endParaRPr lang="en-US" dirty="0"/>
          </a:p>
        </p:txBody>
      </p:sp>
      <p:pic>
        <p:nvPicPr>
          <p:cNvPr id="3" name="Picture 2">
            <a:extLst>
              <a:ext uri="{FF2B5EF4-FFF2-40B4-BE49-F238E27FC236}">
                <a16:creationId xmlns:a16="http://schemas.microsoft.com/office/drawing/2014/main" id="{98314C05-3282-590C-DBBB-6343EE31C9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5802" y="1104892"/>
            <a:ext cx="8760024" cy="5575810"/>
          </a:xfrm>
          <a:prstGeom prst="rect">
            <a:avLst/>
          </a:prstGeom>
        </p:spPr>
      </p:pic>
      <p:sp>
        <p:nvSpPr>
          <p:cNvPr id="8" name="TextBox 7">
            <a:extLst>
              <a:ext uri="{FF2B5EF4-FFF2-40B4-BE49-F238E27FC236}">
                <a16:creationId xmlns:a16="http://schemas.microsoft.com/office/drawing/2014/main" id="{8A71B81E-6532-0352-09A0-12D52A95A691}"/>
              </a:ext>
            </a:extLst>
          </p:cNvPr>
          <p:cNvSpPr txBox="1"/>
          <p:nvPr/>
        </p:nvSpPr>
        <p:spPr>
          <a:xfrm>
            <a:off x="328802" y="1488597"/>
            <a:ext cx="3995004" cy="3880806"/>
          </a:xfrm>
          <a:prstGeom prst="rect">
            <a:avLst/>
          </a:prstGeom>
        </p:spPr>
        <p:txBody>
          <a:bodyPr vert="horz" wrap="square" lIns="91440" tIns="45720" rIns="91440" bIns="45720" rtlCol="0" anchor="b">
            <a:spAutoFit/>
          </a:bodyPr>
          <a:lstStyle/>
          <a:p>
            <a:pPr marL="342900" indent="-342900">
              <a:lnSpc>
                <a:spcPct val="114000"/>
              </a:lnSpc>
              <a:spcBef>
                <a:spcPts val="1200"/>
              </a:spcBef>
              <a:spcAft>
                <a:spcPts val="1200"/>
              </a:spcAft>
              <a:buFont typeface="Wingdings" panose="05000000000000000000" pitchFamily="2" charset="2"/>
              <a:buChar char="Ø"/>
            </a:pPr>
            <a:r>
              <a:rPr lang="en-US" sz="2000" dirty="0">
                <a:solidFill>
                  <a:srgbClr val="025CBE"/>
                </a:solidFill>
                <a:latin typeface="+mj-lt"/>
              </a:rPr>
              <a:t>TWG highlighted key observations and use cases and evaluated each against a decision process.</a:t>
            </a:r>
          </a:p>
          <a:p>
            <a:pPr marL="342900" indent="-342900">
              <a:lnSpc>
                <a:spcPct val="114000"/>
              </a:lnSpc>
              <a:spcBef>
                <a:spcPts val="1200"/>
              </a:spcBef>
              <a:spcAft>
                <a:spcPts val="1200"/>
              </a:spcAft>
              <a:buFont typeface="Wingdings" panose="05000000000000000000" pitchFamily="2" charset="2"/>
              <a:buChar char="Ø"/>
            </a:pPr>
            <a:r>
              <a:rPr lang="en-US" sz="2000" dirty="0">
                <a:solidFill>
                  <a:srgbClr val="025CBE"/>
                </a:solidFill>
                <a:latin typeface="+mj-lt"/>
              </a:rPr>
              <a:t>Highlighted (ethics-related) insights from stakeholders were further analyzed, based on whether they have the potential to impact the Code, or IESBA’s work more broadly.</a:t>
            </a:r>
            <a:endParaRPr lang="en-US" sz="2000" dirty="0">
              <a:solidFill>
                <a:srgbClr val="0B5494"/>
              </a:solidFill>
            </a:endParaRPr>
          </a:p>
        </p:txBody>
      </p:sp>
    </p:spTree>
    <p:extLst>
      <p:ext uri="{BB962C8B-B14F-4D97-AF65-F5344CB8AC3E}">
        <p14:creationId xmlns:p14="http://schemas.microsoft.com/office/powerpoint/2010/main" val="914423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9E1F1E0B-98EB-95FC-A89F-671CCF468F2B}"/>
              </a:ext>
            </a:extLst>
          </p:cNvPr>
          <p:cNvGraphicFramePr/>
          <p:nvPr>
            <p:extLst>
              <p:ext uri="{D42A27DB-BD31-4B8C-83A1-F6EECF244321}">
                <p14:modId xmlns:p14="http://schemas.microsoft.com/office/powerpoint/2010/main" val="3011269743"/>
              </p:ext>
            </p:extLst>
          </p:nvPr>
        </p:nvGraphicFramePr>
        <p:xfrm>
          <a:off x="622377" y="1227293"/>
          <a:ext cx="11208501" cy="5775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a:extLst>
              <a:ext uri="{FF2B5EF4-FFF2-40B4-BE49-F238E27FC236}">
                <a16:creationId xmlns:a16="http://schemas.microsoft.com/office/drawing/2014/main" id="{A369B3A7-71A8-4B9E-A8F5-DD9BD2401159}"/>
              </a:ext>
            </a:extLst>
          </p:cNvPr>
          <p:cNvSpPr>
            <a:spLocks noGrp="1"/>
          </p:cNvSpPr>
          <p:nvPr>
            <p:ph type="title"/>
          </p:nvPr>
        </p:nvSpPr>
        <p:spPr>
          <a:xfrm>
            <a:off x="361122" y="26214"/>
            <a:ext cx="10515600" cy="1068518"/>
          </a:xfrm>
        </p:spPr>
        <p:txBody>
          <a:bodyPr>
            <a:normAutofit/>
          </a:bodyPr>
          <a:lstStyle/>
          <a:p>
            <a:r>
              <a:rPr lang="en-US" dirty="0">
                <a:latin typeface="+mj-lt"/>
              </a:rPr>
              <a:t>TWG Synthesis of Key Themes</a:t>
            </a:r>
          </a:p>
        </p:txBody>
      </p:sp>
      <p:sp>
        <p:nvSpPr>
          <p:cNvPr id="6" name="TextBox 5">
            <a:extLst>
              <a:ext uri="{FF2B5EF4-FFF2-40B4-BE49-F238E27FC236}">
                <a16:creationId xmlns:a16="http://schemas.microsoft.com/office/drawing/2014/main" id="{579E6266-C41E-1CBE-672B-1D3CC108C7AA}"/>
              </a:ext>
            </a:extLst>
          </p:cNvPr>
          <p:cNvSpPr txBox="1"/>
          <p:nvPr/>
        </p:nvSpPr>
        <p:spPr>
          <a:xfrm>
            <a:off x="4650377" y="4114800"/>
            <a:ext cx="2259874" cy="2220686"/>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TextBox 7">
            <a:extLst>
              <a:ext uri="{FF2B5EF4-FFF2-40B4-BE49-F238E27FC236}">
                <a16:creationId xmlns:a16="http://schemas.microsoft.com/office/drawing/2014/main" id="{2EF0A1B3-E43A-41C3-C8FD-2EBFDB8C017A}"/>
              </a:ext>
            </a:extLst>
          </p:cNvPr>
          <p:cNvSpPr txBox="1"/>
          <p:nvPr/>
        </p:nvSpPr>
        <p:spPr>
          <a:xfrm>
            <a:off x="4356462" y="1924839"/>
            <a:ext cx="2847703" cy="4114799"/>
          </a:xfrm>
          <a:prstGeom prst="rect">
            <a:avLst/>
          </a:prstGeom>
        </p:spPr>
        <p:txBody>
          <a:bodyPr vert="horz" wrap="square" lIns="91440" tIns="45720" rIns="91440" bIns="45720" rtlCol="0" anchor="b">
            <a:noAutofit/>
          </a:bodyPr>
          <a:lstStyle/>
          <a:p>
            <a:pPr marL="285750" indent="-285750">
              <a:lnSpc>
                <a:spcPct val="114000"/>
              </a:lnSpc>
              <a:spcBef>
                <a:spcPts val="1200"/>
              </a:spcBef>
              <a:spcAft>
                <a:spcPts val="600"/>
              </a:spcAft>
              <a:buFont typeface="Wingdings" panose="05000000000000000000" pitchFamily="2" charset="2"/>
              <a:buChar char="q"/>
            </a:pPr>
            <a:r>
              <a:rPr lang="en-US" sz="1500" dirty="0">
                <a:solidFill>
                  <a:schemeClr val="accent4"/>
                </a:solidFill>
                <a:latin typeface="Arial" panose="020B0604020202020204" pitchFamily="34" charset="0"/>
                <a:cs typeface="Arial" panose="020B0604020202020204" pitchFamily="34" charset="0"/>
              </a:rPr>
              <a:t>Public interest accountability of PAs </a:t>
            </a:r>
          </a:p>
          <a:p>
            <a:pPr marL="285750" indent="-285750">
              <a:lnSpc>
                <a:spcPct val="114000"/>
              </a:lnSpc>
              <a:spcBef>
                <a:spcPts val="1200"/>
              </a:spcBef>
              <a:spcAft>
                <a:spcPts val="600"/>
              </a:spcAft>
              <a:buFont typeface="Wingdings" panose="05000000000000000000" pitchFamily="2" charset="2"/>
              <a:buChar char="q"/>
            </a:pPr>
            <a:r>
              <a:rPr lang="en-US" sz="1500" dirty="0">
                <a:solidFill>
                  <a:schemeClr val="accent4"/>
                </a:solidFill>
                <a:latin typeface="Arial" panose="020B0604020202020204" pitchFamily="34" charset="0"/>
                <a:cs typeface="Arial" panose="020B0604020202020204" pitchFamily="34" charset="0"/>
              </a:rPr>
              <a:t>Technology landscape (trends, opportunities, risks/impacts)</a:t>
            </a:r>
          </a:p>
          <a:p>
            <a:pPr marL="285750" indent="-285750">
              <a:lnSpc>
                <a:spcPct val="114000"/>
              </a:lnSpc>
              <a:spcBef>
                <a:spcPts val="1200"/>
              </a:spcBef>
              <a:spcAft>
                <a:spcPts val="600"/>
              </a:spcAft>
              <a:buFont typeface="Wingdings" panose="05000000000000000000" pitchFamily="2" charset="2"/>
              <a:buChar char="q"/>
            </a:pPr>
            <a:r>
              <a:rPr lang="en-US" sz="1500" dirty="0">
                <a:solidFill>
                  <a:schemeClr val="accent4"/>
                </a:solidFill>
                <a:latin typeface="Arial" panose="020B0604020202020204" pitchFamily="34" charset="0"/>
                <a:cs typeface="Arial" panose="020B0604020202020204" pitchFamily="34" charset="0"/>
              </a:rPr>
              <a:t>Potential ethics impact on </a:t>
            </a:r>
            <a:r>
              <a:rPr lang="en-US" sz="1500" dirty="0" err="1">
                <a:solidFill>
                  <a:schemeClr val="accent4"/>
                </a:solidFill>
                <a:latin typeface="Arial" panose="020B0604020202020204" pitchFamily="34" charset="0"/>
                <a:cs typeface="Arial" panose="020B0604020202020204" pitchFamily="34" charset="0"/>
              </a:rPr>
              <a:t>PAs’</a:t>
            </a:r>
            <a:r>
              <a:rPr lang="en-US" sz="1500" dirty="0">
                <a:solidFill>
                  <a:schemeClr val="accent4"/>
                </a:solidFill>
                <a:latin typeface="Arial" panose="020B0604020202020204" pitchFamily="34" charset="0"/>
                <a:cs typeface="Arial" panose="020B0604020202020204" pitchFamily="34" charset="0"/>
              </a:rPr>
              <a:t> behavior (competence, objectivity, transparency, independence)</a:t>
            </a:r>
          </a:p>
          <a:p>
            <a:pPr marL="285750" indent="-285750">
              <a:lnSpc>
                <a:spcPct val="114000"/>
              </a:lnSpc>
              <a:spcBef>
                <a:spcPts val="1200"/>
              </a:spcBef>
              <a:spcAft>
                <a:spcPts val="600"/>
              </a:spcAft>
              <a:buFont typeface="Wingdings" panose="05000000000000000000" pitchFamily="2" charset="2"/>
              <a:buChar char="q"/>
            </a:pPr>
            <a:r>
              <a:rPr lang="en-US" sz="1500" dirty="0">
                <a:solidFill>
                  <a:schemeClr val="accent4"/>
                </a:solidFill>
                <a:latin typeface="Arial" panose="020B0604020202020204" pitchFamily="34" charset="0"/>
                <a:cs typeface="Arial" panose="020B0604020202020204" pitchFamily="34" charset="0"/>
              </a:rPr>
              <a:t>Need for multidisciplinary teams, standards, and guidance</a:t>
            </a:r>
          </a:p>
        </p:txBody>
      </p:sp>
      <p:sp>
        <p:nvSpPr>
          <p:cNvPr id="10" name="TextBox 9">
            <a:extLst>
              <a:ext uri="{FF2B5EF4-FFF2-40B4-BE49-F238E27FC236}">
                <a16:creationId xmlns:a16="http://schemas.microsoft.com/office/drawing/2014/main" id="{517F90DD-CFD3-574F-56A3-6011D65301ED}"/>
              </a:ext>
            </a:extLst>
          </p:cNvPr>
          <p:cNvSpPr txBox="1"/>
          <p:nvPr/>
        </p:nvSpPr>
        <p:spPr>
          <a:xfrm>
            <a:off x="622377" y="5394960"/>
            <a:ext cx="3135085" cy="809897"/>
          </a:xfrm>
          <a:prstGeom prst="rect">
            <a:avLst/>
          </a:prstGeom>
          <a:solidFill>
            <a:schemeClr val="bg2">
              <a:lumMod val="20000"/>
              <a:lumOff val="80000"/>
            </a:schemeClr>
          </a:solidFill>
        </p:spPr>
        <p:txBody>
          <a:bodyPr vert="horz" wrap="square" lIns="91440" tIns="45720" rIns="91440" bIns="45720" rtlCol="0" anchor="b">
            <a:normAutofit fontScale="85000" lnSpcReduction="20000"/>
          </a:bodyPr>
          <a:lstStyle/>
          <a:p>
            <a:pPr algn="ctr"/>
            <a:r>
              <a:rPr lang="en-US" sz="2200" dirty="0">
                <a:solidFill>
                  <a:srgbClr val="0B5494"/>
                </a:solidFill>
                <a:latin typeface="+mj-lt"/>
              </a:rPr>
              <a:t>See Appendix 1 for details of Key Themes, presented to the IESBA in June 2022</a:t>
            </a:r>
          </a:p>
        </p:txBody>
      </p:sp>
    </p:spTree>
    <p:extLst>
      <p:ext uri="{BB962C8B-B14F-4D97-AF65-F5344CB8AC3E}">
        <p14:creationId xmlns:p14="http://schemas.microsoft.com/office/powerpoint/2010/main" val="1256055829"/>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34156</TotalTime>
  <Words>5034</Words>
  <Application>Microsoft Macintosh PowerPoint</Application>
  <PresentationFormat>Widescreen</PresentationFormat>
  <Paragraphs>439</Paragraphs>
  <Slides>54</Slides>
  <Notes>54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54</vt:i4>
      </vt:variant>
    </vt:vector>
  </HeadingPairs>
  <TitlesOfParts>
    <vt:vector size="65" baseType="lpstr">
      <vt:lpstr>Arial</vt:lpstr>
      <vt:lpstr>Calibri</vt:lpstr>
      <vt:lpstr>Courier New</vt:lpstr>
      <vt:lpstr>Product Sans Light</vt:lpstr>
      <vt:lpstr>Product Sans Thin</vt:lpstr>
      <vt:lpstr>Symbol</vt:lpstr>
      <vt:lpstr>System Font Regular</vt:lpstr>
      <vt:lpstr>Times New Roman</vt:lpstr>
      <vt:lpstr>Wingdings</vt:lpstr>
      <vt:lpstr>1_Office Theme</vt:lpstr>
      <vt:lpstr>1_Custom Design</vt:lpstr>
      <vt:lpstr>PowerPoint Presentation</vt:lpstr>
      <vt:lpstr>Objectives</vt:lpstr>
      <vt:lpstr>Recap: IESBA Technology Initiative</vt:lpstr>
      <vt:lpstr>TWG Objectives</vt:lpstr>
      <vt:lpstr>Fact-finding Activities and Process</vt:lpstr>
      <vt:lpstr>Technologies and Related Issues Covered</vt:lpstr>
      <vt:lpstr>Different Perspectives Covered</vt:lpstr>
      <vt:lpstr>TWG Analysis and Evaluation</vt:lpstr>
      <vt:lpstr>TWG Synthesis of Key Themes</vt:lpstr>
      <vt:lpstr>Fact Finding Conclusions</vt:lpstr>
      <vt:lpstr>Recommendations</vt:lpstr>
      <vt:lpstr>A – Data Used for AI Training (1)</vt:lpstr>
      <vt:lpstr>A – Data Used for AI Training (2)</vt:lpstr>
      <vt:lpstr>B – Transparency and Explainable AI (1)</vt:lpstr>
      <vt:lpstr>B – Transparency and Explainable AI (2)</vt:lpstr>
      <vt:lpstr>C – Data Governance (incl. Custody of Client Data) (1)</vt:lpstr>
      <vt:lpstr>C – Data Governance (incl. Custody of Client Data) (2)</vt:lpstr>
      <vt:lpstr>D – Ethical Leadership and Decision-making (1)</vt:lpstr>
      <vt:lpstr>D – Ethical Leadership and Decision-making (2)</vt:lpstr>
      <vt:lpstr>E – Communication with TCWG (1)</vt:lpstr>
      <vt:lpstr>E – Communication with TCWG (2)</vt:lpstr>
      <vt:lpstr>F – Reliance on, or Use of, Experts (1)</vt:lpstr>
      <vt:lpstr>F – Reliance on, or Use of, Experts (2)</vt:lpstr>
      <vt:lpstr>G – Sufficient Competence (1)</vt:lpstr>
      <vt:lpstr>G – Sufficient Competence (2)</vt:lpstr>
      <vt:lpstr>H – Pressure on PAs (1)</vt:lpstr>
      <vt:lpstr>H – Pressure on PAs (2)</vt:lpstr>
      <vt:lpstr>I – Business Relationships (1)</vt:lpstr>
      <vt:lpstr>I – Business Relationships (2)</vt:lpstr>
      <vt:lpstr>J – Advocacy and Awareness Raising (1)</vt:lpstr>
      <vt:lpstr>J – Advocacy and Awareness Raising (2)</vt:lpstr>
      <vt:lpstr>Suggestions for 2023:  Four Pillar Approach </vt:lpstr>
      <vt:lpstr>Pillar 1: Education</vt:lpstr>
      <vt:lpstr>Pillar 2: Ongoing Environmental Scanning </vt:lpstr>
      <vt:lpstr>Pillar 3: Capacity for Ad-hoc Analysis</vt:lpstr>
      <vt:lpstr>Pillar 4: Capacity for Engagement</vt:lpstr>
      <vt:lpstr>TWG Next Steps</vt:lpstr>
      <vt:lpstr>Questions/ Comments</vt:lpstr>
      <vt:lpstr>Appendix 1: Key Themes from Fact-finding</vt:lpstr>
      <vt:lpstr>Key Themes From TWG Fact Finding</vt:lpstr>
      <vt:lpstr>Key Themes From TWG Fact Finding </vt:lpstr>
      <vt:lpstr>Key Themes From TWG Fact Finding</vt:lpstr>
      <vt:lpstr>Key Themes From TWG Fact Finding</vt:lpstr>
      <vt:lpstr>Key Themes From TWG Fact Finding</vt:lpstr>
      <vt:lpstr>Key Themes From TWG Fact Finding</vt:lpstr>
      <vt:lpstr>Key Themes From TWG Fact Finding</vt:lpstr>
      <vt:lpstr>Key Themes From TWG Fact Finding</vt:lpstr>
      <vt:lpstr>Key Themes From TWG Fact Finding</vt:lpstr>
      <vt:lpstr>Appendix 2 – Technology Experts Group</vt:lpstr>
      <vt:lpstr>Technology Experts Group (TEG)</vt:lpstr>
      <vt:lpstr>Appendix 3 –TWG Thought Leadership  and Other Resources</vt:lpstr>
      <vt:lpstr>PowerPoint Presentation</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ff</cp:lastModifiedBy>
  <cp:revision>1328</cp:revision>
  <cp:lastPrinted>2021-12-01T18:56:24Z</cp:lastPrinted>
  <dcterms:created xsi:type="dcterms:W3CDTF">2018-10-18T19:25:41Z</dcterms:created>
  <dcterms:modified xsi:type="dcterms:W3CDTF">2022-09-05T23:35:47Z</dcterms:modified>
  <cp:category/>
</cp:coreProperties>
</file>