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71" r:id="rId4"/>
    <p:sldMasterId id="2147483914" r:id="rId5"/>
    <p:sldMasterId id="2147483928" r:id="rId6"/>
  </p:sldMasterIdLst>
  <p:notesMasterIdLst>
    <p:notesMasterId r:id="rId34"/>
  </p:notesMasterIdLst>
  <p:sldIdLst>
    <p:sldId id="256" r:id="rId7"/>
    <p:sldId id="994" r:id="rId8"/>
    <p:sldId id="983" r:id="rId9"/>
    <p:sldId id="1009" r:id="rId10"/>
    <p:sldId id="1011" r:id="rId11"/>
    <p:sldId id="1077" r:id="rId12"/>
    <p:sldId id="1087" r:id="rId13"/>
    <p:sldId id="1079" r:id="rId14"/>
    <p:sldId id="1080" r:id="rId15"/>
    <p:sldId id="909" r:id="rId16"/>
    <p:sldId id="1015" r:id="rId17"/>
    <p:sldId id="1081" r:id="rId18"/>
    <p:sldId id="1088" r:id="rId19"/>
    <p:sldId id="1052" r:id="rId20"/>
    <p:sldId id="1075" r:id="rId21"/>
    <p:sldId id="1082" r:id="rId22"/>
    <p:sldId id="1089" r:id="rId23"/>
    <p:sldId id="1085" r:id="rId24"/>
    <p:sldId id="1084" r:id="rId25"/>
    <p:sldId id="1049" r:id="rId26"/>
    <p:sldId id="1016" r:id="rId27"/>
    <p:sldId id="1086" r:id="rId28"/>
    <p:sldId id="1090" r:id="rId29"/>
    <p:sldId id="1050" r:id="rId30"/>
    <p:sldId id="987" r:id="rId31"/>
    <p:sldId id="1032" r:id="rId32"/>
    <p:sldId id="940" r:id="rId33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B001C23-F64D-B2FB-1C48-C910E17C1A85}" name="Lee, Caroline (SG/PTR)" initials="L(" userId="S::carolinelee_kpmg.com.sg#ext#@ifac529.onmicrosoft.com::03d679ae-f3be-468e-bb70-c1f18f78cd49" providerId="AD"/>
  <p188:author id="{59D56763-F546-198D-DA1B-C51B1935E895}" name="Lee, Caroline (SG/PTR)" initials="LC(" userId="S::carolinelee@kpmg.com.sg::ddd28157-1df4-4766-957b-38432ce17313" providerId="AD"/>
  <p188:author id="{6C994DDF-10B3-0649-7ECC-69B90EAAD86F}" name="Szilvia Sramko" initials="SS" userId="S::SzilviaSramko@ethicsboard.org::ea6f34b9-fe87-46d6-b158-703cc6b3cc9d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Carla Vijian" initials="CV" lastIdx="34" clrIdx="6">
    <p:extLst>
      <p:ext uri="{19B8F6BF-5375-455C-9EA6-DF929625EA0E}">
        <p15:presenceInfo xmlns:p15="http://schemas.microsoft.com/office/powerpoint/2012/main" userId="0685818c105fcfa6" providerId="Windows Live"/>
      </p:ext>
    </p:extLst>
  </p:cmAuthor>
  <p:cmAuthor id="1" name="Megan Zietsman" initials="MZ" lastIdx="79" clrIdx="0">
    <p:extLst>
      <p:ext uri="{19B8F6BF-5375-455C-9EA6-DF929625EA0E}">
        <p15:presenceInfo xmlns:p15="http://schemas.microsoft.com/office/powerpoint/2012/main" userId="Megan Zietsman" providerId="None"/>
      </p:ext>
    </p:extLst>
  </p:cmAuthor>
  <p:cmAuthor id="2" name="Dan Montgomery" initials="DM" lastIdx="2" clrIdx="1">
    <p:extLst>
      <p:ext uri="{19B8F6BF-5375-455C-9EA6-DF929625EA0E}">
        <p15:presenceInfo xmlns:p15="http://schemas.microsoft.com/office/powerpoint/2012/main" userId="8ba5e3d143c5e0b2" providerId="Windows Live"/>
      </p:ext>
    </p:extLst>
  </p:cmAuthor>
  <p:cmAuthor id="3" name="Natalie Klonaridis" initials="NK" lastIdx="115" clrIdx="2">
    <p:extLst>
      <p:ext uri="{19B8F6BF-5375-455C-9EA6-DF929625EA0E}">
        <p15:presenceInfo xmlns:p15="http://schemas.microsoft.com/office/powerpoint/2012/main" userId="S-1-5-21-1801674531-1972579041-839522115-13323" providerId="AD"/>
      </p:ext>
    </p:extLst>
  </p:cmAuthor>
  <p:cmAuthor id="4" name="James Grosvenor" initials="JG" lastIdx="10" clrIdx="3">
    <p:extLst>
      <p:ext uri="{19B8F6BF-5375-455C-9EA6-DF929625EA0E}">
        <p15:presenceInfo xmlns:p15="http://schemas.microsoft.com/office/powerpoint/2012/main" userId="S-1-5-21-1801674531-1972579041-839522115-17641" providerId="AD"/>
      </p:ext>
    </p:extLst>
  </p:cmAuthor>
  <p:cmAuthor id="5" name="Joy Thurgood" initials="JT" lastIdx="20" clrIdx="4">
    <p:extLst>
      <p:ext uri="{19B8F6BF-5375-455C-9EA6-DF929625EA0E}">
        <p15:presenceInfo xmlns:p15="http://schemas.microsoft.com/office/powerpoint/2012/main" userId="S-1-5-21-1801674531-1972579041-839522115-17607" providerId="AD"/>
      </p:ext>
    </p:extLst>
  </p:cmAuthor>
  <p:cmAuthor id="6" name="BJ" initials="BJ" lastIdx="14" clrIdx="5">
    <p:extLst>
      <p:ext uri="{19B8F6BF-5375-455C-9EA6-DF929625EA0E}">
        <p15:presenceInfo xmlns:p15="http://schemas.microsoft.com/office/powerpoint/2012/main" userId="BJ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9DD8"/>
    <a:srgbClr val="4A4A4A"/>
    <a:srgbClr val="0F0F0F"/>
    <a:srgbClr val="0B5494"/>
    <a:srgbClr val="00AA55"/>
    <a:srgbClr val="F2F2F2"/>
    <a:srgbClr val="838383"/>
    <a:srgbClr val="C3C8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375" autoAdjust="0"/>
  </p:normalViewPr>
  <p:slideViewPr>
    <p:cSldViewPr snapToGrid="0">
      <p:cViewPr varScale="1">
        <p:scale>
          <a:sx n="100" d="100"/>
          <a:sy n="100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tableStyles" Target="tableStyles.xml"/><Relationship Id="rId21" Type="http://schemas.openxmlformats.org/officeDocument/2006/relationships/slide" Target="slides/slide15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commentAuthors" Target="commentAuthors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zilvia Sramko" userId="ea6f34b9-fe87-46d6-b158-703cc6b3cc9d" providerId="ADAL" clId="{44732BAF-6B31-4F09-953C-2FB1E5513E1D}"/>
    <pc:docChg chg="modSld">
      <pc:chgData name="Szilvia Sramko" userId="ea6f34b9-fe87-46d6-b158-703cc6b3cc9d" providerId="ADAL" clId="{44732BAF-6B31-4F09-953C-2FB1E5513E1D}" dt="2022-09-05T19:14:34.690" v="8" actId="20577"/>
      <pc:docMkLst>
        <pc:docMk/>
      </pc:docMkLst>
      <pc:sldChg chg="modSp mod">
        <pc:chgData name="Szilvia Sramko" userId="ea6f34b9-fe87-46d6-b158-703cc6b3cc9d" providerId="ADAL" clId="{44732BAF-6B31-4F09-953C-2FB1E5513E1D}" dt="2022-09-05T19:14:34.690" v="8" actId="20577"/>
        <pc:sldMkLst>
          <pc:docMk/>
          <pc:sldMk cId="3443429112" sldId="1050"/>
        </pc:sldMkLst>
        <pc:spChg chg="mod">
          <ac:chgData name="Szilvia Sramko" userId="ea6f34b9-fe87-46d6-b158-703cc6b3cc9d" providerId="ADAL" clId="{44732BAF-6B31-4F09-953C-2FB1E5513E1D}" dt="2022-09-05T19:14:34.690" v="8" actId="20577"/>
          <ac:spMkLst>
            <pc:docMk/>
            <pc:sldMk cId="3443429112" sldId="1050"/>
            <ac:spMk id="2" creationId="{36C89BB8-90D2-899D-D6CD-0A2E1ADD18C1}"/>
          </ac:spMkLst>
        </pc:spChg>
      </pc:sldChg>
      <pc:sldChg chg="modNotesTx">
        <pc:chgData name="Szilvia Sramko" userId="ea6f34b9-fe87-46d6-b158-703cc6b3cc9d" providerId="ADAL" clId="{44732BAF-6B31-4F09-953C-2FB1E5513E1D}" dt="2022-09-05T19:12:56.406" v="5" actId="20577"/>
        <pc:sldMkLst>
          <pc:docMk/>
          <pc:sldMk cId="3612079125" sldId="1075"/>
        </pc:sldMkLst>
      </pc:sldChg>
      <pc:sldChg chg="modNotesTx">
        <pc:chgData name="Szilvia Sramko" userId="ea6f34b9-fe87-46d6-b158-703cc6b3cc9d" providerId="ADAL" clId="{44732BAF-6B31-4F09-953C-2FB1E5513E1D}" dt="2022-09-05T19:12:08.470" v="1" actId="20577"/>
        <pc:sldMkLst>
          <pc:docMk/>
          <pc:sldMk cId="4172583482" sldId="1077"/>
        </pc:sldMkLst>
      </pc:sldChg>
      <pc:sldChg chg="modNotesTx">
        <pc:chgData name="Szilvia Sramko" userId="ea6f34b9-fe87-46d6-b158-703cc6b3cc9d" providerId="ADAL" clId="{44732BAF-6B31-4F09-953C-2FB1E5513E1D}" dt="2022-09-05T19:12:28.408" v="2" actId="20577"/>
        <pc:sldMkLst>
          <pc:docMk/>
          <pc:sldMk cId="2878021354" sldId="1080"/>
        </pc:sldMkLst>
      </pc:sldChg>
      <pc:sldChg chg="modNotesTx">
        <pc:chgData name="Szilvia Sramko" userId="ea6f34b9-fe87-46d6-b158-703cc6b3cc9d" providerId="ADAL" clId="{44732BAF-6B31-4F09-953C-2FB1E5513E1D}" dt="2022-09-05T19:12:41.689" v="3" actId="20577"/>
        <pc:sldMkLst>
          <pc:docMk/>
          <pc:sldMk cId="1949147225" sldId="1081"/>
        </pc:sldMkLst>
      </pc:sldChg>
      <pc:sldChg chg="modNotesTx">
        <pc:chgData name="Szilvia Sramko" userId="ea6f34b9-fe87-46d6-b158-703cc6b3cc9d" providerId="ADAL" clId="{44732BAF-6B31-4F09-953C-2FB1E5513E1D}" dt="2022-09-05T19:11:54.619" v="0" actId="20577"/>
        <pc:sldMkLst>
          <pc:docMk/>
          <pc:sldMk cId="4222762086" sldId="1087"/>
        </pc:sldMkLst>
      </pc:sldChg>
      <pc:sldChg chg="modNotesTx">
        <pc:chgData name="Szilvia Sramko" userId="ea6f34b9-fe87-46d6-b158-703cc6b3cc9d" providerId="ADAL" clId="{44732BAF-6B31-4F09-953C-2FB1E5513E1D}" dt="2022-09-05T19:12:46.287" v="4" actId="20577"/>
        <pc:sldMkLst>
          <pc:docMk/>
          <pc:sldMk cId="2158950741" sldId="1088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30DFEE-D35D-46C5-A6AC-343A3285512E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SG"/>
        </a:p>
      </dgm:t>
    </dgm:pt>
    <dgm:pt modelId="{01639C1E-7520-4441-AA30-990DD33DD841}">
      <dgm:prSet phldrT="[Text]" custT="1"/>
      <dgm:spPr/>
      <dgm:t>
        <a:bodyPr/>
        <a:lstStyle/>
        <a:p>
          <a:r>
            <a:rPr lang="en-US" sz="1600">
              <a:latin typeface="+mj-lt"/>
            </a:rPr>
            <a:t>New subsection in Section 405 on communication built on the pre-existing requirements on communication in ISA 600 (Revised)</a:t>
          </a:r>
          <a:endParaRPr lang="en-SG" sz="1600">
            <a:solidFill>
              <a:schemeClr val="bg1"/>
            </a:solidFill>
            <a:latin typeface="+mj-lt"/>
          </a:endParaRPr>
        </a:p>
      </dgm:t>
    </dgm:pt>
    <dgm:pt modelId="{1C166122-025F-4F92-9835-4911EC7B4DBB}" type="parTrans" cxnId="{41B44BE0-5957-418C-83A2-E051E7DD2D11}">
      <dgm:prSet/>
      <dgm:spPr/>
      <dgm:t>
        <a:bodyPr/>
        <a:lstStyle/>
        <a:p>
          <a:endParaRPr lang="en-SG"/>
        </a:p>
      </dgm:t>
    </dgm:pt>
    <dgm:pt modelId="{391D7777-B2E5-42CF-A027-7A4B5290BEE6}" type="sibTrans" cxnId="{41B44BE0-5957-418C-83A2-E051E7DD2D11}">
      <dgm:prSet/>
      <dgm:spPr/>
      <dgm:t>
        <a:bodyPr/>
        <a:lstStyle/>
        <a:p>
          <a:endParaRPr lang="en-SG"/>
        </a:p>
      </dgm:t>
    </dgm:pt>
    <dgm:pt modelId="{2FD92110-D9AE-4204-AAC7-D7D5E616B41A}">
      <dgm:prSet phldrT="[Text]" custT="1"/>
      <dgm:spPr/>
      <dgm:t>
        <a:bodyPr/>
        <a:lstStyle/>
        <a:p>
          <a:r>
            <a:rPr lang="en-US" sz="1600">
              <a:latin typeface="+mj-lt"/>
            </a:rPr>
            <a:t>Requirements in Section 405 specify the content of the communication in the context of the Code</a:t>
          </a:r>
          <a:endParaRPr lang="en-SG" sz="1600" b="0">
            <a:solidFill>
              <a:schemeClr val="bg1"/>
            </a:solidFill>
          </a:endParaRPr>
        </a:p>
      </dgm:t>
    </dgm:pt>
    <dgm:pt modelId="{717D3D04-F8A0-416C-B1D8-F5888E48E035}" type="parTrans" cxnId="{FB404A49-E959-46A3-87BC-CC56554CB9D8}">
      <dgm:prSet/>
      <dgm:spPr/>
      <dgm:t>
        <a:bodyPr/>
        <a:lstStyle/>
        <a:p>
          <a:endParaRPr lang="en-SG"/>
        </a:p>
      </dgm:t>
    </dgm:pt>
    <dgm:pt modelId="{4A84F479-FF74-4F88-80F9-3B95881EB670}" type="sibTrans" cxnId="{FB404A49-E959-46A3-87BC-CC56554CB9D8}">
      <dgm:prSet/>
      <dgm:spPr/>
      <dgm:t>
        <a:bodyPr/>
        <a:lstStyle/>
        <a:p>
          <a:endParaRPr lang="en-SG"/>
        </a:p>
      </dgm:t>
    </dgm:pt>
    <dgm:pt modelId="{8F001756-B1A4-4FE7-BFBA-6CDDC33E31D5}">
      <dgm:prSet phldrT="[Text]" custT="1"/>
      <dgm:spPr/>
      <dgm:t>
        <a:bodyPr/>
        <a:lstStyle/>
        <a:p>
          <a:pPr>
            <a:buFont typeface="+mj-lt"/>
            <a:buAutoNum type="arabicPeriod"/>
          </a:pPr>
          <a:r>
            <a:rPr lang="en-US" sz="1600">
              <a:latin typeface="+mj-lt"/>
            </a:rPr>
            <a:t>GAF to communicate the necessary information at appropriate times to enable the CAF to meet its responsibilities under Section 405</a:t>
          </a:r>
        </a:p>
        <a:p>
          <a:pPr>
            <a:buFont typeface="+mj-lt"/>
            <a:buAutoNum type="arabicPeriod"/>
          </a:pPr>
          <a:r>
            <a:rPr lang="en-US" sz="1600">
              <a:latin typeface="+mj-lt"/>
            </a:rPr>
            <a:t>CAF to communicate any independence matters that require significant judgment, and CAF’s relevant conclusions </a:t>
          </a:r>
          <a:endParaRPr lang="en-SG" sz="1600">
            <a:solidFill>
              <a:schemeClr val="bg1"/>
            </a:solidFill>
          </a:endParaRPr>
        </a:p>
      </dgm:t>
    </dgm:pt>
    <dgm:pt modelId="{228638CA-27A4-4C7F-9A65-03D06E4AC2D8}" type="parTrans" cxnId="{45F366EA-FB96-401F-B23D-3CFF417098B2}">
      <dgm:prSet/>
      <dgm:spPr/>
      <dgm:t>
        <a:bodyPr/>
        <a:lstStyle/>
        <a:p>
          <a:endParaRPr lang="en-SG"/>
        </a:p>
      </dgm:t>
    </dgm:pt>
    <dgm:pt modelId="{A099925C-5836-4310-8A89-B2B683276D83}" type="sibTrans" cxnId="{45F366EA-FB96-401F-B23D-3CFF417098B2}">
      <dgm:prSet/>
      <dgm:spPr/>
      <dgm:t>
        <a:bodyPr/>
        <a:lstStyle/>
        <a:p>
          <a:endParaRPr lang="en-SG"/>
        </a:p>
      </dgm:t>
    </dgm:pt>
    <dgm:pt modelId="{2F85225B-67A7-48CF-8E1F-5119EA17C183}" type="pres">
      <dgm:prSet presAssocID="{FC30DFEE-D35D-46C5-A6AC-343A3285512E}" presName="Name0" presStyleCnt="0">
        <dgm:presLayoutVars>
          <dgm:chMax val="7"/>
          <dgm:chPref val="7"/>
          <dgm:dir/>
        </dgm:presLayoutVars>
      </dgm:prSet>
      <dgm:spPr/>
    </dgm:pt>
    <dgm:pt modelId="{E3838860-E16A-4481-AAA6-F5723A0793F0}" type="pres">
      <dgm:prSet presAssocID="{FC30DFEE-D35D-46C5-A6AC-343A3285512E}" presName="Name1" presStyleCnt="0"/>
      <dgm:spPr/>
    </dgm:pt>
    <dgm:pt modelId="{BD32B208-A107-4FF9-B5D1-AE3F88728213}" type="pres">
      <dgm:prSet presAssocID="{FC30DFEE-D35D-46C5-A6AC-343A3285512E}" presName="cycle" presStyleCnt="0"/>
      <dgm:spPr/>
    </dgm:pt>
    <dgm:pt modelId="{18D9DD9C-B424-4757-BF4A-30444F5E5729}" type="pres">
      <dgm:prSet presAssocID="{FC30DFEE-D35D-46C5-A6AC-343A3285512E}" presName="srcNode" presStyleLbl="node1" presStyleIdx="0" presStyleCnt="3"/>
      <dgm:spPr/>
    </dgm:pt>
    <dgm:pt modelId="{7A72DD43-EB74-4BB8-86A5-29D2F5063174}" type="pres">
      <dgm:prSet presAssocID="{FC30DFEE-D35D-46C5-A6AC-343A3285512E}" presName="conn" presStyleLbl="parChTrans1D2" presStyleIdx="0" presStyleCnt="1"/>
      <dgm:spPr/>
    </dgm:pt>
    <dgm:pt modelId="{9C81C30E-1125-4558-BBDF-28B6E5607A6F}" type="pres">
      <dgm:prSet presAssocID="{FC30DFEE-D35D-46C5-A6AC-343A3285512E}" presName="extraNode" presStyleLbl="node1" presStyleIdx="0" presStyleCnt="3"/>
      <dgm:spPr/>
    </dgm:pt>
    <dgm:pt modelId="{6678B75B-59FB-4BD1-8CA5-ED0212EEC112}" type="pres">
      <dgm:prSet presAssocID="{FC30DFEE-D35D-46C5-A6AC-343A3285512E}" presName="dstNode" presStyleLbl="node1" presStyleIdx="0" presStyleCnt="3"/>
      <dgm:spPr/>
    </dgm:pt>
    <dgm:pt modelId="{F21C6924-D229-4D2B-81EE-9DCB50B1C3CB}" type="pres">
      <dgm:prSet presAssocID="{01639C1E-7520-4441-AA30-990DD33DD841}" presName="text_1" presStyleLbl="node1" presStyleIdx="0" presStyleCnt="3">
        <dgm:presLayoutVars>
          <dgm:bulletEnabled val="1"/>
        </dgm:presLayoutVars>
      </dgm:prSet>
      <dgm:spPr/>
    </dgm:pt>
    <dgm:pt modelId="{FE611872-83CA-4873-85CE-F863A757148F}" type="pres">
      <dgm:prSet presAssocID="{01639C1E-7520-4441-AA30-990DD33DD841}" presName="accent_1" presStyleCnt="0"/>
      <dgm:spPr/>
    </dgm:pt>
    <dgm:pt modelId="{14B996A5-A60E-4CF4-8A90-DB54FB5F3637}" type="pres">
      <dgm:prSet presAssocID="{01639C1E-7520-4441-AA30-990DD33DD841}" presName="accentRepeatNode" presStyleLbl="solidFgAcc1" presStyleIdx="0" presStyleCnt="3"/>
      <dgm:spPr/>
    </dgm:pt>
    <dgm:pt modelId="{AC0BFAE3-8217-48B7-88C4-270C4B04B20E}" type="pres">
      <dgm:prSet presAssocID="{2FD92110-D9AE-4204-AAC7-D7D5E616B41A}" presName="text_2" presStyleLbl="node1" presStyleIdx="1" presStyleCnt="3" custLinFactNeighborY="-1117">
        <dgm:presLayoutVars>
          <dgm:bulletEnabled val="1"/>
        </dgm:presLayoutVars>
      </dgm:prSet>
      <dgm:spPr/>
    </dgm:pt>
    <dgm:pt modelId="{78215461-1C15-40EE-84C3-6B1A6122783A}" type="pres">
      <dgm:prSet presAssocID="{2FD92110-D9AE-4204-AAC7-D7D5E616B41A}" presName="accent_2" presStyleCnt="0"/>
      <dgm:spPr/>
    </dgm:pt>
    <dgm:pt modelId="{F4097182-FEFC-4D2A-B780-0703E484E8DD}" type="pres">
      <dgm:prSet presAssocID="{2FD92110-D9AE-4204-AAC7-D7D5E616B41A}" presName="accentRepeatNode" presStyleLbl="solidFgAcc1" presStyleIdx="1" presStyleCnt="3" custLinFactNeighborY="-2682"/>
      <dgm:spPr/>
    </dgm:pt>
    <dgm:pt modelId="{6D753EE4-FDE7-4DCE-AADC-CFCED6D04B83}" type="pres">
      <dgm:prSet presAssocID="{8F001756-B1A4-4FE7-BFBA-6CDDC33E31D5}" presName="text_3" presStyleLbl="node1" presStyleIdx="2" presStyleCnt="3" custScaleY="131337">
        <dgm:presLayoutVars>
          <dgm:bulletEnabled val="1"/>
        </dgm:presLayoutVars>
      </dgm:prSet>
      <dgm:spPr/>
    </dgm:pt>
    <dgm:pt modelId="{CF92585C-BC91-4A14-98B2-B90010889D09}" type="pres">
      <dgm:prSet presAssocID="{8F001756-B1A4-4FE7-BFBA-6CDDC33E31D5}" presName="accent_3" presStyleCnt="0"/>
      <dgm:spPr/>
    </dgm:pt>
    <dgm:pt modelId="{77EA48D7-8F2A-44C1-B49F-2C449D4DE01A}" type="pres">
      <dgm:prSet presAssocID="{8F001756-B1A4-4FE7-BFBA-6CDDC33E31D5}" presName="accentRepeatNode" presStyleLbl="solidFgAcc1" presStyleIdx="2" presStyleCnt="3"/>
      <dgm:spPr/>
    </dgm:pt>
  </dgm:ptLst>
  <dgm:cxnLst>
    <dgm:cxn modelId="{50BC4128-87CF-46A8-99F5-13966FF42633}" type="presOf" srcId="{FC30DFEE-D35D-46C5-A6AC-343A3285512E}" destId="{2F85225B-67A7-48CF-8E1F-5119EA17C183}" srcOrd="0" destOrd="0" presId="urn:microsoft.com/office/officeart/2008/layout/VerticalCurvedList"/>
    <dgm:cxn modelId="{67B83F2F-9A8F-42E9-B92F-DC4842607EB8}" type="presOf" srcId="{391D7777-B2E5-42CF-A027-7A4B5290BEE6}" destId="{7A72DD43-EB74-4BB8-86A5-29D2F5063174}" srcOrd="0" destOrd="0" presId="urn:microsoft.com/office/officeart/2008/layout/VerticalCurvedList"/>
    <dgm:cxn modelId="{FB404A49-E959-46A3-87BC-CC56554CB9D8}" srcId="{FC30DFEE-D35D-46C5-A6AC-343A3285512E}" destId="{2FD92110-D9AE-4204-AAC7-D7D5E616B41A}" srcOrd="1" destOrd="0" parTransId="{717D3D04-F8A0-416C-B1D8-F5888E48E035}" sibTransId="{4A84F479-FF74-4F88-80F9-3B95881EB670}"/>
    <dgm:cxn modelId="{4A7B678C-68CC-4160-97E0-C804D4B436B9}" type="presOf" srcId="{2FD92110-D9AE-4204-AAC7-D7D5E616B41A}" destId="{AC0BFAE3-8217-48B7-88C4-270C4B04B20E}" srcOrd="0" destOrd="0" presId="urn:microsoft.com/office/officeart/2008/layout/VerticalCurvedList"/>
    <dgm:cxn modelId="{B019D2CE-1A9A-4C42-8BFA-2A36750BF9F3}" type="presOf" srcId="{01639C1E-7520-4441-AA30-990DD33DD841}" destId="{F21C6924-D229-4D2B-81EE-9DCB50B1C3CB}" srcOrd="0" destOrd="0" presId="urn:microsoft.com/office/officeart/2008/layout/VerticalCurvedList"/>
    <dgm:cxn modelId="{41B44BE0-5957-418C-83A2-E051E7DD2D11}" srcId="{FC30DFEE-D35D-46C5-A6AC-343A3285512E}" destId="{01639C1E-7520-4441-AA30-990DD33DD841}" srcOrd="0" destOrd="0" parTransId="{1C166122-025F-4F92-9835-4911EC7B4DBB}" sibTransId="{391D7777-B2E5-42CF-A027-7A4B5290BEE6}"/>
    <dgm:cxn modelId="{23128BE4-4E35-437A-8702-CFEC00CB1D62}" type="presOf" srcId="{8F001756-B1A4-4FE7-BFBA-6CDDC33E31D5}" destId="{6D753EE4-FDE7-4DCE-AADC-CFCED6D04B83}" srcOrd="0" destOrd="0" presId="urn:microsoft.com/office/officeart/2008/layout/VerticalCurvedList"/>
    <dgm:cxn modelId="{45F366EA-FB96-401F-B23D-3CFF417098B2}" srcId="{FC30DFEE-D35D-46C5-A6AC-343A3285512E}" destId="{8F001756-B1A4-4FE7-BFBA-6CDDC33E31D5}" srcOrd="2" destOrd="0" parTransId="{228638CA-27A4-4C7F-9A65-03D06E4AC2D8}" sibTransId="{A099925C-5836-4310-8A89-B2B683276D83}"/>
    <dgm:cxn modelId="{D839EE5D-C2A2-4FDF-84BD-F436E3C86D08}" type="presParOf" srcId="{2F85225B-67A7-48CF-8E1F-5119EA17C183}" destId="{E3838860-E16A-4481-AAA6-F5723A0793F0}" srcOrd="0" destOrd="0" presId="urn:microsoft.com/office/officeart/2008/layout/VerticalCurvedList"/>
    <dgm:cxn modelId="{0794369E-6893-4B41-96BE-E8DB7884C467}" type="presParOf" srcId="{E3838860-E16A-4481-AAA6-F5723A0793F0}" destId="{BD32B208-A107-4FF9-B5D1-AE3F88728213}" srcOrd="0" destOrd="0" presId="urn:microsoft.com/office/officeart/2008/layout/VerticalCurvedList"/>
    <dgm:cxn modelId="{778F3E88-A61D-415C-88E5-40580FC8BFD7}" type="presParOf" srcId="{BD32B208-A107-4FF9-B5D1-AE3F88728213}" destId="{18D9DD9C-B424-4757-BF4A-30444F5E5729}" srcOrd="0" destOrd="0" presId="urn:microsoft.com/office/officeart/2008/layout/VerticalCurvedList"/>
    <dgm:cxn modelId="{AEE056F0-809E-4001-81DD-E2DE7ECDFFE8}" type="presParOf" srcId="{BD32B208-A107-4FF9-B5D1-AE3F88728213}" destId="{7A72DD43-EB74-4BB8-86A5-29D2F5063174}" srcOrd="1" destOrd="0" presId="urn:microsoft.com/office/officeart/2008/layout/VerticalCurvedList"/>
    <dgm:cxn modelId="{118488E8-E4A9-4388-990F-EBFD6C3130CC}" type="presParOf" srcId="{BD32B208-A107-4FF9-B5D1-AE3F88728213}" destId="{9C81C30E-1125-4558-BBDF-28B6E5607A6F}" srcOrd="2" destOrd="0" presId="urn:microsoft.com/office/officeart/2008/layout/VerticalCurvedList"/>
    <dgm:cxn modelId="{B746834F-D700-499B-8EF6-5EDEC9946601}" type="presParOf" srcId="{BD32B208-A107-4FF9-B5D1-AE3F88728213}" destId="{6678B75B-59FB-4BD1-8CA5-ED0212EEC112}" srcOrd="3" destOrd="0" presId="urn:microsoft.com/office/officeart/2008/layout/VerticalCurvedList"/>
    <dgm:cxn modelId="{E1F3E8E1-A942-408A-ABCD-7B67A25272BB}" type="presParOf" srcId="{E3838860-E16A-4481-AAA6-F5723A0793F0}" destId="{F21C6924-D229-4D2B-81EE-9DCB50B1C3CB}" srcOrd="1" destOrd="0" presId="urn:microsoft.com/office/officeart/2008/layout/VerticalCurvedList"/>
    <dgm:cxn modelId="{0D2FE6BC-4C49-42E5-A17E-2BEA751660D2}" type="presParOf" srcId="{E3838860-E16A-4481-AAA6-F5723A0793F0}" destId="{FE611872-83CA-4873-85CE-F863A757148F}" srcOrd="2" destOrd="0" presId="urn:microsoft.com/office/officeart/2008/layout/VerticalCurvedList"/>
    <dgm:cxn modelId="{9F58DE02-98B5-4FA3-B34D-5DF6B3E62D32}" type="presParOf" srcId="{FE611872-83CA-4873-85CE-F863A757148F}" destId="{14B996A5-A60E-4CF4-8A90-DB54FB5F3637}" srcOrd="0" destOrd="0" presId="urn:microsoft.com/office/officeart/2008/layout/VerticalCurvedList"/>
    <dgm:cxn modelId="{F4BACF45-0D15-48B2-9004-A09497B1D452}" type="presParOf" srcId="{E3838860-E16A-4481-AAA6-F5723A0793F0}" destId="{AC0BFAE3-8217-48B7-88C4-270C4B04B20E}" srcOrd="3" destOrd="0" presId="urn:microsoft.com/office/officeart/2008/layout/VerticalCurvedList"/>
    <dgm:cxn modelId="{5A011433-1AB1-454D-B7E8-0323AA56AD95}" type="presParOf" srcId="{E3838860-E16A-4481-AAA6-F5723A0793F0}" destId="{78215461-1C15-40EE-84C3-6B1A6122783A}" srcOrd="4" destOrd="0" presId="urn:microsoft.com/office/officeart/2008/layout/VerticalCurvedList"/>
    <dgm:cxn modelId="{9B0101E3-323B-44B5-9770-3E8C007B8F70}" type="presParOf" srcId="{78215461-1C15-40EE-84C3-6B1A6122783A}" destId="{F4097182-FEFC-4D2A-B780-0703E484E8DD}" srcOrd="0" destOrd="0" presId="urn:microsoft.com/office/officeart/2008/layout/VerticalCurvedList"/>
    <dgm:cxn modelId="{D5154F3E-6177-48C3-A71E-ECBB92B4716A}" type="presParOf" srcId="{E3838860-E16A-4481-AAA6-F5723A0793F0}" destId="{6D753EE4-FDE7-4DCE-AADC-CFCED6D04B83}" srcOrd="5" destOrd="0" presId="urn:microsoft.com/office/officeart/2008/layout/VerticalCurvedList"/>
    <dgm:cxn modelId="{85CB66E6-BD61-478A-B604-EC2112842C0E}" type="presParOf" srcId="{E3838860-E16A-4481-AAA6-F5723A0793F0}" destId="{CF92585C-BC91-4A14-98B2-B90010889D09}" srcOrd="6" destOrd="0" presId="urn:microsoft.com/office/officeart/2008/layout/VerticalCurvedList"/>
    <dgm:cxn modelId="{9895CFEB-F89C-459B-9B64-0EB47453E553}" type="presParOf" srcId="{CF92585C-BC91-4A14-98B2-B90010889D09}" destId="{77EA48D7-8F2A-44C1-B49F-2C449D4DE01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C30DFEE-D35D-46C5-A6AC-343A3285512E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SG"/>
        </a:p>
      </dgm:t>
    </dgm:pt>
    <dgm:pt modelId="{01639C1E-7520-4441-AA30-990DD33DD841}">
      <dgm:prSet phldrT="[Text]" custT="1"/>
      <dgm:spPr/>
      <dgm:t>
        <a:bodyPr/>
        <a:lstStyle/>
        <a:p>
          <a:r>
            <a:rPr lang="en-US" sz="1600" b="1">
              <a:latin typeface="+mj-lt"/>
            </a:rPr>
            <a:t>General principle </a:t>
          </a:r>
          <a:r>
            <a:rPr lang="en-US" sz="1600">
              <a:solidFill>
                <a:schemeClr val="bg1"/>
              </a:solidFill>
              <a:latin typeface="+mj-lt"/>
              <a:ea typeface="+mn-ea"/>
              <a:cs typeface="+mn-cs"/>
            </a:rPr>
            <a:t>(R400.31)</a:t>
          </a:r>
          <a:r>
            <a:rPr lang="en-US" sz="1600">
              <a:latin typeface="+mj-lt"/>
            </a:rPr>
            <a:t>:</a:t>
          </a:r>
          <a:br>
            <a:rPr lang="en-US" sz="1600">
              <a:latin typeface="+mj-lt"/>
            </a:rPr>
          </a:br>
          <a:r>
            <a:rPr lang="en-US" sz="1600">
              <a:solidFill>
                <a:schemeClr val="bg1"/>
              </a:solidFill>
              <a:latin typeface="+mj-lt"/>
              <a:ea typeface="+mn-ea"/>
              <a:cs typeface="+mn-cs"/>
            </a:rPr>
            <a:t>CAF should be independent during both the engagement period and the period covered by the group financial statements</a:t>
          </a:r>
          <a:endParaRPr lang="en-SG" sz="1600">
            <a:solidFill>
              <a:schemeClr val="bg1"/>
            </a:solidFill>
            <a:latin typeface="+mj-lt"/>
          </a:endParaRPr>
        </a:p>
      </dgm:t>
    </dgm:pt>
    <dgm:pt modelId="{1C166122-025F-4F92-9835-4911EC7B4DBB}" type="parTrans" cxnId="{41B44BE0-5957-418C-83A2-E051E7DD2D11}">
      <dgm:prSet/>
      <dgm:spPr/>
      <dgm:t>
        <a:bodyPr/>
        <a:lstStyle/>
        <a:p>
          <a:endParaRPr lang="en-SG"/>
        </a:p>
      </dgm:t>
    </dgm:pt>
    <dgm:pt modelId="{391D7777-B2E5-42CF-A027-7A4B5290BEE6}" type="sibTrans" cxnId="{41B44BE0-5957-418C-83A2-E051E7DD2D11}">
      <dgm:prSet/>
      <dgm:spPr/>
      <dgm:t>
        <a:bodyPr/>
        <a:lstStyle/>
        <a:p>
          <a:endParaRPr lang="en-SG"/>
        </a:p>
      </dgm:t>
    </dgm:pt>
    <dgm:pt modelId="{2FD92110-D9AE-4204-AAC7-D7D5E616B41A}">
      <dgm:prSet phldrT="[Text]" custT="1"/>
      <dgm:spPr/>
      <dgm:t>
        <a:bodyPr/>
        <a:lstStyle/>
        <a:p>
          <a:r>
            <a:rPr lang="en-US" sz="1600">
              <a:solidFill>
                <a:schemeClr val="bg1"/>
              </a:solidFill>
              <a:latin typeface="+mj-lt"/>
              <a:ea typeface="+mn-ea"/>
              <a:cs typeface="+mn-cs"/>
            </a:rPr>
            <a:t>If the engagement of the non-network CAF is </a:t>
          </a:r>
          <a:r>
            <a:rPr lang="en-US" sz="1600" b="1">
              <a:solidFill>
                <a:schemeClr val="bg1"/>
              </a:solidFill>
              <a:latin typeface="+mj-lt"/>
              <a:ea typeface="+mn-ea"/>
              <a:cs typeface="+mn-cs"/>
            </a:rPr>
            <a:t>not of a recurring nature </a:t>
          </a:r>
          <a:r>
            <a:rPr lang="en-US" sz="1600" b="0">
              <a:solidFill>
                <a:schemeClr val="bg1"/>
              </a:solidFill>
              <a:latin typeface="+mj-lt"/>
              <a:ea typeface="+mn-ea"/>
              <a:cs typeface="+mn-cs"/>
            </a:rPr>
            <a:t>and the CAF’s </a:t>
          </a:r>
          <a:r>
            <a:rPr lang="en-US" sz="1600" b="1">
              <a:solidFill>
                <a:schemeClr val="bg1"/>
              </a:solidFill>
              <a:latin typeface="+mj-lt"/>
              <a:ea typeface="+mn-ea"/>
              <a:cs typeface="+mn-cs"/>
            </a:rPr>
            <a:t>involvement has ended, </a:t>
          </a:r>
          <a:r>
            <a:rPr lang="en-US" sz="1600" b="0">
              <a:solidFill>
                <a:schemeClr val="bg1"/>
              </a:solidFill>
              <a:latin typeface="+mj-lt"/>
              <a:ea typeface="+mn-ea"/>
              <a:cs typeface="+mn-cs"/>
            </a:rPr>
            <a:t>group engagement partner might determine an earlier end date </a:t>
          </a:r>
          <a:endParaRPr lang="en-SG" sz="1600" b="0">
            <a:solidFill>
              <a:schemeClr val="bg1"/>
            </a:solidFill>
          </a:endParaRPr>
        </a:p>
      </dgm:t>
    </dgm:pt>
    <dgm:pt modelId="{717D3D04-F8A0-416C-B1D8-F5888E48E035}" type="parTrans" cxnId="{FB404A49-E959-46A3-87BC-CC56554CB9D8}">
      <dgm:prSet/>
      <dgm:spPr/>
      <dgm:t>
        <a:bodyPr/>
        <a:lstStyle/>
        <a:p>
          <a:endParaRPr lang="en-SG"/>
        </a:p>
      </dgm:t>
    </dgm:pt>
    <dgm:pt modelId="{4A84F479-FF74-4F88-80F9-3B95881EB670}" type="sibTrans" cxnId="{FB404A49-E959-46A3-87BC-CC56554CB9D8}">
      <dgm:prSet/>
      <dgm:spPr/>
      <dgm:t>
        <a:bodyPr/>
        <a:lstStyle/>
        <a:p>
          <a:endParaRPr lang="en-SG"/>
        </a:p>
      </dgm:t>
    </dgm:pt>
    <dgm:pt modelId="{8F001756-B1A4-4FE7-BFBA-6CDDC33E31D5}">
      <dgm:prSet phldrT="[Text]" custT="1"/>
      <dgm:spPr/>
      <dgm:t>
        <a:bodyPr/>
        <a:lstStyle/>
        <a:p>
          <a:pPr>
            <a:buClrTx/>
            <a:buSzTx/>
            <a:buFont typeface="Arial" panose="020B0604020202020204" pitchFamily="34" charset="0"/>
            <a:buChar char="•"/>
          </a:pPr>
          <a:r>
            <a:rPr lang="en-US" sz="1600">
              <a:solidFill>
                <a:schemeClr val="bg1"/>
              </a:solidFill>
              <a:latin typeface="+mj-lt"/>
              <a:ea typeface="+mn-ea"/>
              <a:cs typeface="+mn-cs"/>
            </a:rPr>
            <a:t>Later of: </a:t>
          </a:r>
        </a:p>
        <a:p>
          <a:pPr>
            <a:buClrTx/>
            <a:buSzTx/>
            <a:buFont typeface="Arial" panose="020B0604020202020204" pitchFamily="34" charset="0"/>
            <a:buChar char="•"/>
          </a:pPr>
          <a:r>
            <a:rPr lang="en-US" sz="1600" i="0">
              <a:solidFill>
                <a:schemeClr val="bg1"/>
              </a:solidFill>
              <a:latin typeface="+mj-lt"/>
              <a:ea typeface="+mn-ea"/>
              <a:cs typeface="+mn-cs"/>
            </a:rPr>
            <a:t>- completion of the CAF’s work for </a:t>
          </a:r>
          <a:r>
            <a:rPr lang="en-US" sz="1600">
              <a:solidFill>
                <a:schemeClr val="bg1"/>
              </a:solidFill>
              <a:latin typeface="+mj-lt"/>
              <a:ea typeface="+mn-ea"/>
              <a:cs typeface="+mn-cs"/>
            </a:rPr>
            <a:t>the purposes of the </a:t>
          </a:r>
          <a:r>
            <a:rPr lang="en-US" sz="1600" i="1">
              <a:solidFill>
                <a:schemeClr val="bg1"/>
              </a:solidFill>
              <a:latin typeface="+mj-lt"/>
              <a:ea typeface="+mn-ea"/>
              <a:cs typeface="+mn-cs"/>
            </a:rPr>
            <a:t>group audit</a:t>
          </a:r>
          <a:r>
            <a:rPr lang="en-US" sz="1600">
              <a:solidFill>
                <a:schemeClr val="bg1"/>
              </a:solidFill>
              <a:latin typeface="+mj-lt"/>
              <a:ea typeface="+mn-ea"/>
              <a:cs typeface="+mn-cs"/>
            </a:rPr>
            <a:t>, or </a:t>
          </a:r>
        </a:p>
        <a:p>
          <a:pPr>
            <a:buClrTx/>
            <a:buSzTx/>
            <a:buFont typeface="Arial" panose="020B0604020202020204" pitchFamily="34" charset="0"/>
            <a:buChar char="•"/>
          </a:pPr>
          <a:r>
            <a:rPr lang="en-US" sz="1600" i="0">
              <a:solidFill>
                <a:schemeClr val="bg1"/>
              </a:solidFill>
              <a:latin typeface="+mj-lt"/>
              <a:ea typeface="+mn-ea"/>
              <a:cs typeface="+mn-cs"/>
            </a:rPr>
            <a:t>- GAF’s notification that the CAF’s </a:t>
          </a:r>
          <a:r>
            <a:rPr lang="en-US" sz="1600">
              <a:solidFill>
                <a:schemeClr val="bg1"/>
              </a:solidFill>
              <a:latin typeface="+mj-lt"/>
              <a:ea typeface="+mn-ea"/>
              <a:cs typeface="+mn-cs"/>
            </a:rPr>
            <a:t>involvement in the </a:t>
          </a:r>
          <a:r>
            <a:rPr lang="en-US" sz="1600" i="1">
              <a:solidFill>
                <a:schemeClr val="bg1"/>
              </a:solidFill>
              <a:latin typeface="+mj-lt"/>
              <a:ea typeface="+mn-ea"/>
              <a:cs typeface="+mn-cs"/>
            </a:rPr>
            <a:t>group audit </a:t>
          </a:r>
          <a:r>
            <a:rPr lang="en-US" sz="1600">
              <a:solidFill>
                <a:schemeClr val="bg1"/>
              </a:solidFill>
              <a:latin typeface="+mj-lt"/>
              <a:ea typeface="+mn-ea"/>
              <a:cs typeface="+mn-cs"/>
            </a:rPr>
            <a:t>has ended</a:t>
          </a:r>
          <a:endParaRPr lang="en-SG" sz="1600">
            <a:solidFill>
              <a:schemeClr val="bg1"/>
            </a:solidFill>
          </a:endParaRPr>
        </a:p>
      </dgm:t>
    </dgm:pt>
    <dgm:pt modelId="{228638CA-27A4-4C7F-9A65-03D06E4AC2D8}" type="parTrans" cxnId="{45F366EA-FB96-401F-B23D-3CFF417098B2}">
      <dgm:prSet/>
      <dgm:spPr/>
      <dgm:t>
        <a:bodyPr/>
        <a:lstStyle/>
        <a:p>
          <a:endParaRPr lang="en-SG"/>
        </a:p>
      </dgm:t>
    </dgm:pt>
    <dgm:pt modelId="{A099925C-5836-4310-8A89-B2B683276D83}" type="sibTrans" cxnId="{45F366EA-FB96-401F-B23D-3CFF417098B2}">
      <dgm:prSet/>
      <dgm:spPr/>
      <dgm:t>
        <a:bodyPr/>
        <a:lstStyle/>
        <a:p>
          <a:endParaRPr lang="en-SG"/>
        </a:p>
      </dgm:t>
    </dgm:pt>
    <dgm:pt modelId="{2F85225B-67A7-48CF-8E1F-5119EA17C183}" type="pres">
      <dgm:prSet presAssocID="{FC30DFEE-D35D-46C5-A6AC-343A3285512E}" presName="Name0" presStyleCnt="0">
        <dgm:presLayoutVars>
          <dgm:chMax val="7"/>
          <dgm:chPref val="7"/>
          <dgm:dir/>
        </dgm:presLayoutVars>
      </dgm:prSet>
      <dgm:spPr/>
    </dgm:pt>
    <dgm:pt modelId="{E3838860-E16A-4481-AAA6-F5723A0793F0}" type="pres">
      <dgm:prSet presAssocID="{FC30DFEE-D35D-46C5-A6AC-343A3285512E}" presName="Name1" presStyleCnt="0"/>
      <dgm:spPr/>
    </dgm:pt>
    <dgm:pt modelId="{BD32B208-A107-4FF9-B5D1-AE3F88728213}" type="pres">
      <dgm:prSet presAssocID="{FC30DFEE-D35D-46C5-A6AC-343A3285512E}" presName="cycle" presStyleCnt="0"/>
      <dgm:spPr/>
    </dgm:pt>
    <dgm:pt modelId="{18D9DD9C-B424-4757-BF4A-30444F5E5729}" type="pres">
      <dgm:prSet presAssocID="{FC30DFEE-D35D-46C5-A6AC-343A3285512E}" presName="srcNode" presStyleLbl="node1" presStyleIdx="0" presStyleCnt="3"/>
      <dgm:spPr/>
    </dgm:pt>
    <dgm:pt modelId="{7A72DD43-EB74-4BB8-86A5-29D2F5063174}" type="pres">
      <dgm:prSet presAssocID="{FC30DFEE-D35D-46C5-A6AC-343A3285512E}" presName="conn" presStyleLbl="parChTrans1D2" presStyleIdx="0" presStyleCnt="1"/>
      <dgm:spPr/>
    </dgm:pt>
    <dgm:pt modelId="{9C81C30E-1125-4558-BBDF-28B6E5607A6F}" type="pres">
      <dgm:prSet presAssocID="{FC30DFEE-D35D-46C5-A6AC-343A3285512E}" presName="extraNode" presStyleLbl="node1" presStyleIdx="0" presStyleCnt="3"/>
      <dgm:spPr/>
    </dgm:pt>
    <dgm:pt modelId="{6678B75B-59FB-4BD1-8CA5-ED0212EEC112}" type="pres">
      <dgm:prSet presAssocID="{FC30DFEE-D35D-46C5-A6AC-343A3285512E}" presName="dstNode" presStyleLbl="node1" presStyleIdx="0" presStyleCnt="3"/>
      <dgm:spPr/>
    </dgm:pt>
    <dgm:pt modelId="{F21C6924-D229-4D2B-81EE-9DCB50B1C3CB}" type="pres">
      <dgm:prSet presAssocID="{01639C1E-7520-4441-AA30-990DD33DD841}" presName="text_1" presStyleLbl="node1" presStyleIdx="0" presStyleCnt="3">
        <dgm:presLayoutVars>
          <dgm:bulletEnabled val="1"/>
        </dgm:presLayoutVars>
      </dgm:prSet>
      <dgm:spPr/>
    </dgm:pt>
    <dgm:pt modelId="{FE611872-83CA-4873-85CE-F863A757148F}" type="pres">
      <dgm:prSet presAssocID="{01639C1E-7520-4441-AA30-990DD33DD841}" presName="accent_1" presStyleCnt="0"/>
      <dgm:spPr/>
    </dgm:pt>
    <dgm:pt modelId="{14B996A5-A60E-4CF4-8A90-DB54FB5F3637}" type="pres">
      <dgm:prSet presAssocID="{01639C1E-7520-4441-AA30-990DD33DD841}" presName="accentRepeatNode" presStyleLbl="solidFgAcc1" presStyleIdx="0" presStyleCnt="3"/>
      <dgm:spPr/>
    </dgm:pt>
    <dgm:pt modelId="{AC0BFAE3-8217-48B7-88C4-270C4B04B20E}" type="pres">
      <dgm:prSet presAssocID="{2FD92110-D9AE-4204-AAC7-D7D5E616B41A}" presName="text_2" presStyleLbl="node1" presStyleIdx="1" presStyleCnt="3">
        <dgm:presLayoutVars>
          <dgm:bulletEnabled val="1"/>
        </dgm:presLayoutVars>
      </dgm:prSet>
      <dgm:spPr/>
    </dgm:pt>
    <dgm:pt modelId="{78215461-1C15-40EE-84C3-6B1A6122783A}" type="pres">
      <dgm:prSet presAssocID="{2FD92110-D9AE-4204-AAC7-D7D5E616B41A}" presName="accent_2" presStyleCnt="0"/>
      <dgm:spPr/>
    </dgm:pt>
    <dgm:pt modelId="{F4097182-FEFC-4D2A-B780-0703E484E8DD}" type="pres">
      <dgm:prSet presAssocID="{2FD92110-D9AE-4204-AAC7-D7D5E616B41A}" presName="accentRepeatNode" presStyleLbl="solidFgAcc1" presStyleIdx="1" presStyleCnt="3"/>
      <dgm:spPr/>
    </dgm:pt>
    <dgm:pt modelId="{6D753EE4-FDE7-4DCE-AADC-CFCED6D04B83}" type="pres">
      <dgm:prSet presAssocID="{8F001756-B1A4-4FE7-BFBA-6CDDC33E31D5}" presName="text_3" presStyleLbl="node1" presStyleIdx="2" presStyleCnt="3" custScaleY="105137">
        <dgm:presLayoutVars>
          <dgm:bulletEnabled val="1"/>
        </dgm:presLayoutVars>
      </dgm:prSet>
      <dgm:spPr/>
    </dgm:pt>
    <dgm:pt modelId="{CF92585C-BC91-4A14-98B2-B90010889D09}" type="pres">
      <dgm:prSet presAssocID="{8F001756-B1A4-4FE7-BFBA-6CDDC33E31D5}" presName="accent_3" presStyleCnt="0"/>
      <dgm:spPr/>
    </dgm:pt>
    <dgm:pt modelId="{77EA48D7-8F2A-44C1-B49F-2C449D4DE01A}" type="pres">
      <dgm:prSet presAssocID="{8F001756-B1A4-4FE7-BFBA-6CDDC33E31D5}" presName="accentRepeatNode" presStyleLbl="solidFgAcc1" presStyleIdx="2" presStyleCnt="3"/>
      <dgm:spPr/>
    </dgm:pt>
  </dgm:ptLst>
  <dgm:cxnLst>
    <dgm:cxn modelId="{50BC4128-87CF-46A8-99F5-13966FF42633}" type="presOf" srcId="{FC30DFEE-D35D-46C5-A6AC-343A3285512E}" destId="{2F85225B-67A7-48CF-8E1F-5119EA17C183}" srcOrd="0" destOrd="0" presId="urn:microsoft.com/office/officeart/2008/layout/VerticalCurvedList"/>
    <dgm:cxn modelId="{67B83F2F-9A8F-42E9-B92F-DC4842607EB8}" type="presOf" srcId="{391D7777-B2E5-42CF-A027-7A4B5290BEE6}" destId="{7A72DD43-EB74-4BB8-86A5-29D2F5063174}" srcOrd="0" destOrd="0" presId="urn:microsoft.com/office/officeart/2008/layout/VerticalCurvedList"/>
    <dgm:cxn modelId="{FB404A49-E959-46A3-87BC-CC56554CB9D8}" srcId="{FC30DFEE-D35D-46C5-A6AC-343A3285512E}" destId="{2FD92110-D9AE-4204-AAC7-D7D5E616B41A}" srcOrd="1" destOrd="0" parTransId="{717D3D04-F8A0-416C-B1D8-F5888E48E035}" sibTransId="{4A84F479-FF74-4F88-80F9-3B95881EB670}"/>
    <dgm:cxn modelId="{4A7B678C-68CC-4160-97E0-C804D4B436B9}" type="presOf" srcId="{2FD92110-D9AE-4204-AAC7-D7D5E616B41A}" destId="{AC0BFAE3-8217-48B7-88C4-270C4B04B20E}" srcOrd="0" destOrd="0" presId="urn:microsoft.com/office/officeart/2008/layout/VerticalCurvedList"/>
    <dgm:cxn modelId="{B019D2CE-1A9A-4C42-8BFA-2A36750BF9F3}" type="presOf" srcId="{01639C1E-7520-4441-AA30-990DD33DD841}" destId="{F21C6924-D229-4D2B-81EE-9DCB50B1C3CB}" srcOrd="0" destOrd="0" presId="urn:microsoft.com/office/officeart/2008/layout/VerticalCurvedList"/>
    <dgm:cxn modelId="{41B44BE0-5957-418C-83A2-E051E7DD2D11}" srcId="{FC30DFEE-D35D-46C5-A6AC-343A3285512E}" destId="{01639C1E-7520-4441-AA30-990DD33DD841}" srcOrd="0" destOrd="0" parTransId="{1C166122-025F-4F92-9835-4911EC7B4DBB}" sibTransId="{391D7777-B2E5-42CF-A027-7A4B5290BEE6}"/>
    <dgm:cxn modelId="{23128BE4-4E35-437A-8702-CFEC00CB1D62}" type="presOf" srcId="{8F001756-B1A4-4FE7-BFBA-6CDDC33E31D5}" destId="{6D753EE4-FDE7-4DCE-AADC-CFCED6D04B83}" srcOrd="0" destOrd="0" presId="urn:microsoft.com/office/officeart/2008/layout/VerticalCurvedList"/>
    <dgm:cxn modelId="{45F366EA-FB96-401F-B23D-3CFF417098B2}" srcId="{FC30DFEE-D35D-46C5-A6AC-343A3285512E}" destId="{8F001756-B1A4-4FE7-BFBA-6CDDC33E31D5}" srcOrd="2" destOrd="0" parTransId="{228638CA-27A4-4C7F-9A65-03D06E4AC2D8}" sibTransId="{A099925C-5836-4310-8A89-B2B683276D83}"/>
    <dgm:cxn modelId="{D839EE5D-C2A2-4FDF-84BD-F436E3C86D08}" type="presParOf" srcId="{2F85225B-67A7-48CF-8E1F-5119EA17C183}" destId="{E3838860-E16A-4481-AAA6-F5723A0793F0}" srcOrd="0" destOrd="0" presId="urn:microsoft.com/office/officeart/2008/layout/VerticalCurvedList"/>
    <dgm:cxn modelId="{0794369E-6893-4B41-96BE-E8DB7884C467}" type="presParOf" srcId="{E3838860-E16A-4481-AAA6-F5723A0793F0}" destId="{BD32B208-A107-4FF9-B5D1-AE3F88728213}" srcOrd="0" destOrd="0" presId="urn:microsoft.com/office/officeart/2008/layout/VerticalCurvedList"/>
    <dgm:cxn modelId="{778F3E88-A61D-415C-88E5-40580FC8BFD7}" type="presParOf" srcId="{BD32B208-A107-4FF9-B5D1-AE3F88728213}" destId="{18D9DD9C-B424-4757-BF4A-30444F5E5729}" srcOrd="0" destOrd="0" presId="urn:microsoft.com/office/officeart/2008/layout/VerticalCurvedList"/>
    <dgm:cxn modelId="{AEE056F0-809E-4001-81DD-E2DE7ECDFFE8}" type="presParOf" srcId="{BD32B208-A107-4FF9-B5D1-AE3F88728213}" destId="{7A72DD43-EB74-4BB8-86A5-29D2F5063174}" srcOrd="1" destOrd="0" presId="urn:microsoft.com/office/officeart/2008/layout/VerticalCurvedList"/>
    <dgm:cxn modelId="{118488E8-E4A9-4388-990F-EBFD6C3130CC}" type="presParOf" srcId="{BD32B208-A107-4FF9-B5D1-AE3F88728213}" destId="{9C81C30E-1125-4558-BBDF-28B6E5607A6F}" srcOrd="2" destOrd="0" presId="urn:microsoft.com/office/officeart/2008/layout/VerticalCurvedList"/>
    <dgm:cxn modelId="{B746834F-D700-499B-8EF6-5EDEC9946601}" type="presParOf" srcId="{BD32B208-A107-4FF9-B5D1-AE3F88728213}" destId="{6678B75B-59FB-4BD1-8CA5-ED0212EEC112}" srcOrd="3" destOrd="0" presId="urn:microsoft.com/office/officeart/2008/layout/VerticalCurvedList"/>
    <dgm:cxn modelId="{E1F3E8E1-A942-408A-ABCD-7B67A25272BB}" type="presParOf" srcId="{E3838860-E16A-4481-AAA6-F5723A0793F0}" destId="{F21C6924-D229-4D2B-81EE-9DCB50B1C3CB}" srcOrd="1" destOrd="0" presId="urn:microsoft.com/office/officeart/2008/layout/VerticalCurvedList"/>
    <dgm:cxn modelId="{0D2FE6BC-4C49-42E5-A17E-2BEA751660D2}" type="presParOf" srcId="{E3838860-E16A-4481-AAA6-F5723A0793F0}" destId="{FE611872-83CA-4873-85CE-F863A757148F}" srcOrd="2" destOrd="0" presId="urn:microsoft.com/office/officeart/2008/layout/VerticalCurvedList"/>
    <dgm:cxn modelId="{9F58DE02-98B5-4FA3-B34D-5DF6B3E62D32}" type="presParOf" srcId="{FE611872-83CA-4873-85CE-F863A757148F}" destId="{14B996A5-A60E-4CF4-8A90-DB54FB5F3637}" srcOrd="0" destOrd="0" presId="urn:microsoft.com/office/officeart/2008/layout/VerticalCurvedList"/>
    <dgm:cxn modelId="{F4BACF45-0D15-48B2-9004-A09497B1D452}" type="presParOf" srcId="{E3838860-E16A-4481-AAA6-F5723A0793F0}" destId="{AC0BFAE3-8217-48B7-88C4-270C4B04B20E}" srcOrd="3" destOrd="0" presId="urn:microsoft.com/office/officeart/2008/layout/VerticalCurvedList"/>
    <dgm:cxn modelId="{5A011433-1AB1-454D-B7E8-0323AA56AD95}" type="presParOf" srcId="{E3838860-E16A-4481-AAA6-F5723A0793F0}" destId="{78215461-1C15-40EE-84C3-6B1A6122783A}" srcOrd="4" destOrd="0" presId="urn:microsoft.com/office/officeart/2008/layout/VerticalCurvedList"/>
    <dgm:cxn modelId="{9B0101E3-323B-44B5-9770-3E8C007B8F70}" type="presParOf" srcId="{78215461-1C15-40EE-84C3-6B1A6122783A}" destId="{F4097182-FEFC-4D2A-B780-0703E484E8DD}" srcOrd="0" destOrd="0" presId="urn:microsoft.com/office/officeart/2008/layout/VerticalCurvedList"/>
    <dgm:cxn modelId="{D5154F3E-6177-48C3-A71E-ECBB92B4716A}" type="presParOf" srcId="{E3838860-E16A-4481-AAA6-F5723A0793F0}" destId="{6D753EE4-FDE7-4DCE-AADC-CFCED6D04B83}" srcOrd="5" destOrd="0" presId="urn:microsoft.com/office/officeart/2008/layout/VerticalCurvedList"/>
    <dgm:cxn modelId="{85CB66E6-BD61-478A-B604-EC2112842C0E}" type="presParOf" srcId="{E3838860-E16A-4481-AAA6-F5723A0793F0}" destId="{CF92585C-BC91-4A14-98B2-B90010889D09}" srcOrd="6" destOrd="0" presId="urn:microsoft.com/office/officeart/2008/layout/VerticalCurvedList"/>
    <dgm:cxn modelId="{9895CFEB-F89C-459B-9B64-0EB47453E553}" type="presParOf" srcId="{CF92585C-BC91-4A14-98B2-B90010889D09}" destId="{77EA48D7-8F2A-44C1-B49F-2C449D4DE01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5551B77-C1D2-4B71-BA97-246AFFA4419A}" type="doc">
      <dgm:prSet loTypeId="urn:microsoft.com/office/officeart/2005/8/layout/bProcess3" loCatId="process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2D8360DB-5AF2-40B1-8F19-E5846D457399}">
      <dgm:prSet phldrT="[Text]" custT="1"/>
      <dgm:spPr/>
      <dgm:t>
        <a:bodyPr/>
        <a:lstStyle/>
        <a:p>
          <a:pPr>
            <a:lnSpc>
              <a:spcPct val="90000"/>
            </a:lnSpc>
          </a:pPr>
          <a:r>
            <a:rPr lang="en-US" sz="1800" b="1" kern="1200" dirty="0">
              <a:latin typeface="+mj-lt"/>
            </a:rPr>
            <a:t>September 2022</a:t>
          </a:r>
          <a:endParaRPr lang="en-US" sz="1800" kern="1200" dirty="0">
            <a:solidFill>
              <a:srgbClr val="FFFFFF"/>
            </a:solidFill>
            <a:latin typeface="Arial" panose="020B0604020202020204"/>
            <a:ea typeface="+mn-ea"/>
            <a:cs typeface="+mn-cs"/>
          </a:endParaRPr>
        </a:p>
        <a:p>
          <a:pPr rtl="0">
            <a:lnSpc>
              <a:spcPct val="90000"/>
            </a:lnSpc>
          </a:pPr>
          <a:r>
            <a:rPr lang="en-US" sz="1800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Full IESBA review of comments and proposed revisions for first-read</a:t>
          </a:r>
        </a:p>
      </dgm:t>
    </dgm:pt>
    <dgm:pt modelId="{27C18FA4-20B5-47F3-B5C3-EB7217F18A53}" type="parTrans" cxnId="{CF92A7BC-2F5F-42D7-B927-ACEAFF8CA49A}">
      <dgm:prSet/>
      <dgm:spPr/>
      <dgm:t>
        <a:bodyPr/>
        <a:lstStyle/>
        <a:p>
          <a:endParaRPr lang="en-US"/>
        </a:p>
      </dgm:t>
    </dgm:pt>
    <dgm:pt modelId="{5338B295-CBD4-411B-90B3-F8A6A6D9A7A2}" type="sibTrans" cxnId="{CF92A7BC-2F5F-42D7-B927-ACEAFF8CA49A}">
      <dgm:prSet/>
      <dgm:spPr/>
      <dgm:t>
        <a:bodyPr/>
        <a:lstStyle/>
        <a:p>
          <a:endParaRPr lang="en-US"/>
        </a:p>
      </dgm:t>
    </dgm:pt>
    <dgm:pt modelId="{A438B5B3-DC75-4AFA-931A-4B88EDFA1BF0}">
      <dgm:prSet phldrT="[Text]" custT="1"/>
      <dgm:spPr/>
      <dgm:t>
        <a:bodyPr/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October 2022</a:t>
          </a:r>
        </a:p>
        <a:p>
          <a:pPr marL="0" lvl="0" indent="0" algn="ctr" defTabSz="933450">
            <a:lnSpc>
              <a:spcPts val="216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Updated proposed changes for IESBA members’ written comments</a:t>
          </a:r>
        </a:p>
      </dgm:t>
    </dgm:pt>
    <dgm:pt modelId="{4CA6C41F-914A-4E90-95F3-12DD52B5DEE9}" type="parTrans" cxnId="{9E290DD4-153B-4BB5-B028-27EF6EAE9A2F}">
      <dgm:prSet/>
      <dgm:spPr/>
      <dgm:t>
        <a:bodyPr/>
        <a:lstStyle/>
        <a:p>
          <a:endParaRPr lang="en-US"/>
        </a:p>
      </dgm:t>
    </dgm:pt>
    <dgm:pt modelId="{1838E0EC-7431-4E9D-A9ED-478F7E7E3DA2}" type="sibTrans" cxnId="{9E290DD4-153B-4BB5-B028-27EF6EAE9A2F}">
      <dgm:prSet/>
      <dgm:spPr/>
      <dgm:t>
        <a:bodyPr/>
        <a:lstStyle/>
        <a:p>
          <a:endParaRPr lang="en-US"/>
        </a:p>
      </dgm:t>
    </dgm:pt>
    <dgm:pt modelId="{AE25142B-7305-4F9B-8F43-4F34AD0A49C8}">
      <dgm:prSet phldrT="[Text]" custT="1"/>
      <dgm:spPr/>
      <dgm:t>
        <a:bodyPr/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October 2022</a:t>
          </a:r>
        </a:p>
        <a:p>
          <a:pPr marL="0" lvl="0" indent="0" algn="ctr" defTabSz="933450">
            <a:lnSpc>
              <a:spcPts val="216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Outreach with Key Stakeholders, including IFIAR and IOSCO</a:t>
          </a:r>
        </a:p>
      </dgm:t>
    </dgm:pt>
    <dgm:pt modelId="{007B4E84-230B-4E60-B4C9-2949A40D4EF1}" type="parTrans" cxnId="{590A3F10-2971-45C4-8E18-6BD8C57BF427}">
      <dgm:prSet/>
      <dgm:spPr/>
      <dgm:t>
        <a:bodyPr/>
        <a:lstStyle/>
        <a:p>
          <a:endParaRPr lang="en-US"/>
        </a:p>
      </dgm:t>
    </dgm:pt>
    <dgm:pt modelId="{98A1A7B2-7442-47B0-A554-D0FD2B026FD1}" type="sibTrans" cxnId="{590A3F10-2971-45C4-8E18-6BD8C57BF427}">
      <dgm:prSet/>
      <dgm:spPr/>
      <dgm:t>
        <a:bodyPr/>
        <a:lstStyle/>
        <a:p>
          <a:endParaRPr lang="en-US"/>
        </a:p>
      </dgm:t>
    </dgm:pt>
    <dgm:pt modelId="{525ADC1C-7254-4BAE-AAF6-4C695A22EDF8}">
      <dgm:prSet phldrT="[Text]" custT="1"/>
      <dgm:spPr/>
      <dgm:t>
        <a:bodyPr/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November 2022</a:t>
          </a:r>
        </a:p>
        <a:p>
          <a:pPr marL="0" lvl="0" indent="0" algn="ctr" defTabSz="933450">
            <a:lnSpc>
              <a:spcPts val="216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Deep-dive session with Forum of Firms</a:t>
          </a:r>
        </a:p>
      </dgm:t>
    </dgm:pt>
    <dgm:pt modelId="{3A3BB54B-2796-4080-9100-9FB8D1E2EB8C}" type="parTrans" cxnId="{247A24A1-B2DE-49DD-880F-537B010511E1}">
      <dgm:prSet/>
      <dgm:spPr/>
      <dgm:t>
        <a:bodyPr/>
        <a:lstStyle/>
        <a:p>
          <a:endParaRPr lang="en-US"/>
        </a:p>
      </dgm:t>
    </dgm:pt>
    <dgm:pt modelId="{14EAF9B3-92D6-41DF-936B-25BA963AE4EC}" type="sibTrans" cxnId="{247A24A1-B2DE-49DD-880F-537B010511E1}">
      <dgm:prSet/>
      <dgm:spPr/>
      <dgm:t>
        <a:bodyPr/>
        <a:lstStyle/>
        <a:p>
          <a:endParaRPr lang="en-US"/>
        </a:p>
      </dgm:t>
    </dgm:pt>
    <dgm:pt modelId="{16A51955-B6B7-4EBD-BCE0-1CEC0A27914B}">
      <dgm:prSet phldrT="[Text]" custT="1"/>
      <dgm:spPr/>
      <dgm:t>
        <a:bodyPr/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December 2022</a:t>
          </a:r>
        </a:p>
        <a:p>
          <a:pPr marL="0" lvl="0" indent="0" algn="ctr" defTabSz="933450">
            <a:lnSpc>
              <a:spcPts val="216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Proposed revisions to proposals in ED for IESBA’s second read and approval of final text</a:t>
          </a:r>
        </a:p>
      </dgm:t>
    </dgm:pt>
    <dgm:pt modelId="{AF2E472A-59A5-4C54-9D9A-0CCC6175DF4C}" type="parTrans" cxnId="{992AAF5F-0304-4786-8234-8166D0A4F28E}">
      <dgm:prSet/>
      <dgm:spPr/>
      <dgm:t>
        <a:bodyPr/>
        <a:lstStyle/>
        <a:p>
          <a:endParaRPr lang="en-US"/>
        </a:p>
      </dgm:t>
    </dgm:pt>
    <dgm:pt modelId="{183202D3-0600-4499-B52D-2ED7F8864A10}" type="sibTrans" cxnId="{992AAF5F-0304-4786-8234-8166D0A4F28E}">
      <dgm:prSet/>
      <dgm:spPr/>
      <dgm:t>
        <a:bodyPr/>
        <a:lstStyle/>
        <a:p>
          <a:endParaRPr lang="en-US"/>
        </a:p>
      </dgm:t>
    </dgm:pt>
    <dgm:pt modelId="{30D74CC2-D7FC-4FD0-9D1B-4E6DBEDAA89C}" type="pres">
      <dgm:prSet presAssocID="{A5551B77-C1D2-4B71-BA97-246AFFA4419A}" presName="Name0" presStyleCnt="0">
        <dgm:presLayoutVars>
          <dgm:dir/>
          <dgm:resizeHandles val="exact"/>
        </dgm:presLayoutVars>
      </dgm:prSet>
      <dgm:spPr/>
    </dgm:pt>
    <dgm:pt modelId="{A9B3CF4A-4CE9-4041-8B09-BF54D60E32A3}" type="pres">
      <dgm:prSet presAssocID="{2D8360DB-5AF2-40B1-8F19-E5846D457399}" presName="node" presStyleLbl="node1" presStyleIdx="0" presStyleCnt="5">
        <dgm:presLayoutVars>
          <dgm:bulletEnabled val="1"/>
        </dgm:presLayoutVars>
      </dgm:prSet>
      <dgm:spPr/>
    </dgm:pt>
    <dgm:pt modelId="{0F906BE0-1898-429C-8C4F-6F0EED26A927}" type="pres">
      <dgm:prSet presAssocID="{5338B295-CBD4-411B-90B3-F8A6A6D9A7A2}" presName="sibTrans" presStyleLbl="sibTrans1D1" presStyleIdx="0" presStyleCnt="4"/>
      <dgm:spPr/>
    </dgm:pt>
    <dgm:pt modelId="{5403F4A8-32AC-4E3A-AC57-967F4C38B764}" type="pres">
      <dgm:prSet presAssocID="{5338B295-CBD4-411B-90B3-F8A6A6D9A7A2}" presName="connectorText" presStyleLbl="sibTrans1D1" presStyleIdx="0" presStyleCnt="4"/>
      <dgm:spPr/>
    </dgm:pt>
    <dgm:pt modelId="{24F02FCF-9D5B-403E-819C-A742237AC2D8}" type="pres">
      <dgm:prSet presAssocID="{A438B5B3-DC75-4AFA-931A-4B88EDFA1BF0}" presName="node" presStyleLbl="node1" presStyleIdx="1" presStyleCnt="5">
        <dgm:presLayoutVars>
          <dgm:bulletEnabled val="1"/>
        </dgm:presLayoutVars>
      </dgm:prSet>
      <dgm:spPr/>
    </dgm:pt>
    <dgm:pt modelId="{3CEC4314-56DF-47CD-B637-B6E176B1FF0D}" type="pres">
      <dgm:prSet presAssocID="{1838E0EC-7431-4E9D-A9ED-478F7E7E3DA2}" presName="sibTrans" presStyleLbl="sibTrans1D1" presStyleIdx="1" presStyleCnt="4"/>
      <dgm:spPr/>
    </dgm:pt>
    <dgm:pt modelId="{1D41D2C7-0AAB-40E7-929A-64ADBC843ED1}" type="pres">
      <dgm:prSet presAssocID="{1838E0EC-7431-4E9D-A9ED-478F7E7E3DA2}" presName="connectorText" presStyleLbl="sibTrans1D1" presStyleIdx="1" presStyleCnt="4"/>
      <dgm:spPr/>
    </dgm:pt>
    <dgm:pt modelId="{68B8B9E2-E859-441E-A24A-B0AD3E06EA10}" type="pres">
      <dgm:prSet presAssocID="{AE25142B-7305-4F9B-8F43-4F34AD0A49C8}" presName="node" presStyleLbl="node1" presStyleIdx="2" presStyleCnt="5">
        <dgm:presLayoutVars>
          <dgm:bulletEnabled val="1"/>
        </dgm:presLayoutVars>
      </dgm:prSet>
      <dgm:spPr/>
    </dgm:pt>
    <dgm:pt modelId="{721284CF-53DD-4E01-86B2-BFC3B9E6A52B}" type="pres">
      <dgm:prSet presAssocID="{98A1A7B2-7442-47B0-A554-D0FD2B026FD1}" presName="sibTrans" presStyleLbl="sibTrans1D1" presStyleIdx="2" presStyleCnt="4"/>
      <dgm:spPr/>
    </dgm:pt>
    <dgm:pt modelId="{2F4A5D29-DAA8-40CD-B011-F801B326EAFC}" type="pres">
      <dgm:prSet presAssocID="{98A1A7B2-7442-47B0-A554-D0FD2B026FD1}" presName="connectorText" presStyleLbl="sibTrans1D1" presStyleIdx="2" presStyleCnt="4"/>
      <dgm:spPr/>
    </dgm:pt>
    <dgm:pt modelId="{EC4A108E-99D5-4CDE-8C60-07C73F6811D4}" type="pres">
      <dgm:prSet presAssocID="{525ADC1C-7254-4BAE-AAF6-4C695A22EDF8}" presName="node" presStyleLbl="node1" presStyleIdx="3" presStyleCnt="5">
        <dgm:presLayoutVars>
          <dgm:bulletEnabled val="1"/>
        </dgm:presLayoutVars>
      </dgm:prSet>
      <dgm:spPr/>
    </dgm:pt>
    <dgm:pt modelId="{7767AC43-3C60-4001-825F-11F7DB5014A0}" type="pres">
      <dgm:prSet presAssocID="{14EAF9B3-92D6-41DF-936B-25BA963AE4EC}" presName="sibTrans" presStyleLbl="sibTrans1D1" presStyleIdx="3" presStyleCnt="4"/>
      <dgm:spPr/>
    </dgm:pt>
    <dgm:pt modelId="{42710DCE-8EDD-4D4E-80D8-50875D2F17D0}" type="pres">
      <dgm:prSet presAssocID="{14EAF9B3-92D6-41DF-936B-25BA963AE4EC}" presName="connectorText" presStyleLbl="sibTrans1D1" presStyleIdx="3" presStyleCnt="4"/>
      <dgm:spPr/>
    </dgm:pt>
    <dgm:pt modelId="{A2825C72-42AD-46E0-A413-BEE2CE79E803}" type="pres">
      <dgm:prSet presAssocID="{16A51955-B6B7-4EBD-BCE0-1CEC0A27914B}" presName="node" presStyleLbl="node1" presStyleIdx="4" presStyleCnt="5">
        <dgm:presLayoutVars>
          <dgm:bulletEnabled val="1"/>
        </dgm:presLayoutVars>
      </dgm:prSet>
      <dgm:spPr/>
    </dgm:pt>
  </dgm:ptLst>
  <dgm:cxnLst>
    <dgm:cxn modelId="{AB847601-AA96-43C8-8D30-F0229E87670C}" type="presOf" srcId="{14EAF9B3-92D6-41DF-936B-25BA963AE4EC}" destId="{7767AC43-3C60-4001-825F-11F7DB5014A0}" srcOrd="0" destOrd="0" presId="urn:microsoft.com/office/officeart/2005/8/layout/bProcess3"/>
    <dgm:cxn modelId="{189EE004-22D1-4887-A3B6-3EE007019A43}" type="presOf" srcId="{525ADC1C-7254-4BAE-AAF6-4C695A22EDF8}" destId="{EC4A108E-99D5-4CDE-8C60-07C73F6811D4}" srcOrd="0" destOrd="0" presId="urn:microsoft.com/office/officeart/2005/8/layout/bProcess3"/>
    <dgm:cxn modelId="{585D3809-E598-4851-AF4B-BB92353744D1}" type="presOf" srcId="{16A51955-B6B7-4EBD-BCE0-1CEC0A27914B}" destId="{A2825C72-42AD-46E0-A413-BEE2CE79E803}" srcOrd="0" destOrd="0" presId="urn:microsoft.com/office/officeart/2005/8/layout/bProcess3"/>
    <dgm:cxn modelId="{590A3F10-2971-45C4-8E18-6BD8C57BF427}" srcId="{A5551B77-C1D2-4B71-BA97-246AFFA4419A}" destId="{AE25142B-7305-4F9B-8F43-4F34AD0A49C8}" srcOrd="2" destOrd="0" parTransId="{007B4E84-230B-4E60-B4C9-2949A40D4EF1}" sibTransId="{98A1A7B2-7442-47B0-A554-D0FD2B026FD1}"/>
    <dgm:cxn modelId="{68503717-FDF6-49F1-A7DF-311444E16D46}" type="presOf" srcId="{2D8360DB-5AF2-40B1-8F19-E5846D457399}" destId="{A9B3CF4A-4CE9-4041-8B09-BF54D60E32A3}" srcOrd="0" destOrd="0" presId="urn:microsoft.com/office/officeart/2005/8/layout/bProcess3"/>
    <dgm:cxn modelId="{1DEA0D31-A56F-4160-8BD6-4C8833642CEE}" type="presOf" srcId="{1838E0EC-7431-4E9D-A9ED-478F7E7E3DA2}" destId="{1D41D2C7-0AAB-40E7-929A-64ADBC843ED1}" srcOrd="1" destOrd="0" presId="urn:microsoft.com/office/officeart/2005/8/layout/bProcess3"/>
    <dgm:cxn modelId="{652BE93B-3ACD-402B-89A3-0161D6ABA822}" type="presOf" srcId="{5338B295-CBD4-411B-90B3-F8A6A6D9A7A2}" destId="{0F906BE0-1898-429C-8C4F-6F0EED26A927}" srcOrd="0" destOrd="0" presId="urn:microsoft.com/office/officeart/2005/8/layout/bProcess3"/>
    <dgm:cxn modelId="{992AAF5F-0304-4786-8234-8166D0A4F28E}" srcId="{A5551B77-C1D2-4B71-BA97-246AFFA4419A}" destId="{16A51955-B6B7-4EBD-BCE0-1CEC0A27914B}" srcOrd="4" destOrd="0" parTransId="{AF2E472A-59A5-4C54-9D9A-0CCC6175DF4C}" sibTransId="{183202D3-0600-4499-B52D-2ED7F8864A10}"/>
    <dgm:cxn modelId="{05184E42-B4EB-403C-9041-0E1345A97A92}" type="presOf" srcId="{5338B295-CBD4-411B-90B3-F8A6A6D9A7A2}" destId="{5403F4A8-32AC-4E3A-AC57-967F4C38B764}" srcOrd="1" destOrd="0" presId="urn:microsoft.com/office/officeart/2005/8/layout/bProcess3"/>
    <dgm:cxn modelId="{1F6AD545-1380-48F5-BD58-710E9FE0D52F}" type="presOf" srcId="{AE25142B-7305-4F9B-8F43-4F34AD0A49C8}" destId="{68B8B9E2-E859-441E-A24A-B0AD3E06EA10}" srcOrd="0" destOrd="0" presId="urn:microsoft.com/office/officeart/2005/8/layout/bProcess3"/>
    <dgm:cxn modelId="{5072F093-3679-43D6-9241-5246DFB3B160}" type="presOf" srcId="{14EAF9B3-92D6-41DF-936B-25BA963AE4EC}" destId="{42710DCE-8EDD-4D4E-80D8-50875D2F17D0}" srcOrd="1" destOrd="0" presId="urn:microsoft.com/office/officeart/2005/8/layout/bProcess3"/>
    <dgm:cxn modelId="{015F3D94-CCB4-45E1-8B21-710D29343F54}" type="presOf" srcId="{A5551B77-C1D2-4B71-BA97-246AFFA4419A}" destId="{30D74CC2-D7FC-4FD0-9D1B-4E6DBEDAA89C}" srcOrd="0" destOrd="0" presId="urn:microsoft.com/office/officeart/2005/8/layout/bProcess3"/>
    <dgm:cxn modelId="{D0EA2198-C61E-4637-A397-859A6F670EB2}" type="presOf" srcId="{98A1A7B2-7442-47B0-A554-D0FD2B026FD1}" destId="{2F4A5D29-DAA8-40CD-B011-F801B326EAFC}" srcOrd="1" destOrd="0" presId="urn:microsoft.com/office/officeart/2005/8/layout/bProcess3"/>
    <dgm:cxn modelId="{247A24A1-B2DE-49DD-880F-537B010511E1}" srcId="{A5551B77-C1D2-4B71-BA97-246AFFA4419A}" destId="{525ADC1C-7254-4BAE-AAF6-4C695A22EDF8}" srcOrd="3" destOrd="0" parTransId="{3A3BB54B-2796-4080-9100-9FB8D1E2EB8C}" sibTransId="{14EAF9B3-92D6-41DF-936B-25BA963AE4EC}"/>
    <dgm:cxn modelId="{61BF31BB-D107-4C19-9D99-FE4F5BBDB876}" type="presOf" srcId="{A438B5B3-DC75-4AFA-931A-4B88EDFA1BF0}" destId="{24F02FCF-9D5B-403E-819C-A742237AC2D8}" srcOrd="0" destOrd="0" presId="urn:microsoft.com/office/officeart/2005/8/layout/bProcess3"/>
    <dgm:cxn modelId="{CF92A7BC-2F5F-42D7-B927-ACEAFF8CA49A}" srcId="{A5551B77-C1D2-4B71-BA97-246AFFA4419A}" destId="{2D8360DB-5AF2-40B1-8F19-E5846D457399}" srcOrd="0" destOrd="0" parTransId="{27C18FA4-20B5-47F3-B5C3-EB7217F18A53}" sibTransId="{5338B295-CBD4-411B-90B3-F8A6A6D9A7A2}"/>
    <dgm:cxn modelId="{EB71BED1-2B08-4353-AD80-B6617C5FC942}" type="presOf" srcId="{1838E0EC-7431-4E9D-A9ED-478F7E7E3DA2}" destId="{3CEC4314-56DF-47CD-B637-B6E176B1FF0D}" srcOrd="0" destOrd="0" presId="urn:microsoft.com/office/officeart/2005/8/layout/bProcess3"/>
    <dgm:cxn modelId="{9E290DD4-153B-4BB5-B028-27EF6EAE9A2F}" srcId="{A5551B77-C1D2-4B71-BA97-246AFFA4419A}" destId="{A438B5B3-DC75-4AFA-931A-4B88EDFA1BF0}" srcOrd="1" destOrd="0" parTransId="{4CA6C41F-914A-4E90-95F3-12DD52B5DEE9}" sibTransId="{1838E0EC-7431-4E9D-A9ED-478F7E7E3DA2}"/>
    <dgm:cxn modelId="{91ECD0D7-C5C4-4082-9BE1-CFB8B44E78EB}" type="presOf" srcId="{98A1A7B2-7442-47B0-A554-D0FD2B026FD1}" destId="{721284CF-53DD-4E01-86B2-BFC3B9E6A52B}" srcOrd="0" destOrd="0" presId="urn:microsoft.com/office/officeart/2005/8/layout/bProcess3"/>
    <dgm:cxn modelId="{ED02B11E-C8C3-4F35-9A69-17761A49A16E}" type="presParOf" srcId="{30D74CC2-D7FC-4FD0-9D1B-4E6DBEDAA89C}" destId="{A9B3CF4A-4CE9-4041-8B09-BF54D60E32A3}" srcOrd="0" destOrd="0" presId="urn:microsoft.com/office/officeart/2005/8/layout/bProcess3"/>
    <dgm:cxn modelId="{50881DA6-9A33-4433-AA37-E9419AF0A5E0}" type="presParOf" srcId="{30D74CC2-D7FC-4FD0-9D1B-4E6DBEDAA89C}" destId="{0F906BE0-1898-429C-8C4F-6F0EED26A927}" srcOrd="1" destOrd="0" presId="urn:microsoft.com/office/officeart/2005/8/layout/bProcess3"/>
    <dgm:cxn modelId="{A47C128F-F83F-4E90-937F-961FD2E47C5F}" type="presParOf" srcId="{0F906BE0-1898-429C-8C4F-6F0EED26A927}" destId="{5403F4A8-32AC-4E3A-AC57-967F4C38B764}" srcOrd="0" destOrd="0" presId="urn:microsoft.com/office/officeart/2005/8/layout/bProcess3"/>
    <dgm:cxn modelId="{064DAC59-6982-4485-BB1F-74F78D2F3F19}" type="presParOf" srcId="{30D74CC2-D7FC-4FD0-9D1B-4E6DBEDAA89C}" destId="{24F02FCF-9D5B-403E-819C-A742237AC2D8}" srcOrd="2" destOrd="0" presId="urn:microsoft.com/office/officeart/2005/8/layout/bProcess3"/>
    <dgm:cxn modelId="{86EC563A-7773-4E3F-9E65-644156087AD8}" type="presParOf" srcId="{30D74CC2-D7FC-4FD0-9D1B-4E6DBEDAA89C}" destId="{3CEC4314-56DF-47CD-B637-B6E176B1FF0D}" srcOrd="3" destOrd="0" presId="urn:microsoft.com/office/officeart/2005/8/layout/bProcess3"/>
    <dgm:cxn modelId="{07C3775A-C625-453B-BEFB-102D79B79C6A}" type="presParOf" srcId="{3CEC4314-56DF-47CD-B637-B6E176B1FF0D}" destId="{1D41D2C7-0AAB-40E7-929A-64ADBC843ED1}" srcOrd="0" destOrd="0" presId="urn:microsoft.com/office/officeart/2005/8/layout/bProcess3"/>
    <dgm:cxn modelId="{8F83E54C-0C7D-4ADA-8B3E-E44C41F6EAC0}" type="presParOf" srcId="{30D74CC2-D7FC-4FD0-9D1B-4E6DBEDAA89C}" destId="{68B8B9E2-E859-441E-A24A-B0AD3E06EA10}" srcOrd="4" destOrd="0" presId="urn:microsoft.com/office/officeart/2005/8/layout/bProcess3"/>
    <dgm:cxn modelId="{5735B7C3-DCBC-4B08-A551-A7D92AD8CA83}" type="presParOf" srcId="{30D74CC2-D7FC-4FD0-9D1B-4E6DBEDAA89C}" destId="{721284CF-53DD-4E01-86B2-BFC3B9E6A52B}" srcOrd="5" destOrd="0" presId="urn:microsoft.com/office/officeart/2005/8/layout/bProcess3"/>
    <dgm:cxn modelId="{6F1A6786-424F-4D21-9848-F0FBC65CDCAB}" type="presParOf" srcId="{721284CF-53DD-4E01-86B2-BFC3B9E6A52B}" destId="{2F4A5D29-DAA8-40CD-B011-F801B326EAFC}" srcOrd="0" destOrd="0" presId="urn:microsoft.com/office/officeart/2005/8/layout/bProcess3"/>
    <dgm:cxn modelId="{71C38861-69FD-492B-A6C8-75D8CEDA93C3}" type="presParOf" srcId="{30D74CC2-D7FC-4FD0-9D1B-4E6DBEDAA89C}" destId="{EC4A108E-99D5-4CDE-8C60-07C73F6811D4}" srcOrd="6" destOrd="0" presId="urn:microsoft.com/office/officeart/2005/8/layout/bProcess3"/>
    <dgm:cxn modelId="{67B78E25-3C0C-46AF-BA29-82C497E73D60}" type="presParOf" srcId="{30D74CC2-D7FC-4FD0-9D1B-4E6DBEDAA89C}" destId="{7767AC43-3C60-4001-825F-11F7DB5014A0}" srcOrd="7" destOrd="0" presId="urn:microsoft.com/office/officeart/2005/8/layout/bProcess3"/>
    <dgm:cxn modelId="{D71CB52C-B631-4CB1-9DC8-FC61BC26FDC0}" type="presParOf" srcId="{7767AC43-3C60-4001-825F-11F7DB5014A0}" destId="{42710DCE-8EDD-4D4E-80D8-50875D2F17D0}" srcOrd="0" destOrd="0" presId="urn:microsoft.com/office/officeart/2005/8/layout/bProcess3"/>
    <dgm:cxn modelId="{5C4428D7-38DC-4690-BD53-67558F3E4E58}" type="presParOf" srcId="{30D74CC2-D7FC-4FD0-9D1B-4E6DBEDAA89C}" destId="{A2825C72-42AD-46E0-A413-BEE2CE79E803}" srcOrd="8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72DD43-EB74-4BB8-86A5-29D2F5063174}">
      <dsp:nvSpPr>
        <dsp:cNvPr id="0" name=""/>
        <dsp:cNvSpPr/>
      </dsp:nvSpPr>
      <dsp:spPr>
        <a:xfrm>
          <a:off x="-4673145" y="-716389"/>
          <a:ext cx="5566436" cy="5566436"/>
        </a:xfrm>
        <a:prstGeom prst="blockArc">
          <a:avLst>
            <a:gd name="adj1" fmla="val 18900000"/>
            <a:gd name="adj2" fmla="val 2700000"/>
            <a:gd name="adj3" fmla="val 388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1C6924-D229-4D2B-81EE-9DCB50B1C3CB}">
      <dsp:nvSpPr>
        <dsp:cNvPr id="0" name=""/>
        <dsp:cNvSpPr/>
      </dsp:nvSpPr>
      <dsp:spPr>
        <a:xfrm>
          <a:off x="574509" y="413365"/>
          <a:ext cx="7792767" cy="8267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56218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+mj-lt"/>
            </a:rPr>
            <a:t>New subsection in Section 405 on communication built on the pre-existing requirements on communication in ISA 600 (Revised)</a:t>
          </a:r>
          <a:endParaRPr lang="en-SG" sz="1600" kern="1200">
            <a:solidFill>
              <a:schemeClr val="bg1"/>
            </a:solidFill>
            <a:latin typeface="+mj-lt"/>
          </a:endParaRPr>
        </a:p>
      </dsp:txBody>
      <dsp:txXfrm>
        <a:off x="574509" y="413365"/>
        <a:ext cx="7792767" cy="826731"/>
      </dsp:txXfrm>
    </dsp:sp>
    <dsp:sp modelId="{14B996A5-A60E-4CF4-8A90-DB54FB5F3637}">
      <dsp:nvSpPr>
        <dsp:cNvPr id="0" name=""/>
        <dsp:cNvSpPr/>
      </dsp:nvSpPr>
      <dsp:spPr>
        <a:xfrm>
          <a:off x="57802" y="310024"/>
          <a:ext cx="1033414" cy="103341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0BFAE3-8217-48B7-88C4-270C4B04B20E}">
      <dsp:nvSpPr>
        <dsp:cNvPr id="0" name=""/>
        <dsp:cNvSpPr/>
      </dsp:nvSpPr>
      <dsp:spPr>
        <a:xfrm>
          <a:off x="875026" y="1644228"/>
          <a:ext cx="7492250" cy="8267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56218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+mj-lt"/>
            </a:rPr>
            <a:t>Requirements in Section 405 specify the content of the communication in the context of the Code</a:t>
          </a:r>
          <a:endParaRPr lang="en-SG" sz="1600" b="0" kern="1200">
            <a:solidFill>
              <a:schemeClr val="bg1"/>
            </a:solidFill>
          </a:endParaRPr>
        </a:p>
      </dsp:txBody>
      <dsp:txXfrm>
        <a:off x="875026" y="1644228"/>
        <a:ext cx="7492250" cy="826731"/>
      </dsp:txXfrm>
    </dsp:sp>
    <dsp:sp modelId="{F4097182-FEFC-4D2A-B780-0703E484E8DD}">
      <dsp:nvSpPr>
        <dsp:cNvPr id="0" name=""/>
        <dsp:cNvSpPr/>
      </dsp:nvSpPr>
      <dsp:spPr>
        <a:xfrm>
          <a:off x="358319" y="1522405"/>
          <a:ext cx="1033414" cy="103341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753EE4-FDE7-4DCE-AADC-CFCED6D04B83}">
      <dsp:nvSpPr>
        <dsp:cNvPr id="0" name=""/>
        <dsp:cNvSpPr/>
      </dsp:nvSpPr>
      <dsp:spPr>
        <a:xfrm>
          <a:off x="574509" y="2764024"/>
          <a:ext cx="7792767" cy="108580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56218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600" kern="1200">
              <a:latin typeface="+mj-lt"/>
            </a:rPr>
            <a:t>GAF to communicate the necessary information at appropriate times to enable the CAF to meet its responsibilities under Section 405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600" kern="1200">
              <a:latin typeface="+mj-lt"/>
            </a:rPr>
            <a:t>CAF to communicate any independence matters that require significant judgment, and CAF’s relevant conclusions </a:t>
          </a:r>
          <a:endParaRPr lang="en-SG" sz="1600" kern="1200">
            <a:solidFill>
              <a:schemeClr val="bg1"/>
            </a:solidFill>
          </a:endParaRPr>
        </a:p>
      </dsp:txBody>
      <dsp:txXfrm>
        <a:off x="574509" y="2764024"/>
        <a:ext cx="7792767" cy="1085804"/>
      </dsp:txXfrm>
    </dsp:sp>
    <dsp:sp modelId="{77EA48D7-8F2A-44C1-B49F-2C449D4DE01A}">
      <dsp:nvSpPr>
        <dsp:cNvPr id="0" name=""/>
        <dsp:cNvSpPr/>
      </dsp:nvSpPr>
      <dsp:spPr>
        <a:xfrm>
          <a:off x="57802" y="2790219"/>
          <a:ext cx="1033414" cy="103341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72DD43-EB74-4BB8-86A5-29D2F5063174}">
      <dsp:nvSpPr>
        <dsp:cNvPr id="0" name=""/>
        <dsp:cNvSpPr/>
      </dsp:nvSpPr>
      <dsp:spPr>
        <a:xfrm>
          <a:off x="-4902142" y="-751202"/>
          <a:ext cx="5838468" cy="5838468"/>
        </a:xfrm>
        <a:prstGeom prst="blockArc">
          <a:avLst>
            <a:gd name="adj1" fmla="val 18900000"/>
            <a:gd name="adj2" fmla="val 2700000"/>
            <a:gd name="adj3" fmla="val 37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1C6924-D229-4D2B-81EE-9DCB50B1C3CB}">
      <dsp:nvSpPr>
        <dsp:cNvPr id="0" name=""/>
        <dsp:cNvSpPr/>
      </dsp:nvSpPr>
      <dsp:spPr>
        <a:xfrm>
          <a:off x="602199" y="433606"/>
          <a:ext cx="8738192" cy="8672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8350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latin typeface="+mj-lt"/>
            </a:rPr>
            <a:t>General principle </a:t>
          </a:r>
          <a:r>
            <a:rPr lang="en-US" sz="1600" kern="1200">
              <a:solidFill>
                <a:schemeClr val="bg1"/>
              </a:solidFill>
              <a:latin typeface="+mj-lt"/>
              <a:ea typeface="+mn-ea"/>
              <a:cs typeface="+mn-cs"/>
            </a:rPr>
            <a:t>(R400.31)</a:t>
          </a:r>
          <a:r>
            <a:rPr lang="en-US" sz="1600" kern="1200">
              <a:latin typeface="+mj-lt"/>
            </a:rPr>
            <a:t>:</a:t>
          </a:r>
          <a:br>
            <a:rPr lang="en-US" sz="1600" kern="1200">
              <a:latin typeface="+mj-lt"/>
            </a:rPr>
          </a:br>
          <a:r>
            <a:rPr lang="en-US" sz="1600" kern="1200">
              <a:solidFill>
                <a:schemeClr val="bg1"/>
              </a:solidFill>
              <a:latin typeface="+mj-lt"/>
              <a:ea typeface="+mn-ea"/>
              <a:cs typeface="+mn-cs"/>
            </a:rPr>
            <a:t>CAF should be independent during both the engagement period and the period covered by the group financial statements</a:t>
          </a:r>
          <a:endParaRPr lang="en-SG" sz="1600" kern="1200">
            <a:solidFill>
              <a:schemeClr val="bg1"/>
            </a:solidFill>
            <a:latin typeface="+mj-lt"/>
          </a:endParaRPr>
        </a:p>
      </dsp:txBody>
      <dsp:txXfrm>
        <a:off x="602199" y="433606"/>
        <a:ext cx="8738192" cy="867212"/>
      </dsp:txXfrm>
    </dsp:sp>
    <dsp:sp modelId="{14B996A5-A60E-4CF4-8A90-DB54FB5F3637}">
      <dsp:nvSpPr>
        <dsp:cNvPr id="0" name=""/>
        <dsp:cNvSpPr/>
      </dsp:nvSpPr>
      <dsp:spPr>
        <a:xfrm>
          <a:off x="60191" y="325204"/>
          <a:ext cx="1084015" cy="108401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0BFAE3-8217-48B7-88C4-270C4B04B20E}">
      <dsp:nvSpPr>
        <dsp:cNvPr id="0" name=""/>
        <dsp:cNvSpPr/>
      </dsp:nvSpPr>
      <dsp:spPr>
        <a:xfrm>
          <a:off x="917431" y="1734425"/>
          <a:ext cx="8422961" cy="8672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8350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chemeClr val="bg1"/>
              </a:solidFill>
              <a:latin typeface="+mj-lt"/>
              <a:ea typeface="+mn-ea"/>
              <a:cs typeface="+mn-cs"/>
            </a:rPr>
            <a:t>If the engagement of the non-network CAF is </a:t>
          </a:r>
          <a:r>
            <a:rPr lang="en-US" sz="1600" b="1" kern="1200">
              <a:solidFill>
                <a:schemeClr val="bg1"/>
              </a:solidFill>
              <a:latin typeface="+mj-lt"/>
              <a:ea typeface="+mn-ea"/>
              <a:cs typeface="+mn-cs"/>
            </a:rPr>
            <a:t>not of a recurring nature </a:t>
          </a:r>
          <a:r>
            <a:rPr lang="en-US" sz="1600" b="0" kern="1200">
              <a:solidFill>
                <a:schemeClr val="bg1"/>
              </a:solidFill>
              <a:latin typeface="+mj-lt"/>
              <a:ea typeface="+mn-ea"/>
              <a:cs typeface="+mn-cs"/>
            </a:rPr>
            <a:t>and the CAF’s </a:t>
          </a:r>
          <a:r>
            <a:rPr lang="en-US" sz="1600" b="1" kern="1200">
              <a:solidFill>
                <a:schemeClr val="bg1"/>
              </a:solidFill>
              <a:latin typeface="+mj-lt"/>
              <a:ea typeface="+mn-ea"/>
              <a:cs typeface="+mn-cs"/>
            </a:rPr>
            <a:t>involvement has ended, </a:t>
          </a:r>
          <a:r>
            <a:rPr lang="en-US" sz="1600" b="0" kern="1200">
              <a:solidFill>
                <a:schemeClr val="bg1"/>
              </a:solidFill>
              <a:latin typeface="+mj-lt"/>
              <a:ea typeface="+mn-ea"/>
              <a:cs typeface="+mn-cs"/>
            </a:rPr>
            <a:t>group engagement partner might determine an earlier end date </a:t>
          </a:r>
          <a:endParaRPr lang="en-SG" sz="1600" b="0" kern="1200">
            <a:solidFill>
              <a:schemeClr val="bg1"/>
            </a:solidFill>
          </a:endParaRPr>
        </a:p>
      </dsp:txBody>
      <dsp:txXfrm>
        <a:off x="917431" y="1734425"/>
        <a:ext cx="8422961" cy="867212"/>
      </dsp:txXfrm>
    </dsp:sp>
    <dsp:sp modelId="{F4097182-FEFC-4D2A-B780-0703E484E8DD}">
      <dsp:nvSpPr>
        <dsp:cNvPr id="0" name=""/>
        <dsp:cNvSpPr/>
      </dsp:nvSpPr>
      <dsp:spPr>
        <a:xfrm>
          <a:off x="375423" y="1626023"/>
          <a:ext cx="1084015" cy="108401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753EE4-FDE7-4DCE-AADC-CFCED6D04B83}">
      <dsp:nvSpPr>
        <dsp:cNvPr id="0" name=""/>
        <dsp:cNvSpPr/>
      </dsp:nvSpPr>
      <dsp:spPr>
        <a:xfrm>
          <a:off x="602199" y="3012969"/>
          <a:ext cx="8738192" cy="91176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8350" tIns="40640" rIns="40640" bIns="4064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 typeface="Arial" panose="020B0604020202020204" pitchFamily="34" charset="0"/>
            <a:buNone/>
          </a:pPr>
          <a:r>
            <a:rPr lang="en-US" sz="1600" kern="1200">
              <a:solidFill>
                <a:schemeClr val="bg1"/>
              </a:solidFill>
              <a:latin typeface="+mj-lt"/>
              <a:ea typeface="+mn-ea"/>
              <a:cs typeface="+mn-cs"/>
            </a:rPr>
            <a:t>Later of: 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 typeface="Arial" panose="020B0604020202020204" pitchFamily="34" charset="0"/>
            <a:buNone/>
          </a:pPr>
          <a:r>
            <a:rPr lang="en-US" sz="1600" i="0" kern="1200">
              <a:solidFill>
                <a:schemeClr val="bg1"/>
              </a:solidFill>
              <a:latin typeface="+mj-lt"/>
              <a:ea typeface="+mn-ea"/>
              <a:cs typeface="+mn-cs"/>
            </a:rPr>
            <a:t>- completion of the CAF’s work for </a:t>
          </a:r>
          <a:r>
            <a:rPr lang="en-US" sz="1600" kern="1200">
              <a:solidFill>
                <a:schemeClr val="bg1"/>
              </a:solidFill>
              <a:latin typeface="+mj-lt"/>
              <a:ea typeface="+mn-ea"/>
              <a:cs typeface="+mn-cs"/>
            </a:rPr>
            <a:t>the purposes of the </a:t>
          </a:r>
          <a:r>
            <a:rPr lang="en-US" sz="1600" i="1" kern="1200">
              <a:solidFill>
                <a:schemeClr val="bg1"/>
              </a:solidFill>
              <a:latin typeface="+mj-lt"/>
              <a:ea typeface="+mn-ea"/>
              <a:cs typeface="+mn-cs"/>
            </a:rPr>
            <a:t>group audit</a:t>
          </a:r>
          <a:r>
            <a:rPr lang="en-US" sz="1600" kern="1200">
              <a:solidFill>
                <a:schemeClr val="bg1"/>
              </a:solidFill>
              <a:latin typeface="+mj-lt"/>
              <a:ea typeface="+mn-ea"/>
              <a:cs typeface="+mn-cs"/>
            </a:rPr>
            <a:t>, or 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 typeface="Arial" panose="020B0604020202020204" pitchFamily="34" charset="0"/>
            <a:buNone/>
          </a:pPr>
          <a:r>
            <a:rPr lang="en-US" sz="1600" i="0" kern="1200">
              <a:solidFill>
                <a:schemeClr val="bg1"/>
              </a:solidFill>
              <a:latin typeface="+mj-lt"/>
              <a:ea typeface="+mn-ea"/>
              <a:cs typeface="+mn-cs"/>
            </a:rPr>
            <a:t>- GAF’s notification that the CAF’s </a:t>
          </a:r>
          <a:r>
            <a:rPr lang="en-US" sz="1600" kern="1200">
              <a:solidFill>
                <a:schemeClr val="bg1"/>
              </a:solidFill>
              <a:latin typeface="+mj-lt"/>
              <a:ea typeface="+mn-ea"/>
              <a:cs typeface="+mn-cs"/>
            </a:rPr>
            <a:t>involvement in the </a:t>
          </a:r>
          <a:r>
            <a:rPr lang="en-US" sz="1600" i="1" kern="1200">
              <a:solidFill>
                <a:schemeClr val="bg1"/>
              </a:solidFill>
              <a:latin typeface="+mj-lt"/>
              <a:ea typeface="+mn-ea"/>
              <a:cs typeface="+mn-cs"/>
            </a:rPr>
            <a:t>group audit </a:t>
          </a:r>
          <a:r>
            <a:rPr lang="en-US" sz="1600" kern="1200">
              <a:solidFill>
                <a:schemeClr val="bg1"/>
              </a:solidFill>
              <a:latin typeface="+mj-lt"/>
              <a:ea typeface="+mn-ea"/>
              <a:cs typeface="+mn-cs"/>
            </a:rPr>
            <a:t>has ended</a:t>
          </a:r>
          <a:endParaRPr lang="en-SG" sz="1600" kern="1200">
            <a:solidFill>
              <a:schemeClr val="bg1"/>
            </a:solidFill>
          </a:endParaRPr>
        </a:p>
      </dsp:txBody>
      <dsp:txXfrm>
        <a:off x="602199" y="3012969"/>
        <a:ext cx="8738192" cy="911761"/>
      </dsp:txXfrm>
    </dsp:sp>
    <dsp:sp modelId="{77EA48D7-8F2A-44C1-B49F-2C449D4DE01A}">
      <dsp:nvSpPr>
        <dsp:cNvPr id="0" name=""/>
        <dsp:cNvSpPr/>
      </dsp:nvSpPr>
      <dsp:spPr>
        <a:xfrm>
          <a:off x="60191" y="2926842"/>
          <a:ext cx="1084015" cy="108401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906BE0-1898-429C-8C4F-6F0EED26A927}">
      <dsp:nvSpPr>
        <dsp:cNvPr id="0" name=""/>
        <dsp:cNvSpPr/>
      </dsp:nvSpPr>
      <dsp:spPr>
        <a:xfrm>
          <a:off x="3040792" y="1076199"/>
          <a:ext cx="66734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67342" y="45720"/>
              </a:lnTo>
            </a:path>
          </a:pathLst>
        </a:custGeom>
        <a:noFill/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357014" y="1118429"/>
        <a:ext cx="34897" cy="6979"/>
      </dsp:txXfrm>
    </dsp:sp>
    <dsp:sp modelId="{A9B3CF4A-4CE9-4041-8B09-BF54D60E32A3}">
      <dsp:nvSpPr>
        <dsp:cNvPr id="0" name=""/>
        <dsp:cNvSpPr/>
      </dsp:nvSpPr>
      <dsp:spPr>
        <a:xfrm>
          <a:off x="8061" y="211560"/>
          <a:ext cx="3034531" cy="1820718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latin typeface="+mj-lt"/>
            </a:rPr>
            <a:t>September 2022</a:t>
          </a:r>
          <a:endParaRPr lang="en-US" sz="1800" kern="1200" dirty="0">
            <a:solidFill>
              <a:srgbClr val="FFFFFF"/>
            </a:solidFill>
            <a:latin typeface="Arial" panose="020B0604020202020204"/>
            <a:ea typeface="+mn-ea"/>
            <a:cs typeface="+mn-cs"/>
          </a:endParaRPr>
        </a:p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Full IESBA review of comments and proposed revisions for first-read</a:t>
          </a:r>
        </a:p>
      </dsp:txBody>
      <dsp:txXfrm>
        <a:off x="8061" y="211560"/>
        <a:ext cx="3034531" cy="1820718"/>
      </dsp:txXfrm>
    </dsp:sp>
    <dsp:sp modelId="{3CEC4314-56DF-47CD-B637-B6E176B1FF0D}">
      <dsp:nvSpPr>
        <dsp:cNvPr id="0" name=""/>
        <dsp:cNvSpPr/>
      </dsp:nvSpPr>
      <dsp:spPr>
        <a:xfrm>
          <a:off x="6773265" y="1076199"/>
          <a:ext cx="66734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67342" y="45720"/>
              </a:lnTo>
            </a:path>
          </a:pathLst>
        </a:custGeom>
        <a:noFill/>
        <a:ln w="6350" cap="flat" cmpd="sng" algn="ctr">
          <a:solidFill>
            <a:schemeClr val="accent5">
              <a:hueOff val="3828338"/>
              <a:satOff val="1692"/>
              <a:lumOff val="-10392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7089488" y="1118429"/>
        <a:ext cx="34897" cy="6979"/>
      </dsp:txXfrm>
    </dsp:sp>
    <dsp:sp modelId="{24F02FCF-9D5B-403E-819C-A742237AC2D8}">
      <dsp:nvSpPr>
        <dsp:cNvPr id="0" name=""/>
        <dsp:cNvSpPr/>
      </dsp:nvSpPr>
      <dsp:spPr>
        <a:xfrm>
          <a:off x="3740534" y="211560"/>
          <a:ext cx="3034531" cy="1820718"/>
        </a:xfrm>
        <a:prstGeom prst="rect">
          <a:avLst/>
        </a:prstGeom>
        <a:gradFill rotWithShape="0">
          <a:gsLst>
            <a:gs pos="0">
              <a:schemeClr val="accent5">
                <a:hueOff val="2871253"/>
                <a:satOff val="1269"/>
                <a:lumOff val="-779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2871253"/>
                <a:satOff val="1269"/>
                <a:lumOff val="-779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2871253"/>
                <a:satOff val="1269"/>
                <a:lumOff val="-779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October 2022</a:t>
          </a:r>
        </a:p>
        <a:p>
          <a:pPr marL="0" lvl="0" indent="0" algn="ctr" defTabSz="933450">
            <a:lnSpc>
              <a:spcPts val="216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Updated proposed changes for IESBA members’ written comments</a:t>
          </a:r>
        </a:p>
      </dsp:txBody>
      <dsp:txXfrm>
        <a:off x="3740534" y="211560"/>
        <a:ext cx="3034531" cy="1820718"/>
      </dsp:txXfrm>
    </dsp:sp>
    <dsp:sp modelId="{721284CF-53DD-4E01-86B2-BFC3B9E6A52B}">
      <dsp:nvSpPr>
        <dsp:cNvPr id="0" name=""/>
        <dsp:cNvSpPr/>
      </dsp:nvSpPr>
      <dsp:spPr>
        <a:xfrm>
          <a:off x="1525326" y="2030478"/>
          <a:ext cx="7464946" cy="667342"/>
        </a:xfrm>
        <a:custGeom>
          <a:avLst/>
          <a:gdLst/>
          <a:ahLst/>
          <a:cxnLst/>
          <a:rect l="0" t="0" r="0" b="0"/>
          <a:pathLst>
            <a:path>
              <a:moveTo>
                <a:pt x="7464946" y="0"/>
              </a:moveTo>
              <a:lnTo>
                <a:pt x="7464946" y="350771"/>
              </a:lnTo>
              <a:lnTo>
                <a:pt x="0" y="350771"/>
              </a:lnTo>
              <a:lnTo>
                <a:pt x="0" y="667342"/>
              </a:lnTo>
            </a:path>
          </a:pathLst>
        </a:custGeom>
        <a:noFill/>
        <a:ln w="6350" cap="flat" cmpd="sng" algn="ctr">
          <a:solidFill>
            <a:schemeClr val="accent5">
              <a:hueOff val="7656675"/>
              <a:satOff val="3385"/>
              <a:lumOff val="-20784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070362" y="2360660"/>
        <a:ext cx="374875" cy="6979"/>
      </dsp:txXfrm>
    </dsp:sp>
    <dsp:sp modelId="{68B8B9E2-E859-441E-A24A-B0AD3E06EA10}">
      <dsp:nvSpPr>
        <dsp:cNvPr id="0" name=""/>
        <dsp:cNvSpPr/>
      </dsp:nvSpPr>
      <dsp:spPr>
        <a:xfrm>
          <a:off x="7473007" y="211560"/>
          <a:ext cx="3034531" cy="1820718"/>
        </a:xfrm>
        <a:prstGeom prst="rect">
          <a:avLst/>
        </a:prstGeom>
        <a:gradFill rotWithShape="0">
          <a:gsLst>
            <a:gs pos="0">
              <a:schemeClr val="accent5">
                <a:hueOff val="5742506"/>
                <a:satOff val="2538"/>
                <a:lumOff val="-1558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5742506"/>
                <a:satOff val="2538"/>
                <a:lumOff val="-1558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5742506"/>
                <a:satOff val="2538"/>
                <a:lumOff val="-1558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October 2022</a:t>
          </a:r>
        </a:p>
        <a:p>
          <a:pPr marL="0" lvl="0" indent="0" algn="ctr" defTabSz="933450">
            <a:lnSpc>
              <a:spcPts val="216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Outreach with Key Stakeholders, including IFIAR and IOSCO</a:t>
          </a:r>
        </a:p>
      </dsp:txBody>
      <dsp:txXfrm>
        <a:off x="7473007" y="211560"/>
        <a:ext cx="3034531" cy="1820718"/>
      </dsp:txXfrm>
    </dsp:sp>
    <dsp:sp modelId="{7767AC43-3C60-4001-825F-11F7DB5014A0}">
      <dsp:nvSpPr>
        <dsp:cNvPr id="0" name=""/>
        <dsp:cNvSpPr/>
      </dsp:nvSpPr>
      <dsp:spPr>
        <a:xfrm>
          <a:off x="3040792" y="3594860"/>
          <a:ext cx="66734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67342" y="45720"/>
              </a:lnTo>
            </a:path>
          </a:pathLst>
        </a:custGeom>
        <a:noFill/>
        <a:ln w="6350" cap="flat" cmpd="sng" algn="ctr">
          <a:solidFill>
            <a:schemeClr val="accent5">
              <a:hueOff val="11485012"/>
              <a:satOff val="5077"/>
              <a:lumOff val="-31176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357014" y="3637090"/>
        <a:ext cx="34897" cy="6979"/>
      </dsp:txXfrm>
    </dsp:sp>
    <dsp:sp modelId="{EC4A108E-99D5-4CDE-8C60-07C73F6811D4}">
      <dsp:nvSpPr>
        <dsp:cNvPr id="0" name=""/>
        <dsp:cNvSpPr/>
      </dsp:nvSpPr>
      <dsp:spPr>
        <a:xfrm>
          <a:off x="8061" y="2730221"/>
          <a:ext cx="3034531" cy="1820718"/>
        </a:xfrm>
        <a:prstGeom prst="rect">
          <a:avLst/>
        </a:prstGeom>
        <a:gradFill rotWithShape="0">
          <a:gsLst>
            <a:gs pos="0">
              <a:schemeClr val="accent5">
                <a:hueOff val="8613759"/>
                <a:satOff val="3808"/>
                <a:lumOff val="-2338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8613759"/>
                <a:satOff val="3808"/>
                <a:lumOff val="-2338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8613759"/>
                <a:satOff val="3808"/>
                <a:lumOff val="-2338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November 2022</a:t>
          </a:r>
        </a:p>
        <a:p>
          <a:pPr marL="0" lvl="0" indent="0" algn="ctr" defTabSz="933450">
            <a:lnSpc>
              <a:spcPts val="216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Deep-dive session with Forum of Firms</a:t>
          </a:r>
        </a:p>
      </dsp:txBody>
      <dsp:txXfrm>
        <a:off x="8061" y="2730221"/>
        <a:ext cx="3034531" cy="1820718"/>
      </dsp:txXfrm>
    </dsp:sp>
    <dsp:sp modelId="{A2825C72-42AD-46E0-A413-BEE2CE79E803}">
      <dsp:nvSpPr>
        <dsp:cNvPr id="0" name=""/>
        <dsp:cNvSpPr/>
      </dsp:nvSpPr>
      <dsp:spPr>
        <a:xfrm>
          <a:off x="3740534" y="2730221"/>
          <a:ext cx="3034531" cy="1820718"/>
        </a:xfrm>
        <a:prstGeom prst="rect">
          <a:avLst/>
        </a:prstGeom>
        <a:gradFill rotWithShape="0">
          <a:gsLst>
            <a:gs pos="0">
              <a:schemeClr val="accent5">
                <a:hueOff val="11485012"/>
                <a:satOff val="5077"/>
                <a:lumOff val="-3117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11485012"/>
                <a:satOff val="5077"/>
                <a:lumOff val="-3117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11485012"/>
                <a:satOff val="5077"/>
                <a:lumOff val="-3117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December 2022</a:t>
          </a:r>
        </a:p>
        <a:p>
          <a:pPr marL="0" lvl="0" indent="0" algn="ctr" defTabSz="933450">
            <a:lnSpc>
              <a:spcPts val="216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rgbClr val="FFFFFF"/>
              </a:solidFill>
              <a:latin typeface="Arial" panose="020B0604020202020204"/>
              <a:ea typeface="+mn-ea"/>
              <a:cs typeface="+mn-cs"/>
            </a:rPr>
            <a:t>Proposed revisions to proposals in ED for IESBA’s second read and approval of final text</a:t>
          </a:r>
        </a:p>
      </dsp:txBody>
      <dsp:txXfrm>
        <a:off x="3740534" y="2730221"/>
        <a:ext cx="3034531" cy="18207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8217F18B-FBA3-4F6B-97D9-EA188CD16FE5}" type="datetimeFigureOut">
              <a:rPr lang="en-US" smtClean="0"/>
              <a:t>9/5/2022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AD342E5-AFF1-4E5D-BEDB-B5261E7DA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479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866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ts val="216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A4A4A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2153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6974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6974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52277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1396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1396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09087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1977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6917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0131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2531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1316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1316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0323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D342E5-AFF1-4E5D-BEDB-B5261E7DADB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53395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1519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151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17.jpe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16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hicsboard.org/" TargetMode="External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jpe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jpe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jpe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1.jpe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1.jpe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4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17.jpe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1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27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06591EAA-F508-3C47-9146-1E4DA5C5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US"/>
              <a:t>05-24-2021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268267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36763471-A710-2D44-8CE7-4A59F2202F3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82D11A3-E810-D24B-AE52-D1291F84FA3D}" type="datetimeFigureOut">
              <a:rPr lang="en-US" smtClean="0"/>
              <a:pPr/>
              <a:t>9/5/2022</a:t>
            </a:fld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864214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05-24-2021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7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05-24-2021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4802863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12680441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2400"/>
          </a:p>
        </p:txBody>
      </p:sp>
      <p:sp>
        <p:nvSpPr>
          <p:cNvPr id="12" name="Rectangle 5"/>
          <p:cNvSpPr>
            <a:spLocks noChangeArrowheads="1"/>
          </p:cNvSpPr>
          <p:nvPr userDrawn="1"/>
        </p:nvSpPr>
        <p:spPr bwMode="auto">
          <a:xfrm>
            <a:off x="0" y="1598615"/>
            <a:ext cx="12192000" cy="5266944"/>
          </a:xfrm>
          <a:prstGeom prst="rect">
            <a:avLst/>
          </a:prstGeom>
          <a:gradFill rotWithShape="0">
            <a:gsLst>
              <a:gs pos="0">
                <a:srgbClr val="18276E"/>
              </a:gs>
              <a:gs pos="100000">
                <a:srgbClr val="0092D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/>
          </a:p>
        </p:txBody>
      </p:sp>
      <p:pic>
        <p:nvPicPr>
          <p:cNvPr id="11" name="Picture 6" descr="Ribbon_green_1.25in_width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598615"/>
            <a:ext cx="88392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89600" y="1865315"/>
            <a:ext cx="6197600" cy="990600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689600" y="3313113"/>
            <a:ext cx="4080933" cy="1752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14" y="512251"/>
            <a:ext cx="2742556" cy="80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3500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800"/>
              </a:spcBef>
              <a:defRPr/>
            </a:lvl1pPr>
            <a:lvl2pPr>
              <a:spcBef>
                <a:spcPts val="1035"/>
              </a:spcBef>
              <a:defRPr/>
            </a:lvl2pPr>
            <a:lvl3pPr>
              <a:spcBef>
                <a:spcPts val="1035"/>
              </a:spcBef>
              <a:defRPr/>
            </a:lvl3pPr>
            <a:lvl4pPr>
              <a:spcBef>
                <a:spcPts val="1035"/>
              </a:spcBef>
              <a:defRPr/>
            </a:lvl4pPr>
            <a:lvl5pPr>
              <a:spcBef>
                <a:spcPts val="1035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0"/>
          </p:nvPr>
        </p:nvSpPr>
        <p:spPr>
          <a:xfrm>
            <a:off x="508000" y="7620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358016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45559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18771"/>
            <a:ext cx="7721600" cy="641349"/>
          </a:xfrm>
        </p:spPr>
        <p:txBody>
          <a:bodyPr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1799166"/>
            <a:ext cx="6815667" cy="4093633"/>
          </a:xfrm>
        </p:spPr>
        <p:txBody>
          <a:bodyPr/>
          <a:lstStyle>
            <a:lvl1pPr>
              <a:defRPr sz="32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600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9" y="1799169"/>
            <a:ext cx="4112684" cy="4093632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086859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9" y="4406903"/>
            <a:ext cx="10818284" cy="1362076"/>
          </a:xfrm>
        </p:spPr>
        <p:txBody>
          <a:bodyPr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9" y="2906713"/>
            <a:ext cx="10818284" cy="1500187"/>
          </a:xfrm>
        </p:spPr>
        <p:txBody>
          <a:bodyPr anchor="b"/>
          <a:lstStyle>
            <a:lvl1pPr marL="0" indent="0">
              <a:buNone/>
              <a:defRPr sz="3200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43191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2085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99168"/>
            <a:ext cx="5486400" cy="4093633"/>
          </a:xfrm>
        </p:spPr>
        <p:txBody>
          <a:bodyPr/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99168"/>
            <a:ext cx="5486400" cy="4093633"/>
          </a:xfrm>
        </p:spPr>
        <p:txBody>
          <a:bodyPr/>
          <a:lstStyle>
            <a:lvl1pPr>
              <a:defRPr sz="32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10058400" cy="533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928315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10058400" cy="533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845950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47004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08000" y="1799168"/>
            <a:ext cx="11277600" cy="4093633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510715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476" y="2216566"/>
            <a:ext cx="3503048" cy="1022788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 userDrawn="1"/>
        </p:nvSpPr>
        <p:spPr bwMode="auto">
          <a:xfrm flipH="1">
            <a:off x="512234" y="6096000"/>
            <a:ext cx="11679767" cy="61384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/>
          </a:p>
        </p:txBody>
      </p:sp>
      <p:sp>
        <p:nvSpPr>
          <p:cNvPr id="6" name="TextBox 5"/>
          <p:cNvSpPr txBox="1"/>
          <p:nvPr userDrawn="1"/>
        </p:nvSpPr>
        <p:spPr>
          <a:xfrm>
            <a:off x="2953425" y="3659416"/>
            <a:ext cx="6285151" cy="99520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/>
            <a:r>
              <a:rPr lang="en-US" sz="5867" kern="300">
                <a:solidFill>
                  <a:srgbClr val="005BAA"/>
                </a:solidFill>
                <a:latin typeface="Bauer Bodoni Std" pitchFamily="18" charset="0"/>
              </a:rPr>
              <a:t>The Ethics Board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4545104" y="5105401"/>
            <a:ext cx="3045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solidFill>
                  <a:schemeClr val="tx2">
                    <a:lumMod val="65000"/>
                    <a:lumOff val="35000"/>
                  </a:schemeClr>
                </a:solidFill>
                <a:hlinkClick r:id="rId3"/>
              </a:rPr>
              <a:t>www.ethicsboard.org</a:t>
            </a:r>
            <a:endParaRPr lang="en-US" sz="240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311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Standard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808080"/>
                </a:solidFill>
              </a:defRPr>
            </a:lvl1pPr>
            <a:lvl2pPr>
              <a:defRPr>
                <a:solidFill>
                  <a:srgbClr val="808080"/>
                </a:solidFill>
              </a:defRPr>
            </a:lvl2pPr>
            <a:lvl3pPr>
              <a:defRPr>
                <a:solidFill>
                  <a:srgbClr val="808080"/>
                </a:solidFill>
              </a:defRPr>
            </a:lvl3pPr>
            <a:lvl4pPr marL="857187" indent="-228584">
              <a:defRPr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84182" indent="-228584">
              <a:defRPr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05136" y="6511062"/>
            <a:ext cx="3677264" cy="304412"/>
          </a:xfrm>
          <a:prstGeom prst="rect">
            <a:avLst/>
          </a:prstGeom>
        </p:spPr>
        <p:txBody>
          <a:bodyPr/>
          <a:lstStyle>
            <a:lvl1pPr marL="0" marR="0" indent="0" algn="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808080"/>
                </a:solidFill>
              </a:defRPr>
            </a:lvl1pPr>
          </a:lstStyle>
          <a:p>
            <a:r>
              <a:rPr lang="en-US">
                <a:latin typeface="Arial" panose="020B0604020202020204" pitchFamily="34" charset="0"/>
                <a:cs typeface="MS PGothic" charset="0"/>
              </a:rPr>
              <a:t>Page </a:t>
            </a:r>
            <a:fld id="{95158037-59F0-9C4B-B231-1C776117AADA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r>
              <a:rPr lang="en-US">
                <a:latin typeface="Arial" panose="020B0604020202020204" pitchFamily="34" charset="0"/>
                <a:cs typeface="MS PGothic" charset="0"/>
              </a:rPr>
              <a:t>  |  Confidential and Proprietary Information</a:t>
            </a:r>
          </a:p>
        </p:txBody>
      </p:sp>
    </p:spTree>
    <p:extLst>
      <p:ext uri="{BB962C8B-B14F-4D97-AF65-F5344CB8AC3E}">
        <p14:creationId xmlns:p14="http://schemas.microsoft.com/office/powerpoint/2010/main" val="38892632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457200"/>
            <a:ext cx="10058400" cy="533400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ubtitle 2"/>
          <p:cNvSpPr>
            <a:spLocks noGrp="1"/>
          </p:cNvSpPr>
          <p:nvPr>
            <p:ph type="subTitle" idx="10"/>
          </p:nvPr>
        </p:nvSpPr>
        <p:spPr>
          <a:xfrm>
            <a:off x="508000" y="15240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08016" y="6511061"/>
            <a:ext cx="2774384" cy="30441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rgbClr val="808080"/>
                </a:solidFill>
                <a:latin typeface="Arial Narrow"/>
                <a:cs typeface="Arial Narrow"/>
              </a:defRPr>
            </a:lvl1pPr>
          </a:lstStyle>
          <a:p>
            <a:pPr algn="r"/>
            <a:r>
              <a:rPr lang="en-US">
                <a:latin typeface="Arial" panose="020B0604020202020204" pitchFamily="34" charset="0"/>
                <a:cs typeface="MS PGothic" charset="0"/>
              </a:rPr>
              <a:t>Page </a:t>
            </a:r>
            <a:fld id="{95158037-59F0-9C4B-B231-1C776117AADA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37937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913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430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875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4607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095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25389208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71B5729D-97A3-B74D-8F1F-CE9FF284F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7155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6500801-EEE0-5640-B67D-583E10ABD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418965671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Agenda item 1</a:t>
            </a:r>
          </a:p>
          <a:p>
            <a:pPr lvl="0"/>
            <a:r>
              <a:rPr lang="en-US"/>
              <a:t>Agenda item 2</a:t>
            </a:r>
          </a:p>
          <a:p>
            <a:pPr lvl="0"/>
            <a:r>
              <a:rPr lang="en-US"/>
              <a:t>Agenda item 3</a:t>
            </a:r>
          </a:p>
          <a:p>
            <a:pPr lvl="0"/>
            <a:r>
              <a:rPr lang="en-US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15357D13-28E9-504B-AD5E-34C08981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66507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7769D9AB-7B87-544F-BE76-0EBE8E6771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69284386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06591EAA-F508-3C47-9146-1E4DA5C5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65936813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/>
              <a:t>Fourth level</a:t>
            </a:r>
          </a:p>
          <a:p>
            <a:pPr lvl="2"/>
            <a:endParaRPr lang="en-US"/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36763471-A710-2D44-8CE7-4A59F2202F3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82D11A3-E810-D24B-AE52-D1291F84FA3D}" type="datetimeFigureOut">
              <a:rPr lang="en-US" smtClean="0"/>
              <a:pPr/>
              <a:t>9/5/2022</a:t>
            </a:fld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1742794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1840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036932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/>
              <a:t>Name(s) of presenter(s)</a:t>
            </a:r>
          </a:p>
          <a:p>
            <a:pPr lvl="0"/>
            <a:r>
              <a:rPr lang="en-US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40927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78847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US"/>
              <a:t>05-24-2021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12715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71B5729D-97A3-B74D-8F1F-CE9FF284F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US"/>
              <a:t>05-24-2021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728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6500801-EEE0-5640-B67D-583E10ABD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US"/>
              <a:t>05-24-2021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028484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Agenda item 1</a:t>
            </a:r>
          </a:p>
          <a:p>
            <a:pPr lvl="0"/>
            <a:r>
              <a:rPr lang="en-US"/>
              <a:t>Agenda item 2</a:t>
            </a:r>
          </a:p>
          <a:p>
            <a:pPr lvl="0"/>
            <a:r>
              <a:rPr lang="en-US"/>
              <a:t>Agenda item 3</a:t>
            </a:r>
          </a:p>
          <a:p>
            <a:pPr lvl="0"/>
            <a:r>
              <a:rPr lang="en-US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Agenda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15357D13-28E9-504B-AD5E-34C08981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US"/>
              <a:t>05-24-2021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79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7769D9AB-7B87-544F-BE76-0EBE8E6771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US"/>
              <a:t>05-24-2021</a:t>
            </a:r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046589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image" Target="../media/image19.png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image" Target="../media/image18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48FA7-54B8-4549-832A-88EEA393AD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r>
              <a:rPr lang="en-US"/>
              <a:t>05-24-2021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04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4" r:id="rId2"/>
    <p:sldLayoutId id="2147483906" r:id="rId3"/>
    <p:sldLayoutId id="2147483905" r:id="rId4"/>
    <p:sldLayoutId id="2147483878" r:id="rId5"/>
    <p:sldLayoutId id="2147483873" r:id="rId6"/>
    <p:sldLayoutId id="2147483875" r:id="rId7"/>
    <p:sldLayoutId id="2147483912" r:id="rId8"/>
    <p:sldLayoutId id="2147483899" r:id="rId9"/>
    <p:sldLayoutId id="2147483910" r:id="rId10"/>
    <p:sldLayoutId id="2147483911" r:id="rId11"/>
    <p:sldLayoutId id="2147483877" r:id="rId12"/>
    <p:sldLayoutId id="2147483880" r:id="rId13"/>
    <p:sldLayoutId id="2147483913" r:id="rId14"/>
  </p:sldLayoutIdLst>
  <p:hf hdr="0" ftr="0" dt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40" y="3"/>
            <a:ext cx="12187961" cy="1678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 flipH="1">
            <a:off x="512234" y="6096000"/>
            <a:ext cx="11679767" cy="61384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/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126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94501"/>
            <a:ext cx="11277600" cy="408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3"/>
          <p:cNvSpPr txBox="1">
            <a:spLocks noGrp="1"/>
          </p:cNvSpPr>
          <p:nvPr/>
        </p:nvSpPr>
        <p:spPr bwMode="auto">
          <a:xfrm>
            <a:off x="8566156" y="6432549"/>
            <a:ext cx="3219449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>
              <a:defRPr/>
            </a:pPr>
            <a:r>
              <a:rPr lang="en-US" sz="1067">
                <a:solidFill>
                  <a:schemeClr val="bg2"/>
                </a:solidFill>
                <a:cs typeface="MS PGothic" charset="0"/>
              </a:rPr>
              <a:t>Page </a:t>
            </a:r>
            <a:fld id="{95158037-59F0-9C4B-B231-1C776117AADA}" type="slidenum">
              <a:rPr lang="en-US" sz="1067" smtClean="0">
                <a:solidFill>
                  <a:schemeClr val="bg2"/>
                </a:solidFill>
              </a:rPr>
              <a:pPr algn="r">
                <a:defRPr/>
              </a:pPr>
              <a:t>‹#›</a:t>
            </a:fld>
            <a:r>
              <a:rPr lang="en-US" sz="1067">
                <a:solidFill>
                  <a:schemeClr val="bg2"/>
                </a:solidFill>
                <a:cs typeface="MS PGothic" charset="0"/>
              </a:rPr>
              <a:t> | Proprietary and Copyrighted Information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58" y="6319900"/>
            <a:ext cx="1371277" cy="40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423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  <p:sldLayoutId id="2147483925" r:id="rId11"/>
    <p:sldLayoutId id="2147483927" r:id="rId1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9pPr>
    </p:titleStyle>
    <p:bodyStyle>
      <a:lvl1pPr marL="457189" indent="-457189" algn="l" rtl="0" eaLnBrk="1" fontAlgn="base" hangingPunct="1">
        <a:spcBef>
          <a:spcPts val="1035"/>
        </a:spcBef>
        <a:spcAft>
          <a:spcPct val="0"/>
        </a:spcAft>
        <a:buChar char="•"/>
        <a:defRPr sz="32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ＭＳ Ｐゴシック" charset="0"/>
        </a:defRPr>
      </a:lvl1pPr>
      <a:lvl2pPr marL="926569" indent="-463284" algn="l" rtl="0" eaLnBrk="1" fontAlgn="base" hangingPunct="1">
        <a:spcBef>
          <a:spcPts val="1035"/>
        </a:spcBef>
        <a:spcAft>
          <a:spcPct val="0"/>
        </a:spcAft>
        <a:buChar char="–"/>
        <a:defRPr sz="2667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2pPr>
      <a:lvl3pPr marL="1389853" indent="-463284" algn="l" rtl="0" eaLnBrk="1" fontAlgn="base" hangingPunct="1">
        <a:spcBef>
          <a:spcPts val="1035"/>
        </a:spcBef>
        <a:spcAft>
          <a:spcPct val="0"/>
        </a:spcAft>
        <a:buChar char="•"/>
        <a:defRPr sz="24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3pPr>
      <a:lvl4pPr marL="1853138" indent="-463284" algn="l" rtl="0" eaLnBrk="1" fontAlgn="base" hangingPunct="1">
        <a:spcBef>
          <a:spcPts val="1035"/>
        </a:spcBef>
        <a:spcAft>
          <a:spcPct val="0"/>
        </a:spcAft>
        <a:buChar char="–"/>
        <a:defRPr sz="2133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4pPr>
      <a:lvl5pPr marL="2316422" indent="-463284" algn="l" rtl="0" eaLnBrk="1" fontAlgn="base" hangingPunct="1">
        <a:spcBef>
          <a:spcPts val="1035"/>
        </a:spcBef>
        <a:spcAft>
          <a:spcPct val="0"/>
        </a:spcAft>
        <a:buChar char="»"/>
        <a:defRPr sz="1867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5pPr>
      <a:lvl6pPr marL="335271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48FA7-54B8-4549-832A-88EEA393AD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r>
              <a:rPr lang="en-CA"/>
              <a:t>05-24-2021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479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  <p:sldLayoutId id="2147483930" r:id="rId2"/>
    <p:sldLayoutId id="2147483931" r:id="rId3"/>
    <p:sldLayoutId id="2147483932" r:id="rId4"/>
    <p:sldLayoutId id="2147483933" r:id="rId5"/>
    <p:sldLayoutId id="2147483934" r:id="rId6"/>
    <p:sldLayoutId id="2147483935" r:id="rId7"/>
    <p:sldLayoutId id="2147483936" r:id="rId8"/>
    <p:sldLayoutId id="2147483937" r:id="rId9"/>
    <p:sldLayoutId id="2147483938" r:id="rId10"/>
    <p:sldLayoutId id="2147483939" r:id="rId11"/>
    <p:sldLayoutId id="2147483940" r:id="rId12"/>
    <p:sldLayoutId id="2147483941" r:id="rId13"/>
    <p:sldLayoutId id="2147483942" r:id="rId14"/>
  </p:sldLayoutIdLst>
  <p:hf hdr="0" ftr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fac.org/system/files/meetings/files/Agenda-Item-5B-Proposed-Revised-Text-mark-up-from-ED.pdf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13" Type="http://schemas.openxmlformats.org/officeDocument/2006/relationships/image" Target="../media/image41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35.png"/><Relationship Id="rId12" Type="http://schemas.openxmlformats.org/officeDocument/2006/relationships/image" Target="../media/image40.sv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openxmlformats.org/officeDocument/2006/relationships/image" Target="../media/image39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38.sv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7.png"/><Relationship Id="rId14" Type="http://schemas.openxmlformats.org/officeDocument/2006/relationships/image" Target="../media/image42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2.xml"/><Relationship Id="rId4" Type="http://schemas.openxmlformats.org/officeDocument/2006/relationships/hyperlink" Target="https://www.ifac.org/system/files/meetings/files/Agenda-Item-5B-Proposed-Revised-Text-mark-up-from-ED.pdf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2.xml"/><Relationship Id="rId4" Type="http://schemas.openxmlformats.org/officeDocument/2006/relationships/hyperlink" Target="https://www.ifac.org/system/files/meetings/files/Agenda-Item-5B-Proposed-Revised-Text-mark-up-from-ED.pdf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43.jpe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fac.org/system/files/publications/files/FINAL-Proposed-Revisions-Relating-to-the-Definition-of-Engagement-Team-and-Group-Audits.pdf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ethicsboard.org/publications/proposed-revisions-code-relating-definition-engagement-team-and-group-audits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thicsboard.org/meetings/july-22-2020-virtual-meeting" TargetMode="External"/><Relationship Id="rId2" Type="http://schemas.openxmlformats.org/officeDocument/2006/relationships/hyperlink" Target="https://www.ifac.org/system/files/meetings/files/Agenda-Item-D3-Report-Back-Engagement-Team-Group-Audits-Independence.pdf" TargetMode="Externa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fac.org/system/files/meetings/files/20210913-IAASB-Agenda_Item_2-ISA_600-Issues_Paper.pdf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641F5C9-8CFA-459F-8D26-4D2D0C2465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5786" y="4648249"/>
            <a:ext cx="9907588" cy="2039040"/>
          </a:xfrm>
        </p:spPr>
        <p:txBody>
          <a:bodyPr/>
          <a:lstStyle/>
          <a:p>
            <a:r>
              <a:rPr lang="en-US" sz="3200" b="1">
                <a:latin typeface="Product Sans Thin" panose="020B0203030502040203"/>
              </a:rPr>
              <a:t>Caroline Lee, Task Force Chair</a:t>
            </a:r>
          </a:p>
          <a:p>
            <a:pPr>
              <a:spcBef>
                <a:spcPts val="1200"/>
              </a:spcBef>
            </a:pPr>
            <a:r>
              <a:rPr lang="en-US" sz="2400">
                <a:latin typeface="Product Sans Thin" panose="020B0203030502040203"/>
              </a:rPr>
              <a:t>IESBA CAG Meeting</a:t>
            </a:r>
          </a:p>
          <a:p>
            <a:pPr>
              <a:spcBef>
                <a:spcPts val="0"/>
              </a:spcBef>
            </a:pPr>
            <a:r>
              <a:rPr lang="en-US" sz="2400">
                <a:latin typeface="Product Sans Thin" panose="020B0203030502040203"/>
              </a:rPr>
              <a:t>6 September, 2022</a:t>
            </a:r>
          </a:p>
          <a:p>
            <a:endParaRPr lang="en-US">
              <a:latin typeface="Product Sans Thin" panose="020B0203030502040203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ADC016-379D-4A95-BEB3-709D6D5D5A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5985" y="3340919"/>
            <a:ext cx="9906901" cy="1179867"/>
          </a:xfrm>
        </p:spPr>
        <p:txBody>
          <a:bodyPr>
            <a:noAutofit/>
          </a:bodyPr>
          <a:lstStyle/>
          <a:p>
            <a:pPr marL="236538" indent="-236538"/>
            <a:r>
              <a:rPr lang="en-US" sz="3600" kern="0">
                <a:latin typeface="Product Sans Thin" panose="020B0203030502040203"/>
              </a:rPr>
              <a:t>Revisions to the Proposals of the ED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F48F87-64DE-42B2-8511-FF5DA006BE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5786" y="889792"/>
            <a:ext cx="11062390" cy="2417876"/>
          </a:xfrm>
        </p:spPr>
        <p:txBody>
          <a:bodyPr>
            <a:normAutofit/>
          </a:bodyPr>
          <a:lstStyle/>
          <a:p>
            <a:r>
              <a:rPr lang="en-US" sz="5000">
                <a:latin typeface="Product Sans Thin" panose="020B0203030502040203"/>
              </a:rPr>
              <a:t>Engagement Team - Group Audits </a:t>
            </a:r>
            <a:br>
              <a:rPr lang="en-US" sz="5000">
                <a:latin typeface="Product Sans Thin" panose="020B0203030502040203"/>
              </a:rPr>
            </a:br>
            <a:r>
              <a:rPr lang="en-US" sz="5000">
                <a:latin typeface="Product Sans Thin" panose="020B0203030502040203"/>
              </a:rPr>
              <a:t>Independence</a:t>
            </a:r>
          </a:p>
        </p:txBody>
      </p:sp>
    </p:spTree>
    <p:extLst>
      <p:ext uri="{BB962C8B-B14F-4D97-AF65-F5344CB8AC3E}">
        <p14:creationId xmlns:p14="http://schemas.microsoft.com/office/powerpoint/2010/main" val="10759839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74A9C4F-F651-4C37-A8F7-6732A6835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44" y="1425921"/>
            <a:ext cx="5871519" cy="5104722"/>
          </a:xfrm>
        </p:spPr>
        <p:txBody>
          <a:bodyPr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ts val="336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Do Representatives have any questions or comments regarding the proposed revisions to:</a:t>
            </a:r>
          </a:p>
          <a:p>
            <a:pPr>
              <a:lnSpc>
                <a:spcPts val="336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lang="en-US" sz="2400" dirty="0">
                <a:solidFill>
                  <a:srgbClr val="0B5494"/>
                </a:solidFill>
                <a:latin typeface="Arial" panose="020B0604020202020204"/>
              </a:rPr>
              <a:t>P</a:t>
            </a:r>
            <a:r>
              <a:rPr kumimoji="0" lang="en-US" sz="2400" i="0" u="none" strike="noStrike" kern="1200" cap="none" spc="0" normalizeH="0" baseline="0" noProof="0" dirty="0" err="1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aragraphs</a:t>
            </a: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400.8 to 400.12, and</a:t>
            </a:r>
          </a:p>
          <a:p>
            <a:pPr>
              <a:lnSpc>
                <a:spcPts val="3360"/>
              </a:lnSpc>
              <a:spcBef>
                <a:spcPts val="1200"/>
              </a:spcBef>
              <a:spcAft>
                <a:spcPts val="1200"/>
              </a:spcAft>
              <a:defRPr/>
            </a:pPr>
            <a:r>
              <a:rPr lang="en-US" sz="2400" dirty="0">
                <a:solidFill>
                  <a:srgbClr val="0B5494"/>
                </a:solidFill>
                <a:latin typeface="Arial" panose="020B0604020202020204"/>
              </a:rPr>
              <a:t>ET and AT definition in </a:t>
            </a:r>
            <a:r>
              <a:rPr lang="en-US" sz="2400" dirty="0">
                <a:solidFill>
                  <a:srgbClr val="0B5494"/>
                </a:solidFill>
                <a:latin typeface="Arial" panose="020B0604020202020204"/>
                <a:hlinkClick r:id="rId3"/>
              </a:rPr>
              <a:t>IESBA Agenda Item 5-B</a:t>
            </a:r>
            <a:r>
              <a:rPr lang="en-US" sz="2400" dirty="0">
                <a:solidFill>
                  <a:srgbClr val="0B5494"/>
                </a:solidFill>
                <a:latin typeface="Arial" panose="020B0604020202020204"/>
              </a:rPr>
              <a:t>?</a:t>
            </a:r>
            <a:endParaRPr kumimoji="0" lang="en-US" sz="2400" i="0" u="none" strike="noStrike" kern="1200" cap="none" spc="0" normalizeH="0" baseline="0" noProof="0" dirty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>
              <a:defRPr/>
            </a:pP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>
              <a:defRPr/>
            </a:pP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>
              <a:defRPr/>
            </a:pP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>
              <a:defRPr/>
            </a:pPr>
            <a:endParaRPr lang="en-US" sz="2000" dirty="0"/>
          </a:p>
        </p:txBody>
      </p:sp>
      <p:pic>
        <p:nvPicPr>
          <p:cNvPr id="6" name="Content Placeholder 5" descr="Yellow and blue symbols">
            <a:extLst>
              <a:ext uri="{FF2B5EF4-FFF2-40B4-BE49-F238E27FC236}">
                <a16:creationId xmlns:a16="http://schemas.microsoft.com/office/drawing/2014/main" id="{32602591-49A7-4AD6-9DA6-C8BAEB121AC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871483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6E9EE61-0D78-590F-F673-30F451DDD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77DAFEF-B76A-4F04-FC81-6BC0ECF15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en-US" sz="3600">
                <a:latin typeface="+mj-lt"/>
              </a:rPr>
              <a:t>Independence in a Group Audit Context</a:t>
            </a:r>
          </a:p>
        </p:txBody>
      </p:sp>
    </p:spTree>
    <p:extLst>
      <p:ext uri="{BB962C8B-B14F-4D97-AF65-F5344CB8AC3E}">
        <p14:creationId xmlns:p14="http://schemas.microsoft.com/office/powerpoint/2010/main" val="33459091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BCB40-42E5-2E8A-AB9D-C33B59847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744" y="52067"/>
            <a:ext cx="10515600" cy="1068518"/>
          </a:xfrm>
        </p:spPr>
        <p:txBody>
          <a:bodyPr>
            <a:normAutofit/>
          </a:bodyPr>
          <a:lstStyle/>
          <a:p>
            <a:r>
              <a:rPr lang="en-US" sz="3000">
                <a:latin typeface="+mj-lt"/>
              </a:rPr>
              <a:t>Independence Considerations for Individuals (R405.5 and R405.6) 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04829CE0-28CF-4B6E-91F4-0F64F86B31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8237900"/>
              </p:ext>
            </p:extLst>
          </p:nvPr>
        </p:nvGraphicFramePr>
        <p:xfrm>
          <a:off x="618744" y="1229268"/>
          <a:ext cx="10736183" cy="3984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1179">
                  <a:extLst>
                    <a:ext uri="{9D8B030D-6E8A-4147-A177-3AD203B41FA5}">
                      <a16:colId xmlns:a16="http://schemas.microsoft.com/office/drawing/2014/main" val="1822451351"/>
                    </a:ext>
                  </a:extLst>
                </a:gridCol>
                <a:gridCol w="6345004">
                  <a:extLst>
                    <a:ext uri="{9D8B030D-6E8A-4147-A177-3AD203B41FA5}">
                      <a16:colId xmlns:a16="http://schemas.microsoft.com/office/drawing/2014/main" val="2166965933"/>
                    </a:ext>
                  </a:extLst>
                </a:gridCol>
              </a:tblGrid>
              <a:tr h="541421"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Comments</a:t>
                      </a:r>
                      <a:endParaRPr lang="en-SG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TF Response</a:t>
                      </a:r>
                      <a:endParaRPr lang="en-SG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8368618"/>
                  </a:ext>
                </a:extLst>
              </a:tr>
              <a:tr h="3443297">
                <a:tc gridSpan="2"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4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Generally supported addressing independence considerations in a group audit and aligning requirements and application material to ISA 600 (Revised) </a:t>
                      </a:r>
                      <a:r>
                        <a:rPr lang="en-US" sz="24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(highlighted in early comments)</a:t>
                      </a:r>
                    </a:p>
                    <a:p>
                      <a:pPr marL="285750" marR="0" lvl="0" indent="-285750" algn="l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24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Suggestions for better calibrating independence considerations for individuals involved in the </a:t>
                      </a:r>
                      <a:r>
                        <a:rPr lang="en-US" sz="24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group audit </a:t>
                      </a:r>
                      <a:r>
                        <a:rPr lang="en-US" sz="24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and </a:t>
                      </a:r>
                      <a:r>
                        <a:rPr lang="en-US" sz="24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component auditor firm </a:t>
                      </a:r>
                      <a:r>
                        <a:rPr lang="en-US" sz="2400" i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(CAF) outside the </a:t>
                      </a:r>
                      <a:r>
                        <a:rPr lang="en-US" sz="24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group auditor firm’s </a:t>
                      </a:r>
                      <a:r>
                        <a:rPr lang="en-US" sz="24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(GAF) network 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SG" sz="1600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0696537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1FA7A7-33E6-4251-8D39-02BAE07CD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1472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BCB40-42E5-2E8A-AB9D-C33B59847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744" y="52067"/>
            <a:ext cx="10515600" cy="1068518"/>
          </a:xfrm>
        </p:spPr>
        <p:txBody>
          <a:bodyPr>
            <a:normAutofit/>
          </a:bodyPr>
          <a:lstStyle/>
          <a:p>
            <a:r>
              <a:rPr lang="en-US" sz="3000">
                <a:latin typeface="+mj-lt"/>
              </a:rPr>
              <a:t>Independence Considerations for Individuals (R405.5 and R405.6) 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04829CE0-28CF-4B6E-91F4-0F64F86B31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2699852"/>
              </p:ext>
            </p:extLst>
          </p:nvPr>
        </p:nvGraphicFramePr>
        <p:xfrm>
          <a:off x="618744" y="1229268"/>
          <a:ext cx="10856504" cy="5193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0391">
                  <a:extLst>
                    <a:ext uri="{9D8B030D-6E8A-4147-A177-3AD203B41FA5}">
                      <a16:colId xmlns:a16="http://schemas.microsoft.com/office/drawing/2014/main" val="1822451351"/>
                    </a:ext>
                  </a:extLst>
                </a:gridCol>
                <a:gridCol w="6416113">
                  <a:extLst>
                    <a:ext uri="{9D8B030D-6E8A-4147-A177-3AD203B41FA5}">
                      <a16:colId xmlns:a16="http://schemas.microsoft.com/office/drawing/2014/main" val="2166965933"/>
                    </a:ext>
                  </a:extLst>
                </a:gridCol>
              </a:tblGrid>
              <a:tr h="498249"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Comments</a:t>
                      </a:r>
                      <a:endParaRPr lang="en-SG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TF Response</a:t>
                      </a:r>
                      <a:endParaRPr lang="en-SG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8368618"/>
                  </a:ext>
                </a:extLst>
              </a:tr>
              <a:tr h="4695042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Concerns about </a:t>
                      </a:r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proportionality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of the approach applicable to CAF outside GAF’s network </a:t>
                      </a:r>
                      <a:r>
                        <a:rPr lang="en-US" sz="18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(highlighted in early comments)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Concerns about negative impact on SMPs and potential </a:t>
                      </a:r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market concentration </a:t>
                      </a:r>
                      <a:r>
                        <a:rPr lang="en-US" sz="18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(highlighted in early comments)</a:t>
                      </a:r>
                    </a:p>
                    <a:p>
                      <a:pPr marL="285750" marR="0" lvl="0" indent="-285750" algn="l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Questions whether additional </a:t>
                      </a:r>
                      <a:r>
                        <a:rPr lang="en-US" sz="1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cost and work effort 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in managing and monitoring compliance at component level outweigh any uplift in audit quality </a:t>
                      </a:r>
                      <a:endParaRPr lang="en-US" sz="1800" i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Acknowledge potential practical challenges for CAF outside GAF’s network (e.g. implement system to support compliance and monitoring might detract from audit procedures); b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urdensome for CAF to monitor individual audit team members’ independence vis-a-vis all entities within audit client definition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Applying same independence requirements to all audit team members, within and outside the GAF's network, would not be in the public interest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Especially parent and sister entities for a publicly traded group audit client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Focus only on relationships with entities more likely to threaten the individual's independence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See Appendices 3 &amp; 4 of Agenda Item 5-A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8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7938996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1FA7A7-33E6-4251-8D39-02BAE07CD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9507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BCB40-42E5-2E8A-AB9D-C33B59847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873" y="9842"/>
            <a:ext cx="10515600" cy="1068518"/>
          </a:xfrm>
        </p:spPr>
        <p:txBody>
          <a:bodyPr>
            <a:normAutofit/>
          </a:bodyPr>
          <a:lstStyle/>
          <a:p>
            <a:r>
              <a:rPr lang="en-US" sz="3200">
                <a:latin typeface="+mj-lt"/>
              </a:rPr>
              <a:t>Independence Considerations for Individuals</a:t>
            </a:r>
            <a:br>
              <a:rPr lang="en-US" sz="3200">
                <a:latin typeface="+mj-lt"/>
              </a:rPr>
            </a:br>
            <a:r>
              <a:rPr lang="en-US" sz="3200" i="1">
                <a:latin typeface="+mj-lt"/>
              </a:rPr>
              <a:t>ED proposal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0752C1B-B95F-07C6-27F8-9805C49CF5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4334" y="1211585"/>
            <a:ext cx="8690867" cy="5610041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D3AC81-4739-B785-2CE7-9AE913FBB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994240-B504-4F4C-94C1-A0964ECBB5EF}"/>
              </a:ext>
            </a:extLst>
          </p:cNvPr>
          <p:cNvSpPr txBox="1"/>
          <p:nvPr/>
        </p:nvSpPr>
        <p:spPr>
          <a:xfrm>
            <a:off x="8456293" y="4320540"/>
            <a:ext cx="1019777" cy="525781"/>
          </a:xfrm>
          <a:prstGeom prst="rect">
            <a:avLst/>
          </a:prstGeom>
          <a:solidFill>
            <a:srgbClr val="7030A0"/>
          </a:solidFill>
          <a:ln>
            <a:solidFill>
              <a:srgbClr val="4A4A4A"/>
            </a:solidFill>
          </a:ln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sz="1100" b="1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Component Audit Client “F”</a:t>
            </a:r>
            <a:endParaRPr lang="en-SG" sz="1100" b="1">
              <a:solidFill>
                <a:schemeClr val="bg1"/>
              </a:solidFill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FE90D8-EE11-43FB-A295-F2540D3133CC}"/>
              </a:ext>
            </a:extLst>
          </p:cNvPr>
          <p:cNvSpPr txBox="1"/>
          <p:nvPr/>
        </p:nvSpPr>
        <p:spPr>
          <a:xfrm>
            <a:off x="4183478" y="4392930"/>
            <a:ext cx="1019777" cy="525781"/>
          </a:xfrm>
          <a:prstGeom prst="rect">
            <a:avLst/>
          </a:prstGeom>
          <a:solidFill>
            <a:srgbClr val="7030A0"/>
          </a:solidFill>
          <a:ln>
            <a:solidFill>
              <a:srgbClr val="4A4A4A"/>
            </a:solidFill>
          </a:ln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sz="1100" b="1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Component Audit Client “F”</a:t>
            </a:r>
            <a:endParaRPr lang="en-SG" sz="1100" b="1">
              <a:solidFill>
                <a:schemeClr val="bg1"/>
              </a:solidFill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8430261-299B-44DC-8D74-CDEA7A5551D1}"/>
              </a:ext>
            </a:extLst>
          </p:cNvPr>
          <p:cNvGrpSpPr/>
          <p:nvPr/>
        </p:nvGrpSpPr>
        <p:grpSpPr>
          <a:xfrm>
            <a:off x="4529560" y="2996697"/>
            <a:ext cx="1019777" cy="1659123"/>
            <a:chOff x="4433310" y="2996697"/>
            <a:chExt cx="1019777" cy="1659123"/>
          </a:xfrm>
        </p:grpSpPr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51896E41-AAF6-4216-8BAC-2696FF2657DA}"/>
                </a:ext>
              </a:extLst>
            </p:cNvPr>
            <p:cNvCxnSpPr>
              <a:cxnSpLocks/>
            </p:cNvCxnSpPr>
            <p:nvPr/>
          </p:nvCxnSpPr>
          <p:spPr>
            <a:xfrm>
              <a:off x="5453087" y="2996697"/>
              <a:ext cx="0" cy="1659123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9713CD86-575A-4E09-8D48-67A4E0EAEE76}"/>
                </a:ext>
              </a:extLst>
            </p:cNvPr>
            <p:cNvCxnSpPr/>
            <p:nvPr/>
          </p:nvCxnSpPr>
          <p:spPr>
            <a:xfrm flipH="1">
              <a:off x="4433310" y="2996697"/>
              <a:ext cx="1009476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70B77307-7A60-42C6-931F-3A541C91BBD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47604" y="4655820"/>
              <a:ext cx="295182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3DDAC95-B989-43AC-B64B-54B9AC5604AF}"/>
              </a:ext>
            </a:extLst>
          </p:cNvPr>
          <p:cNvGrpSpPr/>
          <p:nvPr/>
        </p:nvGrpSpPr>
        <p:grpSpPr>
          <a:xfrm>
            <a:off x="8801584" y="2995094"/>
            <a:ext cx="1019777" cy="1659123"/>
            <a:chOff x="4433310" y="2996697"/>
            <a:chExt cx="1019777" cy="1659123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110F516-2C4E-4D80-8FFF-BF547A8E1A47}"/>
                </a:ext>
              </a:extLst>
            </p:cNvPr>
            <p:cNvCxnSpPr>
              <a:cxnSpLocks/>
            </p:cNvCxnSpPr>
            <p:nvPr/>
          </p:nvCxnSpPr>
          <p:spPr>
            <a:xfrm>
              <a:off x="5453087" y="2996697"/>
              <a:ext cx="0" cy="1659123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2D797FAF-33B4-4A69-A3B9-7E5487E97ECE}"/>
                </a:ext>
              </a:extLst>
            </p:cNvPr>
            <p:cNvCxnSpPr/>
            <p:nvPr/>
          </p:nvCxnSpPr>
          <p:spPr>
            <a:xfrm flipH="1">
              <a:off x="4433310" y="2996697"/>
              <a:ext cx="1009476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A476DAA7-C2FA-4D53-9B52-E7824D22A40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47604" y="4655820"/>
              <a:ext cx="295182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0898CDD1-8A3E-4CD7-BD55-72F0928B0A44}"/>
              </a:ext>
            </a:extLst>
          </p:cNvPr>
          <p:cNvSpPr/>
          <p:nvPr/>
        </p:nvSpPr>
        <p:spPr>
          <a:xfrm>
            <a:off x="1404153" y="1219174"/>
            <a:ext cx="4062995" cy="54864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When Group Audit Client is a listed PIE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B63568D-E1B8-4340-9B80-761EB3F0FF46}"/>
              </a:ext>
            </a:extLst>
          </p:cNvPr>
          <p:cNvSpPr/>
          <p:nvPr/>
        </p:nvSpPr>
        <p:spPr>
          <a:xfrm>
            <a:off x="5849677" y="1219174"/>
            <a:ext cx="4062995" cy="548640"/>
          </a:xfrm>
          <a:prstGeom prst="rect">
            <a:avLst/>
          </a:prstGeom>
          <a:solidFill>
            <a:schemeClr val="bg1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When Group Audit Client is not a listed PIE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34088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56706F5-7780-FDD8-CAEE-DE1F95BEC83E}"/>
              </a:ext>
            </a:extLst>
          </p:cNvPr>
          <p:cNvSpPr/>
          <p:nvPr/>
        </p:nvSpPr>
        <p:spPr>
          <a:xfrm>
            <a:off x="-10355" y="-37226"/>
            <a:ext cx="12202355" cy="1274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D3AC81-4739-B785-2CE7-9AE913FBB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72842" y="6312482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1256365-696F-BA6D-A6D5-D0C52DA232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355" y="1484777"/>
            <a:ext cx="4307720" cy="509046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A170110-A990-11C6-9D4A-4B9DE2E9E519}"/>
              </a:ext>
            </a:extLst>
          </p:cNvPr>
          <p:cNvSpPr/>
          <p:nvPr/>
        </p:nvSpPr>
        <p:spPr>
          <a:xfrm>
            <a:off x="218256" y="6053621"/>
            <a:ext cx="480060" cy="135255"/>
          </a:xfrm>
          <a:prstGeom prst="rect">
            <a:avLst/>
          </a:prstGeom>
          <a:solidFill>
            <a:srgbClr val="FF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0ED2271-0A77-579C-CFF8-1198CDCED008}"/>
              </a:ext>
            </a:extLst>
          </p:cNvPr>
          <p:cNvSpPr/>
          <p:nvPr/>
        </p:nvSpPr>
        <p:spPr>
          <a:xfrm>
            <a:off x="775958" y="5876363"/>
            <a:ext cx="2926080" cy="790575"/>
          </a:xfrm>
          <a:prstGeom prst="rect">
            <a:avLst/>
          </a:prstGeom>
          <a:noFill/>
          <a:ln w="381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ndependence is required in accordance with provisions in Part 4A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applicable to audit team members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DAA53B9-F18E-A3EF-DABC-C9938CCF909B}"/>
              </a:ext>
            </a:extLst>
          </p:cNvPr>
          <p:cNvSpPr/>
          <p:nvPr/>
        </p:nvSpPr>
        <p:spPr>
          <a:xfrm>
            <a:off x="3722699" y="6038051"/>
            <a:ext cx="413385" cy="135255"/>
          </a:xfrm>
          <a:prstGeom prst="rect">
            <a:avLst/>
          </a:prstGeom>
          <a:pattFill prst="pct5">
            <a:fgClr>
              <a:sysClr val="windowText" lastClr="000000"/>
            </a:fgClr>
            <a:bgClr>
              <a:sysClr val="window" lastClr="FFFFFF"/>
            </a:bgClr>
          </a:patt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8EA38D5-FC71-85C5-A28B-B1C94A0267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6495" y="1416251"/>
            <a:ext cx="4043550" cy="507649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1452D9F-2DCF-A4CE-B389-F3CFE676C7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71489" y="1374533"/>
            <a:ext cx="4113685" cy="5142193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4889C3B4-84C4-DBAD-74F0-095DB8FAF7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3730" y="4611811"/>
            <a:ext cx="1005840" cy="548640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lIns="74295" tIns="8890" rIns="74295" bIns="8890" anchor="ctr" anchorCtr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Yu Mincho" panose="02020400000000000000" pitchFamily="18" charset="-128"/>
                <a:cs typeface="Calibri" panose="020F0502020204030204" pitchFamily="34" charset="0"/>
              </a:rPr>
              <a:t>Component Audit Client “F”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Yu Mincho" panose="02020400000000000000" pitchFamily="18" charset="-128"/>
              <a:cs typeface="Calibri" panose="020F050202020403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C3DE1A9-71A0-EBE8-C0FE-95D58D1B7E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8118" y="4520109"/>
            <a:ext cx="1005840" cy="548640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lIns="74295" tIns="8890" rIns="74295" bIns="8890" anchor="ctr" anchorCtr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Yu Mincho" panose="02020400000000000000" pitchFamily="18" charset="-128"/>
                <a:cs typeface="Calibri" panose="020F0502020204030204" pitchFamily="34" charset="0"/>
              </a:rPr>
              <a:t>Component Audit Client “F”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Yu Mincho" panose="02020400000000000000" pitchFamily="18" charset="-128"/>
              <a:cs typeface="Calibri" panose="020F050202020403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B373CF5-A2EE-53C9-5704-90D567CC0F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8340" y="4616501"/>
            <a:ext cx="1005840" cy="548640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lIns="74295" tIns="8890" rIns="74295" bIns="8890" anchor="ctr" anchorCtr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Yu Mincho" panose="02020400000000000000" pitchFamily="18" charset="-128"/>
                <a:cs typeface="Calibri" panose="020F0502020204030204" pitchFamily="34" charset="0"/>
              </a:rPr>
              <a:t>Component Audit Client “F”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Yu Mincho" panose="02020400000000000000" pitchFamily="18" charset="-128"/>
              <a:cs typeface="Calibri" panose="020F0502020204030204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B6FE3C3-0373-9369-DFAB-A036ED2AA251}"/>
              </a:ext>
            </a:extLst>
          </p:cNvPr>
          <p:cNvSpPr/>
          <p:nvPr/>
        </p:nvSpPr>
        <p:spPr>
          <a:xfrm>
            <a:off x="879523" y="1130097"/>
            <a:ext cx="2498666" cy="548640"/>
          </a:xfrm>
          <a:prstGeom prst="rect">
            <a:avLst/>
          </a:prstGeom>
          <a:noFill/>
          <a:ln w="381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Option 3</a:t>
            </a: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Entities where greatest threat to independence lies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1887651-1E5C-0207-DA10-B12B343192AD}"/>
              </a:ext>
            </a:extLst>
          </p:cNvPr>
          <p:cNvSpPr/>
          <p:nvPr/>
        </p:nvSpPr>
        <p:spPr>
          <a:xfrm>
            <a:off x="8856560" y="1030585"/>
            <a:ext cx="2559481" cy="548640"/>
          </a:xfrm>
          <a:prstGeom prst="rect">
            <a:avLst/>
          </a:prstGeom>
          <a:noFill/>
          <a:ln w="381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Option 1</a:t>
            </a: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Entities directly or indirectly controlled by group audit client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511BCBF-0664-A6B5-F8EE-01701C70E1C5}"/>
              </a:ext>
            </a:extLst>
          </p:cNvPr>
          <p:cNvSpPr/>
          <p:nvPr/>
        </p:nvSpPr>
        <p:spPr>
          <a:xfrm>
            <a:off x="4506454" y="1213506"/>
            <a:ext cx="3324213" cy="548640"/>
          </a:xfrm>
          <a:prstGeom prst="rect">
            <a:avLst/>
          </a:prstGeom>
          <a:noFill/>
          <a:ln w="381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Option 2</a:t>
            </a: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 sz="1200" b="1" i="1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Entities that directly or indirectly control or are controlled by component audit client</a:t>
            </a:r>
            <a:endParaRPr kumimoji="0" lang="en-US" sz="1200" b="1" i="1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171621-1E12-275E-F66A-F383E319F4F7}"/>
              </a:ext>
            </a:extLst>
          </p:cNvPr>
          <p:cNvSpPr txBox="1"/>
          <p:nvPr/>
        </p:nvSpPr>
        <p:spPr>
          <a:xfrm>
            <a:off x="2989587" y="212685"/>
            <a:ext cx="5948519" cy="542437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 fontScale="77500" lnSpcReduction="20000"/>
          </a:bodyPr>
          <a:lstStyle/>
          <a:p>
            <a:pPr algn="ctr"/>
            <a:r>
              <a:rPr lang="en-US" sz="2200" b="1">
                <a:solidFill>
                  <a:srgbClr val="0B5494"/>
                </a:solidFill>
                <a:latin typeface="+mj-lt"/>
              </a:rPr>
              <a:t>Independence Consideration for Individuals outside the GAF’s network - Proposal for All Group Audit Clients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776C1B-067B-3F16-31FD-25CE191B6765}"/>
              </a:ext>
            </a:extLst>
          </p:cNvPr>
          <p:cNvSpPr/>
          <p:nvPr/>
        </p:nvSpPr>
        <p:spPr>
          <a:xfrm>
            <a:off x="4243414" y="5938276"/>
            <a:ext cx="2552700" cy="666750"/>
          </a:xfrm>
          <a:prstGeom prst="rect">
            <a:avLst/>
          </a:prstGeom>
          <a:noFill/>
          <a:ln w="381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component auditor firm is required to consider when applying the “reason to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believe test”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1582183-4E6A-435B-B142-48FF98A8E890}"/>
              </a:ext>
            </a:extLst>
          </p:cNvPr>
          <p:cNvGrpSpPr/>
          <p:nvPr/>
        </p:nvGrpSpPr>
        <p:grpSpPr>
          <a:xfrm>
            <a:off x="3080297" y="3094960"/>
            <a:ext cx="1019777" cy="1659123"/>
            <a:chOff x="4433310" y="2996697"/>
            <a:chExt cx="1019777" cy="1659123"/>
          </a:xfrm>
        </p:grpSpPr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2F8AE150-B9D0-442D-AD79-2FDCE5747904}"/>
                </a:ext>
              </a:extLst>
            </p:cNvPr>
            <p:cNvCxnSpPr>
              <a:cxnSpLocks/>
            </p:cNvCxnSpPr>
            <p:nvPr/>
          </p:nvCxnSpPr>
          <p:spPr>
            <a:xfrm>
              <a:off x="5453087" y="2996697"/>
              <a:ext cx="0" cy="1659123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081F285D-2408-46C9-A597-85B807E30819}"/>
                </a:ext>
              </a:extLst>
            </p:cNvPr>
            <p:cNvCxnSpPr/>
            <p:nvPr/>
          </p:nvCxnSpPr>
          <p:spPr>
            <a:xfrm flipH="1">
              <a:off x="4433310" y="2996697"/>
              <a:ext cx="1009476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67B0B3FF-9E6B-4834-AA39-7A76EBB9006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47604" y="4655820"/>
              <a:ext cx="295182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0443E0D6-A225-4FE9-9252-EDA4F4094586}"/>
              </a:ext>
            </a:extLst>
          </p:cNvPr>
          <p:cNvGrpSpPr/>
          <p:nvPr/>
        </p:nvGrpSpPr>
        <p:grpSpPr>
          <a:xfrm>
            <a:off x="7103371" y="3096440"/>
            <a:ext cx="1019777" cy="1659123"/>
            <a:chOff x="4433310" y="2996697"/>
            <a:chExt cx="1019777" cy="1659123"/>
          </a:xfrm>
        </p:grpSpPr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31A884D1-A6F8-4ACD-B18B-83017715CAAC}"/>
                </a:ext>
              </a:extLst>
            </p:cNvPr>
            <p:cNvCxnSpPr>
              <a:cxnSpLocks/>
            </p:cNvCxnSpPr>
            <p:nvPr/>
          </p:nvCxnSpPr>
          <p:spPr>
            <a:xfrm>
              <a:off x="5453087" y="2996697"/>
              <a:ext cx="0" cy="1659123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98B15778-BCA4-480E-9BC0-F6587A68F8C2}"/>
                </a:ext>
              </a:extLst>
            </p:cNvPr>
            <p:cNvCxnSpPr/>
            <p:nvPr/>
          </p:nvCxnSpPr>
          <p:spPr>
            <a:xfrm flipH="1">
              <a:off x="4433310" y="2996697"/>
              <a:ext cx="1009476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09C64BBC-2CC3-433D-9980-348C40CC7AD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47604" y="4655820"/>
              <a:ext cx="295182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F88A3309-AE40-400D-B5B7-BD8A92605D24}"/>
              </a:ext>
            </a:extLst>
          </p:cNvPr>
          <p:cNvGrpSpPr/>
          <p:nvPr/>
        </p:nvGrpSpPr>
        <p:grpSpPr>
          <a:xfrm>
            <a:off x="11028792" y="3097916"/>
            <a:ext cx="1019777" cy="1659123"/>
            <a:chOff x="4433310" y="2996697"/>
            <a:chExt cx="1019777" cy="1659123"/>
          </a:xfrm>
        </p:grpSpPr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3922BDA2-84FC-44E3-BD3C-299874457379}"/>
                </a:ext>
              </a:extLst>
            </p:cNvPr>
            <p:cNvCxnSpPr>
              <a:cxnSpLocks/>
            </p:cNvCxnSpPr>
            <p:nvPr/>
          </p:nvCxnSpPr>
          <p:spPr>
            <a:xfrm>
              <a:off x="5453087" y="2996697"/>
              <a:ext cx="0" cy="1659123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6118F58D-991A-4F9F-B834-31EFB90B43CA}"/>
                </a:ext>
              </a:extLst>
            </p:cNvPr>
            <p:cNvCxnSpPr/>
            <p:nvPr/>
          </p:nvCxnSpPr>
          <p:spPr>
            <a:xfrm flipH="1">
              <a:off x="4433310" y="2996697"/>
              <a:ext cx="1009476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4516F183-BBAA-4D2C-B29A-5234D15B8FD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47604" y="4655820"/>
              <a:ext cx="295182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120791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BCB40-42E5-2E8A-AB9D-C33B59847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744" y="52067"/>
            <a:ext cx="10515600" cy="1068518"/>
          </a:xfrm>
        </p:spPr>
        <p:txBody>
          <a:bodyPr>
            <a:normAutofit fontScale="90000"/>
          </a:bodyPr>
          <a:lstStyle/>
          <a:p>
            <a:r>
              <a:rPr lang="en-US" sz="3600">
                <a:latin typeface="+mj-lt"/>
              </a:rPr>
              <a:t>Independence Considerations for CAF outside the GAF’s network (R405.9 – R405.11, R405.13 – R405.15)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04829CE0-28CF-4B6E-91F4-0F64F86B31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6148217"/>
              </p:ext>
            </p:extLst>
          </p:nvPr>
        </p:nvGraphicFramePr>
        <p:xfrm>
          <a:off x="397164" y="1160302"/>
          <a:ext cx="11049459" cy="50448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69629">
                  <a:extLst>
                    <a:ext uri="{9D8B030D-6E8A-4147-A177-3AD203B41FA5}">
                      <a16:colId xmlns:a16="http://schemas.microsoft.com/office/drawing/2014/main" val="1822451351"/>
                    </a:ext>
                  </a:extLst>
                </a:gridCol>
                <a:gridCol w="6279830">
                  <a:extLst>
                    <a:ext uri="{9D8B030D-6E8A-4147-A177-3AD203B41FA5}">
                      <a16:colId xmlns:a16="http://schemas.microsoft.com/office/drawing/2014/main" val="175905717"/>
                    </a:ext>
                  </a:extLst>
                </a:gridCol>
              </a:tblGrid>
              <a:tr h="819252"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Comments</a:t>
                      </a:r>
                      <a:endParaRPr lang="en-SG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TF Response</a:t>
                      </a:r>
                      <a:endParaRPr lang="en-SG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8368618"/>
                  </a:ext>
                </a:extLst>
              </a:tr>
              <a:tr h="2112805">
                <a:tc gridSpan="2"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Generally supported proposed proportionate approach regarding independence considerations for </a:t>
                      </a:r>
                      <a:r>
                        <a:rPr lang="en-US" sz="20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component auditor firm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outside </a:t>
                      </a:r>
                      <a:r>
                        <a:rPr lang="en-US" sz="20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group auditor firm's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network </a:t>
                      </a:r>
                      <a:r>
                        <a:rPr lang="en-US" sz="20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(highlighted in early comments)</a:t>
                      </a:r>
                      <a:endParaRPr lang="en-US" sz="20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 substantial body of respondents supported inclusion of application material re provision of NAS by a CAF outside </a:t>
                      </a:r>
                      <a:r>
                        <a:rPr lang="en-US" sz="20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group auditor firm's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network to a </a:t>
                      </a:r>
                      <a:r>
                        <a:rPr lang="en-US" sz="20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component audit client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, aligned to the revised Section 600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600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0696537"/>
                  </a:ext>
                </a:extLst>
              </a:tr>
              <a:tr h="2112805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Concerns that proposal does not consider any aspects regarding </a:t>
                      </a:r>
                      <a:r>
                        <a:rPr lang="en-US" sz="20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size, complexity, or extent of work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performed by non-network CAF </a:t>
                      </a:r>
                      <a:r>
                        <a:rPr lang="en-US" sz="20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(highlighted in early comments)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No change necessary as ISA 600 (Revised) does not include the concept of significant component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4501282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1FA7A7-33E6-4251-8D39-02BAE07CD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3372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BCB40-42E5-2E8A-AB9D-C33B59847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744" y="52067"/>
            <a:ext cx="10515600" cy="1068518"/>
          </a:xfrm>
        </p:spPr>
        <p:txBody>
          <a:bodyPr>
            <a:normAutofit fontScale="90000"/>
          </a:bodyPr>
          <a:lstStyle/>
          <a:p>
            <a:r>
              <a:rPr lang="en-US" sz="3600">
                <a:latin typeface="+mj-lt"/>
              </a:rPr>
              <a:t>Independence Considerations for CAF outside the GAF’s network (R405.9 – R405.11, R405.13 – R405.15)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04829CE0-28CF-4B6E-91F4-0F64F86B31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6741038"/>
              </p:ext>
            </p:extLst>
          </p:nvPr>
        </p:nvGraphicFramePr>
        <p:xfrm>
          <a:off x="397164" y="1160302"/>
          <a:ext cx="11089566" cy="49245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86942">
                  <a:extLst>
                    <a:ext uri="{9D8B030D-6E8A-4147-A177-3AD203B41FA5}">
                      <a16:colId xmlns:a16="http://schemas.microsoft.com/office/drawing/2014/main" val="1822451351"/>
                    </a:ext>
                  </a:extLst>
                </a:gridCol>
                <a:gridCol w="6302624">
                  <a:extLst>
                    <a:ext uri="{9D8B030D-6E8A-4147-A177-3AD203B41FA5}">
                      <a16:colId xmlns:a16="http://schemas.microsoft.com/office/drawing/2014/main" val="175905717"/>
                    </a:ext>
                  </a:extLst>
                </a:gridCol>
              </a:tblGrid>
              <a:tr h="611541"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Comments</a:t>
                      </a:r>
                      <a:endParaRPr lang="en-SG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TF Response</a:t>
                      </a:r>
                      <a:endParaRPr lang="en-SG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8368618"/>
                  </a:ext>
                </a:extLst>
              </a:tr>
              <a:tr h="4312980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Comments on requiring </a:t>
                      </a:r>
                      <a:r>
                        <a:rPr lang="en-US" sz="20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non-network CAF of a non-PIE component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to apply PIE independence provisions with respect to component audit client if group audit client is a PIE </a:t>
                      </a:r>
                      <a:r>
                        <a:rPr lang="en-US" sz="20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(highlighted in early comments)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Section 405 should clearly state </a:t>
                      </a:r>
                      <a:r>
                        <a:rPr lang="en-US" sz="20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which PIE-related requirements apply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to a non-network CAF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See Appendices 5 &amp; 6 of Agenda Item 5-A</a:t>
                      </a:r>
                    </a:p>
                    <a:p>
                      <a:pPr marL="285750" marR="0" lvl="0" indent="-285750" algn="l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TF agrees that CAF of a non-PIE component does not need to comply with all the PIE independence requirements to maintain independence at group level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i="1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For purposes of the group audit,</a:t>
                      </a:r>
                      <a:r>
                        <a:rPr lang="en-US" sz="20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 non-network CAF </a:t>
                      </a:r>
                      <a:r>
                        <a:rPr lang="en-US" sz="20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of a non-PIE component should comply only with independence requirements applicable to:</a:t>
                      </a:r>
                    </a:p>
                    <a:p>
                      <a:pPr marL="800100" lvl="1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0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Permissibility of NAS, excluding communication with TCWG on NAS; and </a:t>
                      </a:r>
                    </a:p>
                    <a:p>
                      <a:pPr marL="800100" lvl="1" indent="-34290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0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Key audit partners and partner rotation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3896965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1FA7A7-33E6-4251-8D39-02BAE07CD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6599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552BA-6207-4369-9696-88D3CEB98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>
                <a:latin typeface="+mj-lt"/>
              </a:rPr>
              <a:t>Communication between GAF and CAF (R405.3 and R405.4)</a:t>
            </a:r>
            <a:endParaRPr lang="en-SG" sz="32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1A83D9-8068-4A5E-B038-3F9D52DD1E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09938"/>
            <a:ext cx="9821719" cy="47625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000" dirty="0">
                <a:latin typeface="+mj-lt"/>
              </a:rPr>
              <a:t>Concerns re how CAF outside GAF’s network will be informed of all entities for which independence is required</a:t>
            </a:r>
            <a:endParaRPr lang="en-US" sz="2000" dirty="0">
              <a:latin typeface="+mj-lt"/>
              <a:cs typeface="Arial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en-US" sz="2000" dirty="0">
                <a:latin typeface="+mj-lt"/>
              </a:rPr>
              <a:t>Concerns re how GAF would monitor compliance with the relevant ethical requirements and responsibility for independence at CAF outside GAF’s network</a:t>
            </a:r>
            <a:endParaRPr lang="en-US" sz="2000" dirty="0">
              <a:latin typeface="+mj-lt"/>
              <a:cs typeface="Arial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1800">
              <a:latin typeface="+mj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8DDF99-5BA7-40DD-82CB-6B68C1B8D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18</a:t>
            </a:fld>
            <a:endParaRPr lang="en-US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327DD2B5-28D4-4111-8B1D-D428562CC2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39396895"/>
              </p:ext>
            </p:extLst>
          </p:nvPr>
        </p:nvGraphicFramePr>
        <p:xfrm>
          <a:off x="1474713" y="2622331"/>
          <a:ext cx="8423564" cy="41336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Graphic 5" descr="Boardroom outline">
            <a:extLst>
              <a:ext uri="{FF2B5EF4-FFF2-40B4-BE49-F238E27FC236}">
                <a16:creationId xmlns:a16="http://schemas.microsoft.com/office/drawing/2014/main" id="{0F742673-B7C1-4C27-86DE-F810D502410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819686" y="1443622"/>
            <a:ext cx="719999" cy="719999"/>
          </a:xfrm>
          <a:prstGeom prst="rect">
            <a:avLst/>
          </a:prstGeom>
        </p:spPr>
      </p:pic>
      <p:pic>
        <p:nvPicPr>
          <p:cNvPr id="7" name="Graphic 6" descr="Boardroom with solid fill">
            <a:extLst>
              <a:ext uri="{FF2B5EF4-FFF2-40B4-BE49-F238E27FC236}">
                <a16:creationId xmlns:a16="http://schemas.microsoft.com/office/drawing/2014/main" id="{5A6BBCC6-E926-4088-AE99-2B127089173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819686" y="2180876"/>
            <a:ext cx="719999" cy="719999"/>
          </a:xfrm>
          <a:prstGeom prst="rect">
            <a:avLst/>
          </a:prstGeom>
        </p:spPr>
      </p:pic>
      <p:pic>
        <p:nvPicPr>
          <p:cNvPr id="8" name="Graphic 7" descr="Meeting outline">
            <a:extLst>
              <a:ext uri="{FF2B5EF4-FFF2-40B4-BE49-F238E27FC236}">
                <a16:creationId xmlns:a16="http://schemas.microsoft.com/office/drawing/2014/main" id="{0F517532-E008-402F-B422-623CE253EF7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819686" y="5222573"/>
            <a:ext cx="672658" cy="672658"/>
          </a:xfrm>
          <a:prstGeom prst="rect">
            <a:avLst/>
          </a:prstGeom>
        </p:spPr>
      </p:pic>
      <p:pic>
        <p:nvPicPr>
          <p:cNvPr id="9" name="Graphic 8" descr="Meeting with solid fill">
            <a:extLst>
              <a:ext uri="{FF2B5EF4-FFF2-40B4-BE49-F238E27FC236}">
                <a16:creationId xmlns:a16="http://schemas.microsoft.com/office/drawing/2014/main" id="{F2D646AA-2E6E-4556-82A4-1B9EF4028A4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819686" y="5895231"/>
            <a:ext cx="672658" cy="672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3448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552BA-6207-4369-9696-88D3CEB98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0" lang="en-US" sz="3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Period During Which Independence is Required (405.12A1 and A2)</a:t>
            </a:r>
            <a:endParaRPr lang="en-SG" sz="3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1A83D9-8068-4A5E-B038-3F9D52DD1E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9598891" cy="47625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kern="1200" dirty="0">
                <a:solidFill>
                  <a:schemeClr val="dk1"/>
                </a:solidFill>
                <a:latin typeface="+mj-lt"/>
                <a:ea typeface="+mn-ea"/>
                <a:cs typeface="+mn-cs"/>
              </a:rPr>
              <a:t>Is CAF outside </a:t>
            </a:r>
            <a:r>
              <a:rPr lang="en-US" sz="1800" i="0" kern="1200" dirty="0">
                <a:solidFill>
                  <a:schemeClr val="dk1"/>
                </a:solidFill>
                <a:latin typeface="+mj-lt"/>
                <a:ea typeface="+mn-ea"/>
                <a:cs typeface="+mn-cs"/>
              </a:rPr>
              <a:t>GAF </a:t>
            </a:r>
            <a:r>
              <a:rPr lang="en-US" sz="1800" kern="1200" dirty="0">
                <a:solidFill>
                  <a:schemeClr val="dk1"/>
                </a:solidFill>
                <a:latin typeface="+mj-lt"/>
                <a:ea typeface="+mn-ea"/>
                <a:cs typeface="+mn-cs"/>
              </a:rPr>
              <a:t>network required to be independent until: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kern="1200" dirty="0">
                <a:solidFill>
                  <a:schemeClr val="dk1"/>
                </a:solidFill>
                <a:latin typeface="+mj-lt"/>
                <a:ea typeface="+mn-ea"/>
                <a:cs typeface="+mn-cs"/>
              </a:rPr>
              <a:t>CAF issues its report to the GAF</a:t>
            </a:r>
            <a:r>
              <a:rPr lang="en-US" sz="1800" dirty="0">
                <a:solidFill>
                  <a:schemeClr val="dk1"/>
                </a:solidFill>
                <a:latin typeface="+mj-lt"/>
              </a:rPr>
              <a:t>;</a:t>
            </a:r>
            <a:r>
              <a:rPr lang="en-US" sz="1800" kern="1200" dirty="0">
                <a:solidFill>
                  <a:schemeClr val="dk1"/>
                </a:solidFill>
                <a:latin typeface="+mj-lt"/>
                <a:ea typeface="+mn-ea"/>
                <a:cs typeface="+mn-cs"/>
              </a:rPr>
              <a:t> or</a:t>
            </a:r>
            <a:endParaRPr lang="en-US" sz="1800" kern="1200" dirty="0">
              <a:solidFill>
                <a:schemeClr val="dk1"/>
              </a:solidFill>
              <a:latin typeface="+mj-lt"/>
              <a:cs typeface="Arial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kern="1200" dirty="0">
                <a:solidFill>
                  <a:schemeClr val="dk1"/>
                </a:solidFill>
                <a:latin typeface="+mj-lt"/>
                <a:ea typeface="+mn-ea"/>
                <a:cs typeface="+mn-cs"/>
              </a:rPr>
              <a:t>GAF issues its report on the group audit?</a:t>
            </a:r>
            <a:endParaRPr lang="en-US" sz="1800" i="1" kern="1200" dirty="0">
              <a:solidFill>
                <a:schemeClr val="dk1"/>
              </a:solidFill>
              <a:latin typeface="+mj-lt"/>
              <a:ea typeface="+mn-ea"/>
              <a:cs typeface="+mn-cs"/>
            </a:endParaRPr>
          </a:p>
          <a:p>
            <a:endParaRPr lang="en-S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8DDF99-5BA7-40DD-82CB-6B68C1B8D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19</a:t>
            </a:fld>
            <a:endParaRPr lang="en-US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327DD2B5-28D4-4111-8B1D-D428562CC2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76746850"/>
              </p:ext>
            </p:extLst>
          </p:nvPr>
        </p:nvGraphicFramePr>
        <p:xfrm>
          <a:off x="1319932" y="2296721"/>
          <a:ext cx="9399876" cy="43360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61196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355AA1D-8560-EA13-5D0B-DD99C7906E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199" y="1674891"/>
            <a:ext cx="7031477" cy="4676402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ts val="27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2400">
                <a:latin typeface="+mj-lt"/>
              </a:rPr>
              <a:t>To receive a full analysis of respondents’ comments to the ET/GA Exposure Draft (ED)</a:t>
            </a:r>
          </a:p>
          <a:p>
            <a:pPr>
              <a:lnSpc>
                <a:spcPts val="27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2400">
                <a:latin typeface="+mj-lt"/>
              </a:rPr>
              <a:t>To discuss and provide input to ET/GA Task Force’s (TF)</a:t>
            </a:r>
          </a:p>
          <a:p>
            <a:pPr lvl="1">
              <a:lnSpc>
                <a:spcPts val="27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2200">
                <a:solidFill>
                  <a:srgbClr val="0B5494"/>
                </a:solidFill>
                <a:latin typeface="+mj-lt"/>
              </a:rPr>
              <a:t>Responses regarding how to address significant comments</a:t>
            </a:r>
          </a:p>
          <a:p>
            <a:pPr lvl="1">
              <a:lnSpc>
                <a:spcPts val="27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2200">
                <a:solidFill>
                  <a:srgbClr val="0B5494"/>
                </a:solidFill>
                <a:latin typeface="+mj-lt"/>
              </a:rPr>
              <a:t>Proposed revisions to the proposals of the ED</a:t>
            </a:r>
          </a:p>
          <a:p>
            <a:pPr>
              <a:lnSpc>
                <a:spcPts val="27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2400">
                <a:latin typeface="+mj-lt"/>
              </a:rPr>
              <a:t>To provide the next steps towards the finalization of the ET/GA Project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66EA439-808A-AAF7-0D0B-2FE4F30BD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Objectives of the Session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7489C8-5938-C1C6-1173-92BB4C98B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380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pic>
        <p:nvPicPr>
          <p:cNvPr id="6" name="Content Placeholder 5" descr="Yellow and blue symbols">
            <a:extLst>
              <a:ext uri="{FF2B5EF4-FFF2-40B4-BE49-F238E27FC236}">
                <a16:creationId xmlns:a16="http://schemas.microsoft.com/office/drawing/2014/main" id="{32602591-49A7-4AD6-9DA6-C8BAEB121A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5" name="Content Placeholder 9">
            <a:extLst>
              <a:ext uri="{FF2B5EF4-FFF2-40B4-BE49-F238E27FC236}">
                <a16:creationId xmlns:a16="http://schemas.microsoft.com/office/drawing/2014/main" id="{8CBC3A43-A66F-DDF2-BC38-8A66C6A7B41D}"/>
              </a:ext>
            </a:extLst>
          </p:cNvPr>
          <p:cNvSpPr txBox="1">
            <a:spLocks/>
          </p:cNvSpPr>
          <p:nvPr/>
        </p:nvSpPr>
        <p:spPr>
          <a:xfrm>
            <a:off x="592333" y="1574800"/>
            <a:ext cx="5877500" cy="37972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36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  <a:defRPr/>
            </a:pPr>
            <a:r>
              <a:rPr lang="en-US" sz="2400" dirty="0">
                <a:solidFill>
                  <a:srgbClr val="0B5494"/>
                </a:solidFill>
                <a:latin typeface="Arial" panose="020B0604020202020204"/>
              </a:rPr>
              <a:t>Do Representative have any questions or comments regarding the proposed revisions to</a:t>
            </a:r>
          </a:p>
          <a:p>
            <a:pPr>
              <a:lnSpc>
                <a:spcPts val="336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400" dirty="0">
                <a:solidFill>
                  <a:srgbClr val="0B5494"/>
                </a:solidFill>
                <a:latin typeface="Arial" panose="020B0604020202020204"/>
              </a:rPr>
              <a:t> Paragraphs R405.3 to R405.15 in </a:t>
            </a:r>
            <a:r>
              <a:rPr lang="en-US" sz="2400" dirty="0">
                <a:solidFill>
                  <a:srgbClr val="0B5494"/>
                </a:solidFill>
                <a:latin typeface="Arial" panose="020B0604020202020204"/>
                <a:hlinkClick r:id="rId4"/>
              </a:rPr>
              <a:t>IESBA Agenda Item 5-B</a:t>
            </a:r>
            <a:r>
              <a:rPr lang="en-US" sz="2400" dirty="0">
                <a:solidFill>
                  <a:srgbClr val="0B5494"/>
                </a:solidFill>
                <a:latin typeface="Arial" panose="020B0604020202020204"/>
              </a:rPr>
              <a:t>?</a:t>
            </a:r>
          </a:p>
          <a:p>
            <a:pPr>
              <a:lnSpc>
                <a:spcPts val="3360"/>
              </a:lnSpc>
              <a:spcBef>
                <a:spcPts val="1200"/>
              </a:spcBef>
              <a:spcAft>
                <a:spcPts val="1200"/>
              </a:spcAft>
              <a:defRPr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91507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6E9EE61-0D78-590F-F673-30F451DDD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38383"/>
                </a:solidFill>
                <a:effectLst/>
                <a:uLnTx/>
                <a:uFillTx/>
                <a:latin typeface="Product Sans Thin" panose="020B0203030502040203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838383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77DAFEF-B76A-4F04-FC81-6BC0ECF15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en-US" sz="3600">
                <a:latin typeface="+mj-lt"/>
              </a:rPr>
              <a:t>Breaches at a Component Auditor Firm</a:t>
            </a:r>
          </a:p>
        </p:txBody>
      </p:sp>
    </p:spTree>
    <p:extLst>
      <p:ext uri="{BB962C8B-B14F-4D97-AF65-F5344CB8AC3E}">
        <p14:creationId xmlns:p14="http://schemas.microsoft.com/office/powerpoint/2010/main" val="27510688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BCB40-42E5-2E8A-AB9D-C33B59847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744" y="52067"/>
            <a:ext cx="10515600" cy="1068518"/>
          </a:xfrm>
        </p:spPr>
        <p:txBody>
          <a:bodyPr>
            <a:normAutofit fontScale="90000"/>
          </a:bodyPr>
          <a:lstStyle/>
          <a:p>
            <a:r>
              <a:rPr lang="en-US" sz="3600">
                <a:latin typeface="+mj-lt"/>
              </a:rPr>
              <a:t>Breaches at a Component Auditor Firm (R405.19 –R405.25)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04829CE0-28CF-4B6E-91F4-0F64F86B31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6352452"/>
              </p:ext>
            </p:extLst>
          </p:nvPr>
        </p:nvGraphicFramePr>
        <p:xfrm>
          <a:off x="332510" y="1160302"/>
          <a:ext cx="11164167" cy="4936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7669">
                  <a:extLst>
                    <a:ext uri="{9D8B030D-6E8A-4147-A177-3AD203B41FA5}">
                      <a16:colId xmlns:a16="http://schemas.microsoft.com/office/drawing/2014/main" val="1822451351"/>
                    </a:ext>
                  </a:extLst>
                </a:gridCol>
                <a:gridCol w="6916498">
                  <a:extLst>
                    <a:ext uri="{9D8B030D-6E8A-4147-A177-3AD203B41FA5}">
                      <a16:colId xmlns:a16="http://schemas.microsoft.com/office/drawing/2014/main" val="1389170761"/>
                    </a:ext>
                  </a:extLst>
                </a:gridCol>
              </a:tblGrid>
              <a:tr h="752876"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Comments</a:t>
                      </a:r>
                      <a:endParaRPr lang="en-SG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TF Response</a:t>
                      </a:r>
                      <a:endParaRPr lang="en-SG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8368618"/>
                  </a:ext>
                </a:extLst>
              </a:tr>
              <a:tr h="696515">
                <a:tc gridSpan="2"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Many respondents supported breaches proposals </a:t>
                      </a:r>
                      <a:r>
                        <a:rPr lang="en-US" sz="20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(highlighted in early comments)</a:t>
                      </a:r>
                      <a:endParaRPr lang="en-US" sz="20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Comments mainly highlighted practical challenges regarding application of the provisions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0696537"/>
                  </a:ext>
                </a:extLst>
              </a:tr>
              <a:tr h="3190755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Concerns about differentiation in consequences of a </a:t>
                      </a:r>
                      <a:r>
                        <a:rPr lang="en-US" sz="20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breach at CAF within and outside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GAF’s network </a:t>
                      </a:r>
                      <a:r>
                        <a:rPr lang="en-US" sz="20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(highlighted in early comments)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2000" i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Objective is (</a:t>
                      </a:r>
                      <a:r>
                        <a:rPr kumimoji="0" lang="en-US" sz="2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i</a:t>
                      </a: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) to assist CAF in addressing a breach and (ii) to enable GAF to determine whether it would be able to use CAF's work</a:t>
                      </a:r>
                    </a:p>
                    <a:p>
                      <a:pPr marL="285750" marR="0" lvl="0" indent="-285750" algn="l" rtl="0" eaLnBrk="1" fontAlgn="auto" latinLnBrk="0" hangingPunct="1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Guidance</a:t>
                      </a: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applicable to breaches identified at a CAF within or outside GAF’s network should be the same</a:t>
                      </a:r>
                      <a:r>
                        <a:rPr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; </a:t>
                      </a: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amend introductory paragraphs 405.19 A1 and A2 to clarify this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GAF also applies paragraphs R400.80 to R400.89 in relation to the group audit in the case of a breach at a CAF within the network</a:t>
                      </a:r>
                      <a:endParaRPr lang="en-US" sz="2000" i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4501282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1FA7A7-33E6-4251-8D39-02BAE07CD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3628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BCB40-42E5-2E8A-AB9D-C33B59847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744" y="52067"/>
            <a:ext cx="10515600" cy="1068518"/>
          </a:xfrm>
        </p:spPr>
        <p:txBody>
          <a:bodyPr>
            <a:normAutofit fontScale="90000"/>
          </a:bodyPr>
          <a:lstStyle/>
          <a:p>
            <a:r>
              <a:rPr lang="en-US" sz="3600">
                <a:latin typeface="+mj-lt"/>
              </a:rPr>
              <a:t>Breaches at a Component Auditor Firm (R405.19 –R405.25)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04829CE0-28CF-4B6E-91F4-0F64F86B31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9422566"/>
              </p:ext>
            </p:extLst>
          </p:nvPr>
        </p:nvGraphicFramePr>
        <p:xfrm>
          <a:off x="332510" y="1160302"/>
          <a:ext cx="11235605" cy="5076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74849">
                  <a:extLst>
                    <a:ext uri="{9D8B030D-6E8A-4147-A177-3AD203B41FA5}">
                      <a16:colId xmlns:a16="http://schemas.microsoft.com/office/drawing/2014/main" val="1822451351"/>
                    </a:ext>
                  </a:extLst>
                </a:gridCol>
                <a:gridCol w="6960756">
                  <a:extLst>
                    <a:ext uri="{9D8B030D-6E8A-4147-A177-3AD203B41FA5}">
                      <a16:colId xmlns:a16="http://schemas.microsoft.com/office/drawing/2014/main" val="1389170761"/>
                    </a:ext>
                  </a:extLst>
                </a:gridCol>
              </a:tblGrid>
              <a:tr h="613619"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Comments</a:t>
                      </a:r>
                      <a:endParaRPr lang="en-SG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TF Response</a:t>
                      </a:r>
                      <a:endParaRPr lang="en-SG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8368618"/>
                  </a:ext>
                </a:extLst>
              </a:tr>
              <a:tr h="1461000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9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Allowing a </a:t>
                      </a:r>
                      <a:r>
                        <a:rPr lang="en-US" sz="19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CAF to perform remedial work </a:t>
                      </a:r>
                      <a:r>
                        <a:rPr lang="en-US" sz="19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on areas of the engagement affected by its own breach may not be appropriate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TF proposes additional application material in line with extant Code's provisions to help CAF evaluate significance and impact of breach</a:t>
                      </a:r>
                      <a:endParaRPr lang="en-US" sz="19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3896965"/>
                  </a:ext>
                </a:extLst>
              </a:tr>
              <a:tr h="2863554">
                <a:tc>
                  <a:txBody>
                    <a:bodyPr/>
                    <a:lstStyle/>
                    <a:p>
                      <a:pPr marL="285750" marR="0" lvl="0" indent="-285750" algn="l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9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Why proposed requirement for GAF to communicate breaches at non-network CAF to TCWG is not the same as for other breaches?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Communication of breaches within </a:t>
                      </a:r>
                      <a:r>
                        <a:rPr lang="en-US" sz="1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and outside</a:t>
                      </a:r>
                      <a:r>
                        <a:rPr kumimoji="0" lang="en-US" sz="1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network </a:t>
                      </a:r>
                      <a:r>
                        <a:rPr lang="en-US" sz="1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serves</a:t>
                      </a:r>
                      <a:r>
                        <a:rPr kumimoji="0" lang="en-US" sz="1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 different </a:t>
                      </a:r>
                      <a:r>
                        <a:rPr lang="en-US" sz="1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purposes</a:t>
                      </a:r>
                      <a:r>
                        <a:rPr kumimoji="0" lang="en-US" sz="1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pPr marL="742950" lvl="1" indent="-28575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9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Breaches at network</a:t>
                      </a:r>
                      <a:r>
                        <a:rPr lang="en-US" sz="19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sz="19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CAF </a:t>
                      </a:r>
                      <a:r>
                        <a:rPr lang="en-US" sz="19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-&gt; policies and procedures are relevant to GAF’s independence</a:t>
                      </a:r>
                    </a:p>
                    <a:p>
                      <a:pPr marL="742950" lvl="1" indent="-28575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9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Breaches at non-network CAF -&gt; </a:t>
                      </a:r>
                      <a:r>
                        <a:rPr lang="en-US" sz="19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whether GAF is able to use CAF’s work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A4A4A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Requiring same communication, in the same way, regarding all breaches at CAF would be disproportionate as impact of breaches on GAF 's objectivity is different</a:t>
                      </a:r>
                      <a:endParaRPr lang="en-US" sz="19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5913878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1FA7A7-33E6-4251-8D39-02BAE07CD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1091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pic>
        <p:nvPicPr>
          <p:cNvPr id="6" name="Content Placeholder 5" descr="Yellow and blue symbols">
            <a:extLst>
              <a:ext uri="{FF2B5EF4-FFF2-40B4-BE49-F238E27FC236}">
                <a16:creationId xmlns:a16="http://schemas.microsoft.com/office/drawing/2014/main" id="{32602591-49A7-4AD6-9DA6-C8BAEB121A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2" name="Content Placeholder 9">
            <a:extLst>
              <a:ext uri="{FF2B5EF4-FFF2-40B4-BE49-F238E27FC236}">
                <a16:creationId xmlns:a16="http://schemas.microsoft.com/office/drawing/2014/main" id="{36C89BB8-90D2-899D-D6CD-0A2E1ADD18C1}"/>
              </a:ext>
            </a:extLst>
          </p:cNvPr>
          <p:cNvSpPr txBox="1">
            <a:spLocks/>
          </p:cNvSpPr>
          <p:nvPr/>
        </p:nvSpPr>
        <p:spPr>
          <a:xfrm>
            <a:off x="429381" y="2011539"/>
            <a:ext cx="5666619" cy="35506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336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Do Representatives have any questions or comments regarding the proposed revisions to paragraphs 405.19 A1 to R405.25 in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  <a:hlinkClick r:id="rId4"/>
              </a:rPr>
              <a:t>IESBA  Agenda Item 5-B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?</a:t>
            </a:r>
          </a:p>
          <a:p>
            <a:pPr marL="228600" marR="0" lvl="0" indent="-228600" algn="l" defTabSz="914400" rtl="0" eaLnBrk="1" fontAlgn="auto" latinLnBrk="0" hangingPunct="1">
              <a:lnSpc>
                <a:spcPts val="336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4A4A4A"/>
              </a:solidFill>
              <a:effectLst/>
              <a:uLnTx/>
              <a:uFillTx/>
              <a:latin typeface="Product Sans Thin" panose="020B0203030502040203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34291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7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AECC6-4CD6-DD44-96BB-1C33E79BD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+mj-lt"/>
              </a:rPr>
              <a:t>Next Steps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CA430C-911B-9BC2-D63A-9A09CADD5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25</a:t>
            </a:fld>
            <a:endParaRPr lang="en-US"/>
          </a:p>
        </p:txBody>
      </p:sp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7B7DF0EA-752E-292A-B877-D048C58D520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2046865"/>
              </p:ext>
            </p:extLst>
          </p:nvPr>
        </p:nvGraphicFramePr>
        <p:xfrm>
          <a:off x="838200" y="1414463"/>
          <a:ext cx="10515600" cy="4762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4018495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74A9C4F-F651-4C37-A8F7-6732A6835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3190" y="1166234"/>
            <a:ext cx="5871519" cy="3843666"/>
          </a:xfrm>
        </p:spPr>
        <p:txBody>
          <a:bodyPr>
            <a:normAutofit/>
          </a:bodyPr>
          <a:lstStyle/>
          <a:p>
            <a:pPr marL="0" marR="0" lvl="0" indent="0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000" b="1">
              <a:latin typeface="Arial" panose="020B0604020202020204"/>
            </a:endParaRPr>
          </a:p>
          <a:p>
            <a:pPr marL="0" marR="0" lvl="0" indent="0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1" i="0" u="none" strike="noStrike" kern="1200" cap="none" spc="0" normalizeH="0" baseline="0" noProof="0">
              <a:ln>
                <a:noFill/>
              </a:ln>
              <a:solidFill>
                <a:srgbClr val="0B5494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>
                <a:ln>
                  <a:noFill/>
                </a:ln>
                <a:solidFill>
                  <a:srgbClr val="0B549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Any Questions or Comments?</a:t>
            </a:r>
          </a:p>
          <a:p>
            <a:endParaRPr lang="en-US" sz="2000"/>
          </a:p>
        </p:txBody>
      </p:sp>
      <p:pic>
        <p:nvPicPr>
          <p:cNvPr id="6" name="Content Placeholder 5" descr="Yellow and blue symbols">
            <a:extLst>
              <a:ext uri="{FF2B5EF4-FFF2-40B4-BE49-F238E27FC236}">
                <a16:creationId xmlns:a16="http://schemas.microsoft.com/office/drawing/2014/main" id="{32602591-49A7-4AD6-9DA6-C8BAEB121A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0822438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526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304D5-B105-7226-A705-59B2B65110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+mj-lt"/>
              </a:rPr>
              <a:t>Exposure Draft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5412A-15AA-16B1-7E71-D8CB51744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9545" y="1514209"/>
            <a:ext cx="6842342" cy="4762500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latin typeface="+mj-lt"/>
                <a:hlinkClick r:id="rId3"/>
              </a:rPr>
              <a:t>ED</a:t>
            </a:r>
            <a:r>
              <a:rPr lang="en-US" sz="2400" dirty="0">
                <a:latin typeface="+mj-lt"/>
              </a:rPr>
              <a:t> released Feb 2022, with May 31 comment deadline</a:t>
            </a:r>
            <a:endParaRPr lang="en-US" sz="2400" dirty="0">
              <a:latin typeface="+mj-lt"/>
              <a:cs typeface="Arial"/>
            </a:endParaRPr>
          </a:p>
          <a:p>
            <a:pPr lvl="1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10 specific questions for respondents</a:t>
            </a:r>
            <a:endParaRPr lang="en-US" sz="2000" dirty="0">
              <a:solidFill>
                <a:schemeClr val="tx1"/>
              </a:solidFill>
              <a:latin typeface="+mj-lt"/>
              <a:cs typeface="Arial"/>
            </a:endParaRPr>
          </a:p>
          <a:p>
            <a:pPr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latin typeface="+mj-lt"/>
              </a:rPr>
              <a:t>2 interactive global webinars in April</a:t>
            </a:r>
            <a:endParaRPr lang="en-US" sz="2400">
              <a:latin typeface="+mj-lt"/>
              <a:cs typeface="Arial"/>
            </a:endParaRPr>
          </a:p>
          <a:p>
            <a:pPr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latin typeface="+mj-lt"/>
                <a:hlinkClick r:id="rId4"/>
              </a:rPr>
              <a:t>49 respondents </a:t>
            </a:r>
            <a:r>
              <a:rPr lang="en-US" sz="2400" dirty="0">
                <a:latin typeface="+mj-lt"/>
              </a:rPr>
              <a:t>submitted comment letters from different groups of stakeholders and jurisdictions</a:t>
            </a:r>
            <a:endParaRPr lang="en-US" sz="2400" dirty="0">
              <a:latin typeface="+mj-lt"/>
              <a:cs typeface="Arial"/>
            </a:endParaRPr>
          </a:p>
          <a:p>
            <a:pPr lvl="1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+mj-lt"/>
              </a:rPr>
              <a:t> Including two Monitoring Group Members (IFIAR and IOSCO)</a:t>
            </a:r>
          </a:p>
          <a:p>
            <a:pPr lvl="1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endParaRPr lang="en-US" sz="2000" dirty="0">
              <a:latin typeface="+mj-lt"/>
            </a:endParaRPr>
          </a:p>
          <a:p>
            <a:pPr lvl="1">
              <a:lnSpc>
                <a:spcPts val="2800"/>
              </a:lnSpc>
              <a:spcBef>
                <a:spcPts val="600"/>
              </a:spcBef>
              <a:spcAft>
                <a:spcPts val="600"/>
              </a:spcAft>
            </a:pPr>
            <a:endParaRPr lang="en-US" sz="2000" dirty="0">
              <a:latin typeface="+mj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FB1F6D-B2D1-D7EC-C530-CAF5FE4EB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3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0989438-237A-4275-6306-AED4C72DB8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470022"/>
              </p:ext>
            </p:extLst>
          </p:nvPr>
        </p:nvGraphicFramePr>
        <p:xfrm>
          <a:off x="7830766" y="1774951"/>
          <a:ext cx="3943324" cy="3905007"/>
        </p:xfrm>
        <a:graphic>
          <a:graphicData uri="http://schemas.openxmlformats.org/drawingml/2006/table">
            <a:tbl>
              <a:tblPr firstRow="1" firstCol="1" bandRow="1">
                <a:tableStyleId>{10A1B5D5-9B99-4C35-A422-299274C87663}</a:tableStyleId>
              </a:tblPr>
              <a:tblGrid>
                <a:gridCol w="2978131">
                  <a:extLst>
                    <a:ext uri="{9D8B030D-6E8A-4147-A177-3AD203B41FA5}">
                      <a16:colId xmlns:a16="http://schemas.microsoft.com/office/drawing/2014/main" val="4260100237"/>
                    </a:ext>
                  </a:extLst>
                </a:gridCol>
                <a:gridCol w="965193">
                  <a:extLst>
                    <a:ext uri="{9D8B030D-6E8A-4147-A177-3AD203B41FA5}">
                      <a16:colId xmlns:a16="http://schemas.microsoft.com/office/drawing/2014/main" val="822933955"/>
                    </a:ext>
                  </a:extLst>
                </a:gridCol>
              </a:tblGrid>
              <a:tr h="4754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500" b="0" kern="400" cap="all" spc="150" dirty="0">
                          <a:solidFill>
                            <a:schemeClr val="lt1"/>
                          </a:solidFill>
                          <a:effectLst/>
                        </a:rPr>
                        <a:t>Stakeholder Category</a:t>
                      </a:r>
                      <a:endParaRPr lang="en-US" sz="1500" b="0" cap="all" spc="150" dirty="0">
                        <a:solidFill>
                          <a:schemeClr val="l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1411" marR="131411" marT="131411" marB="131411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500" b="0" kern="400" cap="all" spc="150">
                          <a:solidFill>
                            <a:schemeClr val="lt1"/>
                          </a:solidFill>
                          <a:effectLst/>
                        </a:rPr>
                        <a:t>#</a:t>
                      </a:r>
                      <a:endParaRPr lang="en-US" sz="1500" b="0" cap="all" spc="150">
                        <a:solidFill>
                          <a:schemeClr val="lt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1411" marR="131411" marT="131411" marB="131411"/>
                </a:tc>
                <a:extLst>
                  <a:ext uri="{0D108BD9-81ED-4DB2-BD59-A6C34878D82A}">
                    <a16:rowId xmlns:a16="http://schemas.microsoft.com/office/drawing/2014/main" val="2637257501"/>
                  </a:ext>
                </a:extLst>
              </a:tr>
              <a:tr h="4682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400" cap="none" spc="0" dirty="0">
                          <a:solidFill>
                            <a:schemeClr val="tx1"/>
                          </a:solidFill>
                          <a:effectLst/>
                        </a:rPr>
                        <a:t>Regulators </a:t>
                      </a:r>
                      <a:endParaRPr lang="en-US" sz="1400" b="1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1411" marR="131411" marT="131411" marB="131411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600" kern="400" cap="none" spc="0" dirty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en-US" sz="16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1411" marR="131411" marT="131411" marB="131411"/>
                </a:tc>
                <a:extLst>
                  <a:ext uri="{0D108BD9-81ED-4DB2-BD59-A6C34878D82A}">
                    <a16:rowId xmlns:a16="http://schemas.microsoft.com/office/drawing/2014/main" val="3678144124"/>
                  </a:ext>
                </a:extLst>
              </a:tr>
              <a:tr h="4682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400" cap="none" spc="0" dirty="0">
                          <a:solidFill>
                            <a:schemeClr val="tx1"/>
                          </a:solidFill>
                          <a:effectLst/>
                        </a:rPr>
                        <a:t>Public Sector Organizations (PSO)</a:t>
                      </a:r>
                      <a:endParaRPr lang="en-US" sz="1400" b="1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1411" marR="131411" marT="131411" marB="131411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600" kern="400" cap="none" spc="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6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1411" marR="131411" marT="131411" marB="131411"/>
                </a:tc>
                <a:extLst>
                  <a:ext uri="{0D108BD9-81ED-4DB2-BD59-A6C34878D82A}">
                    <a16:rowId xmlns:a16="http://schemas.microsoft.com/office/drawing/2014/main" val="55110118"/>
                  </a:ext>
                </a:extLst>
              </a:tr>
              <a:tr h="5699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400" cap="none" spc="0" dirty="0">
                          <a:solidFill>
                            <a:schemeClr val="tx1"/>
                          </a:solidFill>
                          <a:effectLst/>
                        </a:rPr>
                        <a:t>Independent National Standard Setters (INSS) </a:t>
                      </a:r>
                      <a:endParaRPr lang="en-US" sz="1400" b="1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1411" marR="131411" marT="131411" marB="131411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600" kern="400" cap="none" spc="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</a:p>
                  </a:txBody>
                  <a:tcPr marL="131411" marR="131411" marT="131411" marB="131411"/>
                </a:tc>
                <a:extLst>
                  <a:ext uri="{0D108BD9-81ED-4DB2-BD59-A6C34878D82A}">
                    <a16:rowId xmlns:a16="http://schemas.microsoft.com/office/drawing/2014/main" val="3600464816"/>
                  </a:ext>
                </a:extLst>
              </a:tr>
              <a:tr h="6385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400" cap="none" spc="0" dirty="0">
                          <a:solidFill>
                            <a:schemeClr val="tx1"/>
                          </a:solidFill>
                          <a:effectLst/>
                        </a:rPr>
                        <a:t>Professional Accountancy Organizations (PAOs)</a:t>
                      </a:r>
                      <a:endParaRPr lang="en-US" sz="1400" b="1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1411" marR="131411" marT="131411" marB="131411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600" kern="400" cap="none" spc="0" dirty="0">
                          <a:solidFill>
                            <a:schemeClr val="tx1"/>
                          </a:solidFill>
                          <a:effectLst/>
                        </a:rPr>
                        <a:t>27</a:t>
                      </a:r>
                      <a:endParaRPr lang="en-US" sz="16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1411" marR="131411" marT="131411" marB="131411"/>
                </a:tc>
                <a:extLst>
                  <a:ext uri="{0D108BD9-81ED-4DB2-BD59-A6C34878D82A}">
                    <a16:rowId xmlns:a16="http://schemas.microsoft.com/office/drawing/2014/main" val="850183421"/>
                  </a:ext>
                </a:extLst>
              </a:tr>
              <a:tr h="4682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400" cap="none" spc="0" dirty="0">
                          <a:solidFill>
                            <a:schemeClr val="tx1"/>
                          </a:solidFill>
                          <a:effectLst/>
                        </a:rPr>
                        <a:t>Firms</a:t>
                      </a:r>
                      <a:endParaRPr lang="en-US" sz="1400" b="1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1411" marR="131411" marT="131411" marB="131411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600" kern="400" cap="none" spc="0" dirty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en-US" sz="16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1411" marR="131411" marT="131411" marB="131411"/>
                </a:tc>
                <a:extLst>
                  <a:ext uri="{0D108BD9-81ED-4DB2-BD59-A6C34878D82A}">
                    <a16:rowId xmlns:a16="http://schemas.microsoft.com/office/drawing/2014/main" val="881520395"/>
                  </a:ext>
                </a:extLst>
              </a:tr>
              <a:tr h="4682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400" cap="none" spc="0" dirty="0">
                          <a:solidFill>
                            <a:schemeClr val="tx1"/>
                          </a:solidFill>
                          <a:effectLst/>
                        </a:rPr>
                        <a:t>Others </a:t>
                      </a:r>
                      <a:endParaRPr lang="en-US" sz="1400" b="1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1411" marR="131411" marT="131411" marB="131411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algn="just">
                        <a:lnSpc>
                          <a:spcPts val="14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600" kern="400" cap="none" spc="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US" sz="16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1411" marR="131411" marT="131411" marB="131411"/>
                </a:tc>
                <a:extLst>
                  <a:ext uri="{0D108BD9-81ED-4DB2-BD59-A6C34878D82A}">
                    <a16:rowId xmlns:a16="http://schemas.microsoft.com/office/drawing/2014/main" val="37282607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92828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21FB180-66FB-1E56-DB4C-6C5C410985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4478" y="1550987"/>
            <a:ext cx="6566170" cy="480536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56565" indent="-456565" fontAlgn="base">
              <a:lnSpc>
                <a:spcPts val="2400"/>
              </a:lnSpc>
              <a:spcBef>
                <a:spcPts val="600"/>
              </a:spcBef>
              <a:spcAft>
                <a:spcPts val="1200"/>
              </a:spcAft>
              <a:defRPr sz="1600"/>
            </a:pPr>
            <a:r>
              <a:rPr lang="en-US" sz="2400" kern="0" dirty="0">
                <a:solidFill>
                  <a:schemeClr val="tx1"/>
                </a:solidFill>
                <a:latin typeface="Arial"/>
                <a:ea typeface="ＭＳ Ｐゴシック"/>
              </a:rPr>
              <a:t>March 2022 </a:t>
            </a:r>
            <a:r>
              <a:rPr lang="en-US" sz="2400" kern="0" dirty="0">
                <a:solidFill>
                  <a:srgbClr val="0070C0"/>
                </a:solidFill>
                <a:latin typeface="Arial"/>
                <a:ea typeface="ＭＳ Ｐゴシック"/>
                <a:hlinkClick r:id="rId2"/>
              </a:rPr>
              <a:t>report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back</a:t>
            </a:r>
            <a:r>
              <a:rPr kumimoji="0" lang="en-US" sz="2400" b="0" i="0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2400" kern="0" dirty="0">
                <a:solidFill>
                  <a:schemeClr val="tx1"/>
                </a:solidFill>
                <a:latin typeface="Arial"/>
                <a:ea typeface="ＭＳ Ｐゴシック"/>
              </a:rPr>
              <a:t>to CAG on Sept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 2021 CAG discussion</a:t>
            </a:r>
            <a:endParaRPr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456565" indent="-456565" fontAlgn="base">
              <a:lnSpc>
                <a:spcPts val="2400"/>
              </a:lnSpc>
              <a:spcBef>
                <a:spcPts val="600"/>
              </a:spcBef>
              <a:spcAft>
                <a:spcPts val="1200"/>
              </a:spcAft>
              <a:defRPr sz="1600"/>
            </a:pPr>
            <a:r>
              <a:rPr lang="en-US" sz="2400" kern="0" dirty="0">
                <a:solidFill>
                  <a:schemeClr val="tx1"/>
                </a:solidFill>
                <a:latin typeface="Arial"/>
                <a:ea typeface="ＭＳ Ｐゴシック"/>
              </a:rPr>
              <a:t>High-level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 overview </a:t>
            </a:r>
            <a:r>
              <a:rPr lang="en-US" sz="2400" kern="0" dirty="0">
                <a:solidFill>
                  <a:schemeClr val="tx1"/>
                </a:solidFill>
                <a:latin typeface="Arial"/>
                <a:ea typeface="ＭＳ Ｐゴシック"/>
              </a:rPr>
              <a:t>of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 </a:t>
            </a:r>
            <a:r>
              <a:rPr lang="en-US" sz="2400" kern="0" dirty="0">
                <a:solidFill>
                  <a:schemeClr val="tx1"/>
                </a:solidFill>
                <a:latin typeface="Arial"/>
                <a:ea typeface="ＭＳ Ｐゴシック"/>
              </a:rPr>
              <a:t>certain conceptual early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comments at 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ＭＳ Ｐゴシック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July 2022 </a:t>
            </a:r>
            <a:r>
              <a:rPr lang="en-US" sz="2400" kern="0" dirty="0">
                <a:solidFill>
                  <a:srgbClr val="0070C0"/>
                </a:solidFill>
                <a:latin typeface="Arial"/>
                <a:ea typeface="ＭＳ Ｐゴシック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IESBA session </a:t>
            </a:r>
            <a:endParaRPr lang="en-US" sz="24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  <a:p>
            <a:pPr marL="456565" indent="-456565" fontAlgn="base">
              <a:lnSpc>
                <a:spcPts val="2400"/>
              </a:lnSpc>
              <a:spcBef>
                <a:spcPts val="600"/>
              </a:spcBef>
              <a:spcAft>
                <a:spcPts val="1200"/>
              </a:spcAft>
              <a:defRPr sz="1600"/>
            </a:pPr>
            <a:r>
              <a:rPr lang="en-US" sz="2400" kern="0" dirty="0">
                <a:solidFill>
                  <a:schemeClr val="tx1"/>
                </a:solidFill>
                <a:latin typeface="Arial"/>
                <a:ea typeface="ＭＳ Ｐゴシック"/>
              </a:rPr>
              <a:t>Subsequent TF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 meetings to </a:t>
            </a:r>
            <a:r>
              <a:rPr lang="en-US" sz="2400" kern="0" dirty="0">
                <a:solidFill>
                  <a:schemeClr val="tx1"/>
                </a:solidFill>
                <a:latin typeface="Arial"/>
                <a:ea typeface="ＭＳ Ｐゴシック"/>
              </a:rPr>
              <a:t>undertake full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 analysis of comments and develop proposed changes to the ED</a:t>
            </a:r>
            <a:endParaRPr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456565" indent="-456565" fontAlgn="base">
              <a:lnSpc>
                <a:spcPts val="2400"/>
              </a:lnSpc>
              <a:spcBef>
                <a:spcPts val="600"/>
              </a:spcBef>
              <a:spcAft>
                <a:spcPts val="1200"/>
              </a:spcAft>
              <a:defRPr sz="1600"/>
            </a:pPr>
            <a:r>
              <a:rPr lang="en-US" sz="2400" kern="0" dirty="0">
                <a:solidFill>
                  <a:schemeClr val="tx1"/>
                </a:solidFill>
                <a:latin typeface="Arial"/>
                <a:ea typeface="ＭＳ Ｐゴシック"/>
              </a:rPr>
              <a:t>Aug 2022 TF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 </a:t>
            </a:r>
            <a:r>
              <a:rPr lang="en-US" sz="2400" kern="0" dirty="0">
                <a:solidFill>
                  <a:schemeClr val="tx1"/>
                </a:solidFill>
                <a:latin typeface="Arial"/>
                <a:ea typeface="ＭＳ Ｐゴシック"/>
              </a:rPr>
              <a:t>discussion with IAASB ISA 600 TF representatives on coordination matters</a:t>
            </a:r>
            <a:endParaRPr lang="en-US" sz="2400" kern="0" dirty="0">
              <a:solidFill>
                <a:schemeClr val="tx1"/>
              </a:solidFill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6E5CCD6-6038-3094-C889-C777211DA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95D509C-855C-3C65-6D14-8E0C45D35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>
                <a:latin typeface="+mj-lt"/>
              </a:rPr>
              <a:t>Project Timeline Since the Release of the ED</a:t>
            </a:r>
          </a:p>
        </p:txBody>
      </p:sp>
    </p:spTree>
    <p:extLst>
      <p:ext uri="{BB962C8B-B14F-4D97-AF65-F5344CB8AC3E}">
        <p14:creationId xmlns:p14="http://schemas.microsoft.com/office/powerpoint/2010/main" val="1713169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6E9EE61-0D78-590F-F673-30F451DDD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77DAFEF-B76A-4F04-FC81-6BC0ECF15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en-US" sz="3600">
                <a:latin typeface="+mj-lt"/>
              </a:rPr>
              <a:t>Definitions</a:t>
            </a:r>
          </a:p>
        </p:txBody>
      </p:sp>
    </p:spTree>
    <p:extLst>
      <p:ext uri="{BB962C8B-B14F-4D97-AF65-F5344CB8AC3E}">
        <p14:creationId xmlns:p14="http://schemas.microsoft.com/office/powerpoint/2010/main" val="3805177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BCB40-42E5-2E8A-AB9D-C33B59847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744" y="52067"/>
            <a:ext cx="10515600" cy="1068518"/>
          </a:xfrm>
        </p:spPr>
        <p:txBody>
          <a:bodyPr>
            <a:normAutofit/>
          </a:bodyPr>
          <a:lstStyle/>
          <a:p>
            <a:r>
              <a:rPr lang="en-US" sz="3600">
                <a:latin typeface="+mj-lt"/>
              </a:rPr>
              <a:t>Proposed Revised Definitions (400.8 – 400.12)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04829CE0-28CF-4B6E-91F4-0F64F86B31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6192945"/>
              </p:ext>
            </p:extLst>
          </p:nvPr>
        </p:nvGraphicFramePr>
        <p:xfrm>
          <a:off x="618744" y="1229268"/>
          <a:ext cx="11137241" cy="50337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5214">
                  <a:extLst>
                    <a:ext uri="{9D8B030D-6E8A-4147-A177-3AD203B41FA5}">
                      <a16:colId xmlns:a16="http://schemas.microsoft.com/office/drawing/2014/main" val="1822451351"/>
                    </a:ext>
                  </a:extLst>
                </a:gridCol>
                <a:gridCol w="6582027">
                  <a:extLst>
                    <a:ext uri="{9D8B030D-6E8A-4147-A177-3AD203B41FA5}">
                      <a16:colId xmlns:a16="http://schemas.microsoft.com/office/drawing/2014/main" val="2166965933"/>
                    </a:ext>
                  </a:extLst>
                </a:gridCol>
              </a:tblGrid>
              <a:tr h="703876"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Comments</a:t>
                      </a:r>
                      <a:endParaRPr lang="en-SG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TF Response</a:t>
                      </a:r>
                      <a:endParaRPr lang="en-SG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8368618"/>
                  </a:ext>
                </a:extLst>
              </a:tr>
              <a:tr h="767867">
                <a:tc gridSpan="2">
                  <a:txBody>
                    <a:bodyPr/>
                    <a:lstStyle/>
                    <a:p>
                      <a:pPr marL="285750" marR="0" lvl="0" indent="-28575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9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Generally supported aligning engagement team (ET) definition to that in ISQM1 and ISA 220 (Revised) </a:t>
                      </a:r>
                      <a:r>
                        <a:rPr lang="en-US" sz="19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(highlighted in early comments)</a:t>
                      </a:r>
                      <a:endParaRPr lang="en-US" sz="19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SG" sz="1600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0696537"/>
                  </a:ext>
                </a:extLst>
              </a:tr>
              <a:tr h="1386426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9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Audit team (AT), including ET members, and component audit client </a:t>
                      </a:r>
                      <a:r>
                        <a:rPr lang="en-US" sz="19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definitions</a:t>
                      </a:r>
                      <a:r>
                        <a:rPr lang="en-US" sz="19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 are overly complex </a:t>
                      </a:r>
                      <a:r>
                        <a:rPr lang="en-US" sz="19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(highlighted in early comments)</a:t>
                      </a:r>
                      <a:endParaRPr lang="en-SG" sz="1900" i="1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9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Visualization of definitions in Appendix 2 of Agenda Item 5-A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9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Reworded component audit client definition and propose a Staff FAQ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7938996"/>
                  </a:ext>
                </a:extLst>
              </a:tr>
              <a:tr h="2175630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9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New definitions in the Code refer to </a:t>
                      </a:r>
                      <a:r>
                        <a:rPr lang="en-US" sz="19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"audit work" </a:t>
                      </a:r>
                      <a:r>
                        <a:rPr lang="en-US" sz="19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while the ET definitions in the extant Code and ISA 220 (Revised) refer to </a:t>
                      </a:r>
                      <a:r>
                        <a:rPr lang="en-US" sz="19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“audit procedures”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SG" sz="19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19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IAASB Reps explained that "audit work“ refers more broadly to the entirety of the work effort (including planning and supervision); “audit procedures” refers specifically to nature, timing and extent of procedures </a:t>
                      </a:r>
                      <a:r>
                        <a:rPr lang="en-US" sz="19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(see </a:t>
                      </a:r>
                      <a:r>
                        <a:rPr lang="en-US" sz="19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  <a:hlinkClick r:id="rId3"/>
                        </a:rPr>
                        <a:t>ISA 600 (Revised) Sep 2021 Issues Paper</a:t>
                      </a:r>
                      <a:r>
                        <a:rPr lang="en-US" sz="1900" i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sz="19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9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TF will revisit usage of “audit work” in draft text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8043687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BAC53E-B0B7-4E95-8B39-BE2E8419F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583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BCB40-42E5-2E8A-AB9D-C33B59847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744" y="52067"/>
            <a:ext cx="10515600" cy="1068518"/>
          </a:xfrm>
        </p:spPr>
        <p:txBody>
          <a:bodyPr>
            <a:normAutofit/>
          </a:bodyPr>
          <a:lstStyle/>
          <a:p>
            <a:r>
              <a:rPr lang="en-US" sz="3600">
                <a:latin typeface="+mj-lt"/>
              </a:rPr>
              <a:t>Proposed Revised Definitions (400.8 – 400.12)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04829CE0-28CF-4B6E-91F4-0F64F86B31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9536589"/>
              </p:ext>
            </p:extLst>
          </p:nvPr>
        </p:nvGraphicFramePr>
        <p:xfrm>
          <a:off x="618744" y="1229268"/>
          <a:ext cx="11077089" cy="4715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0612">
                  <a:extLst>
                    <a:ext uri="{9D8B030D-6E8A-4147-A177-3AD203B41FA5}">
                      <a16:colId xmlns:a16="http://schemas.microsoft.com/office/drawing/2014/main" val="1822451351"/>
                    </a:ext>
                  </a:extLst>
                </a:gridCol>
                <a:gridCol w="6546477">
                  <a:extLst>
                    <a:ext uri="{9D8B030D-6E8A-4147-A177-3AD203B41FA5}">
                      <a16:colId xmlns:a16="http://schemas.microsoft.com/office/drawing/2014/main" val="2166965933"/>
                    </a:ext>
                  </a:extLst>
                </a:gridCol>
              </a:tblGrid>
              <a:tr h="943121"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Comments</a:t>
                      </a:r>
                      <a:endParaRPr lang="en-SG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TF Response</a:t>
                      </a:r>
                      <a:endParaRPr lang="en-SG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8368618"/>
                  </a:ext>
                </a:extLst>
              </a:tr>
              <a:tr h="1886242"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22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Individual </a:t>
                      </a:r>
                      <a:r>
                        <a:rPr lang="en-US" sz="22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service providers </a:t>
                      </a:r>
                      <a:r>
                        <a:rPr lang="en-US" sz="22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and their organizations – include specific examples and be specific about independence</a:t>
                      </a:r>
                      <a:endParaRPr lang="en-SG" sz="2200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2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Extant Code already scopes in individual service providers who perform audit procedures but not their organizations</a:t>
                      </a:r>
                    </a:p>
                    <a:p>
                      <a:pPr marL="285750" marR="0" lvl="0" indent="-285750" algn="l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22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Examples of service providers in ISQM 1 also apply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7467812"/>
                  </a:ext>
                </a:extLst>
              </a:tr>
              <a:tr h="1886242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2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Other </a:t>
                      </a:r>
                      <a:r>
                        <a:rPr lang="en-US" sz="22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experts</a:t>
                      </a:r>
                      <a:r>
                        <a:rPr lang="en-US" sz="22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, such as those providing sustainability-related services – clarify role and include independence considerations</a:t>
                      </a:r>
                      <a:endParaRPr lang="en-SG" sz="2200" kern="120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en-US" sz="2200" kern="1200" noProof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IESBA has already identified a potential </a:t>
                      </a:r>
                      <a:r>
                        <a:rPr lang="en-US" sz="22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future </a:t>
                      </a:r>
                      <a:r>
                        <a:rPr lang="en-US" sz="2200" kern="1200" noProof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project on "Independence of External Experts” and is responding to developments on sustainability reporting and assurance </a:t>
                      </a:r>
                      <a:endParaRPr lang="en-US" sz="22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0270540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BAC53E-B0B7-4E95-8B39-BE2E8419F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762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D537E406-F382-4DE9-A86E-0302582FC3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181" y="1133311"/>
            <a:ext cx="9212977" cy="568831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4D073FB-35EF-4B66-B636-83F6BA981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711" y="36374"/>
            <a:ext cx="10856089" cy="1068518"/>
          </a:xfrm>
        </p:spPr>
        <p:txBody>
          <a:bodyPr>
            <a:noAutofit/>
          </a:bodyPr>
          <a:lstStyle/>
          <a:p>
            <a:r>
              <a:rPr lang="en-US" sz="3800">
                <a:latin typeface="+mj-lt"/>
              </a:rPr>
              <a:t>Engagement Team &amp; Audit Team (400.8 &amp; 400.9)</a:t>
            </a:r>
            <a:endParaRPr lang="en-SG" sz="38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38454A-75FD-40B7-BE6C-0BAEE1D46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8</a:t>
            </a:fld>
            <a:endParaRPr lang="en-US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69A460E-4352-49F0-BEA6-42F156631A82}"/>
              </a:ext>
            </a:extLst>
          </p:cNvPr>
          <p:cNvGrpSpPr/>
          <p:nvPr/>
        </p:nvGrpSpPr>
        <p:grpSpPr>
          <a:xfrm>
            <a:off x="1035181" y="1635019"/>
            <a:ext cx="3522921" cy="5186607"/>
            <a:chOff x="1035181" y="1635019"/>
            <a:chExt cx="3522921" cy="5186607"/>
          </a:xfrm>
        </p:grpSpPr>
        <p:pic>
          <p:nvPicPr>
            <p:cNvPr id="9" name="Content Placeholder 9" descr="Graphical user interface, text, application, chat or text message&#10;&#10;Description automatically generated">
              <a:extLst>
                <a:ext uri="{FF2B5EF4-FFF2-40B4-BE49-F238E27FC236}">
                  <a16:creationId xmlns:a16="http://schemas.microsoft.com/office/drawing/2014/main" id="{DFF3E50C-60BE-41E4-B3EE-621C137A27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35181" y="5464308"/>
              <a:ext cx="3407174" cy="1357318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29C821C-32CA-46D7-BF76-4DB1CBD71A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96365" y="1635019"/>
              <a:ext cx="3261737" cy="36780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41854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073FB-35EF-4B66-B636-83F6BA981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359" y="36374"/>
            <a:ext cx="10856089" cy="1068518"/>
          </a:xfrm>
        </p:spPr>
        <p:txBody>
          <a:bodyPr>
            <a:noAutofit/>
          </a:bodyPr>
          <a:lstStyle/>
          <a:p>
            <a:r>
              <a:rPr lang="en-US" sz="3800" dirty="0">
                <a:latin typeface="+mj-lt"/>
              </a:rPr>
              <a:t>Group Audit Team (Audit team for the group audit)</a:t>
            </a:r>
            <a:endParaRPr lang="en-SG" sz="3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38454A-75FD-40B7-BE6C-0BAEE1D46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066D1E-401D-43D6-883A-8E6D50950F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754" y="1148552"/>
            <a:ext cx="9063135" cy="562165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B694CB16-8F2D-46D9-85CF-B8FA03CCFC4F}"/>
              </a:ext>
            </a:extLst>
          </p:cNvPr>
          <p:cNvGrpSpPr/>
          <p:nvPr/>
        </p:nvGrpSpPr>
        <p:grpSpPr>
          <a:xfrm>
            <a:off x="1041852" y="1607839"/>
            <a:ext cx="3291569" cy="5166020"/>
            <a:chOff x="1041852" y="1625596"/>
            <a:chExt cx="3291569" cy="516602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0099DD4-52E5-4D92-B03D-B7F76EE666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64778" y="1625596"/>
              <a:ext cx="3168643" cy="3656763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E7CF63A3-F88F-4FD1-B0D5-A0F7EF62102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41852" y="5459913"/>
              <a:ext cx="3291569" cy="1331703"/>
            </a:xfrm>
            <a:prstGeom prst="rect">
              <a:avLst/>
            </a:prstGeom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491D6B55-CE52-4208-95EC-F484B55B18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9754" y="1127136"/>
            <a:ext cx="9177569" cy="5743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02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ESBA_Powerpoint_template_GREEN RIBBON_WIDESCREEN">
  <a:themeElements>
    <a:clrScheme name="IFAC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5BAA"/>
      </a:accent1>
      <a:accent2>
        <a:srgbClr val="00C0F3"/>
      </a:accent2>
      <a:accent3>
        <a:srgbClr val="F15A22"/>
      </a:accent3>
      <a:accent4>
        <a:srgbClr val="FAA61A"/>
      </a:accent4>
      <a:accent5>
        <a:srgbClr val="0D9C4A"/>
      </a:accent5>
      <a:accent6>
        <a:srgbClr val="8DC63F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IESBA_Powerpoint_template_GREEN RIBBON_WIDESCREEN" id="{97502708-9843-4C1B-BCA0-FFB288AF1A20}" vid="{C211E3E3-D26C-42E5-AA10-D3816BA2BE4E}"/>
    </a:ext>
  </a:extLst>
</a:theme>
</file>

<file path=ppt/theme/theme3.xml><?xml version="1.0" encoding="utf-8"?>
<a:theme xmlns:a="http://schemas.openxmlformats.org/drawingml/2006/main" name="1_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7AC977F055F784FA9DE5D6A62E8627D" ma:contentTypeVersion="4" ma:contentTypeDescription="Create a new document." ma:contentTypeScope="" ma:versionID="9e2717fd3482d817c01fc7f442df3def">
  <xsd:schema xmlns:xsd="http://www.w3.org/2001/XMLSchema" xmlns:xs="http://www.w3.org/2001/XMLSchema" xmlns:p="http://schemas.microsoft.com/office/2006/metadata/properties" xmlns:ns2="64403f3c-77de-490b-830d-51f3f97e03ad" targetNamespace="http://schemas.microsoft.com/office/2006/metadata/properties" ma:root="true" ma:fieldsID="939fe0f3b644676b0b419848be004dda" ns2:_="">
    <xsd:import namespace="64403f3c-77de-490b-830d-51f3f97e03a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403f3c-77de-490b-830d-51f3f97e03a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C5EADB0-8FB2-40E2-9ABB-43BB2B2DDB61}">
  <ds:schemaRefs>
    <ds:schemaRef ds:uri="http://purl.org/dc/elements/1.1/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64403f3c-77de-490b-830d-51f3f97e03ad"/>
    <ds:schemaRef ds:uri="http://schemas.microsoft.com/office/infopath/2007/PartnerControl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D9DFC926-1455-4C0A-9113-2DD50430A35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E912871-7F43-4DBB-A349-AA13CB8D7C66}">
  <ds:schemaRefs>
    <ds:schemaRef ds:uri="64403f3c-77de-490b-830d-51f3f97e03a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</TotalTime>
  <Words>1868</Words>
  <Application>Microsoft Office PowerPoint</Application>
  <PresentationFormat>Widescreen</PresentationFormat>
  <Paragraphs>206</Paragraphs>
  <Slides>27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27</vt:i4>
      </vt:variant>
    </vt:vector>
  </HeadingPairs>
  <TitlesOfParts>
    <vt:vector size="40" baseType="lpstr">
      <vt:lpstr>Arial</vt:lpstr>
      <vt:lpstr>Arial Narrow</vt:lpstr>
      <vt:lpstr>Arial Nova</vt:lpstr>
      <vt:lpstr>Bauer Bodoni Std</vt:lpstr>
      <vt:lpstr>Calibri</vt:lpstr>
      <vt:lpstr>Courier New</vt:lpstr>
      <vt:lpstr>Product Sans Light</vt:lpstr>
      <vt:lpstr>Product Sans Thin</vt:lpstr>
      <vt:lpstr>System Font Regular</vt:lpstr>
      <vt:lpstr>Times New Roman</vt:lpstr>
      <vt:lpstr>Custom Design</vt:lpstr>
      <vt:lpstr>IESBA_Powerpoint_template_GREEN RIBBON_WIDESCREEN</vt:lpstr>
      <vt:lpstr>1_Custom Design</vt:lpstr>
      <vt:lpstr>PowerPoint Presentation</vt:lpstr>
      <vt:lpstr>Objectives of the Session</vt:lpstr>
      <vt:lpstr>Exposure Draft </vt:lpstr>
      <vt:lpstr>Project Timeline Since the Release of the ED</vt:lpstr>
      <vt:lpstr>Definitions</vt:lpstr>
      <vt:lpstr>Proposed Revised Definitions (400.8 – 400.12)</vt:lpstr>
      <vt:lpstr>Proposed Revised Definitions (400.8 – 400.12)</vt:lpstr>
      <vt:lpstr>Engagement Team &amp; Audit Team (400.8 &amp; 400.9)</vt:lpstr>
      <vt:lpstr>Group Audit Team (Audit team for the group audit)</vt:lpstr>
      <vt:lpstr>PowerPoint Presentation</vt:lpstr>
      <vt:lpstr>Independence in a Group Audit Context</vt:lpstr>
      <vt:lpstr>Independence Considerations for Individuals (R405.5 and R405.6) </vt:lpstr>
      <vt:lpstr>Independence Considerations for Individuals (R405.5 and R405.6) </vt:lpstr>
      <vt:lpstr>Independence Considerations for Individuals ED proposal</vt:lpstr>
      <vt:lpstr>PowerPoint Presentation</vt:lpstr>
      <vt:lpstr>Independence Considerations for CAF outside the GAF’s network (R405.9 – R405.11, R405.13 – R405.15)</vt:lpstr>
      <vt:lpstr>Independence Considerations for CAF outside the GAF’s network (R405.9 – R405.11, R405.13 – R405.15)</vt:lpstr>
      <vt:lpstr>Communication between GAF and CAF (R405.3 and R405.4)</vt:lpstr>
      <vt:lpstr>Period During Which Independence is Required (405.12A1 and A2)</vt:lpstr>
      <vt:lpstr>PowerPoint Presentation</vt:lpstr>
      <vt:lpstr>Breaches at a Component Auditor Firm</vt:lpstr>
      <vt:lpstr>Breaches at a Component Auditor Firm (R405.19 –R405.25)</vt:lpstr>
      <vt:lpstr>Breaches at a Component Auditor Firm (R405.19 –R405.25)</vt:lpstr>
      <vt:lpstr>PowerPoint Presentation</vt:lpstr>
      <vt:lpstr>Next Steps</vt:lpstr>
      <vt:lpstr>PowerPoint Presentation</vt:lpstr>
      <vt:lpstr>PowerPoint Presentation</vt:lpstr>
    </vt:vector>
  </TitlesOfParts>
  <Manager/>
  <Company>International Public Sector Accounting Board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Megan Hartman</dc:creator>
  <cp:keywords/>
  <dc:description/>
  <cp:lastModifiedBy>Szilvia Sramko</cp:lastModifiedBy>
  <cp:revision>188</cp:revision>
  <cp:lastPrinted>2020-01-09T14:46:46Z</cp:lastPrinted>
  <dcterms:created xsi:type="dcterms:W3CDTF">2018-10-18T19:25:41Z</dcterms:created>
  <dcterms:modified xsi:type="dcterms:W3CDTF">2022-09-05T19:14:40Z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0x01010037AC977F055F784FA9DE5D6A62E8627D</vt:lpwstr>
  </property>
  <property fmtid="{D5CDD505-2E9C-101B-9397-08002B2CF9AE}" pid="3" name="Order">
    <vt:r8>5862600</vt:r8>
  </property>
</Properties>
</file>