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48" r:id="rId1"/>
    <p:sldMasterId id="2147484058" r:id="rId2"/>
  </p:sldMasterIdLst>
  <p:notesMasterIdLst>
    <p:notesMasterId r:id="rId18"/>
  </p:notesMasterIdLst>
  <p:handoutMasterIdLst>
    <p:handoutMasterId r:id="rId19"/>
  </p:handoutMasterIdLst>
  <p:sldIdLst>
    <p:sldId id="966" r:id="rId3"/>
    <p:sldId id="1133" r:id="rId4"/>
    <p:sldId id="1149" r:id="rId5"/>
    <p:sldId id="1100" r:id="rId6"/>
    <p:sldId id="1150" r:id="rId7"/>
    <p:sldId id="1042" r:id="rId8"/>
    <p:sldId id="1134" r:id="rId9"/>
    <p:sldId id="1151" r:id="rId10"/>
    <p:sldId id="1030" r:id="rId11"/>
    <p:sldId id="1018" r:id="rId12"/>
    <p:sldId id="1152" r:id="rId13"/>
    <p:sldId id="1153" r:id="rId14"/>
    <p:sldId id="1154" r:id="rId15"/>
    <p:sldId id="1155" r:id="rId16"/>
    <p:sldId id="1001" r:id="rId17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2276D6-496F-52B6-6D00-824CB7935334}" name="Ken Siong" initials="KS" userId="S::KenSiong@ethicsboard.org::f7679ae9-de6b-4f69-a967-87584c14b709" providerId="AD"/>
  <p188:author id="{073A4EDC-E247-6498-BE48-6CCEB187D1A4}" name="Diane Jules" initials="DJ" userId="S::DianeJules@ethicsboard.org::8c02b63b-0564-49f0-8623-5f32871d585c" providerId="AD"/>
  <p188:author id="{6C994DDF-10B3-0649-7ECC-69B90EAAD86F}" name="Szilvia Sramko" initials="SS" userId="S::SzilviaSramko@ethicsboard.org::ea6f34b9-fe87-46d6-b158-703cc6b3cc9d" providerId="AD"/>
  <p188:author id="{E94806F5-F1DD-79F5-3D8D-85F6927CF9C2}" name="Author" initials="KL" userId="Author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Tom Seidenstein" initials="TS" lastIdx="4" clrIdx="6">
    <p:extLst>
      <p:ext uri="{19B8F6BF-5375-455C-9EA6-DF929625EA0E}">
        <p15:presenceInfo xmlns:p15="http://schemas.microsoft.com/office/powerpoint/2012/main" userId="S::TomSeidenstein@iaasb.org::0a71646e-4534-45a3-882c-c3b5a8833ce8" providerId="AD"/>
      </p:ext>
    </p:extLst>
  </p:cmAuthor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8" name="Willie Botha" initials="WB" lastIdx="4" clrIdx="7">
    <p:extLst>
      <p:ext uri="{19B8F6BF-5375-455C-9EA6-DF929625EA0E}">
        <p15:presenceInfo xmlns:p15="http://schemas.microsoft.com/office/powerpoint/2012/main" userId="S::WillieBotha@iaasb.org::1d64e684-352d-424c-a1f4-5d6d7c4ec44b" providerId="AD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9" name="Szilvia Sramko" initials="SS" lastIdx="11" clrIdx="8">
    <p:extLst>
      <p:ext uri="{19B8F6BF-5375-455C-9EA6-DF929625EA0E}">
        <p15:presenceInfo xmlns:p15="http://schemas.microsoft.com/office/powerpoint/2012/main" userId="S::SzilviaSramko@ethicsboard.org::ea6f34b9-fe87-46d6-b158-703cc6b3cc9d" providerId="AD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10" name="Author" initials="KL" lastIdx="8" clrIdx="9">
    <p:extLst>
      <p:ext uri="{19B8F6BF-5375-455C-9EA6-DF929625EA0E}">
        <p15:presenceInfo xmlns:p15="http://schemas.microsoft.com/office/powerpoint/2012/main" userId="Author" providerId="None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50A6"/>
    <a:srgbClr val="0364CF"/>
    <a:srgbClr val="EF5115"/>
    <a:srgbClr val="0372BD"/>
    <a:srgbClr val="0B5494"/>
    <a:srgbClr val="CCFF99"/>
    <a:srgbClr val="025CBE"/>
    <a:srgbClr val="0182D1"/>
    <a:srgbClr val="0481CE"/>
    <a:srgbClr val="00AA55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15"/>
    <p:restoredTop sz="92937" autoAdjust="0"/>
  </p:normalViewPr>
  <p:slideViewPr>
    <p:cSldViewPr snapToGrid="0">
      <p:cViewPr varScale="1">
        <p:scale>
          <a:sx n="59" d="100"/>
          <a:sy n="59" d="100"/>
        </p:scale>
        <p:origin x="43" y="67"/>
      </p:cViewPr>
      <p:guideLst/>
    </p:cSldViewPr>
  </p:slideViewPr>
  <p:notesTextViewPr>
    <p:cViewPr>
      <p:scale>
        <a:sx n="185" d="100"/>
        <a:sy n="185" d="100"/>
      </p:scale>
      <p:origin x="0" y="0"/>
    </p:cViewPr>
  </p:notesTextViewPr>
  <p:notesViewPr>
    <p:cSldViewPr snapToGrid="0">
      <p:cViewPr>
        <p:scale>
          <a:sx n="1" d="2"/>
          <a:sy n="1" d="2"/>
        </p:scale>
        <p:origin x="2525" y="-2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microsoft.com/office/2018/10/relationships/authors" Target="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337174-C925-4243-BD4F-ADF33EC69DB4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319354C-7AAE-403E-BA93-F6A4FEEE1133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Common technologies implemented are RPA, AI, Cloud-based SaaS</a:t>
          </a:r>
        </a:p>
      </dgm:t>
    </dgm:pt>
    <dgm:pt modelId="{BC9443EA-1F38-46E7-B4A6-AD22431AD255}" type="parTrans" cxnId="{0998EA47-29E9-49A1-8CFD-FBBB74BAE122}">
      <dgm:prSet/>
      <dgm:spPr/>
      <dgm:t>
        <a:bodyPr/>
        <a:lstStyle/>
        <a:p>
          <a:endParaRPr lang="en-US"/>
        </a:p>
      </dgm:t>
    </dgm:pt>
    <dgm:pt modelId="{90BE079E-7D34-43D6-86E3-9942812E9EAD}" type="sibTrans" cxnId="{0998EA47-29E9-49A1-8CFD-FBBB74BAE122}">
      <dgm:prSet/>
      <dgm:spPr/>
      <dgm:t>
        <a:bodyPr/>
        <a:lstStyle/>
        <a:p>
          <a:endParaRPr lang="en-US"/>
        </a:p>
      </dgm:t>
    </dgm:pt>
    <dgm:pt modelId="{B8A43A91-9F3D-4C46-B0ED-C8BE99BDF09E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Controls over data are critical when implementing technology</a:t>
          </a:r>
        </a:p>
      </dgm:t>
    </dgm:pt>
    <dgm:pt modelId="{6EAF0107-55A2-4873-A9AA-666F8CE822A8}" type="parTrans" cxnId="{8DBA4842-21EF-4A3D-9ABD-569A91D9052E}">
      <dgm:prSet/>
      <dgm:spPr/>
      <dgm:t>
        <a:bodyPr/>
        <a:lstStyle/>
        <a:p>
          <a:endParaRPr lang="en-US"/>
        </a:p>
      </dgm:t>
    </dgm:pt>
    <dgm:pt modelId="{040CCE40-A83C-43B2-87B9-19EB726E4A34}" type="sibTrans" cxnId="{8DBA4842-21EF-4A3D-9ABD-569A91D9052E}">
      <dgm:prSet/>
      <dgm:spPr/>
      <dgm:t>
        <a:bodyPr/>
        <a:lstStyle/>
        <a:p>
          <a:endParaRPr lang="en-US"/>
        </a:p>
      </dgm:t>
    </dgm:pt>
    <dgm:pt modelId="{D12B62B2-83B1-456B-A426-9ECC00968B55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PAs should sufficiently understand and ask the “right” questions so that appropriate and fit-for-purpose AI is procured/developed</a:t>
          </a:r>
        </a:p>
      </dgm:t>
    </dgm:pt>
    <dgm:pt modelId="{A788E459-D1F3-40F9-AC65-18CF7574B41D}" type="parTrans" cxnId="{FC5948A7-8A04-4F1A-A980-3196A81FA375}">
      <dgm:prSet/>
      <dgm:spPr/>
      <dgm:t>
        <a:bodyPr/>
        <a:lstStyle/>
        <a:p>
          <a:endParaRPr lang="en-US"/>
        </a:p>
      </dgm:t>
    </dgm:pt>
    <dgm:pt modelId="{574380AF-7EBA-4931-AA88-4CECA65676AE}" type="sibTrans" cxnId="{FC5948A7-8A04-4F1A-A980-3196A81FA375}">
      <dgm:prSet/>
      <dgm:spPr/>
      <dgm:t>
        <a:bodyPr/>
        <a:lstStyle/>
        <a:p>
          <a:endParaRPr lang="en-US"/>
        </a:p>
      </dgm:t>
    </dgm:pt>
    <dgm:pt modelId="{E4221C76-D189-4C90-B18F-D68BA866BEFA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PAs should be involved right from the technology conceptualization stage, so that ethics can be designed-in upfront</a:t>
          </a:r>
        </a:p>
      </dgm:t>
    </dgm:pt>
    <dgm:pt modelId="{32AA751E-9FA0-4FDE-8633-BABE62883B50}" type="parTrans" cxnId="{3DC2C722-D242-4DE5-86E7-2A208DCBE0C7}">
      <dgm:prSet/>
      <dgm:spPr/>
      <dgm:t>
        <a:bodyPr/>
        <a:lstStyle/>
        <a:p>
          <a:endParaRPr lang="en-US"/>
        </a:p>
      </dgm:t>
    </dgm:pt>
    <dgm:pt modelId="{87D6C1A0-A201-485A-9C35-00B9F8E88DBA}" type="sibTrans" cxnId="{3DC2C722-D242-4DE5-86E7-2A208DCBE0C7}">
      <dgm:prSet/>
      <dgm:spPr/>
      <dgm:t>
        <a:bodyPr/>
        <a:lstStyle/>
        <a:p>
          <a:endParaRPr lang="en-US"/>
        </a:p>
      </dgm:t>
    </dgm:pt>
    <dgm:pt modelId="{A41C4978-DF12-4FA4-8F47-E23BC0808201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Both technology-related upskilling and strong professional skills are key for PAs to remain relevant in the future</a:t>
          </a:r>
        </a:p>
      </dgm:t>
    </dgm:pt>
    <dgm:pt modelId="{4D14BB56-EA68-4810-96D2-C11DFFFFFC70}" type="parTrans" cxnId="{83364C88-6AEB-425F-80D6-48AADDDE5BC5}">
      <dgm:prSet/>
      <dgm:spPr/>
      <dgm:t>
        <a:bodyPr/>
        <a:lstStyle/>
        <a:p>
          <a:endParaRPr lang="en-US"/>
        </a:p>
      </dgm:t>
    </dgm:pt>
    <dgm:pt modelId="{15DCE63C-D116-43A2-9817-9FA88DC786FD}" type="sibTrans" cxnId="{83364C88-6AEB-425F-80D6-48AADDDE5BC5}">
      <dgm:prSet/>
      <dgm:spPr/>
      <dgm:t>
        <a:bodyPr/>
        <a:lstStyle/>
        <a:p>
          <a:endParaRPr lang="en-US"/>
        </a:p>
      </dgm:t>
    </dgm:pt>
    <dgm:pt modelId="{2285A89B-F478-42A8-AB74-553CB6D8C93A}">
      <dgm:prSet phldrT="[Text]"/>
      <dgm:spPr>
        <a:solidFill>
          <a:schemeClr val="tx2"/>
        </a:solidFill>
      </dgm:spPr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Multidisciplinary teams to prepare and present reliable financial, and increasingly non-financial, information becoming more important</a:t>
          </a:r>
        </a:p>
      </dgm:t>
    </dgm:pt>
    <dgm:pt modelId="{2061FC05-428C-42C4-B631-AB68B039C80B}" type="parTrans" cxnId="{C8C960C5-A707-4734-805B-D94706EA71F3}">
      <dgm:prSet/>
      <dgm:spPr/>
      <dgm:t>
        <a:bodyPr/>
        <a:lstStyle/>
        <a:p>
          <a:endParaRPr lang="en-US"/>
        </a:p>
      </dgm:t>
    </dgm:pt>
    <dgm:pt modelId="{65D7641C-AEE6-43AF-9466-8606DE76E397}" type="sibTrans" cxnId="{C8C960C5-A707-4734-805B-D94706EA71F3}">
      <dgm:prSet/>
      <dgm:spPr/>
      <dgm:t>
        <a:bodyPr/>
        <a:lstStyle/>
        <a:p>
          <a:endParaRPr lang="en-US"/>
        </a:p>
      </dgm:t>
    </dgm:pt>
    <dgm:pt modelId="{718F2CE1-D69E-481F-8A61-BA749BF3D733}" type="pres">
      <dgm:prSet presAssocID="{C7337174-C925-4243-BD4F-ADF33EC69DB4}" presName="diagram" presStyleCnt="0">
        <dgm:presLayoutVars>
          <dgm:dir/>
          <dgm:resizeHandles val="exact"/>
        </dgm:presLayoutVars>
      </dgm:prSet>
      <dgm:spPr/>
    </dgm:pt>
    <dgm:pt modelId="{A7FB58EF-C299-4132-92D0-E969123DCF7D}" type="pres">
      <dgm:prSet presAssocID="{8319354C-7AAE-403E-BA93-F6A4FEEE1133}" presName="node" presStyleLbl="node1" presStyleIdx="0" presStyleCnt="6">
        <dgm:presLayoutVars>
          <dgm:bulletEnabled val="1"/>
        </dgm:presLayoutVars>
      </dgm:prSet>
      <dgm:spPr/>
    </dgm:pt>
    <dgm:pt modelId="{B2F93677-0F72-443E-AE62-CF54DBF0B347}" type="pres">
      <dgm:prSet presAssocID="{90BE079E-7D34-43D6-86E3-9942812E9EAD}" presName="sibTrans" presStyleCnt="0"/>
      <dgm:spPr/>
    </dgm:pt>
    <dgm:pt modelId="{C7D29785-C64D-41E7-B737-20A9A8FDD57F}" type="pres">
      <dgm:prSet presAssocID="{B8A43A91-9F3D-4C46-B0ED-C8BE99BDF09E}" presName="node" presStyleLbl="node1" presStyleIdx="1" presStyleCnt="6">
        <dgm:presLayoutVars>
          <dgm:bulletEnabled val="1"/>
        </dgm:presLayoutVars>
      </dgm:prSet>
      <dgm:spPr/>
    </dgm:pt>
    <dgm:pt modelId="{E21015DF-BEDD-43BA-9706-4FAEFB2D5292}" type="pres">
      <dgm:prSet presAssocID="{040CCE40-A83C-43B2-87B9-19EB726E4A34}" presName="sibTrans" presStyleCnt="0"/>
      <dgm:spPr/>
    </dgm:pt>
    <dgm:pt modelId="{26F0D964-4C2D-4C87-931C-E035A18A170B}" type="pres">
      <dgm:prSet presAssocID="{D12B62B2-83B1-456B-A426-9ECC00968B55}" presName="node" presStyleLbl="node1" presStyleIdx="2" presStyleCnt="6">
        <dgm:presLayoutVars>
          <dgm:bulletEnabled val="1"/>
        </dgm:presLayoutVars>
      </dgm:prSet>
      <dgm:spPr/>
    </dgm:pt>
    <dgm:pt modelId="{3CE8D25A-B8A1-4FE8-A330-41816518F4CC}" type="pres">
      <dgm:prSet presAssocID="{574380AF-7EBA-4931-AA88-4CECA65676AE}" presName="sibTrans" presStyleCnt="0"/>
      <dgm:spPr/>
    </dgm:pt>
    <dgm:pt modelId="{7A857DC8-7A9D-4268-BFDF-903D885FEC7C}" type="pres">
      <dgm:prSet presAssocID="{E4221C76-D189-4C90-B18F-D68BA866BEFA}" presName="node" presStyleLbl="node1" presStyleIdx="3" presStyleCnt="6">
        <dgm:presLayoutVars>
          <dgm:bulletEnabled val="1"/>
        </dgm:presLayoutVars>
      </dgm:prSet>
      <dgm:spPr/>
    </dgm:pt>
    <dgm:pt modelId="{E972BB9C-3EC0-4AB6-8447-7ED7AB33164F}" type="pres">
      <dgm:prSet presAssocID="{87D6C1A0-A201-485A-9C35-00B9F8E88DBA}" presName="sibTrans" presStyleCnt="0"/>
      <dgm:spPr/>
    </dgm:pt>
    <dgm:pt modelId="{B21280E2-E961-4057-9219-B6D54D7DDC9E}" type="pres">
      <dgm:prSet presAssocID="{A41C4978-DF12-4FA4-8F47-E23BC0808201}" presName="node" presStyleLbl="node1" presStyleIdx="4" presStyleCnt="6">
        <dgm:presLayoutVars>
          <dgm:bulletEnabled val="1"/>
        </dgm:presLayoutVars>
      </dgm:prSet>
      <dgm:spPr/>
    </dgm:pt>
    <dgm:pt modelId="{3B2A3094-3F8F-4EA7-A999-859177CDC7D6}" type="pres">
      <dgm:prSet presAssocID="{15DCE63C-D116-43A2-9817-9FA88DC786FD}" presName="sibTrans" presStyleCnt="0"/>
      <dgm:spPr/>
    </dgm:pt>
    <dgm:pt modelId="{810B1DE2-7DEE-4E2D-9412-45662816E384}" type="pres">
      <dgm:prSet presAssocID="{2285A89B-F478-42A8-AB74-553CB6D8C93A}" presName="node" presStyleLbl="node1" presStyleIdx="5" presStyleCnt="6">
        <dgm:presLayoutVars>
          <dgm:bulletEnabled val="1"/>
        </dgm:presLayoutVars>
      </dgm:prSet>
      <dgm:spPr/>
    </dgm:pt>
  </dgm:ptLst>
  <dgm:cxnLst>
    <dgm:cxn modelId="{3DC2C722-D242-4DE5-86E7-2A208DCBE0C7}" srcId="{C7337174-C925-4243-BD4F-ADF33EC69DB4}" destId="{E4221C76-D189-4C90-B18F-D68BA866BEFA}" srcOrd="3" destOrd="0" parTransId="{32AA751E-9FA0-4FDE-8633-BABE62883B50}" sibTransId="{87D6C1A0-A201-485A-9C35-00B9F8E88DBA}"/>
    <dgm:cxn modelId="{E499B53D-C739-42BE-959F-3E80E8A9E409}" type="presOf" srcId="{E4221C76-D189-4C90-B18F-D68BA866BEFA}" destId="{7A857DC8-7A9D-4268-BFDF-903D885FEC7C}" srcOrd="0" destOrd="0" presId="urn:microsoft.com/office/officeart/2005/8/layout/default"/>
    <dgm:cxn modelId="{8DBA4842-21EF-4A3D-9ABD-569A91D9052E}" srcId="{C7337174-C925-4243-BD4F-ADF33EC69DB4}" destId="{B8A43A91-9F3D-4C46-B0ED-C8BE99BDF09E}" srcOrd="1" destOrd="0" parTransId="{6EAF0107-55A2-4873-A9AA-666F8CE822A8}" sibTransId="{040CCE40-A83C-43B2-87B9-19EB726E4A34}"/>
    <dgm:cxn modelId="{0998EA47-29E9-49A1-8CFD-FBBB74BAE122}" srcId="{C7337174-C925-4243-BD4F-ADF33EC69DB4}" destId="{8319354C-7AAE-403E-BA93-F6A4FEEE1133}" srcOrd="0" destOrd="0" parTransId="{BC9443EA-1F38-46E7-B4A6-AD22431AD255}" sibTransId="{90BE079E-7D34-43D6-86E3-9942812E9EAD}"/>
    <dgm:cxn modelId="{064A666A-4EB9-4FC2-8C55-48DB9637A0DB}" type="presOf" srcId="{8319354C-7AAE-403E-BA93-F6A4FEEE1133}" destId="{A7FB58EF-C299-4132-92D0-E969123DCF7D}" srcOrd="0" destOrd="0" presId="urn:microsoft.com/office/officeart/2005/8/layout/default"/>
    <dgm:cxn modelId="{FC5B484C-1C55-41DB-A19F-B498AD7834FE}" type="presOf" srcId="{C7337174-C925-4243-BD4F-ADF33EC69DB4}" destId="{718F2CE1-D69E-481F-8A61-BA749BF3D733}" srcOrd="0" destOrd="0" presId="urn:microsoft.com/office/officeart/2005/8/layout/default"/>
    <dgm:cxn modelId="{AAB57E5A-A685-449F-B7B0-096DEBE13C9B}" type="presOf" srcId="{2285A89B-F478-42A8-AB74-553CB6D8C93A}" destId="{810B1DE2-7DEE-4E2D-9412-45662816E384}" srcOrd="0" destOrd="0" presId="urn:microsoft.com/office/officeart/2005/8/layout/default"/>
    <dgm:cxn modelId="{4F94947E-0F60-4846-AB5C-812920863686}" type="presOf" srcId="{B8A43A91-9F3D-4C46-B0ED-C8BE99BDF09E}" destId="{C7D29785-C64D-41E7-B737-20A9A8FDD57F}" srcOrd="0" destOrd="0" presId="urn:microsoft.com/office/officeart/2005/8/layout/default"/>
    <dgm:cxn modelId="{83364C88-6AEB-425F-80D6-48AADDDE5BC5}" srcId="{C7337174-C925-4243-BD4F-ADF33EC69DB4}" destId="{A41C4978-DF12-4FA4-8F47-E23BC0808201}" srcOrd="4" destOrd="0" parTransId="{4D14BB56-EA68-4810-96D2-C11DFFFFFC70}" sibTransId="{15DCE63C-D116-43A2-9817-9FA88DC786FD}"/>
    <dgm:cxn modelId="{4352E98D-6985-4338-95F3-F81D1E0226AA}" type="presOf" srcId="{D12B62B2-83B1-456B-A426-9ECC00968B55}" destId="{26F0D964-4C2D-4C87-931C-E035A18A170B}" srcOrd="0" destOrd="0" presId="urn:microsoft.com/office/officeart/2005/8/layout/default"/>
    <dgm:cxn modelId="{FC5948A7-8A04-4F1A-A980-3196A81FA375}" srcId="{C7337174-C925-4243-BD4F-ADF33EC69DB4}" destId="{D12B62B2-83B1-456B-A426-9ECC00968B55}" srcOrd="2" destOrd="0" parTransId="{A788E459-D1F3-40F9-AC65-18CF7574B41D}" sibTransId="{574380AF-7EBA-4931-AA88-4CECA65676AE}"/>
    <dgm:cxn modelId="{398399C0-5E2F-4D9F-B046-BB1E61F75D4B}" type="presOf" srcId="{A41C4978-DF12-4FA4-8F47-E23BC0808201}" destId="{B21280E2-E961-4057-9219-B6D54D7DDC9E}" srcOrd="0" destOrd="0" presId="urn:microsoft.com/office/officeart/2005/8/layout/default"/>
    <dgm:cxn modelId="{C8C960C5-A707-4734-805B-D94706EA71F3}" srcId="{C7337174-C925-4243-BD4F-ADF33EC69DB4}" destId="{2285A89B-F478-42A8-AB74-553CB6D8C93A}" srcOrd="5" destOrd="0" parTransId="{2061FC05-428C-42C4-B631-AB68B039C80B}" sibTransId="{65D7641C-AEE6-43AF-9466-8606DE76E397}"/>
    <dgm:cxn modelId="{A8E627B3-76A1-4629-871A-FE070E3B1E7E}" type="presParOf" srcId="{718F2CE1-D69E-481F-8A61-BA749BF3D733}" destId="{A7FB58EF-C299-4132-92D0-E969123DCF7D}" srcOrd="0" destOrd="0" presId="urn:microsoft.com/office/officeart/2005/8/layout/default"/>
    <dgm:cxn modelId="{4034A19F-89E3-4EE0-AF9D-128E77E56C08}" type="presParOf" srcId="{718F2CE1-D69E-481F-8A61-BA749BF3D733}" destId="{B2F93677-0F72-443E-AE62-CF54DBF0B347}" srcOrd="1" destOrd="0" presId="urn:microsoft.com/office/officeart/2005/8/layout/default"/>
    <dgm:cxn modelId="{CCBC8B9F-22B9-49EE-90E5-B2337A821443}" type="presParOf" srcId="{718F2CE1-D69E-481F-8A61-BA749BF3D733}" destId="{C7D29785-C64D-41E7-B737-20A9A8FDD57F}" srcOrd="2" destOrd="0" presId="urn:microsoft.com/office/officeart/2005/8/layout/default"/>
    <dgm:cxn modelId="{34F94973-E064-4E3D-A281-1508F40A4E9B}" type="presParOf" srcId="{718F2CE1-D69E-481F-8A61-BA749BF3D733}" destId="{E21015DF-BEDD-43BA-9706-4FAEFB2D5292}" srcOrd="3" destOrd="0" presId="urn:microsoft.com/office/officeart/2005/8/layout/default"/>
    <dgm:cxn modelId="{17957680-5556-494B-A421-7F51CBBE3D5B}" type="presParOf" srcId="{718F2CE1-D69E-481F-8A61-BA749BF3D733}" destId="{26F0D964-4C2D-4C87-931C-E035A18A170B}" srcOrd="4" destOrd="0" presId="urn:microsoft.com/office/officeart/2005/8/layout/default"/>
    <dgm:cxn modelId="{D423E35D-5E02-45FB-AE47-FB04E68B60DE}" type="presParOf" srcId="{718F2CE1-D69E-481F-8A61-BA749BF3D733}" destId="{3CE8D25A-B8A1-4FE8-A330-41816518F4CC}" srcOrd="5" destOrd="0" presId="urn:microsoft.com/office/officeart/2005/8/layout/default"/>
    <dgm:cxn modelId="{DDB4508D-3820-4DE2-BA03-D5FAD7AEB1E9}" type="presParOf" srcId="{718F2CE1-D69E-481F-8A61-BA749BF3D733}" destId="{7A857DC8-7A9D-4268-BFDF-903D885FEC7C}" srcOrd="6" destOrd="0" presId="urn:microsoft.com/office/officeart/2005/8/layout/default"/>
    <dgm:cxn modelId="{D59B9832-7FC9-40F7-B148-5E44078F5353}" type="presParOf" srcId="{718F2CE1-D69E-481F-8A61-BA749BF3D733}" destId="{E972BB9C-3EC0-4AB6-8447-7ED7AB33164F}" srcOrd="7" destOrd="0" presId="urn:microsoft.com/office/officeart/2005/8/layout/default"/>
    <dgm:cxn modelId="{6903E9A4-74CC-4DB5-99AC-6B5E792DCDB3}" type="presParOf" srcId="{718F2CE1-D69E-481F-8A61-BA749BF3D733}" destId="{B21280E2-E961-4057-9219-B6D54D7DDC9E}" srcOrd="8" destOrd="0" presId="urn:microsoft.com/office/officeart/2005/8/layout/default"/>
    <dgm:cxn modelId="{216B5165-0E1B-4FC0-9D76-23BDEB3E12A2}" type="presParOf" srcId="{718F2CE1-D69E-481F-8A61-BA749BF3D733}" destId="{3B2A3094-3F8F-4EA7-A999-859177CDC7D6}" srcOrd="9" destOrd="0" presId="urn:microsoft.com/office/officeart/2005/8/layout/default"/>
    <dgm:cxn modelId="{422FA199-850D-4ABB-8176-16152570B030}" type="presParOf" srcId="{718F2CE1-D69E-481F-8A61-BA749BF3D733}" destId="{810B1DE2-7DEE-4E2D-9412-45662816E384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FB58EF-C299-4132-92D0-E969123DCF7D}">
      <dsp:nvSpPr>
        <dsp:cNvPr id="0" name=""/>
        <dsp:cNvSpPr/>
      </dsp:nvSpPr>
      <dsp:spPr>
        <a:xfrm>
          <a:off x="1239351" y="3917"/>
          <a:ext cx="2705415" cy="162324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>
              <a:latin typeface="Arial" panose="020B0604020202020204" pitchFamily="34" charset="0"/>
              <a:cs typeface="Arial" panose="020B0604020202020204" pitchFamily="34" charset="0"/>
            </a:rPr>
            <a:t>Common technologies implemented are RPA, AI, Cloud-based SaaS</a:t>
          </a:r>
        </a:p>
      </dsp:txBody>
      <dsp:txXfrm>
        <a:off x="1239351" y="3917"/>
        <a:ext cx="2705415" cy="1623249"/>
      </dsp:txXfrm>
    </dsp:sp>
    <dsp:sp modelId="{C7D29785-C64D-41E7-B737-20A9A8FDD57F}">
      <dsp:nvSpPr>
        <dsp:cNvPr id="0" name=""/>
        <dsp:cNvSpPr/>
      </dsp:nvSpPr>
      <dsp:spPr>
        <a:xfrm>
          <a:off x="4215308" y="3917"/>
          <a:ext cx="2705415" cy="162324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>
              <a:latin typeface="Arial" panose="020B0604020202020204" pitchFamily="34" charset="0"/>
              <a:cs typeface="Arial" panose="020B0604020202020204" pitchFamily="34" charset="0"/>
            </a:rPr>
            <a:t>Controls over data are critical when implementing technology</a:t>
          </a:r>
        </a:p>
      </dsp:txBody>
      <dsp:txXfrm>
        <a:off x="4215308" y="3917"/>
        <a:ext cx="2705415" cy="1623249"/>
      </dsp:txXfrm>
    </dsp:sp>
    <dsp:sp modelId="{26F0D964-4C2D-4C87-931C-E035A18A170B}">
      <dsp:nvSpPr>
        <dsp:cNvPr id="0" name=""/>
        <dsp:cNvSpPr/>
      </dsp:nvSpPr>
      <dsp:spPr>
        <a:xfrm>
          <a:off x="1239351" y="1897708"/>
          <a:ext cx="2705415" cy="162324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>
              <a:latin typeface="Arial" panose="020B0604020202020204" pitchFamily="34" charset="0"/>
              <a:cs typeface="Arial" panose="020B0604020202020204" pitchFamily="34" charset="0"/>
            </a:rPr>
            <a:t>PAs should sufficiently understand and ask the “right” questions so that appropriate and fit-for-purpose AI is procured/developed</a:t>
          </a:r>
        </a:p>
      </dsp:txBody>
      <dsp:txXfrm>
        <a:off x="1239351" y="1897708"/>
        <a:ext cx="2705415" cy="1623249"/>
      </dsp:txXfrm>
    </dsp:sp>
    <dsp:sp modelId="{7A857DC8-7A9D-4268-BFDF-903D885FEC7C}">
      <dsp:nvSpPr>
        <dsp:cNvPr id="0" name=""/>
        <dsp:cNvSpPr/>
      </dsp:nvSpPr>
      <dsp:spPr>
        <a:xfrm>
          <a:off x="4215308" y="1897708"/>
          <a:ext cx="2705415" cy="162324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>
              <a:latin typeface="Arial" panose="020B0604020202020204" pitchFamily="34" charset="0"/>
              <a:cs typeface="Arial" panose="020B0604020202020204" pitchFamily="34" charset="0"/>
            </a:rPr>
            <a:t>PAs should be involved right from the technology conceptualization stage, so that ethics can be designed-in upfront</a:t>
          </a:r>
        </a:p>
      </dsp:txBody>
      <dsp:txXfrm>
        <a:off x="4215308" y="1897708"/>
        <a:ext cx="2705415" cy="1623249"/>
      </dsp:txXfrm>
    </dsp:sp>
    <dsp:sp modelId="{B21280E2-E961-4057-9219-B6D54D7DDC9E}">
      <dsp:nvSpPr>
        <dsp:cNvPr id="0" name=""/>
        <dsp:cNvSpPr/>
      </dsp:nvSpPr>
      <dsp:spPr>
        <a:xfrm>
          <a:off x="1239351" y="3791499"/>
          <a:ext cx="2705415" cy="162324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>
              <a:latin typeface="Arial" panose="020B0604020202020204" pitchFamily="34" charset="0"/>
              <a:cs typeface="Arial" panose="020B0604020202020204" pitchFamily="34" charset="0"/>
            </a:rPr>
            <a:t>Both technology-related upskilling and strong professional skills are key for PAs to remain relevant in the future</a:t>
          </a:r>
        </a:p>
      </dsp:txBody>
      <dsp:txXfrm>
        <a:off x="1239351" y="3791499"/>
        <a:ext cx="2705415" cy="1623249"/>
      </dsp:txXfrm>
    </dsp:sp>
    <dsp:sp modelId="{810B1DE2-7DEE-4E2D-9412-45662816E384}">
      <dsp:nvSpPr>
        <dsp:cNvPr id="0" name=""/>
        <dsp:cNvSpPr/>
      </dsp:nvSpPr>
      <dsp:spPr>
        <a:xfrm>
          <a:off x="4215308" y="3791499"/>
          <a:ext cx="2705415" cy="1623249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>
              <a:latin typeface="Arial" panose="020B0604020202020204" pitchFamily="34" charset="0"/>
              <a:cs typeface="Arial" panose="020B0604020202020204" pitchFamily="34" charset="0"/>
            </a:rPr>
            <a:t>Multidisciplinary teams to prepare and present reliable financial, and increasingly non-financial, information becoming more important</a:t>
          </a:r>
        </a:p>
      </dsp:txBody>
      <dsp:txXfrm>
        <a:off x="4215308" y="3791499"/>
        <a:ext cx="2705415" cy="16232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9AEF6E0-84A5-481A-9BB9-229BBCD884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0E5102-2B99-41D1-99AA-B88A866D98A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3700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6E2C83-A51F-43CF-A35A-EA7EFC976D91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290A10-074D-43EA-AD03-1AF44959E01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E08D2D-2FFD-4355-9DBD-46A736432C3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3700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FF59BB-B7C1-4C27-8639-4BEFF92B7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4143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88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12,'0'-5,"0"-1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89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90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6065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1331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875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7879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2835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3048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1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500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912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984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6868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3576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8762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778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269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customXml" Target="../ink/ink2.xml"/><Relationship Id="rId5" Type="http://schemas.openxmlformats.org/officeDocument/2006/relationships/image" Target="../media/image3.png"/><Relationship Id="rId4" Type="http://schemas.openxmlformats.org/officeDocument/2006/relationships/customXml" Target="../ink/ink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2.png"/><Relationship Id="rId3" Type="http://schemas.openxmlformats.org/officeDocument/2006/relationships/hyperlink" Target="http://www.iaasb.org/" TargetMode="External"/><Relationship Id="rId7" Type="http://schemas.openxmlformats.org/officeDocument/2006/relationships/image" Target="../media/image9.png"/><Relationship Id="rId12" Type="http://schemas.openxmlformats.org/officeDocument/2006/relationships/hyperlink" Target="https://www.linkedin.com/company/65255822/admin/" TargetMode="External"/><Relationship Id="rId17" Type="http://schemas.openxmlformats.org/officeDocument/2006/relationships/image" Target="../media/image14.jpeg"/><Relationship Id="rId2" Type="http://schemas.openxmlformats.org/officeDocument/2006/relationships/image" Target="../media/image5.png"/><Relationship Id="rId16" Type="http://schemas.openxmlformats.org/officeDocument/2006/relationships/hyperlink" Target="https://www.youtube.com/channel/UCwM6ao9Id3G35NNxGLgf7mg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hyperlink" Target="mailto:permissions@ifac.org" TargetMode="External"/><Relationship Id="rId5" Type="http://schemas.openxmlformats.org/officeDocument/2006/relationships/image" Target="../media/image7.png"/><Relationship Id="rId15" Type="http://schemas.openxmlformats.org/officeDocument/2006/relationships/image" Target="../media/image13.png"/><Relationship Id="rId10" Type="http://schemas.openxmlformats.org/officeDocument/2006/relationships/hyperlink" Target="http://www.ifac.org/about-ifac/translations-permissions" TargetMode="External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hyperlink" Target="https://twitter.com/IAASB_News" TargetMode="Externa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0.jpeg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1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24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23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0.jpe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4CAB030-C5C6-4601-983B-333E1D6E5C9C}"/>
              </a:ext>
            </a:extLst>
          </p:cNvPr>
          <p:cNvSpPr/>
          <p:nvPr userDrawn="1"/>
        </p:nvSpPr>
        <p:spPr>
          <a:xfrm>
            <a:off x="213064" y="5491794"/>
            <a:ext cx="4933024" cy="1389355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7104021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E74A54BB-5F1D-4F1C-AD95-610EB90AD167}"/>
              </a:ext>
            </a:extLst>
          </p:cNvPr>
          <p:cNvSpPr/>
          <p:nvPr userDrawn="1"/>
        </p:nvSpPr>
        <p:spPr>
          <a:xfrm>
            <a:off x="2951151" y="4119638"/>
            <a:ext cx="2194937" cy="181486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7F479FA-E622-4175-814A-280C7C5845B5}"/>
              </a:ext>
            </a:extLst>
          </p:cNvPr>
          <p:cNvGrpSpPr/>
          <p:nvPr userDrawn="1"/>
        </p:nvGrpSpPr>
        <p:grpSpPr>
          <a:xfrm>
            <a:off x="1950720" y="1472240"/>
            <a:ext cx="3791017" cy="4110721"/>
            <a:chOff x="2112884" y="1472240"/>
            <a:chExt cx="3628853" cy="3968671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2868FF5-84F6-426A-95D5-D76FB26472F3}"/>
                </a:ext>
              </a:extLst>
            </p:cNvPr>
            <p:cNvSpPr/>
            <p:nvPr userDrawn="1"/>
          </p:nvSpPr>
          <p:spPr>
            <a:xfrm>
              <a:off x="2112884" y="3651427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0CBE9FB-8585-4B33-B366-6FEDE6979347}"/>
                </a:ext>
              </a:extLst>
            </p:cNvPr>
            <p:cNvSpPr/>
            <p:nvPr userDrawn="1"/>
          </p:nvSpPr>
          <p:spPr>
            <a:xfrm>
              <a:off x="2507940" y="5279575"/>
              <a:ext cx="1063841" cy="161336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76A8669-B132-48A2-B677-FDE5F82C82C5}"/>
                </a:ext>
              </a:extLst>
            </p:cNvPr>
            <p:cNvSpPr/>
            <p:nvPr userDrawn="1"/>
          </p:nvSpPr>
          <p:spPr>
            <a:xfrm>
              <a:off x="3151079" y="2229771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292FDEE-39ED-4D7E-A0A4-112387668473}"/>
                </a:ext>
              </a:extLst>
            </p:cNvPr>
            <p:cNvSpPr/>
            <p:nvPr userDrawn="1"/>
          </p:nvSpPr>
          <p:spPr>
            <a:xfrm>
              <a:off x="4214920" y="1472240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F109F55-344A-448F-A86C-0DD9EEEA5531}"/>
                </a:ext>
              </a:extLst>
            </p:cNvPr>
            <p:cNvSpPr/>
            <p:nvPr userDrawn="1"/>
          </p:nvSpPr>
          <p:spPr>
            <a:xfrm>
              <a:off x="4368800" y="1947327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8A04E59-0C1F-45E0-A481-BFB323694267}"/>
                </a:ext>
              </a:extLst>
            </p:cNvPr>
            <p:cNvSpPr/>
            <p:nvPr userDrawn="1"/>
          </p:nvSpPr>
          <p:spPr>
            <a:xfrm>
              <a:off x="2844800" y="3610830"/>
              <a:ext cx="1193800" cy="1178757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A0E6F9D-8981-41A6-9771-C1AEA238CB24}"/>
                </a:ext>
              </a:extLst>
            </p:cNvPr>
            <p:cNvSpPr/>
            <p:nvPr userDrawn="1"/>
          </p:nvSpPr>
          <p:spPr>
            <a:xfrm>
              <a:off x="2472062" y="3398985"/>
              <a:ext cx="1063841" cy="32182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F262100-0E38-4340-9B16-0256C0F4344A}"/>
                </a:ext>
              </a:extLst>
            </p:cNvPr>
            <p:cNvSpPr/>
            <p:nvPr userDrawn="1"/>
          </p:nvSpPr>
          <p:spPr>
            <a:xfrm>
              <a:off x="2503749" y="4963225"/>
              <a:ext cx="1063841" cy="225194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2175DEE-AA08-41C4-8BEB-7886384686E3}"/>
                </a:ext>
              </a:extLst>
            </p:cNvPr>
            <p:cNvSpPr/>
            <p:nvPr userDrawn="1"/>
          </p:nvSpPr>
          <p:spPr>
            <a:xfrm>
              <a:off x="3346882" y="2202038"/>
              <a:ext cx="2085759" cy="1291474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EBC28A9-920B-486A-BE5C-51C34D3E4ED5}"/>
                </a:ext>
              </a:extLst>
            </p:cNvPr>
            <p:cNvSpPr/>
            <p:nvPr userDrawn="1"/>
          </p:nvSpPr>
          <p:spPr>
            <a:xfrm>
              <a:off x="2713854" y="5255738"/>
              <a:ext cx="1063841" cy="161336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59E0DA7-8BF3-4B31-8BA3-2477D9164BF7}"/>
                </a:ext>
              </a:extLst>
            </p:cNvPr>
            <p:cNvSpPr/>
            <p:nvPr userDrawn="1"/>
          </p:nvSpPr>
          <p:spPr>
            <a:xfrm rot="17587573">
              <a:off x="5011581" y="2304183"/>
              <a:ext cx="1063841" cy="396471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D3FEE9DD-9A98-4887-AD15-2142729BD41B}"/>
              </a:ext>
            </a:extLst>
          </p:cNvPr>
          <p:cNvSpPr/>
          <p:nvPr userDrawn="1"/>
        </p:nvSpPr>
        <p:spPr>
          <a:xfrm>
            <a:off x="3437330" y="3398984"/>
            <a:ext cx="830489" cy="378706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EE37958-B21D-44EC-92BB-385F044F4BDD}"/>
              </a:ext>
            </a:extLst>
          </p:cNvPr>
          <p:cNvSpPr/>
          <p:nvPr userDrawn="1"/>
        </p:nvSpPr>
        <p:spPr>
          <a:xfrm>
            <a:off x="2481151" y="4604910"/>
            <a:ext cx="764623" cy="54676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6662646-9F1E-4A60-8966-EBFE7D3C8DB8}"/>
              </a:ext>
            </a:extLst>
          </p:cNvPr>
          <p:cNvSpPr/>
          <p:nvPr userDrawn="1"/>
        </p:nvSpPr>
        <p:spPr>
          <a:xfrm>
            <a:off x="1450513" y="5441914"/>
            <a:ext cx="1111381" cy="16711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9126B04-6174-4EDE-9BC6-7920B18311A3}"/>
              </a:ext>
            </a:extLst>
          </p:cNvPr>
          <p:cNvSpPr/>
          <p:nvPr userDrawn="1"/>
        </p:nvSpPr>
        <p:spPr>
          <a:xfrm>
            <a:off x="4811585" y="6385458"/>
            <a:ext cx="731916" cy="448064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334786"/>
            <a:ext cx="9144000" cy="2387600"/>
          </a:xfrm>
        </p:spPr>
        <p:txBody>
          <a:bodyPr anchor="b">
            <a:normAutofit/>
          </a:bodyPr>
          <a:lstStyle>
            <a:lvl1pPr algn="l">
              <a:defRPr sz="3000">
                <a:solidFill>
                  <a:srgbClr val="4A4A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66CA5E24-888C-42AD-A913-5E5FA65B91F1}"/>
                  </a:ext>
                </a:extLst>
              </p14:cNvPr>
              <p14:cNvContentPartPr/>
              <p14:nvPr userDrawn="1"/>
            </p14:nvContentPartPr>
            <p14:xfrm>
              <a:off x="3905553" y="3360628"/>
              <a:ext cx="360" cy="396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66CA5E24-888C-42AD-A913-5E5FA65B91F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96553" y="3352378"/>
                <a:ext cx="18000" cy="20130"/>
              </a:xfrm>
              <a:prstGeom prst="rect">
                <a:avLst/>
              </a:prstGeom>
            </p:spPr>
          </p:pic>
        </mc:Fallback>
      </mc:AlternateContent>
      <p:grpSp>
        <p:nvGrpSpPr>
          <p:cNvPr id="56" name="Group 55">
            <a:extLst>
              <a:ext uri="{FF2B5EF4-FFF2-40B4-BE49-F238E27FC236}">
                <a16:creationId xmlns:a16="http://schemas.microsoft.com/office/drawing/2014/main" id="{56660C64-8D82-4650-BCE6-F651F5258933}"/>
              </a:ext>
            </a:extLst>
          </p:cNvPr>
          <p:cNvGrpSpPr/>
          <p:nvPr userDrawn="1"/>
        </p:nvGrpSpPr>
        <p:grpSpPr>
          <a:xfrm>
            <a:off x="1863993" y="5042188"/>
            <a:ext cx="360" cy="360"/>
            <a:chOff x="1863993" y="5042188"/>
            <a:chExt cx="360" cy="360"/>
          </a:xfrm>
          <a:solidFill>
            <a:srgbClr val="F1F1F1"/>
          </a:solidFill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26D4092C-C15D-424F-B402-38E943BAB366}"/>
                    </a:ext>
                  </a:extLst>
                </p14:cNvPr>
                <p14:cNvContentPartPr/>
                <p14:nvPr/>
              </p14:nvContentPartPr>
              <p14:xfrm>
                <a:off x="1863993" y="5042188"/>
                <a:ext cx="360" cy="36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26D4092C-C15D-424F-B402-38E943BAB366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854993" y="503318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18727F7E-D0E7-4F4A-904C-6AFBFE757DF9}"/>
                    </a:ext>
                  </a:extLst>
                </p14:cNvPr>
                <p14:cNvContentPartPr/>
                <p14:nvPr/>
              </p14:nvContentPartPr>
              <p14:xfrm>
                <a:off x="1863993" y="5042188"/>
                <a:ext cx="360" cy="36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18727F7E-D0E7-4F4A-904C-6AFBFE757DF9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854993" y="503318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1906D68D-0A19-4A44-8051-CD9B72FF4BFC}"/>
              </a:ext>
            </a:extLst>
          </p:cNvPr>
          <p:cNvSpPr/>
          <p:nvPr userDrawn="1"/>
        </p:nvSpPr>
        <p:spPr>
          <a:xfrm>
            <a:off x="3789680" y="3241040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E41CF352-B3BF-46F9-8B47-2A36B8ADDD46}"/>
              </a:ext>
            </a:extLst>
          </p:cNvPr>
          <p:cNvSpPr/>
          <p:nvPr userDrawn="1"/>
        </p:nvSpPr>
        <p:spPr>
          <a:xfrm>
            <a:off x="3939200" y="3845619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58602D92-40BC-4611-837A-18F5941A63F7}"/>
              </a:ext>
            </a:extLst>
          </p:cNvPr>
          <p:cNvSpPr/>
          <p:nvPr userDrawn="1"/>
        </p:nvSpPr>
        <p:spPr>
          <a:xfrm>
            <a:off x="4650400" y="3781888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5BC6914A-CF2F-4593-A9D7-E2958C1BEAD2}"/>
              </a:ext>
            </a:extLst>
          </p:cNvPr>
          <p:cNvSpPr/>
          <p:nvPr userDrawn="1"/>
        </p:nvSpPr>
        <p:spPr>
          <a:xfrm>
            <a:off x="1768193" y="4939463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6ED9A960-85D4-4DA5-80D4-D73460C5825D}"/>
              </a:ext>
            </a:extLst>
          </p:cNvPr>
          <p:cNvSpPr/>
          <p:nvPr userDrawn="1"/>
        </p:nvSpPr>
        <p:spPr>
          <a:xfrm>
            <a:off x="4802800" y="3934288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47419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4A4A4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36229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BE43-71DC-4CB5-9DC9-86D083825D16}" type="datetime1">
              <a:rPr lang="en-US" smtClean="0"/>
              <a:t>3/21/2022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C7FC12-DD25-4553-A10B-809D9AA5F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6EB0FF4-0776-4142-8B08-D85961FA790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30549400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012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6410-D2D8-4C53-8D73-7FAB926DC67E}" type="datetime1">
              <a:rPr lang="en-US" smtClean="0"/>
              <a:t>3/21/2022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425FCDB-996C-44B4-91B5-2F919D796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3994C57-D1DF-482C-BB73-596656BEBC9A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54236381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74636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6410-D2D8-4C53-8D73-7FAB926DC67E}" type="datetime1">
              <a:rPr lang="en-US" smtClean="0"/>
              <a:t>3/21/2022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2851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67214-0AB1-49E6-A7A9-395C2525D2CB}" type="datetime1">
              <a:rPr lang="en-US" smtClean="0"/>
              <a:t>3/21/2022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0343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5EC8-B9E7-4675-8613-1CB4C2CB4986}" type="datetime1">
              <a:rPr lang="en-US" smtClean="0"/>
              <a:t>3/21/2022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1727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69325" y="1803150"/>
            <a:ext cx="6653353" cy="1108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 flipH="1">
            <a:off x="508000" y="6430430"/>
            <a:ext cx="11684000" cy="46039"/>
          </a:xfrm>
          <a:prstGeom prst="rect">
            <a:avLst/>
          </a:prstGeom>
          <a:gradFill rotWithShape="1">
            <a:gsLst>
              <a:gs pos="0">
                <a:srgbClr val="D53D20"/>
              </a:gs>
              <a:gs pos="999">
                <a:srgbClr val="D53D20"/>
              </a:gs>
              <a:gs pos="100000">
                <a:srgbClr val="E58D2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57178"/>
            <a:endParaRPr lang="en-US" sz="1800">
              <a:solidFill>
                <a:prstClr val="black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EA8ABF6-D59A-4365-AB8A-1104571951A2}"/>
              </a:ext>
            </a:extLst>
          </p:cNvPr>
          <p:cNvGrpSpPr/>
          <p:nvPr userDrawn="1"/>
        </p:nvGrpSpPr>
        <p:grpSpPr>
          <a:xfrm>
            <a:off x="1460963" y="5354569"/>
            <a:ext cx="9358835" cy="894747"/>
            <a:chOff x="1191857" y="4985338"/>
            <a:chExt cx="9358835" cy="894747"/>
          </a:xfrm>
        </p:grpSpPr>
        <p:sp>
          <p:nvSpPr>
            <p:cNvPr id="2" name="Rectangle 1"/>
            <p:cNvSpPr/>
            <p:nvPr userDrawn="1"/>
          </p:nvSpPr>
          <p:spPr>
            <a:xfrm>
              <a:off x="4900070" y="4985338"/>
              <a:ext cx="18536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178"/>
              <a:r>
                <a:rPr lang="en-US" sz="2000">
                  <a:solidFill>
                    <a:srgbClr val="1F497D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hlinkClick r:id="rId3"/>
                </a:rPr>
                <a:t>www.iaasb.org</a:t>
              </a:r>
              <a:endParaRPr lang="en-US" sz="24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1857" y="5553603"/>
              <a:ext cx="770407" cy="257536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003" y="5567520"/>
              <a:ext cx="583308" cy="257536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9050" y="5553603"/>
              <a:ext cx="770407" cy="257536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3092" y="5567520"/>
              <a:ext cx="770407" cy="312565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6243" y="5561834"/>
              <a:ext cx="770407" cy="25753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0285" y="5553603"/>
              <a:ext cx="770407" cy="257536"/>
            </a:xfrm>
            <a:prstGeom prst="rect">
              <a:avLst/>
            </a:prstGeom>
          </p:spPr>
        </p:pic>
      </p:grpSp>
      <p:sp>
        <p:nvSpPr>
          <p:cNvPr id="11" name="Rectangle 10"/>
          <p:cNvSpPr/>
          <p:nvPr userDrawn="1"/>
        </p:nvSpPr>
        <p:spPr>
          <a:xfrm>
            <a:off x="420915" y="6564585"/>
            <a:ext cx="108373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457178"/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For copyright, trademark, and permissions information, please go to </a:t>
            </a:r>
            <a:r>
              <a:rPr lang="en-US" sz="1200" u="sng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permissions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or contact </a:t>
            </a:r>
            <a:r>
              <a:rPr lang="en-US" sz="1200" u="sng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permissions@ifac.org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endParaRPr lang="en-US" sz="1200">
              <a:solidFill>
                <a:prstClr val="black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4C1BF69-9738-49C3-B35F-E3FBD192AC08}"/>
              </a:ext>
            </a:extLst>
          </p:cNvPr>
          <p:cNvGrpSpPr/>
          <p:nvPr userDrawn="1"/>
        </p:nvGrpSpPr>
        <p:grpSpPr>
          <a:xfrm>
            <a:off x="708215" y="3856007"/>
            <a:ext cx="10111592" cy="1108893"/>
            <a:chOff x="2114419" y="4030828"/>
            <a:chExt cx="7838741" cy="1141445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CAEDAC1-DF42-48D7-AA41-F8A499940289}"/>
                </a:ext>
              </a:extLst>
            </p:cNvPr>
            <p:cNvGrpSpPr/>
            <p:nvPr userDrawn="1"/>
          </p:nvGrpSpPr>
          <p:grpSpPr>
            <a:xfrm>
              <a:off x="2114419" y="4223908"/>
              <a:ext cx="7838741" cy="634040"/>
              <a:chOff x="1120998" y="1817079"/>
              <a:chExt cx="9836385" cy="811909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D099F185-E691-4A1A-ABEC-0B8C4803DB8E}"/>
                  </a:ext>
                </a:extLst>
              </p:cNvPr>
              <p:cNvGrpSpPr/>
              <p:nvPr userDrawn="1"/>
            </p:nvGrpSpPr>
            <p:grpSpPr>
              <a:xfrm>
                <a:off x="3538139" y="1858182"/>
                <a:ext cx="3748058" cy="770806"/>
                <a:chOff x="2647142" y="1851247"/>
                <a:chExt cx="3748058" cy="770806"/>
              </a:xfrm>
            </p:grpSpPr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12EDAE34-61EF-4278-B0D5-0322ED0D43CC}"/>
                    </a:ext>
                  </a:extLst>
                </p:cNvPr>
                <p:cNvSpPr/>
                <p:nvPr userDrawn="1"/>
              </p:nvSpPr>
              <p:spPr>
                <a:xfrm>
                  <a:off x="3163630" y="1851247"/>
                  <a:ext cx="3231570" cy="77080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600">
                      <a:latin typeface="Arial" panose="020B0604020202020204" pitchFamily="34" charset="0"/>
                      <a:cs typeface="Arial" panose="020B0604020202020204" pitchFamily="34" charset="0"/>
                      <a:hlinkClick r:id="rId12"/>
                    </a:rPr>
                    <a:t>@International Auditing and Assurance Standards Board</a:t>
                  </a:r>
                  <a:endParaRPr lang="en-US" sz="16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F66F4BE8-5D69-4536-9853-CF330DAC136D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 rotWithShape="1"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2647142" y="1917247"/>
                  <a:ext cx="502687" cy="632281"/>
                </a:xfrm>
                <a:prstGeom prst="rect">
                  <a:avLst/>
                </a:prstGeom>
              </p:spPr>
            </p:pic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B816CC03-1489-4F6E-ACAA-C6CC22940ED4}"/>
                  </a:ext>
                </a:extLst>
              </p:cNvPr>
              <p:cNvGrpSpPr/>
              <p:nvPr userDrawn="1"/>
            </p:nvGrpSpPr>
            <p:grpSpPr>
              <a:xfrm>
                <a:off x="1120998" y="1817079"/>
                <a:ext cx="2303751" cy="739383"/>
                <a:chOff x="249783" y="1810145"/>
                <a:chExt cx="2303751" cy="739383"/>
              </a:xfrm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BE8D915F-E0CA-404E-9982-85748EB1A686}"/>
                    </a:ext>
                  </a:extLst>
                </p:cNvPr>
                <p:cNvSpPr/>
                <p:nvPr userDrawn="1"/>
              </p:nvSpPr>
              <p:spPr>
                <a:xfrm>
                  <a:off x="780789" y="1864552"/>
                  <a:ext cx="1772745" cy="44625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600">
                      <a:latin typeface="Arial" panose="020B0604020202020204" pitchFamily="34" charset="0"/>
                      <a:cs typeface="Arial" panose="020B0604020202020204" pitchFamily="34" charset="0"/>
                      <a:hlinkClick r:id="rId14"/>
                    </a:rPr>
                    <a:t>@IAASB_News</a:t>
                  </a:r>
                  <a:endParaRPr lang="en-US" sz="16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CA78071D-59F0-4080-9916-0CEC70185496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1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9783" y="1810145"/>
                  <a:ext cx="666980" cy="739383"/>
                </a:xfrm>
                <a:prstGeom prst="rect">
                  <a:avLst/>
                </a:prstGeom>
              </p:spPr>
            </p:pic>
          </p:grp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0714402-5112-43BA-863B-E8D6C1EF84CE}"/>
                  </a:ext>
                </a:extLst>
              </p:cNvPr>
              <p:cNvSpPr/>
              <p:nvPr userDrawn="1"/>
            </p:nvSpPr>
            <p:spPr>
              <a:xfrm>
                <a:off x="8005164" y="1822402"/>
                <a:ext cx="2952219" cy="7708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>
                    <a:latin typeface="Arial" panose="020B0604020202020204" pitchFamily="34" charset="0"/>
                    <a:cs typeface="Arial" panose="020B0604020202020204" pitchFamily="34" charset="0"/>
                    <a:hlinkClick r:id="rId16"/>
                  </a:rPr>
                  <a:t>@International Auditing &amp; Assurance Standards Board</a:t>
                </a:r>
                <a:endParaRPr 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5" name="Picture 14" descr="A close up of a logo&#10;&#10;Description automatically generated">
              <a:extLst>
                <a:ext uri="{FF2B5EF4-FFF2-40B4-BE49-F238E27FC236}">
                  <a16:creationId xmlns:a16="http://schemas.microsoft.com/office/drawing/2014/main" id="{584F5731-4379-4303-B347-812D5913A82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2795" y="4030828"/>
              <a:ext cx="839759" cy="11414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43948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692285"/>
      </p:ext>
    </p:extLst>
  </p:cSld>
  <p:clrMapOvr>
    <a:masterClrMapping/>
  </p:clrMapOvr>
  <p:hf hdr="0" ft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596793"/>
      </p:ext>
    </p:extLst>
  </p:cSld>
  <p:clrMapOvr>
    <a:masterClrMapping/>
  </p:clrMapOvr>
  <p:hf hdr="0" ft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980129"/>
      </p:ext>
    </p:extLst>
  </p:cSld>
  <p:clrMapOvr>
    <a:masterClrMapping/>
  </p:clrMapOvr>
  <p:hf hdr="0" ft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026469"/>
      </p:ext>
    </p:extLst>
  </p:cSld>
  <p:clrMapOvr>
    <a:masterClrMapping/>
  </p:clrMapOvr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104720"/>
            <a:ext cx="9144000" cy="2387600"/>
          </a:xfrm>
        </p:spPr>
        <p:txBody>
          <a:bodyPr anchor="b">
            <a:normAutofit/>
          </a:bodyPr>
          <a:lstStyle>
            <a:lvl1pPr algn="l">
              <a:defRPr lang="en-US" sz="48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3595618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54897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507046"/>
      </p:ext>
    </p:extLst>
  </p:cSld>
  <p:clrMapOvr>
    <a:masterClrMapping/>
  </p:clrMapOvr>
  <p:hf hdr="0" ft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184186"/>
      </p:ext>
    </p:extLst>
  </p:cSld>
  <p:clrMapOvr>
    <a:masterClrMapping/>
  </p:clrMapOvr>
  <p:hf hdr="0" ft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982500"/>
      </p:ext>
    </p:extLst>
  </p:cSld>
  <p:clrMapOvr>
    <a:masterClrMapping/>
  </p:clrMapOvr>
  <p:hf hdr="0" ft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729341"/>
      </p:ext>
    </p:extLst>
  </p:cSld>
  <p:clrMapOvr>
    <a:masterClrMapping/>
  </p:clrMapOvr>
  <p:hf hdr="0" ft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2C6E71-E1AE-4C23-979C-E02E2572BA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453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989387"/>
      </p:ext>
    </p:extLst>
  </p:cSld>
  <p:clrMapOvr>
    <a:masterClrMapping/>
  </p:clrMapOvr>
  <p:hf hdr="0" ftr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632083"/>
      </p:ext>
    </p:extLst>
  </p:cSld>
  <p:clrMapOvr>
    <a:masterClrMapping/>
  </p:clrMapOvr>
  <p:hf hdr="0" ft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2178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9149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328100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104720"/>
            <a:ext cx="9144000" cy="2387600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813979115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7389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24661773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922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052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8510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9179098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12249693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1823390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8501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62568717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3814244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48788" y="-182658"/>
            <a:ext cx="9144000" cy="2387600"/>
          </a:xfrm>
        </p:spPr>
        <p:txBody>
          <a:bodyPr anchor="b">
            <a:normAutofit/>
          </a:bodyPr>
          <a:lstStyle>
            <a:lvl1pPr algn="l">
              <a:defRPr sz="4400">
                <a:solidFill>
                  <a:srgbClr val="4A4A4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AD54F5D-7337-4470-AF86-BC1D88600ECD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49368527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2599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206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B08FF-86A9-489B-9293-6DAA81CF5589}" type="datetime1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697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47369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BFDA1-892D-475D-A681-5E1B87AA4CC5}" type="datetime1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E46C0D9-61BA-47D1-AD60-8396A8439D4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277205840"/>
              </p:ext>
            </p:extLst>
          </p:nvPr>
        </p:nvGraphicFramePr>
        <p:xfrm>
          <a:off x="838200" y="364472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602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7F70-787D-4334-ABBD-4BEE84081B9F}" type="datetime1">
              <a:rPr lang="en-US" smtClean="0"/>
              <a:t>3/21/2022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4C45C70-6047-4CCE-A18D-B24830AC3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254F94C-3A3D-4131-A609-1FF25420F3C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49815183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7733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4004-8839-470E-98FD-2398CB003887}" type="datetime1">
              <a:rPr lang="en-US" smtClean="0"/>
              <a:t>3/21/2022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140C67-0B9C-45CD-B076-7F170821E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A3E30DB-6C43-44BD-BF18-9F2ED18EF06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81799756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328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18.xml"/><Relationship Id="rId21" Type="http://schemas.openxmlformats.org/officeDocument/2006/relationships/slideLayout" Target="../slideLayouts/slideLayout36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2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23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E7E7A-EFDA-4F96-BA3A-43C7E3A490FB}" type="datetime1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4F10E-3CFE-4C50-9C04-3D38C47A137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8740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  <p:sldLayoutId id="2147483960" r:id="rId12"/>
    <p:sldLayoutId id="2147483961" r:id="rId13"/>
    <p:sldLayoutId id="2147483962" r:id="rId14"/>
    <p:sldLayoutId id="2147483963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4A4A4A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E7E7A-EFDA-4F96-BA3A-43C7E3A490FB}" type="datetime1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4F10E-3CFE-4C50-9C04-3D38C47A137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88236AA-3BF6-4285-B9C2-01E32407A29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64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  <p:sldLayoutId id="2147484063" r:id="rId5"/>
    <p:sldLayoutId id="2147484064" r:id="rId6"/>
    <p:sldLayoutId id="2147484065" r:id="rId7"/>
    <p:sldLayoutId id="2147484066" r:id="rId8"/>
    <p:sldLayoutId id="2147484067" r:id="rId9"/>
    <p:sldLayoutId id="2147484068" r:id="rId10"/>
    <p:sldLayoutId id="2147484069" r:id="rId11"/>
    <p:sldLayoutId id="2147484070" r:id="rId12"/>
    <p:sldLayoutId id="2147484071" r:id="rId13"/>
    <p:sldLayoutId id="2147484072" r:id="rId14"/>
    <p:sldLayoutId id="2147484074" r:id="rId15"/>
    <p:sldLayoutId id="2147483977" r:id="rId16"/>
    <p:sldLayoutId id="2147483978" r:id="rId17"/>
    <p:sldLayoutId id="2147483979" r:id="rId18"/>
    <p:sldLayoutId id="2147483982" r:id="rId19"/>
    <p:sldLayoutId id="2147483984" r:id="rId20"/>
    <p:sldLayoutId id="2147483985" r:id="rId21"/>
    <p:sldLayoutId id="2147483987" r:id="rId22"/>
    <p:sldLayoutId id="2147483988" r:id="rId23"/>
    <p:sldLayoutId id="2147484075" r:id="rId2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nkedin.com/in/cybermiddleeastclintonfirth/" TargetMode="External"/><Relationship Id="rId3" Type="http://schemas.openxmlformats.org/officeDocument/2006/relationships/hyperlink" Target="https://www.ifac.org/bio/brian-friedrich" TargetMode="External"/><Relationship Id="rId7" Type="http://schemas.openxmlformats.org/officeDocument/2006/relationships/hyperlink" Target="https://www.linkedin.com/in/muhammad-fahad-riaz-43a29aa6/" TargetMode="External"/><Relationship Id="rId12" Type="http://schemas.openxmlformats.org/officeDocument/2006/relationships/hyperlink" Target="https://www.linkedin.com/in/jon-reid-a981b8200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6" Type="http://schemas.openxmlformats.org/officeDocument/2006/relationships/hyperlink" Target="https://www.linkedin.com/in/dsupkischeek/" TargetMode="External"/><Relationship Id="rId11" Type="http://schemas.openxmlformats.org/officeDocument/2006/relationships/hyperlink" Target="https://www.linkedin.com/in/mariomalouin/" TargetMode="External"/><Relationship Id="rId5" Type="http://schemas.openxmlformats.org/officeDocument/2006/relationships/hyperlink" Target="https://www.linkedin.com/in/marybreslin/" TargetMode="External"/><Relationship Id="rId10" Type="http://schemas.openxmlformats.org/officeDocument/2006/relationships/hyperlink" Target="https://www.linkedin.com/in/loreal-jiles/" TargetMode="External"/><Relationship Id="rId4" Type="http://schemas.openxmlformats.org/officeDocument/2006/relationships/hyperlink" Target="https://www.linkedin.com/in/jason-bradley-334a87110/" TargetMode="External"/><Relationship Id="rId9" Type="http://schemas.openxmlformats.org/officeDocument/2006/relationships/hyperlink" Target="https://www.linkedin.com/in/swwgee/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fac.org/knowledge-gateway/building-trust-ethics/publications/ethical-leadership-era-complexity-and-digital-change-paper-1?utm_source=Main+List+New&amp;utm_campaign=da428fbfec-EMAIL_CAMPAIGN_2021_08_19_02_27&amp;utm_medium=email&amp;utm_term=0_c325307f2b-da428fbfec-80688232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Relationship Id="rId5" Type="http://schemas.openxmlformats.org/officeDocument/2006/relationships/hyperlink" Target="https://www.ifac.org/knowledge-gateway/building-trust-ethics/publications/identifying-and-mitigating-bias-and-mis-and-disinformation-paper-3" TargetMode="External"/><Relationship Id="rId4" Type="http://schemas.openxmlformats.org/officeDocument/2006/relationships/hyperlink" Target="https://www.ifac.org/knowledge-gateway/building-trust-ethics/publications/technology-double-edged-sword-both-opportunities-and-challenges-accountancy-profession-paper-2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5" Type="http://schemas.openxmlformats.org/officeDocument/2006/relationships/hyperlink" Target="https://www.ethicsboard.org/publications/iesba-technology-working-groups-phase-1-report" TargetMode="External"/><Relationship Id="rId4" Type="http://schemas.openxmlformats.org/officeDocument/2006/relationships/hyperlink" Target="https://policyoptions.irpp.org/magazines/january-2020/technology-isnt-shaping-work-the-way-we-think/technology-isnt-shaping-work-the-way-we-think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thicsboard.org/publications/proposed-technology-related-revisions-cod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hyperlink" Target="https://www.ifac.org/system/files/meetings/files/Agenda-Item-4-Technology-Fact-Finding-and-Thought-Leadership.pdf" TargetMode="External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6.png"/><Relationship Id="rId11" Type="http://schemas.openxmlformats.org/officeDocument/2006/relationships/diagramColors" Target="../diagrams/colors1.xml"/><Relationship Id="rId5" Type="http://schemas.openxmlformats.org/officeDocument/2006/relationships/image" Target="../media/image35.png"/><Relationship Id="rId15" Type="http://schemas.openxmlformats.org/officeDocument/2006/relationships/image" Target="../media/image38.pn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34.png"/><Relationship Id="rId9" Type="http://schemas.openxmlformats.org/officeDocument/2006/relationships/diagramLayout" Target="../diagrams/layout1.xml"/><Relationship Id="rId14" Type="http://schemas.openxmlformats.org/officeDocument/2006/relationships/hyperlink" Target="https://www.ethicsboard.org/publications/iesba-technology-working-groups-phase-1-report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fac.org/knowledge-gateway/building-trust-ethics/discussion/ethical-leadership-digital-age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s://www.ifac.org/knowledge-gateway/building-trust-ethics/publications/identifying-and-mitigating-bias-and-mis-and-disinformation-paper-3" TargetMode="External"/><Relationship Id="rId5" Type="http://schemas.openxmlformats.org/officeDocument/2006/relationships/hyperlink" Target="https://www.ifac.org/knowledge-gateway/building-trust-ethics/publications/technology-double-edged-sword-both-opportunities-and-challenges-accountancy-profession-paper-2" TargetMode="External"/><Relationship Id="rId4" Type="http://schemas.openxmlformats.org/officeDocument/2006/relationships/hyperlink" Target="https://www.ifac.org/knowledge-gateway/building-trust-ethics/publications/ethical-leadership-era-complexity-and-digital-change-paper-1?utm_source=Main+List+New&amp;utm_campaign=da428fbfec-EMAIL_CAMPAIGN_2021_08_19_02_27&amp;utm_medium=email&amp;utm_term=0_c325307f2b-da428fbfec-80688232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5093C00D-0600-4359-82F5-9922AAB54A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6162" y="4704611"/>
            <a:ext cx="11374066" cy="2039040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Brian Friedrich, IESBA Member and Working Group Chair</a:t>
            </a:r>
          </a:p>
          <a:p>
            <a:endParaRPr lang="en-US" sz="3200" b="1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endParaRPr lang="en-US" sz="3200" b="1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BE7022C-5893-46C2-802C-E45D55B9C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9389" y="3365588"/>
            <a:ext cx="9906901" cy="1179867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IESBA Meeting, Hybrid </a:t>
            </a:r>
          </a:p>
          <a:p>
            <a:r>
              <a:rPr lang="en-US" sz="2800" b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March 16, 2022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C400844D-90C3-416D-BDD3-4E7022C96D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7078" y="1656673"/>
            <a:ext cx="9907588" cy="859956"/>
          </a:xfrm>
        </p:spPr>
        <p:txBody>
          <a:bodyPr>
            <a:normAutofit fontScale="77500" lnSpcReduction="20000"/>
          </a:bodyPr>
          <a:lstStyle/>
          <a:p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Technology Fact Finding and Thought Leadership</a:t>
            </a:r>
          </a:p>
        </p:txBody>
      </p:sp>
    </p:spTree>
    <p:extLst>
      <p:ext uri="{BB962C8B-B14F-4D97-AF65-F5344CB8AC3E}">
        <p14:creationId xmlns:p14="http://schemas.microsoft.com/office/powerpoint/2010/main" val="36102825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CDAFE-6E7B-4C66-8E34-625202F18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60" y="2680438"/>
            <a:ext cx="10415270" cy="1115179"/>
          </a:xfrm>
        </p:spPr>
        <p:txBody>
          <a:bodyPr>
            <a:noAutofit/>
          </a:bodyPr>
          <a:lstStyle/>
          <a:p>
            <a:pPr algn="ctr"/>
            <a:r>
              <a:rPr lang="en-US" sz="4000" dirty="0">
                <a:solidFill>
                  <a:srgbClr val="0250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Appendix 1 – TEG Members</a:t>
            </a:r>
          </a:p>
        </p:txBody>
      </p:sp>
    </p:spTree>
    <p:extLst>
      <p:ext uri="{BB962C8B-B14F-4D97-AF65-F5344CB8AC3E}">
        <p14:creationId xmlns:p14="http://schemas.microsoft.com/office/powerpoint/2010/main" val="14011633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83455C-B172-4CD6-ADF8-670F2CFAC7E4}"/>
              </a:ext>
            </a:extLst>
          </p:cNvPr>
          <p:cNvSpPr txBox="1"/>
          <p:nvPr/>
        </p:nvSpPr>
        <p:spPr>
          <a:xfrm>
            <a:off x="383745" y="454201"/>
            <a:ext cx="5929328" cy="6084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TEG will be chaired by IESBA Member and Chair of the Technology Working Group, Mr. </a:t>
            </a:r>
            <a:r>
              <a:rPr lang="en-US" sz="1600" u="sng" dirty="0"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Brian Friedrich</a:t>
            </a:r>
            <a:r>
              <a:rPr lang="en-US" sz="1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TEG members are:</a:t>
            </a:r>
          </a:p>
          <a:p>
            <a:pPr marL="342900" marR="0" lvl="0" indent="-2286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u="sng" dirty="0"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Jason Bradley</a:t>
            </a:r>
            <a:r>
              <a:rPr lang="en-US" sz="1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Financial Reporting Council, United Kingdom</a:t>
            </a:r>
          </a:p>
          <a:p>
            <a:pPr marL="342900" marR="0" lvl="0" indent="-2286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u="sng" dirty="0">
                <a:effectLst/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Mary Breslin</a:t>
            </a:r>
            <a:r>
              <a:rPr lang="en-US" sz="1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Verracy</a:t>
            </a:r>
            <a:r>
              <a:rPr lang="en-US" sz="1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North America</a:t>
            </a:r>
          </a:p>
          <a:p>
            <a:pPr marL="342900" marR="0" lvl="0" indent="-2286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u="sng" dirty="0">
                <a:effectLst/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Danielle Cheek</a:t>
            </a:r>
            <a:r>
              <a:rPr lang="en-US" sz="1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MindBridge</a:t>
            </a:r>
            <a:r>
              <a:rPr lang="en-US" sz="1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AI, North America</a:t>
            </a:r>
          </a:p>
          <a:p>
            <a:pPr marL="342900" marR="0" lvl="0" indent="-2286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u="sng" dirty="0">
                <a:effectLst/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Muhammad Fahad Riaz</a:t>
            </a:r>
            <a:r>
              <a:rPr lang="en-US" sz="1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Maglytic</a:t>
            </a:r>
            <a:r>
              <a:rPr lang="en-US" sz="1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Middle East</a:t>
            </a:r>
          </a:p>
          <a:p>
            <a:pPr marL="342900" marR="0" lvl="0" indent="-2286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u="sng" dirty="0">
                <a:effectLst/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Clinton Firth</a:t>
            </a:r>
            <a:r>
              <a:rPr lang="en-US" sz="1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Ernst &amp; Young, Middle East and North Africa</a:t>
            </a:r>
          </a:p>
          <a:p>
            <a:pPr marL="342900" marR="0" lvl="0" indent="-2286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u="sng" dirty="0">
                <a:effectLst/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William Gee</a:t>
            </a:r>
            <a:r>
              <a:rPr lang="en-US" sz="1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PricewaterhouseCoopers, Mainland China and Hong Kong</a:t>
            </a:r>
          </a:p>
          <a:p>
            <a:pPr marL="342900" marR="0" lvl="0" indent="-2286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u="sng" dirty="0">
                <a:effectLst/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Loreal Jiles</a:t>
            </a:r>
            <a:r>
              <a:rPr lang="en-US" sz="1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Institute of Management Accountants, North America</a:t>
            </a:r>
          </a:p>
          <a:p>
            <a:pPr marL="342900" marR="0" lvl="0" indent="-2286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u="sng" dirty="0"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Mario </a:t>
            </a:r>
            <a:r>
              <a:rPr lang="en-US" sz="1600" b="1" u="sng" dirty="0" err="1">
                <a:effectLst/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Malouin</a:t>
            </a:r>
            <a:r>
              <a:rPr lang="en-US" sz="1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Innovators Alliance, North America</a:t>
            </a:r>
          </a:p>
          <a:p>
            <a:pPr marR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TEG is expected to hold its first meeting before the IESBA’s June 2022 Board Meeting. </a:t>
            </a:r>
          </a:p>
          <a:p>
            <a:pPr marR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TEG will receive technical staff support from </a:t>
            </a:r>
            <a:r>
              <a:rPr lang="en-US" sz="1600" b="1" u="sng" dirty="0">
                <a:effectLst/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Jon Reid</a:t>
            </a:r>
            <a:r>
              <a:rPr lang="en-US" sz="1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Senior Technical Manager at the Australian Accounting Professional &amp; Ethical Standards Board (APESB), a member of the IESBA-National Standard Setters liaison group.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Block Arc 14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9B6989-4D02-4BD3-8EB3-D0A70FF6C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780104" y="6356350"/>
            <a:ext cx="1573696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16DFC2C5-FBBF-1943-8567-35264678A384}" type="slidenum">
              <a:rPr lang="en-US" smtClean="0"/>
              <a:pPr>
                <a:spcAft>
                  <a:spcPts val="600"/>
                </a:spcAft>
              </a:pPr>
              <a:t>11</a:t>
            </a:fld>
            <a:endParaRPr lang="en-US"/>
          </a:p>
        </p:txBody>
      </p:sp>
      <p:sp>
        <p:nvSpPr>
          <p:cNvPr id="23" name="Arc 22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7541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CDAFE-6E7B-4C66-8E34-625202F18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012924"/>
            <a:ext cx="12192000" cy="1115179"/>
          </a:xfrm>
        </p:spPr>
        <p:txBody>
          <a:bodyPr>
            <a:noAutofit/>
          </a:bodyPr>
          <a:lstStyle/>
          <a:p>
            <a:pPr algn="ctr"/>
            <a:r>
              <a:rPr lang="en-US" sz="4000" dirty="0">
                <a:solidFill>
                  <a:srgbClr val="0250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Appendix 2 – Highlights of Thought Leadership </a:t>
            </a:r>
            <a:br>
              <a:rPr lang="en-US" sz="4000" dirty="0">
                <a:solidFill>
                  <a:srgbClr val="0250A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dirty="0">
                <a:solidFill>
                  <a:srgbClr val="0250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Other Resources</a:t>
            </a:r>
          </a:p>
        </p:txBody>
      </p:sp>
    </p:spTree>
    <p:extLst>
      <p:ext uri="{BB962C8B-B14F-4D97-AF65-F5344CB8AC3E}">
        <p14:creationId xmlns:p14="http://schemas.microsoft.com/office/powerpoint/2010/main" val="19351401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83455C-B172-4CD6-ADF8-670F2CFAC7E4}"/>
              </a:ext>
            </a:extLst>
          </p:cNvPr>
          <p:cNvSpPr txBox="1"/>
          <p:nvPr/>
        </p:nvSpPr>
        <p:spPr>
          <a:xfrm>
            <a:off x="383745" y="944058"/>
            <a:ext cx="5505427" cy="60847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742950" marR="0" lvl="1" indent="-28575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Paper 1, </a:t>
            </a:r>
            <a:r>
              <a:rPr lang="en-US" b="1" i="1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  <a:hlinkClick r:id="rId3"/>
              </a:rPr>
              <a:t>Complexity and the Professional Accountant: Practical Guidance for Ethical Decision-Making</a:t>
            </a:r>
            <a:endParaRPr lang="en-US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43000" marR="0" lvl="2" indent="-22860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Highlights the increased complexity in today’s world, exacerbated by technology.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43000" marR="0" lvl="2" indent="-22860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Distinguishes complicated from complex circumstances.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43000" marR="0" lvl="2" indent="-22860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Explains why it is important for PAs to recognize complexity. 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43000" marR="0" lvl="2" indent="-22860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Outlines practical guidance for PAs to manage complexity.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ts val="1400"/>
              </a:lnSpc>
              <a:spcBef>
                <a:spcPts val="18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Paper 2, </a:t>
            </a:r>
            <a:r>
              <a:rPr lang="en-US" b="1" i="1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  <a:hlinkClick r:id="rId4"/>
              </a:rPr>
              <a:t>Technology is a Double-Edged Sword</a:t>
            </a:r>
            <a:endParaRPr lang="en-US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43000" marR="0" lvl="2" indent="-22860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Highlights the opportunities and challenges to the accountancy profession as a result of technology and incorporates two blockchain and AI systems examples to illustrate this.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43000" marR="0" lvl="2" indent="-22860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Emphasizes the importance of data quality.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43000" marR="0" lvl="2" indent="-22860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Explains why ethical leadership is important in developing, implementing, and using technology. 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43000" marR="0" lvl="2" indent="-22860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Outlines practical guidance for PAs as a way forward.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9B6989-4D02-4BD3-8EB3-D0A70FF6C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780104" y="6356350"/>
            <a:ext cx="1573696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16DFC2C5-FBBF-1943-8567-35264678A384}" type="slidenum">
              <a:rPr lang="en-US" smtClean="0"/>
              <a:pPr>
                <a:spcAft>
                  <a:spcPts val="600"/>
                </a:spcAft>
              </a:pPr>
              <a:t>13</a:t>
            </a:fld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E73C74-F9D0-4032-8E5E-2BA0407DD100}"/>
              </a:ext>
            </a:extLst>
          </p:cNvPr>
          <p:cNvSpPr txBox="1"/>
          <p:nvPr/>
        </p:nvSpPr>
        <p:spPr>
          <a:xfrm>
            <a:off x="5614282" y="987602"/>
            <a:ext cx="6193973" cy="60847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742950" marR="0" lvl="1" indent="-28575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Paper 3, </a:t>
            </a:r>
            <a:r>
              <a:rPr lang="en-US" b="1" i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  <a:hlinkClick r:id="rId5"/>
              </a:rPr>
              <a:t>Managing Bias and Mis/Disinformation</a:t>
            </a:r>
            <a:endParaRPr lang="en-US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43000" marR="0" lvl="2" indent="-22860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Highlights the impact of bias and mis- and disinformation.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43000" marR="0" lvl="2" indent="-22860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Explains why and how bias threatens a PA’s obligation to comply with the fundamental principle of objectivity.</a:t>
            </a:r>
          </a:p>
          <a:p>
            <a:pPr marL="1143000" marR="0" lvl="2" indent="-22860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Emphasizes</a:t>
            </a:r>
            <a:r>
              <a:rPr lang="en-US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the guidance on bias and an inquiring mind within the Code. </a:t>
            </a:r>
          </a:p>
          <a:p>
            <a:pPr marR="0" lvl="2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</a:pPr>
            <a:endParaRPr lang="en-US" sz="1400" dirty="0"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R="0" lvl="2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</a:pP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R="0" lvl="2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</a:pP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742950" marR="0" lvl="1" indent="-285750">
              <a:lnSpc>
                <a:spcPts val="1400"/>
              </a:lnSpc>
              <a:spcBef>
                <a:spcPts val="18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Paper 4, </a:t>
            </a:r>
            <a:r>
              <a:rPr lang="en-US" b="1" i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Mindset and Enabling Skills</a:t>
            </a:r>
            <a:endParaRPr lang="en-US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43000" marR="0" lvl="2" indent="-22860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Highlights the roles and skills of the future reflecting the growing trend towards reliance on data and human-machine collaboration.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43000" marR="0" lvl="2" indent="-22860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Highlights what such a shifting landscape means for the accounting profession.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43000" marR="0" lvl="2" indent="-22860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Explains how and why mindset and enabling skills are important in this regard. 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43000" marR="0" lvl="2" indent="-22860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Outlines practical guidance for PAs as a way forward.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43000" marR="0" lvl="2" indent="-22860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35B1F8AC-02F4-43B9-B3F4-8407484D0ACD}"/>
              </a:ext>
            </a:extLst>
          </p:cNvPr>
          <p:cNvSpPr txBox="1">
            <a:spLocks/>
          </p:cNvSpPr>
          <p:nvPr/>
        </p:nvSpPr>
        <p:spPr>
          <a:xfrm>
            <a:off x="685319" y="407791"/>
            <a:ext cx="11161160" cy="44715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Highlights: Thought Leadership Series</a:t>
            </a:r>
          </a:p>
        </p:txBody>
      </p:sp>
    </p:spTree>
    <p:extLst>
      <p:ext uri="{BB962C8B-B14F-4D97-AF65-F5344CB8AC3E}">
        <p14:creationId xmlns:p14="http://schemas.microsoft.com/office/powerpoint/2010/main" val="30169889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83455C-B172-4CD6-ADF8-670F2CFAC7E4}"/>
              </a:ext>
            </a:extLst>
          </p:cNvPr>
          <p:cNvSpPr txBox="1"/>
          <p:nvPr/>
        </p:nvSpPr>
        <p:spPr>
          <a:xfrm>
            <a:off x="623230" y="1216201"/>
            <a:ext cx="5189741" cy="60847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742950" marR="0" lvl="1" indent="-28575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Technology-related considerations for Auditor Independence </a:t>
            </a:r>
          </a:p>
          <a:p>
            <a:pPr marL="1033463" lvl="2" indent="-28575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Implement an entire software suite.</a:t>
            </a:r>
          </a:p>
          <a:p>
            <a:pPr marL="1033463" lvl="2" indent="-28575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Implement software developed by the firm.</a:t>
            </a:r>
          </a:p>
          <a:p>
            <a:pPr marL="1033463" lvl="2" indent="-28575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Provide a NAS that might appear to be “routine or mechanical.”</a:t>
            </a:r>
          </a:p>
          <a:p>
            <a:pPr marL="1033463" lvl="2" indent="-28575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Provide a NAS as a result of insights, matters or information gained from the use of technology in an audit engagement.</a:t>
            </a:r>
          </a:p>
          <a:p>
            <a:pPr marL="742950" marR="0" lvl="1" indent="-285750">
              <a:lnSpc>
                <a:spcPts val="1400"/>
              </a:lnSpc>
              <a:spcBef>
                <a:spcPts val="18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Applying the Code’s Conceptual Framework to technology-related scenarios</a:t>
            </a:r>
          </a:p>
          <a:p>
            <a:pPr marL="1033463" lvl="2" indent="-28575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How leaders should communicate, structure and demonstrate their responsibility to staff when using, developing or implementing technology. </a:t>
            </a:r>
          </a:p>
          <a:p>
            <a:pPr marL="1033463" lvl="2" indent="-28575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How organizations can obtain the type of knowledge and skills relevant in the digital age.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9B6989-4D02-4BD3-8EB3-D0A70FF6C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780104" y="6356350"/>
            <a:ext cx="1573696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16DFC2C5-FBBF-1943-8567-35264678A384}" type="slidenum">
              <a:rPr lang="en-US" smtClean="0"/>
              <a:pPr>
                <a:spcAft>
                  <a:spcPts val="600"/>
                </a:spcAft>
              </a:pPr>
              <a:t>14</a:t>
            </a:fld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E73C74-F9D0-4032-8E5E-2BA0407DD100}"/>
              </a:ext>
            </a:extLst>
          </p:cNvPr>
          <p:cNvSpPr txBox="1"/>
          <p:nvPr/>
        </p:nvSpPr>
        <p:spPr>
          <a:xfrm>
            <a:off x="6128657" y="1221594"/>
            <a:ext cx="5758542" cy="60847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742950" marR="0" lvl="1" indent="-28575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Exploring the IESBA Code: Four technology-related installments </a:t>
            </a:r>
          </a:p>
          <a:p>
            <a:pPr marL="1033463" lvl="2" indent="-28575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Artificial Intelligence</a:t>
            </a:r>
          </a:p>
          <a:p>
            <a:pPr marL="1033463" lvl="2" indent="-28575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Blockchain</a:t>
            </a:r>
          </a:p>
          <a:p>
            <a:pPr marL="1033463" lvl="2" indent="-28575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Cybersecurity</a:t>
            </a:r>
          </a:p>
          <a:p>
            <a:pPr marL="1033463" lvl="2" indent="-28575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4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Cloud Computing/ Usage</a:t>
            </a:r>
          </a:p>
          <a:p>
            <a:pPr marL="1143000" marR="0" lvl="2" indent="-228600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US" dirty="0">
              <a:effectLst/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35B1F8AC-02F4-43B9-B3F4-8407484D0ACD}"/>
              </a:ext>
            </a:extLst>
          </p:cNvPr>
          <p:cNvSpPr txBox="1">
            <a:spLocks/>
          </p:cNvSpPr>
          <p:nvPr/>
        </p:nvSpPr>
        <p:spPr>
          <a:xfrm>
            <a:off x="685319" y="407791"/>
            <a:ext cx="11161160" cy="44715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Highlights: Other Resources</a:t>
            </a:r>
          </a:p>
        </p:txBody>
      </p:sp>
    </p:spTree>
    <p:extLst>
      <p:ext uri="{BB962C8B-B14F-4D97-AF65-F5344CB8AC3E}">
        <p14:creationId xmlns:p14="http://schemas.microsoft.com/office/powerpoint/2010/main" val="9837807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8211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9DAA2AC-6D70-4551-8990-FC76BB9A11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5602" y="1526008"/>
            <a:ext cx="7491401" cy="446623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provide an update on the Working Group activities related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Establishing</a:t>
            </a:r>
            <a:r>
              <a:rPr lang="en-US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Technology Experts Group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 finding </a:t>
            </a:r>
            <a:r>
              <a:rPr lang="en-US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potential impact of technology developments on the accounting profession in relation to ethics (incl. independence)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Contributing to the development of technology-related thought leadership and other resources </a:t>
            </a:r>
            <a:r>
              <a:rPr lang="en-US" sz="1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relation to ethics and independence for professional accountants and the wider stakeholder community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40AC16D-7EE3-4B7D-804B-D15520276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602" y="26214"/>
            <a:ext cx="10515600" cy="106851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00DB61-BCE7-468F-A467-E96BF3891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5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diagram&#10;&#10;Description automatically generated">
            <a:extLst>
              <a:ext uri="{FF2B5EF4-FFF2-40B4-BE49-F238E27FC236}">
                <a16:creationId xmlns:a16="http://schemas.microsoft.com/office/drawing/2014/main" id="{D3B9D417-FF92-4A95-BD7A-7FD94ADB97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b="-1"/>
          <a:stretch/>
        </p:blipFill>
        <p:spPr>
          <a:xfrm>
            <a:off x="287099" y="1161041"/>
            <a:ext cx="5221625" cy="520862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C8B4C04-9CA5-499F-95E9-D30AB6E57BCE}"/>
              </a:ext>
            </a:extLst>
          </p:cNvPr>
          <p:cNvSpPr txBox="1"/>
          <p:nvPr/>
        </p:nvSpPr>
        <p:spPr>
          <a:xfrm>
            <a:off x="6007359" y="1161041"/>
            <a:ext cx="5346441" cy="42607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3800" b="1" dirty="0">
                <a:solidFill>
                  <a:schemeClr val="tx1">
                    <a:alpha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“…generally, the Code currently provides high level, principles-based guidance for most technology-related ethics issues that professional accountants and firms might encounter...”</a:t>
            </a:r>
          </a:p>
          <a:p>
            <a:pPr indent="-22860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3800" dirty="0">
              <a:solidFill>
                <a:schemeClr val="tx1">
                  <a:alpha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DFFE57-2451-4A9A-96A2-911826FF5F9A}"/>
              </a:ext>
            </a:extLst>
          </p:cNvPr>
          <p:cNvSpPr txBox="1"/>
          <p:nvPr/>
        </p:nvSpPr>
        <p:spPr>
          <a:xfrm>
            <a:off x="6449438" y="1313234"/>
            <a:ext cx="4727643" cy="3891064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7B122A-564D-4A4B-A969-50FE37835BD0}"/>
              </a:ext>
            </a:extLst>
          </p:cNvPr>
          <p:cNvSpPr txBox="1"/>
          <p:nvPr/>
        </p:nvSpPr>
        <p:spPr>
          <a:xfrm>
            <a:off x="6780179" y="1498060"/>
            <a:ext cx="4771741" cy="3492229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EDF019-2291-4FD2-A43D-1DB9464D95B0}"/>
              </a:ext>
            </a:extLst>
          </p:cNvPr>
          <p:cNvSpPr txBox="1"/>
          <p:nvPr/>
        </p:nvSpPr>
        <p:spPr>
          <a:xfrm>
            <a:off x="1332689" y="325369"/>
            <a:ext cx="3341981" cy="1994008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977C29-ABB6-4BD4-B0E1-D095774E1151}"/>
              </a:ext>
            </a:extLst>
          </p:cNvPr>
          <p:cNvSpPr txBox="1"/>
          <p:nvPr/>
        </p:nvSpPr>
        <p:spPr>
          <a:xfrm>
            <a:off x="1663430" y="5992238"/>
            <a:ext cx="3011240" cy="754851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62576F-95D1-4D8F-937D-D465C8C5BBBB}"/>
              </a:ext>
            </a:extLst>
          </p:cNvPr>
          <p:cNvSpPr txBox="1"/>
          <p:nvPr/>
        </p:nvSpPr>
        <p:spPr>
          <a:xfrm>
            <a:off x="1828800" y="5826868"/>
            <a:ext cx="3357889" cy="754851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AB475D0-4C10-4F07-AB15-DF5BC7FD13AF}"/>
              </a:ext>
            </a:extLst>
          </p:cNvPr>
          <p:cNvSpPr txBox="1"/>
          <p:nvPr/>
        </p:nvSpPr>
        <p:spPr>
          <a:xfrm>
            <a:off x="6439211" y="6013940"/>
            <a:ext cx="4416358" cy="360756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ctr"/>
            <a:r>
              <a:rPr lang="en-US" sz="1400" b="1" dirty="0">
                <a:solidFill>
                  <a:srgbClr val="0B54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Phase 1 report available </a:t>
            </a:r>
            <a:r>
              <a:rPr lang="en-US" sz="1400" b="1" dirty="0">
                <a:solidFill>
                  <a:srgbClr val="0B5494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here</a:t>
            </a:r>
            <a:endParaRPr lang="en-US" sz="1400" i="1" dirty="0">
              <a:solidFill>
                <a:srgbClr val="0B54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FE18369-3485-46CA-A415-7E9F33C21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10" y="26214"/>
            <a:ext cx="12021090" cy="1068518"/>
          </a:xfrm>
        </p:spPr>
        <p:txBody>
          <a:bodyPr>
            <a:normAutofit/>
          </a:bodyPr>
          <a:lstStyle/>
          <a:p>
            <a:r>
              <a:rPr lang="en-US" b="1" i="1" dirty="0">
                <a:solidFill>
                  <a:srgbClr val="0250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Recap: 2020 Phase 1 Fact Finding Report</a:t>
            </a:r>
          </a:p>
        </p:txBody>
      </p:sp>
    </p:spTree>
    <p:extLst>
      <p:ext uri="{BB962C8B-B14F-4D97-AF65-F5344CB8AC3E}">
        <p14:creationId xmlns:p14="http://schemas.microsoft.com/office/powerpoint/2010/main" val="2308038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0D6AE9-9328-4F5C-99C2-6AB1D3EFE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marR="0" lvl="0" indent="0" fontAlgn="auto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b="0" i="0" u="none" strike="noStrike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</a:rPr>
              <a:pPr marR="0" lvl="0" indent="0" fontAlgn="auto"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b="0" i="0" u="none" strike="noStrike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320FD3D-54DE-42CA-9D29-36E118CF1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879" y="-143121"/>
            <a:ext cx="10984210" cy="1068518"/>
          </a:xfrm>
        </p:spPr>
        <p:txBody>
          <a:bodyPr>
            <a:noAutofit/>
          </a:bodyPr>
          <a:lstStyle/>
          <a:p>
            <a:r>
              <a:rPr lang="en-US" sz="3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Overview: IESBA Technology Workstreams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3BB6F550-248F-4139-9754-3EA6E51AB5B2}"/>
              </a:ext>
            </a:extLst>
          </p:cNvPr>
          <p:cNvSpPr txBox="1">
            <a:spLocks/>
          </p:cNvSpPr>
          <p:nvPr/>
        </p:nvSpPr>
        <p:spPr bwMode="auto">
          <a:xfrm>
            <a:off x="5906872" y="1541666"/>
            <a:ext cx="6052174" cy="5533864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776"/>
              </a:spcBef>
              <a:spcAft>
                <a:spcPct val="0"/>
              </a:spcAft>
              <a:buChar char="•"/>
              <a:defRPr lang="en-US" sz="24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94944" indent="-347472" algn="l" rtl="0" eaLnBrk="1" fontAlgn="base" hangingPunct="1">
              <a:spcBef>
                <a:spcPts val="776"/>
              </a:spcBef>
              <a:spcAft>
                <a:spcPct val="0"/>
              </a:spcAft>
              <a:buChar char="–"/>
              <a:defRPr lang="en-US" sz="20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1042416" indent="-347472" algn="l" rtl="0" eaLnBrk="1" fontAlgn="base" hangingPunct="1">
              <a:spcBef>
                <a:spcPts val="776"/>
              </a:spcBef>
              <a:spcAft>
                <a:spcPct val="0"/>
              </a:spcAft>
              <a:buChar char="•"/>
              <a:defRPr lang="en-US" sz="18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89888" indent="-347472" algn="l" rtl="0" eaLnBrk="1" fontAlgn="base" hangingPunct="1">
              <a:spcBef>
                <a:spcPts val="776"/>
              </a:spcBef>
              <a:spcAft>
                <a:spcPct val="0"/>
              </a:spcAft>
              <a:buChar char="–"/>
              <a:defRPr lang="en-US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737360" indent="-347472" algn="l" rtl="0" eaLnBrk="1" fontAlgn="base" hangingPunct="1">
              <a:spcBef>
                <a:spcPts val="776"/>
              </a:spcBef>
              <a:spcAft>
                <a:spcPct val="0"/>
              </a:spcAft>
              <a:buChar char="»"/>
              <a:defRPr 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800"/>
              </a:spcBef>
              <a:buNone/>
              <a:defRPr/>
            </a:pPr>
            <a:r>
              <a:rPr lang="en-US" b="1" kern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Undertake Fact Finding</a:t>
            </a:r>
          </a:p>
          <a:p>
            <a:pPr>
              <a:buClr>
                <a:schemeClr val="accent5"/>
              </a:buClr>
              <a:buFont typeface="Wingdings" panose="05000000000000000000" pitchFamily="2" charset="2"/>
              <a:buChar char="v"/>
              <a:defRPr/>
            </a:pPr>
            <a:r>
              <a:rPr lang="en-US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 evolving technologies; consider any new ethics and independence issues</a:t>
            </a:r>
          </a:p>
          <a:p>
            <a:pPr marR="0" lvl="0">
              <a:lnSpc>
                <a:spcPct val="100000"/>
              </a:lnSpc>
              <a:buClr>
                <a:schemeClr val="accent5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Involves desk research and stakeholder engagement</a:t>
            </a:r>
          </a:p>
          <a:p>
            <a:pPr marR="0" lvl="0">
              <a:lnSpc>
                <a:spcPct val="100000"/>
              </a:lnSpc>
              <a:buClr>
                <a:schemeClr val="accent5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Informs development of Technology ED/ finalization of Technology revisions</a:t>
            </a:r>
          </a:p>
          <a:p>
            <a:pPr marR="0" lvl="0">
              <a:lnSpc>
                <a:spcPct val="100000"/>
              </a:lnSpc>
              <a:buClr>
                <a:schemeClr val="accent5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on findings and recommendations anticipated in September 2022</a:t>
            </a:r>
          </a:p>
          <a:p>
            <a:pPr marL="0" marR="0" lvl="0" indent="0">
              <a:lnSpc>
                <a:spcPct val="100000"/>
              </a:lnSpc>
              <a:spcBef>
                <a:spcPts val="1800"/>
              </a:spcBef>
              <a:buClrTx/>
              <a:buSzTx/>
              <a:buNone/>
              <a:tabLst/>
              <a:defRPr/>
            </a:pPr>
            <a:r>
              <a:rPr lang="en-US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en-US" b="1" kern="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kern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 technology-related guidance and thought leadership </a:t>
            </a:r>
          </a:p>
          <a:p>
            <a:pPr>
              <a:buClr>
                <a:schemeClr val="accent5"/>
              </a:buClr>
              <a:buFont typeface="Wingdings" panose="05000000000000000000" pitchFamily="2" charset="2"/>
              <a:buChar char="v"/>
              <a:defRPr/>
            </a:pPr>
            <a:r>
              <a:rPr lang="en-US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Responsive to stakeholder calls for guidance</a:t>
            </a:r>
          </a:p>
          <a:p>
            <a:pPr>
              <a:buClr>
                <a:schemeClr val="accent5"/>
              </a:buClr>
              <a:buFont typeface="Wingdings" panose="05000000000000000000" pitchFamily="2" charset="2"/>
              <a:buChar char="v"/>
              <a:defRPr/>
            </a:pPr>
            <a:r>
              <a:rPr lang="en-US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Contribute to development of guidance resources with national standards setters and others (e.g., APESB, CPA Canada, ICAS, IFAC, JICPA)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A3B1A106-0655-4EEF-9597-42BEF04F6BFB}"/>
              </a:ext>
            </a:extLst>
          </p:cNvPr>
          <p:cNvSpPr txBox="1">
            <a:spLocks/>
          </p:cNvSpPr>
          <p:nvPr/>
        </p:nvSpPr>
        <p:spPr bwMode="auto">
          <a:xfrm>
            <a:off x="636485" y="1600823"/>
            <a:ext cx="4708402" cy="3113130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776"/>
              </a:spcBef>
              <a:spcAft>
                <a:spcPct val="0"/>
              </a:spcAft>
              <a:buChar char="•"/>
              <a:defRPr lang="en-US" sz="24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94944" indent="-347472" algn="l" rtl="0" eaLnBrk="1" fontAlgn="base" hangingPunct="1">
              <a:spcBef>
                <a:spcPts val="776"/>
              </a:spcBef>
              <a:spcAft>
                <a:spcPct val="0"/>
              </a:spcAft>
              <a:buChar char="–"/>
              <a:defRPr lang="en-US" sz="20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1042416" indent="-347472" algn="l" rtl="0" eaLnBrk="1" fontAlgn="base" hangingPunct="1">
              <a:spcBef>
                <a:spcPts val="776"/>
              </a:spcBef>
              <a:spcAft>
                <a:spcPct val="0"/>
              </a:spcAft>
              <a:buChar char="•"/>
              <a:defRPr lang="en-US" sz="18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89888" indent="-347472" algn="l" rtl="0" eaLnBrk="1" fontAlgn="base" hangingPunct="1">
              <a:spcBef>
                <a:spcPts val="776"/>
              </a:spcBef>
              <a:spcAft>
                <a:spcPct val="0"/>
              </a:spcAft>
              <a:buChar char="–"/>
              <a:defRPr lang="en-US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737360" indent="-347472" algn="l" rtl="0" eaLnBrk="1" fontAlgn="base" hangingPunct="1">
              <a:spcBef>
                <a:spcPts val="776"/>
              </a:spcBef>
              <a:spcAft>
                <a:spcPct val="0"/>
              </a:spcAft>
              <a:buChar char="»"/>
              <a:defRPr 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>
              <a:lnSpc>
                <a:spcPct val="100000"/>
              </a:lnSpc>
              <a:buClrTx/>
              <a:buSzTx/>
              <a:buNone/>
              <a:tabLst/>
              <a:defRPr/>
            </a:pPr>
            <a:r>
              <a:rPr lang="en-US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b="1" kern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Propose technology-related revisions to the Code (Technology Project)</a:t>
            </a:r>
          </a:p>
          <a:p>
            <a:pPr marL="342900" lvl="1" indent="-342900">
              <a:buClr>
                <a:schemeClr val="accent5"/>
              </a:buClr>
              <a:buFont typeface="Wingdings" panose="05000000000000000000" pitchFamily="2" charset="2"/>
              <a:buChar char="v"/>
              <a:defRPr/>
            </a:pPr>
            <a:r>
              <a:rPr lang="en-US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Goal is to ensure that Code remains relevant and fit for purpose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ts val="776"/>
              </a:spcBef>
              <a:spcAft>
                <a:spcPct val="0"/>
              </a:spcAft>
              <a:buClr>
                <a:schemeClr val="accent5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Principles-based &amp; builds on overarching requirements in the extant Code</a:t>
            </a:r>
          </a:p>
          <a:p>
            <a:pPr marL="342900" lvl="1" indent="-342900">
              <a:buClr>
                <a:schemeClr val="accent5"/>
              </a:buClr>
              <a:buFont typeface="Wingdings" panose="05000000000000000000" pitchFamily="2" charset="2"/>
              <a:buChar char="v"/>
              <a:defRPr/>
            </a:pPr>
            <a:r>
              <a:rPr lang="en-US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Informed by Phase 1 Report, two global surveys, NAS and Role &amp; Mindset projects, numerous outreaches to date, Working Group fact finding input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ts val="776"/>
              </a:spcBef>
              <a:spcAft>
                <a:spcPct val="0"/>
              </a:spcAft>
              <a:buClr>
                <a:schemeClr val="accent5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Approval of 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Exposure Draft (ED)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December 2021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ts val="776"/>
              </a:spcBef>
              <a:spcAft>
                <a:spcPct val="0"/>
              </a:spcAft>
              <a:buClr>
                <a:schemeClr val="accent5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en-US" sz="1867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CB4791-79B6-4F23-A0D7-4BABA8E12191}"/>
              </a:ext>
            </a:extLst>
          </p:cNvPr>
          <p:cNvSpPr txBox="1"/>
          <p:nvPr/>
        </p:nvSpPr>
        <p:spPr>
          <a:xfrm>
            <a:off x="636485" y="1162466"/>
            <a:ext cx="4566886" cy="40448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 anchor="b">
            <a:normAutofit lnSpcReduction="10000"/>
          </a:bodyPr>
          <a:lstStyle/>
          <a:p>
            <a:pPr algn="ctr"/>
            <a:r>
              <a:rPr lang="en-US" sz="2200" b="1" i="1" dirty="0">
                <a:solidFill>
                  <a:srgbClr val="0B54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Led by the Task Force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102B4A-83CA-4723-9E5F-C8A746D94353}"/>
              </a:ext>
            </a:extLst>
          </p:cNvPr>
          <p:cNvSpPr txBox="1"/>
          <p:nvPr/>
        </p:nvSpPr>
        <p:spPr>
          <a:xfrm>
            <a:off x="5988064" y="1151176"/>
            <a:ext cx="5842814" cy="40448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 anchor="b">
            <a:normAutofit lnSpcReduction="10000"/>
          </a:bodyPr>
          <a:lstStyle/>
          <a:p>
            <a:pPr algn="ctr"/>
            <a:r>
              <a:rPr lang="en-US" sz="2200" b="1" i="1" dirty="0">
                <a:solidFill>
                  <a:srgbClr val="0B54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Led by the Working Group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BE142A6-58E5-4853-A0BD-4B28DC279F3A}"/>
              </a:ext>
            </a:extLst>
          </p:cNvPr>
          <p:cNvSpPr/>
          <p:nvPr/>
        </p:nvSpPr>
        <p:spPr>
          <a:xfrm>
            <a:off x="10555111" y="250091"/>
            <a:ext cx="1615944" cy="56270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40EF1CB-ABA5-45B6-A275-7B94C5494A6B}"/>
              </a:ext>
            </a:extLst>
          </p:cNvPr>
          <p:cNvSpPr txBox="1"/>
          <p:nvPr/>
        </p:nvSpPr>
        <p:spPr>
          <a:xfrm>
            <a:off x="10656713" y="240817"/>
            <a:ext cx="1388532" cy="56270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>
            <a:noAutofit/>
          </a:bodyPr>
          <a:lstStyle/>
          <a:p>
            <a:pPr algn="ctr"/>
            <a:r>
              <a:rPr lang="en-US" sz="15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Coordination with IAASB</a:t>
            </a:r>
          </a:p>
        </p:txBody>
      </p:sp>
    </p:spTree>
    <p:extLst>
      <p:ext uri="{BB962C8B-B14F-4D97-AF65-F5344CB8AC3E}">
        <p14:creationId xmlns:p14="http://schemas.microsoft.com/office/powerpoint/2010/main" val="2571274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0D6AE9-9328-4F5C-99C2-6AB1D3EFE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marR="0" lvl="0" indent="0" fontAlgn="auto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b="0" i="0" u="none" strike="noStrike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</a:rPr>
              <a:pPr marR="0" lvl="0" indent="0" fontAlgn="auto"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b="0" i="0" u="none" strike="noStrike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320FD3D-54DE-42CA-9D29-36E118CF1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879" y="-143121"/>
            <a:ext cx="10984210" cy="1068518"/>
          </a:xfrm>
        </p:spPr>
        <p:txBody>
          <a:bodyPr>
            <a:noAutofit/>
          </a:bodyPr>
          <a:lstStyle/>
          <a:p>
            <a:r>
              <a:rPr lang="en-US" sz="3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 Experts Group (TEG)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006F74B-FEDE-4885-A872-9A321EEB83DF}"/>
              </a:ext>
            </a:extLst>
          </p:cNvPr>
          <p:cNvSpPr txBox="1">
            <a:spLocks/>
          </p:cNvSpPr>
          <p:nvPr/>
        </p:nvSpPr>
        <p:spPr>
          <a:xfrm>
            <a:off x="631371" y="1286933"/>
            <a:ext cx="5018315" cy="55710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members experienced in using and implementing technology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provide advice and other input to help inform the Working Group’s fact-finding work and deliverables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 support to be provided by Australia’s Accounting Professional &amp; Ethical Standards Board (APESB)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News media release announcing members following IESBA meeting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B04B6E2-FE5F-48EB-B952-C5264CC5E3B8}"/>
              </a:ext>
            </a:extLst>
          </p:cNvPr>
          <p:cNvSpPr txBox="1">
            <a:spLocks/>
          </p:cNvSpPr>
          <p:nvPr/>
        </p:nvSpPr>
        <p:spPr>
          <a:xfrm>
            <a:off x="6096000" y="1628949"/>
            <a:ext cx="5687991" cy="454002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Approach to Selecting TEG Members</a:t>
            </a:r>
          </a:p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Identification of suitably qualified candidates:</a:t>
            </a:r>
          </a:p>
          <a:p>
            <a:pPr lvl="1"/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Nominated by IESBA’s National Standard Setters Liaison Group</a:t>
            </a:r>
          </a:p>
          <a:p>
            <a:pPr lvl="1"/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Invited by the Working Group (as identified from previous outreach activities)</a:t>
            </a:r>
          </a:p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Candidate interviews and review of self-assessments submitted</a:t>
            </a:r>
          </a:p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Finalization of membership considered the mix of individuals, backgrounds, and experience</a:t>
            </a:r>
          </a:p>
        </p:txBody>
      </p:sp>
    </p:spTree>
    <p:extLst>
      <p:ext uri="{BB962C8B-B14F-4D97-AF65-F5344CB8AC3E}">
        <p14:creationId xmlns:p14="http://schemas.microsoft.com/office/powerpoint/2010/main" val="506725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F3D4AAB4-2FD4-47AF-A14E-1A8A99AFA63F}"/>
              </a:ext>
            </a:extLst>
          </p:cNvPr>
          <p:cNvSpPr/>
          <p:nvPr/>
        </p:nvSpPr>
        <p:spPr>
          <a:xfrm>
            <a:off x="6221482" y="70863"/>
            <a:ext cx="5857629" cy="6650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4344727-0684-4A4E-8346-DD7210105D86}"/>
              </a:ext>
            </a:extLst>
          </p:cNvPr>
          <p:cNvSpPr/>
          <p:nvPr/>
        </p:nvSpPr>
        <p:spPr>
          <a:xfrm>
            <a:off x="-3106553" y="-188652"/>
            <a:ext cx="8818731" cy="723530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2497F1-8C69-49B1-8B8A-CF49CF507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829" y="188689"/>
            <a:ext cx="3570288" cy="1068518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0250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Q1 2022 Fact Finding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BC4D34-1FE9-4C04-A38B-C0A5EE37A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CB78E7-63E4-A94B-8EC6-128D2519EFC2}"/>
              </a:ext>
            </a:extLst>
          </p:cNvPr>
          <p:cNvSpPr txBox="1"/>
          <p:nvPr/>
        </p:nvSpPr>
        <p:spPr>
          <a:xfrm>
            <a:off x="6295292" y="3332285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 fontScale="25000" lnSpcReduction="20000"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833F78-A6F2-6E4A-BFC3-ACF70AE31430}"/>
              </a:ext>
            </a:extLst>
          </p:cNvPr>
          <p:cNvSpPr txBox="1"/>
          <p:nvPr/>
        </p:nvSpPr>
        <p:spPr>
          <a:xfrm>
            <a:off x="7060223" y="1696915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 fontScale="25000" lnSpcReduction="20000"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pic>
        <p:nvPicPr>
          <p:cNvPr id="18" name="Picture 17" descr="Text&#10;&#10;Description automatically generated with low confidence">
            <a:extLst>
              <a:ext uri="{FF2B5EF4-FFF2-40B4-BE49-F238E27FC236}">
                <a16:creationId xmlns:a16="http://schemas.microsoft.com/office/drawing/2014/main" id="{797BDEC6-B642-4C21-8716-A0AB9A924E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924" y="3241902"/>
            <a:ext cx="2220512" cy="826429"/>
          </a:xfrm>
          <a:prstGeom prst="rect">
            <a:avLst/>
          </a:prstGeom>
        </p:spPr>
      </p:pic>
      <p:pic>
        <p:nvPicPr>
          <p:cNvPr id="20" name="Picture 19" descr="Text&#10;&#10;Description automatically generated with low confidence">
            <a:extLst>
              <a:ext uri="{FF2B5EF4-FFF2-40B4-BE49-F238E27FC236}">
                <a16:creationId xmlns:a16="http://schemas.microsoft.com/office/drawing/2014/main" id="{3E11102A-B774-403B-8895-9132631DD1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141" y="1571329"/>
            <a:ext cx="2006627" cy="133775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50E4E43-17C1-404C-94F7-C7FF7C385B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498" y="4432732"/>
            <a:ext cx="2328771" cy="522555"/>
          </a:xfrm>
          <a:prstGeom prst="rect">
            <a:avLst/>
          </a:prstGeom>
        </p:spPr>
      </p:pic>
      <p:pic>
        <p:nvPicPr>
          <p:cNvPr id="26" name="Picture 25" descr="Logo&#10;&#10;Description automatically generated with medium confidence">
            <a:extLst>
              <a:ext uri="{FF2B5EF4-FFF2-40B4-BE49-F238E27FC236}">
                <a16:creationId xmlns:a16="http://schemas.microsoft.com/office/drawing/2014/main" id="{A7897EBD-9527-48D8-9C0D-B7DFC480C2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62183" y="3634481"/>
            <a:ext cx="1451561" cy="123199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1127EDF-A355-4EAF-B896-49B62FC790B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7584" y="5305778"/>
            <a:ext cx="2048168" cy="967712"/>
          </a:xfrm>
          <a:prstGeom prst="rect">
            <a:avLst/>
          </a:prstGeom>
        </p:spPr>
      </p:pic>
      <p:graphicFrame>
        <p:nvGraphicFramePr>
          <p:cNvPr id="33" name="Diagram 32">
            <a:extLst>
              <a:ext uri="{FF2B5EF4-FFF2-40B4-BE49-F238E27FC236}">
                <a16:creationId xmlns:a16="http://schemas.microsoft.com/office/drawing/2014/main" id="{3B7CD3B2-2E18-4462-A36D-2F44FFA9B9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0165312"/>
              </p:ext>
            </p:extLst>
          </p:nvPr>
        </p:nvGraphicFramePr>
        <p:xfrm>
          <a:off x="5097789" y="1227621"/>
          <a:ext cx="816007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9" name="TextBox 38">
            <a:extLst>
              <a:ext uri="{FF2B5EF4-FFF2-40B4-BE49-F238E27FC236}">
                <a16:creationId xmlns:a16="http://schemas.microsoft.com/office/drawing/2014/main" id="{1C45BC31-A49F-489A-A4EC-259B67809A07}"/>
              </a:ext>
            </a:extLst>
          </p:cNvPr>
          <p:cNvSpPr txBox="1"/>
          <p:nvPr/>
        </p:nvSpPr>
        <p:spPr>
          <a:xfrm>
            <a:off x="6221482" y="136525"/>
            <a:ext cx="56634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Themes to date: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Remained broadly consistent with those in 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2021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the 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Phase 1 Report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4FB4057-561F-42CD-A9E8-363C25F6E40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901420" y="2348303"/>
            <a:ext cx="2535393" cy="71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860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007F9B8-0B53-442F-BD64-5EDF28C32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7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4BAF42-4D71-4798-B558-85D0D7331B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0262" y="1253062"/>
            <a:ext cx="11161160" cy="44715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Developed in accordance with the Working Group’s Terms of Reference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E4E6B2-76AC-4393-9CF9-0B2F3E3BB8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5057" y="1917282"/>
            <a:ext cx="5145516" cy="2709879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Contributing to a series of thought leadership discussing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ethical leadership in an era of complexity and digital change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developed in collaboration with CPA Canada, ICAS and IFAC</a:t>
            </a:r>
          </a:p>
          <a:p>
            <a:pPr lvl="1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Paper 1, </a:t>
            </a:r>
            <a:r>
              <a:rPr lang="en-US" sz="2000" i="1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  <a:hlinkClick r:id="rId4"/>
              </a:rPr>
              <a:t>Complexity and the Professional Accountant: Practical Guidance for Ethical Decision-Making</a:t>
            </a:r>
            <a:endParaRPr lang="en-US" sz="2000" i="1" u="sng" dirty="0">
              <a:solidFill>
                <a:srgbClr val="0000FF"/>
              </a:solidFill>
              <a:effectLst/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lvl="1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Paper 2, </a:t>
            </a:r>
            <a:r>
              <a:rPr lang="en-US" sz="2000" i="1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  <a:hlinkClick r:id="rId5"/>
              </a:rPr>
              <a:t>Technology is a Double-Edged Sword</a:t>
            </a:r>
            <a:endParaRPr lang="en-US" sz="2000" i="1" u="sng" dirty="0">
              <a:solidFill>
                <a:srgbClr val="0000FF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lvl="1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Paper 3, </a:t>
            </a:r>
            <a:r>
              <a:rPr lang="en-US" sz="2000" i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  <a:hlinkClick r:id="rId6"/>
              </a:rPr>
              <a:t>Managing Bias and Mis/Disinformation</a:t>
            </a:r>
            <a:r>
              <a:rPr lang="en-US" sz="2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  <a:hlinkClick r:id="rId6"/>
              </a:rPr>
              <a:t> </a:t>
            </a:r>
            <a:endParaRPr lang="en-US" sz="20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lvl="1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Paper 4, </a:t>
            </a:r>
            <a:r>
              <a:rPr lang="en-US" sz="2000" i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Mindset and Enabling Skills</a:t>
            </a:r>
            <a:r>
              <a:rPr lang="en-US" sz="2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ED040CC-7FC0-468C-8D66-C1FD4711D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498" y="143529"/>
            <a:ext cx="10515600" cy="1068518"/>
          </a:xfrm>
        </p:spPr>
        <p:txBody>
          <a:bodyPr>
            <a:normAutofit/>
          </a:bodyPr>
          <a:lstStyle/>
          <a:p>
            <a:r>
              <a:rPr lang="en-US" sz="3800" b="1" dirty="0">
                <a:latin typeface="Arial" panose="020B0604020202020204" pitchFamily="34" charset="0"/>
                <a:cs typeface="Arial" panose="020B0604020202020204" pitchFamily="34" charset="0"/>
              </a:rPr>
              <a:t>Thought-leadership and other resources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1160D629-C2B1-4EA1-8268-2C9C206353CB}"/>
              </a:ext>
            </a:extLst>
          </p:cNvPr>
          <p:cNvSpPr txBox="1">
            <a:spLocks/>
          </p:cNvSpPr>
          <p:nvPr/>
        </p:nvSpPr>
        <p:spPr>
          <a:xfrm>
            <a:off x="6481426" y="1917281"/>
            <a:ext cx="5492859" cy="32643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Providing input to inform the development of non-authoritative guidance in relation to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Technology-related considerations for Auditor Independence, driven by APESB staff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Applying the Code’s Conceptual Framework to technology-related scenarios, driven by JICPA staff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Technology-related installments of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Exploring the IESBA Code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driven by IFAC staff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C59BE54-E51F-46F5-B54A-6026040AA180}"/>
              </a:ext>
            </a:extLst>
          </p:cNvPr>
          <p:cNvSpPr/>
          <p:nvPr/>
        </p:nvSpPr>
        <p:spPr>
          <a:xfrm>
            <a:off x="8610600" y="5398660"/>
            <a:ext cx="2286000" cy="12228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Anticipated completion by September 2022</a:t>
            </a:r>
          </a:p>
        </p:txBody>
      </p:sp>
    </p:spTree>
    <p:extLst>
      <p:ext uri="{BB962C8B-B14F-4D97-AF65-F5344CB8AC3E}">
        <p14:creationId xmlns:p14="http://schemas.microsoft.com/office/powerpoint/2010/main" val="2239342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007F9B8-0B53-442F-BD64-5EDF28C32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8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4BAF42-4D71-4798-B558-85D0D7331B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528" y="1226269"/>
            <a:ext cx="4660554" cy="82391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Outreach planed for Q2 2022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EAA3BD-0309-4002-9888-76CE4B21DE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19006" y="1226269"/>
            <a:ext cx="5766594" cy="823912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Report on fact finding in Q3 2022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ED040CC-7FC0-468C-8D66-C1FD4711D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262" y="160161"/>
            <a:ext cx="10515600" cy="1068518"/>
          </a:xfrm>
        </p:spPr>
        <p:txBody>
          <a:bodyPr>
            <a:normAutofit/>
          </a:bodyPr>
          <a:lstStyle/>
          <a:p>
            <a:r>
              <a:rPr lang="en-US" sz="3800" b="1" dirty="0">
                <a:latin typeface="Arial" panose="020B0604020202020204" pitchFamily="34" charset="0"/>
                <a:cs typeface="Arial" panose="020B0604020202020204" pitchFamily="34" charset="0"/>
              </a:rPr>
              <a:t>Next Steps</a:t>
            </a:r>
          </a:p>
        </p:txBody>
      </p:sp>
      <p:pic>
        <p:nvPicPr>
          <p:cNvPr id="11" name="Picture 10" descr="Paper files on the table">
            <a:extLst>
              <a:ext uri="{FF2B5EF4-FFF2-40B4-BE49-F238E27FC236}">
                <a16:creationId xmlns:a16="http://schemas.microsoft.com/office/drawing/2014/main" id="{BA66DD65-492C-5641-84BB-3267DF865C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450" y="2050181"/>
            <a:ext cx="5233390" cy="2487932"/>
          </a:xfrm>
          <a:prstGeom prst="rect">
            <a:avLst/>
          </a:prstGeom>
        </p:spPr>
      </p:pic>
      <p:pic>
        <p:nvPicPr>
          <p:cNvPr id="13" name="Picture 12" descr="Skydivers make a formation above the clouds">
            <a:extLst>
              <a:ext uri="{FF2B5EF4-FFF2-40B4-BE49-F238E27FC236}">
                <a16:creationId xmlns:a16="http://schemas.microsoft.com/office/drawing/2014/main" id="{177A8B93-690C-8A45-8868-808511F163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2" y="2050181"/>
            <a:ext cx="4927900" cy="248793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49EC10F-0E3E-48B2-BE76-25F0A28A16B5}"/>
              </a:ext>
            </a:extLst>
          </p:cNvPr>
          <p:cNvSpPr txBox="1"/>
          <p:nvPr/>
        </p:nvSpPr>
        <p:spPr>
          <a:xfrm>
            <a:off x="6084450" y="4730044"/>
            <a:ext cx="523339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WG meetings to synthesize themes, impact on Code, and proposed recommendations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Informed by Q2 TEG meeting and outreach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1D4991-51DB-40DC-AE6B-1901EA18162E}"/>
              </a:ext>
            </a:extLst>
          </p:cNvPr>
          <p:cNvSpPr txBox="1"/>
          <p:nvPr/>
        </p:nvSpPr>
        <p:spPr>
          <a:xfrm>
            <a:off x="500262" y="4605562"/>
            <a:ext cx="523339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Academia – IPAE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Africa – hosted by PAFA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Latin America – hosted by IAA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Technology experts – TEG input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996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5">
            <a:extLst>
              <a:ext uri="{FF2B5EF4-FFF2-40B4-BE49-F238E27FC236}">
                <a16:creationId xmlns:a16="http://schemas.microsoft.com/office/drawing/2014/main" id="{3DC72957-9C13-4EB9-98D8-263E8DA6A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266" y="2235200"/>
            <a:ext cx="508558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pPr hangingPunct="1">
              <a:lnSpc>
                <a:spcPct val="90000"/>
              </a:lnSpc>
            </a:pPr>
            <a:r>
              <a:rPr lang="en-US" sz="60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Questions/ Comments</a:t>
            </a:r>
          </a:p>
        </p:txBody>
      </p:sp>
      <p:pic>
        <p:nvPicPr>
          <p:cNvPr id="9" name="Picture Placeholder 6" descr="Yellow and blue symbols">
            <a:extLst>
              <a:ext uri="{FF2B5EF4-FFF2-40B4-BE49-F238E27FC236}">
                <a16:creationId xmlns:a16="http://schemas.microsoft.com/office/drawing/2014/main" id="{E9FC0857-66B1-4DB4-B67A-D4CD6EE8F2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1841" y="413674"/>
            <a:ext cx="4123157" cy="4123157"/>
          </a:xfrm>
          <a:custGeom>
            <a:avLst/>
            <a:gdLst/>
            <a:ahLst/>
            <a:cxnLst/>
            <a:rect l="l" t="t" r="r" b="b"/>
            <a:pathLst>
              <a:path w="3741748" h="3741748">
                <a:moveTo>
                  <a:pt x="1870874" y="0"/>
                </a:moveTo>
                <a:cubicBezTo>
                  <a:pt x="2904129" y="0"/>
                  <a:pt x="3741748" y="837619"/>
                  <a:pt x="3741748" y="1870874"/>
                </a:cubicBezTo>
                <a:cubicBezTo>
                  <a:pt x="3741748" y="2904129"/>
                  <a:pt x="2904129" y="3741748"/>
                  <a:pt x="1870874" y="3741748"/>
                </a:cubicBezTo>
                <a:cubicBezTo>
                  <a:pt x="837619" y="3741748"/>
                  <a:pt x="0" y="2904129"/>
                  <a:pt x="0" y="1870874"/>
                </a:cubicBezTo>
                <a:cubicBezTo>
                  <a:pt x="0" y="837619"/>
                  <a:pt x="837619" y="0"/>
                  <a:pt x="1870874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Placeholder 6" descr="Yellow and blue symbols">
            <a:extLst>
              <a:ext uri="{FF2B5EF4-FFF2-40B4-BE49-F238E27FC236}">
                <a16:creationId xmlns:a16="http://schemas.microsoft.com/office/drawing/2014/main" id="{350957DB-EDA6-480E-B057-A87416A937F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95537" y="3158548"/>
            <a:ext cx="3047542" cy="3047542"/>
          </a:xfrm>
          <a:custGeom>
            <a:avLst/>
            <a:gdLst/>
            <a:ahLst/>
            <a:cxnLst/>
            <a:rect l="l" t="t" r="r" b="b"/>
            <a:pathLst>
              <a:path w="2283868" h="2283868">
                <a:moveTo>
                  <a:pt x="1141934" y="0"/>
                </a:moveTo>
                <a:cubicBezTo>
                  <a:pt x="1772607" y="0"/>
                  <a:pt x="2283868" y="511261"/>
                  <a:pt x="2283868" y="1141934"/>
                </a:cubicBezTo>
                <a:cubicBezTo>
                  <a:pt x="2283868" y="1772607"/>
                  <a:pt x="1772607" y="2283868"/>
                  <a:pt x="1141934" y="2283868"/>
                </a:cubicBezTo>
                <a:cubicBezTo>
                  <a:pt x="511261" y="2283868"/>
                  <a:pt x="0" y="1772607"/>
                  <a:pt x="0" y="1141934"/>
                </a:cubicBezTo>
                <a:cubicBezTo>
                  <a:pt x="0" y="511261"/>
                  <a:pt x="511261" y="0"/>
                  <a:pt x="1141934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0572016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1357</TotalTime>
  <Words>1248</Words>
  <Application>Microsoft Office PowerPoint</Application>
  <PresentationFormat>Widescreen</PresentationFormat>
  <Paragraphs>145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Arial</vt:lpstr>
      <vt:lpstr>Calibri</vt:lpstr>
      <vt:lpstr>Calibri Light</vt:lpstr>
      <vt:lpstr>Courier New</vt:lpstr>
      <vt:lpstr>Product Sans Light</vt:lpstr>
      <vt:lpstr>Product Sans Thin</vt:lpstr>
      <vt:lpstr>Symbol</vt:lpstr>
      <vt:lpstr>System Font Regular</vt:lpstr>
      <vt:lpstr>Wingdings</vt:lpstr>
      <vt:lpstr>1_Office Theme</vt:lpstr>
      <vt:lpstr>Office Theme</vt:lpstr>
      <vt:lpstr>PowerPoint Presentation</vt:lpstr>
      <vt:lpstr>Objectives</vt:lpstr>
      <vt:lpstr>Recap: 2020 Phase 1 Fact Finding Report</vt:lpstr>
      <vt:lpstr>Overview: IESBA Technology Workstreams</vt:lpstr>
      <vt:lpstr>Technology Experts Group (TEG)</vt:lpstr>
      <vt:lpstr>Q1 2022 Fact Finding</vt:lpstr>
      <vt:lpstr>Thought-leadership and other resources</vt:lpstr>
      <vt:lpstr>Next Steps</vt:lpstr>
      <vt:lpstr>Questions/ Comments</vt:lpstr>
      <vt:lpstr>Appendix 1 – TEG Members</vt:lpstr>
      <vt:lpstr>PowerPoint Presentation</vt:lpstr>
      <vt:lpstr>Appendix 2 – Highlights of Thought Leadership  and Other Resources</vt:lpstr>
      <vt:lpstr>PowerPoint Presentation</vt:lpstr>
      <vt:lpstr>PowerPoint Presentation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Asteway Tilahun</cp:lastModifiedBy>
  <cp:revision>57</cp:revision>
  <cp:lastPrinted>2020-01-09T14:46:46Z</cp:lastPrinted>
  <dcterms:created xsi:type="dcterms:W3CDTF">2018-10-18T19:25:41Z</dcterms:created>
  <dcterms:modified xsi:type="dcterms:W3CDTF">2022-03-21T19:05:52Z</dcterms:modified>
  <cp:category/>
</cp:coreProperties>
</file>