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Lst>
  <p:notesMasterIdLst>
    <p:notesMasterId r:id="rId38"/>
  </p:notesMasterIdLst>
  <p:sldIdLst>
    <p:sldId id="256" r:id="rId5"/>
    <p:sldId id="257" r:id="rId6"/>
    <p:sldId id="893" r:id="rId7"/>
    <p:sldId id="911" r:id="rId8"/>
    <p:sldId id="271" r:id="rId9"/>
    <p:sldId id="908" r:id="rId10"/>
    <p:sldId id="895" r:id="rId11"/>
    <p:sldId id="909" r:id="rId12"/>
    <p:sldId id="871" r:id="rId13"/>
    <p:sldId id="922" r:id="rId14"/>
    <p:sldId id="925" r:id="rId15"/>
    <p:sldId id="923" r:id="rId16"/>
    <p:sldId id="897" r:id="rId17"/>
    <p:sldId id="912" r:id="rId18"/>
    <p:sldId id="904" r:id="rId19"/>
    <p:sldId id="899" r:id="rId20"/>
    <p:sldId id="920" r:id="rId21"/>
    <p:sldId id="924" r:id="rId22"/>
    <p:sldId id="913" r:id="rId23"/>
    <p:sldId id="915" r:id="rId24"/>
    <p:sldId id="916" r:id="rId25"/>
    <p:sldId id="914" r:id="rId26"/>
    <p:sldId id="901" r:id="rId27"/>
    <p:sldId id="905" r:id="rId28"/>
    <p:sldId id="906" r:id="rId29"/>
    <p:sldId id="921" r:id="rId30"/>
    <p:sldId id="894" r:id="rId31"/>
    <p:sldId id="917" r:id="rId32"/>
    <p:sldId id="907" r:id="rId33"/>
    <p:sldId id="918" r:id="rId34"/>
    <p:sldId id="919" r:id="rId35"/>
    <p:sldId id="910" r:id="rId36"/>
    <p:sldId id="259" r:id="rId37"/>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4CD2CC-54AE-4376-AF7D-C53BB32ECD82}">
          <p14:sldIdLst>
            <p14:sldId id="256"/>
            <p14:sldId id="257"/>
            <p14:sldId id="893"/>
            <p14:sldId id="911"/>
            <p14:sldId id="271"/>
            <p14:sldId id="908"/>
            <p14:sldId id="895"/>
            <p14:sldId id="909"/>
            <p14:sldId id="871"/>
            <p14:sldId id="922"/>
            <p14:sldId id="925"/>
            <p14:sldId id="923"/>
            <p14:sldId id="897"/>
            <p14:sldId id="912"/>
            <p14:sldId id="904"/>
            <p14:sldId id="899"/>
            <p14:sldId id="920"/>
            <p14:sldId id="924"/>
            <p14:sldId id="913"/>
            <p14:sldId id="915"/>
            <p14:sldId id="916"/>
            <p14:sldId id="914"/>
            <p14:sldId id="901"/>
            <p14:sldId id="905"/>
            <p14:sldId id="906"/>
            <p14:sldId id="921"/>
            <p14:sldId id="894"/>
            <p14:sldId id="917"/>
            <p14:sldId id="907"/>
            <p14:sldId id="918"/>
            <p14:sldId id="919"/>
            <p14:sldId id="910"/>
            <p14:sldId id="25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BA3E6C-B3C2-27CB-AD04-1680D854EDE2}" name="ff" initials="ff" userId="ff" providerId="None"/>
  <p188:author id="{073A4EDC-E247-6498-BE48-6CCEB187D1A4}" name="Diane Jules" initials="DJ" userId="S::DianeJules@ethicsboard.org::8c02b63b-0564-49f0-8623-5f32871d585c"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 id="7" name="Diane Jules" initials="DJ" lastIdx="64" clrIdx="6">
    <p:extLst>
      <p:ext uri="{19B8F6BF-5375-455C-9EA6-DF929625EA0E}">
        <p15:presenceInfo xmlns:p15="http://schemas.microsoft.com/office/powerpoint/2012/main" userId="Diane Jules" providerId="None"/>
      </p:ext>
    </p:extLst>
  </p:cmAuthor>
  <p:cmAuthor id="8" name="Ken Siong" initials="KS" lastIdx="28" clrIdx="7">
    <p:extLst>
      <p:ext uri="{19B8F6BF-5375-455C-9EA6-DF929625EA0E}">
        <p15:presenceInfo xmlns:p15="http://schemas.microsoft.com/office/powerpoint/2012/main" userId="S::KenSiong@ethicsboard.org::f7679ae9-de6b-4f69-a967-87584c14b709" providerId="AD"/>
      </p:ext>
    </p:extLst>
  </p:cmAuthor>
  <p:cmAuthor id="9" name="Szilvia Sramko" initials="SS" lastIdx="20" clrIdx="8">
    <p:extLst>
      <p:ext uri="{19B8F6BF-5375-455C-9EA6-DF929625EA0E}">
        <p15:presenceInfo xmlns:p15="http://schemas.microsoft.com/office/powerpoint/2012/main" userId="S::SzilviaSramko@ethicsboard.org::ea6f34b9-fe87-46d6-b158-703cc6b3cc9d" providerId="AD"/>
      </p:ext>
    </p:extLst>
  </p:cmAuthor>
  <p:cmAuthor id="10" name="Vania Borgerth" initials="VB" lastIdx="2" clrIdx="9">
    <p:extLst>
      <p:ext uri="{19B8F6BF-5375-455C-9EA6-DF929625EA0E}">
        <p15:presenceInfo xmlns:p15="http://schemas.microsoft.com/office/powerpoint/2012/main" userId="f48af9201d0ec65c" providerId="Windows Live"/>
      </p:ext>
    </p:extLst>
  </p:cmAuthor>
  <p:cmAuthor id="11" name="Diane Jules" initials="DJ [2]" lastIdx="20" clrIdx="10">
    <p:extLst>
      <p:ext uri="{19B8F6BF-5375-455C-9EA6-DF929625EA0E}">
        <p15:presenceInfo xmlns:p15="http://schemas.microsoft.com/office/powerpoint/2012/main" userId="S::DianeJules@ethicsboard.org::8c02b63b-0564-49f0-8623-5f32871d585c" providerId="AD"/>
      </p:ext>
    </p:extLst>
  </p:cmAuthor>
  <p:cmAuthor id="12" name="ff" initials="ff" lastIdx="14" clrIdx="11">
    <p:extLst>
      <p:ext uri="{19B8F6BF-5375-455C-9EA6-DF929625EA0E}">
        <p15:presenceInfo xmlns:p15="http://schemas.microsoft.com/office/powerpoint/2012/main" userId="ff" providerId="None"/>
      </p:ext>
    </p:extLst>
  </p:cmAuthor>
  <p:cmAuthor id="13" name="rjhfleck@gmail.com" initials="r" lastIdx="3" clrIdx="12">
    <p:extLst>
      <p:ext uri="{19B8F6BF-5375-455C-9EA6-DF929625EA0E}">
        <p15:presenceInfo xmlns:p15="http://schemas.microsoft.com/office/powerpoint/2012/main" userId="87dd6d942a51734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4FA"/>
    <a:srgbClr val="0B5494"/>
    <a:srgbClr val="00AA55"/>
    <a:srgbClr val="E75622"/>
    <a:srgbClr val="16358B"/>
    <a:srgbClr val="E9F4FD"/>
    <a:srgbClr val="4A4A4A"/>
    <a:srgbClr val="289DD8"/>
    <a:srgbClr val="838383"/>
    <a:srgbClr val="F2F2F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E3255B-F404-4425-B880-C2D2D168EBB9}" v="53" dt="2022-03-14T15:52:54.5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2509" autoAdjust="0"/>
  </p:normalViewPr>
  <p:slideViewPr>
    <p:cSldViewPr snapToGrid="0">
      <p:cViewPr varScale="1">
        <p:scale>
          <a:sx n="59" d="100"/>
          <a:sy n="59" d="100"/>
        </p:scale>
        <p:origin x="43" y="53"/>
      </p:cViewPr>
      <p:guideLst/>
    </p:cSldViewPr>
  </p:slideViewPr>
  <p:outlineViewPr>
    <p:cViewPr>
      <p:scale>
        <a:sx n="33" d="100"/>
        <a:sy n="33" d="100"/>
      </p:scale>
      <p:origin x="0" y="0"/>
    </p:cViewPr>
  </p:outlineViewPr>
  <p:notesTextViewPr>
    <p:cViewPr>
      <p:scale>
        <a:sx n="115" d="100"/>
        <a:sy n="115" d="100"/>
      </p:scale>
      <p:origin x="0" y="0"/>
    </p:cViewPr>
  </p:notesTextViewPr>
  <p:notesViewPr>
    <p:cSldViewPr snapToGrid="0">
      <p:cViewPr varScale="1">
        <p:scale>
          <a:sx n="46" d="100"/>
          <a:sy n="46" d="100"/>
        </p:scale>
        <p:origin x="2616"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AD4E5D-590F-455C-885C-6A8B9A83B7B1}"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FB3E7519-3DF3-4E02-BD50-B6626B1DBCC3}">
      <dgm:prSet custT="1"/>
      <dgm:spPr/>
      <dgm:t>
        <a:bodyPr/>
        <a:lstStyle/>
        <a:p>
          <a:pPr>
            <a:lnSpc>
              <a:spcPts val="2400"/>
            </a:lnSpc>
            <a:spcAft>
              <a:spcPts val="600"/>
            </a:spcAft>
          </a:pPr>
          <a:r>
            <a:rPr lang="en-US" sz="2000" b="1" dirty="0">
              <a:latin typeface="+mj-lt"/>
            </a:rPr>
            <a:t>Overarching Principles (including NOCLAR)</a:t>
          </a:r>
        </a:p>
      </dgm:t>
    </dgm:pt>
    <dgm:pt modelId="{877BAF68-F4A7-46DB-8AE4-0BC05ED6CD00}" type="parTrans" cxnId="{A41F16DD-682B-4980-A794-07A7D4A56ACB}">
      <dgm:prSet/>
      <dgm:spPr/>
      <dgm:t>
        <a:bodyPr/>
        <a:lstStyle/>
        <a:p>
          <a:endParaRPr lang="en-US"/>
        </a:p>
      </dgm:t>
    </dgm:pt>
    <dgm:pt modelId="{476DD143-B3B5-4BE5-B7D9-124B1E7A3AB8}" type="sibTrans" cxnId="{A41F16DD-682B-4980-A794-07A7D4A56ACB}">
      <dgm:prSet/>
      <dgm:spPr/>
      <dgm:t>
        <a:bodyPr/>
        <a:lstStyle/>
        <a:p>
          <a:endParaRPr lang="en-US"/>
        </a:p>
      </dgm:t>
    </dgm:pt>
    <dgm:pt modelId="{6A595A6A-E40E-4530-A291-B11770C48F7E}">
      <dgm:prSet custT="1"/>
      <dgm:spPr>
        <a:solidFill>
          <a:srgbClr val="FFC000"/>
        </a:solidFill>
      </dgm:spPr>
      <dgm:t>
        <a:bodyPr/>
        <a:lstStyle/>
        <a:p>
          <a:pPr marL="0" lvl="0" indent="0" algn="ctr" defTabSz="889000">
            <a:lnSpc>
              <a:spcPts val="2400"/>
            </a:lnSpc>
            <a:spcBef>
              <a:spcPct val="0"/>
            </a:spcBef>
            <a:spcAft>
              <a:spcPts val="600"/>
            </a:spcAft>
            <a:buNone/>
          </a:pPr>
          <a:r>
            <a:rPr lang="en-US" sz="2000" b="1" kern="1200" dirty="0">
              <a:solidFill>
                <a:srgbClr val="FFFFFF"/>
              </a:solidFill>
              <a:latin typeface="Arial" panose="020B0604020202020204"/>
              <a:ea typeface="+mn-ea"/>
              <a:cs typeface="+mn-cs"/>
            </a:rPr>
            <a:t>Key Definitions</a:t>
          </a:r>
        </a:p>
      </dgm:t>
    </dgm:pt>
    <dgm:pt modelId="{70B90AC7-FB5E-4D71-91E2-543C367A20A9}" type="parTrans" cxnId="{539BED36-B626-43F2-B70F-59DAC3E980B1}">
      <dgm:prSet/>
      <dgm:spPr/>
      <dgm:t>
        <a:bodyPr/>
        <a:lstStyle/>
        <a:p>
          <a:endParaRPr lang="en-US"/>
        </a:p>
      </dgm:t>
    </dgm:pt>
    <dgm:pt modelId="{4F4EC874-21B6-43C5-B6DE-66B60F3D71E5}" type="sibTrans" cxnId="{539BED36-B626-43F2-B70F-59DAC3E980B1}">
      <dgm:prSet/>
      <dgm:spPr/>
      <dgm:t>
        <a:bodyPr/>
        <a:lstStyle/>
        <a:p>
          <a:endParaRPr lang="en-US"/>
        </a:p>
      </dgm:t>
    </dgm:pt>
    <dgm:pt modelId="{04690A43-0EBB-4662-9DEF-D2220060C0DF}">
      <dgm:prSet custT="1"/>
      <dgm:spPr>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dgm:spPr>
      <dgm:t>
        <a:bodyPr spcFirstLastPara="0" vert="horz" wrap="square" lIns="99060" tIns="99060" rIns="99060" bIns="99060" numCol="1" spcCol="1270" anchor="ctr" anchorCtr="0"/>
        <a:lstStyle/>
        <a:p>
          <a:pPr marL="0" lvl="0" indent="0" algn="ctr" defTabSz="11557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Fees</a:t>
          </a:r>
        </a:p>
      </dgm:t>
    </dgm:pt>
    <dgm:pt modelId="{F2EB75B3-4E19-4F6C-A8B0-F07214DC2F14}" type="parTrans" cxnId="{9C4D78D5-E848-49D7-8441-2C8B82B171EB}">
      <dgm:prSet/>
      <dgm:spPr/>
      <dgm:t>
        <a:bodyPr/>
        <a:lstStyle/>
        <a:p>
          <a:endParaRPr lang="en-US"/>
        </a:p>
      </dgm:t>
    </dgm:pt>
    <dgm:pt modelId="{79316E0B-5088-4605-B71E-46ADAE5386C5}" type="sibTrans" cxnId="{9C4D78D5-E848-49D7-8441-2C8B82B171EB}">
      <dgm:prSet/>
      <dgm:spPr/>
      <dgm:t>
        <a:bodyPr/>
        <a:lstStyle/>
        <a:p>
          <a:endParaRPr lang="en-US"/>
        </a:p>
      </dgm:t>
    </dgm:pt>
    <dgm:pt modelId="{DD90EF8B-E540-4B6C-84F3-C677A2B8FD9D}">
      <dgm:prSet custT="1"/>
      <dgm:spPr/>
      <dgm:t>
        <a:bodyPr/>
        <a:lstStyle/>
        <a:p>
          <a:r>
            <a:rPr lang="en-US" sz="2000" b="1" dirty="0">
              <a:latin typeface="+mj-lt"/>
            </a:rPr>
            <a:t>Provision of NAS to Audit Clients</a:t>
          </a:r>
        </a:p>
      </dgm:t>
    </dgm:pt>
    <dgm:pt modelId="{687D7ED6-B3C6-467D-AD8C-ABC5D4089A1A}" type="parTrans" cxnId="{DFB611A1-8406-49E8-B03B-915077ABDD38}">
      <dgm:prSet/>
      <dgm:spPr/>
      <dgm:t>
        <a:bodyPr/>
        <a:lstStyle/>
        <a:p>
          <a:endParaRPr lang="en-US"/>
        </a:p>
      </dgm:t>
    </dgm:pt>
    <dgm:pt modelId="{965E3E60-F228-4867-9C00-6F9C7AD0CC7A}" type="sibTrans" cxnId="{DFB611A1-8406-49E8-B03B-915077ABDD38}">
      <dgm:prSet/>
      <dgm:spPr/>
      <dgm:t>
        <a:bodyPr/>
        <a:lstStyle/>
        <a:p>
          <a:endParaRPr lang="en-US"/>
        </a:p>
      </dgm:t>
    </dgm:pt>
    <dgm:pt modelId="{B79C95CC-EB65-4436-8711-964A750601E2}">
      <dgm:prSet custT="1"/>
      <dgm:spPr/>
      <dgm: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Communication with TCWG</a:t>
          </a:r>
        </a:p>
      </dgm:t>
    </dgm:pt>
    <dgm:pt modelId="{8FEF8D63-B8D2-4223-A8F9-6B33F6656ACE}" type="parTrans" cxnId="{9292DEC6-05FE-4B48-8413-CD98AFA9110C}">
      <dgm:prSet/>
      <dgm:spPr/>
      <dgm:t>
        <a:bodyPr/>
        <a:lstStyle/>
        <a:p>
          <a:endParaRPr lang="en-US"/>
        </a:p>
      </dgm:t>
    </dgm:pt>
    <dgm:pt modelId="{5906A8F4-14C7-4F96-9C28-281BF9E7E705}" type="sibTrans" cxnId="{9292DEC6-05FE-4B48-8413-CD98AFA9110C}">
      <dgm:prSet/>
      <dgm:spPr/>
      <dgm:t>
        <a:bodyPr/>
        <a:lstStyle/>
        <a:p>
          <a:endParaRPr lang="en-US"/>
        </a:p>
      </dgm:t>
    </dgm:pt>
    <dgm:pt modelId="{57523961-6100-4010-AC85-EB4ED4FF544B}">
      <dgm:prSet custT="1"/>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Gifts and Hospitality</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gm:t>
    </dgm:pt>
    <dgm:pt modelId="{71B7A5EE-24D8-4531-831D-79A0375B7F18}" type="parTrans" cxnId="{F5189A47-F1B7-40E7-A39B-1B47C49214F1}">
      <dgm:prSet/>
      <dgm:spPr/>
      <dgm:t>
        <a:bodyPr/>
        <a:lstStyle/>
        <a:p>
          <a:endParaRPr lang="en-US"/>
        </a:p>
      </dgm:t>
    </dgm:pt>
    <dgm:pt modelId="{DCC02B45-BB3D-40B2-BF3C-1E9558AFB199}" type="sibTrans" cxnId="{F5189A47-F1B7-40E7-A39B-1B47C49214F1}">
      <dgm:prSet/>
      <dgm:spPr/>
      <dgm:t>
        <a:bodyPr/>
        <a:lstStyle/>
        <a:p>
          <a:endParaRPr lang="en-US"/>
        </a:p>
      </dgm:t>
    </dgm:pt>
    <dgm:pt modelId="{06C34EAD-8FC6-4C7C-A039-F690C9941F5F}">
      <dgm:prSet custT="1"/>
      <dgm:spPr>
        <a:solidFill>
          <a:schemeClr val="accent6">
            <a:lumMod val="60000"/>
            <a:lumOff val="40000"/>
          </a:schemeClr>
        </a:solidFill>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Financial Relationships</a:t>
          </a:r>
        </a:p>
      </dgm:t>
    </dgm:pt>
    <dgm:pt modelId="{3BFA8692-FFFC-4017-8B14-6998AB90746A}" type="parTrans" cxnId="{55410D35-185D-4EA2-BEAA-91766E1C3B5E}">
      <dgm:prSet/>
      <dgm:spPr/>
      <dgm:t>
        <a:bodyPr/>
        <a:lstStyle/>
        <a:p>
          <a:endParaRPr lang="en-US"/>
        </a:p>
      </dgm:t>
    </dgm:pt>
    <dgm:pt modelId="{BBB73CA3-F3AA-43A6-947D-87F37F6AA826}" type="sibTrans" cxnId="{55410D35-185D-4EA2-BEAA-91766E1C3B5E}">
      <dgm:prSet/>
      <dgm:spPr/>
      <dgm:t>
        <a:bodyPr/>
        <a:lstStyle/>
        <a:p>
          <a:endParaRPr lang="en-US"/>
        </a:p>
      </dgm:t>
    </dgm:pt>
    <dgm:pt modelId="{E111607D-FB4C-4C23-A3C3-72ADE15103AE}">
      <dgm:prSet custT="1"/>
      <dgm:spPr/>
      <dgm: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Partner Rotation</a:t>
          </a:r>
        </a:p>
      </dgm:t>
    </dgm:pt>
    <dgm:pt modelId="{73752075-1943-447B-B87E-05D79E2F5C5F}" type="parTrans" cxnId="{2AF4A47F-21D6-4950-8A66-1F7A64904664}">
      <dgm:prSet/>
      <dgm:spPr/>
      <dgm:t>
        <a:bodyPr/>
        <a:lstStyle/>
        <a:p>
          <a:endParaRPr lang="en-US"/>
        </a:p>
      </dgm:t>
    </dgm:pt>
    <dgm:pt modelId="{E4B5097E-DA6F-4C9E-B4BF-A6F4635987B9}" type="sibTrans" cxnId="{2AF4A47F-21D6-4950-8A66-1F7A64904664}">
      <dgm:prSet/>
      <dgm:spPr/>
      <dgm:t>
        <a:bodyPr/>
        <a:lstStyle/>
        <a:p>
          <a:endParaRPr lang="en-US"/>
        </a:p>
      </dgm:t>
    </dgm:pt>
    <dgm:pt modelId="{B5CE55EA-3381-47DF-AB8F-047BC3B8E34C}">
      <dgm:prSet custT="1"/>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Business Relationships</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gm:t>
    </dgm:pt>
    <dgm:pt modelId="{5F353EA5-117B-44E7-ACD5-0A96A8E1BB4D}" type="parTrans" cxnId="{A7ECF515-E7CA-4630-A934-2321EA1B4397}">
      <dgm:prSet/>
      <dgm:spPr/>
      <dgm:t>
        <a:bodyPr/>
        <a:lstStyle/>
        <a:p>
          <a:endParaRPr lang="en-US"/>
        </a:p>
      </dgm:t>
    </dgm:pt>
    <dgm:pt modelId="{D98CF2EC-208B-4594-99EE-354886FA3A7C}" type="sibTrans" cxnId="{A7ECF515-E7CA-4630-A934-2321EA1B4397}">
      <dgm:prSet/>
      <dgm:spPr/>
      <dgm:t>
        <a:bodyPr/>
        <a:lstStyle/>
        <a:p>
          <a:endParaRPr lang="en-US"/>
        </a:p>
      </dgm:t>
    </dgm:pt>
    <dgm:pt modelId="{670C72D7-7DB9-40FE-8AE7-B0EA2D6F7F39}" type="pres">
      <dgm:prSet presAssocID="{6CAD4E5D-590F-455C-885C-6A8B9A83B7B1}" presName="diagram" presStyleCnt="0">
        <dgm:presLayoutVars>
          <dgm:dir/>
          <dgm:resizeHandles val="exact"/>
        </dgm:presLayoutVars>
      </dgm:prSet>
      <dgm:spPr/>
    </dgm:pt>
    <dgm:pt modelId="{DF72394C-B01C-4F9F-85C4-8F925E626B87}" type="pres">
      <dgm:prSet presAssocID="{FB3E7519-3DF3-4E02-BD50-B6626B1DBCC3}" presName="node" presStyleLbl="node1" presStyleIdx="0" presStyleCnt="9">
        <dgm:presLayoutVars>
          <dgm:bulletEnabled val="1"/>
        </dgm:presLayoutVars>
      </dgm:prSet>
      <dgm:spPr/>
    </dgm:pt>
    <dgm:pt modelId="{5861977B-220B-44E3-BB95-81C198C4CCF0}" type="pres">
      <dgm:prSet presAssocID="{476DD143-B3B5-4BE5-B7D9-124B1E7A3AB8}" presName="sibTrans" presStyleCnt="0"/>
      <dgm:spPr/>
    </dgm:pt>
    <dgm:pt modelId="{06A9901F-839E-4EFD-A823-E82B87126833}" type="pres">
      <dgm:prSet presAssocID="{6A595A6A-E40E-4530-A291-B11770C48F7E}" presName="node" presStyleLbl="node1" presStyleIdx="1" presStyleCnt="9">
        <dgm:presLayoutVars>
          <dgm:bulletEnabled val="1"/>
        </dgm:presLayoutVars>
      </dgm:prSet>
      <dgm:spPr/>
    </dgm:pt>
    <dgm:pt modelId="{7AEA0DA8-6A6C-456B-BB40-9377BD0D421F}" type="pres">
      <dgm:prSet presAssocID="{4F4EC874-21B6-43C5-B6DE-66B60F3D71E5}" presName="sibTrans" presStyleCnt="0"/>
      <dgm:spPr/>
    </dgm:pt>
    <dgm:pt modelId="{60DBB014-61AE-4D7B-A1A6-FACBFD66E6CD}" type="pres">
      <dgm:prSet presAssocID="{04690A43-0EBB-4662-9DEF-D2220060C0DF}" presName="node" presStyleLbl="node1" presStyleIdx="2" presStyleCnt="9" custLinFactNeighborX="1341" custLinFactNeighborY="-949">
        <dgm:presLayoutVars>
          <dgm:bulletEnabled val="1"/>
        </dgm:presLayoutVars>
      </dgm:prSet>
      <dgm:spPr>
        <a:xfrm>
          <a:off x="5628719" y="1762"/>
          <a:ext cx="2379487" cy="1427692"/>
        </a:xfrm>
        <a:prstGeom prst="rect">
          <a:avLst/>
        </a:prstGeom>
      </dgm:spPr>
    </dgm:pt>
    <dgm:pt modelId="{8C4F820E-DFA6-443A-8113-53EE82E53350}" type="pres">
      <dgm:prSet presAssocID="{79316E0B-5088-4605-B71E-46ADAE5386C5}" presName="sibTrans" presStyleCnt="0"/>
      <dgm:spPr/>
    </dgm:pt>
    <dgm:pt modelId="{B7B8A4A0-5254-4F66-94B8-DE47B591F25B}" type="pres">
      <dgm:prSet presAssocID="{DD90EF8B-E540-4B6C-84F3-C677A2B8FD9D}" presName="node" presStyleLbl="node1" presStyleIdx="3" presStyleCnt="9">
        <dgm:presLayoutVars>
          <dgm:bulletEnabled val="1"/>
        </dgm:presLayoutVars>
      </dgm:prSet>
      <dgm:spPr/>
    </dgm:pt>
    <dgm:pt modelId="{281ECF70-AEDB-404F-A5D3-A0E338BC70EB}" type="pres">
      <dgm:prSet presAssocID="{965E3E60-F228-4867-9C00-6F9C7AD0CC7A}" presName="sibTrans" presStyleCnt="0"/>
      <dgm:spPr/>
    </dgm:pt>
    <dgm:pt modelId="{01D13F78-FE1A-4FEA-A523-9A2724351F96}" type="pres">
      <dgm:prSet presAssocID="{B79C95CC-EB65-4436-8711-964A750601E2}" presName="node" presStyleLbl="node1" presStyleIdx="4" presStyleCnt="9">
        <dgm:presLayoutVars>
          <dgm:bulletEnabled val="1"/>
        </dgm:presLayoutVars>
      </dgm:prSet>
      <dgm:spPr/>
    </dgm:pt>
    <dgm:pt modelId="{5D45C60B-4851-4013-868B-9275901AD0F4}" type="pres">
      <dgm:prSet presAssocID="{5906A8F4-14C7-4F96-9C28-281BF9E7E705}" presName="sibTrans" presStyleCnt="0"/>
      <dgm:spPr/>
    </dgm:pt>
    <dgm:pt modelId="{69C2C8C8-A099-4FE8-95AC-71748368A3A1}" type="pres">
      <dgm:prSet presAssocID="{57523961-6100-4010-AC85-EB4ED4FF544B}" presName="node" presStyleLbl="node1" presStyleIdx="5" presStyleCnt="9" custLinFactY="18498" custLinFactNeighborX="3116" custLinFactNeighborY="100000">
        <dgm:presLayoutVars>
          <dgm:bulletEnabled val="1"/>
        </dgm:presLayoutVars>
      </dgm:prSet>
      <dgm:spPr/>
    </dgm:pt>
    <dgm:pt modelId="{F138BF00-7E21-446F-8F2E-12D05BEB9E78}" type="pres">
      <dgm:prSet presAssocID="{DCC02B45-BB3D-40B2-BF3C-1E9558AFB199}" presName="sibTrans" presStyleCnt="0"/>
      <dgm:spPr/>
    </dgm:pt>
    <dgm:pt modelId="{EF3A8493-4E50-43FC-80AC-F820FD18A2C9}" type="pres">
      <dgm:prSet presAssocID="{06C34EAD-8FC6-4C7C-A039-F690C9941F5F}" presName="node" presStyleLbl="node1" presStyleIdx="6" presStyleCnt="9" custLinFactX="100000" custLinFactY="-19445" custLinFactNeighborX="122262" custLinFactNeighborY="-100000">
        <dgm:presLayoutVars>
          <dgm:bulletEnabled val="1"/>
        </dgm:presLayoutVars>
      </dgm:prSet>
      <dgm:spPr/>
    </dgm:pt>
    <dgm:pt modelId="{799CCEC8-2BA8-41B4-A148-13F280CE8C18}" type="pres">
      <dgm:prSet presAssocID="{BBB73CA3-F3AA-43A6-947D-87F37F6AA826}" presName="sibTrans" presStyleCnt="0"/>
      <dgm:spPr/>
    </dgm:pt>
    <dgm:pt modelId="{C4E9FD4D-C079-45C9-86A0-C115505B50EB}" type="pres">
      <dgm:prSet presAssocID="{E111607D-FB4C-4C23-A3C3-72ADE15103AE}" presName="node" presStyleLbl="node1" presStyleIdx="7" presStyleCnt="9">
        <dgm:presLayoutVars>
          <dgm:bulletEnabled val="1"/>
        </dgm:presLayoutVars>
      </dgm:prSet>
      <dgm:spPr/>
    </dgm:pt>
    <dgm:pt modelId="{D24EF539-4C9F-4FB4-B0DB-1F3FD6A000E6}" type="pres">
      <dgm:prSet presAssocID="{E4B5097E-DA6F-4C9E-B4BF-A6F4635987B9}" presName="sibTrans" presStyleCnt="0"/>
      <dgm:spPr/>
    </dgm:pt>
    <dgm:pt modelId="{71F147DF-1C33-4005-BC8D-5B31CE707979}" type="pres">
      <dgm:prSet presAssocID="{B5CE55EA-3381-47DF-AB8F-047BC3B8E34C}" presName="node" presStyleLbl="node1" presStyleIdx="8" presStyleCnt="9" custLinFactX="-100000" custLinFactNeighborX="-119731" custLinFactNeighborY="1832">
        <dgm:presLayoutVars>
          <dgm:bulletEnabled val="1"/>
        </dgm:presLayoutVars>
      </dgm:prSet>
      <dgm:spPr/>
    </dgm:pt>
  </dgm:ptLst>
  <dgm:cxnLst>
    <dgm:cxn modelId="{8B9BE70E-80CC-4FAC-9E74-496F9A88EB19}" type="presOf" srcId="{57523961-6100-4010-AC85-EB4ED4FF544B}" destId="{69C2C8C8-A099-4FE8-95AC-71748368A3A1}" srcOrd="0" destOrd="0" presId="urn:microsoft.com/office/officeart/2005/8/layout/default"/>
    <dgm:cxn modelId="{52405D14-E142-4245-B3CE-D420C2CA39B9}" type="presOf" srcId="{04690A43-0EBB-4662-9DEF-D2220060C0DF}" destId="{60DBB014-61AE-4D7B-A1A6-FACBFD66E6CD}" srcOrd="0" destOrd="0" presId="urn:microsoft.com/office/officeart/2005/8/layout/default"/>
    <dgm:cxn modelId="{A7ECF515-E7CA-4630-A934-2321EA1B4397}" srcId="{6CAD4E5D-590F-455C-885C-6A8B9A83B7B1}" destId="{B5CE55EA-3381-47DF-AB8F-047BC3B8E34C}" srcOrd="8" destOrd="0" parTransId="{5F353EA5-117B-44E7-ACD5-0A96A8E1BB4D}" sibTransId="{D98CF2EC-208B-4594-99EE-354886FA3A7C}"/>
    <dgm:cxn modelId="{06C2CC33-B46C-4DC7-8895-C6002A94E4D4}" type="presOf" srcId="{6CAD4E5D-590F-455C-885C-6A8B9A83B7B1}" destId="{670C72D7-7DB9-40FE-8AE7-B0EA2D6F7F39}" srcOrd="0" destOrd="0" presId="urn:microsoft.com/office/officeart/2005/8/layout/default"/>
    <dgm:cxn modelId="{55410D35-185D-4EA2-BEAA-91766E1C3B5E}" srcId="{6CAD4E5D-590F-455C-885C-6A8B9A83B7B1}" destId="{06C34EAD-8FC6-4C7C-A039-F690C9941F5F}" srcOrd="6" destOrd="0" parTransId="{3BFA8692-FFFC-4017-8B14-6998AB90746A}" sibTransId="{BBB73CA3-F3AA-43A6-947D-87F37F6AA826}"/>
    <dgm:cxn modelId="{539BED36-B626-43F2-B70F-59DAC3E980B1}" srcId="{6CAD4E5D-590F-455C-885C-6A8B9A83B7B1}" destId="{6A595A6A-E40E-4530-A291-B11770C48F7E}" srcOrd="1" destOrd="0" parTransId="{70B90AC7-FB5E-4D71-91E2-543C367A20A9}" sibTransId="{4F4EC874-21B6-43C5-B6DE-66B60F3D71E5}"/>
    <dgm:cxn modelId="{F5189A47-F1B7-40E7-A39B-1B47C49214F1}" srcId="{6CAD4E5D-590F-455C-885C-6A8B9A83B7B1}" destId="{57523961-6100-4010-AC85-EB4ED4FF544B}" srcOrd="5" destOrd="0" parTransId="{71B7A5EE-24D8-4531-831D-79A0375B7F18}" sibTransId="{DCC02B45-BB3D-40B2-BF3C-1E9558AFB199}"/>
    <dgm:cxn modelId="{A455D84A-C1E9-4303-B5C5-8A952C164A52}" type="presOf" srcId="{E111607D-FB4C-4C23-A3C3-72ADE15103AE}" destId="{C4E9FD4D-C079-45C9-86A0-C115505B50EB}" srcOrd="0" destOrd="0" presId="urn:microsoft.com/office/officeart/2005/8/layout/default"/>
    <dgm:cxn modelId="{35EE3B4F-4F4F-417F-95BD-F05B45565811}" type="presOf" srcId="{6A595A6A-E40E-4530-A291-B11770C48F7E}" destId="{06A9901F-839E-4EFD-A823-E82B87126833}" srcOrd="0" destOrd="0" presId="urn:microsoft.com/office/officeart/2005/8/layout/default"/>
    <dgm:cxn modelId="{F074FB77-A44B-42A6-A201-A9B7FE57C6ED}" type="presOf" srcId="{DD90EF8B-E540-4B6C-84F3-C677A2B8FD9D}" destId="{B7B8A4A0-5254-4F66-94B8-DE47B591F25B}" srcOrd="0" destOrd="0" presId="urn:microsoft.com/office/officeart/2005/8/layout/default"/>
    <dgm:cxn modelId="{939E5279-CCD1-4BB1-9206-996CD95299DB}" type="presOf" srcId="{06C34EAD-8FC6-4C7C-A039-F690C9941F5F}" destId="{EF3A8493-4E50-43FC-80AC-F820FD18A2C9}" srcOrd="0" destOrd="0" presId="urn:microsoft.com/office/officeart/2005/8/layout/default"/>
    <dgm:cxn modelId="{2AF4A47F-21D6-4950-8A66-1F7A64904664}" srcId="{6CAD4E5D-590F-455C-885C-6A8B9A83B7B1}" destId="{E111607D-FB4C-4C23-A3C3-72ADE15103AE}" srcOrd="7" destOrd="0" parTransId="{73752075-1943-447B-B87E-05D79E2F5C5F}" sibTransId="{E4B5097E-DA6F-4C9E-B4BF-A6F4635987B9}"/>
    <dgm:cxn modelId="{A57EC997-966E-4912-A384-B4724A9D75A2}" type="presOf" srcId="{B79C95CC-EB65-4436-8711-964A750601E2}" destId="{01D13F78-FE1A-4FEA-A523-9A2724351F96}" srcOrd="0" destOrd="0" presId="urn:microsoft.com/office/officeart/2005/8/layout/default"/>
    <dgm:cxn modelId="{DFB611A1-8406-49E8-B03B-915077ABDD38}" srcId="{6CAD4E5D-590F-455C-885C-6A8B9A83B7B1}" destId="{DD90EF8B-E540-4B6C-84F3-C677A2B8FD9D}" srcOrd="3" destOrd="0" parTransId="{687D7ED6-B3C6-467D-AD8C-ABC5D4089A1A}" sibTransId="{965E3E60-F228-4867-9C00-6F9C7AD0CC7A}"/>
    <dgm:cxn modelId="{9E0062B2-7B11-47F6-9822-0A197078A9E2}" type="presOf" srcId="{B5CE55EA-3381-47DF-AB8F-047BC3B8E34C}" destId="{71F147DF-1C33-4005-BC8D-5B31CE707979}" srcOrd="0" destOrd="0" presId="urn:microsoft.com/office/officeart/2005/8/layout/default"/>
    <dgm:cxn modelId="{551BE0BE-399F-4F87-AEC1-DE3B64024B7F}" type="presOf" srcId="{FB3E7519-3DF3-4E02-BD50-B6626B1DBCC3}" destId="{DF72394C-B01C-4F9F-85C4-8F925E626B87}" srcOrd="0" destOrd="0" presId="urn:microsoft.com/office/officeart/2005/8/layout/default"/>
    <dgm:cxn modelId="{9292DEC6-05FE-4B48-8413-CD98AFA9110C}" srcId="{6CAD4E5D-590F-455C-885C-6A8B9A83B7B1}" destId="{B79C95CC-EB65-4436-8711-964A750601E2}" srcOrd="4" destOrd="0" parTransId="{8FEF8D63-B8D2-4223-A8F9-6B33F6656ACE}" sibTransId="{5906A8F4-14C7-4F96-9C28-281BF9E7E705}"/>
    <dgm:cxn modelId="{9C4D78D5-E848-49D7-8441-2C8B82B171EB}" srcId="{6CAD4E5D-590F-455C-885C-6A8B9A83B7B1}" destId="{04690A43-0EBB-4662-9DEF-D2220060C0DF}" srcOrd="2" destOrd="0" parTransId="{F2EB75B3-4E19-4F6C-A8B0-F07214DC2F14}" sibTransId="{79316E0B-5088-4605-B71E-46ADAE5386C5}"/>
    <dgm:cxn modelId="{A41F16DD-682B-4980-A794-07A7D4A56ACB}" srcId="{6CAD4E5D-590F-455C-885C-6A8B9A83B7B1}" destId="{FB3E7519-3DF3-4E02-BD50-B6626B1DBCC3}" srcOrd="0" destOrd="0" parTransId="{877BAF68-F4A7-46DB-8AE4-0BC05ED6CD00}" sibTransId="{476DD143-B3B5-4BE5-B7D9-124B1E7A3AB8}"/>
    <dgm:cxn modelId="{400C8750-5AC3-4D2F-8AC9-4095884C4799}" type="presParOf" srcId="{670C72D7-7DB9-40FE-8AE7-B0EA2D6F7F39}" destId="{DF72394C-B01C-4F9F-85C4-8F925E626B87}" srcOrd="0" destOrd="0" presId="urn:microsoft.com/office/officeart/2005/8/layout/default"/>
    <dgm:cxn modelId="{44ABBDDA-4A1D-4B07-8A94-60BDB3283AA6}" type="presParOf" srcId="{670C72D7-7DB9-40FE-8AE7-B0EA2D6F7F39}" destId="{5861977B-220B-44E3-BB95-81C198C4CCF0}" srcOrd="1" destOrd="0" presId="urn:microsoft.com/office/officeart/2005/8/layout/default"/>
    <dgm:cxn modelId="{92FE46FA-1CB2-42E3-9FE0-403F8C477C9E}" type="presParOf" srcId="{670C72D7-7DB9-40FE-8AE7-B0EA2D6F7F39}" destId="{06A9901F-839E-4EFD-A823-E82B87126833}" srcOrd="2" destOrd="0" presId="urn:microsoft.com/office/officeart/2005/8/layout/default"/>
    <dgm:cxn modelId="{F81A0AF5-FC5E-47DC-A9E5-938E6FB7CF62}" type="presParOf" srcId="{670C72D7-7DB9-40FE-8AE7-B0EA2D6F7F39}" destId="{7AEA0DA8-6A6C-456B-BB40-9377BD0D421F}" srcOrd="3" destOrd="0" presId="urn:microsoft.com/office/officeart/2005/8/layout/default"/>
    <dgm:cxn modelId="{E1209486-FE7C-4A6D-B847-A1BAA917F9CA}" type="presParOf" srcId="{670C72D7-7DB9-40FE-8AE7-B0EA2D6F7F39}" destId="{60DBB014-61AE-4D7B-A1A6-FACBFD66E6CD}" srcOrd="4" destOrd="0" presId="urn:microsoft.com/office/officeart/2005/8/layout/default"/>
    <dgm:cxn modelId="{DAF8D7F6-76E6-4E79-B91D-70811983CBA1}" type="presParOf" srcId="{670C72D7-7DB9-40FE-8AE7-B0EA2D6F7F39}" destId="{8C4F820E-DFA6-443A-8113-53EE82E53350}" srcOrd="5" destOrd="0" presId="urn:microsoft.com/office/officeart/2005/8/layout/default"/>
    <dgm:cxn modelId="{A6EE1846-9C54-416B-BE47-41A3907F8F8C}" type="presParOf" srcId="{670C72D7-7DB9-40FE-8AE7-B0EA2D6F7F39}" destId="{B7B8A4A0-5254-4F66-94B8-DE47B591F25B}" srcOrd="6" destOrd="0" presId="urn:microsoft.com/office/officeart/2005/8/layout/default"/>
    <dgm:cxn modelId="{BD86F488-E73C-4FBF-902D-588B178F2978}" type="presParOf" srcId="{670C72D7-7DB9-40FE-8AE7-B0EA2D6F7F39}" destId="{281ECF70-AEDB-404F-A5D3-A0E338BC70EB}" srcOrd="7" destOrd="0" presId="urn:microsoft.com/office/officeart/2005/8/layout/default"/>
    <dgm:cxn modelId="{93D6CFDF-5E83-49BE-9455-81202CF78994}" type="presParOf" srcId="{670C72D7-7DB9-40FE-8AE7-B0EA2D6F7F39}" destId="{01D13F78-FE1A-4FEA-A523-9A2724351F96}" srcOrd="8" destOrd="0" presId="urn:microsoft.com/office/officeart/2005/8/layout/default"/>
    <dgm:cxn modelId="{12EF7AFD-F104-4C93-BC78-31BBEF8F78FF}" type="presParOf" srcId="{670C72D7-7DB9-40FE-8AE7-B0EA2D6F7F39}" destId="{5D45C60B-4851-4013-868B-9275901AD0F4}" srcOrd="9" destOrd="0" presId="urn:microsoft.com/office/officeart/2005/8/layout/default"/>
    <dgm:cxn modelId="{E1924326-4C48-4FBC-A35A-49B9578A92E1}" type="presParOf" srcId="{670C72D7-7DB9-40FE-8AE7-B0EA2D6F7F39}" destId="{69C2C8C8-A099-4FE8-95AC-71748368A3A1}" srcOrd="10" destOrd="0" presId="urn:microsoft.com/office/officeart/2005/8/layout/default"/>
    <dgm:cxn modelId="{45DB76F6-25D9-468F-BDD7-16B2536660F3}" type="presParOf" srcId="{670C72D7-7DB9-40FE-8AE7-B0EA2D6F7F39}" destId="{F138BF00-7E21-446F-8F2E-12D05BEB9E78}" srcOrd="11" destOrd="0" presId="urn:microsoft.com/office/officeart/2005/8/layout/default"/>
    <dgm:cxn modelId="{2A6BF07A-3B22-4EC3-8C67-A69AECF48FA3}" type="presParOf" srcId="{670C72D7-7DB9-40FE-8AE7-B0EA2D6F7F39}" destId="{EF3A8493-4E50-43FC-80AC-F820FD18A2C9}" srcOrd="12" destOrd="0" presId="urn:microsoft.com/office/officeart/2005/8/layout/default"/>
    <dgm:cxn modelId="{670ECA4C-AA1F-47DB-837F-BE54DB268EE0}" type="presParOf" srcId="{670C72D7-7DB9-40FE-8AE7-B0EA2D6F7F39}" destId="{799CCEC8-2BA8-41B4-A148-13F280CE8C18}" srcOrd="13" destOrd="0" presId="urn:microsoft.com/office/officeart/2005/8/layout/default"/>
    <dgm:cxn modelId="{2A80B48A-AF2D-4CC3-B572-D93EAEAE604B}" type="presParOf" srcId="{670C72D7-7DB9-40FE-8AE7-B0EA2D6F7F39}" destId="{C4E9FD4D-C079-45C9-86A0-C115505B50EB}" srcOrd="14" destOrd="0" presId="urn:microsoft.com/office/officeart/2005/8/layout/default"/>
    <dgm:cxn modelId="{165BC203-FF58-4254-B221-4B92DB7043D6}" type="presParOf" srcId="{670C72D7-7DB9-40FE-8AE7-B0EA2D6F7F39}" destId="{D24EF539-4C9F-4FB4-B0DB-1F3FD6A000E6}" srcOrd="15" destOrd="0" presId="urn:microsoft.com/office/officeart/2005/8/layout/default"/>
    <dgm:cxn modelId="{FCDE0A54-E227-4158-BDBA-50C9B023448D}" type="presParOf" srcId="{670C72D7-7DB9-40FE-8AE7-B0EA2D6F7F39}" destId="{71F147DF-1C33-4005-BC8D-5B31CE707979}"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52236F-AF00-4616-8F71-4AF8BC53D40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483EAA05-3E28-4931-951A-99531C510DAD}">
      <dgm:prSet custT="1"/>
      <dgm:spPr/>
      <dgm:t>
        <a:bodyPr/>
        <a:lstStyle/>
        <a:p>
          <a:r>
            <a:rPr lang="en-US" sz="2800" b="1" dirty="0">
              <a:latin typeface="+mj-lt"/>
            </a:rPr>
            <a:t>Detailed report </a:t>
          </a:r>
          <a:r>
            <a:rPr lang="en-US" sz="2800" dirty="0">
              <a:latin typeface="+mj-lt"/>
            </a:rPr>
            <a:t>(Agenda Item 5-A) </a:t>
          </a:r>
        </a:p>
      </dgm:t>
    </dgm:pt>
    <dgm:pt modelId="{C0254627-8BC6-486F-B403-21D1F4DB619E}" type="parTrans" cxnId="{BF800423-FB7B-4045-A341-1C12EA951747}">
      <dgm:prSet/>
      <dgm:spPr/>
      <dgm:t>
        <a:bodyPr/>
        <a:lstStyle/>
        <a:p>
          <a:endParaRPr lang="en-US"/>
        </a:p>
      </dgm:t>
    </dgm:pt>
    <dgm:pt modelId="{A127A649-2238-44FC-84C8-A3F1D1001854}" type="sibTrans" cxnId="{BF800423-FB7B-4045-A341-1C12EA951747}">
      <dgm:prSet/>
      <dgm:spPr/>
      <dgm:t>
        <a:bodyPr/>
        <a:lstStyle/>
        <a:p>
          <a:endParaRPr lang="en-US"/>
        </a:p>
      </dgm:t>
    </dgm:pt>
    <dgm:pt modelId="{11E8D653-2323-43DB-B23D-A5A08B44757A}">
      <dgm:prSet custT="1"/>
      <dgm:spPr/>
      <dgm:t>
        <a:bodyPr/>
        <a:lstStyle/>
        <a:p>
          <a:pPr>
            <a:lnSpc>
              <a:spcPts val="3000"/>
            </a:lnSpc>
            <a:spcBef>
              <a:spcPts val="600"/>
            </a:spcBef>
            <a:spcAft>
              <a:spcPts val="600"/>
            </a:spcAft>
          </a:pPr>
          <a:r>
            <a:rPr lang="en-US" sz="2200" dirty="0">
              <a:latin typeface="+mj-lt"/>
            </a:rPr>
            <a:t>Detailed analysis of the Code’s provisions and US SEC/PCAOB rules by topic/focus area</a:t>
          </a:r>
        </a:p>
      </dgm:t>
    </dgm:pt>
    <dgm:pt modelId="{E25501C0-E1FF-479C-B3B3-D1E3A4F21BF4}" type="parTrans" cxnId="{109A945F-2D23-4C03-9B87-D757F1DE6B56}">
      <dgm:prSet/>
      <dgm:spPr/>
      <dgm:t>
        <a:bodyPr/>
        <a:lstStyle/>
        <a:p>
          <a:endParaRPr lang="en-US"/>
        </a:p>
      </dgm:t>
    </dgm:pt>
    <dgm:pt modelId="{34AC19DF-9196-4DBD-9357-85619E42151A}" type="sibTrans" cxnId="{109A945F-2D23-4C03-9B87-D757F1DE6B56}">
      <dgm:prSet/>
      <dgm:spPr/>
      <dgm:t>
        <a:bodyPr/>
        <a:lstStyle/>
        <a:p>
          <a:endParaRPr lang="en-US"/>
        </a:p>
      </dgm:t>
    </dgm:pt>
    <dgm:pt modelId="{9B1AB0AD-D0BB-415E-B465-34000F833645}">
      <dgm:prSet custT="1"/>
      <dgm:spPr/>
      <dgm:t>
        <a:bodyPr/>
        <a:lstStyle/>
        <a:p>
          <a:pPr>
            <a:lnSpc>
              <a:spcPts val="3000"/>
            </a:lnSpc>
            <a:spcBef>
              <a:spcPts val="600"/>
            </a:spcBef>
            <a:spcAft>
              <a:spcPts val="600"/>
            </a:spcAft>
          </a:pPr>
          <a:r>
            <a:rPr lang="en-US" sz="2200" dirty="0">
              <a:latin typeface="+mj-lt"/>
            </a:rPr>
            <a:t>Commentary regarding the similarities and differences between the two independence frameworks</a:t>
          </a:r>
        </a:p>
      </dgm:t>
    </dgm:pt>
    <dgm:pt modelId="{8920CAE3-2F67-4129-AF0E-81B681911921}" type="parTrans" cxnId="{299444F8-2BC4-4EFA-96E7-4D8C5B1B46D7}">
      <dgm:prSet/>
      <dgm:spPr/>
      <dgm:t>
        <a:bodyPr/>
        <a:lstStyle/>
        <a:p>
          <a:endParaRPr lang="en-US"/>
        </a:p>
      </dgm:t>
    </dgm:pt>
    <dgm:pt modelId="{E69FDDDC-6714-4250-8367-92DE6054414C}" type="sibTrans" cxnId="{299444F8-2BC4-4EFA-96E7-4D8C5B1B46D7}">
      <dgm:prSet/>
      <dgm:spPr/>
      <dgm:t>
        <a:bodyPr/>
        <a:lstStyle/>
        <a:p>
          <a:endParaRPr lang="en-US"/>
        </a:p>
      </dgm:t>
    </dgm:pt>
    <dgm:pt modelId="{024235A6-BB72-499D-A524-07C436FB994E}">
      <dgm:prSet custT="1"/>
      <dgm:spPr/>
      <dgm:t>
        <a:bodyPr/>
        <a:lstStyle/>
        <a:p>
          <a:r>
            <a:rPr lang="en-US" sz="2800" b="1" dirty="0">
              <a:solidFill>
                <a:schemeClr val="bg1"/>
              </a:solidFill>
              <a:latin typeface="+mj-lt"/>
            </a:rPr>
            <a:t>Executive Summary </a:t>
          </a:r>
          <a:r>
            <a:rPr lang="en-US" sz="2800" dirty="0">
              <a:solidFill>
                <a:schemeClr val="bg1"/>
              </a:solidFill>
              <a:latin typeface="+mj-lt"/>
            </a:rPr>
            <a:t>(Agenda Item 5-B</a:t>
          </a:r>
          <a:r>
            <a:rPr lang="en-US" sz="2800" dirty="0">
              <a:latin typeface="+mj-lt"/>
            </a:rPr>
            <a:t>) </a:t>
          </a:r>
        </a:p>
      </dgm:t>
    </dgm:pt>
    <dgm:pt modelId="{EB2D8C06-C02B-414C-847D-FD672F3CDC72}" type="parTrans" cxnId="{CE6F69F1-0A51-419D-83CA-68B37F32FF40}">
      <dgm:prSet/>
      <dgm:spPr/>
      <dgm:t>
        <a:bodyPr/>
        <a:lstStyle/>
        <a:p>
          <a:endParaRPr lang="en-US"/>
        </a:p>
      </dgm:t>
    </dgm:pt>
    <dgm:pt modelId="{AF10CA22-72B6-47E3-892A-6B92170A70C7}" type="sibTrans" cxnId="{CE6F69F1-0A51-419D-83CA-68B37F32FF40}">
      <dgm:prSet/>
      <dgm:spPr/>
      <dgm:t>
        <a:bodyPr/>
        <a:lstStyle/>
        <a:p>
          <a:endParaRPr lang="en-US"/>
        </a:p>
      </dgm:t>
    </dgm:pt>
    <dgm:pt modelId="{2257B3F0-A1E0-4C4B-B75C-1D372C532289}">
      <dgm:prSet custT="1"/>
      <dgm:spPr/>
      <dgm:t>
        <a:bodyPr/>
        <a:lstStyle/>
        <a:p>
          <a:pPr>
            <a:lnSpc>
              <a:spcPts val="3000"/>
            </a:lnSpc>
            <a:spcBef>
              <a:spcPts val="600"/>
            </a:spcBef>
            <a:spcAft>
              <a:spcPts val="600"/>
            </a:spcAft>
          </a:pPr>
          <a:r>
            <a:rPr lang="en-US" sz="2200" dirty="0">
              <a:latin typeface="+mj-lt"/>
            </a:rPr>
            <a:t>Overview of the key similarities and differences</a:t>
          </a:r>
          <a:endParaRPr lang="en-US" sz="2200" strike="sngStrike" dirty="0">
            <a:latin typeface="+mj-lt"/>
          </a:endParaRPr>
        </a:p>
      </dgm:t>
    </dgm:pt>
    <dgm:pt modelId="{3D08EDC6-EEC0-4119-BA36-71939945A24F}" type="parTrans" cxnId="{453771D5-D631-40F6-B63A-A8D3630BACF0}">
      <dgm:prSet/>
      <dgm:spPr/>
      <dgm:t>
        <a:bodyPr/>
        <a:lstStyle/>
        <a:p>
          <a:endParaRPr lang="en-US"/>
        </a:p>
      </dgm:t>
    </dgm:pt>
    <dgm:pt modelId="{C8059475-5720-4058-9CA9-A9A151532355}" type="sibTrans" cxnId="{453771D5-D631-40F6-B63A-A8D3630BACF0}">
      <dgm:prSet/>
      <dgm:spPr/>
      <dgm:t>
        <a:bodyPr/>
        <a:lstStyle/>
        <a:p>
          <a:endParaRPr lang="en-US"/>
        </a:p>
      </dgm:t>
    </dgm:pt>
    <dgm:pt modelId="{84DBFB94-C1D7-4CC3-9879-4040EAFF4253}">
      <dgm:prSet custT="1"/>
      <dgm:spPr/>
      <dgm:t>
        <a:bodyPr/>
        <a:lstStyle/>
        <a:p>
          <a:pPr>
            <a:lnSpc>
              <a:spcPts val="3000"/>
            </a:lnSpc>
            <a:spcBef>
              <a:spcPts val="600"/>
            </a:spcBef>
            <a:spcAft>
              <a:spcPts val="600"/>
            </a:spcAft>
          </a:pPr>
          <a:r>
            <a:rPr lang="en-US" sz="2200" dirty="0">
              <a:solidFill>
                <a:srgbClr val="0B5494"/>
              </a:solidFill>
              <a:latin typeface="+mj-lt"/>
            </a:rPr>
            <a:t>Indication of areas where the application of the Code and the US SEC/PCAOB rules </a:t>
          </a:r>
          <a:r>
            <a:rPr lang="en-US" sz="2200" b="0" i="1" dirty="0">
              <a:solidFill>
                <a:srgbClr val="0B5494"/>
              </a:solidFill>
              <a:latin typeface="+mj-lt"/>
            </a:rPr>
            <a:t>might result in a different outcome in practice</a:t>
          </a:r>
        </a:p>
      </dgm:t>
    </dgm:pt>
    <dgm:pt modelId="{B641BFE5-23A6-4CBA-9D49-2E65B2FB03D9}" type="parTrans" cxnId="{52902197-550B-4165-AF1E-5A45965A2717}">
      <dgm:prSet/>
      <dgm:spPr/>
      <dgm:t>
        <a:bodyPr/>
        <a:lstStyle/>
        <a:p>
          <a:endParaRPr lang="en-US"/>
        </a:p>
      </dgm:t>
    </dgm:pt>
    <dgm:pt modelId="{C2995281-6495-45DE-BB91-42FC28A98561}" type="sibTrans" cxnId="{52902197-550B-4165-AF1E-5A45965A2717}">
      <dgm:prSet/>
      <dgm:spPr/>
      <dgm:t>
        <a:bodyPr/>
        <a:lstStyle/>
        <a:p>
          <a:endParaRPr lang="en-US"/>
        </a:p>
      </dgm:t>
    </dgm:pt>
    <dgm:pt modelId="{127EAB36-DF93-47A8-BBC6-852ACECC2B83}" type="pres">
      <dgm:prSet presAssocID="{3C52236F-AF00-4616-8F71-4AF8BC53D405}" presName="linear" presStyleCnt="0">
        <dgm:presLayoutVars>
          <dgm:animLvl val="lvl"/>
          <dgm:resizeHandles val="exact"/>
        </dgm:presLayoutVars>
      </dgm:prSet>
      <dgm:spPr/>
    </dgm:pt>
    <dgm:pt modelId="{E6586BEE-5233-49F2-A662-8055F3B2C221}" type="pres">
      <dgm:prSet presAssocID="{483EAA05-3E28-4931-951A-99531C510DAD}" presName="parentText" presStyleLbl="node1" presStyleIdx="0" presStyleCnt="2">
        <dgm:presLayoutVars>
          <dgm:chMax val="0"/>
          <dgm:bulletEnabled val="1"/>
        </dgm:presLayoutVars>
      </dgm:prSet>
      <dgm:spPr/>
    </dgm:pt>
    <dgm:pt modelId="{C3B4394F-61C6-434E-A35C-961BF1833F4E}" type="pres">
      <dgm:prSet presAssocID="{483EAA05-3E28-4931-951A-99531C510DAD}" presName="childText" presStyleLbl="revTx" presStyleIdx="0" presStyleCnt="2">
        <dgm:presLayoutVars>
          <dgm:bulletEnabled val="1"/>
        </dgm:presLayoutVars>
      </dgm:prSet>
      <dgm:spPr/>
    </dgm:pt>
    <dgm:pt modelId="{23164C2F-8CE5-4C84-8E4E-45D9C5ECD940}" type="pres">
      <dgm:prSet presAssocID="{024235A6-BB72-499D-A524-07C436FB994E}" presName="parentText" presStyleLbl="node1" presStyleIdx="1" presStyleCnt="2">
        <dgm:presLayoutVars>
          <dgm:chMax val="0"/>
          <dgm:bulletEnabled val="1"/>
        </dgm:presLayoutVars>
      </dgm:prSet>
      <dgm:spPr/>
    </dgm:pt>
    <dgm:pt modelId="{940FF177-1AEA-4DD2-A333-5E98C381415F}" type="pres">
      <dgm:prSet presAssocID="{024235A6-BB72-499D-A524-07C436FB994E}" presName="childText" presStyleLbl="revTx" presStyleIdx="1" presStyleCnt="2">
        <dgm:presLayoutVars>
          <dgm:bulletEnabled val="1"/>
        </dgm:presLayoutVars>
      </dgm:prSet>
      <dgm:spPr/>
    </dgm:pt>
  </dgm:ptLst>
  <dgm:cxnLst>
    <dgm:cxn modelId="{DEF21B04-2C14-4B9A-8F8B-40AAE1542406}" type="presOf" srcId="{84DBFB94-C1D7-4CC3-9879-4040EAFF4253}" destId="{940FF177-1AEA-4DD2-A333-5E98C381415F}" srcOrd="0" destOrd="1" presId="urn:microsoft.com/office/officeart/2005/8/layout/vList2"/>
    <dgm:cxn modelId="{0340A31B-3AD9-4653-9AE9-A8E516857296}" type="presOf" srcId="{3C52236F-AF00-4616-8F71-4AF8BC53D405}" destId="{127EAB36-DF93-47A8-BBC6-852ACECC2B83}" srcOrd="0" destOrd="0" presId="urn:microsoft.com/office/officeart/2005/8/layout/vList2"/>
    <dgm:cxn modelId="{BF800423-FB7B-4045-A341-1C12EA951747}" srcId="{3C52236F-AF00-4616-8F71-4AF8BC53D405}" destId="{483EAA05-3E28-4931-951A-99531C510DAD}" srcOrd="0" destOrd="0" parTransId="{C0254627-8BC6-486F-B403-21D1F4DB619E}" sibTransId="{A127A649-2238-44FC-84C8-A3F1D1001854}"/>
    <dgm:cxn modelId="{109A945F-2D23-4C03-9B87-D757F1DE6B56}" srcId="{483EAA05-3E28-4931-951A-99531C510DAD}" destId="{11E8D653-2323-43DB-B23D-A5A08B44757A}" srcOrd="0" destOrd="0" parTransId="{E25501C0-E1FF-479C-B3B3-D1E3A4F21BF4}" sibTransId="{34AC19DF-9196-4DBD-9357-85619E42151A}"/>
    <dgm:cxn modelId="{FC33D562-FF73-43C3-8671-0BEDC7F32AF9}" type="presOf" srcId="{9B1AB0AD-D0BB-415E-B465-34000F833645}" destId="{C3B4394F-61C6-434E-A35C-961BF1833F4E}" srcOrd="0" destOrd="1" presId="urn:microsoft.com/office/officeart/2005/8/layout/vList2"/>
    <dgm:cxn modelId="{52902197-550B-4165-AF1E-5A45965A2717}" srcId="{024235A6-BB72-499D-A524-07C436FB994E}" destId="{84DBFB94-C1D7-4CC3-9879-4040EAFF4253}" srcOrd="1" destOrd="0" parTransId="{B641BFE5-23A6-4CBA-9D49-2E65B2FB03D9}" sibTransId="{C2995281-6495-45DE-BB91-42FC28A98561}"/>
    <dgm:cxn modelId="{2A9C6998-C095-4AF4-8601-2CD4BE487177}" type="presOf" srcId="{11E8D653-2323-43DB-B23D-A5A08B44757A}" destId="{C3B4394F-61C6-434E-A35C-961BF1833F4E}" srcOrd="0" destOrd="0" presId="urn:microsoft.com/office/officeart/2005/8/layout/vList2"/>
    <dgm:cxn modelId="{475A3DB4-34D6-45B1-91AD-73A027B562C1}" type="presOf" srcId="{024235A6-BB72-499D-A524-07C436FB994E}" destId="{23164C2F-8CE5-4C84-8E4E-45D9C5ECD940}" srcOrd="0" destOrd="0" presId="urn:microsoft.com/office/officeart/2005/8/layout/vList2"/>
    <dgm:cxn modelId="{178BB7B9-5C25-47F1-A38F-526407EF0065}" type="presOf" srcId="{483EAA05-3E28-4931-951A-99531C510DAD}" destId="{E6586BEE-5233-49F2-A662-8055F3B2C221}" srcOrd="0" destOrd="0" presId="urn:microsoft.com/office/officeart/2005/8/layout/vList2"/>
    <dgm:cxn modelId="{453771D5-D631-40F6-B63A-A8D3630BACF0}" srcId="{024235A6-BB72-499D-A524-07C436FB994E}" destId="{2257B3F0-A1E0-4C4B-B75C-1D372C532289}" srcOrd="0" destOrd="0" parTransId="{3D08EDC6-EEC0-4119-BA36-71939945A24F}" sibTransId="{C8059475-5720-4058-9CA9-A9A151532355}"/>
    <dgm:cxn modelId="{221BEADF-F6F7-4C39-BBBC-7469E41C4760}" type="presOf" srcId="{2257B3F0-A1E0-4C4B-B75C-1D372C532289}" destId="{940FF177-1AEA-4DD2-A333-5E98C381415F}" srcOrd="0" destOrd="0" presId="urn:microsoft.com/office/officeart/2005/8/layout/vList2"/>
    <dgm:cxn modelId="{CE6F69F1-0A51-419D-83CA-68B37F32FF40}" srcId="{3C52236F-AF00-4616-8F71-4AF8BC53D405}" destId="{024235A6-BB72-499D-A524-07C436FB994E}" srcOrd="1" destOrd="0" parTransId="{EB2D8C06-C02B-414C-847D-FD672F3CDC72}" sibTransId="{AF10CA22-72B6-47E3-892A-6B92170A70C7}"/>
    <dgm:cxn modelId="{299444F8-2BC4-4EFA-96E7-4D8C5B1B46D7}" srcId="{483EAA05-3E28-4931-951A-99531C510DAD}" destId="{9B1AB0AD-D0BB-415E-B465-34000F833645}" srcOrd="1" destOrd="0" parTransId="{8920CAE3-2F67-4129-AF0E-81B681911921}" sibTransId="{E69FDDDC-6714-4250-8367-92DE6054414C}"/>
    <dgm:cxn modelId="{157A5A92-675B-453F-B3CD-558BB83EB7A8}" type="presParOf" srcId="{127EAB36-DF93-47A8-BBC6-852ACECC2B83}" destId="{E6586BEE-5233-49F2-A662-8055F3B2C221}" srcOrd="0" destOrd="0" presId="urn:microsoft.com/office/officeart/2005/8/layout/vList2"/>
    <dgm:cxn modelId="{9D9D5351-D202-44BE-B03B-36613E3DF799}" type="presParOf" srcId="{127EAB36-DF93-47A8-BBC6-852ACECC2B83}" destId="{C3B4394F-61C6-434E-A35C-961BF1833F4E}" srcOrd="1" destOrd="0" presId="urn:microsoft.com/office/officeart/2005/8/layout/vList2"/>
    <dgm:cxn modelId="{E6C0378E-FFA7-4AD1-96A2-ABF989FF64DF}" type="presParOf" srcId="{127EAB36-DF93-47A8-BBC6-852ACECC2B83}" destId="{23164C2F-8CE5-4C84-8E4E-45D9C5ECD940}" srcOrd="2" destOrd="0" presId="urn:microsoft.com/office/officeart/2005/8/layout/vList2"/>
    <dgm:cxn modelId="{281A39FF-3359-472C-BB45-879A1A48C8FA}" type="presParOf" srcId="{127EAB36-DF93-47A8-BBC6-852ACECC2B83}" destId="{940FF177-1AEA-4DD2-A333-5E98C381415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6EB36E-365B-48D7-8B9F-485073B8DC55}"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A5982ED8-EF29-4119-8706-CB0C3CBA6E1D}">
      <dgm:prSet phldrT="[Text]" custT="1"/>
      <dgm:spPr>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nSpc>
              <a:spcPts val="2700"/>
            </a:lnSpc>
            <a:spcBef>
              <a:spcPts val="600"/>
            </a:spcBef>
            <a:spcAft>
              <a:spcPts val="600"/>
            </a:spcAft>
          </a:pPr>
          <a:r>
            <a:rPr lang="en-US" sz="2000" b="1" dirty="0">
              <a:latin typeface="+mj-lt"/>
            </a:rPr>
            <a:t>Completion of Final Reports</a:t>
          </a:r>
        </a:p>
        <a:p>
          <a:pPr>
            <a:lnSpc>
              <a:spcPts val="2700"/>
            </a:lnSpc>
            <a:spcBef>
              <a:spcPts val="600"/>
            </a:spcBef>
            <a:spcAft>
              <a:spcPts val="600"/>
            </a:spcAft>
          </a:pPr>
          <a:r>
            <a:rPr lang="en-US" sz="2000" b="1" i="1" u="sng" dirty="0">
              <a:latin typeface="+mj-lt"/>
            </a:rPr>
            <a:t>March 2022</a:t>
          </a:r>
        </a:p>
      </dgm:t>
    </dgm:pt>
    <dgm:pt modelId="{6ECE1390-8694-40CE-8E30-98827B82D038}" type="parTrans" cxnId="{5ACD4D9B-7EA1-447F-B2CC-7B992369A461}">
      <dgm:prSet/>
      <dgm:spPr/>
      <dgm:t>
        <a:bodyPr/>
        <a:lstStyle/>
        <a:p>
          <a:endParaRPr lang="en-US"/>
        </a:p>
      </dgm:t>
    </dgm:pt>
    <dgm:pt modelId="{D12B6D8B-9A57-4AF7-8C11-35ACA4000F06}" type="sibTrans" cxnId="{5ACD4D9B-7EA1-447F-B2CC-7B992369A461}">
      <dgm:prSet/>
      <dgm:spPr/>
      <dgm:t>
        <a:bodyPr/>
        <a:lstStyle/>
        <a:p>
          <a:endParaRPr lang="en-US"/>
        </a:p>
      </dgm:t>
    </dgm:pt>
    <dgm:pt modelId="{EB7FD7F9-0C00-4CEC-BBB1-9817E68FFF82}">
      <dgm:prSet phldrT="[Text]" custT="1"/>
      <dgm:spPr>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nSpc>
              <a:spcPts val="2700"/>
            </a:lnSpc>
            <a:spcBef>
              <a:spcPts val="600"/>
            </a:spcBef>
            <a:spcAft>
              <a:spcPts val="600"/>
            </a:spcAft>
          </a:pPr>
          <a:r>
            <a:rPr lang="en-US" sz="2000" b="1" dirty="0">
              <a:solidFill>
                <a:srgbClr val="FFFFFF"/>
              </a:solidFill>
              <a:latin typeface="Arial" panose="020B0604020202020204"/>
              <a:ea typeface="+mn-ea"/>
              <a:cs typeface="+mn-cs"/>
            </a:rPr>
            <a:t>Publish Final Reports</a:t>
          </a:r>
        </a:p>
        <a:p>
          <a:pPr>
            <a:lnSpc>
              <a:spcPts val="2700"/>
            </a:lnSpc>
            <a:spcBef>
              <a:spcPts val="600"/>
            </a:spcBef>
            <a:spcAft>
              <a:spcPts val="600"/>
            </a:spcAft>
            <a:buNone/>
          </a:pPr>
          <a:r>
            <a:rPr lang="en-US" sz="2000" b="1" i="1" u="sng" dirty="0">
              <a:solidFill>
                <a:srgbClr val="FFFFFF"/>
              </a:solidFill>
              <a:latin typeface="Arial" panose="020B0604020202020204"/>
              <a:ea typeface="+mn-ea"/>
              <a:cs typeface="+mn-cs"/>
            </a:rPr>
            <a:t>April 2022</a:t>
          </a:r>
          <a:endParaRPr lang="en-US" sz="2000" b="1" i="1" u="sng" dirty="0">
            <a:latin typeface="+mj-lt"/>
          </a:endParaRPr>
        </a:p>
      </dgm:t>
    </dgm:pt>
    <dgm:pt modelId="{520AA4D0-4D54-4A8E-864A-AE753EF011BD}" type="parTrans" cxnId="{4E71F42F-60DA-4557-A8F6-25B19F61E83A}">
      <dgm:prSet/>
      <dgm:spPr/>
      <dgm:t>
        <a:bodyPr/>
        <a:lstStyle/>
        <a:p>
          <a:endParaRPr lang="en-US"/>
        </a:p>
      </dgm:t>
    </dgm:pt>
    <dgm:pt modelId="{F766331D-06A2-4743-9A7A-8C4F4193FE1F}" type="sibTrans" cxnId="{4E71F42F-60DA-4557-A8F6-25B19F61E83A}">
      <dgm:prSet/>
      <dgm:spPr/>
      <dgm:t>
        <a:bodyPr/>
        <a:lstStyle/>
        <a:p>
          <a:endParaRPr lang="en-US"/>
        </a:p>
      </dgm:t>
    </dgm:pt>
    <dgm:pt modelId="{5AFC2C37-DDB9-4A83-BF53-878A7331D680}">
      <dgm:prSet phldrT="[Text]" custT="1"/>
      <dgm:spPr>
        <a:solidFill>
          <a:srgbClr val="0B549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lvl="0" algn="ctr" defTabSz="800100">
            <a:lnSpc>
              <a:spcPts val="2700"/>
            </a:lnSpc>
            <a:spcBef>
              <a:spcPct val="0"/>
            </a:spcBef>
            <a:spcAft>
              <a:spcPts val="600"/>
            </a:spcAft>
            <a:buNone/>
          </a:pPr>
          <a:r>
            <a:rPr lang="en-US" sz="2000" b="1" kern="1200" dirty="0">
              <a:latin typeface="+mj-lt"/>
            </a:rPr>
            <a:t>Communication and Promotion of Reports</a:t>
          </a:r>
        </a:p>
        <a:p>
          <a:pPr marL="0" lvl="0" algn="ctr" defTabSz="800100">
            <a:lnSpc>
              <a:spcPts val="2700"/>
            </a:lnSpc>
            <a:spcBef>
              <a:spcPct val="0"/>
            </a:spcBef>
            <a:spcAft>
              <a:spcPts val="600"/>
            </a:spcAft>
          </a:pPr>
          <a:r>
            <a:rPr lang="en-US" sz="2000" b="1" i="1" u="sng" kern="1200" dirty="0">
              <a:latin typeface="+mj-lt"/>
            </a:rPr>
            <a:t>Q2 and Q3 2022</a:t>
          </a:r>
          <a:endParaRPr lang="en-US" sz="2000" b="1" i="1" u="sng" kern="1200" dirty="0">
            <a:solidFill>
              <a:srgbClr val="FFFFFF"/>
            </a:solidFill>
            <a:latin typeface="Arial" panose="020B0604020202020204"/>
            <a:ea typeface="+mn-ea"/>
            <a:cs typeface="+mn-cs"/>
          </a:endParaRPr>
        </a:p>
      </dgm:t>
    </dgm:pt>
    <dgm:pt modelId="{E09C446F-9E2E-4BA0-AF48-B71B4519732E}" type="parTrans" cxnId="{2200ED93-FDF3-4686-B49F-2F6E04736D59}">
      <dgm:prSet/>
      <dgm:spPr/>
      <dgm:t>
        <a:bodyPr/>
        <a:lstStyle/>
        <a:p>
          <a:endParaRPr lang="en-US"/>
        </a:p>
      </dgm:t>
    </dgm:pt>
    <dgm:pt modelId="{03534D4F-1715-4A35-8CF0-7744A67600ED}" type="sibTrans" cxnId="{2200ED93-FDF3-4686-B49F-2F6E04736D59}">
      <dgm:prSet/>
      <dgm:spPr/>
      <dgm:t>
        <a:bodyPr/>
        <a:lstStyle/>
        <a:p>
          <a:endParaRPr lang="en-US"/>
        </a:p>
      </dgm:t>
    </dgm:pt>
    <dgm:pt modelId="{4C2911C3-ED7C-4DF3-A30B-0D20881EFA6E}" type="pres">
      <dgm:prSet presAssocID="{506EB36E-365B-48D7-8B9F-485073B8DC55}" presName="Name0" presStyleCnt="0">
        <dgm:presLayoutVars>
          <dgm:dir/>
          <dgm:resizeHandles val="exact"/>
        </dgm:presLayoutVars>
      </dgm:prSet>
      <dgm:spPr/>
    </dgm:pt>
    <dgm:pt modelId="{F4FD064E-799D-4820-AE29-0225175A33D5}" type="pres">
      <dgm:prSet presAssocID="{A5982ED8-EF29-4119-8706-CB0C3CBA6E1D}" presName="node" presStyleLbl="node1" presStyleIdx="0" presStyleCnt="3" custScaleY="158893" custLinFactNeighborX="-4975" custLinFactNeighborY="0">
        <dgm:presLayoutVars>
          <dgm:bulletEnabled val="1"/>
        </dgm:presLayoutVars>
      </dgm:prSet>
      <dgm:spPr/>
    </dgm:pt>
    <dgm:pt modelId="{0591E405-ED73-41F2-A057-3196B046CE3D}" type="pres">
      <dgm:prSet presAssocID="{D12B6D8B-9A57-4AF7-8C11-35ACA4000F06}" presName="sibTrans" presStyleLbl="sibTrans1D1" presStyleIdx="0" presStyleCnt="2"/>
      <dgm:spPr/>
    </dgm:pt>
    <dgm:pt modelId="{9DFE5F07-72BD-4EB9-9E61-F40A86AAC1A4}" type="pres">
      <dgm:prSet presAssocID="{D12B6D8B-9A57-4AF7-8C11-35ACA4000F06}" presName="connectorText" presStyleLbl="sibTrans1D1" presStyleIdx="0" presStyleCnt="2"/>
      <dgm:spPr/>
    </dgm:pt>
    <dgm:pt modelId="{33CA0120-8A54-4BBA-B6EE-2295C30C521F}" type="pres">
      <dgm:prSet presAssocID="{EB7FD7F9-0C00-4CEC-BBB1-9817E68FFF82}" presName="node" presStyleLbl="node1" presStyleIdx="1" presStyleCnt="3" custScaleY="162732" custLinFactNeighborX="13452" custLinFactNeighborY="0">
        <dgm:presLayoutVars>
          <dgm:bulletEnabled val="1"/>
        </dgm:presLayoutVars>
      </dgm:prSet>
      <dgm:spPr/>
    </dgm:pt>
    <dgm:pt modelId="{7339B530-A215-4201-9377-437CFB83BD42}" type="pres">
      <dgm:prSet presAssocID="{F766331D-06A2-4743-9A7A-8C4F4193FE1F}" presName="sibTrans" presStyleLbl="sibTrans1D1" presStyleIdx="1" presStyleCnt="2"/>
      <dgm:spPr/>
    </dgm:pt>
    <dgm:pt modelId="{82CD3CEC-A455-4EC6-9481-83DC150279CD}" type="pres">
      <dgm:prSet presAssocID="{F766331D-06A2-4743-9A7A-8C4F4193FE1F}" presName="connectorText" presStyleLbl="sibTrans1D1" presStyleIdx="1" presStyleCnt="2"/>
      <dgm:spPr/>
    </dgm:pt>
    <dgm:pt modelId="{7B4795A0-20AC-4B00-9CDF-24E4B70B7E4A}" type="pres">
      <dgm:prSet presAssocID="{5AFC2C37-DDB9-4A83-BF53-878A7331D680}" presName="node" presStyleLbl="node1" presStyleIdx="2" presStyleCnt="3" custScaleY="162732" custLinFactNeighborX="30569" custLinFactNeighborY="0">
        <dgm:presLayoutVars>
          <dgm:bulletEnabled val="1"/>
        </dgm:presLayoutVars>
      </dgm:prSet>
      <dgm:spPr/>
    </dgm:pt>
  </dgm:ptLst>
  <dgm:cxnLst>
    <dgm:cxn modelId="{D6D15A1C-9A23-4BFA-9307-2A03E9C34D12}" type="presOf" srcId="{5AFC2C37-DDB9-4A83-BF53-878A7331D680}" destId="{7B4795A0-20AC-4B00-9CDF-24E4B70B7E4A}" srcOrd="0" destOrd="0" presId="urn:microsoft.com/office/officeart/2005/8/layout/bProcess3"/>
    <dgm:cxn modelId="{4E71F42F-60DA-4557-A8F6-25B19F61E83A}" srcId="{506EB36E-365B-48D7-8B9F-485073B8DC55}" destId="{EB7FD7F9-0C00-4CEC-BBB1-9817E68FFF82}" srcOrd="1" destOrd="0" parTransId="{520AA4D0-4D54-4A8E-864A-AE753EF011BD}" sibTransId="{F766331D-06A2-4743-9A7A-8C4F4193FE1F}"/>
    <dgm:cxn modelId="{EEA2D062-7052-4764-A172-AF1526864D5C}" type="presOf" srcId="{F766331D-06A2-4743-9A7A-8C4F4193FE1F}" destId="{82CD3CEC-A455-4EC6-9481-83DC150279CD}" srcOrd="1" destOrd="0" presId="urn:microsoft.com/office/officeart/2005/8/layout/bProcess3"/>
    <dgm:cxn modelId="{C9710772-C708-40C5-BE22-D282F9F13669}" type="presOf" srcId="{D12B6D8B-9A57-4AF7-8C11-35ACA4000F06}" destId="{9DFE5F07-72BD-4EB9-9E61-F40A86AAC1A4}" srcOrd="1" destOrd="0" presId="urn:microsoft.com/office/officeart/2005/8/layout/bProcess3"/>
    <dgm:cxn modelId="{C8D2F174-7048-450F-8FAB-248B547629B9}" type="presOf" srcId="{F766331D-06A2-4743-9A7A-8C4F4193FE1F}" destId="{7339B530-A215-4201-9377-437CFB83BD42}" srcOrd="0" destOrd="0" presId="urn:microsoft.com/office/officeart/2005/8/layout/bProcess3"/>
    <dgm:cxn modelId="{2200ED93-FDF3-4686-B49F-2F6E04736D59}" srcId="{506EB36E-365B-48D7-8B9F-485073B8DC55}" destId="{5AFC2C37-DDB9-4A83-BF53-878A7331D680}" srcOrd="2" destOrd="0" parTransId="{E09C446F-9E2E-4BA0-AF48-B71B4519732E}" sibTransId="{03534D4F-1715-4A35-8CF0-7744A67600ED}"/>
    <dgm:cxn modelId="{5ACD4D9B-7EA1-447F-B2CC-7B992369A461}" srcId="{506EB36E-365B-48D7-8B9F-485073B8DC55}" destId="{A5982ED8-EF29-4119-8706-CB0C3CBA6E1D}" srcOrd="0" destOrd="0" parTransId="{6ECE1390-8694-40CE-8E30-98827B82D038}" sibTransId="{D12B6D8B-9A57-4AF7-8C11-35ACA4000F06}"/>
    <dgm:cxn modelId="{B23F8F9C-3882-4A65-BCCE-77380AD84462}" type="presOf" srcId="{506EB36E-365B-48D7-8B9F-485073B8DC55}" destId="{4C2911C3-ED7C-4DF3-A30B-0D20881EFA6E}" srcOrd="0" destOrd="0" presId="urn:microsoft.com/office/officeart/2005/8/layout/bProcess3"/>
    <dgm:cxn modelId="{27032BAE-8757-4AA6-85E8-DC3A929EE5A0}" type="presOf" srcId="{A5982ED8-EF29-4119-8706-CB0C3CBA6E1D}" destId="{F4FD064E-799D-4820-AE29-0225175A33D5}" srcOrd="0" destOrd="0" presId="urn:microsoft.com/office/officeart/2005/8/layout/bProcess3"/>
    <dgm:cxn modelId="{BD17FBD2-4197-4C4C-BD58-8A5D3EA03BF8}" type="presOf" srcId="{D12B6D8B-9A57-4AF7-8C11-35ACA4000F06}" destId="{0591E405-ED73-41F2-A057-3196B046CE3D}" srcOrd="0" destOrd="0" presId="urn:microsoft.com/office/officeart/2005/8/layout/bProcess3"/>
    <dgm:cxn modelId="{72AB14F4-F52F-4F4B-B049-44D3464D830F}" type="presOf" srcId="{EB7FD7F9-0C00-4CEC-BBB1-9817E68FFF82}" destId="{33CA0120-8A54-4BBA-B6EE-2295C30C521F}" srcOrd="0" destOrd="0" presId="urn:microsoft.com/office/officeart/2005/8/layout/bProcess3"/>
    <dgm:cxn modelId="{C995E0D9-87DD-4FB3-A738-F1942F7EFE83}" type="presParOf" srcId="{4C2911C3-ED7C-4DF3-A30B-0D20881EFA6E}" destId="{F4FD064E-799D-4820-AE29-0225175A33D5}" srcOrd="0" destOrd="0" presId="urn:microsoft.com/office/officeart/2005/8/layout/bProcess3"/>
    <dgm:cxn modelId="{B2E6F83D-8327-4AB5-B49A-A4D1E198DC2C}" type="presParOf" srcId="{4C2911C3-ED7C-4DF3-A30B-0D20881EFA6E}" destId="{0591E405-ED73-41F2-A057-3196B046CE3D}" srcOrd="1" destOrd="0" presId="urn:microsoft.com/office/officeart/2005/8/layout/bProcess3"/>
    <dgm:cxn modelId="{8BEE4568-3C76-442E-AB0F-4A2D85BBA818}" type="presParOf" srcId="{0591E405-ED73-41F2-A057-3196B046CE3D}" destId="{9DFE5F07-72BD-4EB9-9E61-F40A86AAC1A4}" srcOrd="0" destOrd="0" presId="urn:microsoft.com/office/officeart/2005/8/layout/bProcess3"/>
    <dgm:cxn modelId="{20BAF64D-598D-4929-83E6-67C23C091787}" type="presParOf" srcId="{4C2911C3-ED7C-4DF3-A30B-0D20881EFA6E}" destId="{33CA0120-8A54-4BBA-B6EE-2295C30C521F}" srcOrd="2" destOrd="0" presId="urn:microsoft.com/office/officeart/2005/8/layout/bProcess3"/>
    <dgm:cxn modelId="{B69AB744-B601-447C-A8A4-2726A2705E6E}" type="presParOf" srcId="{4C2911C3-ED7C-4DF3-A30B-0D20881EFA6E}" destId="{7339B530-A215-4201-9377-437CFB83BD42}" srcOrd="3" destOrd="0" presId="urn:microsoft.com/office/officeart/2005/8/layout/bProcess3"/>
    <dgm:cxn modelId="{9E42E550-C647-4A4E-9A0A-25CE130BF91F}" type="presParOf" srcId="{7339B530-A215-4201-9377-437CFB83BD42}" destId="{82CD3CEC-A455-4EC6-9481-83DC150279CD}" srcOrd="0" destOrd="0" presId="urn:microsoft.com/office/officeart/2005/8/layout/bProcess3"/>
    <dgm:cxn modelId="{B1E036A0-E243-46D4-9CF6-890B47CEB604}" type="presParOf" srcId="{4C2911C3-ED7C-4DF3-A30B-0D20881EFA6E}" destId="{7B4795A0-20AC-4B00-9CDF-24E4B70B7E4A}" srcOrd="4"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27820D-AA94-0C49-A193-CD55B4124E52}" type="doc">
      <dgm:prSet loTypeId="urn:microsoft.com/office/officeart/2005/8/layout/bProcess3" loCatId="" qsTypeId="urn:microsoft.com/office/officeart/2005/8/quickstyle/simple1" qsCatId="simple" csTypeId="urn:microsoft.com/office/officeart/2005/8/colors/colorful5" csCatId="colorful" phldr="1"/>
      <dgm:spPr/>
      <dgm:t>
        <a:bodyPr/>
        <a:lstStyle/>
        <a:p>
          <a:endParaRPr lang="en-US"/>
        </a:p>
      </dgm:t>
    </dgm:pt>
    <dgm:pt modelId="{3ED543B7-48F8-114A-87DA-FEADF5B10331}">
      <dgm:prSet phldrT="[Text]"/>
      <dgm:spPr/>
      <dgm:t>
        <a:bodyPr/>
        <a:lstStyle/>
        <a:p>
          <a:r>
            <a:rPr lang="en-US" dirty="0">
              <a:latin typeface="+mj-lt"/>
            </a:rPr>
            <a:t>Summary Report</a:t>
          </a:r>
        </a:p>
      </dgm:t>
    </dgm:pt>
    <dgm:pt modelId="{708DA616-B1E4-6C4A-A315-5FD2F0098638}" type="parTrans" cxnId="{2A71927D-1D16-144E-A999-4432A26AEA0A}">
      <dgm:prSet/>
      <dgm:spPr/>
      <dgm:t>
        <a:bodyPr/>
        <a:lstStyle/>
        <a:p>
          <a:endParaRPr lang="en-US"/>
        </a:p>
      </dgm:t>
    </dgm:pt>
    <dgm:pt modelId="{AB683C7E-7A0A-9543-9D59-3B4A98101886}" type="sibTrans" cxnId="{2A71927D-1D16-144E-A999-4432A26AEA0A}">
      <dgm:prSet/>
      <dgm:spPr/>
      <dgm:t>
        <a:bodyPr/>
        <a:lstStyle/>
        <a:p>
          <a:endParaRPr lang="en-US"/>
        </a:p>
      </dgm:t>
    </dgm:pt>
    <dgm:pt modelId="{20697E5F-D09B-0E46-AC9F-A088E4E005A4}">
      <dgm:prSet phldrT="[Text]"/>
      <dgm:spPr/>
      <dgm:t>
        <a:bodyPr/>
        <a:lstStyle/>
        <a:p>
          <a:r>
            <a:rPr lang="en-US" dirty="0">
              <a:latin typeface="+mj-lt"/>
            </a:rPr>
            <a:t>WG Input</a:t>
          </a:r>
        </a:p>
      </dgm:t>
    </dgm:pt>
    <dgm:pt modelId="{104312B4-30A5-2946-874D-C612314D6DA6}" type="parTrans" cxnId="{98C19455-00F8-3A45-B9E5-AD88267412F7}">
      <dgm:prSet/>
      <dgm:spPr/>
      <dgm:t>
        <a:bodyPr/>
        <a:lstStyle/>
        <a:p>
          <a:endParaRPr lang="en-US"/>
        </a:p>
      </dgm:t>
    </dgm:pt>
    <dgm:pt modelId="{3A009EBC-93BB-1A45-B55B-52E9586762E9}" type="sibTrans" cxnId="{98C19455-00F8-3A45-B9E5-AD88267412F7}">
      <dgm:prSet/>
      <dgm:spPr/>
      <dgm:t>
        <a:bodyPr/>
        <a:lstStyle/>
        <a:p>
          <a:endParaRPr lang="en-US"/>
        </a:p>
      </dgm:t>
    </dgm:pt>
    <dgm:pt modelId="{17FC0AB1-4DAE-9B4B-B5CE-234B55F02889}">
      <dgm:prSet phldrT="[Text]"/>
      <dgm:spPr/>
      <dgm:t>
        <a:bodyPr/>
        <a:lstStyle/>
        <a:p>
          <a:r>
            <a:rPr lang="en-US" dirty="0">
              <a:latin typeface="+mj-lt"/>
            </a:rPr>
            <a:t>Planning Committee and Staff Consideration</a:t>
          </a:r>
        </a:p>
      </dgm:t>
    </dgm:pt>
    <dgm:pt modelId="{F7CF31DD-91B6-F14B-B897-BFC6FF35264B}" type="parTrans" cxnId="{2A2B1250-91DD-D14F-8EC1-A6F2F1C3C1DF}">
      <dgm:prSet/>
      <dgm:spPr/>
      <dgm:t>
        <a:bodyPr/>
        <a:lstStyle/>
        <a:p>
          <a:endParaRPr lang="en-US"/>
        </a:p>
      </dgm:t>
    </dgm:pt>
    <dgm:pt modelId="{85A3080B-E933-204C-85AA-1EB70BE92177}" type="sibTrans" cxnId="{2A2B1250-91DD-D14F-8EC1-A6F2F1C3C1DF}">
      <dgm:prSet/>
      <dgm:spPr/>
      <dgm:t>
        <a:bodyPr/>
        <a:lstStyle/>
        <a:p>
          <a:endParaRPr lang="en-US"/>
        </a:p>
      </dgm:t>
    </dgm:pt>
    <dgm:pt modelId="{50B15BCC-711F-DA45-947A-9A09CDE4A150}">
      <dgm:prSet phldrT="[Text]"/>
      <dgm:spPr/>
      <dgm:t>
        <a:bodyPr/>
        <a:lstStyle/>
        <a:p>
          <a:r>
            <a:rPr lang="en-US" dirty="0">
              <a:latin typeface="+mj-lt"/>
            </a:rPr>
            <a:t>Board Consideration</a:t>
          </a:r>
        </a:p>
      </dgm:t>
    </dgm:pt>
    <dgm:pt modelId="{0A0C2F23-7983-2A41-B4BF-159BF8EA41C3}" type="parTrans" cxnId="{5704831A-2B69-644B-AD59-AB27FCBD7AA5}">
      <dgm:prSet/>
      <dgm:spPr/>
      <dgm:t>
        <a:bodyPr/>
        <a:lstStyle/>
        <a:p>
          <a:endParaRPr lang="en-US"/>
        </a:p>
      </dgm:t>
    </dgm:pt>
    <dgm:pt modelId="{004786C0-A1E5-BA44-8F0A-F23D02D98C35}" type="sibTrans" cxnId="{5704831A-2B69-644B-AD59-AB27FCBD7AA5}">
      <dgm:prSet/>
      <dgm:spPr/>
      <dgm:t>
        <a:bodyPr/>
        <a:lstStyle/>
        <a:p>
          <a:endParaRPr lang="en-US"/>
        </a:p>
      </dgm:t>
    </dgm:pt>
    <dgm:pt modelId="{E5773CA2-FD3F-144B-B970-2F6FB6A5D797}" type="pres">
      <dgm:prSet presAssocID="{4927820D-AA94-0C49-A193-CD55B4124E52}" presName="Name0" presStyleCnt="0">
        <dgm:presLayoutVars>
          <dgm:dir/>
          <dgm:resizeHandles val="exact"/>
        </dgm:presLayoutVars>
      </dgm:prSet>
      <dgm:spPr/>
    </dgm:pt>
    <dgm:pt modelId="{97C64C82-043B-EE42-836E-65F0203079E7}" type="pres">
      <dgm:prSet presAssocID="{3ED543B7-48F8-114A-87DA-FEADF5B10331}" presName="node" presStyleLbl="node1" presStyleIdx="0" presStyleCnt="4" custScaleX="75132" custLinFactNeighborX="-34438" custLinFactNeighborY="5283">
        <dgm:presLayoutVars>
          <dgm:bulletEnabled val="1"/>
        </dgm:presLayoutVars>
      </dgm:prSet>
      <dgm:spPr/>
    </dgm:pt>
    <dgm:pt modelId="{C31E4F78-0D7F-FD4A-88F7-FE06766975BD}" type="pres">
      <dgm:prSet presAssocID="{AB683C7E-7A0A-9543-9D59-3B4A98101886}" presName="sibTrans" presStyleLbl="sibTrans1D1" presStyleIdx="0" presStyleCnt="3"/>
      <dgm:spPr/>
    </dgm:pt>
    <dgm:pt modelId="{CB20BB75-60ED-0E4A-8DE4-AD8192A07020}" type="pres">
      <dgm:prSet presAssocID="{AB683C7E-7A0A-9543-9D59-3B4A98101886}" presName="connectorText" presStyleLbl="sibTrans1D1" presStyleIdx="0" presStyleCnt="3"/>
      <dgm:spPr/>
    </dgm:pt>
    <dgm:pt modelId="{121A3951-3903-FE40-8D45-216199DA89D8}" type="pres">
      <dgm:prSet presAssocID="{20697E5F-D09B-0E46-AC9F-A088E4E005A4}" presName="node" presStyleLbl="node1" presStyleIdx="1" presStyleCnt="4" custScaleX="75132" custLinFactNeighborX="-44829" custLinFactNeighborY="5283">
        <dgm:presLayoutVars>
          <dgm:bulletEnabled val="1"/>
        </dgm:presLayoutVars>
      </dgm:prSet>
      <dgm:spPr/>
    </dgm:pt>
    <dgm:pt modelId="{AB02311A-41EA-C444-B037-5D470B2A9721}" type="pres">
      <dgm:prSet presAssocID="{3A009EBC-93BB-1A45-B55B-52E9586762E9}" presName="sibTrans" presStyleLbl="sibTrans1D1" presStyleIdx="1" presStyleCnt="3"/>
      <dgm:spPr/>
    </dgm:pt>
    <dgm:pt modelId="{D38F5B08-37E9-4044-BFD7-D2486541D49E}" type="pres">
      <dgm:prSet presAssocID="{3A009EBC-93BB-1A45-B55B-52E9586762E9}" presName="connectorText" presStyleLbl="sibTrans1D1" presStyleIdx="1" presStyleCnt="3"/>
      <dgm:spPr/>
    </dgm:pt>
    <dgm:pt modelId="{913FF0C1-BD99-BB41-886F-5D0594D19253}" type="pres">
      <dgm:prSet presAssocID="{17FC0AB1-4DAE-9B4B-B5CE-234B55F02889}" presName="node" presStyleLbl="node1" presStyleIdx="2" presStyleCnt="4" custScaleX="75132" custLinFactNeighborX="-60566" custLinFactNeighborY="5283">
        <dgm:presLayoutVars>
          <dgm:bulletEnabled val="1"/>
        </dgm:presLayoutVars>
      </dgm:prSet>
      <dgm:spPr/>
    </dgm:pt>
    <dgm:pt modelId="{C477AD0C-DBA7-0F49-8C91-481B9AA5B952}" type="pres">
      <dgm:prSet presAssocID="{85A3080B-E933-204C-85AA-1EB70BE92177}" presName="sibTrans" presStyleLbl="sibTrans1D1" presStyleIdx="2" presStyleCnt="3"/>
      <dgm:spPr/>
    </dgm:pt>
    <dgm:pt modelId="{E187D378-610A-5D4A-A3D9-4984526E8844}" type="pres">
      <dgm:prSet presAssocID="{85A3080B-E933-204C-85AA-1EB70BE92177}" presName="connectorText" presStyleLbl="sibTrans1D1" presStyleIdx="2" presStyleCnt="3"/>
      <dgm:spPr/>
    </dgm:pt>
    <dgm:pt modelId="{37DE5499-040A-BC4C-9884-794AFAD07581}" type="pres">
      <dgm:prSet presAssocID="{50B15BCC-711F-DA45-947A-9A09CDE4A150}" presName="node" presStyleLbl="node1" presStyleIdx="3" presStyleCnt="4" custScaleX="75132" custLinFactX="100000" custLinFactY="-33050" custLinFactNeighborX="115367" custLinFactNeighborY="-100000">
        <dgm:presLayoutVars>
          <dgm:bulletEnabled val="1"/>
        </dgm:presLayoutVars>
      </dgm:prSet>
      <dgm:spPr/>
    </dgm:pt>
  </dgm:ptLst>
  <dgm:cxnLst>
    <dgm:cxn modelId="{5AEDDB0D-1FF2-C041-84D0-EAB116B18F81}" type="presOf" srcId="{3A009EBC-93BB-1A45-B55B-52E9586762E9}" destId="{AB02311A-41EA-C444-B037-5D470B2A9721}" srcOrd="0" destOrd="0" presId="urn:microsoft.com/office/officeart/2005/8/layout/bProcess3"/>
    <dgm:cxn modelId="{5704831A-2B69-644B-AD59-AB27FCBD7AA5}" srcId="{4927820D-AA94-0C49-A193-CD55B4124E52}" destId="{50B15BCC-711F-DA45-947A-9A09CDE4A150}" srcOrd="3" destOrd="0" parTransId="{0A0C2F23-7983-2A41-B4BF-159BF8EA41C3}" sibTransId="{004786C0-A1E5-BA44-8F0A-F23D02D98C35}"/>
    <dgm:cxn modelId="{2603142A-3030-0D4C-B096-CCAF07FE2BEA}" type="presOf" srcId="{4927820D-AA94-0C49-A193-CD55B4124E52}" destId="{E5773CA2-FD3F-144B-B970-2F6FB6A5D797}" srcOrd="0" destOrd="0" presId="urn:microsoft.com/office/officeart/2005/8/layout/bProcess3"/>
    <dgm:cxn modelId="{0DC8242A-EDF6-0D4C-90EF-EC0C9FE7B5A1}" type="presOf" srcId="{20697E5F-D09B-0E46-AC9F-A088E4E005A4}" destId="{121A3951-3903-FE40-8D45-216199DA89D8}" srcOrd="0" destOrd="0" presId="urn:microsoft.com/office/officeart/2005/8/layout/bProcess3"/>
    <dgm:cxn modelId="{05F67230-E063-574B-A250-8DD2E91A6241}" type="presOf" srcId="{AB683C7E-7A0A-9543-9D59-3B4A98101886}" destId="{CB20BB75-60ED-0E4A-8DE4-AD8192A07020}" srcOrd="1" destOrd="0" presId="urn:microsoft.com/office/officeart/2005/8/layout/bProcess3"/>
    <dgm:cxn modelId="{3DD81D32-00AD-FA4C-8EC8-F9871A2CCA4F}" type="presOf" srcId="{85A3080B-E933-204C-85AA-1EB70BE92177}" destId="{C477AD0C-DBA7-0F49-8C91-481B9AA5B952}" srcOrd="0" destOrd="0" presId="urn:microsoft.com/office/officeart/2005/8/layout/bProcess3"/>
    <dgm:cxn modelId="{F060D05C-D321-5049-A160-E9EFB684C1F4}" type="presOf" srcId="{17FC0AB1-4DAE-9B4B-B5CE-234B55F02889}" destId="{913FF0C1-BD99-BB41-886F-5D0594D19253}" srcOrd="0" destOrd="0" presId="urn:microsoft.com/office/officeart/2005/8/layout/bProcess3"/>
    <dgm:cxn modelId="{B408824A-917F-CA4A-B0DC-FB86492597D9}" type="presOf" srcId="{3A009EBC-93BB-1A45-B55B-52E9586762E9}" destId="{D38F5B08-37E9-4044-BFD7-D2486541D49E}" srcOrd="1" destOrd="0" presId="urn:microsoft.com/office/officeart/2005/8/layout/bProcess3"/>
    <dgm:cxn modelId="{2A2B1250-91DD-D14F-8EC1-A6F2F1C3C1DF}" srcId="{4927820D-AA94-0C49-A193-CD55B4124E52}" destId="{17FC0AB1-4DAE-9B4B-B5CE-234B55F02889}" srcOrd="2" destOrd="0" parTransId="{F7CF31DD-91B6-F14B-B897-BFC6FF35264B}" sibTransId="{85A3080B-E933-204C-85AA-1EB70BE92177}"/>
    <dgm:cxn modelId="{29D5E551-8E62-A949-AA2D-BD0223403920}" type="presOf" srcId="{AB683C7E-7A0A-9543-9D59-3B4A98101886}" destId="{C31E4F78-0D7F-FD4A-88F7-FE06766975BD}" srcOrd="0" destOrd="0" presId="urn:microsoft.com/office/officeart/2005/8/layout/bProcess3"/>
    <dgm:cxn modelId="{98C19455-00F8-3A45-B9E5-AD88267412F7}" srcId="{4927820D-AA94-0C49-A193-CD55B4124E52}" destId="{20697E5F-D09B-0E46-AC9F-A088E4E005A4}" srcOrd="1" destOrd="0" parTransId="{104312B4-30A5-2946-874D-C612314D6DA6}" sibTransId="{3A009EBC-93BB-1A45-B55B-52E9586762E9}"/>
    <dgm:cxn modelId="{2A71927D-1D16-144E-A999-4432A26AEA0A}" srcId="{4927820D-AA94-0C49-A193-CD55B4124E52}" destId="{3ED543B7-48F8-114A-87DA-FEADF5B10331}" srcOrd="0" destOrd="0" parTransId="{708DA616-B1E4-6C4A-A315-5FD2F0098638}" sibTransId="{AB683C7E-7A0A-9543-9D59-3B4A98101886}"/>
    <dgm:cxn modelId="{5B4FDE97-FA7F-E74E-B31F-A2DEE4C5E9DC}" type="presOf" srcId="{3ED543B7-48F8-114A-87DA-FEADF5B10331}" destId="{97C64C82-043B-EE42-836E-65F0203079E7}" srcOrd="0" destOrd="0" presId="urn:microsoft.com/office/officeart/2005/8/layout/bProcess3"/>
    <dgm:cxn modelId="{75602BC5-B0BE-844D-8972-8560CAC80A6A}" type="presOf" srcId="{50B15BCC-711F-DA45-947A-9A09CDE4A150}" destId="{37DE5499-040A-BC4C-9884-794AFAD07581}" srcOrd="0" destOrd="0" presId="urn:microsoft.com/office/officeart/2005/8/layout/bProcess3"/>
    <dgm:cxn modelId="{FECC20E2-C650-E94A-BD6C-0F5E0B5733E1}" type="presOf" srcId="{85A3080B-E933-204C-85AA-1EB70BE92177}" destId="{E187D378-610A-5D4A-A3D9-4984526E8844}" srcOrd="1" destOrd="0" presId="urn:microsoft.com/office/officeart/2005/8/layout/bProcess3"/>
    <dgm:cxn modelId="{CA11998E-43B7-1F49-AFBF-ECE347191F05}" type="presParOf" srcId="{E5773CA2-FD3F-144B-B970-2F6FB6A5D797}" destId="{97C64C82-043B-EE42-836E-65F0203079E7}" srcOrd="0" destOrd="0" presId="urn:microsoft.com/office/officeart/2005/8/layout/bProcess3"/>
    <dgm:cxn modelId="{E9B83BDC-315D-4B4C-945C-5B579B83CC8F}" type="presParOf" srcId="{E5773CA2-FD3F-144B-B970-2F6FB6A5D797}" destId="{C31E4F78-0D7F-FD4A-88F7-FE06766975BD}" srcOrd="1" destOrd="0" presId="urn:microsoft.com/office/officeart/2005/8/layout/bProcess3"/>
    <dgm:cxn modelId="{205BD6F5-D279-5F45-8D91-C93AFAEB29EE}" type="presParOf" srcId="{C31E4F78-0D7F-FD4A-88F7-FE06766975BD}" destId="{CB20BB75-60ED-0E4A-8DE4-AD8192A07020}" srcOrd="0" destOrd="0" presId="urn:microsoft.com/office/officeart/2005/8/layout/bProcess3"/>
    <dgm:cxn modelId="{022EF885-73E8-244E-A919-9CAC30343210}" type="presParOf" srcId="{E5773CA2-FD3F-144B-B970-2F6FB6A5D797}" destId="{121A3951-3903-FE40-8D45-216199DA89D8}" srcOrd="2" destOrd="0" presId="urn:microsoft.com/office/officeart/2005/8/layout/bProcess3"/>
    <dgm:cxn modelId="{360C40F9-5A16-1A45-8E15-EF9E6DA8F244}" type="presParOf" srcId="{E5773CA2-FD3F-144B-B970-2F6FB6A5D797}" destId="{AB02311A-41EA-C444-B037-5D470B2A9721}" srcOrd="3" destOrd="0" presId="urn:microsoft.com/office/officeart/2005/8/layout/bProcess3"/>
    <dgm:cxn modelId="{586A63C6-B668-704A-8D4B-30AE59CFD48E}" type="presParOf" srcId="{AB02311A-41EA-C444-B037-5D470B2A9721}" destId="{D38F5B08-37E9-4044-BFD7-D2486541D49E}" srcOrd="0" destOrd="0" presId="urn:microsoft.com/office/officeart/2005/8/layout/bProcess3"/>
    <dgm:cxn modelId="{8D4BD719-2AFF-BF4E-854E-1BBD87E9B9AD}" type="presParOf" srcId="{E5773CA2-FD3F-144B-B970-2F6FB6A5D797}" destId="{913FF0C1-BD99-BB41-886F-5D0594D19253}" srcOrd="4" destOrd="0" presId="urn:microsoft.com/office/officeart/2005/8/layout/bProcess3"/>
    <dgm:cxn modelId="{2E372848-082B-A942-B7C9-00C6478104BC}" type="presParOf" srcId="{E5773CA2-FD3F-144B-B970-2F6FB6A5D797}" destId="{C477AD0C-DBA7-0F49-8C91-481B9AA5B952}" srcOrd="5" destOrd="0" presId="urn:microsoft.com/office/officeart/2005/8/layout/bProcess3"/>
    <dgm:cxn modelId="{8B974C03-565B-A544-ABFD-22773B085887}" type="presParOf" srcId="{C477AD0C-DBA7-0F49-8C91-481B9AA5B952}" destId="{E187D378-610A-5D4A-A3D9-4984526E8844}" srcOrd="0" destOrd="0" presId="urn:microsoft.com/office/officeart/2005/8/layout/bProcess3"/>
    <dgm:cxn modelId="{B5D4DC88-806B-7340-89A4-0EB4DA817C46}" type="presParOf" srcId="{E5773CA2-FD3F-144B-B970-2F6FB6A5D797}" destId="{37DE5499-040A-BC4C-9884-794AFAD07581}" srcOrd="6"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6F17C1-B8DD-2649-B364-892B3FC2A92F}" type="doc">
      <dgm:prSet loTypeId="urn:microsoft.com/office/officeart/2005/8/layout/arrow4" loCatId="" qsTypeId="urn:microsoft.com/office/officeart/2005/8/quickstyle/simple1" qsCatId="simple" csTypeId="urn:microsoft.com/office/officeart/2005/8/colors/accent1_5" csCatId="accent1" phldr="1"/>
      <dgm:spPr/>
      <dgm:t>
        <a:bodyPr/>
        <a:lstStyle/>
        <a:p>
          <a:endParaRPr lang="en-US"/>
        </a:p>
      </dgm:t>
    </dgm:pt>
    <dgm:pt modelId="{52A1FC22-1CAC-2446-835B-8815998BC609}">
      <dgm:prSet phldrT="[Text]" custT="1"/>
      <dgm:spPr/>
      <dgm:t>
        <a:bodyPr/>
        <a:lstStyle/>
        <a:p>
          <a:r>
            <a:rPr lang="en-US" sz="2400">
              <a:solidFill>
                <a:srgbClr val="00AA55"/>
              </a:solidFill>
              <a:latin typeface="+mj-lt"/>
            </a:rPr>
            <a:t>Benefits</a:t>
          </a:r>
          <a:endParaRPr lang="en-US" sz="2400" dirty="0">
            <a:solidFill>
              <a:srgbClr val="00AA55"/>
            </a:solidFill>
            <a:latin typeface="+mj-lt"/>
          </a:endParaRPr>
        </a:p>
      </dgm:t>
    </dgm:pt>
    <dgm:pt modelId="{E75A1BD8-8DE6-1D45-9DE3-957D90BB46CF}" type="parTrans" cxnId="{F21D6C6F-DC4E-4E4B-B8D6-73E4883CE0EA}">
      <dgm:prSet/>
      <dgm:spPr/>
      <dgm:t>
        <a:bodyPr/>
        <a:lstStyle/>
        <a:p>
          <a:endParaRPr lang="en-US" sz="2400">
            <a:latin typeface="+mj-lt"/>
          </a:endParaRPr>
        </a:p>
      </dgm:t>
    </dgm:pt>
    <dgm:pt modelId="{07DB0D46-97DB-5246-AB61-19D3D815A5EE}" type="sibTrans" cxnId="{F21D6C6F-DC4E-4E4B-B8D6-73E4883CE0EA}">
      <dgm:prSet/>
      <dgm:spPr/>
      <dgm:t>
        <a:bodyPr/>
        <a:lstStyle/>
        <a:p>
          <a:endParaRPr lang="en-US" sz="2400">
            <a:latin typeface="+mj-lt"/>
          </a:endParaRPr>
        </a:p>
      </dgm:t>
    </dgm:pt>
    <dgm:pt modelId="{8F8A0211-2D8D-DA41-B375-235C5455D894}">
      <dgm:prSet phldrT="[Text]" custT="1"/>
      <dgm:spPr/>
      <dgm:t>
        <a:bodyPr/>
        <a:lstStyle/>
        <a:p>
          <a:r>
            <a:rPr lang="en-US" sz="2400" dirty="0">
              <a:solidFill>
                <a:srgbClr val="E75622"/>
              </a:solidFill>
              <a:latin typeface="+mj-lt"/>
            </a:rPr>
            <a:t>Constraints</a:t>
          </a:r>
        </a:p>
      </dgm:t>
    </dgm:pt>
    <dgm:pt modelId="{99BCC12B-1339-F842-95EE-49EC22AC7D09}" type="parTrans" cxnId="{CB4833ED-FF62-704C-B654-AA353F2685FA}">
      <dgm:prSet/>
      <dgm:spPr/>
      <dgm:t>
        <a:bodyPr/>
        <a:lstStyle/>
        <a:p>
          <a:endParaRPr lang="en-US" sz="2400">
            <a:latin typeface="+mj-lt"/>
          </a:endParaRPr>
        </a:p>
      </dgm:t>
    </dgm:pt>
    <dgm:pt modelId="{8DBE6CDF-90A4-154C-AEB3-8434805DB601}" type="sibTrans" cxnId="{CB4833ED-FF62-704C-B654-AA353F2685FA}">
      <dgm:prSet/>
      <dgm:spPr/>
      <dgm:t>
        <a:bodyPr/>
        <a:lstStyle/>
        <a:p>
          <a:endParaRPr lang="en-US" sz="2400">
            <a:latin typeface="+mj-lt"/>
          </a:endParaRPr>
        </a:p>
      </dgm:t>
    </dgm:pt>
    <dgm:pt modelId="{98D5D17E-36F8-F149-BC9C-7E028CC0CD13}" type="pres">
      <dgm:prSet presAssocID="{5D6F17C1-B8DD-2649-B364-892B3FC2A92F}" presName="compositeShape" presStyleCnt="0">
        <dgm:presLayoutVars>
          <dgm:chMax val="2"/>
          <dgm:dir/>
          <dgm:resizeHandles val="exact"/>
        </dgm:presLayoutVars>
      </dgm:prSet>
      <dgm:spPr/>
    </dgm:pt>
    <dgm:pt modelId="{CBE002BA-8C12-D046-9DAA-FE624EFADC86}" type="pres">
      <dgm:prSet presAssocID="{52A1FC22-1CAC-2446-835B-8815998BC609}" presName="upArrow" presStyleLbl="node1" presStyleIdx="0" presStyleCnt="2"/>
      <dgm:spPr>
        <a:scene3d>
          <a:camera prst="orthographicFront"/>
          <a:lightRig rig="threePt" dir="t"/>
        </a:scene3d>
        <a:sp3d>
          <a:bevelT/>
        </a:sp3d>
      </dgm:spPr>
    </dgm:pt>
    <dgm:pt modelId="{B81653DF-9290-FE4D-B100-87FB96CB658C}" type="pres">
      <dgm:prSet presAssocID="{52A1FC22-1CAC-2446-835B-8815998BC609}" presName="upArrowText" presStyleLbl="revTx" presStyleIdx="0" presStyleCnt="2">
        <dgm:presLayoutVars>
          <dgm:chMax val="0"/>
          <dgm:bulletEnabled val="1"/>
        </dgm:presLayoutVars>
      </dgm:prSet>
      <dgm:spPr/>
    </dgm:pt>
    <dgm:pt modelId="{FC76585F-365A-F04B-82E3-378359E6F08E}" type="pres">
      <dgm:prSet presAssocID="{8F8A0211-2D8D-DA41-B375-235C5455D894}" presName="downArrow" presStyleLbl="node1" presStyleIdx="1" presStyleCnt="2"/>
      <dgm:spPr>
        <a:solidFill>
          <a:srgbClr val="E75622"/>
        </a:solidFill>
        <a:scene3d>
          <a:camera prst="orthographicFront"/>
          <a:lightRig rig="threePt" dir="t"/>
        </a:scene3d>
        <a:sp3d>
          <a:bevelT/>
        </a:sp3d>
      </dgm:spPr>
    </dgm:pt>
    <dgm:pt modelId="{49A2502F-8816-584F-ACC6-40387DF2E6E4}" type="pres">
      <dgm:prSet presAssocID="{8F8A0211-2D8D-DA41-B375-235C5455D894}" presName="downArrowText" presStyleLbl="revTx" presStyleIdx="1" presStyleCnt="2">
        <dgm:presLayoutVars>
          <dgm:chMax val="0"/>
          <dgm:bulletEnabled val="1"/>
        </dgm:presLayoutVars>
      </dgm:prSet>
      <dgm:spPr/>
    </dgm:pt>
  </dgm:ptLst>
  <dgm:cxnLst>
    <dgm:cxn modelId="{13D7C610-DE58-DB42-AAF0-28D70289C66D}" type="presOf" srcId="{52A1FC22-1CAC-2446-835B-8815998BC609}" destId="{B81653DF-9290-FE4D-B100-87FB96CB658C}" srcOrd="0" destOrd="0" presId="urn:microsoft.com/office/officeart/2005/8/layout/arrow4"/>
    <dgm:cxn modelId="{F21D6C6F-DC4E-4E4B-B8D6-73E4883CE0EA}" srcId="{5D6F17C1-B8DD-2649-B364-892B3FC2A92F}" destId="{52A1FC22-1CAC-2446-835B-8815998BC609}" srcOrd="0" destOrd="0" parTransId="{E75A1BD8-8DE6-1D45-9DE3-957D90BB46CF}" sibTransId="{07DB0D46-97DB-5246-AB61-19D3D815A5EE}"/>
    <dgm:cxn modelId="{ABCE8CAC-1F90-8E49-94AD-AA7EF6462F28}" type="presOf" srcId="{5D6F17C1-B8DD-2649-B364-892B3FC2A92F}" destId="{98D5D17E-36F8-F149-BC9C-7E028CC0CD13}" srcOrd="0" destOrd="0" presId="urn:microsoft.com/office/officeart/2005/8/layout/arrow4"/>
    <dgm:cxn modelId="{CB4833ED-FF62-704C-B654-AA353F2685FA}" srcId="{5D6F17C1-B8DD-2649-B364-892B3FC2A92F}" destId="{8F8A0211-2D8D-DA41-B375-235C5455D894}" srcOrd="1" destOrd="0" parTransId="{99BCC12B-1339-F842-95EE-49EC22AC7D09}" sibTransId="{8DBE6CDF-90A4-154C-AEB3-8434805DB601}"/>
    <dgm:cxn modelId="{17A9DEF0-86F6-3547-B0F9-762DF7A50DAC}" type="presOf" srcId="{8F8A0211-2D8D-DA41-B375-235C5455D894}" destId="{49A2502F-8816-584F-ACC6-40387DF2E6E4}" srcOrd="0" destOrd="0" presId="urn:microsoft.com/office/officeart/2005/8/layout/arrow4"/>
    <dgm:cxn modelId="{4C8CA5D1-EC8E-5840-8D1C-9E1CC29B806E}" type="presParOf" srcId="{98D5D17E-36F8-F149-BC9C-7E028CC0CD13}" destId="{CBE002BA-8C12-D046-9DAA-FE624EFADC86}" srcOrd="0" destOrd="0" presId="urn:microsoft.com/office/officeart/2005/8/layout/arrow4"/>
    <dgm:cxn modelId="{43069FA7-6E31-CC4A-8DA5-9A6705C135BA}" type="presParOf" srcId="{98D5D17E-36F8-F149-BC9C-7E028CC0CD13}" destId="{B81653DF-9290-FE4D-B100-87FB96CB658C}" srcOrd="1" destOrd="0" presId="urn:microsoft.com/office/officeart/2005/8/layout/arrow4"/>
    <dgm:cxn modelId="{DFE793FC-1E82-9E48-AC3F-674FC7E5B52C}" type="presParOf" srcId="{98D5D17E-36F8-F149-BC9C-7E028CC0CD13}" destId="{FC76585F-365A-F04B-82E3-378359E6F08E}" srcOrd="2" destOrd="0" presId="urn:microsoft.com/office/officeart/2005/8/layout/arrow4"/>
    <dgm:cxn modelId="{FD75994E-3691-FB48-B034-97A81F4E496B}" type="presParOf" srcId="{98D5D17E-36F8-F149-BC9C-7E028CC0CD13}" destId="{49A2502F-8816-584F-ACC6-40387DF2E6E4}"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2394C-B01C-4F9F-85C4-8F925E626B87}">
      <dsp:nvSpPr>
        <dsp:cNvPr id="0" name=""/>
        <dsp:cNvSpPr/>
      </dsp:nvSpPr>
      <dsp:spPr>
        <a:xfrm>
          <a:off x="393846" y="1762"/>
          <a:ext cx="2379487" cy="142769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ts val="2400"/>
            </a:lnSpc>
            <a:spcBef>
              <a:spcPct val="0"/>
            </a:spcBef>
            <a:spcAft>
              <a:spcPts val="600"/>
            </a:spcAft>
            <a:buNone/>
          </a:pPr>
          <a:r>
            <a:rPr lang="en-US" sz="2000" b="1" kern="1200" dirty="0">
              <a:latin typeface="+mj-lt"/>
            </a:rPr>
            <a:t>Overarching Principles (including NOCLAR)</a:t>
          </a:r>
        </a:p>
      </dsp:txBody>
      <dsp:txXfrm>
        <a:off x="393846" y="1762"/>
        <a:ext cx="2379487" cy="1427692"/>
      </dsp:txXfrm>
    </dsp:sp>
    <dsp:sp modelId="{06A9901F-839E-4EFD-A823-E82B87126833}">
      <dsp:nvSpPr>
        <dsp:cNvPr id="0" name=""/>
        <dsp:cNvSpPr/>
      </dsp:nvSpPr>
      <dsp:spPr>
        <a:xfrm>
          <a:off x="3011282" y="1762"/>
          <a:ext cx="2379487" cy="1427692"/>
        </a:xfrm>
        <a:prstGeom prst="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ts val="2400"/>
            </a:lnSpc>
            <a:spcBef>
              <a:spcPct val="0"/>
            </a:spcBef>
            <a:spcAft>
              <a:spcPts val="600"/>
            </a:spcAft>
            <a:buNone/>
          </a:pPr>
          <a:r>
            <a:rPr lang="en-US" sz="2000" b="1" kern="1200" dirty="0">
              <a:solidFill>
                <a:srgbClr val="FFFFFF"/>
              </a:solidFill>
              <a:latin typeface="Arial" panose="020B0604020202020204"/>
              <a:ea typeface="+mn-ea"/>
              <a:cs typeface="+mn-cs"/>
            </a:rPr>
            <a:t>Key Definitions</a:t>
          </a:r>
        </a:p>
      </dsp:txBody>
      <dsp:txXfrm>
        <a:off x="3011282" y="1762"/>
        <a:ext cx="2379487" cy="1427692"/>
      </dsp:txXfrm>
    </dsp:sp>
    <dsp:sp modelId="{60DBB014-61AE-4D7B-A1A6-FACBFD66E6CD}">
      <dsp:nvSpPr>
        <dsp:cNvPr id="0" name=""/>
        <dsp:cNvSpPr/>
      </dsp:nvSpPr>
      <dsp:spPr>
        <a:xfrm>
          <a:off x="5660628" y="0"/>
          <a:ext cx="2379487" cy="1427692"/>
        </a:xfrm>
        <a:prstGeom prst="rect">
          <a:avLst/>
        </a:prstGeom>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Fees</a:t>
          </a:r>
        </a:p>
      </dsp:txBody>
      <dsp:txXfrm>
        <a:off x="5660628" y="0"/>
        <a:ext cx="2379487" cy="1427692"/>
      </dsp:txXfrm>
    </dsp:sp>
    <dsp:sp modelId="{B7B8A4A0-5254-4F66-94B8-DE47B591F25B}">
      <dsp:nvSpPr>
        <dsp:cNvPr id="0" name=""/>
        <dsp:cNvSpPr/>
      </dsp:nvSpPr>
      <dsp:spPr>
        <a:xfrm>
          <a:off x="393846" y="1667403"/>
          <a:ext cx="2379487" cy="1427692"/>
        </a:xfrm>
        <a:prstGeom prst="rect">
          <a:avLst/>
        </a:prstGeom>
        <a:solidFill>
          <a:schemeClr val="accent5">
            <a:hueOff val="4306880"/>
            <a:satOff val="1904"/>
            <a:lumOff val="-116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Provision of NAS to Audit Clients</a:t>
          </a:r>
        </a:p>
      </dsp:txBody>
      <dsp:txXfrm>
        <a:off x="393846" y="1667403"/>
        <a:ext cx="2379487" cy="1427692"/>
      </dsp:txXfrm>
    </dsp:sp>
    <dsp:sp modelId="{01D13F78-FE1A-4FEA-A523-9A2724351F96}">
      <dsp:nvSpPr>
        <dsp:cNvPr id="0" name=""/>
        <dsp:cNvSpPr/>
      </dsp:nvSpPr>
      <dsp:spPr>
        <a:xfrm>
          <a:off x="3011282" y="1667403"/>
          <a:ext cx="2379487" cy="1427692"/>
        </a:xfrm>
        <a:prstGeom prst="rect">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Communication with TCWG</a:t>
          </a:r>
        </a:p>
      </dsp:txBody>
      <dsp:txXfrm>
        <a:off x="3011282" y="1667403"/>
        <a:ext cx="2379487" cy="1427692"/>
      </dsp:txXfrm>
    </dsp:sp>
    <dsp:sp modelId="{69C2C8C8-A099-4FE8-95AC-71748368A3A1}">
      <dsp:nvSpPr>
        <dsp:cNvPr id="0" name=""/>
        <dsp:cNvSpPr/>
      </dsp:nvSpPr>
      <dsp:spPr>
        <a:xfrm>
          <a:off x="5702863" y="3334807"/>
          <a:ext cx="2379487" cy="1427692"/>
        </a:xfrm>
        <a:prstGeom prst="rect">
          <a:avLst/>
        </a:prstGeom>
        <a:solidFill>
          <a:schemeClr val="accent5">
            <a:hueOff val="7178133"/>
            <a:satOff val="3173"/>
            <a:lumOff val="-194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Gifts and Hospitality</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sp:txBody>
      <dsp:txXfrm>
        <a:off x="5702863" y="3334807"/>
        <a:ext cx="2379487" cy="1427692"/>
      </dsp:txXfrm>
    </dsp:sp>
    <dsp:sp modelId="{EF3A8493-4E50-43FC-80AC-F820FD18A2C9}">
      <dsp:nvSpPr>
        <dsp:cNvPr id="0" name=""/>
        <dsp:cNvSpPr/>
      </dsp:nvSpPr>
      <dsp:spPr>
        <a:xfrm>
          <a:off x="5682543" y="1627737"/>
          <a:ext cx="2379487" cy="1427692"/>
        </a:xfrm>
        <a:prstGeom prst="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Financial Relationships</a:t>
          </a:r>
        </a:p>
      </dsp:txBody>
      <dsp:txXfrm>
        <a:off x="5682543" y="1627737"/>
        <a:ext cx="2379487" cy="1427692"/>
      </dsp:txXfrm>
    </dsp:sp>
    <dsp:sp modelId="{C4E9FD4D-C079-45C9-86A0-C115505B50EB}">
      <dsp:nvSpPr>
        <dsp:cNvPr id="0" name=""/>
        <dsp:cNvSpPr/>
      </dsp:nvSpPr>
      <dsp:spPr>
        <a:xfrm>
          <a:off x="3011282" y="3333045"/>
          <a:ext cx="2379487" cy="1427692"/>
        </a:xfrm>
        <a:prstGeom prst="rect">
          <a:avLst/>
        </a:prstGeom>
        <a:solidFill>
          <a:schemeClr val="accent5">
            <a:hueOff val="10049386"/>
            <a:satOff val="4442"/>
            <a:lumOff val="-272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Partner Rotation</a:t>
          </a:r>
        </a:p>
      </dsp:txBody>
      <dsp:txXfrm>
        <a:off x="3011282" y="3333045"/>
        <a:ext cx="2379487" cy="1427692"/>
      </dsp:txXfrm>
    </dsp:sp>
    <dsp:sp modelId="{71F147DF-1C33-4005-BC8D-5B31CE707979}">
      <dsp:nvSpPr>
        <dsp:cNvPr id="0" name=""/>
        <dsp:cNvSpPr/>
      </dsp:nvSpPr>
      <dsp:spPr>
        <a:xfrm>
          <a:off x="400247" y="3334807"/>
          <a:ext cx="2379487" cy="1427692"/>
        </a:xfrm>
        <a:prstGeom prst="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Business Relationships</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sp:txBody>
      <dsp:txXfrm>
        <a:off x="400247" y="3334807"/>
        <a:ext cx="2379487" cy="14276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86BEE-5233-49F2-A662-8055F3B2C221}">
      <dsp:nvSpPr>
        <dsp:cNvPr id="0" name=""/>
        <dsp:cNvSpPr/>
      </dsp:nvSpPr>
      <dsp:spPr>
        <a:xfrm>
          <a:off x="0" y="9187"/>
          <a:ext cx="10515600" cy="9360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mj-lt"/>
            </a:rPr>
            <a:t>Detailed report </a:t>
          </a:r>
          <a:r>
            <a:rPr lang="en-US" sz="2800" kern="1200" dirty="0">
              <a:latin typeface="+mj-lt"/>
            </a:rPr>
            <a:t>(Agenda Item 5-A) </a:t>
          </a:r>
        </a:p>
      </dsp:txBody>
      <dsp:txXfrm>
        <a:off x="45692" y="54879"/>
        <a:ext cx="10424216" cy="844616"/>
      </dsp:txXfrm>
    </dsp:sp>
    <dsp:sp modelId="{C3B4394F-61C6-434E-A35C-961BF1833F4E}">
      <dsp:nvSpPr>
        <dsp:cNvPr id="0" name=""/>
        <dsp:cNvSpPr/>
      </dsp:nvSpPr>
      <dsp:spPr>
        <a:xfrm>
          <a:off x="0" y="945187"/>
          <a:ext cx="10515600" cy="1630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7940" rIns="156464" bIns="27940" numCol="1" spcCol="1270" anchor="t" anchorCtr="0">
          <a:noAutofit/>
        </a:bodyPr>
        <a:lstStyle/>
        <a:p>
          <a:pPr marL="228600" lvl="1" indent="-228600" algn="l" defTabSz="977900">
            <a:lnSpc>
              <a:spcPts val="3000"/>
            </a:lnSpc>
            <a:spcBef>
              <a:spcPct val="0"/>
            </a:spcBef>
            <a:spcAft>
              <a:spcPts val="600"/>
            </a:spcAft>
            <a:buChar char="•"/>
          </a:pPr>
          <a:r>
            <a:rPr lang="en-US" sz="2200" kern="1200" dirty="0">
              <a:latin typeface="+mj-lt"/>
            </a:rPr>
            <a:t>Detailed analysis of the Code’s provisions and US SEC/PCAOB rules by topic/focus area</a:t>
          </a:r>
        </a:p>
        <a:p>
          <a:pPr marL="228600" lvl="1" indent="-228600" algn="l" defTabSz="977900">
            <a:lnSpc>
              <a:spcPts val="3000"/>
            </a:lnSpc>
            <a:spcBef>
              <a:spcPct val="0"/>
            </a:spcBef>
            <a:spcAft>
              <a:spcPts val="600"/>
            </a:spcAft>
            <a:buChar char="•"/>
          </a:pPr>
          <a:r>
            <a:rPr lang="en-US" sz="2200" kern="1200" dirty="0">
              <a:latin typeface="+mj-lt"/>
            </a:rPr>
            <a:t>Commentary regarding the similarities and differences between the two independence frameworks</a:t>
          </a:r>
        </a:p>
      </dsp:txBody>
      <dsp:txXfrm>
        <a:off x="0" y="945187"/>
        <a:ext cx="10515600" cy="1630125"/>
      </dsp:txXfrm>
    </dsp:sp>
    <dsp:sp modelId="{23164C2F-8CE5-4C84-8E4E-45D9C5ECD940}">
      <dsp:nvSpPr>
        <dsp:cNvPr id="0" name=""/>
        <dsp:cNvSpPr/>
      </dsp:nvSpPr>
      <dsp:spPr>
        <a:xfrm>
          <a:off x="0" y="2575312"/>
          <a:ext cx="10515600" cy="936000"/>
        </a:xfrm>
        <a:prstGeom prst="round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bg1"/>
              </a:solidFill>
              <a:latin typeface="+mj-lt"/>
            </a:rPr>
            <a:t>Executive Summary </a:t>
          </a:r>
          <a:r>
            <a:rPr lang="en-US" sz="2800" kern="1200" dirty="0">
              <a:solidFill>
                <a:schemeClr val="bg1"/>
              </a:solidFill>
              <a:latin typeface="+mj-lt"/>
            </a:rPr>
            <a:t>(Agenda Item 5-B</a:t>
          </a:r>
          <a:r>
            <a:rPr lang="en-US" sz="2800" kern="1200" dirty="0">
              <a:latin typeface="+mj-lt"/>
            </a:rPr>
            <a:t>) </a:t>
          </a:r>
        </a:p>
      </dsp:txBody>
      <dsp:txXfrm>
        <a:off x="45692" y="2621004"/>
        <a:ext cx="10424216" cy="844616"/>
      </dsp:txXfrm>
    </dsp:sp>
    <dsp:sp modelId="{940FF177-1AEA-4DD2-A333-5E98C381415F}">
      <dsp:nvSpPr>
        <dsp:cNvPr id="0" name=""/>
        <dsp:cNvSpPr/>
      </dsp:nvSpPr>
      <dsp:spPr>
        <a:xfrm>
          <a:off x="0" y="3511312"/>
          <a:ext cx="10515600"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7940" rIns="156464" bIns="27940" numCol="1" spcCol="1270" anchor="t" anchorCtr="0">
          <a:noAutofit/>
        </a:bodyPr>
        <a:lstStyle/>
        <a:p>
          <a:pPr marL="228600" lvl="1" indent="-228600" algn="l" defTabSz="977900">
            <a:lnSpc>
              <a:spcPts val="3000"/>
            </a:lnSpc>
            <a:spcBef>
              <a:spcPct val="0"/>
            </a:spcBef>
            <a:spcAft>
              <a:spcPts val="600"/>
            </a:spcAft>
            <a:buChar char="•"/>
          </a:pPr>
          <a:r>
            <a:rPr lang="en-US" sz="2200" kern="1200" dirty="0">
              <a:latin typeface="+mj-lt"/>
            </a:rPr>
            <a:t>Overview of the key similarities and differences</a:t>
          </a:r>
          <a:endParaRPr lang="en-US" sz="2200" strike="sngStrike" kern="1200" dirty="0">
            <a:latin typeface="+mj-lt"/>
          </a:endParaRPr>
        </a:p>
        <a:p>
          <a:pPr marL="228600" lvl="1" indent="-228600" algn="l" defTabSz="977900">
            <a:lnSpc>
              <a:spcPts val="3000"/>
            </a:lnSpc>
            <a:spcBef>
              <a:spcPct val="0"/>
            </a:spcBef>
            <a:spcAft>
              <a:spcPts val="600"/>
            </a:spcAft>
            <a:buChar char="•"/>
          </a:pPr>
          <a:r>
            <a:rPr lang="en-US" sz="2200" kern="1200" dirty="0">
              <a:solidFill>
                <a:srgbClr val="0B5494"/>
              </a:solidFill>
              <a:latin typeface="+mj-lt"/>
            </a:rPr>
            <a:t>Indication of areas where the application of the Code and the US SEC/PCAOB rules </a:t>
          </a:r>
          <a:r>
            <a:rPr lang="en-US" sz="2200" b="0" i="1" kern="1200" dirty="0">
              <a:solidFill>
                <a:srgbClr val="0B5494"/>
              </a:solidFill>
              <a:latin typeface="+mj-lt"/>
            </a:rPr>
            <a:t>might result in a different outcome in practice</a:t>
          </a:r>
        </a:p>
      </dsp:txBody>
      <dsp:txXfrm>
        <a:off x="0" y="3511312"/>
        <a:ext cx="10515600" cy="1242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91E405-ED73-41F2-A057-3196B046CE3D}">
      <dsp:nvSpPr>
        <dsp:cNvPr id="0" name=""/>
        <dsp:cNvSpPr/>
      </dsp:nvSpPr>
      <dsp:spPr>
        <a:xfrm>
          <a:off x="3644215" y="1125932"/>
          <a:ext cx="962429" cy="91440"/>
        </a:xfrm>
        <a:custGeom>
          <a:avLst/>
          <a:gdLst/>
          <a:ahLst/>
          <a:cxnLst/>
          <a:rect l="0" t="0" r="0" b="0"/>
          <a:pathLst>
            <a:path>
              <a:moveTo>
                <a:pt x="0" y="45720"/>
              </a:moveTo>
              <a:lnTo>
                <a:pt x="962429"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0604" y="1168893"/>
        <a:ext cx="49651" cy="5518"/>
      </dsp:txXfrm>
    </dsp:sp>
    <dsp:sp modelId="{F4FD064E-799D-4820-AE29-0225175A33D5}">
      <dsp:nvSpPr>
        <dsp:cNvPr id="0" name=""/>
        <dsp:cNvSpPr/>
      </dsp:nvSpPr>
      <dsp:spPr>
        <a:xfrm>
          <a:off x="1248957" y="29025"/>
          <a:ext cx="2397057" cy="2285254"/>
        </a:xfrm>
        <a:prstGeom prst="rect">
          <a:avLst/>
        </a:prstGeom>
        <a:solidFill>
          <a:srgbClr val="C00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2700"/>
            </a:lnSpc>
            <a:spcBef>
              <a:spcPct val="0"/>
            </a:spcBef>
            <a:spcAft>
              <a:spcPts val="600"/>
            </a:spcAft>
            <a:buNone/>
          </a:pPr>
          <a:r>
            <a:rPr lang="en-US" sz="2000" b="1" kern="1200" dirty="0">
              <a:latin typeface="+mj-lt"/>
            </a:rPr>
            <a:t>Completion of Final Reports</a:t>
          </a:r>
        </a:p>
        <a:p>
          <a:pPr marL="0" lvl="0" indent="0" algn="ctr" defTabSz="889000">
            <a:lnSpc>
              <a:spcPts val="2700"/>
            </a:lnSpc>
            <a:spcBef>
              <a:spcPct val="0"/>
            </a:spcBef>
            <a:spcAft>
              <a:spcPts val="600"/>
            </a:spcAft>
            <a:buNone/>
          </a:pPr>
          <a:r>
            <a:rPr lang="en-US" sz="2000" b="1" i="1" u="sng" kern="1200" dirty="0">
              <a:latin typeface="+mj-lt"/>
            </a:rPr>
            <a:t>March 2022</a:t>
          </a:r>
        </a:p>
      </dsp:txBody>
      <dsp:txXfrm>
        <a:off x="1248957" y="29025"/>
        <a:ext cx="2397057" cy="2285254"/>
      </dsp:txXfrm>
    </dsp:sp>
    <dsp:sp modelId="{7339B530-A215-4201-9377-437CFB83BD42}">
      <dsp:nvSpPr>
        <dsp:cNvPr id="0" name=""/>
        <dsp:cNvSpPr/>
      </dsp:nvSpPr>
      <dsp:spPr>
        <a:xfrm>
          <a:off x="7034302" y="1125932"/>
          <a:ext cx="931027" cy="91440"/>
        </a:xfrm>
        <a:custGeom>
          <a:avLst/>
          <a:gdLst/>
          <a:ahLst/>
          <a:cxnLst/>
          <a:rect l="0" t="0" r="0" b="0"/>
          <a:pathLst>
            <a:path>
              <a:moveTo>
                <a:pt x="0" y="45720"/>
              </a:moveTo>
              <a:lnTo>
                <a:pt x="93102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75775" y="1168893"/>
        <a:ext cx="48081" cy="5518"/>
      </dsp:txXfrm>
    </dsp:sp>
    <dsp:sp modelId="{33CA0120-8A54-4BBA-B6EE-2295C30C521F}">
      <dsp:nvSpPr>
        <dsp:cNvPr id="0" name=""/>
        <dsp:cNvSpPr/>
      </dsp:nvSpPr>
      <dsp:spPr>
        <a:xfrm>
          <a:off x="4639044" y="1418"/>
          <a:ext cx="2397057" cy="2340467"/>
        </a:xfrm>
        <a:prstGeom prst="rect">
          <a:avLst/>
        </a:prstGeom>
        <a:solidFill>
          <a:srgbClr val="FFC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2700"/>
            </a:lnSpc>
            <a:spcBef>
              <a:spcPct val="0"/>
            </a:spcBef>
            <a:spcAft>
              <a:spcPts val="600"/>
            </a:spcAft>
            <a:buNone/>
          </a:pPr>
          <a:r>
            <a:rPr lang="en-US" sz="2000" b="1" kern="1200" dirty="0">
              <a:solidFill>
                <a:srgbClr val="FFFFFF"/>
              </a:solidFill>
              <a:latin typeface="Arial" panose="020B0604020202020204"/>
              <a:ea typeface="+mn-ea"/>
              <a:cs typeface="+mn-cs"/>
            </a:rPr>
            <a:t>Publish Final Reports</a:t>
          </a:r>
        </a:p>
        <a:p>
          <a:pPr marL="0" lvl="0" indent="0" algn="ctr" defTabSz="889000">
            <a:lnSpc>
              <a:spcPts val="2700"/>
            </a:lnSpc>
            <a:spcBef>
              <a:spcPct val="0"/>
            </a:spcBef>
            <a:spcAft>
              <a:spcPts val="600"/>
            </a:spcAft>
            <a:buNone/>
          </a:pPr>
          <a:r>
            <a:rPr lang="en-US" sz="2000" b="1" i="1" u="sng" kern="1200" dirty="0">
              <a:solidFill>
                <a:srgbClr val="FFFFFF"/>
              </a:solidFill>
              <a:latin typeface="Arial" panose="020B0604020202020204"/>
              <a:ea typeface="+mn-ea"/>
              <a:cs typeface="+mn-cs"/>
            </a:rPr>
            <a:t>April 2022</a:t>
          </a:r>
          <a:endParaRPr lang="en-US" sz="2000" b="1" i="1" u="sng" kern="1200" dirty="0">
            <a:latin typeface="+mj-lt"/>
          </a:endParaRPr>
        </a:p>
      </dsp:txBody>
      <dsp:txXfrm>
        <a:off x="4639044" y="1418"/>
        <a:ext cx="2397057" cy="2340467"/>
      </dsp:txXfrm>
    </dsp:sp>
    <dsp:sp modelId="{7B4795A0-20AC-4B00-9CDF-24E4B70B7E4A}">
      <dsp:nvSpPr>
        <dsp:cNvPr id="0" name=""/>
        <dsp:cNvSpPr/>
      </dsp:nvSpPr>
      <dsp:spPr>
        <a:xfrm>
          <a:off x="7997729" y="1418"/>
          <a:ext cx="2397057" cy="2340467"/>
        </a:xfrm>
        <a:prstGeom prst="rect">
          <a:avLst/>
        </a:prstGeom>
        <a:solidFill>
          <a:srgbClr val="0B5494"/>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00100">
            <a:lnSpc>
              <a:spcPts val="2700"/>
            </a:lnSpc>
            <a:spcBef>
              <a:spcPct val="0"/>
            </a:spcBef>
            <a:spcAft>
              <a:spcPts val="600"/>
            </a:spcAft>
            <a:buNone/>
          </a:pPr>
          <a:r>
            <a:rPr lang="en-US" sz="2000" b="1" kern="1200" dirty="0">
              <a:latin typeface="+mj-lt"/>
            </a:rPr>
            <a:t>Communication and Promotion of Reports</a:t>
          </a:r>
        </a:p>
        <a:p>
          <a:pPr marL="0" lvl="0" indent="0" algn="ctr" defTabSz="800100">
            <a:lnSpc>
              <a:spcPts val="2700"/>
            </a:lnSpc>
            <a:spcBef>
              <a:spcPct val="0"/>
            </a:spcBef>
            <a:spcAft>
              <a:spcPts val="600"/>
            </a:spcAft>
            <a:buNone/>
          </a:pPr>
          <a:r>
            <a:rPr lang="en-US" sz="2000" b="1" i="1" u="sng" kern="1200" dirty="0">
              <a:latin typeface="+mj-lt"/>
            </a:rPr>
            <a:t>Q2 and Q3 2022</a:t>
          </a:r>
          <a:endParaRPr lang="en-US" sz="2000" b="1" i="1" u="sng" kern="1200" dirty="0">
            <a:solidFill>
              <a:srgbClr val="FFFFFF"/>
            </a:solidFill>
            <a:latin typeface="Arial" panose="020B0604020202020204"/>
            <a:ea typeface="+mn-ea"/>
            <a:cs typeface="+mn-cs"/>
          </a:endParaRPr>
        </a:p>
      </dsp:txBody>
      <dsp:txXfrm>
        <a:off x="7997729" y="1418"/>
        <a:ext cx="2397057" cy="23404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1E4F78-0D7F-FD4A-88F7-FE06766975BD}">
      <dsp:nvSpPr>
        <dsp:cNvPr id="0" name=""/>
        <dsp:cNvSpPr/>
      </dsp:nvSpPr>
      <dsp:spPr>
        <a:xfrm>
          <a:off x="2554529" y="1086234"/>
          <a:ext cx="131189" cy="91440"/>
        </a:xfrm>
        <a:custGeom>
          <a:avLst/>
          <a:gdLst/>
          <a:ahLst/>
          <a:cxnLst/>
          <a:rect l="0" t="0" r="0" b="0"/>
          <a:pathLst>
            <a:path>
              <a:moveTo>
                <a:pt x="0" y="45720"/>
              </a:moveTo>
              <a:lnTo>
                <a:pt x="131189" y="45720"/>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16079" y="1128041"/>
        <a:ext cx="8089" cy="7825"/>
      </dsp:txXfrm>
    </dsp:sp>
    <dsp:sp modelId="{97C64C82-043B-EE42-836E-65F0203079E7}">
      <dsp:nvSpPr>
        <dsp:cNvPr id="0" name=""/>
        <dsp:cNvSpPr/>
      </dsp:nvSpPr>
      <dsp:spPr>
        <a:xfrm>
          <a:off x="0" y="111218"/>
          <a:ext cx="2556329" cy="204147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mj-lt"/>
            </a:rPr>
            <a:t>Summary Report</a:t>
          </a:r>
        </a:p>
      </dsp:txBody>
      <dsp:txXfrm>
        <a:off x="0" y="111218"/>
        <a:ext cx="2556329" cy="2041470"/>
      </dsp:txXfrm>
    </dsp:sp>
    <dsp:sp modelId="{AB02311A-41EA-C444-B037-5D470B2A9721}">
      <dsp:nvSpPr>
        <dsp:cNvPr id="0" name=""/>
        <dsp:cNvSpPr/>
      </dsp:nvSpPr>
      <dsp:spPr>
        <a:xfrm>
          <a:off x="5272648" y="1086234"/>
          <a:ext cx="216520" cy="91440"/>
        </a:xfrm>
        <a:custGeom>
          <a:avLst/>
          <a:gdLst/>
          <a:ahLst/>
          <a:cxnLst/>
          <a:rect l="0" t="0" r="0" b="0"/>
          <a:pathLst>
            <a:path>
              <a:moveTo>
                <a:pt x="0" y="45720"/>
              </a:moveTo>
              <a:lnTo>
                <a:pt x="216520" y="45720"/>
              </a:lnTo>
            </a:path>
          </a:pathLst>
        </a:custGeom>
        <a:noFill/>
        <a:ln w="6350" cap="flat" cmpd="sng" algn="ctr">
          <a:solidFill>
            <a:schemeClr val="accent5">
              <a:hueOff val="5742506"/>
              <a:satOff val="2538"/>
              <a:lumOff val="-1558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374730" y="1128041"/>
        <a:ext cx="12356" cy="7825"/>
      </dsp:txXfrm>
    </dsp:sp>
    <dsp:sp modelId="{121A3951-3903-FE40-8D45-216199DA89D8}">
      <dsp:nvSpPr>
        <dsp:cNvPr id="0" name=""/>
        <dsp:cNvSpPr/>
      </dsp:nvSpPr>
      <dsp:spPr>
        <a:xfrm>
          <a:off x="2718119" y="111218"/>
          <a:ext cx="2556329" cy="2041470"/>
        </a:xfrm>
        <a:prstGeom prst="rect">
          <a:avLst/>
        </a:prstGeom>
        <a:solidFill>
          <a:schemeClr val="accent5">
            <a:hueOff val="3828338"/>
            <a:satOff val="1692"/>
            <a:lumOff val="-10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mj-lt"/>
            </a:rPr>
            <a:t>WG Input</a:t>
          </a:r>
        </a:p>
      </dsp:txBody>
      <dsp:txXfrm>
        <a:off x="2718119" y="111218"/>
        <a:ext cx="2556329" cy="2041470"/>
      </dsp:txXfrm>
    </dsp:sp>
    <dsp:sp modelId="{C477AD0C-DBA7-0F49-8C91-481B9AA5B952}">
      <dsp:nvSpPr>
        <dsp:cNvPr id="0" name=""/>
        <dsp:cNvSpPr/>
      </dsp:nvSpPr>
      <dsp:spPr>
        <a:xfrm>
          <a:off x="8076098" y="1086234"/>
          <a:ext cx="123769" cy="91440"/>
        </a:xfrm>
        <a:custGeom>
          <a:avLst/>
          <a:gdLst/>
          <a:ahLst/>
          <a:cxnLst/>
          <a:rect l="0" t="0" r="0" b="0"/>
          <a:pathLst>
            <a:path>
              <a:moveTo>
                <a:pt x="0" y="45720"/>
              </a:moveTo>
              <a:lnTo>
                <a:pt x="78984" y="45720"/>
              </a:lnTo>
              <a:lnTo>
                <a:pt x="78984" y="45726"/>
              </a:lnTo>
              <a:lnTo>
                <a:pt x="123769" y="45726"/>
              </a:lnTo>
            </a:path>
          </a:pathLst>
        </a:custGeom>
        <a:noFill/>
        <a:ln w="6350" cap="flat" cmpd="sng" algn="ctr">
          <a:solidFill>
            <a:schemeClr val="accent5">
              <a:hueOff val="11485012"/>
              <a:satOff val="5077"/>
              <a:lumOff val="-31176"/>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8134124" y="1128041"/>
        <a:ext cx="7718" cy="7825"/>
      </dsp:txXfrm>
    </dsp:sp>
    <dsp:sp modelId="{913FF0C1-BD99-BB41-886F-5D0594D19253}">
      <dsp:nvSpPr>
        <dsp:cNvPr id="0" name=""/>
        <dsp:cNvSpPr/>
      </dsp:nvSpPr>
      <dsp:spPr>
        <a:xfrm>
          <a:off x="5521569" y="111218"/>
          <a:ext cx="2556329" cy="2041470"/>
        </a:xfrm>
        <a:prstGeom prst="rect">
          <a:avLst/>
        </a:prstGeom>
        <a:solidFill>
          <a:schemeClr val="accent5">
            <a:hueOff val="7656675"/>
            <a:satOff val="3385"/>
            <a:lumOff val="-20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mj-lt"/>
            </a:rPr>
            <a:t>Planning Committee and Staff Consideration</a:t>
          </a:r>
        </a:p>
      </dsp:txBody>
      <dsp:txXfrm>
        <a:off x="5521569" y="111218"/>
        <a:ext cx="2556329" cy="2041470"/>
      </dsp:txXfrm>
    </dsp:sp>
    <dsp:sp modelId="{37DE5499-040A-BC4C-9884-794AFAD07581}">
      <dsp:nvSpPr>
        <dsp:cNvPr id="0" name=""/>
        <dsp:cNvSpPr/>
      </dsp:nvSpPr>
      <dsp:spPr>
        <a:xfrm>
          <a:off x="8232267" y="111225"/>
          <a:ext cx="2556329" cy="2041470"/>
        </a:xfrm>
        <a:prstGeom prst="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mj-lt"/>
            </a:rPr>
            <a:t>Board Consideration</a:t>
          </a:r>
        </a:p>
      </dsp:txBody>
      <dsp:txXfrm>
        <a:off x="8232267" y="111225"/>
        <a:ext cx="2556329" cy="20414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E002BA-8C12-D046-9DAA-FE624EFADC86}">
      <dsp:nvSpPr>
        <dsp:cNvPr id="0" name=""/>
        <dsp:cNvSpPr/>
      </dsp:nvSpPr>
      <dsp:spPr>
        <a:xfrm>
          <a:off x="2616" y="0"/>
          <a:ext cx="1570141" cy="2100024"/>
        </a:xfrm>
        <a:prstGeom prst="upArrow">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B81653DF-9290-FE4D-B100-87FB96CB658C}">
      <dsp:nvSpPr>
        <dsp:cNvPr id="0" name=""/>
        <dsp:cNvSpPr/>
      </dsp:nvSpPr>
      <dsp:spPr>
        <a:xfrm>
          <a:off x="1619863" y="0"/>
          <a:ext cx="2664483" cy="21000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AA55"/>
              </a:solidFill>
              <a:latin typeface="+mj-lt"/>
            </a:rPr>
            <a:t>Benefits</a:t>
          </a:r>
          <a:endParaRPr lang="en-US" sz="2400" kern="1200" dirty="0">
            <a:solidFill>
              <a:srgbClr val="00AA55"/>
            </a:solidFill>
            <a:latin typeface="+mj-lt"/>
          </a:endParaRPr>
        </a:p>
      </dsp:txBody>
      <dsp:txXfrm>
        <a:off x="1619863" y="0"/>
        <a:ext cx="2664483" cy="2100024"/>
      </dsp:txXfrm>
    </dsp:sp>
    <dsp:sp modelId="{FC76585F-365A-F04B-82E3-378359E6F08E}">
      <dsp:nvSpPr>
        <dsp:cNvPr id="0" name=""/>
        <dsp:cNvSpPr/>
      </dsp:nvSpPr>
      <dsp:spPr>
        <a:xfrm>
          <a:off x="473659" y="2275027"/>
          <a:ext cx="1570141" cy="2100024"/>
        </a:xfrm>
        <a:prstGeom prst="downArrow">
          <a:avLst/>
        </a:prstGeom>
        <a:solidFill>
          <a:srgbClr val="E75622"/>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49A2502F-8816-584F-ACC6-40387DF2E6E4}">
      <dsp:nvSpPr>
        <dsp:cNvPr id="0" name=""/>
        <dsp:cNvSpPr/>
      </dsp:nvSpPr>
      <dsp:spPr>
        <a:xfrm>
          <a:off x="2090905" y="2275027"/>
          <a:ext cx="2664483" cy="21000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E75622"/>
              </a:solidFill>
              <a:latin typeface="+mj-lt"/>
            </a:rPr>
            <a:t>Constraints</a:t>
          </a:r>
        </a:p>
      </dsp:txBody>
      <dsp:txXfrm>
        <a:off x="2090905" y="2275027"/>
        <a:ext cx="2664483" cy="21000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3/21/2022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4207371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75274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3282061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4095401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222290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3786246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1287798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4104760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1161542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4267009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714605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747290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2593376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3320017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717214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3592003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3051561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125085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2191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2826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07966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40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7565952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3771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176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939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3804145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950532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274560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324249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273284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0612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12662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3/21/2022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BA37D-BB87-4A85-849A-288F3679B893}"/>
              </a:ext>
            </a:extLst>
          </p:cNvPr>
          <p:cNvSpPr>
            <a:spLocks noGrp="1"/>
          </p:cNvSpPr>
          <p:nvPr>
            <p:ph type="body" sz="quarter" idx="14"/>
          </p:nvPr>
        </p:nvSpPr>
        <p:spPr/>
        <p:txBody>
          <a:bodyPr>
            <a:noAutofit/>
          </a:bodyPr>
          <a:lstStyle/>
          <a:p>
            <a:pPr>
              <a:spcBef>
                <a:spcPts val="300"/>
              </a:spcBef>
              <a:spcAft>
                <a:spcPts val="300"/>
              </a:spcAft>
            </a:pPr>
            <a:r>
              <a:rPr lang="sv-SE" sz="2000" b="1" dirty="0"/>
              <a:t>Laura Friedrich, Working Group Chair</a:t>
            </a:r>
          </a:p>
          <a:p>
            <a:pPr>
              <a:spcBef>
                <a:spcPts val="300"/>
              </a:spcBef>
              <a:spcAft>
                <a:spcPts val="300"/>
              </a:spcAft>
            </a:pPr>
            <a:r>
              <a:rPr lang="sv-SE" sz="2000" b="1" dirty="0"/>
              <a:t>Diane Jules, IESBA Director</a:t>
            </a:r>
          </a:p>
          <a:p>
            <a:pPr>
              <a:spcBef>
                <a:spcPts val="300"/>
              </a:spcBef>
              <a:spcAft>
                <a:spcPts val="300"/>
              </a:spcAft>
            </a:pPr>
            <a:r>
              <a:rPr lang="sv-SE" sz="2000" b="1" dirty="0"/>
              <a:t>Szilvia Sramko, IESBA Senior Manager</a:t>
            </a:r>
          </a:p>
          <a:p>
            <a:pPr>
              <a:spcBef>
                <a:spcPts val="1200"/>
              </a:spcBef>
            </a:pPr>
            <a:r>
              <a:rPr lang="en-US" sz="2000" dirty="0"/>
              <a:t>IESBA Meeting</a:t>
            </a:r>
          </a:p>
          <a:p>
            <a:pPr>
              <a:spcBef>
                <a:spcPts val="600"/>
              </a:spcBef>
            </a:pPr>
            <a:r>
              <a:rPr lang="en-US" sz="2000"/>
              <a:t>March 15, </a:t>
            </a:r>
            <a:r>
              <a:rPr lang="en-US" sz="2000" dirty="0"/>
              <a:t>2022</a:t>
            </a:r>
          </a:p>
          <a:p>
            <a:pPr>
              <a:spcBef>
                <a:spcPts val="600"/>
              </a:spcBef>
            </a:pPr>
            <a:r>
              <a:rPr lang="en-US" dirty="0"/>
              <a:t>           </a:t>
            </a:r>
          </a:p>
        </p:txBody>
      </p:sp>
      <p:sp>
        <p:nvSpPr>
          <p:cNvPr id="3" name="Text Placeholder 2">
            <a:extLst>
              <a:ext uri="{FF2B5EF4-FFF2-40B4-BE49-F238E27FC236}">
                <a16:creationId xmlns:a16="http://schemas.microsoft.com/office/drawing/2014/main" id="{20088454-A37C-4381-B541-BC88ABEB7B09}"/>
              </a:ext>
            </a:extLst>
          </p:cNvPr>
          <p:cNvSpPr>
            <a:spLocks noGrp="1"/>
          </p:cNvSpPr>
          <p:nvPr>
            <p:ph type="body" sz="quarter" idx="11"/>
          </p:nvPr>
        </p:nvSpPr>
        <p:spPr/>
        <p:txBody>
          <a:bodyPr/>
          <a:lstStyle/>
          <a:p>
            <a:r>
              <a:rPr lang="en-US" dirty="0"/>
              <a:t>Phase 1  IESBA Code Versus US SEC/ PCAOB Rules</a:t>
            </a:r>
          </a:p>
          <a:p>
            <a:r>
              <a:rPr lang="en-US" dirty="0"/>
              <a:t>Key Findings and Observations</a:t>
            </a:r>
          </a:p>
        </p:txBody>
      </p:sp>
      <p:sp>
        <p:nvSpPr>
          <p:cNvPr id="4" name="Text Placeholder 3">
            <a:extLst>
              <a:ext uri="{FF2B5EF4-FFF2-40B4-BE49-F238E27FC236}">
                <a16:creationId xmlns:a16="http://schemas.microsoft.com/office/drawing/2014/main" id="{E9323233-5B6D-4FF6-A741-08E4FFB36216}"/>
              </a:ext>
            </a:extLst>
          </p:cNvPr>
          <p:cNvSpPr>
            <a:spLocks noGrp="1"/>
          </p:cNvSpPr>
          <p:nvPr>
            <p:ph type="body" sz="quarter" idx="12"/>
          </p:nvPr>
        </p:nvSpPr>
        <p:spPr/>
        <p:txBody>
          <a:bodyPr>
            <a:normAutofit/>
          </a:bodyPr>
          <a:lstStyle/>
          <a:p>
            <a:r>
              <a:rPr lang="en-US" sz="4800" dirty="0"/>
              <a:t>Benchmarking Initiative</a:t>
            </a:r>
          </a:p>
        </p:txBody>
      </p:sp>
    </p:spTree>
    <p:extLst>
      <p:ext uri="{BB962C8B-B14F-4D97-AF65-F5344CB8AC3E}">
        <p14:creationId xmlns:p14="http://schemas.microsoft.com/office/powerpoint/2010/main" val="2053629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3D027-0428-4FD1-A613-D46E4091B95B}"/>
              </a:ext>
            </a:extLst>
          </p:cNvPr>
          <p:cNvSpPr>
            <a:spLocks noGrp="1"/>
          </p:cNvSpPr>
          <p:nvPr>
            <p:ph type="title"/>
          </p:nvPr>
        </p:nvSpPr>
        <p:spPr/>
        <p:txBody>
          <a:bodyPr>
            <a:normAutofit/>
          </a:bodyPr>
          <a:lstStyle/>
          <a:p>
            <a:r>
              <a:rPr lang="en-US" sz="4000" dirty="0">
                <a:latin typeface="+mj-lt"/>
              </a:rPr>
              <a:t>Key Differences</a:t>
            </a:r>
          </a:p>
        </p:txBody>
      </p:sp>
      <p:sp>
        <p:nvSpPr>
          <p:cNvPr id="3" name="Content Placeholder 2">
            <a:extLst>
              <a:ext uri="{FF2B5EF4-FFF2-40B4-BE49-F238E27FC236}">
                <a16:creationId xmlns:a16="http://schemas.microsoft.com/office/drawing/2014/main" id="{931C3C6B-3611-4334-969E-F8F3C99A49EA}"/>
              </a:ext>
            </a:extLst>
          </p:cNvPr>
          <p:cNvSpPr>
            <a:spLocks noGrp="1"/>
          </p:cNvSpPr>
          <p:nvPr>
            <p:ph idx="1"/>
          </p:nvPr>
        </p:nvSpPr>
        <p:spPr>
          <a:xfrm>
            <a:off x="838200" y="1414463"/>
            <a:ext cx="6285614" cy="4762500"/>
          </a:xfrm>
        </p:spPr>
        <p:txBody>
          <a:bodyPr/>
          <a:lstStyle/>
          <a:p>
            <a:pPr marL="0" marR="0" lvl="0" indent="0" algn="l" defTabSz="914400" rtl="0" eaLnBrk="1" fontAlgn="auto" latinLnBrk="0" hangingPunct="1">
              <a:lnSpc>
                <a:spcPts val="2640"/>
              </a:lnSpc>
              <a:spcBef>
                <a:spcPts val="600"/>
              </a:spcBef>
              <a:spcAft>
                <a:spcPts val="60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Executive Summary lays out key observations</a:t>
            </a: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Items that might result in a meaningful difference in outcome in practice are highlighted in the report</a:t>
            </a: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Final presentation is subject to design change</a:t>
            </a:r>
          </a:p>
          <a:p>
            <a:endParaRPr lang="en-US" dirty="0"/>
          </a:p>
        </p:txBody>
      </p:sp>
      <p:sp>
        <p:nvSpPr>
          <p:cNvPr id="5" name="Slide Number Placeholder 4">
            <a:extLst>
              <a:ext uri="{FF2B5EF4-FFF2-40B4-BE49-F238E27FC236}">
                <a16:creationId xmlns:a16="http://schemas.microsoft.com/office/drawing/2014/main" id="{CFFEC389-E193-4957-AAFC-D3D283DBE7C1}"/>
              </a:ext>
            </a:extLst>
          </p:cNvPr>
          <p:cNvSpPr>
            <a:spLocks noGrp="1"/>
          </p:cNvSpPr>
          <p:nvPr>
            <p:ph type="sldNum" sz="quarter" idx="12"/>
          </p:nvPr>
        </p:nvSpPr>
        <p:spPr/>
        <p:txBody>
          <a:bodyPr/>
          <a:lstStyle/>
          <a:p>
            <a:fld id="{A68F81FF-A8B7-8E49-9D5B-3CAD5ADFEE36}" type="slidenum">
              <a:rPr lang="en-US" smtClean="0"/>
              <a:pPr/>
              <a:t>10</a:t>
            </a:fld>
            <a:endParaRPr lang="en-US" dirty="0"/>
          </a:p>
        </p:txBody>
      </p:sp>
      <p:sp>
        <p:nvSpPr>
          <p:cNvPr id="6" name="Folded Corner 5">
            <a:extLst>
              <a:ext uri="{FF2B5EF4-FFF2-40B4-BE49-F238E27FC236}">
                <a16:creationId xmlns:a16="http://schemas.microsoft.com/office/drawing/2014/main" id="{DA88AC1F-C98B-46AB-AAA2-CFFF218A6DB8}"/>
              </a:ext>
            </a:extLst>
          </p:cNvPr>
          <p:cNvSpPr/>
          <p:nvPr/>
        </p:nvSpPr>
        <p:spPr>
          <a:xfrm>
            <a:off x="7215188" y="1733108"/>
            <a:ext cx="4138612" cy="4253356"/>
          </a:xfrm>
          <a:prstGeom prst="foldedCorner">
            <a:avLst/>
          </a:prstGeom>
          <a:solidFill>
            <a:sysClr val="window" lastClr="FFFFFF">
              <a:lumMod val="95000"/>
            </a:sysClr>
          </a:solidFill>
          <a:ln w="12700" cap="flat" cmpd="sng" algn="ctr">
            <a:noFill/>
            <a:prstDash val="solid"/>
            <a:miter lim="800000"/>
          </a:ln>
          <a:effectLst>
            <a:outerShdw blurRad="50800" dist="38100" algn="l" rotWithShape="0">
              <a:prstClr val="black">
                <a:alpha val="40000"/>
              </a:prstClr>
            </a:outerShdw>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B5494"/>
                </a:solidFill>
                <a:effectLst/>
                <a:uLnTx/>
                <a:uFillTx/>
                <a:latin typeface="Calibri" panose="020F0502020204030204" pitchFamily="34" charset="0"/>
                <a:ea typeface="+mn-ea"/>
                <a:cs typeface="Calibri" panose="020F0502020204030204" pitchFamily="34" charset="0"/>
              </a:rPr>
              <a:t>Executive Summary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 Introduction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1. The final report arising from Phase 1 IESBA's benchmarking initiative (Final Report), compares…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Fee-related Provisions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Fees paid by an audit client and Total Fees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highlight>
                  <a:srgbClr val="C0C0C0"/>
                </a:highlight>
                <a:uLnTx/>
                <a:uFillTx/>
                <a:latin typeface="Calibri" panose="020F0502020204030204" pitchFamily="34" charset="0"/>
                <a:ea typeface="+mn-ea"/>
                <a:cs typeface="Calibri" panose="020F0502020204030204" pitchFamily="34" charset="0"/>
              </a:rPr>
              <a:t>19. The Code does not seek to determine the level of fees that might be appropriate. However, it does include … These issues are not addressed by the SEC and PCAOB ethics and independence rules.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443483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3A82A1-8FED-4D72-8EEE-BC7E3A1874E7}"/>
              </a:ext>
            </a:extLst>
          </p:cNvPr>
          <p:cNvSpPr>
            <a:spLocks noGrp="1"/>
          </p:cNvSpPr>
          <p:nvPr>
            <p:ph sz="half" idx="2"/>
          </p:nvPr>
        </p:nvSpPr>
        <p:spPr/>
        <p:txBody>
          <a:bodyPr>
            <a:noAutofit/>
          </a:bodyPr>
          <a:lstStyle/>
          <a:p>
            <a:pPr marL="228600" marR="0" lvl="0" indent="-2286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A4A4A"/>
                </a:solidFill>
                <a:effectLst/>
                <a:uLnTx/>
                <a:uFillTx/>
                <a:latin typeface="Arial" panose="020B0604020202020204"/>
                <a:ea typeface="+mn-ea"/>
                <a:cs typeface="+mn-cs"/>
              </a:rPr>
              <a:t>The Code and the SEC rules were developed to apply in different circumstances which result in different approaches</a:t>
            </a:r>
          </a:p>
          <a:p>
            <a:pPr marL="685800" marR="0" lvl="1" indent="-228600" algn="l" defTabSz="914400" rtl="0" eaLnBrk="1" fontAlgn="auto" latinLnBrk="0" hangingPunct="1">
              <a:lnSpc>
                <a:spcPts val="264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Despite this difference, neither the Code nor the SEC framework is entirely "rules-based" or entirely "principles-based“</a:t>
            </a:r>
          </a:p>
          <a:p>
            <a:pPr marL="685800" marR="0" lvl="1" indent="-228600" algn="l" defTabSz="914400" rtl="0" eaLnBrk="1" fontAlgn="auto" latinLnBrk="0" hangingPunct="1">
              <a:lnSpc>
                <a:spcPts val="264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Code requires the application of the conceptual framework versus the SEC rules includes the general independence standard and the 4 overarching principles</a:t>
            </a:r>
          </a:p>
          <a:p>
            <a:pPr marL="228600" marR="0" lvl="0" indent="-2286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A4A4A"/>
                </a:solidFill>
                <a:effectLst/>
                <a:uLnTx/>
                <a:uFillTx/>
                <a:latin typeface="Arial" panose="020B0604020202020204"/>
                <a:ea typeface="+mn-ea"/>
                <a:cs typeface="+mn-cs"/>
              </a:rPr>
              <a:t>Both frameworks specify the fundamental objectives (or principles) by which an auditor's independence should be assessed</a:t>
            </a:r>
          </a:p>
          <a:p>
            <a:pPr marL="457200" marR="0" lvl="1" indent="0" algn="l" defTabSz="914400" rtl="0" eaLnBrk="1" fontAlgn="auto" latinLnBrk="0" hangingPunct="1">
              <a:lnSpc>
                <a:spcPts val="2640"/>
              </a:lnSpc>
              <a:spcBef>
                <a:spcPts val="600"/>
              </a:spcBef>
              <a:spcAft>
                <a:spcPts val="600"/>
              </a:spcAft>
              <a:buClr>
                <a:srgbClr val="4A4A4A"/>
              </a:buClr>
              <a:buSzTx/>
              <a:buFont typeface="System Font Regular"/>
              <a:buNone/>
              <a:tabLst/>
              <a:defRPr/>
            </a:pPr>
            <a:endPar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endParaRPr>
          </a:p>
          <a:p>
            <a:endParaRPr lang="en-US" dirty="0"/>
          </a:p>
        </p:txBody>
      </p:sp>
      <p:sp>
        <p:nvSpPr>
          <p:cNvPr id="4" name="Slide Number Placeholder 3">
            <a:extLst>
              <a:ext uri="{FF2B5EF4-FFF2-40B4-BE49-F238E27FC236}">
                <a16:creationId xmlns:a16="http://schemas.microsoft.com/office/drawing/2014/main" id="{0ED5A71A-2778-42BF-8E94-19041F8DBF8C}"/>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5" name="Title 4">
            <a:extLst>
              <a:ext uri="{FF2B5EF4-FFF2-40B4-BE49-F238E27FC236}">
                <a16:creationId xmlns:a16="http://schemas.microsoft.com/office/drawing/2014/main" id="{2B88C833-1E0D-4349-8A3E-A572DF78A03C}"/>
              </a:ext>
            </a:extLst>
          </p:cNvPr>
          <p:cNvSpPr>
            <a:spLocks noGrp="1"/>
          </p:cNvSpPr>
          <p:nvPr>
            <p:ph type="title"/>
          </p:nvPr>
        </p:nvSpPr>
        <p:spPr/>
        <p:txBody>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Overarching Principles and Approach</a:t>
            </a:r>
            <a:endParaRPr lang="en-US" dirty="0"/>
          </a:p>
        </p:txBody>
      </p:sp>
    </p:spTree>
    <p:extLst>
      <p:ext uri="{BB962C8B-B14F-4D97-AF65-F5344CB8AC3E}">
        <p14:creationId xmlns:p14="http://schemas.microsoft.com/office/powerpoint/2010/main" val="3927896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72B9C-E160-428A-AD74-419F579E7C6C}"/>
              </a:ext>
            </a:extLst>
          </p:cNvPr>
          <p:cNvSpPr>
            <a:spLocks noGrp="1"/>
          </p:cNvSpPr>
          <p:nvPr>
            <p:ph type="title"/>
          </p:nvPr>
        </p:nvSpPr>
        <p:spPr>
          <a:xfrm>
            <a:off x="446548" y="36374"/>
            <a:ext cx="10907252" cy="1068518"/>
          </a:xfrm>
        </p:spPr>
        <p:txBody>
          <a:bodyPr>
            <a:normAutofit/>
          </a:bodyPr>
          <a:lstStyle/>
          <a:p>
            <a:r>
              <a:rPr lang="en-US" sz="3600" dirty="0">
                <a:latin typeface="+mj-lt"/>
              </a:rPr>
              <a:t>Fundamental Objectives</a:t>
            </a:r>
            <a:br>
              <a:rPr lang="en-US" sz="3100" dirty="0">
                <a:latin typeface="+mj-lt"/>
              </a:rPr>
            </a:br>
            <a:r>
              <a:rPr lang="en-US" sz="2700" dirty="0">
                <a:latin typeface="+mj-lt"/>
              </a:rPr>
              <a:t>Code’s Fundamental Principles vs SEC’s Overarching Principles</a:t>
            </a:r>
          </a:p>
        </p:txBody>
      </p:sp>
      <p:sp>
        <p:nvSpPr>
          <p:cNvPr id="6" name="Rectangle: Rounded Corners 5">
            <a:extLst>
              <a:ext uri="{FF2B5EF4-FFF2-40B4-BE49-F238E27FC236}">
                <a16:creationId xmlns:a16="http://schemas.microsoft.com/office/drawing/2014/main" id="{3AA0369D-B2C5-4B5D-A474-AA2743DE4B7C}"/>
              </a:ext>
            </a:extLst>
          </p:cNvPr>
          <p:cNvSpPr/>
          <p:nvPr/>
        </p:nvSpPr>
        <p:spPr>
          <a:xfrm>
            <a:off x="6188149" y="1682404"/>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Creates a mutual or conflicting interest between the accountant and the audit client</a:t>
            </a:r>
          </a:p>
        </p:txBody>
      </p:sp>
      <p:sp>
        <p:nvSpPr>
          <p:cNvPr id="12" name="Rectangle: Rounded Corners 11">
            <a:extLst>
              <a:ext uri="{FF2B5EF4-FFF2-40B4-BE49-F238E27FC236}">
                <a16:creationId xmlns:a16="http://schemas.microsoft.com/office/drawing/2014/main" id="{A7E1B9C4-722A-4916-AD90-D1F6D46698F5}"/>
              </a:ext>
            </a:extLst>
          </p:cNvPr>
          <p:cNvSpPr/>
          <p:nvPr/>
        </p:nvSpPr>
        <p:spPr>
          <a:xfrm>
            <a:off x="6251941" y="3058571"/>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Places the accountant in the position of auditing his or her own work</a:t>
            </a:r>
          </a:p>
        </p:txBody>
      </p:sp>
      <p:sp>
        <p:nvSpPr>
          <p:cNvPr id="13" name="Rectangle: Rounded Corners 12">
            <a:extLst>
              <a:ext uri="{FF2B5EF4-FFF2-40B4-BE49-F238E27FC236}">
                <a16:creationId xmlns:a16="http://schemas.microsoft.com/office/drawing/2014/main" id="{5DF96FAC-D125-4AF9-80E3-B8D1DFD20FA2}"/>
              </a:ext>
            </a:extLst>
          </p:cNvPr>
          <p:cNvSpPr/>
          <p:nvPr/>
        </p:nvSpPr>
        <p:spPr>
          <a:xfrm>
            <a:off x="6251944" y="4426562"/>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Results in the accountant acting as management or an employee of the audit client</a:t>
            </a:r>
          </a:p>
        </p:txBody>
      </p:sp>
      <p:sp>
        <p:nvSpPr>
          <p:cNvPr id="14" name="Rectangle: Rounded Corners 13">
            <a:extLst>
              <a:ext uri="{FF2B5EF4-FFF2-40B4-BE49-F238E27FC236}">
                <a16:creationId xmlns:a16="http://schemas.microsoft.com/office/drawing/2014/main" id="{57A1046C-C8AE-4FB6-91E8-EF5F991C9048}"/>
              </a:ext>
            </a:extLst>
          </p:cNvPr>
          <p:cNvSpPr/>
          <p:nvPr/>
        </p:nvSpPr>
        <p:spPr>
          <a:xfrm>
            <a:off x="6251941" y="5656734"/>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Places the accountant in a position of being an advocate for the audit client</a:t>
            </a:r>
          </a:p>
        </p:txBody>
      </p:sp>
      <p:sp>
        <p:nvSpPr>
          <p:cNvPr id="16" name="Rectangle: Rounded Corners 15">
            <a:extLst>
              <a:ext uri="{FF2B5EF4-FFF2-40B4-BE49-F238E27FC236}">
                <a16:creationId xmlns:a16="http://schemas.microsoft.com/office/drawing/2014/main" id="{A1556ECA-1D78-4FB7-8112-6EA0E5729B34}"/>
              </a:ext>
            </a:extLst>
          </p:cNvPr>
          <p:cNvSpPr/>
          <p:nvPr/>
        </p:nvSpPr>
        <p:spPr>
          <a:xfrm>
            <a:off x="446548" y="1418322"/>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Provisions on </a:t>
            </a:r>
            <a:r>
              <a:rPr lang="en-US" dirty="0">
                <a:solidFill>
                  <a:schemeClr val="tx1"/>
                </a:solidFill>
                <a:latin typeface="+mj-lt"/>
              </a:rPr>
              <a:t>conflict of interest</a:t>
            </a:r>
          </a:p>
        </p:txBody>
      </p:sp>
      <p:sp>
        <p:nvSpPr>
          <p:cNvPr id="17" name="Rectangle: Rounded Corners 16">
            <a:extLst>
              <a:ext uri="{FF2B5EF4-FFF2-40B4-BE49-F238E27FC236}">
                <a16:creationId xmlns:a16="http://schemas.microsoft.com/office/drawing/2014/main" id="{A7319F7B-6EC3-4F74-B6BE-8BA0D8843F05}"/>
              </a:ext>
            </a:extLst>
          </p:cNvPr>
          <p:cNvSpPr/>
          <p:nvPr/>
        </p:nvSpPr>
        <p:spPr>
          <a:xfrm>
            <a:off x="446548" y="2172745"/>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Self-interest threat</a:t>
            </a:r>
          </a:p>
        </p:txBody>
      </p:sp>
      <p:sp>
        <p:nvSpPr>
          <p:cNvPr id="18" name="Rectangle: Rounded Corners 17">
            <a:extLst>
              <a:ext uri="{FF2B5EF4-FFF2-40B4-BE49-F238E27FC236}">
                <a16:creationId xmlns:a16="http://schemas.microsoft.com/office/drawing/2014/main" id="{61743571-CBAB-4A84-B231-3ABF9202E280}"/>
              </a:ext>
            </a:extLst>
          </p:cNvPr>
          <p:cNvSpPr/>
          <p:nvPr/>
        </p:nvSpPr>
        <p:spPr>
          <a:xfrm>
            <a:off x="414653" y="2897768"/>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Familiarity threat</a:t>
            </a:r>
          </a:p>
        </p:txBody>
      </p:sp>
      <p:sp>
        <p:nvSpPr>
          <p:cNvPr id="19" name="Rectangle: Rounded Corners 18">
            <a:extLst>
              <a:ext uri="{FF2B5EF4-FFF2-40B4-BE49-F238E27FC236}">
                <a16:creationId xmlns:a16="http://schemas.microsoft.com/office/drawing/2014/main" id="{F846F785-0D03-43B7-91BB-DD15E8208CAE}"/>
              </a:ext>
            </a:extLst>
          </p:cNvPr>
          <p:cNvSpPr/>
          <p:nvPr/>
        </p:nvSpPr>
        <p:spPr>
          <a:xfrm>
            <a:off x="414652" y="3622979"/>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Intimidation threat</a:t>
            </a:r>
          </a:p>
        </p:txBody>
      </p:sp>
      <p:sp>
        <p:nvSpPr>
          <p:cNvPr id="20" name="Rectangle: Rounded Corners 19">
            <a:extLst>
              <a:ext uri="{FF2B5EF4-FFF2-40B4-BE49-F238E27FC236}">
                <a16:creationId xmlns:a16="http://schemas.microsoft.com/office/drawing/2014/main" id="{D1486F63-6943-42EA-BAB7-3925795E7665}"/>
              </a:ext>
            </a:extLst>
          </p:cNvPr>
          <p:cNvSpPr/>
          <p:nvPr/>
        </p:nvSpPr>
        <p:spPr>
          <a:xfrm>
            <a:off x="446548" y="5255724"/>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mj-lt"/>
              </a:rPr>
              <a:t>Prohibition from assuming management reasonability</a:t>
            </a:r>
          </a:p>
        </p:txBody>
      </p:sp>
      <p:sp>
        <p:nvSpPr>
          <p:cNvPr id="21" name="Rectangle: Rounded Corners 20">
            <a:extLst>
              <a:ext uri="{FF2B5EF4-FFF2-40B4-BE49-F238E27FC236}">
                <a16:creationId xmlns:a16="http://schemas.microsoft.com/office/drawing/2014/main" id="{42B3B09B-F307-4DE9-A7DD-8E672093C864}"/>
              </a:ext>
            </a:extLst>
          </p:cNvPr>
          <p:cNvSpPr/>
          <p:nvPr/>
        </p:nvSpPr>
        <p:spPr>
          <a:xfrm>
            <a:off x="446548" y="6035697"/>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Advocacy threat</a:t>
            </a:r>
          </a:p>
        </p:txBody>
      </p:sp>
      <p:sp>
        <p:nvSpPr>
          <p:cNvPr id="22" name="Rectangle: Rounded Corners 21">
            <a:extLst>
              <a:ext uri="{FF2B5EF4-FFF2-40B4-BE49-F238E27FC236}">
                <a16:creationId xmlns:a16="http://schemas.microsoft.com/office/drawing/2014/main" id="{DA77AB93-BC7D-4D5C-9199-AEDBFFD1C2AE}"/>
              </a:ext>
            </a:extLst>
          </p:cNvPr>
          <p:cNvSpPr/>
          <p:nvPr/>
        </p:nvSpPr>
        <p:spPr>
          <a:xfrm>
            <a:off x="446548" y="4426562"/>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Self-review threat</a:t>
            </a:r>
          </a:p>
        </p:txBody>
      </p:sp>
      <p:cxnSp>
        <p:nvCxnSpPr>
          <p:cNvPr id="24" name="Straight Arrow Connector 23">
            <a:extLst>
              <a:ext uri="{FF2B5EF4-FFF2-40B4-BE49-F238E27FC236}">
                <a16:creationId xmlns:a16="http://schemas.microsoft.com/office/drawing/2014/main" id="{6AF39BD4-65EC-45B4-9995-276E4BE10A10}"/>
              </a:ext>
            </a:extLst>
          </p:cNvPr>
          <p:cNvCxnSpPr>
            <a:cxnSpLocks/>
            <a:stCxn id="16" idx="3"/>
            <a:endCxn id="6" idx="1"/>
          </p:cNvCxnSpPr>
          <p:nvPr/>
        </p:nvCxnSpPr>
        <p:spPr>
          <a:xfrm>
            <a:off x="5422585" y="1682405"/>
            <a:ext cx="765564" cy="462515"/>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5AAE75F-9CDB-4896-8E02-A1C3B10F8971}"/>
              </a:ext>
            </a:extLst>
          </p:cNvPr>
          <p:cNvCxnSpPr>
            <a:stCxn id="17" idx="3"/>
            <a:endCxn id="6" idx="1"/>
          </p:cNvCxnSpPr>
          <p:nvPr/>
        </p:nvCxnSpPr>
        <p:spPr>
          <a:xfrm flipV="1">
            <a:off x="5422585" y="2144920"/>
            <a:ext cx="765564" cy="291908"/>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5CEE4A0-7E23-48A3-919E-BE59929BDB47}"/>
              </a:ext>
            </a:extLst>
          </p:cNvPr>
          <p:cNvCxnSpPr>
            <a:stCxn id="18" idx="3"/>
            <a:endCxn id="6" idx="1"/>
          </p:cNvCxnSpPr>
          <p:nvPr/>
        </p:nvCxnSpPr>
        <p:spPr>
          <a:xfrm flipV="1">
            <a:off x="5390690" y="2144920"/>
            <a:ext cx="797459" cy="1016931"/>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79F7579-42BC-4C97-9287-21053F1D8C98}"/>
              </a:ext>
            </a:extLst>
          </p:cNvPr>
          <p:cNvCxnSpPr>
            <a:stCxn id="19" idx="3"/>
            <a:endCxn id="6" idx="1"/>
          </p:cNvCxnSpPr>
          <p:nvPr/>
        </p:nvCxnSpPr>
        <p:spPr>
          <a:xfrm flipV="1">
            <a:off x="5390689" y="2144920"/>
            <a:ext cx="797460" cy="1742142"/>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3202C31-AC84-4EAE-8F80-1472E2D96942}"/>
              </a:ext>
            </a:extLst>
          </p:cNvPr>
          <p:cNvCxnSpPr>
            <a:stCxn id="22" idx="3"/>
            <a:endCxn id="12" idx="1"/>
          </p:cNvCxnSpPr>
          <p:nvPr/>
        </p:nvCxnSpPr>
        <p:spPr>
          <a:xfrm flipV="1">
            <a:off x="5422585" y="3521087"/>
            <a:ext cx="829356" cy="1169558"/>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DFFD92D-565E-46EE-953B-3E38538E1339}"/>
              </a:ext>
            </a:extLst>
          </p:cNvPr>
          <p:cNvCxnSpPr>
            <a:stCxn id="20" idx="3"/>
            <a:endCxn id="13" idx="1"/>
          </p:cNvCxnSpPr>
          <p:nvPr/>
        </p:nvCxnSpPr>
        <p:spPr>
          <a:xfrm flipV="1">
            <a:off x="5422585" y="4889078"/>
            <a:ext cx="829359" cy="6307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F5324834-2878-4A25-B6BA-98F2224BF588}"/>
              </a:ext>
            </a:extLst>
          </p:cNvPr>
          <p:cNvCxnSpPr>
            <a:stCxn id="21" idx="3"/>
            <a:endCxn id="14" idx="1"/>
          </p:cNvCxnSpPr>
          <p:nvPr/>
        </p:nvCxnSpPr>
        <p:spPr>
          <a:xfrm flipV="1">
            <a:off x="5422585" y="6119250"/>
            <a:ext cx="829356" cy="18053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586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Compliance with Overarching Principles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692331" y="1178136"/>
            <a:ext cx="10515600" cy="4762500"/>
          </a:xfrm>
        </p:spPr>
        <p:txBody>
          <a:bodyPr>
            <a:noAutofit/>
          </a:bodyPr>
          <a:lstStyle/>
          <a:p>
            <a:r>
              <a:rPr lang="en-US" sz="2200" dirty="0">
                <a:latin typeface="+mj-lt"/>
              </a:rPr>
              <a:t>Despite the similar fundamental objectives (or principles), the assessment and the application of those principles are different</a:t>
            </a:r>
          </a:p>
          <a:p>
            <a:endParaRPr lang="en-US" dirty="0"/>
          </a:p>
          <a:p>
            <a:endParaRPr lang="en-US" dirty="0"/>
          </a:p>
          <a:p>
            <a:endParaRPr lang="en-US" dirty="0"/>
          </a:p>
          <a:p>
            <a:endParaRPr lang="en-US" dirty="0"/>
          </a:p>
          <a:p>
            <a:endParaRPr lang="en-US" dirty="0"/>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13</a:t>
            </a:fld>
            <a:endParaRPr lang="en-US" dirty="0"/>
          </a:p>
        </p:txBody>
      </p:sp>
      <p:graphicFrame>
        <p:nvGraphicFramePr>
          <p:cNvPr id="4" name="Table 5">
            <a:extLst>
              <a:ext uri="{FF2B5EF4-FFF2-40B4-BE49-F238E27FC236}">
                <a16:creationId xmlns:a16="http://schemas.microsoft.com/office/drawing/2014/main" id="{7BA28831-BBFA-4845-8C8A-31E222984070}"/>
              </a:ext>
            </a:extLst>
          </p:cNvPr>
          <p:cNvGraphicFramePr>
            <a:graphicFrameLocks noGrp="1"/>
          </p:cNvGraphicFramePr>
          <p:nvPr>
            <p:extLst>
              <p:ext uri="{D42A27DB-BD31-4B8C-83A1-F6EECF244321}">
                <p14:modId xmlns:p14="http://schemas.microsoft.com/office/powerpoint/2010/main" val="1937601115"/>
              </p:ext>
            </p:extLst>
          </p:nvPr>
        </p:nvGraphicFramePr>
        <p:xfrm>
          <a:off x="696685" y="2078143"/>
          <a:ext cx="10515599" cy="4070350"/>
        </p:xfrm>
        <a:graphic>
          <a:graphicData uri="http://schemas.openxmlformats.org/drawingml/2006/table">
            <a:tbl>
              <a:tblPr firstRow="1" bandRow="1">
                <a:tableStyleId>{5C22544A-7EE6-4342-B048-85BDC9FD1C3A}</a:tableStyleId>
              </a:tblPr>
              <a:tblGrid>
                <a:gridCol w="5312229">
                  <a:extLst>
                    <a:ext uri="{9D8B030D-6E8A-4147-A177-3AD203B41FA5}">
                      <a16:colId xmlns:a16="http://schemas.microsoft.com/office/drawing/2014/main" val="431845961"/>
                    </a:ext>
                  </a:extLst>
                </a:gridCol>
                <a:gridCol w="5203370">
                  <a:extLst>
                    <a:ext uri="{9D8B030D-6E8A-4147-A177-3AD203B41FA5}">
                      <a16:colId xmlns:a16="http://schemas.microsoft.com/office/drawing/2014/main" val="1730675274"/>
                    </a:ext>
                  </a:extLst>
                </a:gridCol>
              </a:tblGrid>
              <a:tr h="508794">
                <a:tc>
                  <a:txBody>
                    <a:bodyPr/>
                    <a:lstStyle/>
                    <a:p>
                      <a:pPr algn="ctr">
                        <a:spcBef>
                          <a:spcPts val="600"/>
                        </a:spcBef>
                        <a:spcAft>
                          <a:spcPts val="600"/>
                        </a:spcAft>
                      </a:pPr>
                      <a:r>
                        <a:rPr lang="en-US" sz="2000" dirty="0">
                          <a:latin typeface="+mj-lt"/>
                        </a:rPr>
                        <a:t>The Code’s Provision*</a:t>
                      </a:r>
                    </a:p>
                  </a:txBody>
                  <a:tcPr anchor="ctr">
                    <a:solidFill>
                      <a:srgbClr val="0070C0"/>
                    </a:solidFill>
                  </a:tcPr>
                </a:tc>
                <a:tc>
                  <a:txBody>
                    <a:bodyPr/>
                    <a:lstStyle/>
                    <a:p>
                      <a:pPr algn="ctr">
                        <a:spcBef>
                          <a:spcPts val="600"/>
                        </a:spcBef>
                        <a:spcAft>
                          <a:spcPts val="600"/>
                        </a:spcAft>
                      </a:pPr>
                      <a:r>
                        <a:rPr lang="en-US" sz="2000" dirty="0">
                          <a:latin typeface="+mj-lt"/>
                        </a:rPr>
                        <a:t>SEC Rules*</a:t>
                      </a:r>
                    </a:p>
                  </a:txBody>
                  <a:tcPr anchor="ctr">
                    <a:solidFill>
                      <a:srgbClr val="0070C0"/>
                    </a:solidFill>
                  </a:tcPr>
                </a:tc>
                <a:extLst>
                  <a:ext uri="{0D108BD9-81ED-4DB2-BD59-A6C34878D82A}">
                    <a16:rowId xmlns:a16="http://schemas.microsoft.com/office/drawing/2014/main" val="1930014476"/>
                  </a:ext>
                </a:extLst>
              </a:tr>
              <a:tr h="3561556">
                <a:tc>
                  <a:txBody>
                    <a:bodyPr/>
                    <a:lstStyle/>
                    <a:p>
                      <a:pPr marL="285750" indent="-285750">
                        <a:lnSpc>
                          <a:spcPts val="2400"/>
                        </a:lnSpc>
                        <a:spcBef>
                          <a:spcPts val="1200"/>
                        </a:spcBef>
                        <a:spcAft>
                          <a:spcPts val="600"/>
                        </a:spcAft>
                        <a:buFont typeface="Arial" panose="020B0604020202020204" pitchFamily="34" charset="0"/>
                        <a:buChar char="•"/>
                      </a:pPr>
                      <a:r>
                        <a:rPr lang="en-US" sz="2000" dirty="0">
                          <a:latin typeface="+mj-lt"/>
                        </a:rPr>
                        <a:t>The conceptual framework in the Code focuses on the possibility that a service or relationship might give rise to a </a:t>
                      </a:r>
                      <a:r>
                        <a:rPr lang="en-US" sz="2000" b="1" dirty="0">
                          <a:latin typeface="+mj-lt"/>
                        </a:rPr>
                        <a:t>threat</a:t>
                      </a:r>
                      <a:r>
                        <a:rPr lang="en-US" sz="2000" dirty="0">
                          <a:latin typeface="+mj-lt"/>
                        </a:rPr>
                        <a:t> – and then on whether that potential threat is at or can be reduced to an acceptable level by the application of </a:t>
                      </a:r>
                      <a:r>
                        <a:rPr lang="en-US" sz="2000" b="1" dirty="0">
                          <a:latin typeface="+mj-lt"/>
                        </a:rPr>
                        <a:t>safeguards</a:t>
                      </a:r>
                      <a:r>
                        <a:rPr lang="en-US" sz="2000" dirty="0">
                          <a:latin typeface="+mj-lt"/>
                        </a:rPr>
                        <a:t>. </a:t>
                      </a:r>
                    </a:p>
                    <a:p>
                      <a:pPr marL="285750" marR="0" lvl="0" indent="-28575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lang="en-US" sz="2000" dirty="0">
                          <a:latin typeface="+mj-lt"/>
                        </a:rPr>
                        <a:t>The service or relationship is prohibited if  the threat cannot be eliminated or reduced  to an acceptable level. </a:t>
                      </a:r>
                    </a:p>
                    <a:p>
                      <a:endParaRPr lang="en-US" dirty="0"/>
                    </a:p>
                  </a:txBody>
                  <a:tcPr>
                    <a:solidFill>
                      <a:srgbClr val="CAE4FA"/>
                    </a:solidFill>
                  </a:tcPr>
                </a:tc>
                <a:tc>
                  <a:txBody>
                    <a:bodyPr/>
                    <a:lstStyle/>
                    <a:p>
                      <a:pPr marL="285750" indent="-285750">
                        <a:lnSpc>
                          <a:spcPts val="2400"/>
                        </a:lnSpc>
                        <a:spcBef>
                          <a:spcPts val="600"/>
                        </a:spcBef>
                        <a:spcAft>
                          <a:spcPts val="600"/>
                        </a:spcAft>
                        <a:buFont typeface="Arial" panose="020B0604020202020204" pitchFamily="34" charset="0"/>
                        <a:buChar char="•"/>
                      </a:pPr>
                      <a:r>
                        <a:rPr lang="en-US" sz="2000" dirty="0">
                          <a:latin typeface="+mj-lt"/>
                        </a:rPr>
                        <a:t>The SEC rules </a:t>
                      </a:r>
                      <a:r>
                        <a:rPr lang="en-US" sz="2000" b="1" dirty="0">
                          <a:latin typeface="+mj-lt"/>
                        </a:rPr>
                        <a:t>do not permit safeguards </a:t>
                      </a:r>
                      <a:r>
                        <a:rPr lang="en-US" sz="2000" dirty="0">
                          <a:latin typeface="+mj-lt"/>
                        </a:rPr>
                        <a:t>to address situations where a service or relationship would otherwise breach the overarching principles. </a:t>
                      </a:r>
                    </a:p>
                    <a:p>
                      <a:pPr marL="285750" indent="-285750">
                        <a:lnSpc>
                          <a:spcPts val="2400"/>
                        </a:lnSpc>
                        <a:spcBef>
                          <a:spcPts val="600"/>
                        </a:spcBef>
                        <a:spcAft>
                          <a:spcPts val="600"/>
                        </a:spcAft>
                        <a:buFont typeface="Arial" panose="020B0604020202020204" pitchFamily="34" charset="0"/>
                        <a:buChar char="•"/>
                      </a:pPr>
                      <a:r>
                        <a:rPr lang="en-US" sz="2000" dirty="0">
                          <a:latin typeface="+mj-lt"/>
                        </a:rPr>
                        <a:t>An accountant's assessment focuses on whether any of the overarching principles would be breached.</a:t>
                      </a:r>
                    </a:p>
                    <a:p>
                      <a:endParaRPr lang="en-US" dirty="0"/>
                    </a:p>
                    <a:p>
                      <a:endParaRPr lang="en-US" dirty="0"/>
                    </a:p>
                  </a:txBody>
                  <a:tcPr>
                    <a:solidFill>
                      <a:srgbClr val="CAE4FA"/>
                    </a:solidFill>
                  </a:tcPr>
                </a:tc>
                <a:extLst>
                  <a:ext uri="{0D108BD9-81ED-4DB2-BD59-A6C34878D82A}">
                    <a16:rowId xmlns:a16="http://schemas.microsoft.com/office/drawing/2014/main" val="305872863"/>
                  </a:ext>
                </a:extLst>
              </a:tr>
            </a:tbl>
          </a:graphicData>
        </a:graphic>
      </p:graphicFrame>
      <p:sp>
        <p:nvSpPr>
          <p:cNvPr id="6" name="TextBox 5">
            <a:extLst>
              <a:ext uri="{FF2B5EF4-FFF2-40B4-BE49-F238E27FC236}">
                <a16:creationId xmlns:a16="http://schemas.microsoft.com/office/drawing/2014/main" id="{992C1545-1E6A-4B82-B720-A8EE136A5F8E}"/>
              </a:ext>
            </a:extLst>
          </p:cNvPr>
          <p:cNvSpPr txBox="1"/>
          <p:nvPr/>
        </p:nvSpPr>
        <p:spPr>
          <a:xfrm>
            <a:off x="3921034" y="6356349"/>
            <a:ext cx="7432766" cy="365125"/>
          </a:xfrm>
          <a:prstGeom prst="rect">
            <a:avLst/>
          </a:prstGeom>
        </p:spPr>
        <p:txBody>
          <a:bodyPr vert="horz" wrap="square" lIns="91440" tIns="45720" rIns="91440" bIns="45720" rtlCol="0" anchor="b">
            <a:normAutofit/>
          </a:bodyPr>
          <a:lstStyle/>
          <a:p>
            <a:pPr algn="l"/>
            <a:r>
              <a:rPr lang="en-US" sz="1600" i="1" dirty="0">
                <a:latin typeface="+mj-lt"/>
              </a:rPr>
              <a:t>* Provided that a proposed service or relationship is not explicitly prohibited</a:t>
            </a:r>
          </a:p>
        </p:txBody>
      </p:sp>
    </p:spTree>
    <p:extLst>
      <p:ext uri="{BB962C8B-B14F-4D97-AF65-F5344CB8AC3E}">
        <p14:creationId xmlns:p14="http://schemas.microsoft.com/office/powerpoint/2010/main" val="2680083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Assuming Management Responsibility</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831273" y="1226893"/>
            <a:ext cx="10515600" cy="4762500"/>
          </a:xfrm>
        </p:spPr>
        <p:txBody>
          <a:bodyPr>
            <a:noAutofit/>
          </a:bodyPr>
          <a:lstStyle/>
          <a:p>
            <a:r>
              <a:rPr lang="en-US" sz="2200" dirty="0">
                <a:latin typeface="+mj-lt"/>
              </a:rPr>
              <a:t>While both frameworks prohibit a firm assuming management responsibility/an accountant from acting as management for an audit client, the approaches differ as follows:</a:t>
            </a:r>
          </a:p>
          <a:p>
            <a:pPr marL="0" indent="0">
              <a:buNone/>
            </a:pPr>
            <a:endParaRPr lang="en-US" sz="20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14</a:t>
            </a:fld>
            <a:endParaRPr lang="en-US" dirty="0"/>
          </a:p>
        </p:txBody>
      </p:sp>
      <p:graphicFrame>
        <p:nvGraphicFramePr>
          <p:cNvPr id="6" name="Table 5">
            <a:extLst>
              <a:ext uri="{FF2B5EF4-FFF2-40B4-BE49-F238E27FC236}">
                <a16:creationId xmlns:a16="http://schemas.microsoft.com/office/drawing/2014/main" id="{9A5B42D1-5A93-4D12-B816-6B51E635702E}"/>
              </a:ext>
            </a:extLst>
          </p:cNvPr>
          <p:cNvGraphicFramePr>
            <a:graphicFrameLocks noGrp="1"/>
          </p:cNvGraphicFramePr>
          <p:nvPr>
            <p:extLst>
              <p:ext uri="{D42A27DB-BD31-4B8C-83A1-F6EECF244321}">
                <p14:modId xmlns:p14="http://schemas.microsoft.com/office/powerpoint/2010/main" val="4103640755"/>
              </p:ext>
            </p:extLst>
          </p:nvPr>
        </p:nvGraphicFramePr>
        <p:xfrm>
          <a:off x="845127" y="2574817"/>
          <a:ext cx="10382854" cy="3536577"/>
        </p:xfrm>
        <a:graphic>
          <a:graphicData uri="http://schemas.openxmlformats.org/drawingml/2006/table">
            <a:tbl>
              <a:tblPr firstRow="1" bandRow="1">
                <a:tableStyleId>{5C22544A-7EE6-4342-B048-85BDC9FD1C3A}</a:tableStyleId>
              </a:tblPr>
              <a:tblGrid>
                <a:gridCol w="5180535">
                  <a:extLst>
                    <a:ext uri="{9D8B030D-6E8A-4147-A177-3AD203B41FA5}">
                      <a16:colId xmlns:a16="http://schemas.microsoft.com/office/drawing/2014/main" val="431845961"/>
                    </a:ext>
                  </a:extLst>
                </a:gridCol>
                <a:gridCol w="5202319">
                  <a:extLst>
                    <a:ext uri="{9D8B030D-6E8A-4147-A177-3AD203B41FA5}">
                      <a16:colId xmlns:a16="http://schemas.microsoft.com/office/drawing/2014/main" val="1730675274"/>
                    </a:ext>
                  </a:extLst>
                </a:gridCol>
              </a:tblGrid>
              <a:tr h="366210">
                <a:tc>
                  <a:txBody>
                    <a:bodyPr/>
                    <a:lstStyle/>
                    <a:p>
                      <a:pPr algn="ctr">
                        <a:lnSpc>
                          <a:spcPts val="2400"/>
                        </a:lnSpc>
                        <a:spcBef>
                          <a:spcPts val="1200"/>
                        </a:spcBef>
                        <a:spcAft>
                          <a:spcPts val="1200"/>
                        </a:spcAft>
                      </a:pPr>
                      <a:r>
                        <a:rPr lang="en-US" sz="2000" dirty="0">
                          <a:latin typeface="+mj-lt"/>
                        </a:rPr>
                        <a:t>The Code’s Provision</a:t>
                      </a:r>
                    </a:p>
                  </a:txBody>
                  <a:tcPr anchor="ctr">
                    <a:solidFill>
                      <a:srgbClr val="0070C0"/>
                    </a:solidFill>
                  </a:tcPr>
                </a:tc>
                <a:tc>
                  <a:txBody>
                    <a:bodyPr/>
                    <a:lstStyle/>
                    <a:p>
                      <a:pPr algn="ctr">
                        <a:lnSpc>
                          <a:spcPts val="2400"/>
                        </a:lnSpc>
                        <a:spcBef>
                          <a:spcPts val="1200"/>
                        </a:spcBef>
                        <a:spcAft>
                          <a:spcPts val="1200"/>
                        </a:spcAft>
                      </a:pPr>
                      <a:r>
                        <a:rPr lang="en-US" sz="2000" dirty="0">
                          <a:latin typeface="+mj-lt"/>
                        </a:rPr>
                        <a:t>SEC Rules</a:t>
                      </a:r>
                    </a:p>
                  </a:txBody>
                  <a:tcPr anchor="ctr">
                    <a:solidFill>
                      <a:srgbClr val="0070C0"/>
                    </a:solidFill>
                  </a:tcPr>
                </a:tc>
                <a:extLst>
                  <a:ext uri="{0D108BD9-81ED-4DB2-BD59-A6C34878D82A}">
                    <a16:rowId xmlns:a16="http://schemas.microsoft.com/office/drawing/2014/main" val="1930014476"/>
                  </a:ext>
                </a:extLst>
              </a:tr>
              <a:tr h="3140337">
                <a:tc>
                  <a:txBody>
                    <a:bodyPr/>
                    <a:lstStyle/>
                    <a:p>
                      <a:pPr marL="285750" indent="-285750">
                        <a:lnSpc>
                          <a:spcPts val="2400"/>
                        </a:lnSpc>
                        <a:spcBef>
                          <a:spcPts val="600"/>
                        </a:spcBef>
                        <a:spcAft>
                          <a:spcPts val="600"/>
                        </a:spcAft>
                        <a:buFont typeface="Arial" panose="020B0604020202020204" pitchFamily="34" charset="0"/>
                        <a:buChar char="•"/>
                      </a:pPr>
                      <a:r>
                        <a:rPr lang="en-US" sz="2000" b="0" dirty="0">
                          <a:latin typeface="+mj-lt"/>
                        </a:rPr>
                        <a:t>The Code focuses on </a:t>
                      </a:r>
                      <a:r>
                        <a:rPr lang="en-US" sz="2000" b="1" dirty="0">
                          <a:latin typeface="+mj-lt"/>
                        </a:rPr>
                        <a:t>ensuring that the client's management is taking responsibility for the decisions</a:t>
                      </a:r>
                      <a:r>
                        <a:rPr lang="en-US" sz="2000" b="0" dirty="0">
                          <a:latin typeface="+mj-lt"/>
                        </a:rPr>
                        <a:t> relating to the services being provided that are properly the responsibility of management.</a:t>
                      </a:r>
                    </a:p>
                    <a:p>
                      <a:pPr>
                        <a:lnSpc>
                          <a:spcPts val="2400"/>
                        </a:lnSpc>
                        <a:spcBef>
                          <a:spcPts val="600"/>
                        </a:spcBef>
                        <a:spcAft>
                          <a:spcPts val="600"/>
                        </a:spcAft>
                      </a:pPr>
                      <a:endParaRPr lang="en-US" sz="2000" b="0" dirty="0"/>
                    </a:p>
                  </a:txBody>
                  <a:tcPr>
                    <a:solidFill>
                      <a:srgbClr val="CAE4FA"/>
                    </a:solidFill>
                  </a:tcPr>
                </a:tc>
                <a:tc>
                  <a:txBody>
                    <a:body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SEC rules prohibit the provision of services which the SEC regards as being the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proper function of management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 including providing services or undertaking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activities that would ordinarily be undertaken by an employee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of an audit client. </a:t>
                      </a:r>
                    </a:p>
                  </a:txBody>
                  <a:tcPr>
                    <a:solidFill>
                      <a:srgbClr val="CAE4FA"/>
                    </a:solidFill>
                  </a:tcPr>
                </a:tc>
                <a:extLst>
                  <a:ext uri="{0D108BD9-81ED-4DB2-BD59-A6C34878D82A}">
                    <a16:rowId xmlns:a16="http://schemas.microsoft.com/office/drawing/2014/main" val="305872863"/>
                  </a:ext>
                </a:extLst>
              </a:tr>
            </a:tbl>
          </a:graphicData>
        </a:graphic>
      </p:graphicFrame>
    </p:spTree>
    <p:extLst>
      <p:ext uri="{BB962C8B-B14F-4D97-AF65-F5344CB8AC3E}">
        <p14:creationId xmlns:p14="http://schemas.microsoft.com/office/powerpoint/2010/main" val="964624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E23F7-F24B-48D0-90C3-084D4AAF1361}"/>
              </a:ext>
            </a:extLst>
          </p:cNvPr>
          <p:cNvSpPr>
            <a:spLocks noGrp="1"/>
          </p:cNvSpPr>
          <p:nvPr>
            <p:ph type="title"/>
          </p:nvPr>
        </p:nvSpPr>
        <p:spPr/>
        <p:txBody>
          <a:bodyPr>
            <a:normAutofit fontScale="90000"/>
          </a:bodyPr>
          <a:lstStyle/>
          <a:p>
            <a:r>
              <a:rPr lang="en-US" dirty="0">
                <a:latin typeface="+mj-lt"/>
              </a:rPr>
              <a:t>Non-Compliance with Laws and Regulations</a:t>
            </a:r>
          </a:p>
        </p:txBody>
      </p:sp>
      <p:sp>
        <p:nvSpPr>
          <p:cNvPr id="3" name="Content Placeholder 2">
            <a:extLst>
              <a:ext uri="{FF2B5EF4-FFF2-40B4-BE49-F238E27FC236}">
                <a16:creationId xmlns:a16="http://schemas.microsoft.com/office/drawing/2014/main" id="{50ACB3CF-9AE9-4CE5-AEDE-6DEA11C62A0A}"/>
              </a:ext>
            </a:extLst>
          </p:cNvPr>
          <p:cNvSpPr>
            <a:spLocks noGrp="1"/>
          </p:cNvSpPr>
          <p:nvPr>
            <p:ph idx="1"/>
          </p:nvPr>
        </p:nvSpPr>
        <p:spPr>
          <a:xfrm>
            <a:off x="838200" y="1294554"/>
            <a:ext cx="10515600" cy="4762500"/>
          </a:xfrm>
        </p:spPr>
        <p:txBody>
          <a:bodyPr>
            <a:noAutofit/>
          </a:bodyPr>
          <a:lstStyle/>
          <a:p>
            <a:pPr>
              <a:lnSpc>
                <a:spcPts val="2600"/>
              </a:lnSpc>
              <a:spcBef>
                <a:spcPts val="600"/>
              </a:spcBef>
              <a:spcAft>
                <a:spcPts val="600"/>
              </a:spcAft>
            </a:pPr>
            <a:r>
              <a:rPr lang="en-US" sz="2000" dirty="0">
                <a:latin typeface="+mj-lt"/>
              </a:rPr>
              <a:t>The issue of NOCLAR is addressed in the Code but is not addressed explicitly in the SEC or PCAOB independence rules </a:t>
            </a:r>
          </a:p>
          <a:p>
            <a:pPr lvl="1">
              <a:lnSpc>
                <a:spcPts val="2600"/>
              </a:lnSpc>
              <a:spcBef>
                <a:spcPts val="600"/>
              </a:spcBef>
              <a:spcAft>
                <a:spcPts val="600"/>
              </a:spcAft>
            </a:pPr>
            <a:r>
              <a:rPr lang="en-US" sz="2000" dirty="0">
                <a:latin typeface="+mj-lt"/>
              </a:rPr>
              <a:t>The Code provides requirements and application material on how to address the position if the actual or suspected breach of law or regulation is such significance as to require </a:t>
            </a:r>
            <a:r>
              <a:rPr lang="en-US" sz="2000" dirty="0">
                <a:solidFill>
                  <a:schemeClr val="accent4"/>
                </a:solidFill>
                <a:latin typeface="+mj-lt"/>
              </a:rPr>
              <a:t>action in the public interest</a:t>
            </a:r>
            <a:r>
              <a:rPr lang="en-US" sz="2000" dirty="0">
                <a:latin typeface="+mj-lt"/>
              </a:rPr>
              <a:t>. </a:t>
            </a:r>
          </a:p>
          <a:p>
            <a:pPr lvl="1">
              <a:lnSpc>
                <a:spcPts val="2600"/>
              </a:lnSpc>
              <a:spcBef>
                <a:spcPts val="600"/>
              </a:spcBef>
              <a:spcAft>
                <a:spcPts val="600"/>
              </a:spcAft>
            </a:pPr>
            <a:r>
              <a:rPr lang="en-US" sz="2000" dirty="0">
                <a:latin typeface="+mj-lt"/>
              </a:rPr>
              <a:t>The Securities Exchange Act of 1934 and PCAOB auditing standards address the auditor's responsibility with respect to illegal acts, focusing mainly on their effect on the financial statements.</a:t>
            </a:r>
          </a:p>
          <a:p>
            <a:pPr>
              <a:lnSpc>
                <a:spcPts val="2600"/>
              </a:lnSpc>
              <a:spcBef>
                <a:spcPts val="600"/>
              </a:spcBef>
              <a:spcAft>
                <a:spcPts val="600"/>
              </a:spcAft>
            </a:pPr>
            <a:r>
              <a:rPr lang="en-US" sz="2000" dirty="0">
                <a:latin typeface="+mj-lt"/>
              </a:rPr>
              <a:t>Although NOCLAR is not part of the IIS, it is an important element of the Code’s framework</a:t>
            </a:r>
          </a:p>
          <a:p>
            <a:pPr lvl="1">
              <a:lnSpc>
                <a:spcPts val="2600"/>
              </a:lnSpc>
              <a:spcBef>
                <a:spcPts val="600"/>
              </a:spcBef>
              <a:spcAft>
                <a:spcPts val="600"/>
              </a:spcAft>
            </a:pPr>
            <a:r>
              <a:rPr lang="en-US" sz="2000" dirty="0">
                <a:latin typeface="+mj-lt"/>
              </a:rPr>
              <a:t>The WG believes the report should highlight the relevant differences and similarities</a:t>
            </a:r>
          </a:p>
        </p:txBody>
      </p:sp>
      <p:sp>
        <p:nvSpPr>
          <p:cNvPr id="5" name="Slide Number Placeholder 4">
            <a:extLst>
              <a:ext uri="{FF2B5EF4-FFF2-40B4-BE49-F238E27FC236}">
                <a16:creationId xmlns:a16="http://schemas.microsoft.com/office/drawing/2014/main" id="{94DDC2D5-7D1C-49ED-A8DE-A7AAEC96E334}"/>
              </a:ext>
            </a:extLst>
          </p:cNvPr>
          <p:cNvSpPr>
            <a:spLocks noGrp="1"/>
          </p:cNvSpPr>
          <p:nvPr>
            <p:ph type="sldNum" sz="quarter" idx="12"/>
          </p:nvPr>
        </p:nvSpPr>
        <p:spPr/>
        <p:txBody>
          <a:bodyPr/>
          <a:lstStyle/>
          <a:p>
            <a:fld id="{A68F81FF-A8B7-8E49-9D5B-3CAD5ADFEE36}" type="slidenum">
              <a:rPr lang="en-US" smtClean="0"/>
              <a:pPr/>
              <a:t>15</a:t>
            </a:fld>
            <a:endParaRPr lang="en-US" dirty="0"/>
          </a:p>
        </p:txBody>
      </p:sp>
    </p:spTree>
    <p:extLst>
      <p:ext uri="{BB962C8B-B14F-4D97-AF65-F5344CB8AC3E}">
        <p14:creationId xmlns:p14="http://schemas.microsoft.com/office/powerpoint/2010/main" val="3296843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Key Definitions (1)</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816549" y="1262063"/>
            <a:ext cx="6537250" cy="4762500"/>
          </a:xfrm>
        </p:spPr>
        <p:txBody>
          <a:bodyPr>
            <a:noAutofit/>
          </a:bodyPr>
          <a:lstStyle/>
          <a:p>
            <a:pPr>
              <a:lnSpc>
                <a:spcPts val="2600"/>
              </a:lnSpc>
              <a:spcBef>
                <a:spcPts val="600"/>
              </a:spcBef>
              <a:spcAft>
                <a:spcPts val="600"/>
              </a:spcAft>
            </a:pPr>
            <a:r>
              <a:rPr lang="en-US" sz="2400" dirty="0">
                <a:solidFill>
                  <a:srgbClr val="0B5494"/>
                </a:solidFill>
                <a:latin typeface="+mj-lt"/>
              </a:rPr>
              <a:t>Related Entitles / Affiliates</a:t>
            </a:r>
          </a:p>
          <a:p>
            <a:pPr lvl="1">
              <a:lnSpc>
                <a:spcPts val="2600"/>
              </a:lnSpc>
              <a:spcBef>
                <a:spcPts val="600"/>
              </a:spcBef>
              <a:spcAft>
                <a:spcPts val="600"/>
              </a:spcAft>
            </a:pPr>
            <a:r>
              <a:rPr lang="en-US" sz="2000" dirty="0">
                <a:latin typeface="+mj-lt"/>
              </a:rPr>
              <a:t>The focus is on the Code’s determination of related entities of a listed entity in comparison the affiliates of an audit client under the SEC rules.</a:t>
            </a:r>
          </a:p>
          <a:p>
            <a:pPr lvl="1">
              <a:lnSpc>
                <a:spcPts val="2600"/>
              </a:lnSpc>
              <a:spcBef>
                <a:spcPts val="600"/>
              </a:spcBef>
              <a:spcAft>
                <a:spcPts val="600"/>
              </a:spcAft>
            </a:pPr>
            <a:r>
              <a:rPr lang="en-US" sz="2000" dirty="0">
                <a:latin typeface="+mj-lt"/>
              </a:rPr>
              <a:t>Whilst substantially similar, </a:t>
            </a:r>
            <a:r>
              <a:rPr lang="en-US" sz="2000" dirty="0">
                <a:solidFill>
                  <a:schemeClr val="accent4"/>
                </a:solidFill>
                <a:latin typeface="+mj-lt"/>
              </a:rPr>
              <a:t>the Code excludes entities that control an audit client if the audit client is immaterial to the controlling entity</a:t>
            </a:r>
            <a:r>
              <a:rPr lang="en-US" sz="2000" dirty="0">
                <a:solidFill>
                  <a:schemeClr val="tx1"/>
                </a:solidFill>
                <a:latin typeface="+mj-lt"/>
              </a:rPr>
              <a:t>, whereas SEC rules include them</a:t>
            </a:r>
          </a:p>
          <a:p>
            <a:pPr lvl="1"/>
            <a:r>
              <a:rPr lang="en-US" sz="2000" dirty="0">
                <a:latin typeface="+mj-lt"/>
              </a:rPr>
              <a:t>The Code includes relationships that result in significant influence only if that influence arises from a direct financial interest; the SEC rules apply irrespective of how that significant influence arises</a:t>
            </a:r>
          </a:p>
          <a:p>
            <a:pPr marL="0" indent="0">
              <a:buNone/>
            </a:pPr>
            <a:endParaRPr lang="en-US" sz="2000" dirty="0">
              <a:latin typeface="+mj-lt"/>
            </a:endParaRPr>
          </a:p>
        </p:txBody>
      </p:sp>
      <p:pic>
        <p:nvPicPr>
          <p:cNvPr id="5" name="Picture 4" descr="3D rendering of game pieces tied together with a rope">
            <a:extLst>
              <a:ext uri="{FF2B5EF4-FFF2-40B4-BE49-F238E27FC236}">
                <a16:creationId xmlns:a16="http://schemas.microsoft.com/office/drawing/2014/main" id="{9CFB25FE-E8B5-43B3-BCD1-3D591A0BF5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04892"/>
            <a:ext cx="4568455" cy="5753108"/>
          </a:xfrm>
          <a:prstGeom prst="rect">
            <a:avLst/>
          </a:prstGeom>
        </p:spPr>
      </p:pic>
    </p:spTree>
    <p:extLst>
      <p:ext uri="{BB962C8B-B14F-4D97-AF65-F5344CB8AC3E}">
        <p14:creationId xmlns:p14="http://schemas.microsoft.com/office/powerpoint/2010/main" val="4256364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Key Definitions (2)</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699590" y="1262063"/>
            <a:ext cx="6654209" cy="4762500"/>
          </a:xfrm>
        </p:spPr>
        <p:txBody>
          <a:bodyPr>
            <a:noAutofit/>
          </a:bodyPr>
          <a:lstStyle/>
          <a:p>
            <a:pPr>
              <a:lnSpc>
                <a:spcPts val="2600"/>
              </a:lnSpc>
              <a:spcBef>
                <a:spcPts val="600"/>
              </a:spcBef>
              <a:spcAft>
                <a:spcPts val="600"/>
              </a:spcAft>
            </a:pPr>
            <a:r>
              <a:rPr lang="en-US" sz="2400" dirty="0">
                <a:solidFill>
                  <a:srgbClr val="0B5494"/>
                </a:solidFill>
                <a:latin typeface="+mj-lt"/>
              </a:rPr>
              <a:t>Network Firms / Associated Entities</a:t>
            </a:r>
          </a:p>
          <a:p>
            <a:pPr lvl="1">
              <a:lnSpc>
                <a:spcPts val="2600"/>
              </a:lnSpc>
              <a:spcBef>
                <a:spcPts val="600"/>
              </a:spcBef>
              <a:spcAft>
                <a:spcPts val="600"/>
              </a:spcAft>
            </a:pPr>
            <a:r>
              <a:rPr lang="en-US" sz="2000" dirty="0">
                <a:latin typeface="+mj-lt"/>
              </a:rPr>
              <a:t>The SEC rules do not address specifically the position of network firms </a:t>
            </a:r>
            <a:r>
              <a:rPr lang="en-US" sz="2000" dirty="0">
                <a:latin typeface="Arial" panose="020B0604020202020204" pitchFamily="34" charset="0"/>
                <a:cs typeface="Arial" panose="020B0604020202020204" pitchFamily="34" charset="0"/>
              </a:rPr>
              <a:t>→ </a:t>
            </a:r>
            <a:r>
              <a:rPr lang="en-US" sz="2000" dirty="0">
                <a:latin typeface="+mj-lt"/>
              </a:rPr>
              <a:t>an "accounting firm" includes the accounting firm's "associated entities”</a:t>
            </a:r>
          </a:p>
          <a:p>
            <a:pPr lvl="1">
              <a:lnSpc>
                <a:spcPts val="2600"/>
              </a:lnSpc>
              <a:spcBef>
                <a:spcPts val="600"/>
              </a:spcBef>
              <a:spcAft>
                <a:spcPts val="600"/>
              </a:spcAft>
            </a:pPr>
            <a:r>
              <a:rPr lang="en-US" sz="2000" dirty="0">
                <a:latin typeface="+mj-lt"/>
              </a:rPr>
              <a:t>SEC Staff’s practice is to have regard to all the relevant facts and circumstances when applying its definition of an “accounting firm” </a:t>
            </a:r>
          </a:p>
          <a:p>
            <a:pPr lvl="1">
              <a:lnSpc>
                <a:spcPts val="2600"/>
              </a:lnSpc>
              <a:spcBef>
                <a:spcPts val="600"/>
              </a:spcBef>
              <a:spcAft>
                <a:spcPts val="600"/>
              </a:spcAft>
            </a:pPr>
            <a:r>
              <a:rPr lang="en-US" sz="2000" dirty="0">
                <a:latin typeface="+mj-lt"/>
              </a:rPr>
              <a:t>However, </a:t>
            </a:r>
            <a:r>
              <a:rPr lang="en-US" sz="2000" dirty="0">
                <a:solidFill>
                  <a:schemeClr val="accent4"/>
                </a:solidFill>
                <a:latin typeface="+mj-lt"/>
              </a:rPr>
              <a:t>practice in the US might extend the application of the SEC practice to entities that might not be regarded as network firms under the Code</a:t>
            </a:r>
          </a:p>
          <a:p>
            <a:pPr marL="0" indent="0">
              <a:buNone/>
            </a:pPr>
            <a:endParaRPr lang="en-US" sz="2000" dirty="0">
              <a:latin typeface="+mj-lt"/>
            </a:endParaRPr>
          </a:p>
        </p:txBody>
      </p:sp>
      <p:pic>
        <p:nvPicPr>
          <p:cNvPr id="5" name="Picture 4" descr="Metallic spheres connected in mesh">
            <a:extLst>
              <a:ext uri="{FF2B5EF4-FFF2-40B4-BE49-F238E27FC236}">
                <a16:creationId xmlns:a16="http://schemas.microsoft.com/office/drawing/2014/main" id="{F664770E-ACD0-4164-B60F-04822D2D0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04892"/>
            <a:ext cx="4568455" cy="5758143"/>
          </a:xfrm>
          <a:prstGeom prst="rect">
            <a:avLst/>
          </a:prstGeom>
        </p:spPr>
      </p:pic>
    </p:spTree>
    <p:extLst>
      <p:ext uri="{BB962C8B-B14F-4D97-AF65-F5344CB8AC3E}">
        <p14:creationId xmlns:p14="http://schemas.microsoft.com/office/powerpoint/2010/main" val="788777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a:xfrm>
            <a:off x="4901608" y="36374"/>
            <a:ext cx="6452191" cy="1068518"/>
          </a:xfrm>
        </p:spPr>
        <p:txBody>
          <a:bodyPr>
            <a:normAutofit/>
          </a:bodyPr>
          <a:lstStyle/>
          <a:p>
            <a:r>
              <a:rPr lang="en-US" sz="4000" dirty="0">
                <a:latin typeface="+mj-lt"/>
              </a:rPr>
              <a:t>Fee-related Provisions (1)</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5082363" y="1414463"/>
            <a:ext cx="6271437" cy="4762500"/>
          </a:xfrm>
        </p:spPr>
        <p:txBody>
          <a:bodyPr>
            <a:noAutofit/>
          </a:body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A4A4A"/>
                </a:solidFill>
                <a:effectLst/>
                <a:uLnTx/>
                <a:uFillTx/>
                <a:latin typeface="Arial" panose="020B0604020202020204"/>
                <a:ea typeface="+mn-ea"/>
                <a:cs typeface="+mn-cs"/>
              </a:rPr>
              <a:t>The Code includes detailed guidance and requirements in relation to </a:t>
            </a:r>
            <a:r>
              <a:rPr kumimoji="0" lang="en-US" sz="2400" i="0" u="none" strike="noStrike" kern="1200" cap="none" spc="0" normalizeH="0" baseline="0" noProof="0" dirty="0">
                <a:ln>
                  <a:noFill/>
                </a:ln>
                <a:solidFill>
                  <a:schemeClr val="accent4"/>
                </a:solidFill>
                <a:effectLst/>
                <a:uLnTx/>
                <a:uFillTx/>
                <a:latin typeface="Arial" panose="020B0604020202020204"/>
                <a:ea typeface="+mn-ea"/>
                <a:cs typeface="+mn-cs"/>
              </a:rPr>
              <a:t>the level of fees, the total amount of fees, and fee-dependency</a:t>
            </a:r>
          </a:p>
          <a:p>
            <a:pPr marL="685800" marR="0" lvl="1" indent="-228600" algn="l" defTabSz="914400" rtl="0" eaLnBrk="1" fontAlgn="auto" latinLnBrk="0" hangingPunct="1">
              <a:lnSpc>
                <a:spcPct val="90000"/>
              </a:lnSpc>
              <a:spcBef>
                <a:spcPts val="600"/>
              </a:spcBef>
              <a:spcAft>
                <a:spcPts val="600"/>
              </a:spcAft>
              <a:buClr>
                <a:srgbClr val="4A4A4A"/>
              </a:buClr>
              <a:buSzTx/>
              <a:buFont typeface="System Font Regular"/>
              <a:buChar char="–"/>
              <a:tabLst/>
              <a:defRPr/>
            </a:pPr>
            <a:r>
              <a:rPr kumimoji="0" lang="en-US" b="0" i="0" u="none" strike="noStrike" kern="1200" cap="none" spc="0" normalizeH="0" baseline="0" noProof="0" dirty="0">
                <a:ln>
                  <a:noFill/>
                </a:ln>
                <a:solidFill>
                  <a:srgbClr val="4A4A4A"/>
                </a:solidFill>
                <a:effectLst/>
                <a:uLnTx/>
                <a:uFillTx/>
                <a:latin typeface="Arial" panose="020B0604020202020204"/>
                <a:ea typeface="+mn-ea"/>
                <a:cs typeface="+mn-cs"/>
              </a:rPr>
              <a:t>These issues are not addressed by the SEC and PCAOB </a:t>
            </a:r>
            <a:r>
              <a:rPr kumimoji="0" lang="en-US" b="0" i="1" u="none" strike="noStrike" kern="1200" cap="none" spc="0" normalizeH="0" baseline="0" noProof="0" dirty="0">
                <a:ln>
                  <a:noFill/>
                </a:ln>
                <a:solidFill>
                  <a:srgbClr val="4A4A4A"/>
                </a:solidFill>
                <a:effectLst/>
                <a:uLnTx/>
                <a:uFillTx/>
                <a:latin typeface="Arial" panose="020B0604020202020204"/>
                <a:ea typeface="+mn-ea"/>
                <a:cs typeface="+mn-cs"/>
              </a:rPr>
              <a:t>ethics and independence</a:t>
            </a:r>
            <a:r>
              <a:rPr kumimoji="0" lang="en-US" b="0" i="0" u="none" strike="noStrike" kern="1200" cap="none" spc="0" normalizeH="0" baseline="0" noProof="0" dirty="0">
                <a:ln>
                  <a:noFill/>
                </a:ln>
                <a:solidFill>
                  <a:srgbClr val="4A4A4A"/>
                </a:solidFill>
                <a:effectLst/>
                <a:uLnTx/>
                <a:uFillTx/>
                <a:latin typeface="Arial" panose="020B0604020202020204"/>
                <a:ea typeface="+mn-ea"/>
                <a:cs typeface="+mn-cs"/>
              </a:rPr>
              <a:t> rules</a:t>
            </a:r>
            <a:endParaRPr lang="en-US"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18</a:t>
            </a:fld>
            <a:endParaRPr lang="en-US" dirty="0"/>
          </a:p>
        </p:txBody>
      </p:sp>
      <p:pic>
        <p:nvPicPr>
          <p:cNvPr id="10" name="Picture 9" descr="Magnifying glass showing decling performance">
            <a:extLst>
              <a:ext uri="{FF2B5EF4-FFF2-40B4-BE49-F238E27FC236}">
                <a16:creationId xmlns:a16="http://schemas.microsoft.com/office/drawing/2014/main" id="{573B2C77-985A-42C4-81F4-ECB7D96BB2F4}"/>
              </a:ext>
            </a:extLst>
          </p:cNvPr>
          <p:cNvPicPr>
            <a:picLocks noChangeAspect="1"/>
          </p:cNvPicPr>
          <p:nvPr/>
        </p:nvPicPr>
        <p:blipFill rotWithShape="1">
          <a:blip r:embed="rId3"/>
          <a:srcRect l="12159" r="42722" b="-1"/>
          <a:stretch/>
        </p:blipFill>
        <p:spPr>
          <a:xfrm>
            <a:off x="0" y="0"/>
            <a:ext cx="4635571" cy="6857990"/>
          </a:xfrm>
          <a:prstGeom prst="rect">
            <a:avLst/>
          </a:prstGeom>
          <a:effectLst/>
        </p:spPr>
      </p:pic>
    </p:spTree>
    <p:extLst>
      <p:ext uri="{BB962C8B-B14F-4D97-AF65-F5344CB8AC3E}">
        <p14:creationId xmlns:p14="http://schemas.microsoft.com/office/powerpoint/2010/main" val="2773222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Fee-related Provisions (2)</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spcBef>
                <a:spcPts val="600"/>
              </a:spcBef>
              <a:spcAft>
                <a:spcPts val="600"/>
              </a:spcAft>
            </a:pPr>
            <a:r>
              <a:rPr lang="en-US" sz="2000" dirty="0">
                <a:latin typeface="+mj-lt"/>
              </a:rPr>
              <a:t>Both frameworks prohibit firms from charging </a:t>
            </a:r>
            <a:r>
              <a:rPr lang="en-US" sz="2000" dirty="0">
                <a:solidFill>
                  <a:schemeClr val="accent4"/>
                </a:solidFill>
                <a:latin typeface="+mj-lt"/>
              </a:rPr>
              <a:t>contingent fees </a:t>
            </a:r>
            <a:r>
              <a:rPr lang="en-US" sz="2000" dirty="0">
                <a:latin typeface="+mj-lt"/>
              </a:rPr>
              <a:t>for audit or other assurance engagements </a:t>
            </a:r>
          </a:p>
          <a:p>
            <a:pPr lvl="1">
              <a:spcBef>
                <a:spcPts val="600"/>
              </a:spcBef>
              <a:spcAft>
                <a:spcPts val="600"/>
              </a:spcAft>
            </a:pPr>
            <a:r>
              <a:rPr lang="en-US" sz="2000" dirty="0">
                <a:latin typeface="+mj-lt"/>
              </a:rPr>
              <a:t>The SEC rules also prohibit an accountant from charging a contingent fee for any other service or product provided to an audit client, </a:t>
            </a:r>
          </a:p>
          <a:p>
            <a:pPr lvl="1">
              <a:spcBef>
                <a:spcPts val="600"/>
              </a:spcBef>
              <a:spcAft>
                <a:spcPts val="600"/>
              </a:spcAft>
            </a:pPr>
            <a:r>
              <a:rPr lang="en-US" sz="2000" dirty="0">
                <a:latin typeface="+mj-lt"/>
              </a:rPr>
              <a:t>The Code prohibits charging contingent fees for a NAS provided to an audit client if certain conditions met, e.g., that fee is material to the firm/ network firm or if outcome/fee is dependent on decision regarding a material amount in the f/s;</a:t>
            </a:r>
          </a:p>
          <a:p>
            <a:pPr>
              <a:spcBef>
                <a:spcPts val="600"/>
              </a:spcBef>
              <a:spcAft>
                <a:spcPts val="600"/>
              </a:spcAft>
            </a:pPr>
            <a:r>
              <a:rPr lang="en-US" sz="2000" dirty="0">
                <a:latin typeface="+mj-lt"/>
              </a:rPr>
              <a:t>The SEC rules prohibit providing services or products to an audit client for a </a:t>
            </a:r>
            <a:r>
              <a:rPr lang="en-US" sz="2000" dirty="0">
                <a:solidFill>
                  <a:schemeClr val="accent4"/>
                </a:solidFill>
                <a:latin typeface="+mj-lt"/>
              </a:rPr>
              <a:t>commission </a:t>
            </a:r>
          </a:p>
          <a:p>
            <a:pPr lvl="1">
              <a:spcBef>
                <a:spcPts val="600"/>
              </a:spcBef>
              <a:spcAft>
                <a:spcPts val="600"/>
              </a:spcAft>
            </a:pPr>
            <a:r>
              <a:rPr lang="en-US" sz="2000" dirty="0">
                <a:latin typeface="+mj-lt"/>
              </a:rPr>
              <a:t>The Code identifies that the receipt of commissions </a:t>
            </a:r>
            <a:r>
              <a:rPr lang="en-US" sz="2000" i="1" dirty="0">
                <a:latin typeface="+mj-lt"/>
              </a:rPr>
              <a:t>creates</a:t>
            </a:r>
            <a:r>
              <a:rPr lang="en-US" sz="2000" dirty="0">
                <a:latin typeface="+mj-lt"/>
              </a:rPr>
              <a:t> a self-interest threat and requires the firm to apply the conceptual framework to reduce the level of any such threat to an acceptable level</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19</a:t>
            </a:fld>
            <a:endParaRPr lang="en-US" dirty="0"/>
          </a:p>
        </p:txBody>
      </p:sp>
    </p:spTree>
    <p:extLst>
      <p:ext uri="{BB962C8B-B14F-4D97-AF65-F5344CB8AC3E}">
        <p14:creationId xmlns:p14="http://schemas.microsoft.com/office/powerpoint/2010/main" val="427010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6D896C-39B9-4596-8BB7-3EEBBB6BC947}"/>
              </a:ext>
            </a:extLst>
          </p:cNvPr>
          <p:cNvSpPr>
            <a:spLocks noGrp="1"/>
          </p:cNvSpPr>
          <p:nvPr>
            <p:ph sz="half" idx="2"/>
          </p:nvPr>
        </p:nvSpPr>
        <p:spPr>
          <a:xfrm>
            <a:off x="951470" y="1448558"/>
            <a:ext cx="7172447" cy="4564126"/>
          </a:xfrm>
        </p:spPr>
        <p:txBody>
          <a:bodyPr>
            <a:noAutofit/>
          </a:bodyPr>
          <a:lstStyle/>
          <a:p>
            <a:pPr>
              <a:lnSpc>
                <a:spcPts val="3000"/>
              </a:lnSpc>
              <a:spcBef>
                <a:spcPts val="1200"/>
              </a:spcBef>
              <a:spcAft>
                <a:spcPts val="1200"/>
              </a:spcAft>
            </a:pPr>
            <a:r>
              <a:rPr lang="en-US" sz="2400" dirty="0">
                <a:latin typeface="+mj-lt"/>
              </a:rPr>
              <a:t>Brief recap of project objectives and scope of benchmarking</a:t>
            </a:r>
            <a:endParaRPr lang="en-US" sz="2400" strike="sngStrike" dirty="0">
              <a:latin typeface="+mj-lt"/>
            </a:endParaRPr>
          </a:p>
          <a:p>
            <a:pPr>
              <a:lnSpc>
                <a:spcPts val="3000"/>
              </a:lnSpc>
              <a:spcBef>
                <a:spcPts val="1200"/>
              </a:spcBef>
              <a:spcAft>
                <a:spcPts val="1200"/>
              </a:spcAft>
            </a:pPr>
            <a:r>
              <a:rPr lang="en-US" sz="2400" dirty="0">
                <a:latin typeface="+mj-lt"/>
              </a:rPr>
              <a:t>Overview of significant IESBA’s comments on Feb 2022 draft</a:t>
            </a:r>
          </a:p>
          <a:p>
            <a:pPr>
              <a:lnSpc>
                <a:spcPts val="3000"/>
              </a:lnSpc>
              <a:spcBef>
                <a:spcPts val="1200"/>
              </a:spcBef>
              <a:spcAft>
                <a:spcPts val="1200"/>
              </a:spcAft>
            </a:pPr>
            <a:r>
              <a:rPr lang="en-US" sz="2400" dirty="0">
                <a:latin typeface="+mj-lt"/>
              </a:rPr>
              <a:t>Outcome of Phase 1 – Final Reports</a:t>
            </a:r>
          </a:p>
          <a:p>
            <a:pPr>
              <a:lnSpc>
                <a:spcPts val="3000"/>
              </a:lnSpc>
              <a:spcBef>
                <a:spcPts val="1200"/>
              </a:spcBef>
            </a:pPr>
            <a:r>
              <a:rPr lang="en-US" sz="2400" dirty="0">
                <a:latin typeface="+mj-lt"/>
              </a:rPr>
              <a:t>Overview of key differences </a:t>
            </a:r>
          </a:p>
          <a:p>
            <a:pPr lvl="1">
              <a:lnSpc>
                <a:spcPts val="3000"/>
              </a:lnSpc>
              <a:spcBef>
                <a:spcPts val="1200"/>
              </a:spcBef>
            </a:pPr>
            <a:r>
              <a:rPr lang="en-US" sz="2000" dirty="0">
                <a:solidFill>
                  <a:srgbClr val="0B5494"/>
                </a:solidFill>
                <a:latin typeface="+mj-lt"/>
              </a:rPr>
              <a:t>Areas where application of different independence frameworks might result in different outcomes in practice </a:t>
            </a:r>
          </a:p>
          <a:p>
            <a:pPr>
              <a:lnSpc>
                <a:spcPts val="3000"/>
              </a:lnSpc>
              <a:spcBef>
                <a:spcPts val="1200"/>
              </a:spcBef>
              <a:spcAft>
                <a:spcPts val="600"/>
              </a:spcAft>
            </a:pPr>
            <a:r>
              <a:rPr lang="en-US" sz="2400" dirty="0">
                <a:latin typeface="+mj-lt"/>
              </a:rPr>
              <a:t>Next Steps </a:t>
            </a:r>
          </a:p>
        </p:txBody>
      </p:sp>
      <p:sp>
        <p:nvSpPr>
          <p:cNvPr id="3" name="Title 2">
            <a:extLst>
              <a:ext uri="{FF2B5EF4-FFF2-40B4-BE49-F238E27FC236}">
                <a16:creationId xmlns:a16="http://schemas.microsoft.com/office/drawing/2014/main" id="{AC31B0FA-2D0D-491A-91B7-A5C94B013D08}"/>
              </a:ext>
            </a:extLst>
          </p:cNvPr>
          <p:cNvSpPr>
            <a:spLocks noGrp="1"/>
          </p:cNvSpPr>
          <p:nvPr>
            <p:ph type="title"/>
          </p:nvPr>
        </p:nvSpPr>
        <p:spPr/>
        <p:txBody>
          <a:bodyPr>
            <a:normAutofit/>
          </a:bodyPr>
          <a:lstStyle/>
          <a:p>
            <a:r>
              <a:rPr lang="en-US" sz="3600" dirty="0">
                <a:latin typeface="+mj-lt"/>
              </a:rPr>
              <a:t>Agenda</a:t>
            </a:r>
          </a:p>
        </p:txBody>
      </p:sp>
      <p:sp>
        <p:nvSpPr>
          <p:cNvPr id="5" name="Slide Number Placeholder 4">
            <a:extLst>
              <a:ext uri="{FF2B5EF4-FFF2-40B4-BE49-F238E27FC236}">
                <a16:creationId xmlns:a16="http://schemas.microsoft.com/office/drawing/2014/main" id="{8DEBCE8D-1AE5-4D0C-9669-0703C59BCEEA}"/>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Tree>
    <p:extLst>
      <p:ext uri="{BB962C8B-B14F-4D97-AF65-F5344CB8AC3E}">
        <p14:creationId xmlns:p14="http://schemas.microsoft.com/office/powerpoint/2010/main" val="2441441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Permissibility of NAS – General Provisions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838201" y="1349371"/>
            <a:ext cx="8305800" cy="4762500"/>
          </a:xfrm>
        </p:spPr>
        <p:txBody>
          <a:bodyPr>
            <a:noAutofit/>
          </a:bodyPr>
          <a:lstStyle/>
          <a:p>
            <a:pPr>
              <a:lnSpc>
                <a:spcPts val="2600"/>
              </a:lnSpc>
              <a:spcBef>
                <a:spcPts val="600"/>
              </a:spcBef>
              <a:spcAft>
                <a:spcPts val="600"/>
              </a:spcAft>
            </a:pPr>
            <a:r>
              <a:rPr lang="en-US" sz="2000" dirty="0">
                <a:latin typeface="+mj-lt"/>
              </a:rPr>
              <a:t>The Code’s provisions and the SEC rules have a similar approach in relation to the provision of NAS/non-audit services to an audit client </a:t>
            </a:r>
          </a:p>
          <a:p>
            <a:pPr>
              <a:lnSpc>
                <a:spcPts val="2600"/>
              </a:lnSpc>
              <a:spcBef>
                <a:spcPts val="600"/>
              </a:spcBef>
              <a:spcAft>
                <a:spcPts val="600"/>
              </a:spcAft>
            </a:pPr>
            <a:r>
              <a:rPr lang="en-US" sz="2000" dirty="0">
                <a:latin typeface="+mj-lt"/>
              </a:rPr>
              <a:t>In practice, the approach of the two frameworks regarding the Code’s prohibition of </a:t>
            </a:r>
            <a:r>
              <a:rPr lang="en-US" sz="2000" b="1" dirty="0">
                <a:latin typeface="+mj-lt"/>
              </a:rPr>
              <a:t>self-review threat </a:t>
            </a:r>
            <a:r>
              <a:rPr lang="en-US" sz="2000" dirty="0">
                <a:latin typeface="+mj-lt"/>
              </a:rPr>
              <a:t>and the overarching principle that an auditor cannot be in a position of auditing his/her own work</a:t>
            </a:r>
          </a:p>
          <a:p>
            <a:pPr>
              <a:lnSpc>
                <a:spcPts val="2600"/>
              </a:lnSpc>
              <a:spcBef>
                <a:spcPts val="600"/>
              </a:spcBef>
              <a:spcAft>
                <a:spcPts val="600"/>
              </a:spcAft>
            </a:pPr>
            <a:r>
              <a:rPr lang="en-US" sz="2000" dirty="0">
                <a:latin typeface="+mj-lt"/>
              </a:rPr>
              <a:t>In the case of NAS that might give rise to </a:t>
            </a:r>
            <a:r>
              <a:rPr lang="en-US" sz="2000" b="1" dirty="0">
                <a:latin typeface="+mj-lt"/>
              </a:rPr>
              <a:t>threats other than self-review</a:t>
            </a:r>
            <a:r>
              <a:rPr lang="en-US" sz="2000" dirty="0">
                <a:latin typeface="+mj-lt"/>
              </a:rPr>
              <a:t>, the Code relies on the application of the conceptual framework</a:t>
            </a:r>
          </a:p>
          <a:p>
            <a:pPr>
              <a:lnSpc>
                <a:spcPts val="2600"/>
              </a:lnSpc>
              <a:spcBef>
                <a:spcPts val="600"/>
              </a:spcBef>
              <a:spcAft>
                <a:spcPts val="600"/>
              </a:spcAft>
            </a:pPr>
            <a:r>
              <a:rPr lang="en-US" sz="2000" dirty="0">
                <a:latin typeface="+mj-lt"/>
              </a:rPr>
              <a:t>The SEC’s overarching principles might be regarded as more restrictive, as safeguards are not allowed</a:t>
            </a:r>
          </a:p>
          <a:p>
            <a:pPr>
              <a:lnSpc>
                <a:spcPts val="2600"/>
              </a:lnSpc>
              <a:spcBef>
                <a:spcPts val="600"/>
              </a:spcBef>
              <a:spcAft>
                <a:spcPts val="600"/>
              </a:spcAft>
            </a:pPr>
            <a:r>
              <a:rPr lang="en-US" sz="2000" dirty="0">
                <a:latin typeface="+mj-lt"/>
              </a:rPr>
              <a:t>This might result in a different approach, especially in relation to </a:t>
            </a:r>
            <a:r>
              <a:rPr lang="en-US" sz="2000" i="1" dirty="0">
                <a:solidFill>
                  <a:schemeClr val="accent4"/>
                </a:solidFill>
                <a:latin typeface="+mj-lt"/>
              </a:rPr>
              <a:t>valuation services </a:t>
            </a:r>
            <a:r>
              <a:rPr lang="en-US" sz="2000" dirty="0">
                <a:latin typeface="+mj-lt"/>
              </a:rPr>
              <a:t>or </a:t>
            </a:r>
            <a:r>
              <a:rPr lang="en-US" sz="2000" dirty="0">
                <a:solidFill>
                  <a:schemeClr val="accent4"/>
                </a:solidFill>
                <a:latin typeface="+mj-lt"/>
              </a:rPr>
              <a:t>corporate finance services</a:t>
            </a:r>
            <a:r>
              <a:rPr lang="en-US" sz="2000" dirty="0">
                <a:latin typeface="+mj-lt"/>
              </a:rPr>
              <a:t>, that might give rise to advocacy threat</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20</a:t>
            </a:fld>
            <a:endParaRPr lang="en-US" dirty="0"/>
          </a:p>
        </p:txBody>
      </p:sp>
      <p:sp>
        <p:nvSpPr>
          <p:cNvPr id="4" name="Rectangle: Rounded Corners 3">
            <a:extLst>
              <a:ext uri="{FF2B5EF4-FFF2-40B4-BE49-F238E27FC236}">
                <a16:creationId xmlns:a16="http://schemas.microsoft.com/office/drawing/2014/main" id="{767302ED-A4E8-428E-8C62-136357FC01A5}"/>
              </a:ext>
            </a:extLst>
          </p:cNvPr>
          <p:cNvSpPr/>
          <p:nvPr/>
        </p:nvSpPr>
        <p:spPr>
          <a:xfrm>
            <a:off x="9373971" y="2215015"/>
            <a:ext cx="2522136" cy="276329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spcBef>
                <a:spcPts val="600"/>
              </a:spcBef>
              <a:spcAft>
                <a:spcPts val="600"/>
              </a:spcAft>
            </a:pPr>
            <a:r>
              <a:rPr lang="en-US" sz="2000" dirty="0">
                <a:solidFill>
                  <a:schemeClr val="bg1"/>
                </a:solidFill>
                <a:latin typeface="+mj-lt"/>
              </a:rPr>
              <a:t>The NAS comparison focuses on the Code’s provisions that apply to audits of PIEs </a:t>
            </a:r>
          </a:p>
        </p:txBody>
      </p:sp>
    </p:spTree>
    <p:extLst>
      <p:ext uri="{BB962C8B-B14F-4D97-AF65-F5344CB8AC3E}">
        <p14:creationId xmlns:p14="http://schemas.microsoft.com/office/powerpoint/2010/main" val="575562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3833E5-C81F-4663-916D-331503088B5D}"/>
              </a:ext>
            </a:extLst>
          </p:cNvPr>
          <p:cNvSpPr>
            <a:spLocks noGrp="1"/>
          </p:cNvSpPr>
          <p:nvPr>
            <p:ph sz="half" idx="2"/>
          </p:nvPr>
        </p:nvSpPr>
        <p:spPr/>
        <p:txBody>
          <a:bodyPr/>
          <a:lstStyle/>
          <a:p>
            <a:pPr marL="228600" marR="0" lvl="0" indent="-2286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Both the Code and the SEC rules provide an exception  to NAS/non-audit services prohibitions if the result of the service that is provided to </a:t>
            </a:r>
            <a:r>
              <a:rPr kumimoji="0" lang="en-US" sz="2000" b="0" i="1" u="sng" strike="noStrike" kern="1200" cap="none" spc="0" normalizeH="0" baseline="0" noProof="0" dirty="0">
                <a:ln>
                  <a:noFill/>
                </a:ln>
                <a:solidFill>
                  <a:srgbClr val="4A4A4A"/>
                </a:solidFill>
                <a:effectLst/>
                <a:uLnTx/>
                <a:uFillTx/>
                <a:latin typeface="Arial" panose="020B0604020202020204"/>
                <a:ea typeface="+mn-ea"/>
                <a:cs typeface="+mn-cs"/>
              </a:rPr>
              <a:t>related entities/ affiliates other than downstream entities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will not be subject to audit procedures</a:t>
            </a:r>
          </a:p>
          <a:p>
            <a:pPr marL="685800" marR="0" lvl="1" indent="-228600" algn="l" defTabSz="914400" rtl="0" eaLnBrk="1" fontAlgn="auto" latinLnBrk="0" hangingPunct="1">
              <a:lnSpc>
                <a:spcPts val="28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a:t>
            </a:r>
            <a:r>
              <a:rPr kumimoji="0" lang="en-US" sz="2000" b="0" i="0" u="none" kern="1200" cap="none" spc="0" normalizeH="0" baseline="0" noProof="0" dirty="0">
                <a:ln>
                  <a:noFill/>
                </a:ln>
                <a:solidFill>
                  <a:schemeClr val="tx1"/>
                </a:solidFill>
                <a:effectLst/>
                <a:uLnTx/>
                <a:uFillTx/>
                <a:latin typeface="Arial" panose="020B0604020202020204"/>
                <a:ea typeface="+mn-ea"/>
                <a:cs typeface="+mn-cs"/>
              </a:rPr>
              <a:t>only</a:t>
            </a:r>
            <a:r>
              <a:rPr lang="en-US" sz="2000" dirty="0">
                <a:solidFill>
                  <a:schemeClr val="tx1"/>
                </a:solidFill>
                <a:latin typeface="Arial" panose="020B0604020202020204"/>
              </a:rPr>
              <a:t> </a:t>
            </a:r>
            <a:r>
              <a:rPr kumimoji="0" lang="en-US" sz="2000" b="0" i="0" u="none" kern="1200" cap="none" spc="0" normalizeH="0" baseline="0" noProof="0" dirty="0">
                <a:ln>
                  <a:noFill/>
                </a:ln>
                <a:solidFill>
                  <a:schemeClr val="tx1"/>
                </a:solidFill>
                <a:effectLst/>
                <a:uLnTx/>
                <a:uFillTx/>
                <a:latin typeface="Arial" panose="020B0604020202020204"/>
                <a:ea typeface="+mn-ea"/>
                <a:cs typeface="+mn-cs"/>
              </a:rPr>
              <a:t>difference is </a:t>
            </a:r>
            <a:r>
              <a:rPr kumimoji="0" lang="en-US" sz="2000" b="0" i="0" u="none" strike="noStrike" kern="1200" cap="none" spc="0" normalizeH="0" baseline="0" noProof="0" dirty="0">
                <a:ln>
                  <a:noFill/>
                </a:ln>
                <a:solidFill>
                  <a:schemeClr val="tx1"/>
                </a:solidFill>
                <a:effectLst/>
                <a:uLnTx/>
                <a:uFillTx/>
                <a:latin typeface="Arial" panose="020B0604020202020204"/>
                <a:ea typeface="+mn-ea"/>
                <a:cs typeface="+mn-cs"/>
              </a:rPr>
              <a:t>that the exception in the Code applies to all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prohibited NAS, whilst the </a:t>
            </a:r>
            <a:r>
              <a:rPr kumimoji="0" lang="en-US" sz="2000" b="0" i="0" u="none" strike="noStrike" kern="1200" cap="none" spc="0" normalizeH="0" baseline="0" noProof="0" dirty="0">
                <a:ln>
                  <a:noFill/>
                </a:ln>
                <a:solidFill>
                  <a:srgbClr val="870C24"/>
                </a:solidFill>
                <a:effectLst/>
                <a:uLnTx/>
                <a:uFillTx/>
                <a:latin typeface="Arial" panose="020B0604020202020204"/>
                <a:ea typeface="+mn-ea"/>
                <a:cs typeface="+mn-cs"/>
              </a:rPr>
              <a:t>"not subject to audit exception"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under the SEC framework is applicable only to "five specific prohibited services"</a:t>
            </a:r>
          </a:p>
          <a:p>
            <a:endParaRPr lang="en-US" dirty="0"/>
          </a:p>
        </p:txBody>
      </p:sp>
      <p:sp>
        <p:nvSpPr>
          <p:cNvPr id="4" name="Slide Number Placeholder 3">
            <a:extLst>
              <a:ext uri="{FF2B5EF4-FFF2-40B4-BE49-F238E27FC236}">
                <a16:creationId xmlns:a16="http://schemas.microsoft.com/office/drawing/2014/main" id="{D5BC8DE5-009A-4D59-9832-FFF8F37CB653}"/>
              </a:ext>
            </a:extLst>
          </p:cNvPr>
          <p:cNvSpPr>
            <a:spLocks noGrp="1"/>
          </p:cNvSpPr>
          <p:nvPr>
            <p:ph type="sldNum" sz="quarter" idx="12"/>
          </p:nvPr>
        </p:nvSpPr>
        <p:spPr/>
        <p:txBody>
          <a:bodyPr/>
          <a:lstStyle/>
          <a:p>
            <a:fld id="{A68F81FF-A8B7-8E49-9D5B-3CAD5ADFEE36}" type="slidenum">
              <a:rPr lang="en-US" smtClean="0"/>
              <a:pPr/>
              <a:t>21</a:t>
            </a:fld>
            <a:endParaRPr lang="en-US" dirty="0"/>
          </a:p>
        </p:txBody>
      </p:sp>
      <p:sp>
        <p:nvSpPr>
          <p:cNvPr id="5" name="Title 4">
            <a:extLst>
              <a:ext uri="{FF2B5EF4-FFF2-40B4-BE49-F238E27FC236}">
                <a16:creationId xmlns:a16="http://schemas.microsoft.com/office/drawing/2014/main" id="{6E6DA786-FE2B-4724-B4B7-3230ADF47238}"/>
              </a:ext>
            </a:extLst>
          </p:cNvPr>
          <p:cNvSpPr>
            <a:spLocks noGrp="1"/>
          </p:cNvSpPr>
          <p:nvPr>
            <p:ph type="title"/>
          </p:nvPr>
        </p:nvSpPr>
        <p:spPr/>
        <p:txBody>
          <a:bodyPr/>
          <a:lstStyle/>
          <a:p>
            <a:r>
              <a:rPr kumimoji="0" lang="en-US" sz="3600" b="0" i="0" u="none" strike="noStrike" kern="1200" cap="none" spc="0" normalizeH="0" baseline="0" noProof="0" dirty="0">
                <a:ln>
                  <a:noFill/>
                </a:ln>
                <a:solidFill>
                  <a:srgbClr val="FFFFFF"/>
                </a:solidFill>
                <a:effectLst/>
                <a:uLnTx/>
                <a:uFillTx/>
                <a:latin typeface="Arial" panose="020B0604020202020204"/>
                <a:ea typeface="+mj-ea"/>
                <a:cs typeface="+mj-cs"/>
              </a:rPr>
              <a:t>Permissibility of NAS – General Provisions</a:t>
            </a:r>
            <a:endParaRPr lang="en-US" dirty="0"/>
          </a:p>
        </p:txBody>
      </p:sp>
    </p:spTree>
    <p:extLst>
      <p:ext uri="{BB962C8B-B14F-4D97-AF65-F5344CB8AC3E}">
        <p14:creationId xmlns:p14="http://schemas.microsoft.com/office/powerpoint/2010/main" val="891600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Permissibility of NAS – Specific Services </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lnSpc>
                <a:spcPts val="2600"/>
              </a:lnSpc>
              <a:spcBef>
                <a:spcPts val="600"/>
              </a:spcBef>
              <a:spcAft>
                <a:spcPts val="600"/>
              </a:spcAft>
            </a:pPr>
            <a:r>
              <a:rPr lang="en-US" sz="2400" dirty="0">
                <a:solidFill>
                  <a:schemeClr val="accent4"/>
                </a:solidFill>
                <a:latin typeface="+mj-lt"/>
              </a:rPr>
              <a:t>Litigation support services</a:t>
            </a:r>
          </a:p>
          <a:p>
            <a:pPr lvl="1">
              <a:lnSpc>
                <a:spcPts val="2600"/>
              </a:lnSpc>
              <a:spcBef>
                <a:spcPts val="600"/>
              </a:spcBef>
              <a:spcAft>
                <a:spcPts val="600"/>
              </a:spcAft>
            </a:pPr>
            <a:r>
              <a:rPr lang="en-US" sz="2000" dirty="0">
                <a:latin typeface="+mj-lt"/>
              </a:rPr>
              <a:t>The Code prohibits the provision of litigation support services that might create a self-review threat. It also prohibits an accountant from acting as an expert witness for an audit client unless appointed by the court or tribunal </a:t>
            </a:r>
          </a:p>
          <a:p>
            <a:pPr lvl="1">
              <a:lnSpc>
                <a:spcPts val="2600"/>
              </a:lnSpc>
              <a:spcBef>
                <a:spcPts val="600"/>
              </a:spcBef>
              <a:spcAft>
                <a:spcPts val="600"/>
              </a:spcAft>
            </a:pPr>
            <a:r>
              <a:rPr lang="en-US" sz="2000" dirty="0">
                <a:latin typeface="+mj-lt"/>
              </a:rPr>
              <a:t>The SEC prohibition extends to the provision of any kind of expert services for the purpose of advocating an audit client's interest</a:t>
            </a:r>
          </a:p>
          <a:p>
            <a:pPr>
              <a:lnSpc>
                <a:spcPts val="2600"/>
              </a:lnSpc>
              <a:spcBef>
                <a:spcPts val="600"/>
              </a:spcBef>
              <a:spcAft>
                <a:spcPts val="600"/>
              </a:spcAft>
            </a:pPr>
            <a:r>
              <a:rPr lang="en-US" sz="2400" dirty="0">
                <a:solidFill>
                  <a:schemeClr val="accent4"/>
                </a:solidFill>
                <a:latin typeface="+mj-lt"/>
              </a:rPr>
              <a:t>Legal services </a:t>
            </a:r>
          </a:p>
          <a:p>
            <a:pPr lvl="1">
              <a:lnSpc>
                <a:spcPts val="2600"/>
              </a:lnSpc>
              <a:spcBef>
                <a:spcPts val="600"/>
              </a:spcBef>
              <a:spcAft>
                <a:spcPts val="600"/>
              </a:spcAft>
            </a:pPr>
            <a:r>
              <a:rPr lang="en-US" sz="2000" dirty="0">
                <a:latin typeface="+mj-lt"/>
              </a:rPr>
              <a:t>The Code focuses on specific types of legal services  and does not establish a general prohibition on the provision of legal services by firms to their audit clients</a:t>
            </a:r>
          </a:p>
          <a:p>
            <a:pPr lvl="1">
              <a:lnSpc>
                <a:spcPts val="2600"/>
              </a:lnSpc>
              <a:spcBef>
                <a:spcPts val="600"/>
              </a:spcBef>
              <a:spcAft>
                <a:spcPts val="600"/>
              </a:spcAft>
            </a:pPr>
            <a:r>
              <a:rPr lang="en-US" sz="2000" dirty="0">
                <a:latin typeface="+mj-lt"/>
              </a:rPr>
              <a:t>The SEC rules restrict the provision of any legal service that could be provided only by someone licensed, admitted, or otherwise qualified to practice law in the jurisdiction in which the service is provided</a:t>
            </a:r>
          </a:p>
          <a:p>
            <a:endParaRPr lang="en-US" sz="24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22</a:t>
            </a:fld>
            <a:endParaRPr lang="en-US" dirty="0"/>
          </a:p>
        </p:txBody>
      </p:sp>
    </p:spTree>
    <p:extLst>
      <p:ext uri="{BB962C8B-B14F-4D97-AF65-F5344CB8AC3E}">
        <p14:creationId xmlns:p14="http://schemas.microsoft.com/office/powerpoint/2010/main" val="648321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Communication with TCWG / Audit Committee</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349578" y="1349370"/>
            <a:ext cx="7291437" cy="5174997"/>
          </a:xfrm>
        </p:spPr>
        <p:txBody>
          <a:bodyPr>
            <a:noAutofit/>
          </a:bodyPr>
          <a:lstStyle/>
          <a:p>
            <a:pPr>
              <a:lnSpc>
                <a:spcPts val="2800"/>
              </a:lnSpc>
              <a:spcBef>
                <a:spcPts val="600"/>
              </a:spcBef>
              <a:spcAft>
                <a:spcPts val="600"/>
              </a:spcAft>
            </a:pPr>
            <a:r>
              <a:rPr lang="en-US" sz="2200" dirty="0">
                <a:latin typeface="+mj-lt"/>
              </a:rPr>
              <a:t>Both frameworks require a firm to obtain the concurrence or approval of TCWG/audit committee before a NAS/non-audit services may be provided to an audit client</a:t>
            </a:r>
          </a:p>
          <a:p>
            <a:pPr>
              <a:lnSpc>
                <a:spcPts val="2800"/>
              </a:lnSpc>
              <a:spcBef>
                <a:spcPts val="600"/>
              </a:spcBef>
              <a:spcAft>
                <a:spcPts val="600"/>
              </a:spcAft>
            </a:pPr>
            <a:r>
              <a:rPr lang="en-US" sz="2200" dirty="0">
                <a:latin typeface="+mj-lt"/>
              </a:rPr>
              <a:t>Arising from the different conceptual approaches, there are some differences between the approach taken by the two frameworks, including </a:t>
            </a:r>
          </a:p>
          <a:p>
            <a:pPr lvl="1">
              <a:lnSpc>
                <a:spcPts val="2800"/>
              </a:lnSpc>
              <a:spcBef>
                <a:spcPts val="600"/>
              </a:spcBef>
              <a:spcAft>
                <a:spcPts val="600"/>
              </a:spcAft>
            </a:pPr>
            <a:r>
              <a:rPr lang="en-US" sz="2000" dirty="0">
                <a:latin typeface="+mj-lt"/>
              </a:rPr>
              <a:t>The SEC rules require pre-approval from the audit committee of the issuer if a service is to be provided to the issuer or its subsidiaries. </a:t>
            </a:r>
          </a:p>
          <a:p>
            <a:pPr lvl="1">
              <a:lnSpc>
                <a:spcPts val="2800"/>
              </a:lnSpc>
              <a:spcBef>
                <a:spcPts val="600"/>
              </a:spcBef>
              <a:spcAft>
                <a:spcPts val="600"/>
              </a:spcAft>
            </a:pPr>
            <a:r>
              <a:rPr lang="en-US" sz="2000" dirty="0">
                <a:latin typeface="+mj-lt"/>
              </a:rPr>
              <a:t>The Code requires obtaining concurrence from TCWG prior to the provision of NAS not only  to the PIE and any subsidiaries, but also </a:t>
            </a:r>
            <a:r>
              <a:rPr lang="en-US" sz="2000" dirty="0">
                <a:solidFill>
                  <a:schemeClr val="accent4"/>
                </a:solidFill>
                <a:latin typeface="+mj-lt"/>
              </a:rPr>
              <a:t>to parent entities of that PIE</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23</a:t>
            </a:fld>
            <a:endParaRPr lang="en-US" dirty="0"/>
          </a:p>
        </p:txBody>
      </p:sp>
      <p:pic>
        <p:nvPicPr>
          <p:cNvPr id="8" name="Picture 7" descr="A network made up of connected lines and dots">
            <a:extLst>
              <a:ext uri="{FF2B5EF4-FFF2-40B4-BE49-F238E27FC236}">
                <a16:creationId xmlns:a16="http://schemas.microsoft.com/office/drawing/2014/main" id="{CF61A8DA-9BB9-46CF-980D-70566B0ADD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313" y="1280165"/>
            <a:ext cx="3931508" cy="5313405"/>
          </a:xfrm>
          <a:prstGeom prst="rect">
            <a:avLst/>
          </a:prstGeom>
        </p:spPr>
      </p:pic>
    </p:spTree>
    <p:extLst>
      <p:ext uri="{BB962C8B-B14F-4D97-AF65-F5344CB8AC3E}">
        <p14:creationId xmlns:p14="http://schemas.microsoft.com/office/powerpoint/2010/main" val="2243254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Financial Relationships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lnSpc>
                <a:spcPts val="2600"/>
              </a:lnSpc>
              <a:spcBef>
                <a:spcPts val="600"/>
              </a:spcBef>
              <a:spcAft>
                <a:spcPts val="600"/>
              </a:spcAft>
            </a:pPr>
            <a:r>
              <a:rPr lang="en-US" sz="2200" dirty="0">
                <a:latin typeface="+mj-lt"/>
              </a:rPr>
              <a:t>The Code and the SEC rules prohibit firms, audit team members/covered persons  and their immediate family members from accepting loans </a:t>
            </a:r>
            <a:r>
              <a:rPr lang="en-US" sz="2200" i="1" dirty="0">
                <a:latin typeface="+mj-lt"/>
              </a:rPr>
              <a:t>from, or</a:t>
            </a:r>
            <a:r>
              <a:rPr lang="en-US" sz="2200" dirty="0">
                <a:latin typeface="+mj-lt"/>
              </a:rPr>
              <a:t> making or guaranteeing loans </a:t>
            </a:r>
            <a:r>
              <a:rPr lang="en-US" sz="2200" i="1" dirty="0">
                <a:latin typeface="+mj-lt"/>
              </a:rPr>
              <a:t>to, an audit client</a:t>
            </a:r>
            <a:r>
              <a:rPr lang="en-US" sz="2200" dirty="0">
                <a:latin typeface="+mj-lt"/>
              </a:rPr>
              <a:t>. </a:t>
            </a:r>
          </a:p>
          <a:p>
            <a:pPr>
              <a:lnSpc>
                <a:spcPts val="2600"/>
              </a:lnSpc>
              <a:spcBef>
                <a:spcPts val="600"/>
              </a:spcBef>
              <a:spcAft>
                <a:spcPts val="600"/>
              </a:spcAft>
            </a:pPr>
            <a:r>
              <a:rPr lang="en-US" sz="2200" dirty="0">
                <a:latin typeface="+mj-lt"/>
              </a:rPr>
              <a:t>The prohibitions under the two frameworks differ as follows:</a:t>
            </a:r>
          </a:p>
          <a:p>
            <a:pPr lvl="1">
              <a:lnSpc>
                <a:spcPts val="2600"/>
              </a:lnSpc>
              <a:spcBef>
                <a:spcPts val="600"/>
              </a:spcBef>
              <a:spcAft>
                <a:spcPts val="600"/>
              </a:spcAft>
            </a:pPr>
            <a:r>
              <a:rPr lang="en-US" sz="2000" dirty="0">
                <a:latin typeface="+mj-lt"/>
              </a:rPr>
              <a:t>The prohibitions in the Code only apply </a:t>
            </a:r>
            <a:r>
              <a:rPr lang="en-US" sz="2000" dirty="0">
                <a:solidFill>
                  <a:schemeClr val="tx1"/>
                </a:solidFill>
                <a:latin typeface="+mj-lt"/>
              </a:rPr>
              <a:t>if the loan is</a:t>
            </a:r>
            <a:r>
              <a:rPr lang="en-US" sz="2000" b="1" dirty="0">
                <a:solidFill>
                  <a:schemeClr val="tx1"/>
                </a:solidFill>
                <a:latin typeface="+mj-lt"/>
              </a:rPr>
              <a:t> </a:t>
            </a:r>
            <a:r>
              <a:rPr lang="en-US" sz="2000" dirty="0">
                <a:solidFill>
                  <a:schemeClr val="accent4"/>
                </a:solidFill>
                <a:latin typeface="+mj-lt"/>
              </a:rPr>
              <a:t>material</a:t>
            </a:r>
            <a:r>
              <a:rPr lang="en-US" sz="2000" b="1" dirty="0">
                <a:solidFill>
                  <a:schemeClr val="accent4"/>
                </a:solidFill>
                <a:latin typeface="+mj-lt"/>
              </a:rPr>
              <a:t> </a:t>
            </a:r>
            <a:r>
              <a:rPr lang="en-US" sz="2000" dirty="0">
                <a:latin typeface="+mj-lt"/>
              </a:rPr>
              <a:t>to the firm, audit team member and immediate family member and the audit client</a:t>
            </a:r>
          </a:p>
          <a:p>
            <a:pPr lvl="1">
              <a:lnSpc>
                <a:spcPts val="2600"/>
              </a:lnSpc>
              <a:spcBef>
                <a:spcPts val="600"/>
              </a:spcBef>
              <a:spcAft>
                <a:spcPts val="600"/>
              </a:spcAft>
            </a:pPr>
            <a:r>
              <a:rPr lang="en-US" sz="2000" dirty="0">
                <a:latin typeface="+mj-lt"/>
              </a:rPr>
              <a:t>The Code only prohibits accepting loans from an audit client </a:t>
            </a:r>
            <a:r>
              <a:rPr lang="en-US" sz="2000" dirty="0">
                <a:solidFill>
                  <a:schemeClr val="tx1"/>
                </a:solidFill>
                <a:latin typeface="+mj-lt"/>
              </a:rPr>
              <a:t>if it is </a:t>
            </a:r>
            <a:r>
              <a:rPr lang="en-US" sz="2000" dirty="0">
                <a:solidFill>
                  <a:schemeClr val="accent4"/>
                </a:solidFill>
                <a:latin typeface="+mj-lt"/>
              </a:rPr>
              <a:t>not a bank</a:t>
            </a:r>
            <a:r>
              <a:rPr lang="en-US" sz="2000" dirty="0">
                <a:latin typeface="+mj-lt"/>
              </a:rPr>
              <a:t>, and sets out separate guidance if the audit client is a bank</a:t>
            </a:r>
          </a:p>
          <a:p>
            <a:pPr lvl="1">
              <a:lnSpc>
                <a:spcPts val="2600"/>
              </a:lnSpc>
              <a:spcBef>
                <a:spcPts val="600"/>
              </a:spcBef>
              <a:spcAft>
                <a:spcPts val="600"/>
              </a:spcAft>
            </a:pPr>
            <a:r>
              <a:rPr lang="en-US" sz="2000" dirty="0">
                <a:latin typeface="+mj-lt"/>
              </a:rPr>
              <a:t>The SEC prohibitions extend to loans from or to the audit client's officers and directors or to beneficial owners of the audit client's securities who have significant influence over the audit client.</a:t>
            </a:r>
          </a:p>
          <a:p>
            <a:endParaRPr lang="en-US" dirty="0"/>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24</a:t>
            </a:fld>
            <a:endParaRPr lang="en-US" dirty="0"/>
          </a:p>
        </p:txBody>
      </p:sp>
    </p:spTree>
    <p:extLst>
      <p:ext uri="{BB962C8B-B14F-4D97-AF65-F5344CB8AC3E}">
        <p14:creationId xmlns:p14="http://schemas.microsoft.com/office/powerpoint/2010/main" val="3494028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Business Relationships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rmAutofit/>
          </a:bodyPr>
          <a:lstStyle/>
          <a:p>
            <a:pPr>
              <a:lnSpc>
                <a:spcPts val="2600"/>
              </a:lnSpc>
              <a:spcBef>
                <a:spcPts val="600"/>
              </a:spcBef>
              <a:spcAft>
                <a:spcPts val="600"/>
              </a:spcAft>
            </a:pPr>
            <a:r>
              <a:rPr lang="en-US" sz="2200" dirty="0">
                <a:latin typeface="+mj-lt"/>
              </a:rPr>
              <a:t>Both frameworks include prohibitions regarding business relationships between the firm or audit team members / covered persons and the audit client or the management / persons associated with the audit client in a decision-making capacity</a:t>
            </a:r>
          </a:p>
          <a:p>
            <a:pPr>
              <a:lnSpc>
                <a:spcPts val="2600"/>
              </a:lnSpc>
              <a:spcBef>
                <a:spcPts val="600"/>
              </a:spcBef>
              <a:spcAft>
                <a:spcPts val="600"/>
              </a:spcAft>
            </a:pPr>
            <a:r>
              <a:rPr lang="en-US" sz="2200" dirty="0">
                <a:latin typeface="+mj-lt"/>
              </a:rPr>
              <a:t>The approaches of the Code and the SEC rules differ in certain regards:</a:t>
            </a:r>
          </a:p>
          <a:p>
            <a:pPr lvl="1">
              <a:lnSpc>
                <a:spcPts val="2600"/>
              </a:lnSpc>
              <a:spcBef>
                <a:spcPts val="600"/>
              </a:spcBef>
              <a:spcAft>
                <a:spcPts val="600"/>
              </a:spcAft>
            </a:pPr>
            <a:r>
              <a:rPr lang="en-US" sz="2000" dirty="0">
                <a:latin typeface="+mj-lt"/>
              </a:rPr>
              <a:t>The SEC rules prohibit any direct and material indirect business relationships</a:t>
            </a:r>
          </a:p>
          <a:p>
            <a:pPr lvl="2">
              <a:lnSpc>
                <a:spcPts val="2600"/>
              </a:lnSpc>
              <a:spcBef>
                <a:spcPts val="600"/>
              </a:spcBef>
              <a:spcAft>
                <a:spcPts val="600"/>
              </a:spcAft>
              <a:buFont typeface="Arial" panose="020B0604020202020204" pitchFamily="34" charset="0"/>
              <a:buChar char="─"/>
            </a:pPr>
            <a:r>
              <a:rPr lang="en-US" dirty="0">
                <a:latin typeface="+mj-lt"/>
              </a:rPr>
              <a:t>In contrast, the Code only restricts close business relationships where the financial interest is </a:t>
            </a:r>
            <a:r>
              <a:rPr lang="en-US" dirty="0">
                <a:solidFill>
                  <a:schemeClr val="accent4"/>
                </a:solidFill>
                <a:latin typeface="+mj-lt"/>
              </a:rPr>
              <a:t>material </a:t>
            </a:r>
            <a:r>
              <a:rPr lang="en-US" dirty="0">
                <a:solidFill>
                  <a:schemeClr val="tx1"/>
                </a:solidFill>
                <a:latin typeface="+mj-lt"/>
              </a:rPr>
              <a:t>and the business relationship is </a:t>
            </a:r>
            <a:r>
              <a:rPr lang="en-US" dirty="0">
                <a:solidFill>
                  <a:schemeClr val="accent4"/>
                </a:solidFill>
                <a:latin typeface="+mj-lt"/>
              </a:rPr>
              <a:t>significant</a:t>
            </a:r>
            <a:endParaRPr lang="en-US" dirty="0">
              <a:latin typeface="+mj-lt"/>
            </a:endParaRPr>
          </a:p>
          <a:p>
            <a:pPr lvl="1">
              <a:lnSpc>
                <a:spcPts val="2600"/>
              </a:lnSpc>
              <a:spcBef>
                <a:spcPts val="600"/>
              </a:spcBef>
              <a:spcAft>
                <a:spcPts val="600"/>
              </a:spcAft>
            </a:pPr>
            <a:r>
              <a:rPr lang="en-US" sz="2000" dirty="0">
                <a:latin typeface="+mj-lt"/>
              </a:rPr>
              <a:t>The restriction under the Code only includes the audit client and management, whereas the SEC </a:t>
            </a:r>
            <a:r>
              <a:rPr lang="en-US" sz="2000" dirty="0">
                <a:solidFill>
                  <a:schemeClr val="tx1"/>
                </a:solidFill>
                <a:latin typeface="+mj-lt"/>
              </a:rPr>
              <a:t>restriction also captures beneficial owners with significant influence</a:t>
            </a:r>
            <a:endParaRPr lang="en-US" sz="20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25</a:t>
            </a:fld>
            <a:endParaRPr lang="en-US" dirty="0"/>
          </a:p>
        </p:txBody>
      </p:sp>
    </p:spTree>
    <p:extLst>
      <p:ext uri="{BB962C8B-B14F-4D97-AF65-F5344CB8AC3E}">
        <p14:creationId xmlns:p14="http://schemas.microsoft.com/office/powerpoint/2010/main" val="1243326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935776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64541-BB94-4D35-8868-9582E1D52B57}"/>
              </a:ext>
            </a:extLst>
          </p:cNvPr>
          <p:cNvSpPr>
            <a:spLocks noGrp="1"/>
          </p:cNvSpPr>
          <p:nvPr>
            <p:ph type="title"/>
          </p:nvPr>
        </p:nvSpPr>
        <p:spPr/>
        <p:txBody>
          <a:bodyPr>
            <a:normAutofit/>
          </a:bodyPr>
          <a:lstStyle/>
          <a:p>
            <a:r>
              <a:rPr lang="en-US" sz="3600" dirty="0">
                <a:latin typeface="+mj-lt"/>
              </a:rPr>
              <a:t>Next Steps in Phase 1</a:t>
            </a:r>
          </a:p>
        </p:txBody>
      </p:sp>
      <p:sp>
        <p:nvSpPr>
          <p:cNvPr id="3" name="Arrow: Right 2">
            <a:extLst>
              <a:ext uri="{FF2B5EF4-FFF2-40B4-BE49-F238E27FC236}">
                <a16:creationId xmlns:a16="http://schemas.microsoft.com/office/drawing/2014/main" id="{2566E66A-4A4D-45F4-A7C7-274F6A669867}"/>
              </a:ext>
            </a:extLst>
          </p:cNvPr>
          <p:cNvSpPr/>
          <p:nvPr/>
        </p:nvSpPr>
        <p:spPr>
          <a:xfrm>
            <a:off x="838200" y="1104892"/>
            <a:ext cx="10787743" cy="5469176"/>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5" name="Slide Number Placeholder 4">
            <a:extLst>
              <a:ext uri="{FF2B5EF4-FFF2-40B4-BE49-F238E27FC236}">
                <a16:creationId xmlns:a16="http://schemas.microsoft.com/office/drawing/2014/main" id="{534786E5-162E-414F-9A68-5E3318EEB2EF}"/>
              </a:ext>
            </a:extLst>
          </p:cNvPr>
          <p:cNvSpPr>
            <a:spLocks noGrp="1"/>
          </p:cNvSpPr>
          <p:nvPr>
            <p:ph type="sldNum" sz="quarter" idx="12"/>
          </p:nvPr>
        </p:nvSpPr>
        <p:spPr>
          <a:xfrm>
            <a:off x="8610600" y="620894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8" name="Rectangle 7">
            <a:extLst>
              <a:ext uri="{FF2B5EF4-FFF2-40B4-BE49-F238E27FC236}">
                <a16:creationId xmlns:a16="http://schemas.microsoft.com/office/drawing/2014/main" id="{7522F311-5A13-8843-91A0-8339723772AD}"/>
              </a:ext>
            </a:extLst>
          </p:cNvPr>
          <p:cNvSpPr/>
          <p:nvPr/>
        </p:nvSpPr>
        <p:spPr>
          <a:xfrm>
            <a:off x="4606131" y="1378304"/>
            <a:ext cx="2979737" cy="685800"/>
          </a:xfrm>
          <a:prstGeom prst="rect">
            <a:avLst/>
          </a:prstGeom>
          <a:solidFill>
            <a:srgbClr val="CAE4FA"/>
          </a:solidFill>
          <a:ln w="63500">
            <a:solidFill>
              <a:srgbClr val="163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6358B"/>
                </a:solidFill>
                <a:effectLst/>
                <a:uLnTx/>
                <a:uFillTx/>
                <a:latin typeface="Arial" panose="020B0604020202020204"/>
                <a:ea typeface="+mn-ea"/>
                <a:cs typeface="Arial Black" panose="020B0604020202020204" pitchFamily="34" charset="0"/>
              </a:rPr>
              <a:t>Phase 1</a:t>
            </a:r>
          </a:p>
        </p:txBody>
      </p:sp>
      <p:graphicFrame>
        <p:nvGraphicFramePr>
          <p:cNvPr id="12" name="Content Placeholder 11">
            <a:extLst>
              <a:ext uri="{FF2B5EF4-FFF2-40B4-BE49-F238E27FC236}">
                <a16:creationId xmlns:a16="http://schemas.microsoft.com/office/drawing/2014/main" id="{AA21818A-9D83-46D8-A943-A9AD8D20F72E}"/>
              </a:ext>
            </a:extLst>
          </p:cNvPr>
          <p:cNvGraphicFramePr>
            <a:graphicFrameLocks noGrp="1"/>
          </p:cNvGraphicFramePr>
          <p:nvPr>
            <p:ph idx="1"/>
          </p:nvPr>
        </p:nvGraphicFramePr>
        <p:xfrm>
          <a:off x="164627" y="2667827"/>
          <a:ext cx="11030242" cy="2343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D7217670-745F-4C20-8A05-3E5910F97F76}"/>
              </a:ext>
            </a:extLst>
          </p:cNvPr>
          <p:cNvSpPr txBox="1"/>
          <p:nvPr/>
        </p:nvSpPr>
        <p:spPr>
          <a:xfrm>
            <a:off x="1148862" y="5568462"/>
            <a:ext cx="7461738" cy="1005606"/>
          </a:xfrm>
          <a:prstGeom prst="rect">
            <a:avLst/>
          </a:prstGeom>
        </p:spPr>
        <p:txBody>
          <a:bodyPr vert="horz" wrap="square" lIns="91440" tIns="45720" rIns="91440" bIns="4572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B5494"/>
              </a:solidFill>
              <a:effectLst/>
              <a:uLnTx/>
              <a:uFillTx/>
              <a:latin typeface="Times New Roman" panose="02020603050405020304"/>
              <a:ea typeface="+mn-ea"/>
              <a:cs typeface="+mn-cs"/>
            </a:endParaRPr>
          </a:p>
        </p:txBody>
      </p:sp>
      <p:sp>
        <p:nvSpPr>
          <p:cNvPr id="6" name="TextBox 5">
            <a:extLst>
              <a:ext uri="{FF2B5EF4-FFF2-40B4-BE49-F238E27FC236}">
                <a16:creationId xmlns:a16="http://schemas.microsoft.com/office/drawing/2014/main" id="{0EDB907E-8899-49A2-89A0-545E2665E977}"/>
              </a:ext>
            </a:extLst>
          </p:cNvPr>
          <p:cNvSpPr txBox="1"/>
          <p:nvPr/>
        </p:nvSpPr>
        <p:spPr>
          <a:xfrm>
            <a:off x="976184" y="5671751"/>
            <a:ext cx="7362273" cy="729049"/>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B5494"/>
              </a:solidFill>
              <a:effectLst/>
              <a:uLnTx/>
              <a:uFillTx/>
              <a:latin typeface="Times New Roman" panose="02020603050405020304"/>
              <a:ea typeface="+mn-ea"/>
              <a:cs typeface="+mn-cs"/>
            </a:endParaRPr>
          </a:p>
        </p:txBody>
      </p:sp>
      <p:sp>
        <p:nvSpPr>
          <p:cNvPr id="10" name="TextBox 9">
            <a:extLst>
              <a:ext uri="{FF2B5EF4-FFF2-40B4-BE49-F238E27FC236}">
                <a16:creationId xmlns:a16="http://schemas.microsoft.com/office/drawing/2014/main" id="{74E152B3-C6BF-46EF-A9D1-E443193BC4CA}"/>
              </a:ext>
            </a:extLst>
          </p:cNvPr>
          <p:cNvSpPr txBox="1"/>
          <p:nvPr/>
        </p:nvSpPr>
        <p:spPr>
          <a:xfrm>
            <a:off x="3187995" y="5753108"/>
            <a:ext cx="4031512" cy="400815"/>
          </a:xfrm>
          <a:prstGeom prst="rect">
            <a:avLst/>
          </a:prstGeom>
          <a:noFill/>
          <a:ln w="19050">
            <a:solidFill>
              <a:schemeClr val="tx1"/>
            </a:solidFill>
          </a:ln>
        </p:spPr>
        <p:txBody>
          <a:bodyPr wrap="square">
            <a:spAutoFit/>
          </a:bodyPr>
          <a:lstStyle/>
          <a:p>
            <a:pPr marL="0" marR="0" lvl="0" indent="0" algn="ctr" defTabSz="914400" rtl="0" eaLnBrk="1" fontAlgn="auto" latinLnBrk="0" hangingPunct="1">
              <a:lnSpc>
                <a:spcPts val="2600"/>
              </a:lnSpc>
              <a:spcBef>
                <a:spcPts val="1200"/>
              </a:spcBef>
              <a:spcAft>
                <a:spcPts val="1200"/>
              </a:spcAft>
              <a:buClrTx/>
              <a:buSzPts val="1000"/>
              <a:buFontTx/>
              <a:buNone/>
              <a:tabLst>
                <a:tab pos="457200" algn="l"/>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Reports to be regularly updated </a:t>
            </a:r>
          </a:p>
        </p:txBody>
      </p:sp>
    </p:spTree>
    <p:extLst>
      <p:ext uri="{BB962C8B-B14F-4D97-AF65-F5344CB8AC3E}">
        <p14:creationId xmlns:p14="http://schemas.microsoft.com/office/powerpoint/2010/main" val="3832153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890D-AB2D-4A33-82CF-0172EE5C7151}"/>
              </a:ext>
            </a:extLst>
          </p:cNvPr>
          <p:cNvSpPr>
            <a:spLocks noGrp="1"/>
          </p:cNvSpPr>
          <p:nvPr>
            <p:ph type="title"/>
          </p:nvPr>
        </p:nvSpPr>
        <p:spPr>
          <a:xfrm>
            <a:off x="838200" y="0"/>
            <a:ext cx="10515600" cy="1068518"/>
          </a:xfrm>
        </p:spPr>
        <p:txBody>
          <a:bodyPr>
            <a:normAutofit/>
          </a:bodyPr>
          <a:lstStyle/>
          <a:p>
            <a:r>
              <a:rPr lang="en-US" sz="3600" dirty="0">
                <a:latin typeface="+mj-lt"/>
              </a:rPr>
              <a:t>Future IESBA Consideration of Phase 1</a:t>
            </a:r>
          </a:p>
        </p:txBody>
      </p:sp>
      <p:sp>
        <p:nvSpPr>
          <p:cNvPr id="5" name="Slide Number Placeholder 4">
            <a:extLst>
              <a:ext uri="{FF2B5EF4-FFF2-40B4-BE49-F238E27FC236}">
                <a16:creationId xmlns:a16="http://schemas.microsoft.com/office/drawing/2014/main" id="{D9AEE96B-A2A1-4140-8922-1C4A764828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8" name="Diagram 7">
            <a:extLst>
              <a:ext uri="{FF2B5EF4-FFF2-40B4-BE49-F238E27FC236}">
                <a16:creationId xmlns:a16="http://schemas.microsoft.com/office/drawing/2014/main" id="{7C11C1C5-47EF-D546-A815-E8678F4B3D83}"/>
              </a:ext>
            </a:extLst>
          </p:cNvPr>
          <p:cNvGraphicFramePr/>
          <p:nvPr>
            <p:extLst>
              <p:ext uri="{D42A27DB-BD31-4B8C-83A1-F6EECF244321}">
                <p14:modId xmlns:p14="http://schemas.microsoft.com/office/powerpoint/2010/main" val="924767692"/>
              </p:ext>
            </p:extLst>
          </p:nvPr>
        </p:nvGraphicFramePr>
        <p:xfrm>
          <a:off x="574431" y="1276313"/>
          <a:ext cx="11043138" cy="48722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7F6153C6-5E18-AC45-8FE8-58D181CBD7C9}"/>
              </a:ext>
            </a:extLst>
          </p:cNvPr>
          <p:cNvSpPr txBox="1"/>
          <p:nvPr/>
        </p:nvSpPr>
        <p:spPr>
          <a:xfrm>
            <a:off x="574431" y="3525023"/>
            <a:ext cx="10870642" cy="3196452"/>
          </a:xfrm>
          <a:prstGeom prst="rect">
            <a:avLst/>
          </a:prstGeom>
          <a:noFill/>
        </p:spPr>
        <p:txBody>
          <a:bodyPr wrap="square">
            <a:spAutoFit/>
          </a:bodyPr>
          <a:lstStyle/>
          <a:p>
            <a:pPr marL="342900" marR="0" lvl="0" indent="-3429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effectLst/>
                <a:uLnTx/>
                <a:uFillTx/>
                <a:latin typeface="Arial" panose="020B0604020202020204"/>
                <a:ea typeface="+mn-ea"/>
                <a:cs typeface="+mn-cs"/>
              </a:rPr>
              <a:t>Summary Report highlights areas where the application of the Code and the US SEC/PCAOB rules might result in a different outcome in practice</a:t>
            </a:r>
          </a:p>
          <a:p>
            <a:pPr marL="342900" marR="0" lvl="0" indent="-3429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effectLst/>
                <a:uLnTx/>
                <a:uFillTx/>
                <a:latin typeface="Arial" panose="020B0604020202020204"/>
                <a:ea typeface="+mn-ea"/>
                <a:cs typeface="+mn-cs"/>
              </a:rPr>
              <a:t>Previous IESBA/ TF deliberations have covered some matters discussed in Benchmarking reports </a:t>
            </a:r>
          </a:p>
          <a:p>
            <a:pPr marL="342900" marR="0" lvl="0" indent="-3429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effectLst/>
                <a:uLnTx/>
                <a:uFillTx/>
                <a:latin typeface="Arial" panose="020B0604020202020204"/>
                <a:ea typeface="+mn-ea"/>
                <a:cs typeface="+mn-cs"/>
              </a:rPr>
              <a:t>Staff and some WG members are available to respond to questions from the Planning Committee</a:t>
            </a:r>
          </a:p>
          <a:p>
            <a:pPr marL="342900" marR="0" lvl="0" indent="-3429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effectLst/>
                <a:uLnTx/>
                <a:uFillTx/>
                <a:latin typeface="Arial" panose="020B0604020202020204"/>
                <a:ea typeface="+mn-ea"/>
                <a:cs typeface="+mn-cs"/>
              </a:rPr>
              <a:t>Planning Committee to consider outcome of benchmarking to recommend whether there any matters that warrant future Board consideration determination</a:t>
            </a:r>
          </a:p>
        </p:txBody>
      </p:sp>
    </p:spTree>
    <p:extLst>
      <p:ext uri="{BB962C8B-B14F-4D97-AF65-F5344CB8AC3E}">
        <p14:creationId xmlns:p14="http://schemas.microsoft.com/office/powerpoint/2010/main" val="4176970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890D-AB2D-4A33-82CF-0172EE5C7151}"/>
              </a:ext>
            </a:extLst>
          </p:cNvPr>
          <p:cNvSpPr>
            <a:spLocks noGrp="1"/>
          </p:cNvSpPr>
          <p:nvPr>
            <p:ph type="title"/>
          </p:nvPr>
        </p:nvSpPr>
        <p:spPr/>
        <p:txBody>
          <a:bodyPr>
            <a:normAutofit/>
          </a:bodyPr>
          <a:lstStyle/>
          <a:p>
            <a:r>
              <a:rPr lang="en-US" sz="3600" dirty="0">
                <a:latin typeface="+mj-lt"/>
              </a:rPr>
              <a:t>Possible Further Phases to Follow</a:t>
            </a:r>
          </a:p>
        </p:txBody>
      </p:sp>
      <p:sp>
        <p:nvSpPr>
          <p:cNvPr id="3" name="Content Placeholder 2">
            <a:extLst>
              <a:ext uri="{FF2B5EF4-FFF2-40B4-BE49-F238E27FC236}">
                <a16:creationId xmlns:a16="http://schemas.microsoft.com/office/drawing/2014/main" id="{FDF2233F-6AF6-4716-BCA6-829E90ED57F0}"/>
              </a:ext>
            </a:extLst>
          </p:cNvPr>
          <p:cNvSpPr>
            <a:spLocks noGrp="1"/>
          </p:cNvSpPr>
          <p:nvPr>
            <p:ph idx="1"/>
          </p:nvPr>
        </p:nvSpPr>
        <p:spPr>
          <a:xfrm>
            <a:off x="3545058" y="1191723"/>
            <a:ext cx="8241658" cy="5529751"/>
          </a:xfrm>
        </p:spPr>
        <p:txBody>
          <a:bodyPr>
            <a:noAutofit/>
          </a:bodyPr>
          <a:lstStyle/>
          <a:p>
            <a:pPr marL="0" marR="0" lvl="0" indent="0" algn="l" defTabSz="914400" rtl="0" eaLnBrk="1" fontAlgn="auto" latinLnBrk="0" hangingPunct="1">
              <a:lnSpc>
                <a:spcPts val="2400"/>
              </a:lnSpc>
              <a:spcBef>
                <a:spcPts val="600"/>
              </a:spcBef>
              <a:spcAft>
                <a:spcPts val="600"/>
              </a:spcAft>
              <a:buClrTx/>
              <a:buSzPts val="1000"/>
              <a:buFont typeface="Arial" panose="020B0604020202020204" pitchFamily="34" charset="0"/>
              <a:buNone/>
              <a:tabLst>
                <a:tab pos="457200" algn="l"/>
              </a:tabLst>
              <a:defRPr/>
            </a:pPr>
            <a:r>
              <a:rPr kumimoji="0" lang="en-US" sz="2400" b="1" i="0" u="none" strike="noStrike" kern="1200" cap="none" spc="0" normalizeH="0" baseline="0" noProof="0" dirty="0">
                <a:ln>
                  <a:noFill/>
                </a:ln>
                <a:solidFill>
                  <a:srgbClr val="4A4A4A"/>
                </a:solidFill>
                <a:effectLst/>
                <a:uLnTx/>
                <a:uFillTx/>
                <a:latin typeface="Arial" panose="020B0604020202020204"/>
                <a:ea typeface="Times New Roman" panose="02020603050405020304" pitchFamily="18" charset="0"/>
                <a:cs typeface="+mn-cs"/>
              </a:rPr>
              <a:t>Potential criteria for selecting Phase 2 jurisdiction</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Times New Roman" panose="02020603050405020304" pitchFamily="18" charset="0"/>
                <a:cs typeface="+mn-cs"/>
              </a:rPr>
              <a:t>Reach of output (number of PAs covered by the jurisdiction) and level of international relevance (such as regulatory interest)?</a:t>
            </a:r>
            <a:endParaRPr kumimoji="0" lang="en-US" sz="2000" b="0" i="0" u="none" strike="noStrike" kern="1200" cap="none" spc="0" normalizeH="0" baseline="0" noProof="0" dirty="0">
              <a:ln>
                <a:noFill/>
              </a:ln>
              <a:solidFill>
                <a:srgbClr val="4A4A4A"/>
              </a:solidFill>
              <a:effectLst/>
              <a:uLnTx/>
              <a:uFillTx/>
              <a:latin typeface="Arial" panose="020B0604020202020204"/>
              <a:ea typeface="Calibri" panose="020F0502020204030204" pitchFamily="34" charset="0"/>
              <a:cs typeface="+mn-cs"/>
            </a:endParaRPr>
          </a:p>
          <a:p>
            <a:pPr>
              <a:lnSpc>
                <a:spcPts val="2400"/>
              </a:lnSpc>
              <a:spcBef>
                <a:spcPts val="600"/>
              </a:spcBef>
              <a:spcAft>
                <a:spcPts val="600"/>
              </a:spcAft>
              <a:buSzPts val="1000"/>
              <a:buFont typeface="Wingdings" panose="05000000000000000000" pitchFamily="2" charset="2"/>
              <a:buChar char="q"/>
              <a:tabLst>
                <a:tab pos="457200" algn="l"/>
              </a:tabLst>
              <a:defRPr/>
            </a:pPr>
            <a:r>
              <a:rPr lang="en-US" sz="2000" dirty="0">
                <a:latin typeface="Arial" panose="020B0604020202020204"/>
                <a:ea typeface="Times New Roman" panose="02020603050405020304" pitchFamily="18" charset="0"/>
              </a:rPr>
              <a:t>Interest to the jurisdiction (e.g., would comparison help with adoption of the Code)? </a:t>
            </a:r>
            <a:endParaRPr lang="en-US" sz="2000" dirty="0">
              <a:latin typeface="Arial" panose="020B0604020202020204"/>
              <a:ea typeface="Calibri" panose="020F0502020204030204" pitchFamily="34" charset="0"/>
            </a:endParaRPr>
          </a:p>
          <a:p>
            <a:pPr>
              <a:lnSpc>
                <a:spcPts val="2400"/>
              </a:lnSpc>
              <a:spcBef>
                <a:spcPts val="600"/>
              </a:spcBef>
              <a:spcAft>
                <a:spcPts val="600"/>
              </a:spcAft>
              <a:buSzPts val="1000"/>
              <a:buFont typeface="Wingdings" panose="05000000000000000000" pitchFamily="2" charset="2"/>
              <a:buChar char="q"/>
              <a:tabLst>
                <a:tab pos="457200" algn="l"/>
              </a:tabLst>
              <a:defRPr/>
            </a:pPr>
            <a:r>
              <a:rPr lang="en-US" sz="2000" dirty="0">
                <a:latin typeface="Arial" panose="020B0604020202020204"/>
                <a:ea typeface="Times New Roman" panose="02020603050405020304" pitchFamily="18" charset="0"/>
              </a:rPr>
              <a:t>Expected scope and difficulty of the work:</a:t>
            </a:r>
          </a:p>
          <a:p>
            <a:pPr lvl="1">
              <a:lnSpc>
                <a:spcPts val="2400"/>
              </a:lnSpc>
              <a:spcBef>
                <a:spcPts val="600"/>
              </a:spcBef>
              <a:buSzPts val="1000"/>
              <a:buFont typeface="Wingdings" panose="05000000000000000000" pitchFamily="2" charset="2"/>
              <a:buChar char="q"/>
              <a:tabLst>
                <a:tab pos="457200" algn="l"/>
              </a:tabLst>
              <a:defRPr/>
            </a:pPr>
            <a:r>
              <a:rPr lang="en-US" sz="1800" dirty="0">
                <a:latin typeface="Arial" panose="020B0604020202020204"/>
                <a:ea typeface="Times New Roman" panose="02020603050405020304" pitchFamily="18" charset="0"/>
              </a:rPr>
              <a:t>Similarity of structure and context between Code and standards in the jurisdiction (e.g., d</a:t>
            </a:r>
            <a:r>
              <a:rPr lang="en-US" sz="1800" dirty="0">
                <a:latin typeface="Arial" panose="020B0604020202020204"/>
                <a:ea typeface="Calibri" panose="020F0502020204030204" pitchFamily="34" charset="0"/>
              </a:rPr>
              <a:t>oes the national framework rely on the Code and to what extent?)</a:t>
            </a:r>
          </a:p>
          <a:p>
            <a:pPr lvl="1">
              <a:lnSpc>
                <a:spcPts val="2400"/>
              </a:lnSpc>
              <a:spcBef>
                <a:spcPts val="600"/>
              </a:spcBef>
              <a:buSzPts val="1000"/>
              <a:buFont typeface="Wingdings" panose="05000000000000000000" pitchFamily="2" charset="2"/>
              <a:buChar char="q"/>
              <a:tabLst>
                <a:tab pos="457200" algn="l"/>
              </a:tabLst>
              <a:defRPr/>
            </a:pPr>
            <a:r>
              <a:rPr lang="en-US" sz="1800" dirty="0">
                <a:latin typeface="Arial" panose="020B0604020202020204"/>
                <a:ea typeface="Times New Roman" panose="02020603050405020304" pitchFamily="18" charset="0"/>
              </a:rPr>
              <a:t>Has jurisdiction conducted prior comparison work that can be built on, and/or can they contribute resources to the initiative? </a:t>
            </a:r>
          </a:p>
          <a:p>
            <a:pPr lvl="1">
              <a:lnSpc>
                <a:spcPts val="2400"/>
              </a:lnSpc>
              <a:spcBef>
                <a:spcPts val="600"/>
              </a:spcBef>
              <a:buSzPts val="1000"/>
              <a:buFont typeface="Wingdings" panose="05000000000000000000" pitchFamily="2" charset="2"/>
              <a:buChar char="q"/>
              <a:tabLst>
                <a:tab pos="457200" algn="l"/>
              </a:tabLst>
              <a:defRPr/>
            </a:pPr>
            <a:r>
              <a:rPr lang="en-US" sz="1800" dirty="0">
                <a:latin typeface="Arial" panose="020B0604020202020204"/>
                <a:ea typeface="Times New Roman" panose="02020603050405020304" pitchFamily="18" charset="0"/>
              </a:rPr>
              <a:t>Does Staff/the WG have access to “subject matter experts” to assist with interpretation?</a:t>
            </a:r>
          </a:p>
          <a:p>
            <a:pPr lvl="0">
              <a:lnSpc>
                <a:spcPts val="2400"/>
              </a:lnSpc>
              <a:spcBef>
                <a:spcPts val="600"/>
              </a:spcBef>
              <a:spcAft>
                <a:spcPts val="600"/>
              </a:spcAft>
              <a:buSzPts val="1000"/>
              <a:buFont typeface="Wingdings" panose="05000000000000000000" pitchFamily="2" charset="2"/>
              <a:buChar char="q"/>
              <a:tabLst>
                <a:tab pos="457200" algn="l"/>
              </a:tabLst>
              <a:defRPr/>
            </a:pPr>
            <a:r>
              <a:rPr lang="en-US" sz="2000" dirty="0">
                <a:latin typeface="Arial" panose="020B0604020202020204"/>
                <a:ea typeface="Times New Roman" panose="02020603050405020304" pitchFamily="18" charset="0"/>
              </a:rPr>
              <a:t>Have standards been recently updated? Are </a:t>
            </a:r>
            <a:r>
              <a:rPr kumimoji="0" lang="en-US" sz="2000" b="0" i="0" u="none" strike="noStrike" kern="1200" cap="none" spc="0" normalizeH="0" baseline="0" noProof="0" dirty="0">
                <a:ln>
                  <a:noFill/>
                </a:ln>
                <a:solidFill>
                  <a:srgbClr val="4A4A4A"/>
                </a:solidFill>
                <a:effectLst/>
                <a:uLnTx/>
                <a:uFillTx/>
                <a:latin typeface="Arial" panose="020B0604020202020204"/>
                <a:ea typeface="Times New Roman" panose="02020603050405020304" pitchFamily="18" charset="0"/>
                <a:cs typeface="+mn-cs"/>
              </a:rPr>
              <a:t>standards stable enough to allow for comparison (i.e., not in flux)? </a:t>
            </a:r>
          </a:p>
          <a:p>
            <a:endParaRPr lang="en-US" dirty="0"/>
          </a:p>
        </p:txBody>
      </p:sp>
      <p:sp>
        <p:nvSpPr>
          <p:cNvPr id="5" name="Slide Number Placeholder 4">
            <a:extLst>
              <a:ext uri="{FF2B5EF4-FFF2-40B4-BE49-F238E27FC236}">
                <a16:creationId xmlns:a16="http://schemas.microsoft.com/office/drawing/2014/main" id="{D9AEE96B-A2A1-4140-8922-1C4A764828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C45B3EA7-FE39-44D5-A3A5-1B7C7B5D8877}"/>
              </a:ext>
            </a:extLst>
          </p:cNvPr>
          <p:cNvSpPr/>
          <p:nvPr/>
        </p:nvSpPr>
        <p:spPr>
          <a:xfrm>
            <a:off x="274320" y="1645921"/>
            <a:ext cx="3148149" cy="4075610"/>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800"/>
              </a:lnSpc>
              <a:spcBef>
                <a:spcPts val="60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Once the outcome of Phase 1 is published, IESBA will be asked to consider the </a:t>
            </a:r>
            <a:r>
              <a:rPr kumimoji="0" lang="en-US" sz="2200" b="1" i="0" u="none" strike="noStrike" kern="1200" cap="none" spc="0" normalizeH="0" baseline="0" noProof="0" dirty="0">
                <a:ln>
                  <a:noFill/>
                </a:ln>
                <a:solidFill>
                  <a:srgbClr val="FFFFFF"/>
                </a:solidFill>
                <a:effectLst/>
                <a:uLnTx/>
                <a:uFillTx/>
                <a:latin typeface="Arial" panose="020B0604020202020204"/>
                <a:ea typeface="+mn-ea"/>
                <a:cs typeface="+mn-cs"/>
              </a:rPr>
              <a:t>timing and approach for future benchmarking phases</a:t>
            </a:r>
          </a:p>
        </p:txBody>
      </p:sp>
    </p:spTree>
    <p:extLst>
      <p:ext uri="{BB962C8B-B14F-4D97-AF65-F5344CB8AC3E}">
        <p14:creationId xmlns:p14="http://schemas.microsoft.com/office/powerpoint/2010/main" val="2805318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3D98E-8677-4CA7-8820-A99AEA572565}"/>
              </a:ext>
            </a:extLst>
          </p:cNvPr>
          <p:cNvSpPr>
            <a:spLocks noGrp="1"/>
          </p:cNvSpPr>
          <p:nvPr>
            <p:ph type="title"/>
          </p:nvPr>
        </p:nvSpPr>
        <p:spPr/>
        <p:txBody>
          <a:bodyPr>
            <a:normAutofit/>
          </a:bodyPr>
          <a:lstStyle/>
          <a:p>
            <a:r>
              <a:rPr lang="en-US" sz="3600" dirty="0">
                <a:latin typeface="+mj-lt"/>
              </a:rPr>
              <a:t>Recap – Objective of Benchmarking Initiative</a:t>
            </a:r>
          </a:p>
        </p:txBody>
      </p:sp>
      <p:sp>
        <p:nvSpPr>
          <p:cNvPr id="3" name="Content Placeholder 2">
            <a:extLst>
              <a:ext uri="{FF2B5EF4-FFF2-40B4-BE49-F238E27FC236}">
                <a16:creationId xmlns:a16="http://schemas.microsoft.com/office/drawing/2014/main" id="{E91B416E-048E-4C95-AC6D-4E7BB8B51C28}"/>
              </a:ext>
            </a:extLst>
          </p:cNvPr>
          <p:cNvSpPr>
            <a:spLocks noGrp="1"/>
          </p:cNvSpPr>
          <p:nvPr>
            <p:ph idx="1"/>
          </p:nvPr>
        </p:nvSpPr>
        <p:spPr>
          <a:xfrm>
            <a:off x="533400" y="1390430"/>
            <a:ext cx="7976616" cy="4762500"/>
          </a:xfrm>
        </p:spPr>
        <p:txBody>
          <a:bodyPr>
            <a:noAutofit/>
          </a:bodyPr>
          <a:lstStyle/>
          <a:p>
            <a:pPr marL="456565" marR="0" lvl="0" indent="-456565" algn="l" defTabSz="914400" rtl="0" eaLnBrk="1" fontAlgn="base" latinLnBrk="0" hangingPunct="1">
              <a:lnSpc>
                <a:spcPts val="2400"/>
              </a:lnSpc>
              <a:spcBef>
                <a:spcPts val="600"/>
              </a:spcBef>
              <a:spcAft>
                <a:spcPts val="600"/>
              </a:spcAft>
              <a:buClrTx/>
              <a:buSzTx/>
              <a:buFontTx/>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Objectives </a:t>
            </a:r>
            <a:r>
              <a:rPr lang="en-US" sz="2000" dirty="0">
                <a:solidFill>
                  <a:srgbClr val="494949"/>
                </a:solidFill>
                <a:latin typeface="Arial" panose="020B0604020202020204"/>
                <a:ea typeface="ＭＳ Ｐゴシック" charset="0"/>
              </a:rPr>
              <a:t>of the </a:t>
            </a:r>
            <a:r>
              <a:rPr kumimoji="0" lang="en-US" sz="20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Benchmarking Initiative, among others, are to:</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Respond to stakeholders’ questions and inform them about the key similarities and differences between the Code, especially the  International Independence Standards (IIS) and national independence frameworks</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Promote awareness and adoption of the Code, including the IIS more broadly (</a:t>
            </a:r>
            <a:r>
              <a:rPr lang="en-US" sz="1800" dirty="0">
                <a:solidFill>
                  <a:srgbClr val="494949"/>
                </a:solidFill>
                <a:latin typeface="Arial" panose="020B0604020202020204"/>
                <a:ea typeface="ＭＳ Ｐゴシック" charset="0"/>
              </a:rPr>
              <a:t>especially in light of recent </a:t>
            </a: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NAS and Fee-related revisions) </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Inform the IESBA whether there are specific areas that it should evaluate and, if appropriate, address as part of its future strategy and work plan</a:t>
            </a:r>
          </a:p>
          <a:p>
            <a:pPr>
              <a:lnSpc>
                <a:spcPts val="2400"/>
              </a:lnSpc>
              <a:spcBef>
                <a:spcPts val="600"/>
              </a:spcBef>
              <a:spcAft>
                <a:spcPts val="600"/>
              </a:spcAft>
              <a:defRPr/>
            </a:pPr>
            <a:r>
              <a:rPr lang="en-US" sz="2000" noProof="0" dirty="0">
                <a:solidFill>
                  <a:srgbClr val="494949"/>
                </a:solidFill>
                <a:latin typeface="Arial" panose="020B0604020202020204"/>
                <a:ea typeface="ＭＳ Ｐゴシック" charset="0"/>
              </a:rPr>
              <a:t>No intention to make judgement regarding which framework is more stringent in general and with respect to certain areas</a:t>
            </a: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endParaRPr lang="en-US" dirty="0"/>
          </a:p>
        </p:txBody>
      </p:sp>
      <p:sp>
        <p:nvSpPr>
          <p:cNvPr id="5" name="Slide Number Placeholder 4">
            <a:extLst>
              <a:ext uri="{FF2B5EF4-FFF2-40B4-BE49-F238E27FC236}">
                <a16:creationId xmlns:a16="http://schemas.microsoft.com/office/drawing/2014/main" id="{2E9AA97E-309E-41FF-A90F-B8EED68C21A2}"/>
              </a:ext>
            </a:extLst>
          </p:cNvPr>
          <p:cNvSpPr>
            <a:spLocks noGrp="1"/>
          </p:cNvSpPr>
          <p:nvPr>
            <p:ph type="sldNum" sz="quarter" idx="12"/>
          </p:nvPr>
        </p:nvSpPr>
        <p:spPr/>
        <p:txBody>
          <a:bodyPr/>
          <a:lstStyle/>
          <a:p>
            <a:fld id="{A68F81FF-A8B7-8E49-9D5B-3CAD5ADFEE36}" type="slidenum">
              <a:rPr lang="en-US" smtClean="0"/>
              <a:pPr/>
              <a:t>3</a:t>
            </a:fld>
            <a:endParaRPr lang="en-US" dirty="0"/>
          </a:p>
        </p:txBody>
      </p:sp>
      <p:sp>
        <p:nvSpPr>
          <p:cNvPr id="6" name="Rectangle: Rounded Corners 5">
            <a:extLst>
              <a:ext uri="{FF2B5EF4-FFF2-40B4-BE49-F238E27FC236}">
                <a16:creationId xmlns:a16="http://schemas.microsoft.com/office/drawing/2014/main" id="{8357DD00-2915-4979-80C7-FEC33A52F7CC}"/>
              </a:ext>
            </a:extLst>
          </p:cNvPr>
          <p:cNvSpPr/>
          <p:nvPr/>
        </p:nvSpPr>
        <p:spPr>
          <a:xfrm>
            <a:off x="8887968" y="1414463"/>
            <a:ext cx="3048000" cy="4389005"/>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400" b="0" i="0" u="none" kern="1200" cap="none" spc="0" normalizeH="0" baseline="0" noProof="0" dirty="0">
                <a:ln>
                  <a:noFill/>
                </a:ln>
                <a:solidFill>
                  <a:schemeClr val="bg1"/>
                </a:solidFill>
                <a:effectLst/>
                <a:uLnTx/>
                <a:uFillTx/>
                <a:latin typeface="Arial" panose="020B0604020202020204"/>
                <a:ea typeface="+mn-ea"/>
                <a:cs typeface="+mn-cs"/>
              </a:rPr>
              <a:t>Reports are </a:t>
            </a:r>
            <a:r>
              <a:rPr kumimoji="0" 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mn-ea"/>
                <a:cs typeface="+mn-cs"/>
              </a:rPr>
              <a:t>IESBA Staff-prepared documents </a:t>
            </a:r>
          </a:p>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mn-ea"/>
                <a:cs typeface="+mn-cs"/>
              </a:rPr>
              <a:t>(reflects </a:t>
            </a: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input from WG, IESBA, CAG, NSS) </a:t>
            </a:r>
          </a:p>
        </p:txBody>
      </p:sp>
    </p:spTree>
    <p:extLst>
      <p:ext uri="{BB962C8B-B14F-4D97-AF65-F5344CB8AC3E}">
        <p14:creationId xmlns:p14="http://schemas.microsoft.com/office/powerpoint/2010/main" val="7967698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890D-AB2D-4A33-82CF-0172EE5C7151}"/>
              </a:ext>
            </a:extLst>
          </p:cNvPr>
          <p:cNvSpPr>
            <a:spLocks noGrp="1"/>
          </p:cNvSpPr>
          <p:nvPr>
            <p:ph type="title"/>
          </p:nvPr>
        </p:nvSpPr>
        <p:spPr/>
        <p:txBody>
          <a:bodyPr>
            <a:normAutofit/>
          </a:bodyPr>
          <a:lstStyle/>
          <a:p>
            <a:r>
              <a:rPr lang="en-US" sz="3600" dirty="0">
                <a:latin typeface="+mj-lt"/>
              </a:rPr>
              <a:t>Considerations for Further Phases</a:t>
            </a:r>
          </a:p>
        </p:txBody>
      </p:sp>
      <p:sp>
        <p:nvSpPr>
          <p:cNvPr id="3" name="Content Placeholder 2">
            <a:extLst>
              <a:ext uri="{FF2B5EF4-FFF2-40B4-BE49-F238E27FC236}">
                <a16:creationId xmlns:a16="http://schemas.microsoft.com/office/drawing/2014/main" id="{FDF2233F-6AF6-4716-BCA6-829E90ED57F0}"/>
              </a:ext>
            </a:extLst>
          </p:cNvPr>
          <p:cNvSpPr>
            <a:spLocks noGrp="1"/>
          </p:cNvSpPr>
          <p:nvPr>
            <p:ph idx="1"/>
          </p:nvPr>
        </p:nvSpPr>
        <p:spPr>
          <a:xfrm>
            <a:off x="4654842" y="1379269"/>
            <a:ext cx="7272997" cy="3183668"/>
          </a:xfrm>
          <a:ln w="19050">
            <a:solidFill>
              <a:srgbClr val="00AA55"/>
            </a:solidFill>
          </a:ln>
        </p:spPr>
        <p:txBody>
          <a:bodyPr anchor="ctr">
            <a:noAutofit/>
          </a:bodyPr>
          <a:lstStyle/>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chemeClr val="tx1">
                    <a:lumMod val="50000"/>
                  </a:schemeClr>
                </a:solidFill>
                <a:effectLst/>
                <a:uLnTx/>
                <a:uFillTx/>
                <a:latin typeface="Arial" panose="020B0604020202020204"/>
                <a:ea typeface="Times New Roman" panose="02020603050405020304" pitchFamily="18" charset="0"/>
                <a:cs typeface="+mn-cs"/>
              </a:rPr>
              <a:t>Benchmarking initiative has been well-received</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lumMod val="50000"/>
                  </a:schemeClr>
                </a:solidFill>
                <a:latin typeface="Arial" panose="020B0604020202020204"/>
                <a:ea typeface="Times New Roman" panose="02020603050405020304" pitchFamily="18" charset="0"/>
              </a:rPr>
              <a:t>Stakeholders have emphasized importance of future phases</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chemeClr val="tx1">
                    <a:lumMod val="50000"/>
                  </a:schemeClr>
                </a:solidFill>
                <a:effectLst/>
                <a:uLnTx/>
                <a:uFillTx/>
                <a:latin typeface="Arial" panose="020B0604020202020204"/>
                <a:ea typeface="Times New Roman" panose="02020603050405020304" pitchFamily="18" charset="0"/>
                <a:cs typeface="+mn-cs"/>
              </a:rPr>
              <a:t>Several stakeholders have advocated for a focus on the EU</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lumMod val="50000"/>
                  </a:schemeClr>
                </a:solidFill>
                <a:latin typeface="Arial" panose="020B0604020202020204"/>
                <a:ea typeface="Times New Roman" panose="02020603050405020304" pitchFamily="18" charset="0"/>
              </a:rPr>
              <a:t>Jurisdictions who have undertaken benchmarking themselves would benefit from IESBA’s perspective (e.g., Canada)</a:t>
            </a:r>
            <a:endParaRPr lang="en-US" dirty="0"/>
          </a:p>
        </p:txBody>
      </p:sp>
      <p:sp>
        <p:nvSpPr>
          <p:cNvPr id="5" name="Slide Number Placeholder 4">
            <a:extLst>
              <a:ext uri="{FF2B5EF4-FFF2-40B4-BE49-F238E27FC236}">
                <a16:creationId xmlns:a16="http://schemas.microsoft.com/office/drawing/2014/main" id="{D9AEE96B-A2A1-4140-8922-1C4A764828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6" name="Diagram 5">
            <a:extLst>
              <a:ext uri="{FF2B5EF4-FFF2-40B4-BE49-F238E27FC236}">
                <a16:creationId xmlns:a16="http://schemas.microsoft.com/office/drawing/2014/main" id="{1D9B2345-C6B6-6147-B3D8-2B8172D58063}"/>
              </a:ext>
            </a:extLst>
          </p:cNvPr>
          <p:cNvGraphicFramePr/>
          <p:nvPr/>
        </p:nvGraphicFramePr>
        <p:xfrm>
          <a:off x="264161" y="1674055"/>
          <a:ext cx="4758006" cy="43750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ontent Placeholder 2">
            <a:extLst>
              <a:ext uri="{FF2B5EF4-FFF2-40B4-BE49-F238E27FC236}">
                <a16:creationId xmlns:a16="http://schemas.microsoft.com/office/drawing/2014/main" id="{E9B80BEC-E5CB-9442-A0B9-FAB06A1DC2E1}"/>
              </a:ext>
            </a:extLst>
          </p:cNvPr>
          <p:cNvSpPr txBox="1">
            <a:spLocks/>
          </p:cNvSpPr>
          <p:nvPr/>
        </p:nvSpPr>
        <p:spPr>
          <a:xfrm>
            <a:off x="4654842" y="4870180"/>
            <a:ext cx="7272997" cy="1178927"/>
          </a:xfrm>
          <a:prstGeom prst="rect">
            <a:avLst/>
          </a:prstGeom>
          <a:ln w="19050">
            <a:solidFill>
              <a:srgbClr val="E75622"/>
            </a:solidFill>
          </a:ln>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rgbClr val="494949">
                    <a:lumMod val="50000"/>
                  </a:srgbClr>
                </a:solidFill>
                <a:effectLst/>
                <a:uLnTx/>
                <a:uFillTx/>
                <a:latin typeface="Arial" panose="020B0604020202020204"/>
                <a:ea typeface="Times New Roman" panose="02020603050405020304" pitchFamily="18" charset="0"/>
                <a:cs typeface="+mn-cs"/>
              </a:rPr>
              <a:t>Benchmarking is resource intensive</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rgbClr val="494949">
                    <a:lumMod val="50000"/>
                  </a:srgbClr>
                </a:solidFill>
                <a:effectLst/>
                <a:uLnTx/>
                <a:uFillTx/>
                <a:latin typeface="Arial" panose="020B0604020202020204"/>
                <a:ea typeface="Times New Roman" panose="02020603050405020304" pitchFamily="18" charset="0"/>
                <a:cs typeface="+mn-cs"/>
              </a:rPr>
              <a:t>Evergreening is needed for continued benefits</a:t>
            </a:r>
          </a:p>
        </p:txBody>
      </p:sp>
    </p:spTree>
    <p:extLst>
      <p:ext uri="{BB962C8B-B14F-4D97-AF65-F5344CB8AC3E}">
        <p14:creationId xmlns:p14="http://schemas.microsoft.com/office/powerpoint/2010/main" val="27447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890D-AB2D-4A33-82CF-0172EE5C7151}"/>
              </a:ext>
            </a:extLst>
          </p:cNvPr>
          <p:cNvSpPr>
            <a:spLocks noGrp="1"/>
          </p:cNvSpPr>
          <p:nvPr>
            <p:ph type="title"/>
          </p:nvPr>
        </p:nvSpPr>
        <p:spPr/>
        <p:txBody>
          <a:bodyPr>
            <a:normAutofit/>
          </a:bodyPr>
          <a:lstStyle/>
          <a:p>
            <a:r>
              <a:rPr lang="en-US" sz="3600" dirty="0">
                <a:latin typeface="+mj-lt"/>
              </a:rPr>
              <a:t>Considerations for Further Phases</a:t>
            </a:r>
          </a:p>
        </p:txBody>
      </p:sp>
      <p:sp>
        <p:nvSpPr>
          <p:cNvPr id="5" name="Slide Number Placeholder 4">
            <a:extLst>
              <a:ext uri="{FF2B5EF4-FFF2-40B4-BE49-F238E27FC236}">
                <a16:creationId xmlns:a16="http://schemas.microsoft.com/office/drawing/2014/main" id="{D9AEE96B-A2A1-4140-8922-1C4A764828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pSp>
        <p:nvGrpSpPr>
          <p:cNvPr id="10" name="Group 9">
            <a:extLst>
              <a:ext uri="{FF2B5EF4-FFF2-40B4-BE49-F238E27FC236}">
                <a16:creationId xmlns:a16="http://schemas.microsoft.com/office/drawing/2014/main" id="{900F214F-1CB2-CB48-B5CF-828D7F60F022}"/>
              </a:ext>
            </a:extLst>
          </p:cNvPr>
          <p:cNvGrpSpPr/>
          <p:nvPr/>
        </p:nvGrpSpPr>
        <p:grpSpPr>
          <a:xfrm>
            <a:off x="654927" y="2236763"/>
            <a:ext cx="2355211" cy="2898843"/>
            <a:chOff x="266777" y="1674055"/>
            <a:chExt cx="2355211" cy="2898843"/>
          </a:xfrm>
        </p:grpSpPr>
        <p:sp>
          <p:nvSpPr>
            <p:cNvPr id="11" name="Up Arrow 10">
              <a:extLst>
                <a:ext uri="{FF2B5EF4-FFF2-40B4-BE49-F238E27FC236}">
                  <a16:creationId xmlns:a16="http://schemas.microsoft.com/office/drawing/2014/main" id="{247188B6-0999-A84A-B93C-6C96C0191850}"/>
                </a:ext>
              </a:extLst>
            </p:cNvPr>
            <p:cNvSpPr/>
            <p:nvPr/>
          </p:nvSpPr>
          <p:spPr>
            <a:xfrm>
              <a:off x="266777" y="1674055"/>
              <a:ext cx="1570141" cy="2100024"/>
            </a:xfrm>
            <a:prstGeom prst="upArrow">
              <a:avLst/>
            </a:prstGeom>
            <a:scene3d>
              <a:camera prst="orthographicFront"/>
              <a:lightRig rig="threePt" dir="t"/>
            </a:scene3d>
            <a:sp3d>
              <a:bevelT/>
            </a:sp3d>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sp>
        <p:sp>
          <p:nvSpPr>
            <p:cNvPr id="13" name="Down Arrow 12">
              <a:extLst>
                <a:ext uri="{FF2B5EF4-FFF2-40B4-BE49-F238E27FC236}">
                  <a16:creationId xmlns:a16="http://schemas.microsoft.com/office/drawing/2014/main" id="{77D2C352-CAA1-C14A-B2CC-0B5BBBD7CBB2}"/>
                </a:ext>
              </a:extLst>
            </p:cNvPr>
            <p:cNvSpPr/>
            <p:nvPr/>
          </p:nvSpPr>
          <p:spPr>
            <a:xfrm>
              <a:off x="1051847" y="2472874"/>
              <a:ext cx="1570141" cy="2100024"/>
            </a:xfrm>
            <a:prstGeom prst="downArrow">
              <a:avLst/>
            </a:prstGeom>
            <a:solidFill>
              <a:srgbClr val="E75622"/>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grpSp>
      <p:sp>
        <p:nvSpPr>
          <p:cNvPr id="9" name="Content Placeholder 2">
            <a:extLst>
              <a:ext uri="{FF2B5EF4-FFF2-40B4-BE49-F238E27FC236}">
                <a16:creationId xmlns:a16="http://schemas.microsoft.com/office/drawing/2014/main" id="{3D5FDE45-C3C8-D343-8A7D-5759E7A7DE61}"/>
              </a:ext>
            </a:extLst>
          </p:cNvPr>
          <p:cNvSpPr>
            <a:spLocks noGrp="1"/>
          </p:cNvSpPr>
          <p:nvPr>
            <p:ph idx="1"/>
          </p:nvPr>
        </p:nvSpPr>
        <p:spPr>
          <a:xfrm>
            <a:off x="3682666" y="2236762"/>
            <a:ext cx="8021654" cy="3656037"/>
          </a:xfrm>
          <a:ln w="31750">
            <a:solidFill>
              <a:srgbClr val="0070C0"/>
            </a:solidFill>
          </a:ln>
        </p:spPr>
        <p:txBody>
          <a:bodyPr anchor="ctr">
            <a:noAutofit/>
          </a:bodyPr>
          <a:lstStyle/>
          <a:p>
            <a:pPr marL="0" marR="0" lvl="0" indent="0" algn="l" defTabSz="914400" rtl="0" eaLnBrk="1" fontAlgn="auto" latinLnBrk="0" hangingPunct="1">
              <a:lnSpc>
                <a:spcPts val="2400"/>
              </a:lnSpc>
              <a:spcBef>
                <a:spcPts val="600"/>
              </a:spcBef>
              <a:spcAft>
                <a:spcPts val="600"/>
              </a:spcAft>
              <a:buClrTx/>
              <a:buSzPts val="1000"/>
              <a:buNone/>
              <a:tabLst>
                <a:tab pos="457200" algn="l"/>
              </a:tabLst>
              <a:defRPr/>
            </a:pPr>
            <a:r>
              <a:rPr kumimoji="0" lang="en-US" sz="2400" b="1" i="0" u="none" strike="noStrike" kern="1200" cap="none" spc="0" normalizeH="0" baseline="0" noProof="0" dirty="0">
                <a:ln>
                  <a:noFill/>
                </a:ln>
                <a:solidFill>
                  <a:schemeClr val="tx1"/>
                </a:solidFill>
                <a:effectLst/>
                <a:uLnTx/>
                <a:uFillTx/>
                <a:latin typeface="Arial" panose="020B0604020202020204"/>
                <a:ea typeface="Times New Roman" panose="02020603050405020304" pitchFamily="18" charset="0"/>
                <a:cs typeface="+mn-cs"/>
              </a:rPr>
              <a:t>Ideas to achieve partial benefits within constraints:</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chemeClr val="tx1"/>
                </a:solidFill>
                <a:effectLst/>
                <a:uLnTx/>
                <a:uFillTx/>
                <a:latin typeface="Arial" panose="020B0604020202020204"/>
                <a:ea typeface="Times New Roman" panose="02020603050405020304" pitchFamily="18" charset="0"/>
                <a:cs typeface="+mn-cs"/>
              </a:rPr>
              <a:t>Potential to benchmark a smaller subset (e.g., overarching approach, NAS and Fees)?</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solidFill>
                <a:latin typeface="Arial" panose="020B0604020202020204"/>
              </a:rPr>
              <a:t>Potential to offer a means for jurisdictions undertaking their own benchmarking initiatives to get insight from IESBA?</a:t>
            </a:r>
          </a:p>
          <a:p>
            <a:pPr>
              <a:lnSpc>
                <a:spcPts val="2400"/>
              </a:lnSpc>
              <a:spcBef>
                <a:spcPts val="600"/>
              </a:spcBef>
              <a:spcAft>
                <a:spcPts val="600"/>
              </a:spcAft>
              <a:buSzPts val="1000"/>
              <a:buFont typeface="Wingdings" panose="05000000000000000000" pitchFamily="2" charset="2"/>
              <a:buChar char="q"/>
              <a:tabLst>
                <a:tab pos="457200" algn="l"/>
              </a:tabLst>
              <a:defRPr/>
            </a:pPr>
            <a:r>
              <a:rPr lang="en-US" sz="2400" dirty="0">
                <a:solidFill>
                  <a:schemeClr val="tx1"/>
                </a:solidFill>
                <a:latin typeface="Arial" panose="020B0604020202020204"/>
              </a:rPr>
              <a:t>Could this be an area for secondee/ IESBA TAs involvement?</a:t>
            </a:r>
            <a:endParaRPr lang="en-US" sz="1600" dirty="0">
              <a:solidFill>
                <a:schemeClr val="tx1"/>
              </a:solidFill>
            </a:endParaRP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solidFill>
                <a:latin typeface="Arial" panose="020B0604020202020204"/>
              </a:rPr>
              <a:t>Other ideas?</a:t>
            </a:r>
            <a:endParaRPr lang="en-US" dirty="0">
              <a:solidFill>
                <a:schemeClr val="tx1"/>
              </a:solidFill>
            </a:endParaRPr>
          </a:p>
        </p:txBody>
      </p:sp>
    </p:spTree>
    <p:extLst>
      <p:ext uri="{BB962C8B-B14F-4D97-AF65-F5344CB8AC3E}">
        <p14:creationId xmlns:p14="http://schemas.microsoft.com/office/powerpoint/2010/main" val="4008184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103587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8211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3D98E-8677-4CA7-8820-A99AEA572565}"/>
              </a:ext>
            </a:extLst>
          </p:cNvPr>
          <p:cNvSpPr>
            <a:spLocks noGrp="1"/>
          </p:cNvSpPr>
          <p:nvPr>
            <p:ph type="title"/>
          </p:nvPr>
        </p:nvSpPr>
        <p:spPr/>
        <p:txBody>
          <a:bodyPr>
            <a:normAutofit/>
          </a:bodyPr>
          <a:lstStyle/>
          <a:p>
            <a:r>
              <a:rPr lang="en-US" sz="3600" dirty="0">
                <a:latin typeface="+mj-lt"/>
              </a:rPr>
              <a:t>Recap – Scope of Phase 1</a:t>
            </a:r>
          </a:p>
        </p:txBody>
      </p:sp>
      <p:sp>
        <p:nvSpPr>
          <p:cNvPr id="3" name="Content Placeholder 2">
            <a:extLst>
              <a:ext uri="{FF2B5EF4-FFF2-40B4-BE49-F238E27FC236}">
                <a16:creationId xmlns:a16="http://schemas.microsoft.com/office/drawing/2014/main" id="{E91B416E-048E-4C95-AC6D-4E7BB8B51C28}"/>
              </a:ext>
            </a:extLst>
          </p:cNvPr>
          <p:cNvSpPr>
            <a:spLocks noGrp="1"/>
          </p:cNvSpPr>
          <p:nvPr>
            <p:ph idx="1"/>
          </p:nvPr>
        </p:nvSpPr>
        <p:spPr>
          <a:xfrm>
            <a:off x="533400" y="1390430"/>
            <a:ext cx="7976616" cy="4762500"/>
          </a:xfrm>
        </p:spPr>
        <p:txBody>
          <a:bodyPr>
            <a:noAutofit/>
          </a:bodyPr>
          <a:lstStyle/>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endParaRPr lang="en-US" dirty="0"/>
          </a:p>
        </p:txBody>
      </p:sp>
      <p:sp>
        <p:nvSpPr>
          <p:cNvPr id="5" name="Slide Number Placeholder 4">
            <a:extLst>
              <a:ext uri="{FF2B5EF4-FFF2-40B4-BE49-F238E27FC236}">
                <a16:creationId xmlns:a16="http://schemas.microsoft.com/office/drawing/2014/main" id="{2E9AA97E-309E-41FF-A90F-B8EED68C21A2}"/>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6" name="TextBox 5">
            <a:extLst>
              <a:ext uri="{FF2B5EF4-FFF2-40B4-BE49-F238E27FC236}">
                <a16:creationId xmlns:a16="http://schemas.microsoft.com/office/drawing/2014/main" id="{AC37A736-1199-465A-AE6C-9F583F207949}"/>
              </a:ext>
            </a:extLst>
          </p:cNvPr>
          <p:cNvSpPr txBox="1"/>
          <p:nvPr/>
        </p:nvSpPr>
        <p:spPr>
          <a:xfrm>
            <a:off x="533400" y="1417189"/>
            <a:ext cx="8352693" cy="4299318"/>
          </a:xfrm>
          <a:prstGeom prst="rect">
            <a:avLst/>
          </a:prstGeom>
          <a:noFill/>
        </p:spPr>
        <p:txBody>
          <a:bodyPr wrap="square">
            <a:spAutoFit/>
          </a:bodyPr>
          <a:lstStyle/>
          <a:p>
            <a:pPr marL="228600" marR="0" lvl="0" indent="-228600" algn="l" defTabSz="914400" rtl="0" eaLnBrk="1" fontAlgn="auto" latinLnBrk="0" hangingPunct="1">
              <a:lnSpc>
                <a:spcPts val="26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Phase 1 </a:t>
            </a:r>
            <a:r>
              <a:rPr kumimoji="0" lang="en-US" sz="22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 Analysis of provisions of IIS applicable to PIEs against US SEC and PCAOB independence rules</a:t>
            </a:r>
          </a:p>
          <a:p>
            <a:pPr marL="685800" marR="0" lvl="1" indent="-228600" algn="l" defTabSz="914400" rtl="0" eaLnBrk="1" fontAlgn="auto" latinLnBrk="0" hangingPunct="1">
              <a:lnSpc>
                <a:spcPts val="26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Given the Code's building-blocks architecture, benchmarking includes relevant provisions from Parts 1 and 3 </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Approach focuses on topic areas that are of greatest interest to stakeholders</a:t>
            </a:r>
            <a:endParaRPr kumimoji="0" lang="en-US" sz="20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endParaRPr>
          </a:p>
          <a:p>
            <a:pPr marL="228600" marR="0" lvl="0" indent="-228600" algn="l" defTabSz="914400" rtl="0" eaLnBrk="1" fontAlgn="auto" latinLnBrk="0" hangingPunct="1">
              <a:lnSpc>
                <a:spcPts val="26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Incremental approach </a:t>
            </a:r>
            <a:r>
              <a:rPr kumimoji="0" lang="en-US" sz="22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 </a:t>
            </a:r>
            <a:r>
              <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rPr>
              <a:t>primary focus on SEC rules; PCAOB independence requirements referred to when those are incremental to those of the SEC rules</a:t>
            </a:r>
          </a:p>
          <a:p>
            <a:pPr marL="685800" marR="0" lvl="1" indent="-228600" algn="l" defTabSz="914400" rtl="0" eaLnBrk="1" fontAlgn="auto" latinLnBrk="0" hangingPunct="1">
              <a:lnSpc>
                <a:spcPts val="26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Initiative does not purport to highlight every difference between the IIS and SEC and PCAOB requirements</a:t>
            </a:r>
          </a:p>
        </p:txBody>
      </p:sp>
      <p:pic>
        <p:nvPicPr>
          <p:cNvPr id="7" name="Picture 6">
            <a:extLst>
              <a:ext uri="{FF2B5EF4-FFF2-40B4-BE49-F238E27FC236}">
                <a16:creationId xmlns:a16="http://schemas.microsoft.com/office/drawing/2014/main" id="{A0EA2D9E-CB3E-44D2-AFD4-3C7B20E46803}"/>
              </a:ext>
            </a:extLst>
          </p:cNvPr>
          <p:cNvPicPr>
            <a:picLocks noChangeAspect="1"/>
          </p:cNvPicPr>
          <p:nvPr/>
        </p:nvPicPr>
        <p:blipFill>
          <a:blip r:embed="rId3"/>
          <a:stretch>
            <a:fillRect/>
          </a:stretch>
        </p:blipFill>
        <p:spPr>
          <a:xfrm>
            <a:off x="9102692" y="2852156"/>
            <a:ext cx="3089308" cy="2106706"/>
          </a:xfrm>
          <a:prstGeom prst="rect">
            <a:avLst/>
          </a:prstGeom>
        </p:spPr>
      </p:pic>
    </p:spTree>
    <p:extLst>
      <p:ext uri="{BB962C8B-B14F-4D97-AF65-F5344CB8AC3E}">
        <p14:creationId xmlns:p14="http://schemas.microsoft.com/office/powerpoint/2010/main" val="3557459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A6E18-3F60-48C1-8334-A6515D1B074A}"/>
              </a:ext>
            </a:extLst>
          </p:cNvPr>
          <p:cNvSpPr>
            <a:spLocks noGrp="1"/>
          </p:cNvSpPr>
          <p:nvPr>
            <p:ph type="title"/>
          </p:nvPr>
        </p:nvSpPr>
        <p:spPr/>
        <p:txBody>
          <a:bodyPr>
            <a:normAutofit/>
          </a:bodyPr>
          <a:lstStyle/>
          <a:p>
            <a:r>
              <a:rPr lang="en-US" sz="3600" dirty="0">
                <a:latin typeface="+mj-lt"/>
              </a:rPr>
              <a:t>Recap – Focus Areas</a:t>
            </a:r>
          </a:p>
        </p:txBody>
      </p:sp>
      <p:graphicFrame>
        <p:nvGraphicFramePr>
          <p:cNvPr id="4" name="Content Placeholder 3">
            <a:extLst>
              <a:ext uri="{FF2B5EF4-FFF2-40B4-BE49-F238E27FC236}">
                <a16:creationId xmlns:a16="http://schemas.microsoft.com/office/drawing/2014/main" id="{07770590-781F-4904-814F-F9D3E4649292}"/>
              </a:ext>
            </a:extLst>
          </p:cNvPr>
          <p:cNvGraphicFramePr>
            <a:graphicFrameLocks noGrp="1"/>
          </p:cNvGraphicFramePr>
          <p:nvPr>
            <p:ph idx="1"/>
            <p:extLst>
              <p:ext uri="{D42A27DB-BD31-4B8C-83A1-F6EECF244321}">
                <p14:modId xmlns:p14="http://schemas.microsoft.com/office/powerpoint/2010/main" val="3444456113"/>
              </p:ext>
            </p:extLst>
          </p:nvPr>
        </p:nvGraphicFramePr>
        <p:xfrm>
          <a:off x="268271" y="1349371"/>
          <a:ext cx="8402053"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F1CF3025-5BB4-4FB2-AFE1-375B56276744}"/>
              </a:ext>
            </a:extLst>
          </p:cNvPr>
          <p:cNvSpPr>
            <a:spLocks noGrp="1"/>
          </p:cNvSpPr>
          <p:nvPr>
            <p:ph type="sldNum" sz="quarter" idx="12"/>
          </p:nvPr>
        </p:nvSpPr>
        <p:spPr>
          <a:xfrm>
            <a:off x="8610600" y="6288454"/>
            <a:ext cx="2743200" cy="365125"/>
          </a:xfrm>
        </p:spPr>
        <p:txBody>
          <a:bodyPr/>
          <a:lstStyle/>
          <a:p>
            <a:fld id="{A68F81FF-A8B7-8E49-9D5B-3CAD5ADFEE36}" type="slidenum">
              <a:rPr lang="en-US" smtClean="0"/>
              <a:pPr/>
              <a:t>5</a:t>
            </a:fld>
            <a:endParaRPr lang="en-US" dirty="0"/>
          </a:p>
        </p:txBody>
      </p:sp>
      <p:sp>
        <p:nvSpPr>
          <p:cNvPr id="3" name="Rectangle: Rounded Corners 2">
            <a:extLst>
              <a:ext uri="{FF2B5EF4-FFF2-40B4-BE49-F238E27FC236}">
                <a16:creationId xmlns:a16="http://schemas.microsoft.com/office/drawing/2014/main" id="{D614E00D-8591-4FD2-ADD8-1441A1DF4B5C}"/>
              </a:ext>
            </a:extLst>
          </p:cNvPr>
          <p:cNvSpPr/>
          <p:nvPr/>
        </p:nvSpPr>
        <p:spPr>
          <a:xfrm>
            <a:off x="8736195" y="2355694"/>
            <a:ext cx="3091574" cy="3016838"/>
          </a:xfrm>
          <a:prstGeom prst="roundRect">
            <a:avLst/>
          </a:prstGeom>
          <a:solidFill>
            <a:schemeClr val="tx2">
              <a:lumMod val="20000"/>
              <a:lumOff val="80000"/>
            </a:schemeClr>
          </a:solidFill>
          <a:ln w="57150">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3044B197-96F2-4F87-8401-6A068FF6FF2C}"/>
              </a:ext>
            </a:extLst>
          </p:cNvPr>
          <p:cNvSpPr txBox="1"/>
          <p:nvPr/>
        </p:nvSpPr>
        <p:spPr>
          <a:xfrm>
            <a:off x="8853018" y="2869525"/>
            <a:ext cx="2857928" cy="2165684"/>
          </a:xfrm>
          <a:prstGeom prst="rect">
            <a:avLst/>
          </a:prstGeom>
        </p:spPr>
        <p:txBody>
          <a:bodyPr vert="horz" wrap="square" lIns="91440" tIns="45720" rIns="91440" bIns="45720" rtlCol="0" anchor="b">
            <a:noAutofit/>
          </a:bodyPr>
          <a:lstStyle/>
          <a:p>
            <a:pPr algn="ctr">
              <a:lnSpc>
                <a:spcPts val="3360"/>
              </a:lnSpc>
              <a:spcBef>
                <a:spcPts val="600"/>
              </a:spcBef>
              <a:spcAft>
                <a:spcPts val="600"/>
              </a:spcAft>
            </a:pPr>
            <a:r>
              <a:rPr lang="en-US" sz="2800" dirty="0">
                <a:latin typeface="+mj-lt"/>
              </a:rPr>
              <a:t>Final reports include analysis and observations on </a:t>
            </a:r>
            <a:r>
              <a:rPr lang="en-US" sz="2800" b="1" i="1" dirty="0">
                <a:latin typeface="+mj-lt"/>
              </a:rPr>
              <a:t>all focus areas</a:t>
            </a:r>
          </a:p>
        </p:txBody>
      </p:sp>
    </p:spTree>
    <p:extLst>
      <p:ext uri="{BB962C8B-B14F-4D97-AF65-F5344CB8AC3E}">
        <p14:creationId xmlns:p14="http://schemas.microsoft.com/office/powerpoint/2010/main" val="4251782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90E02-627C-4789-A17E-0B5F54C3DDB8}"/>
              </a:ext>
            </a:extLst>
          </p:cNvPr>
          <p:cNvSpPr>
            <a:spLocks noGrp="1"/>
          </p:cNvSpPr>
          <p:nvPr>
            <p:ph type="title"/>
          </p:nvPr>
        </p:nvSpPr>
        <p:spPr/>
        <p:txBody>
          <a:bodyPr>
            <a:normAutofit/>
          </a:bodyPr>
          <a:lstStyle/>
          <a:p>
            <a:r>
              <a:rPr lang="en-US" sz="4000" dirty="0">
                <a:latin typeface="+mj-lt"/>
              </a:rPr>
              <a:t>Outcome of Phase 1 – Final Reports</a:t>
            </a:r>
          </a:p>
        </p:txBody>
      </p:sp>
      <p:graphicFrame>
        <p:nvGraphicFramePr>
          <p:cNvPr id="4" name="Content Placeholder 3">
            <a:extLst>
              <a:ext uri="{FF2B5EF4-FFF2-40B4-BE49-F238E27FC236}">
                <a16:creationId xmlns:a16="http://schemas.microsoft.com/office/drawing/2014/main" id="{48FFE901-A829-40DB-B407-734EDA40ED1D}"/>
              </a:ext>
            </a:extLst>
          </p:cNvPr>
          <p:cNvGraphicFramePr>
            <a:graphicFrameLocks noGrp="1"/>
          </p:cNvGraphicFramePr>
          <p:nvPr>
            <p:ph idx="1"/>
            <p:extLst>
              <p:ext uri="{D42A27DB-BD31-4B8C-83A1-F6EECF244321}">
                <p14:modId xmlns:p14="http://schemas.microsoft.com/office/powerpoint/2010/main" val="3880033605"/>
              </p:ext>
            </p:extLst>
          </p:nvPr>
        </p:nvGraphicFramePr>
        <p:xfrm>
          <a:off x="838200" y="1414463"/>
          <a:ext cx="10515600"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1FDE6D8-6B0B-48FA-974F-5793A504D9B5}"/>
              </a:ext>
            </a:extLst>
          </p:cNvPr>
          <p:cNvSpPr>
            <a:spLocks noGrp="1"/>
          </p:cNvSpPr>
          <p:nvPr>
            <p:ph type="sldNum" sz="quarter" idx="12"/>
          </p:nvPr>
        </p:nvSpPr>
        <p:spPr/>
        <p:txBody>
          <a:bodyPr/>
          <a:lstStyle/>
          <a:p>
            <a:fld id="{A68F81FF-A8B7-8E49-9D5B-3CAD5ADFEE36}" type="slidenum">
              <a:rPr lang="en-US" smtClean="0"/>
              <a:pPr/>
              <a:t>6</a:t>
            </a:fld>
            <a:endParaRPr lang="en-US" dirty="0"/>
          </a:p>
        </p:txBody>
      </p:sp>
    </p:spTree>
    <p:extLst>
      <p:ext uri="{BB962C8B-B14F-4D97-AF65-F5344CB8AC3E}">
        <p14:creationId xmlns:p14="http://schemas.microsoft.com/office/powerpoint/2010/main" val="373131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a:xfrm>
            <a:off x="260325" y="12482"/>
            <a:ext cx="10515600" cy="1068518"/>
          </a:xfrm>
        </p:spPr>
        <p:txBody>
          <a:bodyPr>
            <a:noAutofit/>
          </a:bodyPr>
          <a:lstStyle/>
          <a:p>
            <a:r>
              <a:rPr lang="en-US" sz="3200" dirty="0">
                <a:latin typeface="+mj-lt"/>
              </a:rPr>
              <a:t>Significant Comments February 2022 Draft of the  Detailed Report  </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838200" y="1349371"/>
            <a:ext cx="7456714" cy="4762500"/>
          </a:xfrm>
        </p:spPr>
        <p:txBody>
          <a:bodyPr>
            <a:noAutofit/>
          </a:bodyPr>
          <a:lstStyle/>
          <a:p>
            <a:pPr>
              <a:lnSpc>
                <a:spcPts val="2600"/>
              </a:lnSpc>
              <a:spcBef>
                <a:spcPts val="600"/>
              </a:spcBef>
              <a:spcAft>
                <a:spcPts val="600"/>
              </a:spcAft>
            </a:pPr>
            <a:r>
              <a:rPr lang="en-US" sz="2000" dirty="0">
                <a:latin typeface="+mj-lt"/>
              </a:rPr>
              <a:t>Suggestions for clarifications regarding the </a:t>
            </a:r>
          </a:p>
          <a:p>
            <a:pPr lvl="1">
              <a:lnSpc>
                <a:spcPts val="2600"/>
              </a:lnSpc>
              <a:spcBef>
                <a:spcPts val="600"/>
              </a:spcBef>
              <a:spcAft>
                <a:spcPts val="600"/>
              </a:spcAft>
            </a:pPr>
            <a:r>
              <a:rPr lang="en-US" sz="2000" dirty="0">
                <a:latin typeface="+mj-lt"/>
              </a:rPr>
              <a:t>Objectives of the initiative</a:t>
            </a:r>
          </a:p>
          <a:p>
            <a:pPr lvl="1">
              <a:lnSpc>
                <a:spcPts val="2600"/>
              </a:lnSpc>
              <a:spcBef>
                <a:spcPts val="600"/>
              </a:spcBef>
              <a:spcAft>
                <a:spcPts val="600"/>
              </a:spcAft>
            </a:pPr>
            <a:r>
              <a:rPr lang="en-US" sz="2000" dirty="0">
                <a:latin typeface="+mj-lt"/>
              </a:rPr>
              <a:t>Scope of the entities involved in the comparisons</a:t>
            </a:r>
          </a:p>
          <a:p>
            <a:pPr>
              <a:lnSpc>
                <a:spcPts val="2600"/>
              </a:lnSpc>
              <a:spcBef>
                <a:spcPts val="600"/>
              </a:spcBef>
              <a:spcAft>
                <a:spcPts val="600"/>
              </a:spcAft>
            </a:pPr>
            <a:r>
              <a:rPr lang="en-US" sz="2000" dirty="0">
                <a:latin typeface="+mj-lt"/>
              </a:rPr>
              <a:t>Concerns that the report should better emphasize that it focuses on the Code’s provisions applicable to audits of PIEs</a:t>
            </a:r>
          </a:p>
          <a:p>
            <a:pPr>
              <a:lnSpc>
                <a:spcPts val="2600"/>
              </a:lnSpc>
              <a:spcBef>
                <a:spcPts val="600"/>
              </a:spcBef>
              <a:spcAft>
                <a:spcPts val="600"/>
              </a:spcAft>
            </a:pPr>
            <a:r>
              <a:rPr lang="en-US" sz="2000" dirty="0">
                <a:latin typeface="+mj-lt"/>
              </a:rPr>
              <a:t>Comments on WG’s conclusions regarding</a:t>
            </a:r>
          </a:p>
          <a:p>
            <a:pPr lvl="1">
              <a:lnSpc>
                <a:spcPts val="2600"/>
              </a:lnSpc>
              <a:spcBef>
                <a:spcPts val="600"/>
              </a:spcBef>
              <a:spcAft>
                <a:spcPts val="600"/>
              </a:spcAft>
            </a:pPr>
            <a:r>
              <a:rPr lang="en-US" sz="2000" dirty="0">
                <a:latin typeface="+mj-lt"/>
              </a:rPr>
              <a:t>Assuming Management Responsibility/ Acting as Management </a:t>
            </a:r>
          </a:p>
          <a:p>
            <a:pPr lvl="1">
              <a:lnSpc>
                <a:spcPts val="2600"/>
              </a:lnSpc>
              <a:spcBef>
                <a:spcPts val="600"/>
              </a:spcBef>
              <a:spcAft>
                <a:spcPts val="600"/>
              </a:spcAft>
            </a:pPr>
            <a:r>
              <a:rPr lang="en-US" sz="2000" dirty="0">
                <a:latin typeface="+mj-lt"/>
              </a:rPr>
              <a:t>Providing Advice and Recommendation to an Audit Client</a:t>
            </a:r>
          </a:p>
          <a:p>
            <a:pPr>
              <a:lnSpc>
                <a:spcPts val="2600"/>
              </a:lnSpc>
              <a:spcBef>
                <a:spcPts val="600"/>
              </a:spcBef>
              <a:spcAft>
                <a:spcPts val="600"/>
              </a:spcAft>
            </a:pPr>
            <a:r>
              <a:rPr lang="en-US" sz="2000" dirty="0">
                <a:latin typeface="+mj-lt"/>
              </a:rPr>
              <a:t>Suggestions that the report include an executive summary </a:t>
            </a:r>
          </a:p>
          <a:p>
            <a:endParaRPr lang="en-US" dirty="0"/>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7</a:t>
            </a:fld>
            <a:endParaRPr lang="en-US" dirty="0"/>
          </a:p>
        </p:txBody>
      </p:sp>
      <p:sp>
        <p:nvSpPr>
          <p:cNvPr id="7" name="Rectangle: Rounded Corners 6">
            <a:extLst>
              <a:ext uri="{FF2B5EF4-FFF2-40B4-BE49-F238E27FC236}">
                <a16:creationId xmlns:a16="http://schemas.microsoft.com/office/drawing/2014/main" id="{CC09EC89-FBAA-4A1E-9C4A-AE301B387A6A}"/>
              </a:ext>
            </a:extLst>
          </p:cNvPr>
          <p:cNvSpPr/>
          <p:nvPr/>
        </p:nvSpPr>
        <p:spPr>
          <a:xfrm>
            <a:off x="8610600" y="1706540"/>
            <a:ext cx="3048000" cy="4100534"/>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ts val="3000"/>
              </a:lnSpc>
              <a:spcBef>
                <a:spcPts val="1000"/>
              </a:spcBef>
              <a:spcAft>
                <a:spcPts val="1200"/>
              </a:spcAft>
              <a:buClrTx/>
              <a:buSzTx/>
              <a:tabLst/>
              <a:defRPr/>
            </a:pPr>
            <a:r>
              <a:rPr kumimoji="0" lang="en-US" sz="2400" b="0" i="0" u="none" strike="noStrike" kern="1200" cap="none" spc="0" normalizeH="0" baseline="0" noProof="0" dirty="0">
                <a:ln>
                  <a:noFill/>
                </a:ln>
                <a:solidFill>
                  <a:schemeClr val="bg1"/>
                </a:solidFill>
                <a:effectLst/>
                <a:uLnTx/>
                <a:uFillTx/>
                <a:latin typeface="+mj-lt"/>
                <a:ea typeface="+mn-ea"/>
                <a:cs typeface="+mn-cs"/>
              </a:rPr>
              <a:t>In February 2022, IESBA members and TAs provided input on detailed report via email</a:t>
            </a:r>
            <a:endParaRPr lang="en-US" sz="2400" dirty="0">
              <a:solidFill>
                <a:schemeClr val="bg1"/>
              </a:solidFill>
              <a:latin typeface="+mj-lt"/>
            </a:endParaRPr>
          </a:p>
          <a:p>
            <a:pPr marR="0" lvl="0" algn="ctr" defTabSz="914400" rtl="0" eaLnBrk="1" fontAlgn="auto" latinLnBrk="0" hangingPunct="1">
              <a:lnSpc>
                <a:spcPts val="3000"/>
              </a:lnSpc>
              <a:spcBef>
                <a:spcPts val="1000"/>
              </a:spcBef>
              <a:spcAft>
                <a:spcPts val="0"/>
              </a:spcAft>
              <a:buClrTx/>
              <a:buSzTx/>
              <a:tabLst/>
              <a:defRPr/>
            </a:pPr>
            <a:r>
              <a:rPr kumimoji="0" lang="en-US" sz="2400" b="0" i="1" u="none" strike="noStrike" kern="1200" cap="none" spc="0" normalizeH="0" baseline="0" noProof="0" dirty="0">
                <a:ln>
                  <a:noFill/>
                </a:ln>
                <a:solidFill>
                  <a:schemeClr val="bg1"/>
                </a:solidFill>
                <a:effectLst/>
                <a:uLnTx/>
                <a:uFillTx/>
                <a:latin typeface="+mj-lt"/>
                <a:ea typeface="+mn-ea"/>
                <a:cs typeface="+mn-cs"/>
              </a:rPr>
              <a:t>Agenda Item 5-A </a:t>
            </a:r>
            <a:r>
              <a:rPr lang="en-US" sz="2400" i="1" dirty="0">
                <a:solidFill>
                  <a:schemeClr val="bg1"/>
                </a:solidFill>
                <a:latin typeface="+mj-lt"/>
              </a:rPr>
              <a:t>incorporates input received </a:t>
            </a:r>
            <a:endParaRPr kumimoji="0" lang="en-US" sz="2400" b="0" i="1" u="none" strike="noStrike" kern="1200" cap="none" spc="0" normalizeH="0" baseline="0" noProof="0" dirty="0">
              <a:ln>
                <a:noFill/>
              </a:ln>
              <a:solidFill>
                <a:schemeClr val="bg1"/>
              </a:solidFill>
              <a:effectLst/>
              <a:uLnTx/>
              <a:uFillTx/>
              <a:latin typeface="+mj-lt"/>
              <a:ea typeface="+mn-ea"/>
              <a:cs typeface="+mn-cs"/>
            </a:endParaRPr>
          </a:p>
        </p:txBody>
      </p:sp>
      <p:sp>
        <p:nvSpPr>
          <p:cNvPr id="4" name="TextBox 3">
            <a:extLst>
              <a:ext uri="{FF2B5EF4-FFF2-40B4-BE49-F238E27FC236}">
                <a16:creationId xmlns:a16="http://schemas.microsoft.com/office/drawing/2014/main" id="{E61A3449-374F-DB49-9D8D-DBD0E51522E3}"/>
              </a:ext>
            </a:extLst>
          </p:cNvPr>
          <p:cNvSpPr txBox="1"/>
          <p:nvPr/>
        </p:nvSpPr>
        <p:spPr>
          <a:xfrm>
            <a:off x="838200" y="5989637"/>
            <a:ext cx="8559019" cy="549275"/>
          </a:xfrm>
          <a:prstGeom prst="rect">
            <a:avLst/>
          </a:prstGeom>
        </p:spPr>
        <p:txBody>
          <a:bodyPr vert="horz" wrap="none" lIns="91440" tIns="45720" rIns="91440" bIns="45720" rtlCol="0" anchor="b">
            <a:normAutofit/>
          </a:bodyPr>
          <a:lstStyle/>
          <a:p>
            <a:pPr algn="l"/>
            <a:r>
              <a:rPr lang="en-US" sz="2200" dirty="0">
                <a:solidFill>
                  <a:srgbClr val="0B5494"/>
                </a:solidFill>
                <a:latin typeface="+mj-lt"/>
              </a:rPr>
              <a:t>Comments have been addressed and disposition advised. </a:t>
            </a:r>
          </a:p>
        </p:txBody>
      </p:sp>
    </p:spTree>
    <p:extLst>
      <p:ext uri="{BB962C8B-B14F-4D97-AF65-F5344CB8AC3E}">
        <p14:creationId xmlns:p14="http://schemas.microsoft.com/office/powerpoint/2010/main" val="1966706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922441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BB8D6C-5952-482A-9636-348C606A02E3}"/>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4" name="Title 3">
            <a:extLst>
              <a:ext uri="{FF2B5EF4-FFF2-40B4-BE49-F238E27FC236}">
                <a16:creationId xmlns:a16="http://schemas.microsoft.com/office/drawing/2014/main" id="{DD945133-C848-42A7-BF57-27257B680BC7}"/>
              </a:ext>
            </a:extLst>
          </p:cNvPr>
          <p:cNvSpPr>
            <a:spLocks noGrp="1"/>
          </p:cNvSpPr>
          <p:nvPr>
            <p:ph type="title"/>
          </p:nvPr>
        </p:nvSpPr>
        <p:spPr>
          <a:xfrm>
            <a:off x="831850" y="2950406"/>
            <a:ext cx="9326563" cy="1245813"/>
          </a:xfrm>
        </p:spPr>
        <p:txBody>
          <a:bodyPr anchor="ctr">
            <a:normAutofit/>
          </a:bodyPr>
          <a:lstStyle/>
          <a:p>
            <a:pPr algn="ctr">
              <a:lnSpc>
                <a:spcPts val="3500"/>
              </a:lnSpc>
            </a:pPr>
            <a:r>
              <a:rPr lang="en-US" sz="3200" i="1" dirty="0">
                <a:latin typeface="+mj-lt"/>
              </a:rPr>
              <a:t>High-Level Overview of </a:t>
            </a:r>
            <a:r>
              <a:rPr lang="en-US" sz="3200" i="1" u="sng" dirty="0">
                <a:latin typeface="+mj-lt"/>
              </a:rPr>
              <a:t>Key Differences</a:t>
            </a:r>
            <a:endParaRPr lang="en-US" sz="3200" i="1" dirty="0">
              <a:latin typeface="+mj-lt"/>
            </a:endParaRPr>
          </a:p>
        </p:txBody>
      </p:sp>
      <p:sp>
        <p:nvSpPr>
          <p:cNvPr id="2" name="Rectangle: Rounded Corners 1">
            <a:extLst>
              <a:ext uri="{FF2B5EF4-FFF2-40B4-BE49-F238E27FC236}">
                <a16:creationId xmlns:a16="http://schemas.microsoft.com/office/drawing/2014/main" id="{702AAC65-88A7-46FA-945C-285971BE27CA}"/>
              </a:ext>
            </a:extLst>
          </p:cNvPr>
          <p:cNvSpPr/>
          <p:nvPr/>
        </p:nvSpPr>
        <p:spPr>
          <a:xfrm>
            <a:off x="3982709" y="4797753"/>
            <a:ext cx="4226581" cy="1558597"/>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80"/>
              </a:lnSpc>
              <a:spcBef>
                <a:spcPts val="600"/>
              </a:spcBef>
              <a:spcAft>
                <a:spcPts val="600"/>
              </a:spcAft>
            </a:pPr>
            <a:r>
              <a:rPr lang="en-US" sz="2400" b="1" dirty="0">
                <a:solidFill>
                  <a:schemeClr val="bg1"/>
                </a:solidFill>
                <a:latin typeface="+mj-lt"/>
              </a:rPr>
              <a:t>Highlighted Areas from Executive Summary (Agenda Item 5-B)</a:t>
            </a:r>
          </a:p>
        </p:txBody>
      </p:sp>
    </p:spTree>
    <p:extLst>
      <p:ext uri="{BB962C8B-B14F-4D97-AF65-F5344CB8AC3E}">
        <p14:creationId xmlns:p14="http://schemas.microsoft.com/office/powerpoint/2010/main" val="583981793"/>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5FED865C1800F44BB2B893C01B72F61" ma:contentTypeVersion="8" ma:contentTypeDescription="Create a new document." ma:contentTypeScope="" ma:versionID="c3cf7194f065ba17cc35ab40b0a1a41c">
  <xsd:schema xmlns:xsd="http://www.w3.org/2001/XMLSchema" xmlns:xs="http://www.w3.org/2001/XMLSchema" xmlns:p="http://schemas.microsoft.com/office/2006/metadata/properties" xmlns:ns2="752cad09-65b1-46ab-addf-131c8255e71a" targetNamespace="http://schemas.microsoft.com/office/2006/metadata/properties" ma:root="true" ma:fieldsID="c30d235fbe7b54219ef730e3837d2282" ns2:_="">
    <xsd:import namespace="752cad09-65b1-46ab-addf-131c8255e71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2cad09-65b1-46ab-addf-131c8255e7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BC552C-082F-46F4-9CC2-24E273CAA80E}">
  <ds:schemaRefs>
    <ds:schemaRef ds:uri="http://schemas.microsoft.com/sharepoint/v3/contenttype/forms"/>
  </ds:schemaRefs>
</ds:datastoreItem>
</file>

<file path=customXml/itemProps2.xml><?xml version="1.0" encoding="utf-8"?>
<ds:datastoreItem xmlns:ds="http://schemas.openxmlformats.org/officeDocument/2006/customXml" ds:itemID="{A5D6550E-E6A8-4068-B426-F0A6238C141F}">
  <ds:schemaRefs>
    <ds:schemaRef ds:uri="http://purl.org/dc/terms/"/>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AA46E05-2D1C-4FB4-8146-B478E42715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2cad09-65b1-46ab-addf-131c8255e7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24907</TotalTime>
  <Words>2775</Words>
  <Application>Microsoft Office PowerPoint</Application>
  <PresentationFormat>Widescreen</PresentationFormat>
  <Paragraphs>290</Paragraphs>
  <Slides>33</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Calibri</vt:lpstr>
      <vt:lpstr>Calibri Light</vt:lpstr>
      <vt:lpstr>Courier New</vt:lpstr>
      <vt:lpstr>Product Sans Light</vt:lpstr>
      <vt:lpstr>Product Sans Thin</vt:lpstr>
      <vt:lpstr>System Font Regular</vt:lpstr>
      <vt:lpstr>Times New Roman</vt:lpstr>
      <vt:lpstr>Wingdings</vt:lpstr>
      <vt:lpstr>Custom Design</vt:lpstr>
      <vt:lpstr>PowerPoint Presentation</vt:lpstr>
      <vt:lpstr>Agenda</vt:lpstr>
      <vt:lpstr>Recap – Objective of Benchmarking Initiative</vt:lpstr>
      <vt:lpstr>Recap – Scope of Phase 1</vt:lpstr>
      <vt:lpstr>Recap – Focus Areas</vt:lpstr>
      <vt:lpstr>Outcome of Phase 1 – Final Reports</vt:lpstr>
      <vt:lpstr>Significant Comments February 2022 Draft of the  Detailed Report  </vt:lpstr>
      <vt:lpstr>PowerPoint Presentation</vt:lpstr>
      <vt:lpstr>High-Level Overview of Key Differences</vt:lpstr>
      <vt:lpstr>Key Differences</vt:lpstr>
      <vt:lpstr>Overarching Principles and Approach</vt:lpstr>
      <vt:lpstr>Fundamental Objectives Code’s Fundamental Principles vs SEC’s Overarching Principles</vt:lpstr>
      <vt:lpstr>Compliance with Overarching Principles</vt:lpstr>
      <vt:lpstr>Assuming Management Responsibility</vt:lpstr>
      <vt:lpstr>Non-Compliance with Laws and Regulations</vt:lpstr>
      <vt:lpstr>Key Definitions (1)</vt:lpstr>
      <vt:lpstr>Key Definitions (2)</vt:lpstr>
      <vt:lpstr>Fee-related Provisions (1)</vt:lpstr>
      <vt:lpstr>Fee-related Provisions (2)</vt:lpstr>
      <vt:lpstr>Permissibility of NAS – General Provisions</vt:lpstr>
      <vt:lpstr>Permissibility of NAS – General Provisions</vt:lpstr>
      <vt:lpstr>Permissibility of NAS – Specific Services </vt:lpstr>
      <vt:lpstr>Communication with TCWG / Audit Committee</vt:lpstr>
      <vt:lpstr>Financial Relationships</vt:lpstr>
      <vt:lpstr>Business Relationships</vt:lpstr>
      <vt:lpstr>PowerPoint Presentation</vt:lpstr>
      <vt:lpstr>Next Steps in Phase 1</vt:lpstr>
      <vt:lpstr>Future IESBA Consideration of Phase 1</vt:lpstr>
      <vt:lpstr>Possible Further Phases to Follow</vt:lpstr>
      <vt:lpstr>Considerations for Further Phases</vt:lpstr>
      <vt:lpstr>Considerations for Further Phases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Asteway Tilahun</cp:lastModifiedBy>
  <cp:revision>995</cp:revision>
  <cp:lastPrinted>2020-01-09T14:46:46Z</cp:lastPrinted>
  <dcterms:created xsi:type="dcterms:W3CDTF">2018-10-18T19:25:41Z</dcterms:created>
  <dcterms:modified xsi:type="dcterms:W3CDTF">2022-03-21T19:07:29Z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0x01010055FED865C1800F44BB2B893C01B72F61</vt:lpwstr>
  </property>
</Properties>
</file>