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41" r:id="rId1"/>
    <p:sldMasterId id="2147483852" r:id="rId2"/>
    <p:sldMasterId id="2147483862" r:id="rId3"/>
    <p:sldMasterId id="2147483878" r:id="rId4"/>
  </p:sldMasterIdLst>
  <p:notesMasterIdLst>
    <p:notesMasterId r:id="rId31"/>
  </p:notesMasterIdLst>
  <p:handoutMasterIdLst>
    <p:handoutMasterId r:id="rId32"/>
  </p:handoutMasterIdLst>
  <p:sldIdLst>
    <p:sldId id="290" r:id="rId5"/>
    <p:sldId id="738" r:id="rId6"/>
    <p:sldId id="259" r:id="rId7"/>
    <p:sldId id="819" r:id="rId8"/>
    <p:sldId id="818" r:id="rId9"/>
    <p:sldId id="817" r:id="rId10"/>
    <p:sldId id="820" r:id="rId11"/>
    <p:sldId id="826" r:id="rId12"/>
    <p:sldId id="821" r:id="rId13"/>
    <p:sldId id="816" r:id="rId14"/>
    <p:sldId id="822" r:id="rId15"/>
    <p:sldId id="828" r:id="rId16"/>
    <p:sldId id="833" r:id="rId17"/>
    <p:sldId id="829" r:id="rId18"/>
    <p:sldId id="832" r:id="rId19"/>
    <p:sldId id="831" r:id="rId20"/>
    <p:sldId id="836" r:id="rId21"/>
    <p:sldId id="835" r:id="rId22"/>
    <p:sldId id="834" r:id="rId23"/>
    <p:sldId id="830" r:id="rId24"/>
    <p:sldId id="823" r:id="rId25"/>
    <p:sldId id="838" r:id="rId26"/>
    <p:sldId id="839" r:id="rId27"/>
    <p:sldId id="825" r:id="rId28"/>
    <p:sldId id="827" r:id="rId29"/>
    <p:sldId id="542" r:id="rId30"/>
  </p:sldIdLst>
  <p:sldSz cx="12192000" cy="6858000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35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chuyler Simms" initials="SS" lastIdx="12" clrIdx="6">
    <p:extLst>
      <p:ext uri="{19B8F6BF-5375-455C-9EA6-DF929625EA0E}">
        <p15:presenceInfo xmlns:p15="http://schemas.microsoft.com/office/powerpoint/2012/main" userId="S-1-5-21-1801674531-1972579041-839522115-10269" providerId="AD"/>
      </p:ext>
    </p:extLst>
  </p:cmAuthor>
  <p:cmAuthor id="1" name="Jasper van den Hout" initials="JvdH" lastIdx="23" clrIdx="0"/>
  <p:cmAuthor id="8" name="Natalie Klonaridis" initials="NK" lastIdx="15" clrIdx="7">
    <p:extLst>
      <p:ext uri="{19B8F6BF-5375-455C-9EA6-DF929625EA0E}">
        <p15:presenceInfo xmlns:p15="http://schemas.microsoft.com/office/powerpoint/2012/main" userId="S-1-5-21-1801674531-1972579041-839522115-13323" providerId="AD"/>
      </p:ext>
    </p:extLst>
  </p:cmAuthor>
  <p:cmAuthor id="2" name="Diane Jules" initials="DJ" lastIdx="24" clrIdx="1"/>
  <p:cmAuthor id="9" name="Phil Minnaar" initials="PM" lastIdx="1" clrIdx="8">
    <p:extLst>
      <p:ext uri="{19B8F6BF-5375-455C-9EA6-DF929625EA0E}">
        <p15:presenceInfo xmlns:p15="http://schemas.microsoft.com/office/powerpoint/2012/main" userId="Phil Minnaar" providerId="None"/>
      </p:ext>
    </p:extLst>
  </p:cmAuthor>
  <p:cmAuthor id="3" name="Kathleen Healy" initials="KH" lastIdx="70" clrIdx="2"/>
  <p:cmAuthor id="10" name="Carla Vijian" initials="CV" lastIdx="2" clrIdx="9">
    <p:extLst>
      <p:ext uri="{19B8F6BF-5375-455C-9EA6-DF929625EA0E}">
        <p15:presenceInfo xmlns:p15="http://schemas.microsoft.com/office/powerpoint/2012/main" userId="0685818c105fcfa6" providerId="Windows Live"/>
      </p:ext>
    </p:extLst>
  </p:cmAuthor>
  <p:cmAuthor id="4" name="Dan Montgomery" initials="" lastIdx="12" clrIdx="3"/>
  <p:cmAuthor id="5" name="Zietsman, Megan " initials="MZ " lastIdx="38" clrIdx="4"/>
  <p:cmAuthor id="6" name="Bradley Williams" initials="BW" lastIdx="22" clrIdx="5">
    <p:extLst>
      <p:ext uri="{19B8F6BF-5375-455C-9EA6-DF929625EA0E}">
        <p15:presenceInfo xmlns:p15="http://schemas.microsoft.com/office/powerpoint/2012/main" userId="S-1-5-21-1801674531-1972579041-839522115-132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C80"/>
    <a:srgbClr val="005BAA"/>
    <a:srgbClr val="0000FF"/>
    <a:srgbClr val="E58D23"/>
    <a:srgbClr val="1A276D"/>
    <a:srgbClr val="FF6600"/>
    <a:srgbClr val="C0C0C0"/>
    <a:srgbClr val="12A9D9"/>
    <a:srgbClr val="2D8EC2"/>
    <a:srgbClr val="68B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55" autoAdjust="0"/>
    <p:restoredTop sz="95688" autoAdjust="0"/>
  </p:normalViewPr>
  <p:slideViewPr>
    <p:cSldViewPr showGuides="1">
      <p:cViewPr varScale="1">
        <p:scale>
          <a:sx n="96" d="100"/>
          <a:sy n="96" d="100"/>
        </p:scale>
        <p:origin x="312" y="90"/>
      </p:cViewPr>
      <p:guideLst>
        <p:guide orient="horz" pos="2016"/>
        <p:guide pos="35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134" y="38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5D061-7888-4A45-90B8-8D1A2E4E56CB}" type="doc">
      <dgm:prSet loTypeId="urn:microsoft.com/office/officeart/2005/8/layout/vList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CD6629E-2E74-440B-AEA6-E3DAB98C11BA}">
      <dgm:prSet/>
      <dgm:spPr>
        <a:solidFill>
          <a:srgbClr val="00B0F0"/>
        </a:solidFill>
      </dgm:spPr>
      <dgm:t>
        <a:bodyPr/>
        <a:lstStyle/>
        <a:p>
          <a:r>
            <a:rPr lang="en-US" dirty="0"/>
            <a:t>Overall support for project </a:t>
          </a:r>
        </a:p>
      </dgm:t>
    </dgm:pt>
    <dgm:pt modelId="{B99F3CA1-665F-469E-99F6-EE049E38E4A3}" type="parTrans" cxnId="{64A92660-4FBD-4C2B-95B5-9854C65D0B16}">
      <dgm:prSet/>
      <dgm:spPr/>
      <dgm:t>
        <a:bodyPr/>
        <a:lstStyle/>
        <a:p>
          <a:endParaRPr lang="en-US"/>
        </a:p>
      </dgm:t>
    </dgm:pt>
    <dgm:pt modelId="{1A2D8750-216D-432B-9A5C-66257F3B3036}" type="sibTrans" cxnId="{64A92660-4FBD-4C2B-95B5-9854C65D0B16}">
      <dgm:prSet/>
      <dgm:spPr/>
      <dgm:t>
        <a:bodyPr/>
        <a:lstStyle/>
        <a:p>
          <a:endParaRPr lang="en-US"/>
        </a:p>
      </dgm:t>
    </dgm:pt>
    <dgm:pt modelId="{5BB99B70-4E6B-4988-8310-35ADBEB7B7A3}">
      <dgm:prSet/>
      <dgm:spPr>
        <a:solidFill>
          <a:srgbClr val="00B0F0"/>
        </a:solidFill>
      </dgm:spPr>
      <dgm:t>
        <a:bodyPr/>
        <a:lstStyle/>
        <a:p>
          <a:pPr>
            <a:spcBef>
              <a:spcPts val="1800"/>
            </a:spcBef>
          </a:pPr>
          <a:r>
            <a:rPr lang="en-US" dirty="0"/>
            <a:t>Some concerns re timing </a:t>
          </a:r>
        </a:p>
      </dgm:t>
    </dgm:pt>
    <dgm:pt modelId="{99C9D075-5CAD-4B11-9AF3-0EDBD48EAE9C}" type="parTrans" cxnId="{2ED94EDE-1B39-4FEA-9E8C-B900EF7DD288}">
      <dgm:prSet/>
      <dgm:spPr/>
      <dgm:t>
        <a:bodyPr/>
        <a:lstStyle/>
        <a:p>
          <a:endParaRPr lang="en-US"/>
        </a:p>
      </dgm:t>
    </dgm:pt>
    <dgm:pt modelId="{71DA9EFE-55F2-4C2F-8E19-0BDB166C6906}" type="sibTrans" cxnId="{2ED94EDE-1B39-4FEA-9E8C-B900EF7DD288}">
      <dgm:prSet/>
      <dgm:spPr/>
      <dgm:t>
        <a:bodyPr/>
        <a:lstStyle/>
        <a:p>
          <a:endParaRPr lang="en-US"/>
        </a:p>
      </dgm:t>
    </dgm:pt>
    <dgm:pt modelId="{2FB296CD-A296-419E-8AC4-E588F5B53EE5}">
      <dgm:prSet/>
      <dgm:spPr/>
      <dgm:t>
        <a:bodyPr/>
        <a:lstStyle/>
        <a:p>
          <a:pPr marL="171450" lvl="1" indent="-171450" defTabSz="711200"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kern="1200" dirty="0">
              <a:solidFill>
                <a:schemeClr val="tx2">
                  <a:lumMod val="65000"/>
                  <a:lumOff val="35000"/>
                </a:schemeClr>
              </a:solidFill>
              <a:latin typeface="Arial"/>
              <a:ea typeface="+mn-ea"/>
              <a:cs typeface="+mn-cs"/>
            </a:rPr>
            <a:t>Still a priority even with COVID-19 pandemic? </a:t>
          </a:r>
        </a:p>
      </dgm:t>
    </dgm:pt>
    <dgm:pt modelId="{A6616FAA-35C9-4702-AD7A-BCC4DF08892D}" type="parTrans" cxnId="{CD1130AB-D08A-484C-BEB7-145A3B2A1463}">
      <dgm:prSet/>
      <dgm:spPr/>
      <dgm:t>
        <a:bodyPr/>
        <a:lstStyle/>
        <a:p>
          <a:endParaRPr lang="en-US"/>
        </a:p>
      </dgm:t>
    </dgm:pt>
    <dgm:pt modelId="{576AA3A1-EFA6-4F0D-B55E-3310D59E85F7}" type="sibTrans" cxnId="{CD1130AB-D08A-484C-BEB7-145A3B2A1463}">
      <dgm:prSet/>
      <dgm:spPr/>
      <dgm:t>
        <a:bodyPr/>
        <a:lstStyle/>
        <a:p>
          <a:endParaRPr lang="en-US"/>
        </a:p>
      </dgm:t>
    </dgm:pt>
    <dgm:pt modelId="{616F354A-CA31-45B1-B28A-BBBAA991B358}">
      <dgm:prSet/>
      <dgm:spPr/>
      <dgm:t>
        <a:bodyPr/>
        <a:lstStyle/>
        <a:p>
          <a:pPr marL="171450" lvl="1" indent="-171450" defTabSz="711200"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kern="1200" dirty="0">
              <a:solidFill>
                <a:schemeClr val="tx2">
                  <a:lumMod val="65000"/>
                  <a:lumOff val="35000"/>
                </a:schemeClr>
              </a:solidFill>
              <a:latin typeface="Arial"/>
              <a:ea typeface="+mn-ea"/>
              <a:cs typeface="+mn-cs"/>
            </a:rPr>
            <a:t>Wait until finalization of the PIE/ listed entity project?</a:t>
          </a:r>
        </a:p>
      </dgm:t>
    </dgm:pt>
    <dgm:pt modelId="{9C14A39E-4BEC-43A7-8435-3EECA2781482}" type="parTrans" cxnId="{C990B02E-5687-4366-AAC4-E18CBC52FC89}">
      <dgm:prSet/>
      <dgm:spPr/>
      <dgm:t>
        <a:bodyPr/>
        <a:lstStyle/>
        <a:p>
          <a:endParaRPr lang="en-US"/>
        </a:p>
      </dgm:t>
    </dgm:pt>
    <dgm:pt modelId="{62A5FB9D-675E-49B4-A571-39B26BC1E1B6}" type="sibTrans" cxnId="{C990B02E-5687-4366-AAC4-E18CBC52FC89}">
      <dgm:prSet/>
      <dgm:spPr/>
      <dgm:t>
        <a:bodyPr/>
        <a:lstStyle/>
        <a:p>
          <a:endParaRPr lang="en-US"/>
        </a:p>
      </dgm:t>
    </dgm:pt>
    <dgm:pt modelId="{91CF1003-9CEF-4E84-9E7E-0C20F5B83581}">
      <dgm:prSet/>
      <dgm:spPr/>
      <dgm:t>
        <a:bodyPr/>
        <a:lstStyle/>
        <a:p>
          <a:pPr marL="171450" lvl="1" indent="-171450" defTabSz="711200">
            <a:spcBef>
              <a:spcPts val="120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kern="1200" dirty="0">
              <a:solidFill>
                <a:schemeClr val="tx2">
                  <a:lumMod val="65000"/>
                  <a:lumOff val="35000"/>
                </a:schemeClr>
              </a:solidFill>
              <a:latin typeface="Arial"/>
              <a:ea typeface="+mn-ea"/>
              <a:cs typeface="+mn-cs"/>
            </a:rPr>
            <a:t>Calls for additional guidance in some areas; many suggestions provided</a:t>
          </a:r>
        </a:p>
      </dgm:t>
    </dgm:pt>
    <dgm:pt modelId="{72AFBBF9-3577-453E-B76D-4411A5AA8F60}" type="parTrans" cxnId="{842CA060-580E-4400-AF59-B41D532207A2}">
      <dgm:prSet/>
      <dgm:spPr/>
      <dgm:t>
        <a:bodyPr/>
        <a:lstStyle/>
        <a:p>
          <a:endParaRPr lang="en-US"/>
        </a:p>
      </dgm:t>
    </dgm:pt>
    <dgm:pt modelId="{5550D67F-01E7-4112-BE96-14A31885D243}" type="sibTrans" cxnId="{842CA060-580E-4400-AF59-B41D532207A2}">
      <dgm:prSet/>
      <dgm:spPr/>
      <dgm:t>
        <a:bodyPr/>
        <a:lstStyle/>
        <a:p>
          <a:endParaRPr lang="en-US"/>
        </a:p>
      </dgm:t>
    </dgm:pt>
    <dgm:pt modelId="{C98E51F5-DCC2-4FE7-B924-A3D2350B5612}" type="pres">
      <dgm:prSet presAssocID="{A7A5D061-7888-4A45-90B8-8D1A2E4E56CB}" presName="linear" presStyleCnt="0">
        <dgm:presLayoutVars>
          <dgm:animLvl val="lvl"/>
          <dgm:resizeHandles val="exact"/>
        </dgm:presLayoutVars>
      </dgm:prSet>
      <dgm:spPr/>
    </dgm:pt>
    <dgm:pt modelId="{4AEE33BA-6946-445E-9B54-3FBACD0A1266}" type="pres">
      <dgm:prSet presAssocID="{9CD6629E-2E74-440B-AEA6-E3DAB98C11B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77632EB-654E-443A-BF61-5947E330E2B1}" type="pres">
      <dgm:prSet presAssocID="{9CD6629E-2E74-440B-AEA6-E3DAB98C11BA}" presName="childText" presStyleLbl="revTx" presStyleIdx="0" presStyleCnt="2">
        <dgm:presLayoutVars>
          <dgm:bulletEnabled val="1"/>
        </dgm:presLayoutVars>
      </dgm:prSet>
      <dgm:spPr/>
    </dgm:pt>
    <dgm:pt modelId="{B45EC6C6-8867-4384-A00F-D1611048FCF4}" type="pres">
      <dgm:prSet presAssocID="{5BB99B70-4E6B-4988-8310-35ADBEB7B7A3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F7F8DEE-98BF-402E-9EBF-633A95FBBC15}" type="pres">
      <dgm:prSet presAssocID="{5BB99B70-4E6B-4988-8310-35ADBEB7B7A3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C990B02E-5687-4366-AAC4-E18CBC52FC89}" srcId="{5BB99B70-4E6B-4988-8310-35ADBEB7B7A3}" destId="{616F354A-CA31-45B1-B28A-BBBAA991B358}" srcOrd="1" destOrd="0" parTransId="{9C14A39E-4BEC-43A7-8435-3EECA2781482}" sibTransId="{62A5FB9D-675E-49B4-A571-39B26BC1E1B6}"/>
    <dgm:cxn modelId="{87956D5B-B02C-47D7-8D56-1CA792FEE3E4}" type="presOf" srcId="{5BB99B70-4E6B-4988-8310-35ADBEB7B7A3}" destId="{B45EC6C6-8867-4384-A00F-D1611048FCF4}" srcOrd="0" destOrd="0" presId="urn:microsoft.com/office/officeart/2005/8/layout/vList2"/>
    <dgm:cxn modelId="{64A92660-4FBD-4C2B-95B5-9854C65D0B16}" srcId="{A7A5D061-7888-4A45-90B8-8D1A2E4E56CB}" destId="{9CD6629E-2E74-440B-AEA6-E3DAB98C11BA}" srcOrd="0" destOrd="0" parTransId="{B99F3CA1-665F-469E-99F6-EE049E38E4A3}" sibTransId="{1A2D8750-216D-432B-9A5C-66257F3B3036}"/>
    <dgm:cxn modelId="{842CA060-580E-4400-AF59-B41D532207A2}" srcId="{9CD6629E-2E74-440B-AEA6-E3DAB98C11BA}" destId="{91CF1003-9CEF-4E84-9E7E-0C20F5B83581}" srcOrd="0" destOrd="0" parTransId="{72AFBBF9-3577-453E-B76D-4411A5AA8F60}" sibTransId="{5550D67F-01E7-4112-BE96-14A31885D243}"/>
    <dgm:cxn modelId="{D9F3C199-4CAC-4ED7-B104-BABA61A08D7B}" type="presOf" srcId="{2FB296CD-A296-419E-8AC4-E588F5B53EE5}" destId="{BF7F8DEE-98BF-402E-9EBF-633A95FBBC15}" srcOrd="0" destOrd="0" presId="urn:microsoft.com/office/officeart/2005/8/layout/vList2"/>
    <dgm:cxn modelId="{CD2A6AAA-DAFB-46EF-83FA-7BD0234078CC}" type="presOf" srcId="{91CF1003-9CEF-4E84-9E7E-0C20F5B83581}" destId="{C77632EB-654E-443A-BF61-5947E330E2B1}" srcOrd="0" destOrd="0" presId="urn:microsoft.com/office/officeart/2005/8/layout/vList2"/>
    <dgm:cxn modelId="{CD1130AB-D08A-484C-BEB7-145A3B2A1463}" srcId="{5BB99B70-4E6B-4988-8310-35ADBEB7B7A3}" destId="{2FB296CD-A296-419E-8AC4-E588F5B53EE5}" srcOrd="0" destOrd="0" parTransId="{A6616FAA-35C9-4702-AD7A-BCC4DF08892D}" sibTransId="{576AA3A1-EFA6-4F0D-B55E-3310D59E85F7}"/>
    <dgm:cxn modelId="{0939C5B4-3BE4-4B4D-AE63-7E9C8EA96CB4}" type="presOf" srcId="{A7A5D061-7888-4A45-90B8-8D1A2E4E56CB}" destId="{C98E51F5-DCC2-4FE7-B924-A3D2350B5612}" srcOrd="0" destOrd="0" presId="urn:microsoft.com/office/officeart/2005/8/layout/vList2"/>
    <dgm:cxn modelId="{DBC457C4-6E50-4081-B0DB-20D81E37FE9F}" type="presOf" srcId="{9CD6629E-2E74-440B-AEA6-E3DAB98C11BA}" destId="{4AEE33BA-6946-445E-9B54-3FBACD0A1266}" srcOrd="0" destOrd="0" presId="urn:microsoft.com/office/officeart/2005/8/layout/vList2"/>
    <dgm:cxn modelId="{2ED94EDE-1B39-4FEA-9E8C-B900EF7DD288}" srcId="{A7A5D061-7888-4A45-90B8-8D1A2E4E56CB}" destId="{5BB99B70-4E6B-4988-8310-35ADBEB7B7A3}" srcOrd="1" destOrd="0" parTransId="{99C9D075-5CAD-4B11-9AF3-0EDBD48EAE9C}" sibTransId="{71DA9EFE-55F2-4C2F-8E19-0BDB166C6906}"/>
    <dgm:cxn modelId="{D4FB9CE1-1641-4B0A-AC08-7C0695AAA83C}" type="presOf" srcId="{616F354A-CA31-45B1-B28A-BBBAA991B358}" destId="{BF7F8DEE-98BF-402E-9EBF-633A95FBBC15}" srcOrd="0" destOrd="1" presId="urn:microsoft.com/office/officeart/2005/8/layout/vList2"/>
    <dgm:cxn modelId="{83E0119E-1F9B-4C66-9E4A-1EE0DBE7B509}" type="presParOf" srcId="{C98E51F5-DCC2-4FE7-B924-A3D2350B5612}" destId="{4AEE33BA-6946-445E-9B54-3FBACD0A1266}" srcOrd="0" destOrd="0" presId="urn:microsoft.com/office/officeart/2005/8/layout/vList2"/>
    <dgm:cxn modelId="{AB0506DD-6846-4CA7-8B75-6BF7BACE011D}" type="presParOf" srcId="{C98E51F5-DCC2-4FE7-B924-A3D2350B5612}" destId="{C77632EB-654E-443A-BF61-5947E330E2B1}" srcOrd="1" destOrd="0" presId="urn:microsoft.com/office/officeart/2005/8/layout/vList2"/>
    <dgm:cxn modelId="{30DEDB1F-8E38-4A86-9984-3AFF7840B381}" type="presParOf" srcId="{C98E51F5-DCC2-4FE7-B924-A3D2350B5612}" destId="{B45EC6C6-8867-4384-A00F-D1611048FCF4}" srcOrd="2" destOrd="0" presId="urn:microsoft.com/office/officeart/2005/8/layout/vList2"/>
    <dgm:cxn modelId="{876A5877-C7DD-4F80-A750-5A9CD9BAD02B}" type="presParOf" srcId="{C98E51F5-DCC2-4FE7-B924-A3D2350B5612}" destId="{BF7F8DEE-98BF-402E-9EBF-633A95FBBC1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F6976B-5CF6-413E-A35E-D13FDBECA9AC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1C44B88-8E54-4B6C-96CB-8F078842C669}">
      <dgm:prSet/>
      <dgm:spPr/>
      <dgm:t>
        <a:bodyPr/>
        <a:lstStyle/>
        <a:p>
          <a:r>
            <a:rPr lang="en-US"/>
            <a:t>Substantial support, including from regulators, NSS, firms and IFAC MBs</a:t>
          </a:r>
        </a:p>
      </dgm:t>
    </dgm:pt>
    <dgm:pt modelId="{08E76CE4-ED25-4481-9F41-160A5322B47C}" type="parTrans" cxnId="{3C53D3E0-F310-4B5A-81EF-21EB14805068}">
      <dgm:prSet/>
      <dgm:spPr/>
      <dgm:t>
        <a:bodyPr/>
        <a:lstStyle/>
        <a:p>
          <a:endParaRPr lang="en-US"/>
        </a:p>
      </dgm:t>
    </dgm:pt>
    <dgm:pt modelId="{321BF5E0-BFF4-43EF-89EE-A214FB96935C}" type="sibTrans" cxnId="{3C53D3E0-F310-4B5A-81EF-21EB14805068}">
      <dgm:prSet/>
      <dgm:spPr/>
      <dgm:t>
        <a:bodyPr/>
        <a:lstStyle/>
        <a:p>
          <a:endParaRPr lang="en-US"/>
        </a:p>
      </dgm:t>
    </dgm:pt>
    <dgm:pt modelId="{2EE7D456-0F6D-492F-AA6C-63F7B2DD836B}">
      <dgm:prSet custT="1"/>
      <dgm:spPr/>
      <dgm:t>
        <a:bodyPr/>
        <a:lstStyle/>
        <a:p>
          <a:pPr marL="0" lvl="1" indent="-347472" algn="l" defTabSz="1022350">
            <a:lnSpc>
              <a:spcPts val="276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sz="2300" kern="1200" dirty="0">
              <a:solidFill>
                <a:schemeClr val="tx2">
                  <a:lumMod val="65000"/>
                  <a:lumOff val="35000"/>
                </a:schemeClr>
              </a:solidFill>
              <a:latin typeface="Arial"/>
              <a:ea typeface="+mn-ea"/>
              <a:cs typeface="+mn-cs"/>
            </a:rPr>
            <a:t>Some call for stricter provisions</a:t>
          </a:r>
        </a:p>
      </dgm:t>
    </dgm:pt>
    <dgm:pt modelId="{1611D577-BF01-4839-A329-D34E8DA1F5D3}" type="parTrans" cxnId="{F277659D-C24E-4B48-BDD1-F6D56CD95A0B}">
      <dgm:prSet/>
      <dgm:spPr/>
      <dgm:t>
        <a:bodyPr/>
        <a:lstStyle/>
        <a:p>
          <a:endParaRPr lang="en-US"/>
        </a:p>
      </dgm:t>
    </dgm:pt>
    <dgm:pt modelId="{E85D1B61-68D7-42C1-8C92-07D362961590}" type="sibTrans" cxnId="{F277659D-C24E-4B48-BDD1-F6D56CD95A0B}">
      <dgm:prSet/>
      <dgm:spPr/>
      <dgm:t>
        <a:bodyPr/>
        <a:lstStyle/>
        <a:p>
          <a:endParaRPr lang="en-US"/>
        </a:p>
      </dgm:t>
    </dgm:pt>
    <dgm:pt modelId="{707E297A-B9DD-41C3-8B8F-937996C2CB7B}">
      <dgm:prSet custT="1"/>
      <dgm:spPr/>
      <dgm:t>
        <a:bodyPr/>
        <a:lstStyle/>
        <a:p>
          <a:pPr marL="731520" lvl="1" indent="-463272" algn="l" defTabSz="800100" rtl="0" eaLnBrk="1" fontAlgn="base" hangingPunct="1">
            <a:lnSpc>
              <a:spcPts val="2760"/>
            </a:lnSpc>
            <a:spcBef>
              <a:spcPts val="1200"/>
            </a:spcBef>
            <a:spcAft>
              <a:spcPts val="1200"/>
            </a:spcAft>
            <a:buFont typeface="Arial" panose="020B0604020202020204" pitchFamily="34" charset="0"/>
            <a:buChar char="–"/>
          </a:pPr>
          <a:r>
            <a:rPr lang="en-US" sz="18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  <a:cs typeface="+mn-cs"/>
            </a:rPr>
            <a:t>Should prohibition also apply to non-PIEs?</a:t>
          </a:r>
        </a:p>
      </dgm:t>
    </dgm:pt>
    <dgm:pt modelId="{191BFC7F-E438-4A66-9CD8-8DEDEA4AB702}" type="parTrans" cxnId="{8DE283A4-315F-41E6-9AE9-02848A17668A}">
      <dgm:prSet/>
      <dgm:spPr/>
      <dgm:t>
        <a:bodyPr/>
        <a:lstStyle/>
        <a:p>
          <a:endParaRPr lang="en-US"/>
        </a:p>
      </dgm:t>
    </dgm:pt>
    <dgm:pt modelId="{1AF648AB-E953-4533-9A05-9EB3F2857F90}" type="sibTrans" cxnId="{8DE283A4-315F-41E6-9AE9-02848A17668A}">
      <dgm:prSet/>
      <dgm:spPr/>
      <dgm:t>
        <a:bodyPr/>
        <a:lstStyle/>
        <a:p>
          <a:endParaRPr lang="en-US"/>
        </a:p>
      </dgm:t>
    </dgm:pt>
    <dgm:pt modelId="{44BBC768-FEE4-4C31-9914-BB6C2F6758D5}">
      <dgm:prSet/>
      <dgm:spPr/>
      <dgm:t>
        <a:bodyPr/>
        <a:lstStyle/>
        <a:p>
          <a:pPr marL="0" lvl="1" indent="-347472" algn="l" defTabSz="1022350">
            <a:lnSpc>
              <a:spcPts val="2760"/>
            </a:lnSpc>
            <a:spcBef>
              <a:spcPts val="1200"/>
            </a:spcBef>
            <a:spcAft>
              <a:spcPts val="1200"/>
            </a:spcAft>
          </a:pPr>
          <a:r>
            <a:rPr lang="en-US" sz="2300" kern="1200" dirty="0">
              <a:solidFill>
                <a:schemeClr val="tx2">
                  <a:lumMod val="65000"/>
                  <a:lumOff val="35000"/>
                </a:schemeClr>
              </a:solidFill>
            </a:rPr>
            <a:t>Many suggestions to help enhance clarity </a:t>
          </a:r>
        </a:p>
      </dgm:t>
    </dgm:pt>
    <dgm:pt modelId="{EB6F4D68-E25C-48B5-B882-E0A95CBA3688}" type="parTrans" cxnId="{74711296-F5A0-4590-AE51-59970F775B1B}">
      <dgm:prSet/>
      <dgm:spPr/>
      <dgm:t>
        <a:bodyPr/>
        <a:lstStyle/>
        <a:p>
          <a:endParaRPr lang="en-US"/>
        </a:p>
      </dgm:t>
    </dgm:pt>
    <dgm:pt modelId="{59FA0D2B-AFEE-4BD6-AA6D-5F67FFE018E6}" type="sibTrans" cxnId="{74711296-F5A0-4590-AE51-59970F775B1B}">
      <dgm:prSet/>
      <dgm:spPr/>
      <dgm:t>
        <a:bodyPr/>
        <a:lstStyle/>
        <a:p>
          <a:endParaRPr lang="en-US"/>
        </a:p>
      </dgm:t>
    </dgm:pt>
    <dgm:pt modelId="{9F0F5F87-9BD3-4A76-9BF3-6D106B7C543A}">
      <dgm:prSet/>
      <dgm:spPr/>
      <dgm:t>
        <a:bodyPr/>
        <a:lstStyle/>
        <a:p>
          <a:r>
            <a:rPr lang="en-US" dirty="0"/>
            <a:t>Those who do not support believe that  “materiality” is a factor that should be considered </a:t>
          </a:r>
        </a:p>
      </dgm:t>
    </dgm:pt>
    <dgm:pt modelId="{741B6194-7234-47B8-BB10-36B2611859CC}" type="parTrans" cxnId="{689F33F9-CEA0-4688-80BA-3BA025531AD0}">
      <dgm:prSet/>
      <dgm:spPr/>
      <dgm:t>
        <a:bodyPr/>
        <a:lstStyle/>
        <a:p>
          <a:endParaRPr lang="en-US"/>
        </a:p>
      </dgm:t>
    </dgm:pt>
    <dgm:pt modelId="{4E15F917-08F8-48A1-9D51-F96C99A027C8}" type="sibTrans" cxnId="{689F33F9-CEA0-4688-80BA-3BA025531AD0}">
      <dgm:prSet/>
      <dgm:spPr/>
      <dgm:t>
        <a:bodyPr/>
        <a:lstStyle/>
        <a:p>
          <a:endParaRPr lang="en-US"/>
        </a:p>
      </dgm:t>
    </dgm:pt>
    <dgm:pt modelId="{728DDCB3-722F-4928-B6F1-CD909F44770A}">
      <dgm:prSet custT="1"/>
      <dgm:spPr/>
      <dgm:t>
        <a:bodyPr/>
        <a:lstStyle/>
        <a:p>
          <a:pPr marL="731520" lvl="1" indent="-463272" algn="l" defTabSz="800100" rtl="0" eaLnBrk="1" fontAlgn="base" hangingPunct="1">
            <a:lnSpc>
              <a:spcPts val="2760"/>
            </a:lnSpc>
            <a:spcBef>
              <a:spcPts val="1200"/>
            </a:spcBef>
            <a:spcAft>
              <a:spcPts val="1200"/>
            </a:spcAft>
            <a:buFont typeface="Arial" panose="020B0604020202020204" pitchFamily="34" charset="0"/>
            <a:buChar char="–"/>
          </a:pPr>
          <a:r>
            <a:rPr lang="en-US" sz="18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  <a:cs typeface="+mn-cs"/>
            </a:rPr>
            <a:t>Why only SRT? </a:t>
          </a:r>
        </a:p>
      </dgm:t>
    </dgm:pt>
    <dgm:pt modelId="{E280A9E1-D994-45E5-BEE8-894C7B19489D}" type="parTrans" cxnId="{1076A56A-8B62-4173-A3FE-83D75423F9FD}">
      <dgm:prSet/>
      <dgm:spPr/>
      <dgm:t>
        <a:bodyPr/>
        <a:lstStyle/>
        <a:p>
          <a:endParaRPr lang="en-US"/>
        </a:p>
      </dgm:t>
    </dgm:pt>
    <dgm:pt modelId="{2312B476-7CC8-4151-A864-B2CE180924C1}" type="sibTrans" cxnId="{1076A56A-8B62-4173-A3FE-83D75423F9FD}">
      <dgm:prSet/>
      <dgm:spPr/>
      <dgm:t>
        <a:bodyPr/>
        <a:lstStyle/>
        <a:p>
          <a:endParaRPr lang="en-US"/>
        </a:p>
      </dgm:t>
    </dgm:pt>
    <dgm:pt modelId="{84C60258-FBB7-4B7B-8125-18ED3BE34142}" type="pres">
      <dgm:prSet presAssocID="{DCF6976B-5CF6-413E-A35E-D13FDBECA9AC}" presName="linear" presStyleCnt="0">
        <dgm:presLayoutVars>
          <dgm:animLvl val="lvl"/>
          <dgm:resizeHandles val="exact"/>
        </dgm:presLayoutVars>
      </dgm:prSet>
      <dgm:spPr/>
    </dgm:pt>
    <dgm:pt modelId="{2D41DDF4-70BB-441C-B120-8FDEFFF33240}" type="pres">
      <dgm:prSet presAssocID="{71C44B88-8E54-4B6C-96CB-8F078842C66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08E0F27-1D9E-45FE-B413-412DD671BA3B}" type="pres">
      <dgm:prSet presAssocID="{71C44B88-8E54-4B6C-96CB-8F078842C669}" presName="childText" presStyleLbl="revTx" presStyleIdx="0" presStyleCnt="1">
        <dgm:presLayoutVars>
          <dgm:bulletEnabled val="1"/>
        </dgm:presLayoutVars>
      </dgm:prSet>
      <dgm:spPr/>
    </dgm:pt>
    <dgm:pt modelId="{1FA09D0A-44C5-4340-8A74-4AB29D005B16}" type="pres">
      <dgm:prSet presAssocID="{9F0F5F87-9BD3-4A76-9BF3-6D106B7C543A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D89BD03-A0E9-4BEF-88F3-D18550436890}" type="presOf" srcId="{9F0F5F87-9BD3-4A76-9BF3-6D106B7C543A}" destId="{1FA09D0A-44C5-4340-8A74-4AB29D005B16}" srcOrd="0" destOrd="0" presId="urn:microsoft.com/office/officeart/2005/8/layout/vList2"/>
    <dgm:cxn modelId="{13BB325B-7331-40C4-B86A-74C9260FB9B0}" type="presOf" srcId="{707E297A-B9DD-41C3-8B8F-937996C2CB7B}" destId="{708E0F27-1D9E-45FE-B413-412DD671BA3B}" srcOrd="0" destOrd="2" presId="urn:microsoft.com/office/officeart/2005/8/layout/vList2"/>
    <dgm:cxn modelId="{1076A56A-8B62-4173-A3FE-83D75423F9FD}" srcId="{2EE7D456-0F6D-492F-AA6C-63F7B2DD836B}" destId="{728DDCB3-722F-4928-B6F1-CD909F44770A}" srcOrd="0" destOrd="0" parTransId="{E280A9E1-D994-45E5-BEE8-894C7B19489D}" sibTransId="{2312B476-7CC8-4151-A864-B2CE180924C1}"/>
    <dgm:cxn modelId="{87E67A93-E668-40C8-B810-1E92C4AFE560}" type="presOf" srcId="{44BBC768-FEE4-4C31-9914-BB6C2F6758D5}" destId="{708E0F27-1D9E-45FE-B413-412DD671BA3B}" srcOrd="0" destOrd="3" presId="urn:microsoft.com/office/officeart/2005/8/layout/vList2"/>
    <dgm:cxn modelId="{74711296-F5A0-4590-AE51-59970F775B1B}" srcId="{71C44B88-8E54-4B6C-96CB-8F078842C669}" destId="{44BBC768-FEE4-4C31-9914-BB6C2F6758D5}" srcOrd="1" destOrd="0" parTransId="{EB6F4D68-E25C-48B5-B882-E0A95CBA3688}" sibTransId="{59FA0D2B-AFEE-4BD6-AA6D-5F67FFE018E6}"/>
    <dgm:cxn modelId="{F277659D-C24E-4B48-BDD1-F6D56CD95A0B}" srcId="{71C44B88-8E54-4B6C-96CB-8F078842C669}" destId="{2EE7D456-0F6D-492F-AA6C-63F7B2DD836B}" srcOrd="0" destOrd="0" parTransId="{1611D577-BF01-4839-A329-D34E8DA1F5D3}" sibTransId="{E85D1B61-68D7-42C1-8C92-07D362961590}"/>
    <dgm:cxn modelId="{8DE283A4-315F-41E6-9AE9-02848A17668A}" srcId="{2EE7D456-0F6D-492F-AA6C-63F7B2DD836B}" destId="{707E297A-B9DD-41C3-8B8F-937996C2CB7B}" srcOrd="1" destOrd="0" parTransId="{191BFC7F-E438-4A66-9CD8-8DEDEA4AB702}" sibTransId="{1AF648AB-E953-4533-9A05-9EB3F2857F90}"/>
    <dgm:cxn modelId="{84B9D9AD-92E0-44BB-A38F-D8DE1B8541F5}" type="presOf" srcId="{2EE7D456-0F6D-492F-AA6C-63F7B2DD836B}" destId="{708E0F27-1D9E-45FE-B413-412DD671BA3B}" srcOrd="0" destOrd="0" presId="urn:microsoft.com/office/officeart/2005/8/layout/vList2"/>
    <dgm:cxn modelId="{7B6F1FDC-9554-498D-B739-F4DBDDF413F3}" type="presOf" srcId="{71C44B88-8E54-4B6C-96CB-8F078842C669}" destId="{2D41DDF4-70BB-441C-B120-8FDEFFF33240}" srcOrd="0" destOrd="0" presId="urn:microsoft.com/office/officeart/2005/8/layout/vList2"/>
    <dgm:cxn modelId="{3C53D3E0-F310-4B5A-81EF-21EB14805068}" srcId="{DCF6976B-5CF6-413E-A35E-D13FDBECA9AC}" destId="{71C44B88-8E54-4B6C-96CB-8F078842C669}" srcOrd="0" destOrd="0" parTransId="{08E76CE4-ED25-4481-9F41-160A5322B47C}" sibTransId="{321BF5E0-BFF4-43EF-89EE-A214FB96935C}"/>
    <dgm:cxn modelId="{8059B0E6-FBD6-4561-994D-135D6866AC22}" type="presOf" srcId="{728DDCB3-722F-4928-B6F1-CD909F44770A}" destId="{708E0F27-1D9E-45FE-B413-412DD671BA3B}" srcOrd="0" destOrd="1" presId="urn:microsoft.com/office/officeart/2005/8/layout/vList2"/>
    <dgm:cxn modelId="{929BE3EE-8BC9-4883-8AC3-E8C2D8E3712E}" type="presOf" srcId="{DCF6976B-5CF6-413E-A35E-D13FDBECA9AC}" destId="{84C60258-FBB7-4B7B-8125-18ED3BE34142}" srcOrd="0" destOrd="0" presId="urn:microsoft.com/office/officeart/2005/8/layout/vList2"/>
    <dgm:cxn modelId="{689F33F9-CEA0-4688-80BA-3BA025531AD0}" srcId="{DCF6976B-5CF6-413E-A35E-D13FDBECA9AC}" destId="{9F0F5F87-9BD3-4A76-9BF3-6D106B7C543A}" srcOrd="1" destOrd="0" parTransId="{741B6194-7234-47B8-BB10-36B2611859CC}" sibTransId="{4E15F917-08F8-48A1-9D51-F96C99A027C8}"/>
    <dgm:cxn modelId="{C5C5036B-511D-49F6-9C40-A1D29AF42C52}" type="presParOf" srcId="{84C60258-FBB7-4B7B-8125-18ED3BE34142}" destId="{2D41DDF4-70BB-441C-B120-8FDEFFF33240}" srcOrd="0" destOrd="0" presId="urn:microsoft.com/office/officeart/2005/8/layout/vList2"/>
    <dgm:cxn modelId="{1FDAF88F-865E-4CBA-BAE0-5273401FAE82}" type="presParOf" srcId="{84C60258-FBB7-4B7B-8125-18ED3BE34142}" destId="{708E0F27-1D9E-45FE-B413-412DD671BA3B}" srcOrd="1" destOrd="0" presId="urn:microsoft.com/office/officeart/2005/8/layout/vList2"/>
    <dgm:cxn modelId="{F8300D10-669E-4FC6-B8BE-F338D8C87A74}" type="presParOf" srcId="{84C60258-FBB7-4B7B-8125-18ED3BE34142}" destId="{1FA09D0A-44C5-4340-8A74-4AB29D005B1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EE33BA-6946-445E-9B54-3FBACD0A1266}">
      <dsp:nvSpPr>
        <dsp:cNvPr id="0" name=""/>
        <dsp:cNvSpPr/>
      </dsp:nvSpPr>
      <dsp:spPr>
        <a:xfrm>
          <a:off x="0" y="6336"/>
          <a:ext cx="5486400" cy="74880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Overall support for project </a:t>
          </a:r>
        </a:p>
      </dsp:txBody>
      <dsp:txXfrm>
        <a:off x="36553" y="42889"/>
        <a:ext cx="5413294" cy="675694"/>
      </dsp:txXfrm>
    </dsp:sp>
    <dsp:sp modelId="{C77632EB-654E-443A-BF61-5947E330E2B1}">
      <dsp:nvSpPr>
        <dsp:cNvPr id="0" name=""/>
        <dsp:cNvSpPr/>
      </dsp:nvSpPr>
      <dsp:spPr>
        <a:xfrm>
          <a:off x="0" y="755136"/>
          <a:ext cx="5486400" cy="1092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193" tIns="40640" rIns="227584" bIns="4064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2500" kern="1200" dirty="0">
              <a:solidFill>
                <a:schemeClr val="tx2">
                  <a:lumMod val="65000"/>
                  <a:lumOff val="35000"/>
                </a:schemeClr>
              </a:solidFill>
              <a:latin typeface="Arial"/>
              <a:ea typeface="+mn-ea"/>
              <a:cs typeface="+mn-cs"/>
            </a:rPr>
            <a:t>Calls for additional guidance in some areas; many suggestions provided</a:t>
          </a:r>
        </a:p>
      </dsp:txBody>
      <dsp:txXfrm>
        <a:off x="0" y="755136"/>
        <a:ext cx="5486400" cy="1092960"/>
      </dsp:txXfrm>
    </dsp:sp>
    <dsp:sp modelId="{B45EC6C6-8867-4384-A00F-D1611048FCF4}">
      <dsp:nvSpPr>
        <dsp:cNvPr id="0" name=""/>
        <dsp:cNvSpPr/>
      </dsp:nvSpPr>
      <dsp:spPr>
        <a:xfrm>
          <a:off x="0" y="1848096"/>
          <a:ext cx="5486400" cy="74880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Some concerns re timing </a:t>
          </a:r>
        </a:p>
      </dsp:txBody>
      <dsp:txXfrm>
        <a:off x="36553" y="1884649"/>
        <a:ext cx="5413294" cy="675694"/>
      </dsp:txXfrm>
    </dsp:sp>
    <dsp:sp modelId="{BF7F8DEE-98BF-402E-9EBF-633A95FBBC15}">
      <dsp:nvSpPr>
        <dsp:cNvPr id="0" name=""/>
        <dsp:cNvSpPr/>
      </dsp:nvSpPr>
      <dsp:spPr>
        <a:xfrm>
          <a:off x="0" y="2596896"/>
          <a:ext cx="5486400" cy="1490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193" tIns="40640" rIns="227584" bIns="4064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2500" kern="1200" dirty="0">
              <a:solidFill>
                <a:schemeClr val="tx2">
                  <a:lumMod val="65000"/>
                  <a:lumOff val="35000"/>
                </a:schemeClr>
              </a:solidFill>
              <a:latin typeface="Arial"/>
              <a:ea typeface="+mn-ea"/>
              <a:cs typeface="+mn-cs"/>
            </a:rPr>
            <a:t>Still a priority even with COVID-19 pandemic?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2500" kern="1200" dirty="0">
              <a:solidFill>
                <a:schemeClr val="tx2">
                  <a:lumMod val="65000"/>
                  <a:lumOff val="35000"/>
                </a:schemeClr>
              </a:solidFill>
              <a:latin typeface="Arial"/>
              <a:ea typeface="+mn-ea"/>
              <a:cs typeface="+mn-cs"/>
            </a:rPr>
            <a:t>Wait until finalization of the PIE/ listed entity project?</a:t>
          </a:r>
        </a:p>
      </dsp:txBody>
      <dsp:txXfrm>
        <a:off x="0" y="2596896"/>
        <a:ext cx="5486400" cy="1490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1DDF4-70BB-441C-B120-8FDEFFF33240}">
      <dsp:nvSpPr>
        <dsp:cNvPr id="0" name=""/>
        <dsp:cNvSpPr/>
      </dsp:nvSpPr>
      <dsp:spPr>
        <a:xfrm>
          <a:off x="0" y="182781"/>
          <a:ext cx="6815667" cy="8880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Substantial support, including from regulators, NSS, firms and IFAC MBs</a:t>
          </a:r>
        </a:p>
      </dsp:txBody>
      <dsp:txXfrm>
        <a:off x="43350" y="226131"/>
        <a:ext cx="6728967" cy="801330"/>
      </dsp:txXfrm>
    </dsp:sp>
    <dsp:sp modelId="{708E0F27-1D9E-45FE-B413-412DD671BA3B}">
      <dsp:nvSpPr>
        <dsp:cNvPr id="0" name=""/>
        <dsp:cNvSpPr/>
      </dsp:nvSpPr>
      <dsp:spPr>
        <a:xfrm>
          <a:off x="0" y="1070811"/>
          <a:ext cx="6815667" cy="195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6397" tIns="29210" rIns="163576" bIns="29210" numCol="1" spcCol="1270" anchor="t" anchorCtr="0">
          <a:noAutofit/>
        </a:bodyPr>
        <a:lstStyle/>
        <a:p>
          <a:pPr marL="0" lvl="1" indent="-347472" algn="l" defTabSz="1022350">
            <a:lnSpc>
              <a:spcPts val="276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sz="2300" kern="1200" dirty="0">
              <a:solidFill>
                <a:schemeClr val="tx2">
                  <a:lumMod val="65000"/>
                  <a:lumOff val="35000"/>
                </a:schemeClr>
              </a:solidFill>
              <a:latin typeface="Arial"/>
              <a:ea typeface="+mn-ea"/>
              <a:cs typeface="+mn-cs"/>
            </a:rPr>
            <a:t>Some call for stricter provisions</a:t>
          </a:r>
        </a:p>
        <a:p>
          <a:pPr marL="731520" lvl="1" indent="-463272" algn="l" defTabSz="800100" rtl="0" eaLnBrk="1" fontAlgn="base" hangingPunct="1">
            <a:lnSpc>
              <a:spcPts val="276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–"/>
          </a:pPr>
          <a:r>
            <a:rPr lang="en-US" sz="18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  <a:cs typeface="+mn-cs"/>
            </a:rPr>
            <a:t>Why only SRT? </a:t>
          </a:r>
        </a:p>
        <a:p>
          <a:pPr marL="731520" lvl="1" indent="-463272" algn="l" defTabSz="800100" rtl="0" eaLnBrk="1" fontAlgn="base" hangingPunct="1">
            <a:lnSpc>
              <a:spcPts val="276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–"/>
          </a:pPr>
          <a:r>
            <a:rPr lang="en-US" sz="1800" kern="12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  <a:cs typeface="+mn-cs"/>
            </a:rPr>
            <a:t>Should prohibition also apply to non-PIEs?</a:t>
          </a:r>
        </a:p>
        <a:p>
          <a:pPr marL="0" lvl="1" indent="-347472" algn="l" defTabSz="1022350">
            <a:lnSpc>
              <a:spcPts val="276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sz="2300" kern="1200" dirty="0">
              <a:solidFill>
                <a:schemeClr val="tx2">
                  <a:lumMod val="65000"/>
                  <a:lumOff val="35000"/>
                </a:schemeClr>
              </a:solidFill>
            </a:rPr>
            <a:t>Many suggestions to help enhance clarity </a:t>
          </a:r>
        </a:p>
      </dsp:txBody>
      <dsp:txXfrm>
        <a:off x="0" y="1070811"/>
        <a:ext cx="6815667" cy="1952010"/>
      </dsp:txXfrm>
    </dsp:sp>
    <dsp:sp modelId="{1FA09D0A-44C5-4340-8A74-4AB29D005B16}">
      <dsp:nvSpPr>
        <dsp:cNvPr id="0" name=""/>
        <dsp:cNvSpPr/>
      </dsp:nvSpPr>
      <dsp:spPr>
        <a:xfrm>
          <a:off x="0" y="3022821"/>
          <a:ext cx="6815667" cy="8880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Those who do not support believe that  “materiality” is a factor that should be considered </a:t>
          </a:r>
        </a:p>
      </dsp:txBody>
      <dsp:txXfrm>
        <a:off x="43350" y="3066171"/>
        <a:ext cx="6728967" cy="801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569" y="6"/>
            <a:ext cx="3012000" cy="461193"/>
          </a:xfrm>
          <a:prstGeom prst="rect">
            <a:avLst/>
          </a:prstGeom>
        </p:spPr>
        <p:txBody>
          <a:bodyPr vert="horz" lIns="87449" tIns="43725" rIns="87449" bIns="43725" rtlCol="0"/>
          <a:lstStyle>
            <a:lvl1pPr algn="r">
              <a:defRPr sz="1100"/>
            </a:lvl1pPr>
          </a:lstStyle>
          <a:p>
            <a:r>
              <a:rPr lang="en-US" dirty="0"/>
              <a:t>Item JT-A.1 </a:t>
            </a:r>
          </a:p>
          <a:p>
            <a:r>
              <a:rPr lang="en-US" dirty="0"/>
              <a:t>IAASB-IESBA-NSS Collaboration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569" y="8773360"/>
            <a:ext cx="3012000" cy="461193"/>
          </a:xfrm>
          <a:prstGeom prst="rect">
            <a:avLst/>
          </a:prstGeom>
        </p:spPr>
        <p:txBody>
          <a:bodyPr vert="horz" lIns="87449" tIns="43725" rIns="87449" bIns="43725" rtlCol="0" anchor="b"/>
          <a:lstStyle>
            <a:lvl1pPr algn="r">
              <a:defRPr sz="1100"/>
            </a:lvl1pPr>
          </a:lstStyle>
          <a:p>
            <a:fld id="{D304C6F8-1F11-40FA-A839-CE5FD0B759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713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699" cy="461804"/>
          </a:xfrm>
          <a:prstGeom prst="rect">
            <a:avLst/>
          </a:prstGeom>
        </p:spPr>
        <p:txBody>
          <a:bodyPr vert="horz" lIns="92441" tIns="46220" rIns="92441" bIns="46220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71" y="0"/>
            <a:ext cx="3011699" cy="461804"/>
          </a:xfrm>
          <a:prstGeom prst="rect">
            <a:avLst/>
          </a:prstGeom>
        </p:spPr>
        <p:txBody>
          <a:bodyPr vert="horz" wrap="square" lIns="92441" tIns="46220" rIns="92441" bIns="462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3738"/>
            <a:ext cx="61531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1" tIns="46220" rIns="92441" bIns="462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98463" y="4387135"/>
            <a:ext cx="6153150" cy="4345701"/>
          </a:xfrm>
          <a:prstGeom prst="rect">
            <a:avLst/>
          </a:prstGeom>
        </p:spPr>
        <p:txBody>
          <a:bodyPr vert="horz" lIns="92441" tIns="46220" rIns="92441" bIns="462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61436"/>
            <a:ext cx="3011699" cy="273035"/>
          </a:xfrm>
          <a:prstGeom prst="rect">
            <a:avLst/>
          </a:prstGeom>
        </p:spPr>
        <p:txBody>
          <a:bodyPr vert="horz" lIns="92441" tIns="46220" rIns="92441" bIns="46220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71" y="8961436"/>
            <a:ext cx="3011699" cy="273036"/>
          </a:xfrm>
          <a:prstGeom prst="rect">
            <a:avLst/>
          </a:prstGeom>
        </p:spPr>
        <p:txBody>
          <a:bodyPr vert="horz" wrap="square" lIns="92441" tIns="46220" rIns="92441" bIns="46220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331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109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27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32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AB85E0-DE0A-4858-A392-600BA93F7CE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62116E3-2BE9-47E8-81B8-D000F497DD44}" type="datetime1">
              <a:rPr lang="en-US" smtClean="0"/>
              <a:t>7/22/2020</a:t>
            </a:fld>
            <a:endParaRPr lang="en-US"/>
          </a:p>
        </p:txBody>
      </p:sp>
      <p:sp>
        <p:nvSpPr>
          <p:cNvPr id="6" name="Header Placeholder 5">
            <a:extLst>
              <a:ext uri="{FF2B5EF4-FFF2-40B4-BE49-F238E27FC236}">
                <a16:creationId xmlns:a16="http://schemas.microsoft.com/office/drawing/2014/main" id="{C4F24382-ADFD-44EA-876E-58349E0DE5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023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469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379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128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421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610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360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19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aasb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13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5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9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972579" y="5105406"/>
            <a:ext cx="2189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www.iaasb.org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5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78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72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9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71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11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70" indent="0">
              <a:buNone/>
              <a:defRPr sz="1600"/>
            </a:lvl2pPr>
            <a:lvl3pPr marL="1219140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8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038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11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11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70" indent="0">
              <a:buNone/>
              <a:defRPr sz="2400"/>
            </a:lvl2pPr>
            <a:lvl3pPr marL="1219140" indent="0">
              <a:buNone/>
              <a:defRPr sz="2133"/>
            </a:lvl3pPr>
            <a:lvl4pPr marL="1828709" indent="0">
              <a:buNone/>
              <a:defRPr sz="1867"/>
            </a:lvl4pPr>
            <a:lvl5pPr marL="2438278" indent="0">
              <a:buNone/>
              <a:defRPr sz="1867"/>
            </a:lvl5pPr>
            <a:lvl6pPr marL="3047848" indent="0">
              <a:buNone/>
              <a:defRPr sz="1867"/>
            </a:lvl6pPr>
            <a:lvl7pPr marL="3657418" indent="0">
              <a:buNone/>
              <a:defRPr sz="1867"/>
            </a:lvl7pPr>
            <a:lvl8pPr marL="4266987" indent="0">
              <a:buNone/>
              <a:defRPr sz="1867"/>
            </a:lvl8pPr>
            <a:lvl9pPr marL="4876557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914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71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44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8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046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71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40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8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27300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5100816" y="5105406"/>
            <a:ext cx="1930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hlinkClick r:id="rId2"/>
              </a:rPr>
              <a:t>www.ifac.org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99" y="2216566"/>
            <a:ext cx="3535015" cy="1022788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50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12192000" cy="5256212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6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3850"/>
            <a:ext cx="883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676408"/>
            <a:ext cx="6197600" cy="990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7200"/>
            <a:ext cx="2629189" cy="79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5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16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365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3" y="4406909"/>
            <a:ext cx="10818284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3" y="2906713"/>
            <a:ext cx="10818284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19924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81200"/>
            <a:ext cx="51816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0" y="1981200"/>
            <a:ext cx="51816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24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132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24048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7216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00201"/>
            <a:ext cx="6815667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3" y="1600209"/>
            <a:ext cx="4112684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7812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447802"/>
            <a:ext cx="11277600" cy="4419601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950885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508000" y="6096000"/>
            <a:ext cx="11684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972579" y="5105400"/>
            <a:ext cx="168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  <a:hlinkClick r:id="rId2"/>
              </a:rPr>
              <a:t>www.iaasb.org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3" y="2057400"/>
            <a:ext cx="4073652" cy="123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49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4988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3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5" y="457204"/>
            <a:ext cx="2642465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570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10"/>
            <a:ext cx="12192000" cy="59875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4499" y="6326390"/>
            <a:ext cx="852032" cy="335774"/>
          </a:xfrm>
          <a:prstGeom prst="rect">
            <a:avLst/>
          </a:prstGeom>
        </p:spPr>
        <p:txBody>
          <a:bodyPr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fld id="{605F50E8-FD69-1B47-8B62-FEC05D161593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defTabSz="457189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914405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Page toppe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"/>
            <a:ext cx="12192000" cy="3196799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6" y="123542"/>
            <a:ext cx="12240335" cy="0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6" y="3311814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0" y="5545501"/>
            <a:ext cx="8534400" cy="573015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61758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10889"/>
            <a:ext cx="12192000" cy="52522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4499" y="6326390"/>
            <a:ext cx="852032" cy="335774"/>
          </a:xfrm>
          <a:prstGeom prst="rect">
            <a:avLst/>
          </a:prstGeom>
        </p:spPr>
        <p:txBody>
          <a:bodyPr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fld id="{605F50E8-FD69-1B47-8B62-FEC05D161593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defTabSz="457189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5732585"/>
            <a:ext cx="12192000" cy="538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5732585"/>
            <a:ext cx="12192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6" y="5677391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6" y="6325502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6669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350164" y="4384604"/>
            <a:ext cx="21867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www.iaasb.org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276910"/>
            <a:ext cx="12192000" cy="5810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" y="6222997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0" y="6553209"/>
            <a:ext cx="12192000" cy="30479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0736"/>
            <a:ext cx="12192000" cy="538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" y="555542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" y="1203653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IAASB Logo with FullNa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661" y="2797270"/>
            <a:ext cx="5922280" cy="78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643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5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849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564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177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9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71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11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70" indent="0">
              <a:buNone/>
              <a:defRPr sz="1600"/>
            </a:lvl2pPr>
            <a:lvl3pPr marL="1219140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8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85376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11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11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70" indent="0">
              <a:buNone/>
              <a:defRPr sz="2400"/>
            </a:lvl2pPr>
            <a:lvl3pPr marL="1219140" indent="0">
              <a:buNone/>
              <a:defRPr sz="2133"/>
            </a:lvl3pPr>
            <a:lvl4pPr marL="1828709" indent="0">
              <a:buNone/>
              <a:defRPr sz="1867"/>
            </a:lvl4pPr>
            <a:lvl5pPr marL="2438278" indent="0">
              <a:buNone/>
              <a:defRPr sz="1867"/>
            </a:lvl5pPr>
            <a:lvl6pPr marL="3047848" indent="0">
              <a:buNone/>
              <a:defRPr sz="1867"/>
            </a:lvl6pPr>
            <a:lvl7pPr marL="3657418" indent="0">
              <a:buNone/>
              <a:defRPr sz="1867"/>
            </a:lvl7pPr>
            <a:lvl8pPr marL="4266987" indent="0">
              <a:buNone/>
              <a:defRPr sz="1867"/>
            </a:lvl8pPr>
            <a:lvl9pPr marL="4876557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7480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71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9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71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11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70" indent="0">
              <a:buNone/>
              <a:defRPr sz="1600"/>
            </a:lvl2pPr>
            <a:lvl3pPr marL="1219140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8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07251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0486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3531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71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40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8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927401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9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953430" y="3659421"/>
            <a:ext cx="6285151" cy="99520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5867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545104" y="5105406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7257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Picture 8" descr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" y="3"/>
            <a:ext cx="12187963" cy="1678437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Rectangle 5"/>
          <p:cNvSpPr/>
          <p:nvPr/>
        </p:nvSpPr>
        <p:spPr>
          <a:xfrm flipH="1">
            <a:off x="512233" y="6096000"/>
            <a:ext cx="11679768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9" rIns="60959" anchor="ctr"/>
          <a:lstStyle/>
          <a:p>
            <a:endParaRPr sz="3200"/>
          </a:p>
        </p:txBody>
      </p:sp>
      <p:sp>
        <p:nvSpPr>
          <p:cNvPr id="3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7" y="6432550"/>
            <a:ext cx="468975" cy="4608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05" name="Picture 8" descr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58" y="6319901"/>
            <a:ext cx="1371279" cy="400375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Title Text"/>
          <p:cNvSpPr txBox="1">
            <a:spLocks noGrp="1"/>
          </p:cNvSpPr>
          <p:nvPr>
            <p:ph type="title"/>
          </p:nvPr>
        </p:nvSpPr>
        <p:spPr>
          <a:xfrm>
            <a:off x="609600" y="318773"/>
            <a:ext cx="7721600" cy="64135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30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8"/>
            <a:ext cx="6815667" cy="4093633"/>
          </a:xfrm>
          <a:prstGeom prst="rect">
            <a:avLst/>
          </a:prstGeom>
        </p:spPr>
        <p:txBody>
          <a:bodyPr>
            <a:normAutofit/>
          </a:bodyPr>
          <a:lstStyle>
            <a:lvl1pPr marL="457178" indent="-457178"/>
            <a:lvl2pPr marL="1080970" indent="-617697"/>
            <a:lvl3pPr marL="1621454" indent="-694908"/>
            <a:lvl4pPr marL="2184000" indent="-794180"/>
            <a:lvl5pPr marL="2779637" indent="-926545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8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9" y="1799170"/>
            <a:ext cx="4112687" cy="40936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None/>
              <a:defRPr sz="1400"/>
            </a:lvl1pPr>
          </a:lstStyle>
          <a:p>
            <a:pPr marL="0" indent="0">
              <a:buSzTx/>
              <a:buNone/>
              <a:defRPr sz="1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696878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11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11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70" indent="0">
              <a:buNone/>
              <a:defRPr sz="2400"/>
            </a:lvl2pPr>
            <a:lvl3pPr marL="1219140" indent="0">
              <a:buNone/>
              <a:defRPr sz="2133"/>
            </a:lvl3pPr>
            <a:lvl4pPr marL="1828709" indent="0">
              <a:buNone/>
              <a:defRPr sz="1867"/>
            </a:lvl4pPr>
            <a:lvl5pPr marL="2438278" indent="0">
              <a:buNone/>
              <a:defRPr sz="1867"/>
            </a:lvl5pPr>
            <a:lvl6pPr marL="3047848" indent="0">
              <a:buNone/>
              <a:defRPr sz="1867"/>
            </a:lvl6pPr>
            <a:lvl7pPr marL="3657418" indent="0">
              <a:buNone/>
              <a:defRPr sz="1867"/>
            </a:lvl7pPr>
            <a:lvl8pPr marL="4266987" indent="0">
              <a:buNone/>
              <a:defRPr sz="1867"/>
            </a:lvl8pPr>
            <a:lvl9pPr marL="4876557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498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71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467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10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71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40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8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96980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image" Target="../media/image6.jp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5" y="2322"/>
            <a:ext cx="12187961" cy="167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61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endParaRPr lang="en-US" sz="1067" dirty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60" y="6319908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0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4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0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278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78" indent="-457178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46" indent="-463272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19" indent="-463272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092" indent="-463272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365" indent="-463272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63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5" y="2322"/>
            <a:ext cx="12187961" cy="167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61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endParaRPr lang="en-US" sz="1067" dirty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6319908"/>
            <a:ext cx="1383792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4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0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278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78" indent="-457178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46" indent="-463272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19" indent="-463272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092" indent="-463272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365" indent="-463272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63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Ribbon_orange_top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9"/>
            <a:ext cx="12175067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533400"/>
            <a:ext cx="9042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24000"/>
            <a:ext cx="11277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 flipH="1">
            <a:off x="508000" y="6096000"/>
            <a:ext cx="11684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7" y="6432550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E3CAB21C-BC65-364F-A804-105922D50C8B}" type="slidenum">
              <a:rPr lang="en-US" sz="800" smtClean="0">
                <a:solidFill>
                  <a:srgbClr val="808080"/>
                </a:solidFill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6236285"/>
            <a:ext cx="1295400" cy="39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7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5" r:id="rId12"/>
    <p:sldLayoutId id="2147483876" r:id="rId13"/>
    <p:sldLayoutId id="2147483877" r:id="rId1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5" y="3"/>
            <a:ext cx="12187961" cy="167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512239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61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60" y="6319908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5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9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4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0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278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78" indent="-457178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46" indent="-463272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19" indent="-463272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092" indent="-463272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365" indent="-463272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63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Layout" Target="../slideLayouts/slideLayout39.xml"/><Relationship Id="rId1" Type="http://schemas.openxmlformats.org/officeDocument/2006/relationships/themeOverride" Target="../theme/themeOverride1.xml"/><Relationship Id="rId4" Type="http://schemas.openxmlformats.org/officeDocument/2006/relationships/hyperlink" Target="http://www.weightymatters.ca/2015/05/when-it-comes-to-lifestyle-change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31034054@N04/3946702460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Relationship Id="rId4" Type="http://schemas.openxmlformats.org/officeDocument/2006/relationships/hyperlink" Target="https://mariajesusbfe.blogspot.com/2010/04/giving-directions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sbaecode.org/part/1/100#s1008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hicsboard.org/publications/proposed-revisions-non-assurance-services-provisions-cod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53370644@N06/4976497160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988305" y="1752600"/>
            <a:ext cx="6858000" cy="990600"/>
          </a:xfrm>
        </p:spPr>
        <p:txBody>
          <a:bodyPr/>
          <a:lstStyle/>
          <a:p>
            <a:r>
              <a:rPr lang="en-US" dirty="0"/>
              <a:t>Non-assurance 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3429000"/>
            <a:ext cx="6553200" cy="3101930"/>
          </a:xfrm>
        </p:spPr>
        <p:txBody>
          <a:bodyPr/>
          <a:lstStyle/>
          <a:p>
            <a:r>
              <a:rPr lang="en-US" sz="2800" dirty="0">
                <a:latin typeface="Arial" charset="0"/>
              </a:rPr>
              <a:t>Richard Fleck, Task Force Chair</a:t>
            </a:r>
          </a:p>
          <a:p>
            <a:pPr>
              <a:spcBef>
                <a:spcPts val="2400"/>
              </a:spcBef>
            </a:pPr>
            <a:endParaRPr lang="en-US" sz="2133" dirty="0">
              <a:latin typeface="Arial" charset="0"/>
            </a:endParaRPr>
          </a:p>
          <a:p>
            <a:pPr>
              <a:spcBef>
                <a:spcPts val="2400"/>
              </a:spcBef>
            </a:pPr>
            <a:r>
              <a:rPr lang="en-US" sz="2133" dirty="0">
                <a:latin typeface="Arial" charset="0"/>
              </a:rPr>
              <a:t>Virtual Meeting</a:t>
            </a:r>
          </a:p>
          <a:p>
            <a:pPr>
              <a:spcBef>
                <a:spcPts val="600"/>
              </a:spcBef>
            </a:pPr>
            <a:r>
              <a:rPr lang="en-US" sz="2133" dirty="0">
                <a:latin typeface="Arial" charset="0"/>
              </a:rPr>
              <a:t>July 22,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61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DC367C-8AC3-40ED-A4A8-D655CD9776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799171"/>
            <a:ext cx="3886200" cy="4093633"/>
          </a:xfrm>
        </p:spPr>
        <p:txBody>
          <a:bodyPr/>
          <a:lstStyle/>
          <a:p>
            <a:r>
              <a:rPr lang="en-US" dirty="0"/>
              <a:t>Question 7</a:t>
            </a:r>
          </a:p>
          <a:p>
            <a:pPr lvl="1"/>
            <a:r>
              <a:rPr lang="en-US" sz="1600" dirty="0"/>
              <a:t>Do you support the proposals for improved communication with TCWG, including the requirement to obtain concurrence from TCWG… 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F59AB-D5C5-4491-BAE0-722203127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03800" y="1801440"/>
            <a:ext cx="6807200" cy="4093633"/>
          </a:xfrm>
        </p:spPr>
        <p:txBody>
          <a:bodyPr/>
          <a:lstStyle/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Almost unanimous support 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/>
              <a:t>Suggestion that proposals should also: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1800" dirty="0"/>
              <a:t>Apply to entities over which parent has control and which WILL be consolidated into the group f/s 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1800" dirty="0"/>
              <a:t>Include a de </a:t>
            </a:r>
            <a:r>
              <a:rPr lang="en-US" sz="1800" dirty="0" err="1"/>
              <a:t>miminis</a:t>
            </a:r>
            <a:r>
              <a:rPr lang="en-US" sz="1800" dirty="0"/>
              <a:t> test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1800" dirty="0"/>
              <a:t>Include a documentation requirement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Some believe that the proposal should apply to parent undertakings of unlisted PIEs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BCF7B8-AA72-4E4A-82FF-94C561574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with TCWG</a:t>
            </a:r>
          </a:p>
        </p:txBody>
      </p:sp>
    </p:spTree>
    <p:extLst>
      <p:ext uri="{BB962C8B-B14F-4D97-AF65-F5344CB8AC3E}">
        <p14:creationId xmlns:p14="http://schemas.microsoft.com/office/powerpoint/2010/main" val="510491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BCF7B8-AA72-4E4A-82FF-94C561574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Comments (Q8 to Q12)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D2282D-7D82-40A2-A867-B99C09228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11226800" cy="4093633"/>
          </a:xfrm>
        </p:spPr>
        <p:txBody>
          <a:bodyPr/>
          <a:lstStyle/>
          <a:p>
            <a:r>
              <a:rPr lang="en-US" sz="2800" dirty="0"/>
              <a:t>Unanimous support for:</a:t>
            </a:r>
          </a:p>
          <a:p>
            <a:pPr lvl="1"/>
            <a:r>
              <a:rPr lang="en-US" sz="2000" dirty="0"/>
              <a:t>Relocating provisions relating to the assumption of management responsibility, including the related prohibition from S600 to S400</a:t>
            </a:r>
          </a:p>
          <a:p>
            <a:pPr lvl="1"/>
            <a:r>
              <a:rPr lang="en-US" sz="2000" dirty="0"/>
              <a:t>Elevating the extant AM relating to the provision of multiple NAS to the same audit client to a requirement; some requests for more guidance on how to assess the effect of such multiple NAS</a:t>
            </a:r>
          </a:p>
          <a:p>
            <a:r>
              <a:rPr lang="en-US" sz="2800" dirty="0"/>
              <a:t>General support for more granularity in subsections that deal with specific types of NAS</a:t>
            </a:r>
          </a:p>
          <a:p>
            <a:pPr lvl="1"/>
            <a:r>
              <a:rPr lang="en-US" sz="2000" dirty="0"/>
              <a:t>Many suggestions to help enhance clarity and enforceability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717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E7E53A-2110-4305-A0FF-2E5ECA4BC2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52600"/>
            <a:ext cx="11150600" cy="4093633"/>
          </a:xfrm>
        </p:spPr>
        <p:txBody>
          <a:bodyPr/>
          <a:lstStyle/>
          <a:p>
            <a:r>
              <a:rPr lang="en-US" dirty="0"/>
              <a:t>Timeline for completion of NAS project should be extended to allow for: </a:t>
            </a:r>
          </a:p>
          <a:p>
            <a:pPr lvl="1"/>
            <a:r>
              <a:rPr lang="en-US" dirty="0"/>
              <a:t>Completion of the Definition of the PIE Project </a:t>
            </a:r>
          </a:p>
          <a:p>
            <a:pPr lvl="1"/>
            <a:r>
              <a:rPr lang="en-US" dirty="0"/>
              <a:t>Further understanding about how NAS proposals will affect SMPs</a:t>
            </a:r>
          </a:p>
          <a:p>
            <a:pPr lvl="1"/>
            <a:r>
              <a:rPr lang="en-US" dirty="0"/>
              <a:t>Exceptional circumstances arising from COVID-19</a:t>
            </a:r>
          </a:p>
          <a:p>
            <a:pPr>
              <a:spcBef>
                <a:spcPts val="1800"/>
              </a:spcBef>
            </a:pPr>
            <a:r>
              <a:rPr lang="en-US" dirty="0"/>
              <a:t>Some respondents (e.g., AE, EFAA, SMPC) continue to question the pace and frequency of changes to the Code </a:t>
            </a:r>
          </a:p>
          <a:p>
            <a:pPr marL="463274" lvl="1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9FE663-A615-4062-A9D7-D72F669D2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A – Concerns about Timing   </a:t>
            </a:r>
          </a:p>
        </p:txBody>
      </p:sp>
    </p:spTree>
    <p:extLst>
      <p:ext uri="{BB962C8B-B14F-4D97-AF65-F5344CB8AC3E}">
        <p14:creationId xmlns:p14="http://schemas.microsoft.com/office/powerpoint/2010/main" val="923255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634CA7-BB90-442E-A3AB-D714A65DDB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52600"/>
            <a:ext cx="8077200" cy="4343400"/>
          </a:xfrm>
        </p:spPr>
        <p:txBody>
          <a:bodyPr wrap="square" anchor="t">
            <a:noAutofit/>
          </a:bodyPr>
          <a:lstStyle/>
          <a:p>
            <a:pPr marL="457200" lvl="1" indent="-457200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The final revisions arising from the NAS, Fees and PIE projects should come into effect at the same time (e.g., Dec 2022?)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NAS &amp; Fees to be approved in Dec 2020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800" dirty="0"/>
              <a:t>PIE to be approved in Dec 2021</a:t>
            </a:r>
          </a:p>
          <a:p>
            <a:pPr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Task Force considered </a:t>
            </a:r>
            <a:r>
              <a:rPr lang="en-US" sz="2600" b="1" u="sng" dirty="0"/>
              <a:t>two</a:t>
            </a:r>
            <a:r>
              <a:rPr lang="en-US" sz="2600" dirty="0"/>
              <a:t> options   </a:t>
            </a:r>
          </a:p>
          <a:p>
            <a:pPr marL="977624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sz="1800" dirty="0"/>
              <a:t>Pause NAS project now and resume when PIE project is finalized</a:t>
            </a:r>
          </a:p>
          <a:p>
            <a:pPr marL="977624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sz="1800" dirty="0"/>
              <a:t>Progress NAS project and establish the same effective dates for NAS, Fees and PIE revisions</a:t>
            </a:r>
          </a:p>
          <a:p>
            <a:pPr marL="0" lvl="1" indent="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1900" i="1" dirty="0">
                <a:solidFill>
                  <a:srgbClr val="005BAA"/>
                </a:solidFill>
              </a:rPr>
              <a:t>Preference is for #2 – Stakeholders have generally support direction on NAS since 2018 roundtables; conforming changes arising from the PIE project to be dealt with before NAS revisions go into effect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8BC0C7-0701-495A-9677-9C296561A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ctr">
            <a:normAutofit/>
          </a:bodyPr>
          <a:lstStyle/>
          <a:p>
            <a:r>
              <a:rPr lang="en-US" dirty="0"/>
              <a:t>Matter for IESBA Consideration</a:t>
            </a:r>
          </a:p>
        </p:txBody>
      </p:sp>
      <p:sp>
        <p:nvSpPr>
          <p:cNvPr id="14" name="Subtitle 4">
            <a:extLst>
              <a:ext uri="{FF2B5EF4-FFF2-40B4-BE49-F238E27FC236}">
                <a16:creationId xmlns:a16="http://schemas.microsoft.com/office/drawing/2014/main" id="{031A3572-2E7C-4ECB-9F94-33927BBA7CC0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NAS Timeline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DBFF3E-5555-4963-9C85-50BBB7E34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8585200" y="3070466"/>
            <a:ext cx="3378200" cy="27207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81612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E7E53A-2110-4305-A0FF-2E5ECA4BC2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4850" y="1676400"/>
            <a:ext cx="11554750" cy="4093633"/>
          </a:xfrm>
        </p:spPr>
        <p:txBody>
          <a:bodyPr/>
          <a:lstStyle/>
          <a:p>
            <a:r>
              <a:rPr lang="en-US" dirty="0"/>
              <a:t>NAS proposals introduce additional prohibitions/ rules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Departure from principles-based “threats &amp; safeguards” approach </a:t>
            </a:r>
            <a:r>
              <a:rPr lang="en-US" sz="2200" dirty="0"/>
              <a:t> </a:t>
            </a:r>
          </a:p>
          <a:p>
            <a:pPr lvl="1"/>
            <a:r>
              <a:rPr lang="en-US" sz="2200" dirty="0"/>
              <a:t>Removal of “materiality qualifier” </a:t>
            </a:r>
            <a:r>
              <a:rPr lang="en-US" sz="2200" dirty="0">
                <a:sym typeface="Wingdings" panose="05000000000000000000" pitchFamily="2" charset="2"/>
              </a:rPr>
              <a:t> Auditor’s/ f</a:t>
            </a:r>
            <a:r>
              <a:rPr lang="en-US" sz="2200" dirty="0"/>
              <a:t>irm’s professional judgment is not a deciding factor in determining whether a NAS will create a SRT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>
                <a:solidFill>
                  <a:srgbClr val="005BAA"/>
                </a:solidFill>
              </a:rPr>
              <a:t>Task Force Reflections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Code’s overarching provisions (i.e., Part 1) are principles-based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/>
              <a:t>Independence provisions include more specificity to help firms in applying the IIS in a consistent manner across jurisdictions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9FE663-A615-4062-A9D7-D72F669D2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32825"/>
            <a:ext cx="10744200" cy="533400"/>
          </a:xfrm>
        </p:spPr>
        <p:txBody>
          <a:bodyPr/>
          <a:lstStyle/>
          <a:p>
            <a:r>
              <a:rPr lang="en-US" dirty="0"/>
              <a:t>Issue B – No Materiality ≠ Principles-based Code</a:t>
            </a:r>
          </a:p>
        </p:txBody>
      </p:sp>
    </p:spTree>
    <p:extLst>
      <p:ext uri="{BB962C8B-B14F-4D97-AF65-F5344CB8AC3E}">
        <p14:creationId xmlns:p14="http://schemas.microsoft.com/office/powerpoint/2010/main" val="2828593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634CA7-BB90-442E-A3AB-D714A65DDB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9144000" cy="4267200"/>
          </a:xfrm>
        </p:spPr>
        <p:txBody>
          <a:bodyPr wrap="square" anchor="t">
            <a:noAutofit/>
          </a:bodyPr>
          <a:lstStyle/>
          <a:p>
            <a:pPr marL="457178" lvl="1" indent="-45717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In finalizing ED, IESBA determined that materiality should not be a factor in deciding if a NAS will create a SRT for an audit client that is a PIE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800" dirty="0"/>
              <a:t>In general, materiality is a factor in evaluating whether a threat to independence created by a NAS is at an acceptable level (ED-600.9 A2); however, for PIEs once the firm determines that a NAS will create a self-review threat, the SRT prohibition in ED-R600.14 applies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800" dirty="0"/>
              <a:t>In the case of audit clients that are PIEs, self-review threats cannot be eliminated, and safeguards are not capable of being applied to reduce them to an acceptable level</a:t>
            </a:r>
          </a:p>
          <a:p>
            <a:pPr marL="457178" lvl="1" indent="-45717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Task Force view is unchanged from ED position</a:t>
            </a:r>
          </a:p>
          <a:p>
            <a:pPr marL="0" lvl="1" indent="0" algn="ctr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z="1900" i="1" dirty="0">
                <a:solidFill>
                  <a:srgbClr val="005BAA"/>
                </a:solidFill>
              </a:rPr>
              <a:t>Question for IESBA – Should the ED position on materiality be revisited?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DBFF3E-5555-4963-9C85-50BBB7E34F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>
            <a:off x="9474200" y="3276600"/>
            <a:ext cx="2717800" cy="2400300"/>
          </a:xfrm>
          <a:prstGeom prst="rect">
            <a:avLst/>
          </a:prstGeom>
          <a:noFill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38BC0C7-0701-495A-9677-9C296561A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Matter for IESBA Consideration</a:t>
            </a:r>
          </a:p>
        </p:txBody>
      </p:sp>
      <p:sp>
        <p:nvSpPr>
          <p:cNvPr id="14" name="Subtitle 4">
            <a:extLst>
              <a:ext uri="{FF2B5EF4-FFF2-40B4-BE49-F238E27FC236}">
                <a16:creationId xmlns:a16="http://schemas.microsoft.com/office/drawing/2014/main" id="{031A3572-2E7C-4ECB-9F94-33927BBA7CC0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/>
          <a:lstStyle/>
          <a:p>
            <a:r>
              <a:rPr lang="en-US" dirty="0"/>
              <a:t>Materiality </a:t>
            </a:r>
          </a:p>
        </p:txBody>
      </p:sp>
    </p:spTree>
    <p:extLst>
      <p:ext uri="{BB962C8B-B14F-4D97-AF65-F5344CB8AC3E}">
        <p14:creationId xmlns:p14="http://schemas.microsoft.com/office/powerpoint/2010/main" val="2392375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E7E53A-2110-4305-A0FF-2E5ECA4BC2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52600"/>
            <a:ext cx="11455400" cy="4093633"/>
          </a:xfrm>
        </p:spPr>
        <p:txBody>
          <a:bodyPr/>
          <a:lstStyle/>
          <a:p>
            <a:pPr marL="457178" lvl="1" indent="-457178">
              <a:buChar char="•"/>
            </a:pPr>
            <a:r>
              <a:rPr lang="en-US" sz="2600" dirty="0"/>
              <a:t>Consistent with the approach in extant Code, the SRT prohibition applies to related entities of listed entities (p. R400.20 and ED-R600.14)</a:t>
            </a:r>
          </a:p>
          <a:p>
            <a:pPr lvl="1"/>
            <a:r>
              <a:rPr lang="en-US" sz="1967" dirty="0"/>
              <a:t>This includes parent undertakings and only the controlled undertakings for other entities </a:t>
            </a:r>
          </a:p>
          <a:p>
            <a:pPr marL="457178" lvl="1" indent="-457178">
              <a:spcBef>
                <a:spcPts val="1800"/>
              </a:spcBef>
              <a:buChar char="•"/>
            </a:pPr>
            <a:r>
              <a:rPr lang="en-US" sz="2600" dirty="0"/>
              <a:t>Some respondents, especially regulators raised questions </a:t>
            </a:r>
          </a:p>
          <a:p>
            <a:pPr lvl="1"/>
            <a:r>
              <a:rPr lang="en-US" sz="1800" dirty="0"/>
              <a:t>Does the SRT prohibition apply to parent undertakings that are unlisted entities?  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Should a firm provide a NAS to an unlisted parent entity of a PIE without information being provided to/ and concurrence obtained from TCWG of the PIE?</a:t>
            </a:r>
          </a:p>
          <a:p>
            <a:pPr marL="457178" lvl="1" indent="-457178">
              <a:spcBef>
                <a:spcPts val="1800"/>
              </a:spcBef>
              <a:buChar char="•"/>
            </a:pPr>
            <a:r>
              <a:rPr lang="en-US" sz="2600" dirty="0"/>
              <a:t>Task Force believes that these questions suggest a need to take a closer look at the Code’s definition of related entities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9FE663-A615-4062-A9D7-D72F669D2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162" y="554567"/>
            <a:ext cx="10622666" cy="533400"/>
          </a:xfrm>
        </p:spPr>
        <p:txBody>
          <a:bodyPr/>
          <a:lstStyle/>
          <a:p>
            <a:r>
              <a:rPr lang="en-US" dirty="0"/>
              <a:t>Issue C – SRT Prohibition and Related Entities  </a:t>
            </a:r>
          </a:p>
        </p:txBody>
      </p:sp>
    </p:spTree>
    <p:extLst>
      <p:ext uri="{BB962C8B-B14F-4D97-AF65-F5344CB8AC3E}">
        <p14:creationId xmlns:p14="http://schemas.microsoft.com/office/powerpoint/2010/main" val="1676682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A9D062-60DB-434E-847E-BB1375E97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Glossary Definition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DA1EF56-CEA4-45BA-8FB7-844DEB47F98B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Related Entities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FCD5E668-57D7-4AAD-A8AA-9B238C3A53B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1981200"/>
            <a:ext cx="109728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03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F38A64B-A89C-4009-9AB3-CC27B9E8684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5300" y="1676400"/>
            <a:ext cx="11455400" cy="24384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6A69051-D312-454E-9C5F-D674288DF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716280"/>
            <a:ext cx="10769600" cy="533400"/>
          </a:xfrm>
        </p:spPr>
        <p:txBody>
          <a:bodyPr/>
          <a:lstStyle/>
          <a:p>
            <a:r>
              <a:rPr lang="en-US" dirty="0"/>
              <a:t>Section 400 Requirement &amp; Definition of Audit Client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FD1EE6F-3FB2-4183-801B-3AF6357466A4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Related Entities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57AED2-375E-44C5-85DF-60E330B6F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343400"/>
            <a:ext cx="112014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34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634CA7-BB90-442E-A3AB-D714A65DDB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1863471"/>
            <a:ext cx="8839200" cy="4093633"/>
          </a:xfrm>
        </p:spPr>
        <p:txBody>
          <a:bodyPr wrap="square" anchor="t">
            <a:noAutofit/>
          </a:bodyPr>
          <a:lstStyle/>
          <a:p>
            <a:pPr marL="457178" lvl="1" indent="-457178">
              <a:lnSpc>
                <a:spcPct val="90000"/>
              </a:lnSpc>
              <a:buChar char="•"/>
            </a:pPr>
            <a:r>
              <a:rPr lang="en-US" sz="2600" dirty="0"/>
              <a:t>Task Force is of the view that the Code should indicate whether the SRT prohibition applies to related entities that are unlisted  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However, doing so will first require revisiting the glossary definition of related entities vis a vie R400.20; and that will have implications for the IIS more broadly </a:t>
            </a:r>
            <a:r>
              <a:rPr lang="en-US" sz="2000" dirty="0">
                <a:sym typeface="Wingdings" panose="05000000000000000000" pitchFamily="2" charset="2"/>
              </a:rPr>
              <a:t> G</a:t>
            </a:r>
            <a:r>
              <a:rPr lang="en-US" sz="2000" dirty="0"/>
              <a:t>oes beyond the scope of NAS project</a:t>
            </a:r>
          </a:p>
          <a:p>
            <a:pPr marL="457178" lvl="1" indent="-457178">
              <a:lnSpc>
                <a:spcPct val="90000"/>
              </a:lnSpc>
              <a:spcBef>
                <a:spcPts val="1800"/>
              </a:spcBef>
              <a:buChar char="•"/>
            </a:pPr>
            <a:r>
              <a:rPr lang="en-US" sz="2600" dirty="0"/>
              <a:t>There are </a:t>
            </a:r>
            <a:r>
              <a:rPr lang="en-US" sz="2600" b="1" u="sng" dirty="0"/>
              <a:t>two</a:t>
            </a:r>
            <a:r>
              <a:rPr lang="en-US" sz="2600" dirty="0"/>
              <a:t> key questions for the IESBA to consider</a:t>
            </a:r>
          </a:p>
          <a:p>
            <a:pPr lvl="1">
              <a:lnSpc>
                <a:spcPct val="90000"/>
              </a:lnSpc>
              <a:buFont typeface="+mj-lt"/>
              <a:buAutoNum type="arabicPeriod"/>
            </a:pPr>
            <a:r>
              <a:rPr lang="en-US" sz="2000" dirty="0"/>
              <a:t>Which project Task Force should deal with the questions raised about related entities?  --- ET/ Group Audit Independence? NAS? Fees? PIE? </a:t>
            </a:r>
          </a:p>
          <a:p>
            <a:pPr lvl="1">
              <a:lnSpc>
                <a:spcPct val="90000"/>
              </a:lnSpc>
              <a:buFont typeface="+mj-lt"/>
              <a:buAutoNum type="arabicPeriod"/>
            </a:pPr>
            <a:r>
              <a:rPr lang="en-US" sz="2000" dirty="0"/>
              <a:t>How should the questions about related entities be dealt with? </a:t>
            </a:r>
            <a:endParaRPr lang="en-US" sz="2000" i="1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0DBFF3E-5555-4963-9C85-50BBB7E34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899358" y="2514600"/>
            <a:ext cx="3200400" cy="2999821"/>
          </a:xfrm>
          <a:prstGeom prst="rect">
            <a:avLst/>
          </a:prstGeom>
          <a:noFill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38BC0C7-0701-495A-9677-9C296561A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Matters for IESBA Consideration</a:t>
            </a:r>
          </a:p>
        </p:txBody>
      </p:sp>
      <p:sp>
        <p:nvSpPr>
          <p:cNvPr id="14" name="Subtitle 4">
            <a:extLst>
              <a:ext uri="{FF2B5EF4-FFF2-40B4-BE49-F238E27FC236}">
                <a16:creationId xmlns:a16="http://schemas.microsoft.com/office/drawing/2014/main" id="{031A3572-2E7C-4ECB-9F94-33927BBA7CC0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/>
          <a:lstStyle/>
          <a:p>
            <a:r>
              <a:rPr lang="en-US" dirty="0"/>
              <a:t>Related Entities </a:t>
            </a:r>
          </a:p>
        </p:txBody>
      </p:sp>
    </p:spTree>
    <p:extLst>
      <p:ext uri="{BB962C8B-B14F-4D97-AF65-F5344CB8AC3E}">
        <p14:creationId xmlns:p14="http://schemas.microsoft.com/office/powerpoint/2010/main" val="2473037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C78BAC-5E20-4EBE-B955-A9C952F82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472993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Objective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63833F-C82E-462C-AD2F-9183F6635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>
                <a:latin typeface="+mj-lt"/>
              </a:rPr>
              <a:t>To note observations and key issues raised by respondents to the NAS exposure draft</a:t>
            </a:r>
          </a:p>
          <a:p>
            <a:pPr lvl="1"/>
            <a:r>
              <a:rPr lang="en-US" sz="2800" dirty="0">
                <a:latin typeface="+mj-lt"/>
              </a:rPr>
              <a:t>Views are preliminary and are subject to further refinement  </a:t>
            </a:r>
          </a:p>
          <a:p>
            <a:pPr lvl="1"/>
            <a:r>
              <a:rPr lang="en-US" sz="2800" dirty="0">
                <a:latin typeface="+mj-lt"/>
              </a:rPr>
              <a:t>Task Force met on June 22, 2020 </a:t>
            </a:r>
          </a:p>
          <a:p>
            <a:pPr lvl="1"/>
            <a:r>
              <a:rPr lang="en-US" sz="2800" dirty="0">
                <a:latin typeface="+mj-lt"/>
              </a:rPr>
              <a:t>IESBA to note significant themes and provide directional input on</a:t>
            </a:r>
            <a:r>
              <a:rPr lang="en-US" sz="2800" b="1" dirty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key areas</a:t>
            </a:r>
          </a:p>
        </p:txBody>
      </p:sp>
    </p:spTree>
    <p:extLst>
      <p:ext uri="{BB962C8B-B14F-4D97-AF65-F5344CB8AC3E}">
        <p14:creationId xmlns:p14="http://schemas.microsoft.com/office/powerpoint/2010/main" val="27814543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E7E53A-2110-4305-A0FF-2E5ECA4BC2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4851" y="1676400"/>
            <a:ext cx="11150600" cy="4093633"/>
          </a:xfrm>
        </p:spPr>
        <p:txBody>
          <a:bodyPr/>
          <a:lstStyle/>
          <a:p>
            <a:r>
              <a:rPr lang="en-US" dirty="0"/>
              <a:t>IOSCO and IFIAR continue to challenge the adequacy of NAS safeguards that involve </a:t>
            </a:r>
          </a:p>
          <a:p>
            <a:pPr lvl="1"/>
            <a:r>
              <a:rPr lang="en-US" dirty="0"/>
              <a:t>“using professionals who are not audit team members to perform the service…” </a:t>
            </a:r>
          </a:p>
          <a:p>
            <a:pPr lvl="1"/>
            <a:r>
              <a:rPr lang="en-US" dirty="0"/>
              <a:t>“…having an appropriate reviewer …review the audit work…” </a:t>
            </a:r>
          </a:p>
          <a:p>
            <a:pPr marL="457178" lvl="1" indent="-457178">
              <a:buChar char="•"/>
            </a:pPr>
            <a:r>
              <a:rPr lang="en-US" sz="3200" dirty="0"/>
              <a:t>Strong view that the above are not sufficient safeguards </a:t>
            </a:r>
          </a:p>
          <a:p>
            <a:pPr lvl="1"/>
            <a:r>
              <a:rPr lang="en-US" dirty="0"/>
              <a:t>There is a view that the </a:t>
            </a:r>
            <a:r>
              <a:rPr lang="en-US" u="sng" dirty="0"/>
              <a:t>professional may be incentivized to </a:t>
            </a:r>
            <a:r>
              <a:rPr lang="en-US" dirty="0"/>
              <a:t>make judgements that </a:t>
            </a:r>
            <a:r>
              <a:rPr lang="en-US" u="sng" dirty="0"/>
              <a:t>protect the economics and other interests of the firm rather than the public interest and needs of investors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9FE663-A615-4062-A9D7-D72F669D2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162" y="554567"/>
            <a:ext cx="10622666" cy="533400"/>
          </a:xfrm>
        </p:spPr>
        <p:txBody>
          <a:bodyPr/>
          <a:lstStyle/>
          <a:p>
            <a:r>
              <a:rPr lang="en-US" dirty="0"/>
              <a:t>Issue D – Appropriateness of Safeguards </a:t>
            </a:r>
          </a:p>
        </p:txBody>
      </p:sp>
    </p:spTree>
    <p:extLst>
      <p:ext uri="{BB962C8B-B14F-4D97-AF65-F5344CB8AC3E}">
        <p14:creationId xmlns:p14="http://schemas.microsoft.com/office/powerpoint/2010/main" val="1321011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634CA7-BB90-442E-A3AB-D714A65DDB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828800"/>
            <a:ext cx="11430000" cy="4093633"/>
          </a:xfrm>
        </p:spPr>
        <p:txBody>
          <a:bodyPr wrap="square" anchor="t">
            <a:noAutofit/>
          </a:bodyPr>
          <a:lstStyle/>
          <a:p>
            <a:pPr marL="457178" lvl="1" indent="-45717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IESBA considered stakeholder concerns about the economics and other interests of the firm rather than the public interest and needs of investors in finalizing the Fees ED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800" dirty="0"/>
              <a:t>New application material is included in the NAS ED to remind firms that the NAS fees is a relevant factor in identifying and evaluating NAS threats (see ED-600.9 A2)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800" dirty="0"/>
              <a:t>The Code deals with self-interest threats to independence that arise from the fees in relation to the provision of a service to an audit client, including NAS fees in Section 410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800" dirty="0"/>
              <a:t>Fees ED included proposed revisions to strengthen the Code’s fee-related provisions with respect to fees paid by an audit client, including new guidance to assist firms in evaluating and addressing threats created by a high level of fees generated by the provision of audit services and services other than audit  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800" dirty="0"/>
              <a:t>For PIEs, the Fees ED also included proposals to improve firm communications about fees (including NAS fees) to TCWG and to the public </a:t>
            </a:r>
            <a:r>
              <a:rPr lang="en-US" sz="1800" dirty="0">
                <a:sym typeface="Wingdings" panose="05000000000000000000" pitchFamily="2" charset="2"/>
              </a:rPr>
              <a:t> Enhanced transparency </a:t>
            </a:r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8BC0C7-0701-495A-9677-9C296561A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853440"/>
            <a:ext cx="10058400" cy="533400"/>
          </a:xfrm>
        </p:spPr>
        <p:txBody>
          <a:bodyPr wrap="square" anchor="ctr">
            <a:normAutofit fontScale="90000"/>
          </a:bodyPr>
          <a:lstStyle/>
          <a:p>
            <a:r>
              <a:rPr lang="en-US" sz="3200"/>
              <a:t>Economics and Other interests of </a:t>
            </a:r>
            <a:r>
              <a:rPr lang="en-US"/>
              <a:t>F</a:t>
            </a:r>
            <a:r>
              <a:rPr lang="en-US" sz="3200"/>
              <a:t>irm Versus the Public Interest and Needs of Investors</a:t>
            </a:r>
            <a:endParaRPr lang="en-US" dirty="0"/>
          </a:p>
        </p:txBody>
      </p:sp>
      <p:sp>
        <p:nvSpPr>
          <p:cNvPr id="14" name="Subtitle 4">
            <a:extLst>
              <a:ext uri="{FF2B5EF4-FFF2-40B4-BE49-F238E27FC236}">
                <a16:creationId xmlns:a16="http://schemas.microsoft.com/office/drawing/2014/main" id="{031A3572-2E7C-4ECB-9F94-33927BBA7CC0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/>
          <a:lstStyle/>
          <a:p>
            <a:r>
              <a:rPr lang="en-US" dirty="0"/>
              <a:t>Safeguards</a:t>
            </a:r>
          </a:p>
        </p:txBody>
      </p:sp>
    </p:spTree>
    <p:extLst>
      <p:ext uri="{BB962C8B-B14F-4D97-AF65-F5344CB8AC3E}">
        <p14:creationId xmlns:p14="http://schemas.microsoft.com/office/powerpoint/2010/main" val="24422435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BFD035-14B0-4F9F-B733-D6C2489836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1958" y="1791149"/>
            <a:ext cx="11319042" cy="4093633"/>
          </a:xfrm>
        </p:spPr>
        <p:txBody>
          <a:bodyPr/>
          <a:lstStyle/>
          <a:p>
            <a:pPr marL="457178" lvl="1" indent="-45717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The same comment was raised in 2017 in response to the IESBA’s Safeguards Phase 2 ED; in finalizing the Safeguards project, IESBA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700" dirty="0"/>
              <a:t>Added new AM to explain the importance of applying the conceptual framework in addressing threats and clarified that in some circumstances,  safeguards may not be available 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700" dirty="0"/>
              <a:t>Clarified the characteristics of an appropriate reviewer</a:t>
            </a:r>
          </a:p>
          <a:p>
            <a:pPr marL="457178" lvl="1" indent="-45717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IOSCO suggested that IESBA consider replacing the NAS safeguards with the examples of actions in </a:t>
            </a:r>
            <a:r>
              <a:rPr lang="en-US" sz="2800" dirty="0"/>
              <a:t>ED-600.20 A1 </a:t>
            </a:r>
            <a:endParaRPr lang="en-US" dirty="0"/>
          </a:p>
          <a:p>
            <a:pPr lvl="1"/>
            <a:r>
              <a:rPr lang="en-US" sz="1700" dirty="0"/>
              <a:t>Recommending that the audit client engage another firm to review or re-perform the affected audit work to the extent necessary</a:t>
            </a:r>
          </a:p>
          <a:p>
            <a:pPr lvl="1"/>
            <a:r>
              <a:rPr lang="en-US" sz="1700" dirty="0"/>
              <a:t>Engaging another firm to evaluate the results of the NAS or having another firm re-perform the NAS to the extent necessary to enable the other firm to take responsibility for the service </a:t>
            </a:r>
          </a:p>
          <a:p>
            <a:pPr marL="457178" lvl="1" indent="-457178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Others commented that such safeguards were unrealistic or impractical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9AE98D-737E-4CA4-81D5-7691C0C40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838625"/>
            <a:ext cx="10058400" cy="533400"/>
          </a:xfrm>
        </p:spPr>
        <p:txBody>
          <a:bodyPr/>
          <a:lstStyle/>
          <a:p>
            <a:r>
              <a:rPr lang="en-US" dirty="0"/>
              <a:t>Matters for IESBA Consideration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E2CC352-1981-4C5B-B076-28B72BF660E0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Safeguards</a:t>
            </a:r>
          </a:p>
        </p:txBody>
      </p:sp>
    </p:spTree>
    <p:extLst>
      <p:ext uri="{BB962C8B-B14F-4D97-AF65-F5344CB8AC3E}">
        <p14:creationId xmlns:p14="http://schemas.microsoft.com/office/powerpoint/2010/main" val="41346909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E7E53A-2110-4305-A0FF-2E5ECA4BC2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828800"/>
            <a:ext cx="11506200" cy="4093633"/>
          </a:xfrm>
        </p:spPr>
        <p:txBody>
          <a:bodyPr/>
          <a:lstStyle/>
          <a:p>
            <a:pPr marL="457178" lvl="1" indent="-45717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Requests for clarification of the position where there is a conflict between the prohibition of the provision of NAS and provision in applicable laws, regulations and auditing standards; situations to be considered </a:t>
            </a:r>
          </a:p>
          <a:p>
            <a:pPr marR="0" lvl="1">
              <a:lnSpc>
                <a:spcPts val="18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/>
              <a:t>Where laws or regulations take a stricter position than the Code </a:t>
            </a:r>
            <a:r>
              <a:rPr lang="en-US" sz="1800" dirty="0">
                <a:sym typeface="Wingdings" panose="05000000000000000000" pitchFamily="2" charset="2"/>
              </a:rPr>
              <a:t> addressed in </a:t>
            </a:r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R100.3</a:t>
            </a:r>
            <a:r>
              <a:rPr lang="en-US" sz="1800" dirty="0"/>
              <a:t>/100.3 A1 clearly establish that the requirements in laws and regulations take precedence</a:t>
            </a:r>
          </a:p>
          <a:p>
            <a:pPr marR="0" lvl="1">
              <a:lnSpc>
                <a:spcPts val="18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/>
              <a:t>Where laws or regulations permit (but do not require) provision of a NAS that would be prohibited under the proposed revised provisions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addressed in 100.3 A1 which states that PAs "comply with the more stringent provisions unless prohibited by law or regulation”</a:t>
            </a:r>
          </a:p>
          <a:p>
            <a:pPr lvl="1">
              <a:lnSpc>
                <a:spcPts val="18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/>
              <a:t>The position where the provision of A&amp;R that create a SRT (and so would be prohibited) is contemplated by auditing standards e.g. management letters - which is not addressed in the Code deals with laws and regulations, but is silent about auditing standards</a:t>
            </a:r>
          </a:p>
          <a:p>
            <a:pPr marL="463274" lvl="1" indent="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rgbClr val="013C80"/>
                </a:solidFill>
                <a:latin typeface="HelveticaNeue"/>
                <a:ea typeface="Times New Roman" panose="02020603050405020304" pitchFamily="18" charset="0"/>
              </a:rPr>
              <a:t>Current Thinking </a:t>
            </a:r>
            <a:r>
              <a:rPr lang="en-US" sz="1800" dirty="0">
                <a:solidFill>
                  <a:srgbClr val="013C80"/>
                </a:solidFill>
                <a:latin typeface="HelveticaNeue"/>
                <a:sym typeface="Wingdings" panose="05000000000000000000" pitchFamily="2" charset="2"/>
              </a:rPr>
              <a:t> </a:t>
            </a:r>
            <a:r>
              <a:rPr lang="en-US" sz="1800" i="1" dirty="0">
                <a:solidFill>
                  <a:srgbClr val="013C80"/>
                </a:solidFill>
                <a:latin typeface="HelveticaNeue"/>
              </a:rPr>
              <a:t>Include </a:t>
            </a:r>
            <a:r>
              <a:rPr lang="en-US" sz="1800" i="1" dirty="0">
                <a:solidFill>
                  <a:srgbClr val="013C80"/>
                </a:solidFill>
                <a:effectLst/>
                <a:latin typeface="HelveticaNeue"/>
                <a:ea typeface="Times New Roman" panose="02020603050405020304" pitchFamily="18" charset="0"/>
              </a:rPr>
              <a:t>a new paragraph to clarify that the provision of A&amp;R that is contemplated in auditing standards is </a:t>
            </a:r>
            <a:r>
              <a:rPr lang="en-US" sz="1800" i="1" u="sng" dirty="0">
                <a:solidFill>
                  <a:srgbClr val="013C80"/>
                </a:solidFill>
                <a:effectLst/>
                <a:latin typeface="HelveticaNeue"/>
                <a:ea typeface="Times New Roman" panose="02020603050405020304" pitchFamily="18" charset="0"/>
              </a:rPr>
              <a:t>not</a:t>
            </a:r>
            <a:r>
              <a:rPr lang="en-US" sz="1800" i="1" dirty="0">
                <a:solidFill>
                  <a:srgbClr val="013C80"/>
                </a:solidFill>
                <a:effectLst/>
                <a:latin typeface="HelveticaNeue"/>
                <a:ea typeface="Times New Roman" panose="02020603050405020304" pitchFamily="18" charset="0"/>
              </a:rPr>
              <a:t> prohibited by ED-R600.14.</a:t>
            </a:r>
            <a:endParaRPr lang="en-US" sz="1800" i="1" dirty="0">
              <a:solidFill>
                <a:srgbClr val="013C8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lnSpc>
                <a:spcPts val="18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9FE663-A615-4062-A9D7-D72F669D2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745067"/>
            <a:ext cx="10515600" cy="533400"/>
          </a:xfrm>
        </p:spPr>
        <p:txBody>
          <a:bodyPr/>
          <a:lstStyle/>
          <a:p>
            <a:r>
              <a:rPr lang="en-US" dirty="0"/>
              <a:t>Issue E – IESBA Code; Laws, Regulations &amp; Auditing Standards </a:t>
            </a:r>
          </a:p>
        </p:txBody>
      </p:sp>
    </p:spTree>
    <p:extLst>
      <p:ext uri="{BB962C8B-B14F-4D97-AF65-F5344CB8AC3E}">
        <p14:creationId xmlns:p14="http://schemas.microsoft.com/office/powerpoint/2010/main" val="1052885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417032-4B88-4AD0-9215-9A286BC7D9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10845800" cy="4093633"/>
          </a:xfrm>
        </p:spPr>
        <p:txBody>
          <a:bodyPr/>
          <a:lstStyle/>
          <a:p>
            <a:r>
              <a:rPr lang="en-US" dirty="0"/>
              <a:t>Task Force to incorporate IESBA input and respondents drafting suggestions in revising proposed texts in ED </a:t>
            </a:r>
          </a:p>
          <a:p>
            <a:r>
              <a:rPr lang="en-US" dirty="0"/>
              <a:t>Revisions are anticipated to:</a:t>
            </a:r>
          </a:p>
          <a:p>
            <a:pPr lvl="1"/>
            <a:r>
              <a:rPr lang="en-US" dirty="0"/>
              <a:t>Clarify how firms are to determine if a NAS will create a SRT</a:t>
            </a:r>
          </a:p>
          <a:p>
            <a:pPr lvl="1"/>
            <a:r>
              <a:rPr lang="en-US" dirty="0"/>
              <a:t>Clarify whether certain NAS safeguards continue to be appropriate (e.g., advocacy threats)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6C28B9F-5AB5-4448-AF71-C7B5B0D22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Matters for Future IESBA Consideration  </a:t>
            </a:r>
          </a:p>
        </p:txBody>
      </p:sp>
    </p:spTree>
    <p:extLst>
      <p:ext uri="{BB962C8B-B14F-4D97-AF65-F5344CB8AC3E}">
        <p14:creationId xmlns:p14="http://schemas.microsoft.com/office/powerpoint/2010/main" val="39019164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38E0A2-E982-46A1-A9D7-172AD42BD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10922000" cy="4093633"/>
          </a:xfrm>
        </p:spPr>
        <p:txBody>
          <a:bodyPr/>
          <a:lstStyle/>
          <a:p>
            <a:r>
              <a:rPr lang="en-US" dirty="0"/>
              <a:t>August 2020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Task Force calls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Request IESBA input on certain provisions by email </a:t>
            </a:r>
          </a:p>
          <a:p>
            <a:r>
              <a:rPr lang="en-US" dirty="0"/>
              <a:t>September 2020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CAG discussion 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IESBA First-read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Targeted outreach – FOF, IFIAR, IOSCO, SMPC </a:t>
            </a:r>
          </a:p>
          <a:p>
            <a:r>
              <a:rPr lang="en-US" dirty="0"/>
              <a:t>December 2020 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Second-read 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Approval of final text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BA25920-592B-44B1-B1C1-B3CCDCB3C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</a:t>
            </a:r>
          </a:p>
        </p:txBody>
      </p:sp>
    </p:spTree>
    <p:extLst>
      <p:ext uri="{BB962C8B-B14F-4D97-AF65-F5344CB8AC3E}">
        <p14:creationId xmlns:p14="http://schemas.microsoft.com/office/powerpoint/2010/main" val="921939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058F2BC-68EC-1C47-B551-1B4FA3C3C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251" y="572773"/>
            <a:ext cx="2701215" cy="29578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FA8F420-D9C1-47FD-A685-9C3766BE1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6267" y="5634567"/>
            <a:ext cx="4318000" cy="431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A2393B-E7F5-4878-AFC8-6DC6616BDD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33" y="471173"/>
            <a:ext cx="2187643" cy="295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338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Content Placeholder 7"/>
          <p:cNvSpPr txBox="1">
            <a:spLocks noGrp="1"/>
          </p:cNvSpPr>
          <p:nvPr>
            <p:ph sz="half" idx="1"/>
          </p:nvPr>
        </p:nvSpPr>
        <p:spPr>
          <a:xfrm>
            <a:off x="508000" y="1833335"/>
            <a:ext cx="7188200" cy="4093633"/>
          </a:xfrm>
        </p:spPr>
        <p:txBody>
          <a:bodyPr wrap="square" anchor="t">
            <a:normAutofit/>
          </a:bodyPr>
          <a:lstStyle/>
          <a:p>
            <a:pPr marL="380990" lvl="1" indent="-380990">
              <a:lnSpc>
                <a:spcPct val="90000"/>
              </a:lnSpc>
              <a:buFont typeface="Arial"/>
              <a:buChar char="•"/>
              <a:defRPr sz="2000"/>
            </a:pPr>
            <a:r>
              <a:rPr lang="en-US" sz="2500" dirty="0"/>
              <a:t>Released in Jan; May 4, 2020 comment  deadline</a:t>
            </a:r>
          </a:p>
          <a:p>
            <a:pPr marL="926569" lvl="1" indent="-463284">
              <a:lnSpc>
                <a:spcPct val="90000"/>
              </a:lnSpc>
              <a:spcBef>
                <a:spcPts val="800"/>
              </a:spcBef>
              <a:buFont typeface="Arial"/>
              <a:defRPr sz="1600"/>
            </a:pPr>
            <a:r>
              <a:rPr lang="en-US" sz="2000" dirty="0"/>
              <a:t>12 questions for respondents</a:t>
            </a:r>
          </a:p>
          <a:p>
            <a:pPr marL="926569" lvl="1" indent="-463284">
              <a:lnSpc>
                <a:spcPct val="90000"/>
              </a:lnSpc>
              <a:spcBef>
                <a:spcPts val="800"/>
              </a:spcBef>
              <a:buFont typeface="Arial"/>
              <a:defRPr sz="1600"/>
            </a:pPr>
            <a:r>
              <a:rPr lang="en-US" sz="2000" dirty="0"/>
              <a:t>Mapping Table provided for comparison to extant Code NAS provisions </a:t>
            </a:r>
          </a:p>
          <a:p>
            <a:pPr marL="380990" lvl="1" indent="-380990">
              <a:lnSpc>
                <a:spcPct val="90000"/>
              </a:lnSpc>
              <a:buFont typeface="Arial"/>
              <a:buChar char="•"/>
              <a:defRPr sz="2000"/>
            </a:pPr>
            <a:r>
              <a:rPr lang="en-US" sz="2500" dirty="0"/>
              <a:t>Extension of comment deadline by a month due to COVID</a:t>
            </a:r>
          </a:p>
          <a:p>
            <a:pPr marL="926569" lvl="1" indent="-463284">
              <a:lnSpc>
                <a:spcPct val="90000"/>
              </a:lnSpc>
              <a:spcBef>
                <a:spcPts val="800"/>
              </a:spcBef>
              <a:buFont typeface="Arial"/>
              <a:buChar char="–"/>
              <a:defRPr sz="1600"/>
            </a:pPr>
            <a:r>
              <a:rPr lang="en-US" sz="2000" dirty="0"/>
              <a:t>About 26 letters received before deadline; most came in on final due date </a:t>
            </a:r>
            <a:r>
              <a:rPr lang="en-US" sz="2000" b="1" u="sng" dirty="0"/>
              <a:t>June 4, 2020</a:t>
            </a:r>
          </a:p>
        </p:txBody>
      </p:sp>
      <p:pic>
        <p:nvPicPr>
          <p:cNvPr id="673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0" y="1799170"/>
            <a:ext cx="3192525" cy="409363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72" name="Title 3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About NAS Exposure Draft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0"/>
          <p:cNvSpPr txBox="1"/>
          <p:nvPr/>
        </p:nvSpPr>
        <p:spPr bwMode="auto">
          <a:xfrm>
            <a:off x="7239000" y="1799171"/>
            <a:ext cx="4572000" cy="409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Global organizations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17 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Asia-Pacific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17 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Europe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15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Middle East &amp; Africa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9 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North America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6</a:t>
            </a: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 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South America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2</a:t>
            </a: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 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1800"/>
              </a:spcBef>
              <a:buSzPct val="100000"/>
              <a:buFont typeface="Wingdings" panose="05000000000000000000" pitchFamily="2" charset="2"/>
              <a:buChar char="v"/>
              <a:defRPr sz="1600"/>
            </a:pPr>
            <a:r>
              <a:rPr lang="en-US" sz="2500" dirty="0">
                <a:solidFill>
                  <a:schemeClr val="accent1"/>
                </a:solidFill>
                <a:latin typeface="+mn-lt"/>
                <a:ea typeface="ＭＳ Ｐゴシック" charset="0"/>
              </a:rPr>
              <a:t>MG – IFIAR &amp; IOSCO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1800"/>
              </a:spcBef>
              <a:buSzPct val="100000"/>
              <a:buFont typeface="Wingdings" panose="05000000000000000000" pitchFamily="2" charset="2"/>
              <a:buChar char="v"/>
              <a:defRPr sz="1600"/>
            </a:pPr>
            <a:r>
              <a:rPr lang="en-US" sz="2500" dirty="0">
                <a:solidFill>
                  <a:schemeClr val="accent1"/>
                </a:solidFill>
                <a:latin typeface="+mn-lt"/>
                <a:ea typeface="ＭＳ Ｐゴシック" charset="0"/>
              </a:rPr>
              <a:t>Certain IFAC MBs/ PAOs hold dual NSS role</a:t>
            </a:r>
          </a:p>
          <a:p>
            <a:pPr eaLnBrk="1" hangingPunct="1">
              <a:lnSpc>
                <a:spcPct val="90000"/>
              </a:lnSpc>
              <a:spcBef>
                <a:spcPts val="1035"/>
              </a:spcBef>
              <a:buSzPct val="100000"/>
              <a:defRPr sz="1600"/>
            </a:pPr>
            <a:endParaRPr lang="en-US" sz="1800" i="1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spcBef>
                <a:spcPts val="1035"/>
              </a:spcBef>
              <a:buSzPct val="100000"/>
              <a:defRPr sz="1600"/>
            </a:pPr>
            <a:r>
              <a:rPr lang="en-US" sz="19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All comment letters available on </a:t>
            </a:r>
            <a:r>
              <a:rPr lang="en-US" sz="19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hlinkClick r:id="rId3"/>
              </a:rPr>
              <a:t>IESBA website</a:t>
            </a:r>
            <a:endParaRPr lang="en-US" sz="1900" i="1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</a:endParaRPr>
          </a:p>
        </p:txBody>
      </p:sp>
      <p:sp>
        <p:nvSpPr>
          <p:cNvPr id="173" name="Title 3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2200"/>
            </a:lvl1pPr>
          </a:lstStyle>
          <a:p>
            <a:r>
              <a:rPr lang="en-US" sz="3200" b="1" dirty="0">
                <a:latin typeface="+mj-lt"/>
                <a:ea typeface="ＭＳ Ｐゴシック" charset="0"/>
                <a:cs typeface="ＭＳ Ｐゴシック" charset="0"/>
              </a:rPr>
              <a:t>Overview of Respondents</a:t>
            </a:r>
          </a:p>
        </p:txBody>
      </p:sp>
      <p:sp>
        <p:nvSpPr>
          <p:cNvPr id="172" name="Slide Number Placeholder 3" hidden="1"/>
          <p:cNvSpPr txBox="1">
            <a:spLocks noGrp="1"/>
          </p:cNvSpPr>
          <p:nvPr>
            <p:ph type="sldNum" sz="quarter" idx="4294967295"/>
          </p:nvPr>
        </p:nvSpPr>
        <p:spPr>
          <a:xfrm>
            <a:off x="11616270" y="6432550"/>
            <a:ext cx="169335" cy="16933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r">
              <a:defRPr sz="1067">
                <a:solidFill>
                  <a:srgbClr val="808080"/>
                </a:solidFill>
              </a:defRPr>
            </a:lvl1pPr>
          </a:lstStyle>
          <a:p>
            <a:pPr>
              <a:spcAft>
                <a:spcPts val="600"/>
              </a:spcAft>
            </a:pPr>
            <a:fld id="{86CB4B4D-7CA3-9044-876B-883B54F8677D}" type="slidenum">
              <a:rPr/>
              <a:pPr>
                <a:spcAft>
                  <a:spcPts val="600"/>
                </a:spcAft>
              </a:pPr>
              <a:t>4</a:t>
            </a:fld>
            <a:endParaRPr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B126D216-F862-4140-B735-85A52C6FD4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880419"/>
              </p:ext>
            </p:extLst>
          </p:nvPr>
        </p:nvGraphicFramePr>
        <p:xfrm>
          <a:off x="508000" y="1799171"/>
          <a:ext cx="6350000" cy="4103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0516">
                  <a:extLst>
                    <a:ext uri="{9D8B030D-6E8A-4147-A177-3AD203B41FA5}">
                      <a16:colId xmlns:a16="http://schemas.microsoft.com/office/drawing/2014/main" val="1757265079"/>
                    </a:ext>
                  </a:extLst>
                </a:gridCol>
                <a:gridCol w="2179484">
                  <a:extLst>
                    <a:ext uri="{9D8B030D-6E8A-4147-A177-3AD203B41FA5}">
                      <a16:colId xmlns:a16="http://schemas.microsoft.com/office/drawing/2014/main" val="2029479860"/>
                    </a:ext>
                  </a:extLst>
                </a:gridCol>
              </a:tblGrid>
              <a:tr h="62931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/>
                        <a:t>Category 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# of Respondents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4040258421"/>
                  </a:ext>
                </a:extLst>
              </a:tr>
              <a:tr h="60637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Regulators &amp; oversight authorities, including</a:t>
                      </a: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MG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9 (14%)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3307061710"/>
                  </a:ext>
                </a:extLst>
              </a:tr>
              <a:tr h="36061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Public sector organizations 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3 (5%)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1512135062"/>
                  </a:ext>
                </a:extLst>
              </a:tr>
              <a:tr h="36061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Preparers &amp; TCWG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2 (3%)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2750151574"/>
                  </a:ext>
                </a:extLst>
              </a:tr>
              <a:tr h="36061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NSS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5 (7%)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2864115402"/>
                  </a:ext>
                </a:extLst>
              </a:tr>
              <a:tr h="36061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IFAC MBs &amp; PAOs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31 (46%)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3033563669"/>
                  </a:ext>
                </a:extLst>
              </a:tr>
              <a:tr h="36061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Firms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13 (20%)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37354955"/>
                  </a:ext>
                </a:extLst>
              </a:tr>
              <a:tr h="35491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Other 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3 (5%)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711548720"/>
                  </a:ext>
                </a:extLst>
              </a:tr>
              <a:tr h="699932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Total 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66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549807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4949BF7D-8E49-4C94-8189-5C22726DF8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799171"/>
            <a:ext cx="5486400" cy="4093633"/>
          </a:xfrm>
        </p:spPr>
        <p:txBody>
          <a:bodyPr wrap="square" anchor="t">
            <a:norm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Some disagree with:</a:t>
            </a:r>
          </a:p>
          <a:p>
            <a:pPr marL="731520" lvl="1" indent="-463272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The focus on independence in appearance </a:t>
            </a:r>
          </a:p>
          <a:p>
            <a:pPr marL="731520" lvl="1" indent="-463272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The removal of </a:t>
            </a:r>
            <a:r>
              <a:rPr lang="en-US" sz="1500" b="1" dirty="0"/>
              <a:t>materiality</a:t>
            </a:r>
            <a:r>
              <a:rPr lang="en-US" sz="1500" dirty="0"/>
              <a:t> and the possibility of applying safeguards; viewed as deviating from Code’s principles-based approach 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Some cautioned:</a:t>
            </a:r>
          </a:p>
          <a:p>
            <a:pPr marL="731520" lvl="1" indent="-463272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Against scoping in audit-related services</a:t>
            </a:r>
          </a:p>
          <a:p>
            <a:pPr marL="731520" lvl="1" indent="-463272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That PIE proposals will overtime impact non-PIEs</a:t>
            </a:r>
          </a:p>
          <a:p>
            <a:pPr marL="731520" lvl="1" indent="-463272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That the Code is being changed too frequently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Questions about:</a:t>
            </a:r>
          </a:p>
          <a:p>
            <a:pPr marL="731520" lvl="1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The effectiveness of safeguards that involve “…using a professional from the same firm…”</a:t>
            </a:r>
          </a:p>
          <a:p>
            <a:pPr marL="731520" lvl="1" indent="-463272">
              <a:lnSpc>
                <a:spcPct val="90000"/>
              </a:lnSpc>
              <a:buFont typeface="Arial" panose="020B0604020202020204" pitchFamily="34" charset="0"/>
              <a:buChar char="–"/>
            </a:pPr>
            <a:r>
              <a:rPr lang="en-US" sz="1500" dirty="0"/>
              <a:t>The definition of related entities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F4D952-2F65-420E-95D4-F158BD3F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General Comments </a:t>
            </a:r>
          </a:p>
        </p:txBody>
      </p:sp>
      <p:graphicFrame>
        <p:nvGraphicFramePr>
          <p:cNvPr id="21" name="Content Placeholder 1">
            <a:extLst>
              <a:ext uri="{FF2B5EF4-FFF2-40B4-BE49-F238E27FC236}">
                <a16:creationId xmlns:a16="http://schemas.microsoft.com/office/drawing/2014/main" id="{5F79C9A3-7788-4D44-89D0-21048A21840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0390334"/>
              </p:ext>
            </p:extLst>
          </p:nvPr>
        </p:nvGraphicFramePr>
        <p:xfrm>
          <a:off x="508000" y="1799171"/>
          <a:ext cx="5486400" cy="4093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92851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AD93D60-2D19-4FD0-980E-6186AF774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18779"/>
            <a:ext cx="9753600" cy="1205221"/>
          </a:xfrm>
        </p:spPr>
        <p:txBody>
          <a:bodyPr wrap="square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Prohibition on NAS that will create Self-review Threat (SRT) for Audits of PIEs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30D710-B074-4C77-A0D8-5AD2D778A3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8011" y="1799169"/>
            <a:ext cx="4112684" cy="4093632"/>
          </a:xfrm>
        </p:spPr>
        <p:txBody>
          <a:bodyPr wrap="square" anchor="t">
            <a:normAutofit/>
          </a:bodyPr>
          <a:lstStyle/>
          <a:p>
            <a:pPr marL="457178" indent="-457178">
              <a:buChar char="•"/>
            </a:pPr>
            <a:r>
              <a:rPr lang="en-US" dirty="0"/>
              <a:t>Questions 1 &amp; 2</a:t>
            </a:r>
          </a:p>
          <a:p>
            <a:pPr marL="926546" lvl="1" indent="-463272">
              <a:buChar char="–"/>
            </a:pPr>
            <a:r>
              <a:rPr lang="en-US" sz="1867" dirty="0"/>
              <a:t>Do you support SRT prohibition in ED-R600.14?</a:t>
            </a:r>
          </a:p>
          <a:p>
            <a:pPr marL="926546" lvl="1" indent="-463272">
              <a:buChar char="–"/>
            </a:pPr>
            <a:r>
              <a:rPr lang="en-US" sz="1867" dirty="0"/>
              <a:t>Does ED-600.11 A2 provide clear guidance to help consider whether the provision of a NAS will create a SRT?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6CF4826-3BF6-4C98-B355-1551E87FFF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6361945"/>
              </p:ext>
            </p:extLst>
          </p:nvPr>
        </p:nvGraphicFramePr>
        <p:xfrm>
          <a:off x="4766733" y="1799171"/>
          <a:ext cx="6815667" cy="4093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4743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30D710-B074-4C77-A0D8-5AD2D778A3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99170"/>
            <a:ext cx="3987800" cy="4093633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Question 3</a:t>
            </a:r>
          </a:p>
          <a:p>
            <a:pPr lvl="1"/>
            <a:r>
              <a:rPr lang="en-US" sz="1600" dirty="0"/>
              <a:t>Is the new AM related to providing A&amp;R to audit clients, including in relation to tax advisory and tax planning clear and appropriate?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D93D60-2D19-4FD0-980E-6186AF774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Providing Advice and Recommendations (A&amp;R)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C5946D-5A26-47BD-8CA4-E64A024572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43400" y="1752600"/>
            <a:ext cx="7620000" cy="4093633"/>
          </a:xfrm>
        </p:spPr>
        <p:txBody>
          <a:bodyPr/>
          <a:lstStyle/>
          <a:p>
            <a:pPr lvl="0"/>
            <a:r>
              <a:rPr lang="en-US" sz="2400" dirty="0"/>
              <a:t>General support for new AM; some concerns</a:t>
            </a:r>
          </a:p>
          <a:p>
            <a:pPr lvl="1"/>
            <a:r>
              <a:rPr lang="en-US" sz="2000" dirty="0"/>
              <a:t>Queries about whether firms will be allowed to provide A&amp;R that is:</a:t>
            </a:r>
          </a:p>
          <a:p>
            <a:pPr lvl="2">
              <a:buFont typeface="+mj-lt"/>
              <a:buAutoNum type="arabicPeriod"/>
            </a:pPr>
            <a:r>
              <a:rPr lang="en-US" sz="1733" dirty="0"/>
              <a:t>Required by laws and </a:t>
            </a:r>
            <a:r>
              <a:rPr lang="en-US" sz="1733" dirty="0" err="1"/>
              <a:t>reg’ns</a:t>
            </a:r>
            <a:r>
              <a:rPr lang="en-US" sz="1733" dirty="0"/>
              <a:t> </a:t>
            </a:r>
          </a:p>
          <a:p>
            <a:pPr lvl="2">
              <a:buFont typeface="+mj-lt"/>
              <a:buAutoNum type="arabicPeriod"/>
            </a:pPr>
            <a:r>
              <a:rPr lang="en-US" sz="1733" dirty="0"/>
              <a:t>A product of the audit (e.g., management letters and other output contemplated by auditing standards)</a:t>
            </a:r>
            <a:endParaRPr lang="en-US" sz="2000" dirty="0"/>
          </a:p>
          <a:p>
            <a:pPr lvl="1"/>
            <a:r>
              <a:rPr lang="en-US" sz="2000" dirty="0"/>
              <a:t>Code should state that routine audit-related advice ≠ A&amp;R (threat is created from absence of management being able to make decisions based on the advice provided)</a:t>
            </a:r>
          </a:p>
          <a:p>
            <a:pPr lvl="1"/>
            <a:r>
              <a:rPr lang="en-US" sz="2000" dirty="0"/>
              <a:t>The phrase “… </a:t>
            </a:r>
            <a:r>
              <a:rPr lang="en-US" sz="2000" i="1" dirty="0"/>
              <a:t>have a basis in tax law that is likely to prevail</a:t>
            </a:r>
            <a:r>
              <a:rPr lang="en-US" sz="2000" dirty="0"/>
              <a:t>” is considered subjective (p</a:t>
            </a:r>
            <a:r>
              <a:rPr lang="en-US" sz="1800" dirty="0"/>
              <a:t>reference for “</a:t>
            </a:r>
            <a:r>
              <a:rPr lang="en-US" sz="1800" i="1" dirty="0"/>
              <a:t>… is more likely than not to prevail</a:t>
            </a:r>
            <a:r>
              <a:rPr lang="en-US" sz="1800" dirty="0"/>
              <a:t>”)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304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E6F08-714F-496C-99CD-0D56786B3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18773"/>
            <a:ext cx="9448800" cy="641351"/>
          </a:xfrm>
        </p:spPr>
        <p:txBody>
          <a:bodyPr>
            <a:normAutofit/>
          </a:bodyPr>
          <a:lstStyle/>
          <a:p>
            <a:r>
              <a:rPr lang="en-US" dirty="0"/>
              <a:t>Project on Definitions of Listed Entity and PIE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6308A5-18A8-4749-99E9-4EC5AC92325E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pPr marL="457178" indent="-457178">
              <a:buChar char="•"/>
            </a:pPr>
            <a:r>
              <a:rPr lang="en-US" sz="3200" dirty="0"/>
              <a:t>Question 4</a:t>
            </a:r>
          </a:p>
          <a:p>
            <a:pPr lvl="1"/>
            <a:r>
              <a:rPr lang="en-US" sz="1600" dirty="0"/>
              <a:t>Views about what the IESBA should consider in undertaking its project to review the definition of a PIE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240D93-3E6A-4118-A8EF-3BBD3EB24ED7}"/>
              </a:ext>
            </a:extLst>
          </p:cNvPr>
          <p:cNvSpPr txBox="1"/>
          <p:nvPr/>
        </p:nvSpPr>
        <p:spPr>
          <a:xfrm>
            <a:off x="6629400" y="2133600"/>
            <a:ext cx="3886200" cy="304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9DE1C1-ACE3-478F-9A6E-5836BD34CE60}"/>
              </a:ext>
            </a:extLst>
          </p:cNvPr>
          <p:cNvSpPr txBox="1"/>
          <p:nvPr/>
        </p:nvSpPr>
        <p:spPr>
          <a:xfrm>
            <a:off x="4572000" y="4445508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  <p:pic>
        <p:nvPicPr>
          <p:cNvPr id="17" name="Picture 16" descr="A picture containing grass, outdoor, person, holding&#10;&#10;Description automatically generated">
            <a:extLst>
              <a:ext uri="{FF2B5EF4-FFF2-40B4-BE49-F238E27FC236}">
                <a16:creationId xmlns:a16="http://schemas.microsoft.com/office/drawing/2014/main" id="{31B34568-4820-4B82-B97A-AF5D74BE05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477000" y="2038350"/>
            <a:ext cx="5029200" cy="31432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E4EDBBC-8750-41C6-989F-AF8F082DC6FA}"/>
              </a:ext>
            </a:extLst>
          </p:cNvPr>
          <p:cNvSpPr txBox="1"/>
          <p:nvPr/>
        </p:nvSpPr>
        <p:spPr>
          <a:xfrm>
            <a:off x="483895" y="3845986"/>
            <a:ext cx="576450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The most significant NAS proposals apply to PIE audit clients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</a:rPr>
              <a:t>Should the forthcoming revisions to the definition of PIE come first?</a:t>
            </a:r>
          </a:p>
        </p:txBody>
      </p:sp>
    </p:spTree>
    <p:extLst>
      <p:ext uri="{BB962C8B-B14F-4D97-AF65-F5344CB8AC3E}">
        <p14:creationId xmlns:p14="http://schemas.microsoft.com/office/powerpoint/2010/main" val="12077798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AD93D60-2D19-4FD0-980E-6186AF774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9" y="533400"/>
            <a:ext cx="7721600" cy="641351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Materiality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C5946D-5A26-47BD-8CA4-E64A024572A1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766733" y="1799168"/>
            <a:ext cx="6815667" cy="4093633"/>
          </a:xfrm>
        </p:spPr>
        <p:txBody>
          <a:bodyPr wrap="square" anchor="t"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 sz="2400" dirty="0"/>
              <a:t>Substantial support</a:t>
            </a:r>
          </a:p>
          <a:p>
            <a:pPr lvl="0">
              <a:lnSpc>
                <a:spcPct val="90000"/>
              </a:lnSpc>
            </a:pPr>
            <a:r>
              <a:rPr lang="en-US" sz="2400" dirty="0"/>
              <a:t>However, some respondents, especially SMPs object; they believe that: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It is inappropriate to remove “materiality qualifier”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In some cases, it might be possible to apply safeguards to address threats arising from the provision of NAS the outcome of which is immaterial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The NAS engagement may be completed before the firm’s consideration of the accounting treatment </a:t>
            </a:r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 lvl="1">
              <a:lnSpc>
                <a:spcPct val="90000"/>
              </a:lnSpc>
            </a:pPr>
            <a:endParaRPr lang="en-US" sz="2200" dirty="0"/>
          </a:p>
          <a:p>
            <a:pPr lvl="1">
              <a:lnSpc>
                <a:spcPct val="90000"/>
              </a:lnSpc>
            </a:pPr>
            <a:endParaRPr lang="en-US" sz="22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30D710-B074-4C77-A0D8-5AD2D778A34A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508009" y="1799170"/>
            <a:ext cx="4112687" cy="4093633"/>
          </a:xfrm>
        </p:spPr>
        <p:txBody>
          <a:bodyPr wrap="square" anchor="t">
            <a:normAutofit/>
          </a:bodyPr>
          <a:lstStyle/>
          <a:p>
            <a:pPr marL="457178" indent="-457178">
              <a:buChar char="•"/>
            </a:pPr>
            <a:r>
              <a:rPr lang="en-US" sz="3200" dirty="0"/>
              <a:t>Questions 5 &amp; 6</a:t>
            </a:r>
          </a:p>
          <a:p>
            <a:pPr lvl="1"/>
            <a:r>
              <a:rPr lang="en-US" sz="1500" dirty="0"/>
              <a:t>Do you support the proposals relating to materiality, including withdrawal of materiality considerations for audit clients that are PIEs?</a:t>
            </a:r>
          </a:p>
          <a:p>
            <a:pPr lvl="1"/>
            <a:r>
              <a:rPr lang="en-US" sz="1500" dirty="0"/>
              <a:t>Do you support proposal to prohibit …</a:t>
            </a:r>
            <a:r>
              <a:rPr lang="en-US" sz="1500" b="1" dirty="0"/>
              <a:t>tax planning/ advisory </a:t>
            </a:r>
            <a:r>
              <a:rPr lang="en-US" sz="1500" dirty="0"/>
              <a:t>and </a:t>
            </a:r>
            <a:r>
              <a:rPr lang="en-US" sz="1500" b="1" dirty="0"/>
              <a:t>corporate finance services</a:t>
            </a:r>
            <a:r>
              <a:rPr lang="en-US" sz="1500" dirty="0"/>
              <a:t> when the  effectiveness of advice is dependent on a particular accounting treatment and the audit team has doubt…?   </a:t>
            </a:r>
          </a:p>
        </p:txBody>
      </p:sp>
    </p:spTree>
    <p:extLst>
      <p:ext uri="{BB962C8B-B14F-4D97-AF65-F5344CB8AC3E}">
        <p14:creationId xmlns:p14="http://schemas.microsoft.com/office/powerpoint/2010/main" val="328942792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4_IAASB_Powerpoint_template_ORANGE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AASB_Powerpoint_template_ORANGE RIBBON_WIDESCREEN" id="{76668B51-55C5-4631-9F8E-1C2D3EBDF4B6}" vid="{7BE31817-7DFA-4EF6-9B51-98C823363897}"/>
    </a:ext>
  </a:extLst>
</a:theme>
</file>

<file path=ppt/theme/theme2.xml><?xml version="1.0" encoding="utf-8"?>
<a:theme xmlns:a="http://schemas.openxmlformats.org/drawingml/2006/main" name="1_IAASB_Powerpoint_template_ORANGE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FAC_Powerpoint_template_ORANGE RIBBON_IAASB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FAC">
    <a:dk1>
      <a:srgbClr val="000000"/>
    </a:dk1>
    <a:lt1>
      <a:srgbClr val="FFFFFF"/>
    </a:lt1>
    <a:dk2>
      <a:srgbClr val="000000"/>
    </a:dk2>
    <a:lt2>
      <a:srgbClr val="808080"/>
    </a:lt2>
    <a:accent1>
      <a:srgbClr val="005BAA"/>
    </a:accent1>
    <a:accent2>
      <a:srgbClr val="00C0F3"/>
    </a:accent2>
    <a:accent3>
      <a:srgbClr val="F15A22"/>
    </a:accent3>
    <a:accent4>
      <a:srgbClr val="FAA61A"/>
    </a:accent4>
    <a:accent5>
      <a:srgbClr val="0D9C4A"/>
    </a:accent5>
    <a:accent6>
      <a:srgbClr val="8DC63F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3340</TotalTime>
  <Words>2273</Words>
  <Application>Microsoft Office PowerPoint</Application>
  <PresentationFormat>Widescreen</PresentationFormat>
  <Paragraphs>215</Paragraphs>
  <Slides>26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Bauer Bodoni Std</vt:lpstr>
      <vt:lpstr>Calibri</vt:lpstr>
      <vt:lpstr>HelveticaNeue</vt:lpstr>
      <vt:lpstr>Times New Roman</vt:lpstr>
      <vt:lpstr>Wingdings</vt:lpstr>
      <vt:lpstr>4_IAASB_Powerpoint_template_ORANGE RIBBON_WIDESCREEN</vt:lpstr>
      <vt:lpstr>1_IAASB_Powerpoint_template_ORANGE RIBBON_WIDESCREEN</vt:lpstr>
      <vt:lpstr>1_IFAC_Powerpoint_template_ORANGE RIBBON_IAASB</vt:lpstr>
      <vt:lpstr>1_IESBA_Powerpoint_template_GREEN RIBBON_WIDESCREEN</vt:lpstr>
      <vt:lpstr>Non-assurance Services</vt:lpstr>
      <vt:lpstr>Objective</vt:lpstr>
      <vt:lpstr>About NAS Exposure Draft</vt:lpstr>
      <vt:lpstr>Overview of Respondents</vt:lpstr>
      <vt:lpstr>General Comments </vt:lpstr>
      <vt:lpstr>Prohibition on NAS that will create Self-review Threat (SRT) for Audits of PIEs</vt:lpstr>
      <vt:lpstr>Providing Advice and Recommendations (A&amp;R) </vt:lpstr>
      <vt:lpstr>Project on Definitions of Listed Entity and PIE </vt:lpstr>
      <vt:lpstr>Materiality </vt:lpstr>
      <vt:lpstr>Communication with TCWG</vt:lpstr>
      <vt:lpstr>Other Comments (Q8 to Q12) </vt:lpstr>
      <vt:lpstr>Issue A – Concerns about Timing   </vt:lpstr>
      <vt:lpstr>Matter for IESBA Consideration</vt:lpstr>
      <vt:lpstr>Issue B – No Materiality ≠ Principles-based Code</vt:lpstr>
      <vt:lpstr>Matter for IESBA Consideration</vt:lpstr>
      <vt:lpstr>Issue C – SRT Prohibition and Related Entities  </vt:lpstr>
      <vt:lpstr>Glossary Definition</vt:lpstr>
      <vt:lpstr>Section 400 Requirement &amp; Definition of Audit Client </vt:lpstr>
      <vt:lpstr>Matters for IESBA Consideration</vt:lpstr>
      <vt:lpstr>Issue D – Appropriateness of Safeguards </vt:lpstr>
      <vt:lpstr>Economics and Other interests of Firm Versus the Public Interest and Needs of Investors</vt:lpstr>
      <vt:lpstr>Matters for IESBA Consideration </vt:lpstr>
      <vt:lpstr>Issue E – IESBA Code; Laws, Regulations &amp; Auditing Standards </vt:lpstr>
      <vt:lpstr>Matters for Future IESBA Consideration  </vt:lpstr>
      <vt:lpstr>Next Steps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Non-assurance Services</dc:title>
  <dc:creator>Diane Jules</dc:creator>
  <cp:lastModifiedBy>Asteway Tilahun</cp:lastModifiedBy>
  <cp:revision>78</cp:revision>
  <dcterms:created xsi:type="dcterms:W3CDTF">2020-06-19T20:18:33Z</dcterms:created>
  <dcterms:modified xsi:type="dcterms:W3CDTF">2020-07-22T17:20:52Z</dcterms:modified>
</cp:coreProperties>
</file>