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41" r:id="rId4"/>
    <p:sldMasterId id="2147483852" r:id="rId5"/>
    <p:sldMasterId id="2147483862" r:id="rId6"/>
    <p:sldMasterId id="2147483878" r:id="rId7"/>
  </p:sldMasterIdLst>
  <p:notesMasterIdLst>
    <p:notesMasterId r:id="rId20"/>
  </p:notesMasterIdLst>
  <p:handoutMasterIdLst>
    <p:handoutMasterId r:id="rId21"/>
  </p:handoutMasterIdLst>
  <p:sldIdLst>
    <p:sldId id="290" r:id="rId8"/>
    <p:sldId id="738" r:id="rId9"/>
    <p:sldId id="819" r:id="rId10"/>
    <p:sldId id="818" r:id="rId11"/>
    <p:sldId id="832" r:id="rId12"/>
    <p:sldId id="835" r:id="rId13"/>
    <p:sldId id="837" r:id="rId14"/>
    <p:sldId id="840" r:id="rId15"/>
    <p:sldId id="838" r:id="rId16"/>
    <p:sldId id="841" r:id="rId17"/>
    <p:sldId id="827" r:id="rId18"/>
    <p:sldId id="542" r:id="rId19"/>
  </p:sldIdLst>
  <p:sldSz cx="12192000" cy="6858000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35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chuyler Simms" initials="SS" lastIdx="12" clrIdx="6">
    <p:extLst>
      <p:ext uri="{19B8F6BF-5375-455C-9EA6-DF929625EA0E}">
        <p15:presenceInfo xmlns:p15="http://schemas.microsoft.com/office/powerpoint/2012/main" userId="S-1-5-21-1801674531-1972579041-839522115-10269" providerId="AD"/>
      </p:ext>
    </p:extLst>
  </p:cmAuthor>
  <p:cmAuthor id="1" name="Jasper van den Hout" initials="JvdH" lastIdx="23" clrIdx="0"/>
  <p:cmAuthor id="8" name="Natalie Klonaridis" initials="NK" lastIdx="15" clrIdx="7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2" name="Diane Jules" initials="DJ" lastIdx="22" clrIdx="1"/>
  <p:cmAuthor id="9" name="Phil Minnaar" initials="PM" lastIdx="1" clrIdx="8">
    <p:extLst>
      <p:ext uri="{19B8F6BF-5375-455C-9EA6-DF929625EA0E}">
        <p15:presenceInfo xmlns:p15="http://schemas.microsoft.com/office/powerpoint/2012/main" userId="Phil Minnaar" providerId="None"/>
      </p:ext>
    </p:extLst>
  </p:cmAuthor>
  <p:cmAuthor id="3" name="Kathleen Healy" initials="KH" lastIdx="70" clrIdx="2"/>
  <p:cmAuthor id="10" name="Carla Vijian" initials="CV" lastIdx="2" clrIdx="9">
    <p:extLst>
      <p:ext uri="{19B8F6BF-5375-455C-9EA6-DF929625EA0E}">
        <p15:presenceInfo xmlns:p15="http://schemas.microsoft.com/office/powerpoint/2012/main" userId="0685818c105fcfa6" providerId="Windows Live"/>
      </p:ext>
    </p:extLst>
  </p:cmAuthor>
  <p:cmAuthor id="4" name="Dan Montgomery" initials="" lastIdx="12" clrIdx="3"/>
  <p:cmAuthor id="11" name="Szilvia Sramko" initials="SS" lastIdx="5" clrIdx="10">
    <p:extLst>
      <p:ext uri="{19B8F6BF-5375-455C-9EA6-DF929625EA0E}">
        <p15:presenceInfo xmlns:p15="http://schemas.microsoft.com/office/powerpoint/2012/main" userId="S::SzilviaSramko@ethicsboard.org::ea6f34b9-fe87-46d6-b158-703cc6b3cc9d" providerId="AD"/>
      </p:ext>
    </p:extLst>
  </p:cmAuthor>
  <p:cmAuthor id="5" name="Zietsman, Megan " initials="MZ " lastIdx="38" clrIdx="4"/>
  <p:cmAuthor id="12" name="Haustermans, Liesbet" initials="HL" lastIdx="13" clrIdx="11">
    <p:extLst>
      <p:ext uri="{19B8F6BF-5375-455C-9EA6-DF929625EA0E}">
        <p15:presenceInfo xmlns:p15="http://schemas.microsoft.com/office/powerpoint/2012/main" userId="S-1-5-21-2126658991-3233264-929701000-1196" providerId="AD"/>
      </p:ext>
    </p:extLst>
  </p:cmAuthor>
  <p:cmAuthor id="6" name="Bradley Williams" initials="BW" lastIdx="22" clrIdx="5">
    <p:extLst>
      <p:ext uri="{19B8F6BF-5375-455C-9EA6-DF929625EA0E}">
        <p15:presenceInfo xmlns:p15="http://schemas.microsoft.com/office/powerpoint/2012/main" userId="S-1-5-21-1801674531-1972579041-839522115-132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5BAA"/>
    <a:srgbClr val="E58D23"/>
    <a:srgbClr val="1A276D"/>
    <a:srgbClr val="FF6600"/>
    <a:srgbClr val="C0C0C0"/>
    <a:srgbClr val="013C80"/>
    <a:srgbClr val="12A9D9"/>
    <a:srgbClr val="2D8EC2"/>
    <a:srgbClr val="68B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5" autoAdjust="0"/>
    <p:restoredTop sz="95688" autoAdjust="0"/>
  </p:normalViewPr>
  <p:slideViewPr>
    <p:cSldViewPr showGuides="1">
      <p:cViewPr varScale="1">
        <p:scale>
          <a:sx n="96" d="100"/>
          <a:sy n="96" d="100"/>
        </p:scale>
        <p:origin x="312" y="90"/>
      </p:cViewPr>
      <p:guideLst>
        <p:guide orient="horz" pos="2016"/>
        <p:guide pos="3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2466" y="84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2C4D87-0D2D-49D6-B409-417100263B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926608-600B-4E06-8217-10B48ED777E3}">
      <dgm:prSet/>
      <dgm:spPr/>
      <dgm:t>
        <a:bodyPr/>
        <a:lstStyle/>
        <a:p>
          <a:r>
            <a:rPr lang="en-US" dirty="0"/>
            <a:t>September 2020</a:t>
          </a:r>
        </a:p>
      </dgm:t>
    </dgm:pt>
    <dgm:pt modelId="{96B903FB-E7AE-4D95-81A8-1B4E8E982FC2}" type="parTrans" cxnId="{CF2D09E5-5AB6-478B-B5C7-8102ADCB6BC8}">
      <dgm:prSet/>
      <dgm:spPr/>
      <dgm:t>
        <a:bodyPr/>
        <a:lstStyle/>
        <a:p>
          <a:endParaRPr lang="en-US"/>
        </a:p>
      </dgm:t>
    </dgm:pt>
    <dgm:pt modelId="{E0153F32-A591-49E6-B96F-5B52518FC464}" type="sibTrans" cxnId="{CF2D09E5-5AB6-478B-B5C7-8102ADCB6BC8}">
      <dgm:prSet/>
      <dgm:spPr/>
      <dgm:t>
        <a:bodyPr/>
        <a:lstStyle/>
        <a:p>
          <a:endParaRPr lang="en-US"/>
        </a:p>
      </dgm:t>
    </dgm:pt>
    <dgm:pt modelId="{BE57426C-9035-42FF-877E-F3AED2DFB128}">
      <dgm:prSet/>
      <dgm:spPr/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CAG discussion </a:t>
          </a:r>
        </a:p>
      </dgm:t>
    </dgm:pt>
    <dgm:pt modelId="{F93A71D0-B449-4C2A-85FA-FAD3A59B9614}" type="parTrans" cxnId="{E047277D-0CDA-425A-B5CC-C85C5B21BF02}">
      <dgm:prSet/>
      <dgm:spPr/>
      <dgm:t>
        <a:bodyPr/>
        <a:lstStyle/>
        <a:p>
          <a:endParaRPr lang="en-US"/>
        </a:p>
      </dgm:t>
    </dgm:pt>
    <dgm:pt modelId="{E6F33D78-62FA-4644-B78A-71496B9C99FA}" type="sibTrans" cxnId="{E047277D-0CDA-425A-B5CC-C85C5B21BF02}">
      <dgm:prSet/>
      <dgm:spPr/>
      <dgm:t>
        <a:bodyPr/>
        <a:lstStyle/>
        <a:p>
          <a:endParaRPr lang="en-US"/>
        </a:p>
      </dgm:t>
    </dgm:pt>
    <dgm:pt modelId="{72912728-8D82-4A52-BC7E-823796E3F1BA}">
      <dgm:prSet/>
      <dgm:spPr/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IESBA first-read</a:t>
          </a:r>
        </a:p>
      </dgm:t>
    </dgm:pt>
    <dgm:pt modelId="{4AC778E1-1496-4852-BFC8-56C5F96E9E06}" type="parTrans" cxnId="{936CA767-392C-4356-A3A3-EAAFBA89C1B9}">
      <dgm:prSet/>
      <dgm:spPr/>
      <dgm:t>
        <a:bodyPr/>
        <a:lstStyle/>
        <a:p>
          <a:endParaRPr lang="en-US"/>
        </a:p>
      </dgm:t>
    </dgm:pt>
    <dgm:pt modelId="{DBA5345B-7551-4B48-9264-52AC6271A373}" type="sibTrans" cxnId="{936CA767-392C-4356-A3A3-EAAFBA89C1B9}">
      <dgm:prSet/>
      <dgm:spPr/>
      <dgm:t>
        <a:bodyPr/>
        <a:lstStyle/>
        <a:p>
          <a:endParaRPr lang="en-US"/>
        </a:p>
      </dgm:t>
    </dgm:pt>
    <dgm:pt modelId="{F1590993-4245-4A07-A612-1099AB30DA75}">
      <dgm:prSet/>
      <dgm:spPr/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Targeted outreach with major stakeholders </a:t>
          </a:r>
        </a:p>
      </dgm:t>
    </dgm:pt>
    <dgm:pt modelId="{6B098676-F6E8-4E65-8810-67DDB306A35F}" type="parTrans" cxnId="{772C8CD9-74EC-4C23-A63F-A626935D665D}">
      <dgm:prSet/>
      <dgm:spPr/>
      <dgm:t>
        <a:bodyPr/>
        <a:lstStyle/>
        <a:p>
          <a:endParaRPr lang="en-US"/>
        </a:p>
      </dgm:t>
    </dgm:pt>
    <dgm:pt modelId="{D4F410DE-101A-4504-B768-094D8D41C437}" type="sibTrans" cxnId="{772C8CD9-74EC-4C23-A63F-A626935D665D}">
      <dgm:prSet/>
      <dgm:spPr/>
      <dgm:t>
        <a:bodyPr/>
        <a:lstStyle/>
        <a:p>
          <a:endParaRPr lang="en-US"/>
        </a:p>
      </dgm:t>
    </dgm:pt>
    <dgm:pt modelId="{2D856ADF-3D1C-4E0F-854E-6571AABD1EFD}">
      <dgm:prSet/>
      <dgm:spPr/>
      <dgm:t>
        <a:bodyPr/>
        <a:lstStyle/>
        <a:p>
          <a:r>
            <a:rPr lang="en-US" dirty="0"/>
            <a:t>December 2020 </a:t>
          </a:r>
        </a:p>
      </dgm:t>
    </dgm:pt>
    <dgm:pt modelId="{1C779277-CBF5-4DBD-9567-E1707076B242}" type="parTrans" cxnId="{E27FC7AC-CA53-4901-9680-E458C98E17DE}">
      <dgm:prSet/>
      <dgm:spPr/>
      <dgm:t>
        <a:bodyPr/>
        <a:lstStyle/>
        <a:p>
          <a:endParaRPr lang="en-US"/>
        </a:p>
      </dgm:t>
    </dgm:pt>
    <dgm:pt modelId="{5AEDB79D-C015-409E-8BAF-037816A52C5A}" type="sibTrans" cxnId="{E27FC7AC-CA53-4901-9680-E458C98E17DE}">
      <dgm:prSet/>
      <dgm:spPr/>
      <dgm:t>
        <a:bodyPr/>
        <a:lstStyle/>
        <a:p>
          <a:endParaRPr lang="en-US"/>
        </a:p>
      </dgm:t>
    </dgm:pt>
    <dgm:pt modelId="{8F7DEB0F-56F0-460C-9B09-1DE07BB07917}">
      <dgm:prSet/>
      <dgm:spPr/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Second-read </a:t>
          </a:r>
        </a:p>
      </dgm:t>
    </dgm:pt>
    <dgm:pt modelId="{2972FA20-39CC-42E3-8CFA-4DA04613DEA5}" type="parTrans" cxnId="{035CA387-B81A-4D86-9703-501505CA7CB9}">
      <dgm:prSet/>
      <dgm:spPr/>
      <dgm:t>
        <a:bodyPr/>
        <a:lstStyle/>
        <a:p>
          <a:endParaRPr lang="en-US"/>
        </a:p>
      </dgm:t>
    </dgm:pt>
    <dgm:pt modelId="{5CF4C689-4FC1-4C63-8D06-34C41D312EE1}" type="sibTrans" cxnId="{035CA387-B81A-4D86-9703-501505CA7CB9}">
      <dgm:prSet/>
      <dgm:spPr/>
      <dgm:t>
        <a:bodyPr/>
        <a:lstStyle/>
        <a:p>
          <a:endParaRPr lang="en-US"/>
        </a:p>
      </dgm:t>
    </dgm:pt>
    <dgm:pt modelId="{EF7AD03B-9871-440B-824A-AED6993AC4FB}">
      <dgm:prSet/>
      <dgm:spPr/>
      <dgm:t>
        <a:bodyPr/>
        <a:lstStyle/>
        <a:p>
          <a:r>
            <a:rPr lang="en-US" dirty="0">
              <a:solidFill>
                <a:schemeClr val="tx1">
                  <a:lumMod val="75000"/>
                  <a:lumOff val="25000"/>
                </a:schemeClr>
              </a:solidFill>
            </a:rPr>
            <a:t>Approval of final text </a:t>
          </a:r>
        </a:p>
      </dgm:t>
    </dgm:pt>
    <dgm:pt modelId="{F4B11F0F-8B9D-439E-BB54-642AD396E57A}" type="parTrans" cxnId="{D525C61C-7FFA-4994-8382-CA40FCFDD607}">
      <dgm:prSet/>
      <dgm:spPr/>
      <dgm:t>
        <a:bodyPr/>
        <a:lstStyle/>
        <a:p>
          <a:endParaRPr lang="en-US"/>
        </a:p>
      </dgm:t>
    </dgm:pt>
    <dgm:pt modelId="{A6F38EB0-25DA-4FB1-B6FF-99FBD37DC0E9}" type="sibTrans" cxnId="{D525C61C-7FFA-4994-8382-CA40FCFDD607}">
      <dgm:prSet/>
      <dgm:spPr/>
      <dgm:t>
        <a:bodyPr/>
        <a:lstStyle/>
        <a:p>
          <a:endParaRPr lang="en-US"/>
        </a:p>
      </dgm:t>
    </dgm:pt>
    <dgm:pt modelId="{52BB80B0-E634-4D6A-95D9-3DF069E73076}" type="pres">
      <dgm:prSet presAssocID="{AE2C4D87-0D2D-49D6-B409-417100263B79}" presName="linear" presStyleCnt="0">
        <dgm:presLayoutVars>
          <dgm:animLvl val="lvl"/>
          <dgm:resizeHandles val="exact"/>
        </dgm:presLayoutVars>
      </dgm:prSet>
      <dgm:spPr/>
    </dgm:pt>
    <dgm:pt modelId="{FFE2CFBF-B180-48BE-B103-3AFF0E973A7F}" type="pres">
      <dgm:prSet presAssocID="{86926608-600B-4E06-8217-10B48ED777E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85B9B01-DF7C-4B28-A0F3-5AA8F568A866}" type="pres">
      <dgm:prSet presAssocID="{86926608-600B-4E06-8217-10B48ED777E3}" presName="childText" presStyleLbl="revTx" presStyleIdx="0" presStyleCnt="2">
        <dgm:presLayoutVars>
          <dgm:bulletEnabled val="1"/>
        </dgm:presLayoutVars>
      </dgm:prSet>
      <dgm:spPr/>
    </dgm:pt>
    <dgm:pt modelId="{B1E45CA4-B8FD-4758-9AF5-3ADD4E56AB4D}" type="pres">
      <dgm:prSet presAssocID="{2D856ADF-3D1C-4E0F-854E-6571AABD1EFD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286C897-D4BA-41C3-A364-4FB41DB43D63}" type="pres">
      <dgm:prSet presAssocID="{2D856ADF-3D1C-4E0F-854E-6571AABD1EFD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59E16911-DB36-4F47-BEF9-84422CA5378E}" type="presOf" srcId="{F1590993-4245-4A07-A612-1099AB30DA75}" destId="{785B9B01-DF7C-4B28-A0F3-5AA8F568A866}" srcOrd="0" destOrd="2" presId="urn:microsoft.com/office/officeart/2005/8/layout/vList2"/>
    <dgm:cxn modelId="{D525C61C-7FFA-4994-8382-CA40FCFDD607}" srcId="{2D856ADF-3D1C-4E0F-854E-6571AABD1EFD}" destId="{EF7AD03B-9871-440B-824A-AED6993AC4FB}" srcOrd="1" destOrd="0" parTransId="{F4B11F0F-8B9D-439E-BB54-642AD396E57A}" sibTransId="{A6F38EB0-25DA-4FB1-B6FF-99FBD37DC0E9}"/>
    <dgm:cxn modelId="{56428C37-3812-44D2-952A-2BB6A1CC0173}" type="presOf" srcId="{2D856ADF-3D1C-4E0F-854E-6571AABD1EFD}" destId="{B1E45CA4-B8FD-4758-9AF5-3ADD4E56AB4D}" srcOrd="0" destOrd="0" presId="urn:microsoft.com/office/officeart/2005/8/layout/vList2"/>
    <dgm:cxn modelId="{69E87E66-59E6-4E91-B9E0-31EA0A64C9D5}" type="presOf" srcId="{86926608-600B-4E06-8217-10B48ED777E3}" destId="{FFE2CFBF-B180-48BE-B103-3AFF0E973A7F}" srcOrd="0" destOrd="0" presId="urn:microsoft.com/office/officeart/2005/8/layout/vList2"/>
    <dgm:cxn modelId="{936CA767-392C-4356-A3A3-EAAFBA89C1B9}" srcId="{86926608-600B-4E06-8217-10B48ED777E3}" destId="{72912728-8D82-4A52-BC7E-823796E3F1BA}" srcOrd="1" destOrd="0" parTransId="{4AC778E1-1496-4852-BFC8-56C5F96E9E06}" sibTransId="{DBA5345B-7551-4B48-9264-52AC6271A373}"/>
    <dgm:cxn modelId="{A0EC127D-AEEC-424D-9247-4055B2CAAEAE}" type="presOf" srcId="{BE57426C-9035-42FF-877E-F3AED2DFB128}" destId="{785B9B01-DF7C-4B28-A0F3-5AA8F568A866}" srcOrd="0" destOrd="0" presId="urn:microsoft.com/office/officeart/2005/8/layout/vList2"/>
    <dgm:cxn modelId="{E047277D-0CDA-425A-B5CC-C85C5B21BF02}" srcId="{86926608-600B-4E06-8217-10B48ED777E3}" destId="{BE57426C-9035-42FF-877E-F3AED2DFB128}" srcOrd="0" destOrd="0" parTransId="{F93A71D0-B449-4C2A-85FA-FAD3A59B9614}" sibTransId="{E6F33D78-62FA-4644-B78A-71496B9C99FA}"/>
    <dgm:cxn modelId="{035CA387-B81A-4D86-9703-501505CA7CB9}" srcId="{2D856ADF-3D1C-4E0F-854E-6571AABD1EFD}" destId="{8F7DEB0F-56F0-460C-9B09-1DE07BB07917}" srcOrd="0" destOrd="0" parTransId="{2972FA20-39CC-42E3-8CFA-4DA04613DEA5}" sibTransId="{5CF4C689-4FC1-4C63-8D06-34C41D312EE1}"/>
    <dgm:cxn modelId="{2380158C-59C6-4B59-9DA0-23CB0B245811}" type="presOf" srcId="{72912728-8D82-4A52-BC7E-823796E3F1BA}" destId="{785B9B01-DF7C-4B28-A0F3-5AA8F568A866}" srcOrd="0" destOrd="1" presId="urn:microsoft.com/office/officeart/2005/8/layout/vList2"/>
    <dgm:cxn modelId="{95F9A6A5-8596-4A4E-8EE3-431703BCC0A1}" type="presOf" srcId="{8F7DEB0F-56F0-460C-9B09-1DE07BB07917}" destId="{E286C897-D4BA-41C3-A364-4FB41DB43D63}" srcOrd="0" destOrd="0" presId="urn:microsoft.com/office/officeart/2005/8/layout/vList2"/>
    <dgm:cxn modelId="{ACE4F5AB-7160-4D74-AB57-99B24CF78A09}" type="presOf" srcId="{EF7AD03B-9871-440B-824A-AED6993AC4FB}" destId="{E286C897-D4BA-41C3-A364-4FB41DB43D63}" srcOrd="0" destOrd="1" presId="urn:microsoft.com/office/officeart/2005/8/layout/vList2"/>
    <dgm:cxn modelId="{E27FC7AC-CA53-4901-9680-E458C98E17DE}" srcId="{AE2C4D87-0D2D-49D6-B409-417100263B79}" destId="{2D856ADF-3D1C-4E0F-854E-6571AABD1EFD}" srcOrd="1" destOrd="0" parTransId="{1C779277-CBF5-4DBD-9567-E1707076B242}" sibTransId="{5AEDB79D-C015-409E-8BAF-037816A52C5A}"/>
    <dgm:cxn modelId="{2BB48BBD-5BB2-4AD7-B9AC-BB404064DB95}" type="presOf" srcId="{AE2C4D87-0D2D-49D6-B409-417100263B79}" destId="{52BB80B0-E634-4D6A-95D9-3DF069E73076}" srcOrd="0" destOrd="0" presId="urn:microsoft.com/office/officeart/2005/8/layout/vList2"/>
    <dgm:cxn modelId="{772C8CD9-74EC-4C23-A63F-A626935D665D}" srcId="{86926608-600B-4E06-8217-10B48ED777E3}" destId="{F1590993-4245-4A07-A612-1099AB30DA75}" srcOrd="2" destOrd="0" parTransId="{6B098676-F6E8-4E65-8810-67DDB306A35F}" sibTransId="{D4F410DE-101A-4504-B768-094D8D41C437}"/>
    <dgm:cxn modelId="{CF2D09E5-5AB6-478B-B5C7-8102ADCB6BC8}" srcId="{AE2C4D87-0D2D-49D6-B409-417100263B79}" destId="{86926608-600B-4E06-8217-10B48ED777E3}" srcOrd="0" destOrd="0" parTransId="{96B903FB-E7AE-4D95-81A8-1B4E8E982FC2}" sibTransId="{E0153F32-A591-49E6-B96F-5B52518FC464}"/>
    <dgm:cxn modelId="{D06DF064-D658-4CDD-A99B-08C21DBD3301}" type="presParOf" srcId="{52BB80B0-E634-4D6A-95D9-3DF069E73076}" destId="{FFE2CFBF-B180-48BE-B103-3AFF0E973A7F}" srcOrd="0" destOrd="0" presId="urn:microsoft.com/office/officeart/2005/8/layout/vList2"/>
    <dgm:cxn modelId="{D53C4E91-9948-47B5-B5A1-0A4974702687}" type="presParOf" srcId="{52BB80B0-E634-4D6A-95D9-3DF069E73076}" destId="{785B9B01-DF7C-4B28-A0F3-5AA8F568A866}" srcOrd="1" destOrd="0" presId="urn:microsoft.com/office/officeart/2005/8/layout/vList2"/>
    <dgm:cxn modelId="{4CFEDB67-E203-4199-ADFE-0B40A6322C09}" type="presParOf" srcId="{52BB80B0-E634-4D6A-95D9-3DF069E73076}" destId="{B1E45CA4-B8FD-4758-9AF5-3ADD4E56AB4D}" srcOrd="2" destOrd="0" presId="urn:microsoft.com/office/officeart/2005/8/layout/vList2"/>
    <dgm:cxn modelId="{3053806E-6631-479A-9B00-129DA4D44B95}" type="presParOf" srcId="{52BB80B0-E634-4D6A-95D9-3DF069E73076}" destId="{E286C897-D4BA-41C3-A364-4FB41DB43D6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2CFBF-B180-48BE-B103-3AFF0E973A7F}">
      <dsp:nvSpPr>
        <dsp:cNvPr id="0" name=""/>
        <dsp:cNvSpPr/>
      </dsp:nvSpPr>
      <dsp:spPr>
        <a:xfrm>
          <a:off x="0" y="113897"/>
          <a:ext cx="72644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September 2020</a:t>
          </a:r>
        </a:p>
      </dsp:txBody>
      <dsp:txXfrm>
        <a:off x="39980" y="153877"/>
        <a:ext cx="7184440" cy="739039"/>
      </dsp:txXfrm>
    </dsp:sp>
    <dsp:sp modelId="{785B9B01-DF7C-4B28-A0F3-5AA8F568A866}">
      <dsp:nvSpPr>
        <dsp:cNvPr id="0" name=""/>
        <dsp:cNvSpPr/>
      </dsp:nvSpPr>
      <dsp:spPr>
        <a:xfrm>
          <a:off x="0" y="932897"/>
          <a:ext cx="7264400" cy="1340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0645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 dirty="0">
              <a:solidFill>
                <a:schemeClr val="tx1">
                  <a:lumMod val="75000"/>
                  <a:lumOff val="25000"/>
                </a:schemeClr>
              </a:solidFill>
            </a:rPr>
            <a:t>CAG discussion 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 dirty="0">
              <a:solidFill>
                <a:schemeClr val="tx1">
                  <a:lumMod val="75000"/>
                  <a:lumOff val="25000"/>
                </a:schemeClr>
              </a:solidFill>
            </a:rPr>
            <a:t>IESBA first-read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 dirty="0">
              <a:solidFill>
                <a:schemeClr val="tx1">
                  <a:lumMod val="75000"/>
                  <a:lumOff val="25000"/>
                </a:schemeClr>
              </a:solidFill>
            </a:rPr>
            <a:t>Targeted outreach with major stakeholders </a:t>
          </a:r>
        </a:p>
      </dsp:txBody>
      <dsp:txXfrm>
        <a:off x="0" y="932897"/>
        <a:ext cx="7264400" cy="1340325"/>
      </dsp:txXfrm>
    </dsp:sp>
    <dsp:sp modelId="{B1E45CA4-B8FD-4758-9AF5-3ADD4E56AB4D}">
      <dsp:nvSpPr>
        <dsp:cNvPr id="0" name=""/>
        <dsp:cNvSpPr/>
      </dsp:nvSpPr>
      <dsp:spPr>
        <a:xfrm>
          <a:off x="0" y="2273222"/>
          <a:ext cx="72644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December 2020 </a:t>
          </a:r>
        </a:p>
      </dsp:txBody>
      <dsp:txXfrm>
        <a:off x="39980" y="2313202"/>
        <a:ext cx="7184440" cy="739039"/>
      </dsp:txXfrm>
    </dsp:sp>
    <dsp:sp modelId="{E286C897-D4BA-41C3-A364-4FB41DB43D63}">
      <dsp:nvSpPr>
        <dsp:cNvPr id="0" name=""/>
        <dsp:cNvSpPr/>
      </dsp:nvSpPr>
      <dsp:spPr>
        <a:xfrm>
          <a:off x="0" y="3092222"/>
          <a:ext cx="7264400" cy="887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0645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 dirty="0">
              <a:solidFill>
                <a:schemeClr val="tx1">
                  <a:lumMod val="75000"/>
                  <a:lumOff val="25000"/>
                </a:schemeClr>
              </a:solidFill>
            </a:rPr>
            <a:t>Second-read 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700" kern="1200" dirty="0">
              <a:solidFill>
                <a:schemeClr val="tx1">
                  <a:lumMod val="75000"/>
                  <a:lumOff val="25000"/>
                </a:schemeClr>
              </a:solidFill>
            </a:rPr>
            <a:t>Approval of final text </a:t>
          </a:r>
        </a:p>
      </dsp:txBody>
      <dsp:txXfrm>
        <a:off x="0" y="3092222"/>
        <a:ext cx="7264400" cy="8875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569" y="6"/>
            <a:ext cx="3012000" cy="461193"/>
          </a:xfrm>
          <a:prstGeom prst="rect">
            <a:avLst/>
          </a:prstGeom>
        </p:spPr>
        <p:txBody>
          <a:bodyPr vert="horz" lIns="87449" tIns="43725" rIns="87449" bIns="43725" rtlCol="0"/>
          <a:lstStyle>
            <a:lvl1pPr algn="r">
              <a:defRPr sz="1100"/>
            </a:lvl1pPr>
          </a:lstStyle>
          <a:p>
            <a:r>
              <a:rPr lang="en-US" dirty="0"/>
              <a:t>Item JT-A.1 </a:t>
            </a:r>
          </a:p>
          <a:p>
            <a:r>
              <a:rPr lang="en-US" dirty="0"/>
              <a:t>IAASB-IESBA-NSS Collaboration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569" y="8773360"/>
            <a:ext cx="3012000" cy="461193"/>
          </a:xfrm>
          <a:prstGeom prst="rect">
            <a:avLst/>
          </a:prstGeom>
        </p:spPr>
        <p:txBody>
          <a:bodyPr vert="horz" lIns="87449" tIns="43725" rIns="87449" bIns="43725" rtlCol="0" anchor="b"/>
          <a:lstStyle>
            <a:lvl1pPr algn="r">
              <a:defRPr sz="1100"/>
            </a:lvl1pPr>
          </a:lstStyle>
          <a:p>
            <a:fld id="{D304C6F8-1F11-40FA-A839-CE5FD0B759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713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1699" cy="461804"/>
          </a:xfrm>
          <a:prstGeom prst="rect">
            <a:avLst/>
          </a:prstGeom>
        </p:spPr>
        <p:txBody>
          <a:bodyPr vert="horz" lIns="92441" tIns="46220" rIns="92441" bIns="46220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71" y="0"/>
            <a:ext cx="3011699" cy="461804"/>
          </a:xfrm>
          <a:prstGeom prst="rect">
            <a:avLst/>
          </a:prstGeom>
        </p:spPr>
        <p:txBody>
          <a:bodyPr vert="horz" wrap="square" lIns="92441" tIns="46220" rIns="92441" bIns="462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531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1" tIns="46220" rIns="92441" bIns="462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98463" y="4387135"/>
            <a:ext cx="6153150" cy="4345701"/>
          </a:xfrm>
          <a:prstGeom prst="rect">
            <a:avLst/>
          </a:prstGeom>
        </p:spPr>
        <p:txBody>
          <a:bodyPr vert="horz" lIns="92441" tIns="46220" rIns="92441" bIns="462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61436"/>
            <a:ext cx="3011699" cy="273035"/>
          </a:xfrm>
          <a:prstGeom prst="rect">
            <a:avLst/>
          </a:prstGeom>
        </p:spPr>
        <p:txBody>
          <a:bodyPr vert="horz" lIns="92441" tIns="46220" rIns="92441" bIns="46220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71" y="8961436"/>
            <a:ext cx="3011699" cy="273036"/>
          </a:xfrm>
          <a:prstGeom prst="rect">
            <a:avLst/>
          </a:prstGeom>
        </p:spPr>
        <p:txBody>
          <a:bodyPr vert="horz" wrap="square" lIns="92441" tIns="46220" rIns="92441" bIns="46220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331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990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07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32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B85E0-DE0A-4858-A392-600BA93F7CE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62116E3-2BE9-47E8-81B8-D000F497DD44}" type="datetime1">
              <a:rPr lang="en-US" smtClean="0"/>
              <a:t>7/22/2020</a:t>
            </a:fld>
            <a:endParaRPr lang="en-US"/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C4F24382-ADFD-44EA-876E-58349E0DE5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23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379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28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004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408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64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297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177551F-2C26-5D4E-AA97-F437309E464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78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asb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5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9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972579" y="5105406"/>
            <a:ext cx="2189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www.iaasb.org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5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78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72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9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71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038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11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11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70" indent="0">
              <a:buNone/>
              <a:defRPr sz="2400"/>
            </a:lvl2pPr>
            <a:lvl3pPr marL="1219140" indent="0">
              <a:buNone/>
              <a:defRPr sz="2133"/>
            </a:lvl3pPr>
            <a:lvl4pPr marL="1828709" indent="0">
              <a:buNone/>
              <a:defRPr sz="1867"/>
            </a:lvl4pPr>
            <a:lvl5pPr marL="2438278" indent="0">
              <a:buNone/>
              <a:defRPr sz="1867"/>
            </a:lvl5pPr>
            <a:lvl6pPr marL="3047848" indent="0">
              <a:buNone/>
              <a:defRPr sz="1867"/>
            </a:lvl6pPr>
            <a:lvl7pPr marL="3657418" indent="0">
              <a:buNone/>
              <a:defRPr sz="1867"/>
            </a:lvl7pPr>
            <a:lvl8pPr marL="4266987" indent="0">
              <a:buNone/>
              <a:defRPr sz="1867"/>
            </a:lvl8pPr>
            <a:lvl9pPr marL="487655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14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44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8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046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71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730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5100816" y="5105406"/>
            <a:ext cx="1930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2"/>
              </a:rPr>
              <a:t>www.ifac.org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99" y="2216566"/>
            <a:ext cx="3535015" cy="1022788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50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12192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6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3850"/>
            <a:ext cx="883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676408"/>
            <a:ext cx="6197600" cy="990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2629189" cy="79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5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16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36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3" y="4406909"/>
            <a:ext cx="10818284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3" y="2906713"/>
            <a:ext cx="10818284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9924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81200"/>
            <a:ext cx="51816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0" y="1981200"/>
            <a:ext cx="51816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4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132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404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7216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1"/>
            <a:ext cx="6815667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3" y="1600209"/>
            <a:ext cx="4112684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7812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447802"/>
            <a:ext cx="11277600" cy="4419601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950885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972579" y="5105400"/>
            <a:ext cx="16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2"/>
              </a:rPr>
              <a:t>www.iaasb.org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3" y="2057400"/>
            <a:ext cx="4073652" cy="12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9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4988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5" y="457204"/>
            <a:ext cx="2642465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57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10"/>
            <a:ext cx="12192000" cy="59875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4499" y="6326390"/>
            <a:ext cx="852032" cy="335774"/>
          </a:xfrm>
          <a:prstGeom prst="rect">
            <a:avLst/>
          </a:prstGeom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fld id="{605F50E8-FD69-1B47-8B62-FEC05D161593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defTabSz="457189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914405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Page toppe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"/>
            <a:ext cx="12192000" cy="319679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6" y="123542"/>
            <a:ext cx="12240335" cy="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6" y="3311814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0" y="5545501"/>
            <a:ext cx="8534400" cy="573015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1758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9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4499" y="6326390"/>
            <a:ext cx="852032" cy="335774"/>
          </a:xfrm>
          <a:prstGeom prst="rect">
            <a:avLst/>
          </a:prstGeom>
        </p:spPr>
        <p:txBody>
          <a:bodyPr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fld id="{605F50E8-FD69-1B47-8B62-FEC05D161593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defTabSz="457189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6" y="5677391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6" y="6325502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6669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350164" y="4384604"/>
            <a:ext cx="2186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www.iaasb.org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276910"/>
            <a:ext cx="12192000" cy="5810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" y="6222997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0" y="6553209"/>
            <a:ext cx="12192000" cy="3047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0736"/>
            <a:ext cx="12192000" cy="538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" y="555542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" y="1203653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661" y="2797270"/>
            <a:ext cx="5922280" cy="78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43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5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84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564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177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9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71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8537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11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11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70" indent="0">
              <a:buNone/>
              <a:defRPr sz="2400"/>
            </a:lvl2pPr>
            <a:lvl3pPr marL="1219140" indent="0">
              <a:buNone/>
              <a:defRPr sz="2133"/>
            </a:lvl3pPr>
            <a:lvl4pPr marL="1828709" indent="0">
              <a:buNone/>
              <a:defRPr sz="1867"/>
            </a:lvl4pPr>
            <a:lvl5pPr marL="2438278" indent="0">
              <a:buNone/>
              <a:defRPr sz="1867"/>
            </a:lvl5pPr>
            <a:lvl6pPr marL="3047848" indent="0">
              <a:buNone/>
              <a:defRPr sz="1867"/>
            </a:lvl6pPr>
            <a:lvl7pPr marL="3657418" indent="0">
              <a:buNone/>
              <a:defRPr sz="1867"/>
            </a:lvl7pPr>
            <a:lvl8pPr marL="4266987" indent="0">
              <a:buNone/>
              <a:defRPr sz="1867"/>
            </a:lvl8pPr>
            <a:lvl9pPr marL="487655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7480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9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71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11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70" indent="0">
              <a:buNone/>
              <a:defRPr sz="1600"/>
            </a:lvl2pPr>
            <a:lvl3pPr marL="1219140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8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07251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486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353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71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927401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9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30" y="3659421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6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2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11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11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70" indent="0">
              <a:buNone/>
              <a:defRPr sz="2400"/>
            </a:lvl2pPr>
            <a:lvl3pPr marL="1219140" indent="0">
              <a:buNone/>
              <a:defRPr sz="2133"/>
            </a:lvl3pPr>
            <a:lvl4pPr marL="1828709" indent="0">
              <a:buNone/>
              <a:defRPr sz="1867"/>
            </a:lvl4pPr>
            <a:lvl5pPr marL="2438278" indent="0">
              <a:buNone/>
              <a:defRPr sz="1867"/>
            </a:lvl5pPr>
            <a:lvl6pPr marL="3047848" indent="0">
              <a:buNone/>
              <a:defRPr sz="1867"/>
            </a:lvl6pPr>
            <a:lvl7pPr marL="3657418" indent="0">
              <a:buNone/>
              <a:defRPr sz="1867"/>
            </a:lvl7pPr>
            <a:lvl8pPr marL="4266987" indent="0">
              <a:buNone/>
              <a:defRPr sz="1867"/>
            </a:lvl8pPr>
            <a:lvl9pPr marL="4876557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498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71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467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70" indent="0" algn="ctr">
              <a:buNone/>
              <a:defRPr/>
            </a:lvl2pPr>
            <a:lvl3pPr marL="1219140" indent="0" algn="ctr">
              <a:buNone/>
              <a:defRPr/>
            </a:lvl3pPr>
            <a:lvl4pPr marL="1828709" indent="0" algn="ctr">
              <a:buNone/>
              <a:defRPr/>
            </a:lvl4pPr>
            <a:lvl5pPr marL="2438278" indent="0" algn="ctr">
              <a:buNone/>
              <a:defRPr/>
            </a:lvl5pPr>
            <a:lvl6pPr marL="3047848" indent="0" algn="ctr">
              <a:buNone/>
              <a:defRPr/>
            </a:lvl6pPr>
            <a:lvl7pPr marL="3657418" indent="0" algn="ctr">
              <a:buNone/>
              <a:defRPr/>
            </a:lvl7pPr>
            <a:lvl8pPr marL="4266987" indent="0" algn="ctr">
              <a:buNone/>
              <a:defRPr/>
            </a:lvl8pPr>
            <a:lvl9pPr marL="487655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10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71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9698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6.jp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5" y="2322"/>
            <a:ext cx="12187961" cy="16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61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1067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60" y="6319908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0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4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78" indent="-457178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46" indent="-463272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19" indent="-463272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092" indent="-463272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365" indent="-463272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5" y="2322"/>
            <a:ext cx="12187961" cy="16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61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1067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319908"/>
            <a:ext cx="1383792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4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78" indent="-457178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46" indent="-463272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19" indent="-463272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092" indent="-463272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365" indent="-463272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Ribbon_orange_top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9"/>
            <a:ext cx="12175067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533400"/>
            <a:ext cx="904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24000"/>
            <a:ext cx="11277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7" y="6432550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E3CAB21C-BC65-364F-A804-105922D50C8B}" type="slidenum">
              <a:rPr lang="en-US" sz="800" smtClean="0">
                <a:solidFill>
                  <a:srgbClr val="808080"/>
                </a:solidFill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236285"/>
            <a:ext cx="1295400" cy="39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5" r:id="rId12"/>
    <p:sldLayoutId id="2147483876" r:id="rId13"/>
    <p:sldLayoutId id="2147483877" r:id="rId1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5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9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61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60" y="6319908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5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4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0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278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78" indent="-457178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46" indent="-463272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19" indent="-463272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092" indent="-463272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365" indent="-463272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63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5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Relationship Id="rId4" Type="http://schemas.openxmlformats.org/officeDocument/2006/relationships/hyperlink" Target="https://www.ethicsboard.org/publications/proposed-revisions-fee-related-provisions-co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hicsboard.org/publications/proposed-revisions-fee-related-provisions-cod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988305" y="1752600"/>
            <a:ext cx="6858000" cy="990600"/>
          </a:xfrm>
        </p:spPr>
        <p:txBody>
          <a:bodyPr/>
          <a:lstStyle/>
          <a:p>
            <a:r>
              <a:rPr lang="en-US" dirty="0"/>
              <a:t>Overview of Key </a:t>
            </a:r>
            <a:r>
              <a:rPr lang="en-US"/>
              <a:t>Comments to Fees </a:t>
            </a:r>
            <a:r>
              <a:rPr lang="en-US" dirty="0"/>
              <a:t>Exposure Draft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429000"/>
            <a:ext cx="6553200" cy="685801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Ian McPhee, Task Force Chair</a:t>
            </a:r>
          </a:p>
          <a:p>
            <a:pPr>
              <a:spcBef>
                <a:spcPts val="2400"/>
              </a:spcBef>
            </a:pPr>
            <a:endParaRPr lang="en-US" sz="2133" dirty="0">
              <a:latin typeface="Arial" charset="0"/>
            </a:endParaRPr>
          </a:p>
          <a:p>
            <a:pPr>
              <a:spcBef>
                <a:spcPts val="2400"/>
              </a:spcBef>
            </a:pPr>
            <a:r>
              <a:rPr lang="en-US" sz="2133" dirty="0">
                <a:latin typeface="Arial" charset="0"/>
              </a:rPr>
              <a:t>Virtual IESBA Meeting</a:t>
            </a:r>
          </a:p>
          <a:p>
            <a:pPr>
              <a:spcBef>
                <a:spcPts val="600"/>
              </a:spcBef>
            </a:pPr>
            <a:r>
              <a:rPr lang="en-US" sz="2133" dirty="0">
                <a:latin typeface="Arial" charset="0"/>
              </a:rPr>
              <a:t>July 22, 2020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F04C09-8E0C-48A6-A4A4-4D042D940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352800"/>
            <a:ext cx="3228975" cy="2541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Transparency to Fee-related Information of PIEs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9903" y="1676400"/>
            <a:ext cx="6400800" cy="4648200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600" dirty="0"/>
              <a:t>Support that transparency can serve to better inform views and decisions about the auditor’s independence </a:t>
            </a:r>
          </a:p>
          <a:p>
            <a:r>
              <a:rPr lang="en-US" sz="1600" dirty="0"/>
              <a:t>Support to enhanced provisions regarding communication of fee-related information of PIEs to TCWG </a:t>
            </a:r>
          </a:p>
          <a:p>
            <a:r>
              <a:rPr lang="en-US" sz="1600" dirty="0"/>
              <a:t>Support from some regulators to proposals on public disclosure</a:t>
            </a:r>
          </a:p>
          <a:p>
            <a:r>
              <a:rPr lang="en-US" sz="1600" dirty="0"/>
              <a:t>However, concerns (from the 4 NSS, spread of MBs and majority of firms) regarding the requirement for firms to disclose fee-related information</a:t>
            </a:r>
          </a:p>
          <a:p>
            <a:pPr lvl="1"/>
            <a:r>
              <a:rPr lang="en-US" sz="1400" dirty="0"/>
              <a:t>Requiring such disclosure is outside of the remit of the Code and should be addressed by law or regulation</a:t>
            </a:r>
          </a:p>
          <a:p>
            <a:pPr lvl="1"/>
            <a:r>
              <a:rPr lang="en-US" sz="1400" dirty="0"/>
              <a:t>Disclosure is the clients’ responsibility and should not be imposed on the auditor through the Code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8214FD-4F7A-4FC8-9113-E71991ABE47F}"/>
              </a:ext>
            </a:extLst>
          </p:cNvPr>
          <p:cNvSpPr txBox="1">
            <a:spLocks/>
          </p:cNvSpPr>
          <p:nvPr/>
        </p:nvSpPr>
        <p:spPr bwMode="auto">
          <a:xfrm>
            <a:off x="6781800" y="1676400"/>
            <a:ext cx="518159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3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667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133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lang="en-US" sz="1867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35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</a:rPr>
              <a:t>TF preliminary response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Enhanced transparency of fee-related information is an important element of the proposals</a:t>
            </a:r>
          </a:p>
          <a:p>
            <a:pPr>
              <a:spcBef>
                <a:spcPts val="600"/>
              </a:spcBef>
              <a:defRPr/>
            </a:pPr>
            <a:r>
              <a:rPr lang="en-US" sz="1600" i="1" u="sng" kern="0" dirty="0">
                <a:solidFill>
                  <a:schemeClr val="accent1"/>
                </a:solidFill>
              </a:rPr>
              <a:t>Question to the Board is whether transparency could be achieved at a global level by ways other than through modifications to the Code?</a:t>
            </a:r>
            <a:endParaRPr lang="en-US" sz="1600" i="1" u="sng" kern="0" dirty="0">
              <a:solidFill>
                <a:schemeClr val="accent1"/>
              </a:solidFill>
              <a:latin typeface="Arial"/>
            </a:endParaRPr>
          </a:p>
          <a:p>
            <a:pPr marL="463274" lvl="1" indent="0">
              <a:spcBef>
                <a:spcPts val="600"/>
              </a:spcBef>
              <a:buNone/>
              <a:defRPr/>
            </a:pPr>
            <a:r>
              <a:rPr lang="en-US" sz="1400" kern="0" dirty="0">
                <a:solidFill>
                  <a:schemeClr val="accent1"/>
                </a:solidFill>
                <a:latin typeface="Arial"/>
              </a:rPr>
              <a:t>→ Whether to c</a:t>
            </a:r>
            <a:r>
              <a:rPr lang="en-US" sz="1400" kern="0" dirty="0">
                <a:solidFill>
                  <a:schemeClr val="accent1"/>
                </a:solidFill>
              </a:rPr>
              <a:t>onvey to IASB and IOSCO the feedback from commentators that requiring the disclosure of fee-related information in financial statements would improve transparency and consequently the value of financial reporting</a:t>
            </a:r>
          </a:p>
          <a:p>
            <a:pPr>
              <a:spcBef>
                <a:spcPts val="600"/>
              </a:spcBef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 to Board comments, the TF will continue the proposal to provide global transparency at earliest time possible</a:t>
            </a:r>
          </a:p>
          <a:p>
            <a:pPr lvl="1">
              <a:spcBef>
                <a:spcPts val="600"/>
              </a:spcBef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Extent of TF specific proposals can be further considered</a:t>
            </a:r>
            <a:r>
              <a:rPr lang="en-US" sz="18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	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ＭＳ Ｐゴシック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103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B55A1A0-6ABB-4224-9E8D-FC8AD8807195}"/>
              </a:ext>
            </a:extLst>
          </p:cNvPr>
          <p:cNvSpPr/>
          <p:nvPr/>
        </p:nvSpPr>
        <p:spPr bwMode="auto">
          <a:xfrm>
            <a:off x="533400" y="1797202"/>
            <a:ext cx="55626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FFFFFF"/>
                </a:solidFill>
              </a:rPr>
              <a:t>Requirement regarding disclosure of fee-related information of a PIE audit client to TCWG and to public</a:t>
            </a:r>
          </a:p>
        </p:txBody>
      </p:sp>
    </p:spTree>
    <p:extLst>
      <p:ext uri="{BB962C8B-B14F-4D97-AF65-F5344CB8AC3E}">
        <p14:creationId xmlns:p14="http://schemas.microsoft.com/office/powerpoint/2010/main" val="539102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xt Steps Illustrations, Royalty-Free Vector Graphics &amp; Clip Art">
            <a:extLst>
              <a:ext uri="{FF2B5EF4-FFF2-40B4-BE49-F238E27FC236}">
                <a16:creationId xmlns:a16="http://schemas.microsoft.com/office/drawing/2014/main" id="{2ECECC6E-DB76-4F62-8647-0B6067CB4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8600" y="1676400"/>
            <a:ext cx="4093633" cy="4093633"/>
          </a:xfrm>
          <a:prstGeom prst="rect">
            <a:avLst/>
          </a:prstGeom>
          <a:solidFill>
            <a:srgbClr val="FFFFFF"/>
          </a:solidFill>
        </p:spPr>
      </p:pic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436E42B5-76DB-4CDB-8C61-E5AB89A3651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17831543"/>
              </p:ext>
            </p:extLst>
          </p:nvPr>
        </p:nvGraphicFramePr>
        <p:xfrm>
          <a:off x="508000" y="1799171"/>
          <a:ext cx="7264400" cy="4093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8BA25920-592B-44B1-B1C1-B3CCDCB3C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Next Steps </a:t>
            </a:r>
          </a:p>
        </p:txBody>
      </p:sp>
    </p:spTree>
    <p:extLst>
      <p:ext uri="{BB962C8B-B14F-4D97-AF65-F5344CB8AC3E}">
        <p14:creationId xmlns:p14="http://schemas.microsoft.com/office/powerpoint/2010/main" val="921939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058F2BC-68EC-1C47-B551-1B4FA3C3C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251" y="572773"/>
            <a:ext cx="2701215" cy="29578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A8F420-D9C1-47FD-A685-9C3766BE1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267" y="5634567"/>
            <a:ext cx="4318000" cy="431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A2393B-E7F5-4878-AFC8-6DC6616BDD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33" y="471173"/>
            <a:ext cx="2187643" cy="295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38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merican University in Cairo president criticised for fee hike ...">
            <a:extLst>
              <a:ext uri="{FF2B5EF4-FFF2-40B4-BE49-F238E27FC236}">
                <a16:creationId xmlns:a16="http://schemas.microsoft.com/office/drawing/2014/main" id="{9661F4F7-2084-46EB-BFC9-5CF61B1AA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2895600"/>
            <a:ext cx="3438525" cy="226634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63833F-C82E-462C-AD2F-9183F6635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8800" y="1799171"/>
            <a:ext cx="6045200" cy="4093633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/>
              <a:t>To note observations and key issues raised by respondents to the </a:t>
            </a:r>
            <a:r>
              <a:rPr lang="en-US" sz="2200" dirty="0">
                <a:hlinkClick r:id="rId4"/>
              </a:rPr>
              <a:t>Fees Exposure Draft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/>
              <a:t>To provide input on Fees Task Force’s (TF) early views regarding how to address main comments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TF met on 2 July and discussed observations and key comments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Based on the comments and IESBA input, TF will develop full review and changes to proposals by September</a:t>
            </a:r>
          </a:p>
          <a:p>
            <a:pPr lvl="1">
              <a:lnSpc>
                <a:spcPct val="90000"/>
              </a:lnSpc>
            </a:pPr>
            <a:endParaRPr lang="en-US" sz="2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C78BAC-5E20-4EBE-B955-A9C952F82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Objective of IESBA Session </a:t>
            </a:r>
          </a:p>
        </p:txBody>
      </p:sp>
    </p:spTree>
    <p:extLst>
      <p:ext uri="{BB962C8B-B14F-4D97-AF65-F5344CB8AC3E}">
        <p14:creationId xmlns:p14="http://schemas.microsoft.com/office/powerpoint/2010/main" val="278145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10"/>
          <p:cNvSpPr txBox="1"/>
          <p:nvPr/>
        </p:nvSpPr>
        <p:spPr bwMode="auto">
          <a:xfrm>
            <a:off x="7162800" y="1905000"/>
            <a:ext cx="4572000" cy="398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Asia-Pacific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17 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(26 %)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Global organizations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16 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(25 %)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Europe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14 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(22 %)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Middle East &amp; Africa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8 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(12 %)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North America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6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 (9 %)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1100"/>
              </a:spcBef>
              <a:buSzPct val="100000"/>
              <a:buFont typeface="Arial" panose="020B0604020202020204" pitchFamily="34" charset="0"/>
              <a:buChar char="•"/>
              <a:defRPr sz="1600"/>
            </a:pP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South America – </a:t>
            </a:r>
            <a:r>
              <a:rPr lang="en-US" sz="25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3</a:t>
            </a:r>
            <a:r>
              <a:rPr lang="en-US" sz="25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 (4.5 %)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1800"/>
              </a:spcBef>
              <a:buSzPct val="100000"/>
              <a:buFont typeface="Wingdings" panose="05000000000000000000" pitchFamily="2" charset="2"/>
              <a:buChar char="v"/>
              <a:defRPr sz="1600"/>
            </a:pPr>
            <a:r>
              <a:rPr lang="en-US" sz="2500" dirty="0">
                <a:solidFill>
                  <a:schemeClr val="accent1"/>
                </a:solidFill>
                <a:latin typeface="+mn-lt"/>
                <a:ea typeface="ＭＳ Ｐゴシック" charset="0"/>
              </a:rPr>
              <a:t>MG – IFIAR &amp; IOSCO</a:t>
            </a:r>
          </a:p>
          <a:p>
            <a:pPr marL="457200" indent="-457200" eaLnBrk="1" hangingPunct="1">
              <a:lnSpc>
                <a:spcPct val="90000"/>
              </a:lnSpc>
              <a:spcBef>
                <a:spcPts val="1800"/>
              </a:spcBef>
              <a:buSzPct val="100000"/>
              <a:buFont typeface="Wingdings" panose="05000000000000000000" pitchFamily="2" charset="2"/>
              <a:buChar char="v"/>
              <a:defRPr sz="1600"/>
            </a:pPr>
            <a:r>
              <a:rPr lang="en-US" sz="2500" dirty="0">
                <a:solidFill>
                  <a:schemeClr val="accent1"/>
                </a:solidFill>
                <a:latin typeface="+mn-lt"/>
                <a:ea typeface="ＭＳ Ｐゴシック" charset="0"/>
              </a:rPr>
              <a:t>Certain IFAC MBs hold dual NSS role → here indicated as NSS</a:t>
            </a:r>
          </a:p>
          <a:p>
            <a:pPr eaLnBrk="1" hangingPunct="1">
              <a:lnSpc>
                <a:spcPct val="90000"/>
              </a:lnSpc>
              <a:spcBef>
                <a:spcPts val="1035"/>
              </a:spcBef>
              <a:buSzPct val="100000"/>
              <a:defRPr sz="1600"/>
            </a:pPr>
            <a:endParaRPr lang="en-US" sz="1800" i="1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spcBef>
                <a:spcPts val="1035"/>
              </a:spcBef>
              <a:buSzPct val="100000"/>
              <a:defRPr sz="1600"/>
            </a:pPr>
            <a:r>
              <a:rPr lang="en-US" sz="19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</a:rPr>
              <a:t>All comment letters available on </a:t>
            </a:r>
            <a:r>
              <a:rPr lang="en-US" sz="1900" i="1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hlinkClick r:id="rId3"/>
              </a:rPr>
              <a:t>IESBA website</a:t>
            </a:r>
            <a:endParaRPr lang="en-US" sz="1900" i="1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</a:endParaRPr>
          </a:p>
        </p:txBody>
      </p:sp>
      <p:sp>
        <p:nvSpPr>
          <p:cNvPr id="173" name="Title 3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200"/>
            </a:lvl1pPr>
          </a:lstStyle>
          <a:p>
            <a:r>
              <a:rPr lang="en-US" sz="3200" b="1" dirty="0">
                <a:latin typeface="+mj-lt"/>
                <a:ea typeface="ＭＳ Ｐゴシック" charset="0"/>
                <a:cs typeface="ＭＳ Ｐゴシック" charset="0"/>
              </a:rPr>
              <a:t>Overview of Respondents</a:t>
            </a:r>
          </a:p>
        </p:txBody>
      </p:sp>
      <p:sp>
        <p:nvSpPr>
          <p:cNvPr id="172" name="Slide Number Placeholder 3" hidden="1"/>
          <p:cNvSpPr txBox="1">
            <a:spLocks noGrp="1"/>
          </p:cNvSpPr>
          <p:nvPr>
            <p:ph type="sldNum" sz="quarter" idx="4294967295"/>
          </p:nvPr>
        </p:nvSpPr>
        <p:spPr>
          <a:xfrm>
            <a:off x="11616270" y="6432550"/>
            <a:ext cx="169335" cy="16933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r">
              <a:defRPr sz="1067">
                <a:solidFill>
                  <a:srgbClr val="808080"/>
                </a:solidFill>
              </a:defRPr>
            </a:lvl1pPr>
          </a:lstStyle>
          <a:p>
            <a:pPr>
              <a:spcAft>
                <a:spcPts val="600"/>
              </a:spcAft>
            </a:pPr>
            <a:fld id="{86CB4B4D-7CA3-9044-876B-883B54F8677D}" type="slidenum">
              <a:rPr/>
              <a:pPr>
                <a:spcAft>
                  <a:spcPts val="600"/>
                </a:spcAft>
              </a:pPr>
              <a:t>3</a:t>
            </a:fld>
            <a:endParaRPr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B126D216-F862-4140-B735-85A52C6FD4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678194"/>
              </p:ext>
            </p:extLst>
          </p:nvPr>
        </p:nvGraphicFramePr>
        <p:xfrm>
          <a:off x="508000" y="1799171"/>
          <a:ext cx="6350000" cy="4227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200">
                  <a:extLst>
                    <a:ext uri="{9D8B030D-6E8A-4147-A177-3AD203B41FA5}">
                      <a16:colId xmlns:a16="http://schemas.microsoft.com/office/drawing/2014/main" val="1757265079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029479860"/>
                    </a:ext>
                  </a:extLst>
                </a:gridCol>
              </a:tblGrid>
              <a:tr h="62931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/>
                        <a:t>Category </a:t>
                      </a:r>
                    </a:p>
                  </a:txBody>
                  <a:tcPr marL="104506" marR="104506" marT="52254" marB="52254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# of Respondents</a:t>
                      </a:r>
                    </a:p>
                  </a:txBody>
                  <a:tcPr marL="104506" marR="104506" marT="52254" marB="52254"/>
                </a:tc>
                <a:extLst>
                  <a:ext uri="{0D108BD9-81ED-4DB2-BD59-A6C34878D82A}">
                    <a16:rowId xmlns:a16="http://schemas.microsoft.com/office/drawing/2014/main" val="4040258421"/>
                  </a:ext>
                </a:extLst>
              </a:tr>
              <a:tr h="60637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Regulators &amp; oversight authorities, including</a:t>
                      </a: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MG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10 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(16 %)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3307061710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Public sector organizations 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(5 %)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1512135062"/>
                  </a:ext>
                </a:extLst>
              </a:tr>
              <a:tr h="48458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Preparers &amp; TCWG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1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(1,5 %)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2750151574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NSS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4 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(6 %)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2864115402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MBs (MBs)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30 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(47 %)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3033563669"/>
                  </a:ext>
                </a:extLst>
              </a:tr>
              <a:tr h="360619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12 </a:t>
                      </a:r>
                      <a:r>
                        <a:rPr lang="en-US" sz="21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(19 %)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37354955"/>
                  </a:ext>
                </a:extLst>
              </a:tr>
              <a:tr h="35491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Other 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4</a:t>
                      </a:r>
                      <a:r>
                        <a:rPr lang="en-US" sz="2100" b="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(6%)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711548720"/>
                  </a:ext>
                </a:extLst>
              </a:tr>
              <a:tr h="699932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Total </a:t>
                      </a:r>
                    </a:p>
                  </a:txBody>
                  <a:tcPr marL="104506" marR="104506" marT="52254" marB="52254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100" b="1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64</a:t>
                      </a:r>
                    </a:p>
                  </a:txBody>
                  <a:tcPr marL="104506" marR="104506" marT="52254" marB="52254" anchor="ctr"/>
                </a:tc>
                <a:extLst>
                  <a:ext uri="{0D108BD9-81ED-4DB2-BD59-A6C34878D82A}">
                    <a16:rowId xmlns:a16="http://schemas.microsoft.com/office/drawing/2014/main" val="549807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General Comments </a:t>
            </a:r>
          </a:p>
        </p:txBody>
      </p:sp>
      <p:pic>
        <p:nvPicPr>
          <p:cNvPr id="2050" name="Picture 2" descr="Read Our Feedback Policy - Tawkr">
            <a:extLst>
              <a:ext uri="{FF2B5EF4-FFF2-40B4-BE49-F238E27FC236}">
                <a16:creationId xmlns:a16="http://schemas.microsoft.com/office/drawing/2014/main" id="{F5045BB0-E974-48F1-81AD-0E07005B8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707" y="3124200"/>
            <a:ext cx="34290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676400"/>
            <a:ext cx="8788400" cy="4419601"/>
          </a:xfrm>
        </p:spPr>
        <p:txBody>
          <a:bodyPr/>
          <a:lstStyle/>
          <a:p>
            <a:r>
              <a:rPr lang="en-US" sz="1800" dirty="0"/>
              <a:t>Respondents generally supported IESBA to enhance fee-related provisions in the International Independence Standards </a:t>
            </a:r>
          </a:p>
          <a:p>
            <a:r>
              <a:rPr lang="en-US" sz="1800" dirty="0"/>
              <a:t>Questions re timing of the project</a:t>
            </a:r>
          </a:p>
          <a:p>
            <a:pPr lvl="1"/>
            <a:r>
              <a:rPr lang="en-US" sz="1800" dirty="0"/>
              <a:t>IESBA has committed to coordinating PIE project with the NAS and Fees projects and will consider formulation of the effective dates</a:t>
            </a:r>
          </a:p>
          <a:p>
            <a:pPr marL="463274" lvl="1" indent="0">
              <a:buNone/>
            </a:pPr>
            <a:r>
              <a:rPr lang="en-US" sz="1800" dirty="0"/>
              <a:t>→  Views that assessment to proposals is difficult without knowing the impact of the new definition of PIE</a:t>
            </a:r>
            <a:endParaRPr lang="en-US" sz="1800" i="1" dirty="0"/>
          </a:p>
          <a:p>
            <a:r>
              <a:rPr lang="en-US" sz="1800" dirty="0"/>
              <a:t>Views that proposals drift the Code away from being a principles-based Code into a rules-based Code</a:t>
            </a:r>
          </a:p>
          <a:p>
            <a:pPr lvl="1"/>
            <a:r>
              <a:rPr lang="en-US" sz="1800" dirty="0"/>
              <a:t>Concerns about the costs of implementation, and application of the proposed requirements creating too much administrative burden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800" dirty="0"/>
              <a:t>IFIAR and IOSCO – Support the direction of the proposals in the ED, but some jurisdictions have already gone beyond </a:t>
            </a:r>
          </a:p>
        </p:txBody>
      </p:sp>
    </p:spTree>
    <p:extLst>
      <p:ext uri="{BB962C8B-B14F-4D97-AF65-F5344CB8AC3E}">
        <p14:creationId xmlns:p14="http://schemas.microsoft.com/office/powerpoint/2010/main" val="3992851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Threats Created by Fees Paid by Audit Client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27963"/>
            <a:ext cx="6731000" cy="4657694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r>
              <a:rPr lang="en-US" sz="1800" b="1" dirty="0"/>
              <a:t>Majority of the respondents agreed with the proposal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Some respondents (MBs and firms) suggested that the inherent risk is the result of the "client relationship” </a:t>
            </a:r>
            <a:r>
              <a:rPr lang="en-US" sz="1600" i="1" dirty="0"/>
              <a:t>– and not an issue specifically related to fees – </a:t>
            </a:r>
            <a:r>
              <a:rPr lang="en-US" sz="1600" dirty="0"/>
              <a:t>and is already addressed by compliance with professional standards, including the Code</a:t>
            </a:r>
          </a:p>
          <a:p>
            <a:pPr lvl="1">
              <a:spcBef>
                <a:spcPts val="600"/>
              </a:spcBef>
            </a:pPr>
            <a:r>
              <a:rPr lang="en-US" sz="1600" dirty="0"/>
              <a:t>Whether the determination is necessary each time? </a:t>
            </a:r>
          </a:p>
          <a:p>
            <a:pPr lvl="1">
              <a:spcBef>
                <a:spcPts val="600"/>
              </a:spcBef>
            </a:pPr>
            <a:r>
              <a:rPr lang="en-US" sz="1600" dirty="0"/>
              <a:t>Determination should rely on pre-existing QM standards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Some NSS raised that the role of TCWG in appointing auditors and negotiating fees provides “checks and balances” to the auditor payer model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8214FD-4F7A-4FC8-9113-E71991ABE47F}"/>
              </a:ext>
            </a:extLst>
          </p:cNvPr>
          <p:cNvSpPr txBox="1">
            <a:spLocks/>
          </p:cNvSpPr>
          <p:nvPr/>
        </p:nvSpPr>
        <p:spPr bwMode="auto">
          <a:xfrm>
            <a:off x="7257249" y="1759775"/>
            <a:ext cx="4267200" cy="4342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3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667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133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lang="en-US" sz="1867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en-US" sz="1800" b="1" u="sng" kern="0" dirty="0"/>
              <a:t>TF preliminary response</a:t>
            </a:r>
          </a:p>
          <a:p>
            <a:pPr algn="just">
              <a:spcAft>
                <a:spcPts val="1200"/>
              </a:spcAft>
            </a:pPr>
            <a:r>
              <a:rPr lang="en-US" sz="1600" kern="0" dirty="0">
                <a:solidFill>
                  <a:schemeClr val="accent1"/>
                </a:solidFill>
              </a:rPr>
              <a:t>TF agrees that the proposal goes back to risks related to “client relationship” which is broader than a fee-related issue</a:t>
            </a:r>
          </a:p>
          <a:p>
            <a:pPr algn="just">
              <a:spcAft>
                <a:spcPts val="1200"/>
              </a:spcAft>
            </a:pPr>
            <a:r>
              <a:rPr lang="en-US" sz="1600" kern="0" dirty="0">
                <a:solidFill>
                  <a:schemeClr val="accent1"/>
                </a:solidFill>
              </a:rPr>
              <a:t>Addressing risk arising from the relationship of the client is beyond the remit of the Fees Project</a:t>
            </a:r>
          </a:p>
          <a:p>
            <a:pPr algn="just">
              <a:spcAft>
                <a:spcPts val="1200"/>
              </a:spcAft>
            </a:pPr>
            <a:r>
              <a:rPr lang="en-US" sz="1600" i="1" u="sng" kern="0" dirty="0">
                <a:solidFill>
                  <a:schemeClr val="accent1"/>
                </a:solidFill>
              </a:rPr>
              <a:t>TF seeks the Board's views on whether the inherent risk related to the 'client relationship' ought to be addressed by the TF, or be the subject of a separate project?</a:t>
            </a:r>
          </a:p>
          <a:p>
            <a:pPr algn="just"/>
            <a:endParaRPr lang="en-US" sz="1800" kern="0" dirty="0">
              <a:solidFill>
                <a:schemeClr val="accent1"/>
              </a:solidFill>
            </a:endParaRPr>
          </a:p>
          <a:p>
            <a:pPr algn="just"/>
            <a:endParaRPr lang="en-US" sz="1800" kern="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B55A1A0-6ABB-4224-9E8D-FC8AD8807195}"/>
              </a:ext>
            </a:extLst>
          </p:cNvPr>
          <p:cNvSpPr/>
          <p:nvPr/>
        </p:nvSpPr>
        <p:spPr bwMode="auto">
          <a:xfrm>
            <a:off x="457200" y="1756075"/>
            <a:ext cx="6578600" cy="123407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700" dirty="0">
                <a:solidFill>
                  <a:schemeClr val="bg1"/>
                </a:solidFill>
              </a:rPr>
              <a:t>Self-interest (SI) threat to independence created when fees are negotiated with and paid by an audit client</a:t>
            </a:r>
          </a:p>
          <a:p>
            <a:pPr marL="742950" lvl="1" indent="-285750" algn="just"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bg1"/>
                </a:solidFill>
              </a:rPr>
              <a:t>Requirement for firms to determine whether such threats are at an acceptable level</a:t>
            </a:r>
          </a:p>
        </p:txBody>
      </p:sp>
    </p:spTree>
    <p:extLst>
      <p:ext uri="{BB962C8B-B14F-4D97-AF65-F5344CB8AC3E}">
        <p14:creationId xmlns:p14="http://schemas.microsoft.com/office/powerpoint/2010/main" val="2179867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Impact of Provisions of Other Services to Audit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6045200" cy="4093633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1800" b="1" dirty="0"/>
              <a:t>General support that audit fee is a standalone fee and for the Code to include relevant provisions </a:t>
            </a:r>
          </a:p>
          <a:p>
            <a:pPr>
              <a:spcBef>
                <a:spcPts val="1200"/>
              </a:spcBef>
            </a:pPr>
            <a:r>
              <a:rPr lang="en-US" sz="1800" dirty="0"/>
              <a:t>Some concerns regarding the operability of the proposed requirement</a:t>
            </a:r>
          </a:p>
          <a:p>
            <a:pPr lvl="1">
              <a:spcBef>
                <a:spcPts val="1200"/>
              </a:spcBef>
            </a:pPr>
            <a:r>
              <a:rPr lang="en-US" sz="1600" dirty="0"/>
              <a:t>Questions regarding enforceability and related documentation</a:t>
            </a:r>
          </a:p>
          <a:p>
            <a:pPr lvl="1">
              <a:spcBef>
                <a:spcPts val="1200"/>
              </a:spcBef>
            </a:pPr>
            <a:r>
              <a:rPr lang="en-US" sz="1600" dirty="0"/>
              <a:t>Suggestions for reconsidering the term “ influenced”</a:t>
            </a:r>
          </a:p>
          <a:p>
            <a:endParaRPr lang="en-US" sz="2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8214FD-4F7A-4FC8-9113-E71991ABE47F}"/>
              </a:ext>
            </a:extLst>
          </p:cNvPr>
          <p:cNvSpPr txBox="1">
            <a:spLocks/>
          </p:cNvSpPr>
          <p:nvPr/>
        </p:nvSpPr>
        <p:spPr bwMode="auto">
          <a:xfrm>
            <a:off x="6781800" y="1770701"/>
            <a:ext cx="4724400" cy="40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3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667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133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lang="en-US" sz="1867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35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</a:rPr>
              <a:t>TF preliminary response</a:t>
            </a:r>
          </a:p>
          <a:p>
            <a:pPr algn="just">
              <a:spcBef>
                <a:spcPts val="600"/>
              </a:spcBef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ＭＳ Ｐゴシック" charset="0"/>
              </a:rPr>
              <a:t>TF believes the principle is appropriate and clear</a:t>
            </a:r>
          </a:p>
          <a:p>
            <a:pPr marL="469368" lvl="1" indent="0" algn="just">
              <a:spcBef>
                <a:spcPts val="600"/>
              </a:spcBef>
              <a:spcAft>
                <a:spcPts val="1200"/>
              </a:spcAft>
              <a:buNone/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→  similar preexisting provisions in EU Directive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/>
              <a:ea typeface="ＭＳ Ｐゴシック" charset="0"/>
            </a:endParaRPr>
          </a:p>
          <a:p>
            <a:pPr marL="182880" indent="-457200" algn="just">
              <a:spcBef>
                <a:spcPts val="600"/>
              </a:spcBef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TF will consider </a:t>
            </a:r>
          </a:p>
          <a:p>
            <a:pPr marL="652248" lvl="1" indent="-457200" algn="just">
              <a:spcBef>
                <a:spcPts val="600"/>
              </a:spcBef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Alternative term to “influence”, such as “affect”, “</a:t>
            </a:r>
            <a:r>
              <a:rPr lang="en-US" sz="1600" kern="0" dirty="0">
                <a:solidFill>
                  <a:schemeClr val="accent1"/>
                </a:solidFill>
              </a:rPr>
              <a:t>impact” or “determine”</a:t>
            </a:r>
          </a:p>
          <a:p>
            <a:pPr marL="652248" lvl="1" indent="-457200" algn="just">
              <a:spcBef>
                <a:spcPts val="600"/>
              </a:spcBef>
              <a:defRPr/>
            </a:pPr>
            <a:r>
              <a:rPr lang="en-US" sz="1600" kern="0" dirty="0">
                <a:solidFill>
                  <a:schemeClr val="accent1"/>
                </a:solidFill>
              </a:rPr>
              <a:t>Adding application material to clarify some practical issues, such as compliance with the requirement and documentation</a:t>
            </a:r>
          </a:p>
          <a:p>
            <a:pPr marL="182880" indent="-457200" algn="just">
              <a:spcBef>
                <a:spcPts val="600"/>
              </a:spcBef>
              <a:defRPr/>
            </a:pPr>
            <a:endParaRPr lang="en-US" sz="1800" i="1" u="sng" kern="0" dirty="0">
              <a:solidFill>
                <a:schemeClr val="accent1"/>
              </a:solidFill>
            </a:endParaRPr>
          </a:p>
          <a:p>
            <a:pPr algn="just">
              <a:defRPr/>
            </a:pP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B55A1A0-6ABB-4224-9E8D-FC8AD8807195}"/>
              </a:ext>
            </a:extLst>
          </p:cNvPr>
          <p:cNvSpPr/>
          <p:nvPr/>
        </p:nvSpPr>
        <p:spPr bwMode="auto">
          <a:xfrm>
            <a:off x="508000" y="1905000"/>
            <a:ext cx="5892800" cy="9906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FFFFFF"/>
                </a:solidFill>
              </a:rPr>
              <a:t>Requirement that firms not allow the level of the audit fee to be influenced by the provision by the firm or a network firm of services other than audit to the audit client?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111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Proportion of Fees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6121400" cy="4373029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pPr>
              <a:spcBef>
                <a:spcPts val="1200"/>
              </a:spcBef>
            </a:pPr>
            <a:endParaRPr lang="en-US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1800" dirty="0"/>
              <a:t>General support that large proportion of fees for services other than audit could create threats to independence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Respondents, except regulators, supported that the Code not include an exact threshold 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Suggestions for a more granular determination to services other than audit, i.e. audit-related service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Concerns about possible implementation challenges at a network level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8214FD-4F7A-4FC8-9113-E71991ABE47F}"/>
              </a:ext>
            </a:extLst>
          </p:cNvPr>
          <p:cNvSpPr txBox="1">
            <a:spLocks/>
          </p:cNvSpPr>
          <p:nvPr/>
        </p:nvSpPr>
        <p:spPr bwMode="auto">
          <a:xfrm>
            <a:off x="6672679" y="1770701"/>
            <a:ext cx="4968042" cy="40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3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667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133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lang="en-US" sz="1867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3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</a:rPr>
              <a:t>TF preliminary response</a:t>
            </a:r>
          </a:p>
          <a:p>
            <a:pPr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ＭＳ Ｐゴシック" charset="0"/>
              </a:rPr>
              <a:t>TF believes the </a:t>
            </a:r>
            <a:r>
              <a:rPr lang="en-US" sz="1600" kern="0" dirty="0">
                <a:solidFill>
                  <a:schemeClr val="accent1"/>
                </a:solidFill>
              </a:rPr>
              <a:t>proposed factors to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ＭＳ Ｐゴシック" charset="0"/>
              </a:rPr>
              <a:t>the determination of proportion address the comments raised</a:t>
            </a:r>
          </a:p>
          <a:p>
            <a:pPr marL="731520" lvl="2" indent="-457200">
              <a:spcAft>
                <a:spcPts val="1200"/>
              </a:spcAft>
              <a:buNone/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→ it would be impractical to create definition to audit-related fees at global level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/>
            </a:endParaRPr>
          </a:p>
          <a:p>
            <a:pPr>
              <a:defRPr/>
            </a:pPr>
            <a:r>
              <a:rPr lang="en-US" sz="1600" kern="0" dirty="0">
                <a:solidFill>
                  <a:schemeClr val="accent1"/>
                </a:solidFill>
              </a:rPr>
              <a:t>TF will include additional factors regarding</a:t>
            </a:r>
          </a:p>
          <a:p>
            <a:pPr lvl="1"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Assurance or related services that are mandated, by law or </a:t>
            </a:r>
            <a:r>
              <a:rPr lang="en-US" sz="1600" kern="0" dirty="0">
                <a:solidFill>
                  <a:schemeClr val="accent1"/>
                </a:solidFill>
              </a:rPr>
              <a:t>contract, to be performed by the auditor</a:t>
            </a:r>
            <a:endParaRPr lang="en-US" sz="1600" kern="0" dirty="0">
              <a:solidFill>
                <a:schemeClr val="accent1"/>
              </a:solidFill>
              <a:latin typeface="Arial"/>
            </a:endParaRPr>
          </a:p>
          <a:p>
            <a:pPr lvl="1"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Fees for services provided by network firms to the audit client</a:t>
            </a:r>
            <a:endParaRPr kumimoji="0" lang="en-US" sz="1600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B55A1A0-6ABB-4224-9E8D-FC8AD8807195}"/>
              </a:ext>
            </a:extLst>
          </p:cNvPr>
          <p:cNvSpPr/>
          <p:nvPr/>
        </p:nvSpPr>
        <p:spPr bwMode="auto">
          <a:xfrm>
            <a:off x="551279" y="1799171"/>
            <a:ext cx="5562600" cy="1553629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FFFFFF"/>
                </a:solidFill>
              </a:rPr>
              <a:t>Guidance on determination to large proportion of fees for services other than audit to audit fees</a:t>
            </a: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rgbClr val="FFFFFF"/>
                </a:solidFill>
              </a:rPr>
              <a:t>Charged by both firm and network firms to the audit client; and </a:t>
            </a:r>
          </a:p>
          <a:p>
            <a:pPr marL="742950" lvl="1" indent="-2857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rgbClr val="FFFFFF"/>
                </a:solidFill>
              </a:rPr>
              <a:t>Delivered to related entities of the audit client</a:t>
            </a:r>
          </a:p>
        </p:txBody>
      </p:sp>
    </p:spTree>
    <p:extLst>
      <p:ext uri="{BB962C8B-B14F-4D97-AF65-F5344CB8AC3E}">
        <p14:creationId xmlns:p14="http://schemas.microsoft.com/office/powerpoint/2010/main" val="2853894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Fee-dependency of non-PIE Audit Clients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5892800" cy="4373029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600" dirty="0"/>
              <a:t>Several stakeholders made comments to the proposed threshold → range of proposals to threshold</a:t>
            </a:r>
          </a:p>
          <a:p>
            <a:r>
              <a:rPr lang="en-US" sz="1600" dirty="0"/>
              <a:t>Some MBs and firms suggested to revert to principle-based approach</a:t>
            </a:r>
            <a:endParaRPr lang="en-US" sz="1067" dirty="0"/>
          </a:p>
          <a:p>
            <a:r>
              <a:rPr lang="en-US" sz="1600" dirty="0"/>
              <a:t>Some regulators and NSS were of the view that proposed threshold (30% in conjunction with 5 </a:t>
            </a:r>
            <a:r>
              <a:rPr lang="en-US" sz="1600" dirty="0" err="1"/>
              <a:t>yrs</a:t>
            </a:r>
            <a:r>
              <a:rPr lang="en-US" sz="1600" dirty="0"/>
              <a:t>) is too high</a:t>
            </a:r>
          </a:p>
          <a:p>
            <a:pPr lvl="1"/>
            <a:r>
              <a:rPr lang="en-US" sz="1400" dirty="0"/>
              <a:t>Concerns that firms will perceive that such level of fee-dependency is acceptable up to 5 years </a:t>
            </a:r>
          </a:p>
          <a:p>
            <a:r>
              <a:rPr lang="en-US" sz="1600" dirty="0"/>
              <a:t>Concerns that from public interest perspective the burden created (i.e. external review) may outweigh the benefit</a:t>
            </a:r>
          </a:p>
          <a:p>
            <a:endParaRPr lang="en-US" sz="1933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8214FD-4F7A-4FC8-9113-E71991ABE47F}"/>
              </a:ext>
            </a:extLst>
          </p:cNvPr>
          <p:cNvSpPr txBox="1">
            <a:spLocks/>
          </p:cNvSpPr>
          <p:nvPr/>
        </p:nvSpPr>
        <p:spPr bwMode="auto">
          <a:xfrm>
            <a:off x="6578600" y="1800651"/>
            <a:ext cx="4962769" cy="40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3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667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133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lang="en-US" sz="1867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35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</a:rPr>
              <a:t>TF preliminary response</a:t>
            </a:r>
          </a:p>
          <a:p>
            <a:pPr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The proposal aims </a:t>
            </a:r>
            <a:r>
              <a:rPr lang="en-US" sz="1600" kern="0" dirty="0">
                <a:solidFill>
                  <a:schemeClr val="accent1"/>
                </a:solidFill>
              </a:rPr>
              <a:t>to create a consistent approach regarding the expectations in the case of non-PIE audit clients as well</a:t>
            </a:r>
          </a:p>
          <a:p>
            <a:pPr marL="469368" lvl="1" indent="0">
              <a:spcAft>
                <a:spcPts val="1200"/>
              </a:spcAft>
              <a:buNone/>
              <a:defRPr/>
            </a:pPr>
            <a:r>
              <a:rPr lang="en-US" sz="1600" kern="0" dirty="0">
                <a:solidFill>
                  <a:schemeClr val="accent1"/>
                </a:solidFill>
              </a:rPr>
              <a:t>→ but allowing greater latitude in the threshold and safeguards adopted than in case of PIEs</a:t>
            </a:r>
            <a:endParaRPr lang="en-US" sz="1600" kern="0" dirty="0">
              <a:solidFill>
                <a:schemeClr val="accent1"/>
              </a:solidFill>
              <a:latin typeface="Arial"/>
            </a:endParaRPr>
          </a:p>
          <a:p>
            <a:pPr>
              <a:defRPr/>
            </a:pPr>
            <a:r>
              <a:rPr lang="en-US" sz="1600" i="1" u="sng" kern="0" dirty="0">
                <a:solidFill>
                  <a:schemeClr val="accent1"/>
                </a:solidFill>
              </a:rPr>
              <a:t>TF seeks the Board's view whether to</a:t>
            </a:r>
            <a:endParaRPr lang="en-US" sz="1600" i="1" u="sng" kern="0" dirty="0">
              <a:solidFill>
                <a:schemeClr val="accent1"/>
              </a:solidFill>
              <a:latin typeface="Arial"/>
            </a:endParaRPr>
          </a:p>
          <a:p>
            <a:pPr marL="914400">
              <a:buFont typeface="+mj-lt"/>
              <a:buAutoNum type="alphaLcParenR"/>
              <a:defRPr/>
            </a:pPr>
            <a:r>
              <a:rPr lang="en-US" sz="1600" i="1" u="sng" kern="0" dirty="0">
                <a:solidFill>
                  <a:schemeClr val="accent1"/>
                </a:solidFill>
                <a:latin typeface="Arial"/>
              </a:rPr>
              <a:t>Include the proposed 30% threshold with a post implementation review, or</a:t>
            </a:r>
          </a:p>
          <a:p>
            <a:pPr marL="914400">
              <a:buFont typeface="+mj-lt"/>
              <a:buAutoNum type="alphaLcParenR"/>
              <a:defRPr/>
            </a:pPr>
            <a:r>
              <a:rPr lang="en-US" sz="1600" i="1" u="sng" kern="0" dirty="0">
                <a:solidFill>
                  <a:schemeClr val="accent1"/>
                </a:solidFill>
                <a:latin typeface="Arial"/>
              </a:rPr>
              <a:t>Include no threshold in the proposed requirement?</a:t>
            </a:r>
          </a:p>
          <a:p>
            <a:pPr marL="0" indent="0">
              <a:buNone/>
              <a:defRPr/>
            </a:pP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ＭＳ Ｐゴシック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B55A1A0-6ABB-4224-9E8D-FC8AD8807195}"/>
              </a:ext>
            </a:extLst>
          </p:cNvPr>
          <p:cNvSpPr/>
          <p:nvPr/>
        </p:nvSpPr>
        <p:spPr bwMode="auto">
          <a:xfrm>
            <a:off x="685800" y="1905000"/>
            <a:ext cx="5562600" cy="1066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FFFFFF"/>
                </a:solidFill>
              </a:rPr>
              <a:t>Including a threshold for firms to address threats created by fee dependency on a non-PIE audit client</a:t>
            </a: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FFFFFF"/>
                </a:solidFill>
              </a:rPr>
              <a:t>Whether the proposed threshold is appropriate?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71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4D952-2F65-420E-95D4-F158BD3F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Fee-dependency of PIE audit clients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145-92C8-4340-9C73-F7E3A8CC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799171"/>
            <a:ext cx="6045200" cy="4449229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spcBef>
                <a:spcPts val="1800"/>
              </a:spcBef>
              <a:buNone/>
            </a:pP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endParaRPr lang="en-US" sz="18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Majority supported the enhanced proposed provisions</a:t>
            </a:r>
          </a:p>
          <a:p>
            <a:pPr marL="228600" indent="-228600"/>
            <a:r>
              <a:rPr lang="en-US" sz="1600" dirty="0"/>
              <a:t>Some respondents (MBs and firms) raised that having a definite period in a global code could have unintended consequences and create challenges to the implementation. </a:t>
            </a:r>
          </a:p>
          <a:p>
            <a:pPr lvl="1"/>
            <a:r>
              <a:rPr lang="en-US" sz="1400" dirty="0"/>
              <a:t>Some commentators suggested that TCWG have a more prominent role in the assessment of firm’s independence and the actions taken in such circumstances. </a:t>
            </a:r>
          </a:p>
          <a:p>
            <a:pPr marL="274320" indent="-274320"/>
            <a:r>
              <a:rPr lang="en-US" sz="1600" dirty="0"/>
              <a:t>Suggestions for reconsidering whether pre-issuance review is the only appropriate safeguard to reduce threats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08214FD-4F7A-4FC8-9113-E71991ABE47F}"/>
              </a:ext>
            </a:extLst>
          </p:cNvPr>
          <p:cNvSpPr txBox="1">
            <a:spLocks/>
          </p:cNvSpPr>
          <p:nvPr/>
        </p:nvSpPr>
        <p:spPr bwMode="auto">
          <a:xfrm>
            <a:off x="6705600" y="1770701"/>
            <a:ext cx="4876800" cy="40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178" indent="-457178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3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26546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667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89819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•"/>
              <a:defRPr lang="en-US" sz="24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53092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–"/>
              <a:defRPr lang="en-US" sz="2133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316365" indent="-463272" algn="l" rtl="0" eaLnBrk="1" fontAlgn="base" hangingPunct="1">
              <a:spcBef>
                <a:spcPts val="1035"/>
              </a:spcBef>
              <a:spcAft>
                <a:spcPct val="0"/>
              </a:spcAft>
              <a:buChar char="»"/>
              <a:defRPr lang="en-US" sz="1867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35263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35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/>
                <a:ea typeface="ＭＳ Ｐゴシック" charset="0"/>
              </a:rPr>
              <a:t>TF preliminary response</a:t>
            </a:r>
          </a:p>
          <a:p>
            <a:pPr>
              <a:spcAft>
                <a:spcPts val="1200"/>
              </a:spcAft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ＭＳ Ｐゴシック" charset="0"/>
              </a:rPr>
              <a:t>TF believes that the principle is clear and proposals regarding communication of fee-dependency t</a:t>
            </a:r>
            <a:r>
              <a:rPr lang="en-US" sz="1600" kern="0" dirty="0">
                <a:solidFill>
                  <a:schemeClr val="accent1"/>
                </a:solidFill>
              </a:rPr>
              <a:t>o TCWG will lead to a more prominent role of TCWG when assessing the firm's independence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/>
              <a:ea typeface="ＭＳ Ｐゴシック" charset="0"/>
            </a:endParaRPr>
          </a:p>
          <a:p>
            <a:pPr>
              <a:defRPr/>
            </a:pPr>
            <a:r>
              <a:rPr lang="en-US" sz="1600" kern="0" dirty="0">
                <a:solidFill>
                  <a:schemeClr val="accent1"/>
                </a:solidFill>
                <a:latin typeface="Arial"/>
              </a:rPr>
              <a:t>IESBA previously expressed support to remove other safeguards and include only pre-issuance review equivalent to an EQR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B55A1A0-6ABB-4224-9E8D-FC8AD8807195}"/>
              </a:ext>
            </a:extLst>
          </p:cNvPr>
          <p:cNvSpPr/>
          <p:nvPr/>
        </p:nvSpPr>
        <p:spPr bwMode="auto">
          <a:xfrm>
            <a:off x="508000" y="1813227"/>
            <a:ext cx="5483441" cy="130431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FFFFFF"/>
                </a:solidFill>
              </a:rPr>
              <a:t>Enhanced actions to reduce threats created by fee dependency in case of a PIE audit client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FFFFFF"/>
                </a:solidFill>
              </a:rPr>
              <a:t>Requirement for firm to cease to be the auditor if fee dependency continues after consecutive 5 years </a:t>
            </a:r>
          </a:p>
        </p:txBody>
      </p:sp>
    </p:spTree>
    <p:extLst>
      <p:ext uri="{BB962C8B-B14F-4D97-AF65-F5344CB8AC3E}">
        <p14:creationId xmlns:p14="http://schemas.microsoft.com/office/powerpoint/2010/main" val="3921962128"/>
      </p:ext>
    </p:extLst>
  </p:cSld>
  <p:clrMapOvr>
    <a:masterClrMapping/>
  </p:clrMapOvr>
</p:sld>
</file>

<file path=ppt/theme/theme1.xml><?xml version="1.0" encoding="utf-8"?>
<a:theme xmlns:a="http://schemas.openxmlformats.org/drawingml/2006/main" name="4_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AASB_Powerpoint_template_ORANGE RIBBON_WIDESCREEN" id="{76668B51-55C5-4631-9F8E-1C2D3EBDF4B6}" vid="{7BE31817-7DFA-4EF6-9B51-98C823363897}"/>
    </a:ext>
  </a:extLst>
</a:theme>
</file>

<file path=ppt/theme/theme2.xml><?xml version="1.0" encoding="utf-8"?>
<a:theme xmlns:a="http://schemas.openxmlformats.org/drawingml/2006/main" name="1_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FAC_Powerpoint_template_ORANGE RIBBON_IAASB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4081566E7A58438F424745E202C6C4" ma:contentTypeVersion="7" ma:contentTypeDescription="Create a new document." ma:contentTypeScope="" ma:versionID="57237b7e10c1dc89f621133eb5eff936">
  <xsd:schema xmlns:xsd="http://www.w3.org/2001/XMLSchema" xmlns:xs="http://www.w3.org/2001/XMLSchema" xmlns:p="http://schemas.microsoft.com/office/2006/metadata/properties" xmlns:ns3="cf5750a3-4939-456e-a7ed-6b9713daf0b5" xmlns:ns4="92902bf0-8136-4ce9-ab09-fa8dbc5fe631" targetNamespace="http://schemas.microsoft.com/office/2006/metadata/properties" ma:root="true" ma:fieldsID="ef7b160f4646926e3e3969c39e3786c1" ns3:_="" ns4:_="">
    <xsd:import namespace="cf5750a3-4939-456e-a7ed-6b9713daf0b5"/>
    <xsd:import namespace="92902bf0-8136-4ce9-ab09-fa8dbc5fe63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5750a3-4939-456e-a7ed-6b9713daf0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902bf0-8136-4ce9-ab09-fa8dbc5fe63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FFD7A5-551B-406C-8D24-92C0E0F8264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B759DB7-1654-4A90-AFBA-183596085D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5750a3-4939-456e-a7ed-6b9713daf0b5"/>
    <ds:schemaRef ds:uri="92902bf0-8136-4ce9-ab09-fa8dbc5fe6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7E32CD4-C4E5-4781-825C-CBFF3E6A3F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1432</Words>
  <Application>Microsoft Office PowerPoint</Application>
  <PresentationFormat>Widescreen</PresentationFormat>
  <Paragraphs>165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Bauer Bodoni Std</vt:lpstr>
      <vt:lpstr>Calibri</vt:lpstr>
      <vt:lpstr>Courier New</vt:lpstr>
      <vt:lpstr>Times New Roman</vt:lpstr>
      <vt:lpstr>Wingdings</vt:lpstr>
      <vt:lpstr>4_IAASB_Powerpoint_template_ORANGE RIBBON_WIDESCREEN</vt:lpstr>
      <vt:lpstr>1_IAASB_Powerpoint_template_ORANGE RIBBON_WIDESCREEN</vt:lpstr>
      <vt:lpstr>1_IFAC_Powerpoint_template_ORANGE RIBBON_IAASB</vt:lpstr>
      <vt:lpstr>1_IESBA_Powerpoint_template_GREEN RIBBON_WIDESCREEN</vt:lpstr>
      <vt:lpstr>Overview of Key Comments to Fees Exposure Draft</vt:lpstr>
      <vt:lpstr>Objective of IESBA Session </vt:lpstr>
      <vt:lpstr>Overview of Respondents</vt:lpstr>
      <vt:lpstr>General Comments </vt:lpstr>
      <vt:lpstr>Threats Created by Fees Paid by Audit Client</vt:lpstr>
      <vt:lpstr>Impact of Provisions of Other Services to Audit Fee</vt:lpstr>
      <vt:lpstr>Proportion of Fees</vt:lpstr>
      <vt:lpstr>Fee-dependency of non-PIE Audit Clients</vt:lpstr>
      <vt:lpstr>Fee-dependency of PIE audit clients</vt:lpstr>
      <vt:lpstr>Transparency to Fee-related Information of PIEs</vt:lpstr>
      <vt:lpstr>Next Steps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Key Comments to Fees Exposure Draft</dc:title>
  <dc:creator>Szilvia Sramko</dc:creator>
  <cp:lastModifiedBy>Asteway Tilahun</cp:lastModifiedBy>
  <cp:revision>18</cp:revision>
  <dcterms:created xsi:type="dcterms:W3CDTF">2020-07-02T20:19:43Z</dcterms:created>
  <dcterms:modified xsi:type="dcterms:W3CDTF">2020-07-22T17:18:44Z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0x010100754081566E7A58438F424745E202C6C4</vt:lpwstr>
  </property>
</Properties>
</file>