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</p:sldMasterIdLst>
  <p:notesMasterIdLst>
    <p:notesMasterId r:id="rId12"/>
  </p:notesMasterIdLst>
  <p:sldIdLst>
    <p:sldId id="290" r:id="rId3"/>
    <p:sldId id="331" r:id="rId4"/>
    <p:sldId id="333" r:id="rId5"/>
    <p:sldId id="329" r:id="rId6"/>
    <p:sldId id="336" r:id="rId7"/>
    <p:sldId id="328" r:id="rId8"/>
    <p:sldId id="338" r:id="rId9"/>
    <p:sldId id="335" r:id="rId10"/>
    <p:sldId id="327" r:id="rId11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0" autoAdjust="0"/>
    <p:restoredTop sz="94660"/>
  </p:normalViewPr>
  <p:slideViewPr>
    <p:cSldViewPr showGuides="1">
      <p:cViewPr varScale="1">
        <p:scale>
          <a:sx n="115" d="100"/>
          <a:sy n="115" d="100"/>
        </p:scale>
        <p:origin x="605" y="67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29268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73198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41200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53534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63565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622181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11185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261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29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15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700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5892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3942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192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956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787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1627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202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5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ssets.publishing.service.gov.uk/government/uploads/system/uploads/attachment_data/file/767387/frc-independent-review-final-report.pdf" TargetMode="External"/><Relationship Id="rId7" Type="http://schemas.openxmlformats.org/officeDocument/2006/relationships/hyperlink" Target="https://www.gov.uk/government/consultations/the-quality-and-effectiveness-of-audit-call-for-view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parliament.uk/business/committees/committees-a-z/commons-select/business-energy-industrial-strategy/inquiries/parliament-2017/future-of-audit-17-19/publications/" TargetMode="External"/><Relationship Id="rId5" Type="http://schemas.openxmlformats.org/officeDocument/2006/relationships/hyperlink" Target="https://assets.publishing.service.gov.uk/media/5cb74577e5274a7416b64f01/final_summary_report.pdf" TargetMode="External"/><Relationship Id="rId4" Type="http://schemas.openxmlformats.org/officeDocument/2006/relationships/hyperlink" Target="https://assets.publishing.service.gov.uk/government/uploads/system/uploads/attachment_data/file/784988/independent-review-financial-reporting-council-initial-consultation-recommendations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hyperlink" Target="http://www.ethicsboard.org/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The Future of Audit – UK Developments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570285"/>
            <a:ext cx="4648200" cy="2296715"/>
          </a:xfrm>
        </p:spPr>
        <p:txBody>
          <a:bodyPr/>
          <a:lstStyle/>
          <a:p>
            <a:r>
              <a:rPr lang="en-US" sz="2000" dirty="0">
                <a:latin typeface="Arial" charset="0"/>
              </a:rPr>
              <a:t>Sundeep Takwani, EIOC Committee Member</a:t>
            </a:r>
          </a:p>
          <a:p>
            <a:endParaRPr lang="en-US" sz="2000" dirty="0">
              <a:latin typeface="Arial" charset="0"/>
            </a:endParaRPr>
          </a:p>
          <a:p>
            <a:r>
              <a:rPr lang="en-US" sz="1600" dirty="0">
                <a:latin typeface="Arial" charset="0"/>
              </a:rPr>
              <a:t>IESBA Board Meeting</a:t>
            </a:r>
          </a:p>
          <a:p>
            <a:r>
              <a:rPr lang="en-US" sz="1600" dirty="0">
                <a:latin typeface="Arial" charset="0"/>
              </a:rPr>
              <a:t>June 2019</a:t>
            </a:r>
          </a:p>
          <a:p>
            <a:r>
              <a:rPr lang="en-US" sz="1600" dirty="0">
                <a:latin typeface="Arial" charset="0"/>
              </a:rPr>
              <a:t>Nashville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FA4F35A-9CB4-47CC-A6A5-2776B3BB6C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837184"/>
              </p:ext>
            </p:extLst>
          </p:nvPr>
        </p:nvGraphicFramePr>
        <p:xfrm>
          <a:off x="6941629" y="245296"/>
          <a:ext cx="1943100" cy="7580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5802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2000" kern="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Agenda Item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12825" algn="l"/>
                        </a:tabLst>
                      </a:pPr>
                      <a:r>
                        <a:rPr lang="en-US" sz="2000" kern="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9B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616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276350"/>
            <a:ext cx="8991600" cy="3276600"/>
          </a:xfrm>
        </p:spPr>
        <p:txBody>
          <a:bodyPr/>
          <a:lstStyle/>
          <a:p>
            <a:pPr lvl="1"/>
            <a:r>
              <a:rPr lang="en-US" dirty="0">
                <a:latin typeface="Arial" charset="0"/>
              </a:rPr>
              <a:t>Developments in the United Kingdom </a:t>
            </a:r>
          </a:p>
          <a:p>
            <a:pPr lvl="1"/>
            <a:endParaRPr lang="en-US" dirty="0">
              <a:latin typeface="Arial" charset="0"/>
            </a:endParaRPr>
          </a:p>
          <a:p>
            <a:pPr lvl="1"/>
            <a:r>
              <a:rPr lang="en-US" dirty="0">
                <a:latin typeface="Arial" charset="0"/>
              </a:rPr>
              <a:t>Key reviews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altLang="en-US" dirty="0">
                <a:latin typeface="Arial" charset="0"/>
                <a:cs typeface="+mn-cs"/>
              </a:rPr>
              <a:t>Kingman </a:t>
            </a:r>
            <a:r>
              <a:rPr lang="en-GB" altLang="en-US" dirty="0">
                <a:latin typeface="Arial" charset="0"/>
              </a:rPr>
              <a:t>	</a:t>
            </a:r>
            <a:r>
              <a:rPr lang="en-GB" altLang="en-US" sz="2000" dirty="0">
                <a:latin typeface="Arial" charset="0"/>
              </a:rPr>
              <a:t>Review of FRC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altLang="en-US" sz="2000" dirty="0">
                <a:latin typeface="Arial" charset="0"/>
              </a:rPr>
              <a:t>CMA 		Competition in the audit market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altLang="en-US" sz="2000" dirty="0">
                <a:latin typeface="Arial" charset="0"/>
              </a:rPr>
              <a:t>BEIS 		Future of audit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altLang="en-US" sz="2000" dirty="0">
                <a:latin typeface="Arial" charset="0"/>
              </a:rPr>
              <a:t>Brydon 	Quality and effectiveness of audit </a:t>
            </a:r>
            <a:endParaRPr lang="en-US" sz="2000" dirty="0">
              <a:latin typeface="Arial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8150"/>
            <a:ext cx="7543800" cy="400050"/>
          </a:xfrm>
        </p:spPr>
        <p:txBody>
          <a:bodyPr/>
          <a:lstStyle/>
          <a:p>
            <a:r>
              <a:rPr lang="en-US" dirty="0"/>
              <a:t>The Future of Audit</a:t>
            </a:r>
          </a:p>
        </p:txBody>
      </p:sp>
    </p:spTree>
    <p:extLst>
      <p:ext uri="{BB962C8B-B14F-4D97-AF65-F5344CB8AC3E}">
        <p14:creationId xmlns:p14="http://schemas.microsoft.com/office/powerpoint/2010/main" val="1526245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610600" cy="3276600"/>
          </a:xfrm>
        </p:spPr>
        <p:txBody>
          <a:bodyPr/>
          <a:lstStyle/>
          <a:p>
            <a:pPr marL="457200" indent="-45720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Arial" charset="0"/>
              </a:rPr>
              <a:t>The Kingman review made 83 recommendations including the replacement of FRC by a statutory regulator, ARGA - Audit, Reporting and Governance Authority</a:t>
            </a:r>
          </a:p>
          <a:p>
            <a:pPr marL="457200" indent="-45720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Arial" charset="0"/>
              </a:rPr>
              <a:t>BEIS issued an initial consultation on 11 March 2019 to seek views on the recommendations – response deadline 11 June 2019</a:t>
            </a:r>
          </a:p>
          <a:p>
            <a:pPr marL="457200" indent="-45720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Arial" charset="0"/>
              </a:rPr>
              <a:t>BEIS has accepted the Kingman recommendations and is moving ahead with the reforms proposed, in particular those recommendations which can be implemented by FRC on a voluntary basis ahead of legislation, for example changes to the appointments to FRC Board and leadership of FRC</a:t>
            </a:r>
          </a:p>
          <a:p>
            <a:pPr lvl="1"/>
            <a:endParaRPr lang="en-US" dirty="0">
              <a:latin typeface="Arial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BEIS Consultation – Kingman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393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8534400" cy="3276600"/>
          </a:xfrm>
        </p:spPr>
        <p:txBody>
          <a:bodyPr/>
          <a:lstStyle/>
          <a:p>
            <a:pPr marL="347472" lvl="1" indent="0">
              <a:buNone/>
            </a:pPr>
            <a:r>
              <a:rPr lang="en-GB" dirty="0">
                <a:latin typeface="Arial" charset="0"/>
              </a:rPr>
              <a:t>- </a:t>
            </a:r>
            <a:r>
              <a:rPr lang="en-GB" sz="1800" dirty="0">
                <a:latin typeface="Arial" charset="0"/>
              </a:rPr>
              <a:t>The key issues: 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</a:rPr>
              <a:t>Selection and oversight of auditors – insufficient focus on quality; companies select their own auditors; role of audit committees; 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</a:rPr>
              <a:t>Choice - high concentration among four big audit firms; market is not resilient; 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</a:rPr>
              <a:t>Firms’ structures - main business is not in audit; weaker incentives to deliver high quality audits;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</a:rPr>
              <a:t>Expectations gap – purpose and scope of audit; and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</a:rPr>
              <a:t>Regulation –  inadequate regulation of audit.</a:t>
            </a:r>
          </a:p>
          <a:p>
            <a:pPr marL="347472" lvl="1" indent="0">
              <a:buNone/>
            </a:pPr>
            <a:endParaRPr lang="en-US" dirty="0">
              <a:latin typeface="Arial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Competition and Markets Authority (CMA)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455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8763000" cy="3276600"/>
          </a:xfrm>
        </p:spPr>
        <p:txBody>
          <a:bodyPr/>
          <a:lstStyle/>
          <a:p>
            <a:pPr lvl="1"/>
            <a:r>
              <a:rPr lang="en-GB" dirty="0">
                <a:latin typeface="Arial" charset="0"/>
              </a:rPr>
              <a:t>Key recommendations: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  <a:cs typeface="+mn-cs"/>
              </a:rPr>
              <a:t>Operational split; 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  <a:cs typeface="+mn-cs"/>
              </a:rPr>
              <a:t>More choice to increase resilience: mandatory joint audit;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  <a:cs typeface="+mn-cs"/>
              </a:rPr>
              <a:t>Regulation of UK companies’ audit committees;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</a:rPr>
              <a:t>A 5 year review of progress – review consider: independent appointment for auditors; whether to go beyond the operational split; and how to fine-tune the joint audit remedy to adapt to market developments; and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</a:rPr>
              <a:t>Better regulation of audit – support for Kingman and replacement of FRC.</a:t>
            </a:r>
          </a:p>
          <a:p>
            <a:pPr lvl="1"/>
            <a:endParaRPr lang="en-US" dirty="0">
              <a:latin typeface="Arial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Competition and Markets Authority (CMA)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118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686800" cy="3276600"/>
          </a:xfrm>
        </p:spPr>
        <p:txBody>
          <a:bodyPr/>
          <a:lstStyle/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Arial" charset="0"/>
                <a:cs typeface="+mn-cs"/>
              </a:rPr>
              <a:t>Operational split - endorsement of CMA’s proposed operational split but asks for the full structural break-up of the ‘Big Four’ firms into audit and non-audit businesses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Arial" charset="0"/>
                <a:cs typeface="+mn-cs"/>
              </a:rPr>
              <a:t>Segmented market cap and piloting of joint audits for the most complex audits 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Arial" charset="0"/>
                <a:cs typeface="+mn-cs"/>
              </a:rPr>
              <a:t>Increasing the frequency of audit rotations to seven-year non-renewable terms and a cooling off period of three years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Arial" charset="0"/>
                <a:cs typeface="+mn-cs"/>
              </a:rPr>
              <a:t>Audit quality and detecting fraud is a “delivery gap”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Arial" charset="0"/>
                <a:cs typeface="+mn-cs"/>
              </a:rPr>
              <a:t>A better audit product – graduated findings and assessments on corporate governance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1800" dirty="0">
                <a:latin typeface="Arial" charset="0"/>
                <a:cs typeface="+mn-cs"/>
              </a:rPr>
              <a:t>Better regulation of audit 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800" dirty="0">
              <a:latin typeface="Arial" charset="0"/>
              <a:cs typeface="+mn-cs"/>
            </a:endParaRPr>
          </a:p>
          <a:p>
            <a:pPr lvl="1"/>
            <a:endParaRPr lang="en-US" dirty="0">
              <a:latin typeface="Arial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BEIS Select Committee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827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78" y="1276350"/>
            <a:ext cx="8458200" cy="3276600"/>
          </a:xfrm>
        </p:spPr>
        <p:txBody>
          <a:bodyPr/>
          <a:lstStyle/>
          <a:p>
            <a:pPr marL="804672" lvl="2" indent="-4572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>
                <a:latin typeface="Arial" charset="0"/>
              </a:rPr>
              <a:t>The review considers the quality and effectiveness of audit in terms of both the audit process and the audit product in serving the needs of users and the public interest</a:t>
            </a:r>
          </a:p>
          <a:p>
            <a:pPr marL="804672" lvl="2" indent="-4572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charset="0"/>
              </a:rPr>
              <a:t>The review seeks to address questions about the purpose of audit, its social usefulness and the extent to which it fulfils users’ legitimate demands – the ‘audit expectations gap’ </a:t>
            </a:r>
          </a:p>
          <a:p>
            <a:pPr marL="804672" lvl="2" indent="-4572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charset="0"/>
              </a:rPr>
              <a:t>The public consultation (call for evidence) - response deadline 7 June;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dirty="0">
                <a:latin typeface="Arial" charset="0"/>
              </a:rPr>
              <a:t>report of findings and recommendations due towards the end of 2019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Brydon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520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686800" cy="32766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GB" sz="1200" dirty="0"/>
              <a:t>Kingman Review of FRC - Final Report -</a:t>
            </a:r>
            <a:r>
              <a:rPr lang="en-GB" sz="1200" dirty="0">
                <a:hlinkClick r:id="rId3"/>
              </a:rPr>
              <a:t>https://assets.publishing.service.gov.uk/government/uploads/system/uploads/attachment_data/file/767387/frc-independent-review-final-report.pdf</a:t>
            </a:r>
            <a:endParaRPr lang="en-GB" sz="1200" dirty="0"/>
          </a:p>
          <a:p>
            <a:pPr marL="0" indent="0">
              <a:buNone/>
            </a:pPr>
            <a:r>
              <a:rPr lang="en-GB" sz="1200" dirty="0"/>
              <a:t>BEIS Initial Consultation on the Kingman Recommendations –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1200" dirty="0">
                <a:hlinkClick r:id="rId4"/>
              </a:rPr>
              <a:t>https://assets.publishing.service.gov.uk/government/uploads/system/uploads/attachment_data/file/784988/independent-review-financial-reporting-council-initial-consultation-recommendations.pdf</a:t>
            </a:r>
            <a:endParaRPr lang="en-GB" sz="1200" dirty="0"/>
          </a:p>
          <a:p>
            <a:pPr marL="0" indent="0">
              <a:buNone/>
            </a:pPr>
            <a:r>
              <a:rPr lang="en-GB" sz="1200" dirty="0"/>
              <a:t>CMA Audit Market Study – Final Report -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1200" dirty="0">
                <a:hlinkClick r:id="rId5"/>
              </a:rPr>
              <a:t>https://assets.publishing.service.gov.uk/media/5cb74577e5274a7416b64f01/final_summary_report.pdf</a:t>
            </a:r>
            <a:endParaRPr lang="en-GB" sz="1200" dirty="0"/>
          </a:p>
          <a:p>
            <a:pPr marL="0" indent="0">
              <a:buNone/>
            </a:pPr>
            <a:r>
              <a:rPr lang="en-GB" sz="1200" dirty="0"/>
              <a:t>BEIS Parliamentary Committee – Future of Audit Inquiry -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1200" dirty="0">
                <a:hlinkClick r:id="rId6"/>
              </a:rPr>
              <a:t>https://www.parliament.uk/business/committees/committees-a-z/commons-select/business-energy-industrial-strategy/inquiries/parliament-2017/future-of-audit-17-19/publications/</a:t>
            </a:r>
            <a:r>
              <a:rPr lang="en-GB" sz="1200" dirty="0"/>
              <a:t> </a:t>
            </a:r>
          </a:p>
          <a:p>
            <a:pPr marL="0" indent="0">
              <a:buNone/>
            </a:pPr>
            <a:r>
              <a:rPr lang="en-GB" sz="1200" dirty="0"/>
              <a:t>Brydon Review - </a:t>
            </a:r>
            <a:r>
              <a:rPr lang="en-GB" sz="1200" dirty="0">
                <a:hlinkClick r:id="rId7"/>
              </a:rPr>
              <a:t>https://www.gov.uk/government/consultations/the-quality-and-effectiveness-of-audit-call-for-views</a:t>
            </a:r>
            <a:endParaRPr lang="en-GB" sz="1200" dirty="0"/>
          </a:p>
          <a:p>
            <a:pPr marL="0" indent="0">
              <a:buNone/>
            </a:pPr>
            <a:endParaRPr lang="en-GB" sz="12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618" y="438150"/>
            <a:ext cx="7543800" cy="400050"/>
          </a:xfrm>
        </p:spPr>
        <p:txBody>
          <a:bodyPr/>
          <a:lstStyle/>
          <a:p>
            <a:r>
              <a:rPr lang="en-GB" dirty="0"/>
              <a:t>UK Reviews on Audit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231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43F3A4-C982-D245-A699-23DFB3923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56" y="515440"/>
            <a:ext cx="3756240" cy="3732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5A32D0-DD33-C54A-808C-F198A1BF82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52" y="500420"/>
            <a:ext cx="2627286" cy="7670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F76D55-8891-D648-83D4-4C428088BF54}"/>
              </a:ext>
            </a:extLst>
          </p:cNvPr>
          <p:cNvSpPr txBox="1"/>
          <p:nvPr/>
        </p:nvSpPr>
        <p:spPr>
          <a:xfrm>
            <a:off x="5170658" y="231312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5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613D22-0819-944B-8319-4D2BB199E363}"/>
              </a:ext>
            </a:extLst>
          </p:cNvPr>
          <p:cNvSpPr txBox="1"/>
          <p:nvPr/>
        </p:nvSpPr>
        <p:spPr>
          <a:xfrm>
            <a:off x="4815228" y="1351346"/>
            <a:ext cx="3013630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3200" b="0" i="0" kern="300" dirty="0">
                <a:solidFill>
                  <a:srgbClr val="005BA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Ethics Board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5796" y="2697008"/>
            <a:ext cx="38671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22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2755</TotalTime>
  <Words>657</Words>
  <Application>Microsoft Office PowerPoint</Application>
  <PresentationFormat>On-screen Show (16:9)</PresentationFormat>
  <Paragraphs>64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ＭＳ Ｐゴシック</vt:lpstr>
      <vt:lpstr>ＭＳ Ｐゴシック</vt:lpstr>
      <vt:lpstr>Arial</vt:lpstr>
      <vt:lpstr>Bauer Bodoni Std</vt:lpstr>
      <vt:lpstr>Calibri</vt:lpstr>
      <vt:lpstr>Times New Roman</vt:lpstr>
      <vt:lpstr>Wingdings</vt:lpstr>
      <vt:lpstr>ヒラギノ角ゴ Pro W3</vt:lpstr>
      <vt:lpstr>IESBA_Powerpoint_template_GREEN RIBBON_WIDESCREEN</vt:lpstr>
      <vt:lpstr>1_IESBA_Powerpoint_template_GREEN RIBBON_WIDESCREEN</vt:lpstr>
      <vt:lpstr>The Future of Audit – UK Developments</vt:lpstr>
      <vt:lpstr>The Future of Audit</vt:lpstr>
      <vt:lpstr>BEIS Consultation – Kingman Review</vt:lpstr>
      <vt:lpstr>Competition and Markets Authority (CMA)</vt:lpstr>
      <vt:lpstr>Competition and Markets Authority (CMA)</vt:lpstr>
      <vt:lpstr>BEIS Select Committee Report</vt:lpstr>
      <vt:lpstr>Brydon review</vt:lpstr>
      <vt:lpstr>UK Reviews on Audit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Kaushal Gandhi</dc:creator>
  <cp:lastModifiedBy>Carla Vijian</cp:lastModifiedBy>
  <cp:revision>90</cp:revision>
  <cp:lastPrinted>2011-09-27T17:54:21Z</cp:lastPrinted>
  <dcterms:created xsi:type="dcterms:W3CDTF">2014-09-28T15:08:13Z</dcterms:created>
  <dcterms:modified xsi:type="dcterms:W3CDTF">2019-06-03T15:01:25Z</dcterms:modified>
</cp:coreProperties>
</file>