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5" r:id="rId2"/>
    <p:sldMasterId id="2147483679" r:id="rId3"/>
  </p:sldMasterIdLst>
  <p:notesMasterIdLst>
    <p:notesMasterId r:id="rId20"/>
  </p:notesMasterIdLst>
  <p:handoutMasterIdLst>
    <p:handoutMasterId r:id="rId21"/>
  </p:handoutMasterIdLst>
  <p:sldIdLst>
    <p:sldId id="316" r:id="rId4"/>
    <p:sldId id="318" r:id="rId5"/>
    <p:sldId id="328" r:id="rId6"/>
    <p:sldId id="287" r:id="rId7"/>
    <p:sldId id="338" r:id="rId8"/>
    <p:sldId id="332" r:id="rId9"/>
    <p:sldId id="333" r:id="rId10"/>
    <p:sldId id="334" r:id="rId11"/>
    <p:sldId id="330" r:id="rId12"/>
    <p:sldId id="337" r:id="rId13"/>
    <p:sldId id="329" r:id="rId14"/>
    <p:sldId id="331" r:id="rId15"/>
    <p:sldId id="335" r:id="rId16"/>
    <p:sldId id="336" r:id="rId17"/>
    <p:sldId id="321" r:id="rId18"/>
    <p:sldId id="327" r:id="rId19"/>
  </p:sldIdLst>
  <p:sldSz cx="9144000" cy="5143500" type="screen16x9"/>
  <p:notesSz cx="6950075" cy="9236075"/>
  <p:defaultTextStyle>
    <a:defPPr>
      <a:defRPr lang="en-US"/>
    </a:defPPr>
    <a:lvl1pPr marL="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WINNIE" initials="W" lastIdx="11" clrIdx="6">
    <p:extLst>
      <p:ext uri="{19B8F6BF-5375-455C-9EA6-DF929625EA0E}">
        <p15:presenceInfo xmlns:p15="http://schemas.microsoft.com/office/powerpoint/2012/main" userId="WINNIE" providerId="None"/>
      </p:ext>
    </p:extLst>
  </p:cmAuthor>
  <p:cmAuthor id="1" name="Zietsman, Megan" initials="MZ" lastIdx="8" clrIdx="0">
    <p:extLst>
      <p:ext uri="{19B8F6BF-5375-455C-9EA6-DF929625EA0E}">
        <p15:presenceInfo xmlns:p15="http://schemas.microsoft.com/office/powerpoint/2012/main" userId="Zietsman, Megan" providerId="None"/>
      </p:ext>
    </p:extLst>
  </p:cmAuthor>
  <p:cmAuthor id="2" name="Kathleen Healy" initials="KH" lastIdx="13" clrIdx="1">
    <p:extLst>
      <p:ext uri="{19B8F6BF-5375-455C-9EA6-DF929625EA0E}">
        <p15:presenceInfo xmlns:p15="http://schemas.microsoft.com/office/powerpoint/2012/main" userId="S-1-5-21-1801674531-1972579041-839522115-4130" providerId="AD"/>
      </p:ext>
    </p:extLst>
  </p:cmAuthor>
  <p:cmAuthor id="3" name="Diane Jules" initials="DJ" lastIdx="12" clrIdx="2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  <p:cmAuthor id="4" name="BJ" initials="BJ" lastIdx="5" clrIdx="3">
    <p:extLst>
      <p:ext uri="{19B8F6BF-5375-455C-9EA6-DF929625EA0E}">
        <p15:presenceInfo xmlns:p15="http://schemas.microsoft.com/office/powerpoint/2012/main" userId="BJ" providerId="None"/>
      </p:ext>
    </p:extLst>
  </p:cmAuthor>
  <p:cmAuthor id="5" name="Carla Vijian" initials="CV" lastIdx="13" clrIdx="4">
    <p:extLst>
      <p:ext uri="{19B8F6BF-5375-455C-9EA6-DF929625EA0E}">
        <p15:presenceInfo xmlns:p15="http://schemas.microsoft.com/office/powerpoint/2012/main" userId="S-1-5-21-1801674531-1972579041-839522115-17629" providerId="AD"/>
      </p:ext>
    </p:extLst>
  </p:cmAuthor>
  <p:cmAuthor id="6" name="Ken Siong" initials="KS" lastIdx="1" clrIdx="5">
    <p:extLst>
      <p:ext uri="{19B8F6BF-5375-455C-9EA6-DF929625EA0E}">
        <p15:presenceInfo xmlns:p15="http://schemas.microsoft.com/office/powerpoint/2012/main" userId="S-1-5-21-1801674531-1972579041-839522115-21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1" autoAdjust="0"/>
    <p:restoredTop sz="93591" autoAdjust="0"/>
  </p:normalViewPr>
  <p:slideViewPr>
    <p:cSldViewPr snapToGrid="0" snapToObjects="1">
      <p:cViewPr varScale="1">
        <p:scale>
          <a:sx n="107" d="100"/>
          <a:sy n="107" d="100"/>
        </p:scale>
        <p:origin x="667" y="82"/>
      </p:cViewPr>
      <p:guideLst>
        <p:guide orient="horz" pos="1620"/>
        <p:guide pos="288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1" d="100"/>
        <a:sy n="201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283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1E59F908-4FD1-BC49-B361-D833AB0555FC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EA8AE4AE-12A8-4846-97A9-6CB7DEDDF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285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7745D6F9-5033-7542-84AC-41926A84456D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4D410189-AC31-7546-878A-F48FDE4A29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391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35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3941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439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095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7742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519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03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61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768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170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255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419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797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145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0214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06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://www.iaasb.org/" TargetMode="External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11" Type="http://schemas.openxmlformats.org/officeDocument/2006/relationships/hyperlink" Target="mailto:permissions@ifac.org" TargetMode="External"/><Relationship Id="rId5" Type="http://schemas.openxmlformats.org/officeDocument/2006/relationships/image" Target="../media/image12.png"/><Relationship Id="rId10" Type="http://schemas.openxmlformats.org/officeDocument/2006/relationships/hyperlink" Target="http://www.ifac.org/about-ifac/translations-permissions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2"/>
            <a:ext cx="9144000" cy="4317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85800" y="2568724"/>
            <a:ext cx="7893383" cy="1093770"/>
          </a:xfrm>
        </p:spPr>
        <p:txBody>
          <a:bodyPr anchor="t">
            <a:normAutofit/>
          </a:bodyPr>
          <a:lstStyle>
            <a:lvl1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85801" y="3721101"/>
            <a:ext cx="4732867" cy="919473"/>
          </a:xfrm>
        </p:spPr>
        <p:txBody>
          <a:bodyPr anchor="b"/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454" y="4150519"/>
            <a:ext cx="2790252" cy="490055"/>
          </a:xfrm>
          <a:prstGeom prst="rect">
            <a:avLst/>
          </a:prstGeom>
        </p:spPr>
      </p:pic>
      <p:pic>
        <p:nvPicPr>
          <p:cNvPr id="9" name="Picture 8" descr="Page topper.jp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7"/>
            <a:ext cx="9144000" cy="234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63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77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8002" y="1561874"/>
            <a:ext cx="4393108" cy="73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3821898" y="3756887"/>
            <a:ext cx="13100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350" u="none" dirty="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www.iaasb.org</a:t>
            </a:r>
            <a:endParaRPr lang="en-US" sz="1500" u="none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 flipH="1">
            <a:off x="381000" y="4822821"/>
            <a:ext cx="8763000" cy="3452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350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30" y="4168326"/>
            <a:ext cx="577805" cy="1931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166" y="4175640"/>
            <a:ext cx="437481" cy="1931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878" y="4165672"/>
            <a:ext cx="577805" cy="1931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914" y="4168326"/>
            <a:ext cx="577805" cy="2344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950" y="4168326"/>
            <a:ext cx="577805" cy="1931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984" y="4165202"/>
            <a:ext cx="577805" cy="193152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698501" y="4608029"/>
            <a:ext cx="8128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9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permissions</a:t>
            </a:r>
            <a:r>
              <a:rPr lang="en-US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9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permissions@ifac.org</a:t>
            </a:r>
            <a:r>
              <a:rPr lang="en-US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75457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61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604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989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789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404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4841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648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03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2"/>
            <a:ext cx="9144000" cy="4317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85800" y="2568724"/>
            <a:ext cx="7893383" cy="1093770"/>
          </a:xfrm>
        </p:spPr>
        <p:txBody>
          <a:bodyPr anchor="t">
            <a:normAutofit/>
          </a:bodyPr>
          <a:lstStyle>
            <a:lvl1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85801" y="3721101"/>
            <a:ext cx="4732867" cy="271779"/>
          </a:xfrm>
        </p:spPr>
        <p:txBody>
          <a:bodyPr anchor="b"/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" t="12331" r="-210" b="13383"/>
          <a:stretch/>
        </p:blipFill>
        <p:spPr>
          <a:xfrm>
            <a:off x="1" y="1"/>
            <a:ext cx="9156700" cy="23774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727" y="4300547"/>
            <a:ext cx="2040156" cy="34002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084" y="4300547"/>
            <a:ext cx="1842517" cy="34002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300547"/>
            <a:ext cx="1936023" cy="34002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624" y="4300547"/>
            <a:ext cx="1984902" cy="34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8778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153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5772580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defTabSz="914400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150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8693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 marL="642938" indent="-171450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928852" y="4883295"/>
            <a:ext cx="2757948" cy="228309"/>
          </a:xfrm>
          <a:prstGeom prst="rect">
            <a:avLst/>
          </a:prstGeom>
        </p:spPr>
        <p:txBody>
          <a:bodyPr/>
          <a:lstStyle>
            <a:lvl1pPr marL="0" marR="0" indent="0" algn="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75">
                <a:solidFill>
                  <a:srgbClr val="808080"/>
                </a:solidFill>
              </a:defRPr>
            </a:lvl1pPr>
          </a:lstStyle>
          <a:p>
            <a:r>
              <a:rPr lang="en-US" dirty="0"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cs typeface="Arial" panose="020B0604020202020204" pitchFamily="34" charset="0"/>
              </a:rPr>
              <a:pPr/>
              <a:t>‹#›</a:t>
            </a:fld>
            <a:r>
              <a:rPr lang="en-US" dirty="0">
                <a:cs typeface="MS PGothic" charset="0"/>
              </a:rPr>
              <a:t>  |  Confidential and Proprietary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0133488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>
            <a:lvl1pPr>
              <a:lnSpc>
                <a:spcPct val="95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4648200" cy="1306115"/>
          </a:xfrm>
        </p:spPr>
        <p:txBody>
          <a:bodyPr lIns="0" tIns="0" rIns="0" bIns="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9032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4625" indent="-174625">
              <a:spcBef>
                <a:spcPts val="900"/>
              </a:spcBef>
              <a:tabLst/>
              <a:defRPr sz="1800"/>
            </a:lvl1pPr>
            <a:lvl2pPr marL="458788" indent="-196850">
              <a:spcBef>
                <a:spcPts val="500"/>
              </a:spcBef>
              <a:tabLst/>
              <a:defRPr sz="1600"/>
            </a:lvl2pPr>
            <a:lvl3pPr marL="688975" indent="-163513">
              <a:spcBef>
                <a:spcPts val="776"/>
              </a:spcBef>
              <a:tabLst/>
              <a:defRPr sz="1400"/>
            </a:lvl3pPr>
            <a:lvl4pPr>
              <a:spcBef>
                <a:spcPts val="776"/>
              </a:spcBef>
              <a:defRPr sz="1200"/>
            </a:lvl4pPr>
            <a:lvl5pPr>
              <a:spcBef>
                <a:spcPts val="776"/>
              </a:spcBef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797479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4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  <a:lvl2pPr>
              <a:spcBef>
                <a:spcPts val="500"/>
              </a:spcBef>
              <a:defRPr/>
            </a:lvl2pPr>
            <a:lvl3pPr>
              <a:spcBef>
                <a:spcPts val="400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96434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20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4625" indent="-174625">
              <a:spcBef>
                <a:spcPts val="1000"/>
              </a:spcBef>
              <a:tabLst/>
              <a:defRPr sz="2000"/>
            </a:lvl1pPr>
            <a:lvl2pPr marL="519113" indent="-249238">
              <a:spcBef>
                <a:spcPts val="600"/>
              </a:spcBef>
              <a:tabLst/>
              <a:defRPr sz="1800"/>
            </a:lvl2pPr>
            <a:lvl3pPr marL="742950" indent="-163513">
              <a:spcBef>
                <a:spcPts val="400"/>
              </a:spcBef>
              <a:tabLst/>
              <a:defRPr sz="1600"/>
            </a:lvl3pPr>
            <a:lvl4pPr>
              <a:spcBef>
                <a:spcPts val="776"/>
              </a:spcBef>
              <a:defRPr sz="1400"/>
            </a:lvl4pPr>
            <a:lvl5pPr>
              <a:spcBef>
                <a:spcPts val="776"/>
              </a:spcBef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40574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16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4625" indent="-174625">
              <a:spcBef>
                <a:spcPts val="800"/>
              </a:spcBef>
              <a:tabLst/>
              <a:defRPr sz="1600"/>
            </a:lvl1pPr>
            <a:lvl2pPr marL="458788" indent="-196850">
              <a:spcBef>
                <a:spcPts val="776"/>
              </a:spcBef>
              <a:tabLst/>
              <a:defRPr sz="1400"/>
            </a:lvl2pPr>
            <a:lvl3pPr marL="688975" indent="-163513">
              <a:spcBef>
                <a:spcPts val="776"/>
              </a:spcBef>
              <a:tabLst/>
              <a:defRPr sz="1200"/>
            </a:lvl3pPr>
            <a:lvl4pPr>
              <a:spcBef>
                <a:spcPts val="776"/>
              </a:spcBef>
              <a:defRPr sz="1100"/>
            </a:lvl4pPr>
            <a:lvl5pPr>
              <a:spcBef>
                <a:spcPts val="776"/>
              </a:spcBef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327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2"/>
            <a:ext cx="9144000" cy="4317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85800" y="2568724"/>
            <a:ext cx="7893383" cy="1093770"/>
          </a:xfrm>
        </p:spPr>
        <p:txBody>
          <a:bodyPr anchor="t">
            <a:normAutofit/>
          </a:bodyPr>
          <a:lstStyle>
            <a:lvl1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85801" y="3721101"/>
            <a:ext cx="4732867" cy="919473"/>
          </a:xfrm>
        </p:spPr>
        <p:txBody>
          <a:bodyPr anchor="b"/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IAASB Logo with FullNa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454" y="4150519"/>
            <a:ext cx="2790252" cy="49005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"/>
          <a:stretch/>
        </p:blipFill>
        <p:spPr>
          <a:xfrm>
            <a:off x="-12701" y="-26572"/>
            <a:ext cx="9156701" cy="240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5271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261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2501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74568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5238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171807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0750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728422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4299" y="2744562"/>
            <a:ext cx="8915402" cy="70788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defTabSz="914400"/>
            <a:r>
              <a:rPr lang="en-US" sz="4000" kern="300" dirty="0">
                <a:solidFill>
                  <a:srgbClr val="005BA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642892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5582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4317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89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o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2"/>
            <a:ext cx="9144000" cy="4317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85800" y="2568724"/>
            <a:ext cx="7893383" cy="1093770"/>
          </a:xfrm>
        </p:spPr>
        <p:txBody>
          <a:bodyPr anchor="t">
            <a:normAutofit/>
          </a:bodyPr>
          <a:lstStyle>
            <a:lvl1pPr>
              <a:defRPr sz="2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685801" y="3721101"/>
            <a:ext cx="4732867" cy="919473"/>
          </a:xfrm>
        </p:spPr>
        <p:txBody>
          <a:bodyPr anchor="b"/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454" y="4152900"/>
            <a:ext cx="2776694" cy="487674"/>
          </a:xfrm>
          <a:prstGeom prst="rect">
            <a:avLst/>
          </a:prstGeom>
        </p:spPr>
      </p:pic>
      <p:pic>
        <p:nvPicPr>
          <p:cNvPr id="9" name="Picture 8" descr="Ribbon_orange_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01152"/>
            <a:ext cx="9144000" cy="1236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5885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64174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64174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06012" y="4873085"/>
            <a:ext cx="2080788" cy="251831"/>
          </a:xfrm>
          <a:prstGeom prst="rect">
            <a:avLst/>
          </a:prstGeom>
        </p:spPr>
        <p:txBody>
          <a:bodyPr/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2400" smtClean="0">
                <a:solidFill>
                  <a:srgbClr val="000000"/>
                </a:solidFill>
                <a:cs typeface="Arial" panose="020B0604020202020204" pitchFamily="34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24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 marL="642938" indent="-171450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06012" y="4883295"/>
            <a:ext cx="2080788" cy="2283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75">
                <a:solidFill>
                  <a:srgbClr val="808080"/>
                </a:solidFill>
                <a:latin typeface="Arial Narrow"/>
                <a:cs typeface="Arial Narrow"/>
              </a:defRPr>
            </a:lvl1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66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208161"/>
            <a:ext cx="9144000" cy="39391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4299439"/>
            <a:ext cx="9144000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0" y="4299438"/>
            <a:ext cx="9144000" cy="403875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93993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64174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64174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06012" y="4873085"/>
            <a:ext cx="2080788" cy="251831"/>
          </a:xfrm>
        </p:spPr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20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3017"/>
            <a:ext cx="4040188" cy="360497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02736"/>
            <a:ext cx="4040188" cy="2963466"/>
          </a:xfrm>
        </p:spPr>
        <p:txBody>
          <a:bodyPr/>
          <a:lstStyle>
            <a:lvl1pPr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64174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013017"/>
            <a:ext cx="4041775" cy="360497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02736"/>
            <a:ext cx="4041775" cy="2963466"/>
          </a:xfrm>
        </p:spPr>
        <p:txBody>
          <a:bodyPr/>
          <a:lstStyle>
            <a:lvl1pPr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64174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13197" indent="-171450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498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04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8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9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image" Target="../media/image19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18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427437"/>
            <a:ext cx="9144000" cy="403875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27437"/>
            <a:ext cx="8229600" cy="4038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1886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4985" y="4883295"/>
            <a:ext cx="2057400" cy="228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16148" y="4883295"/>
            <a:ext cx="3086100" cy="2283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06012" y="4883295"/>
            <a:ext cx="2080788" cy="22830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675">
                <a:solidFill>
                  <a:srgbClr val="808080"/>
                </a:solidFill>
                <a:latin typeface="Arial Narrow"/>
                <a:cs typeface="Arial Narrow"/>
              </a:defRPr>
            </a:lvl1pPr>
          </a:lstStyle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 flipH="1">
            <a:off x="381000" y="4822228"/>
            <a:ext cx="8763000" cy="3452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05423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0" r:id="rId2"/>
    <p:sldLayoutId id="2147483661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78" r:id="rId12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9779" indent="-129779" algn="l" defTabSz="342900" rtl="0" eaLnBrk="1" latinLnBrk="0" hangingPunct="1">
        <a:spcBef>
          <a:spcPts val="900"/>
        </a:spcBef>
        <a:buFont typeface="Arial"/>
        <a:buChar char="•"/>
        <a:defRPr sz="15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42900" indent="-171450" algn="l" defTabSz="342900" rtl="0" eaLnBrk="1" latinLnBrk="0" hangingPunct="1">
        <a:spcBef>
          <a:spcPts val="450"/>
        </a:spcBef>
        <a:spcAft>
          <a:spcPts val="300"/>
        </a:spcAft>
        <a:buFont typeface="Arial"/>
        <a:buChar char="–"/>
        <a:defRPr sz="135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72679" indent="-128588" algn="l" defTabSz="342900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05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sz="800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7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"/>
            <a:ext cx="9144000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sz="800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50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6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228600" indent="-228600" algn="l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har char="•"/>
        <a:tabLst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573088" indent="-255588" algn="l" rtl="0" eaLnBrk="1" fontAlgn="base" hangingPunct="1">
        <a:lnSpc>
          <a:spcPct val="95000"/>
        </a:lnSpc>
        <a:spcBef>
          <a:spcPts val="500"/>
        </a:spcBef>
        <a:spcAft>
          <a:spcPct val="0"/>
        </a:spcAft>
        <a:buChar char="–"/>
        <a:tabLst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803275" indent="-161925" algn="l" rtl="0" eaLnBrk="1" fontAlgn="base" hangingPunct="1">
        <a:lnSpc>
          <a:spcPct val="95000"/>
        </a:lnSpc>
        <a:spcBef>
          <a:spcPts val="400"/>
        </a:spcBef>
        <a:spcAft>
          <a:spcPct val="0"/>
        </a:spcAft>
        <a:buChar char="•"/>
        <a:tabLst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5.png"/><Relationship Id="rId5" Type="http://schemas.openxmlformats.org/officeDocument/2006/relationships/hyperlink" Target="http://www.ethicsboard.org/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3"/>
          <p:cNvSpPr txBox="1">
            <a:spLocks/>
          </p:cNvSpPr>
          <p:nvPr/>
        </p:nvSpPr>
        <p:spPr bwMode="auto">
          <a:xfrm>
            <a:off x="4267200" y="2717841"/>
            <a:ext cx="4991984" cy="519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>
              <a:spcBef>
                <a:spcPts val="600"/>
              </a:spcBef>
            </a:pPr>
            <a:r>
              <a:rPr lang="en-US" sz="2400" dirty="0"/>
              <a:t>Winifred Kiryabwire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EIOC Chair</a:t>
            </a:r>
          </a:p>
          <a:p>
            <a:pPr marL="393700" indent="-393700">
              <a:spcBef>
                <a:spcPts val="600"/>
              </a:spcBef>
            </a:pPr>
            <a:endParaRPr lang="en-US" sz="18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267200" y="3871987"/>
            <a:ext cx="4876800" cy="805149"/>
          </a:xfrm>
        </p:spPr>
        <p:txBody>
          <a:bodyPr/>
          <a:lstStyle/>
          <a:p>
            <a:pPr marL="236538" indent="-236538"/>
            <a:r>
              <a:rPr lang="en-US" dirty="0">
                <a:latin typeface="Arial" charset="0"/>
              </a:rPr>
              <a:t>IESBA Meeting</a:t>
            </a:r>
          </a:p>
          <a:p>
            <a:pPr marL="236538" indent="-236538"/>
            <a:r>
              <a:rPr lang="en-US" dirty="0">
                <a:latin typeface="Arial" charset="0"/>
              </a:rPr>
              <a:t>Nashville</a:t>
            </a:r>
          </a:p>
          <a:p>
            <a:pPr marL="236538" indent="-236538"/>
            <a:r>
              <a:rPr lang="en-US" dirty="0">
                <a:latin typeface="Arial" charset="0"/>
              </a:rPr>
              <a:t>June 17-19, 2019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/>
          <a:lstStyle/>
          <a:p>
            <a:r>
              <a:rPr lang="en-US" sz="2400" dirty="0">
                <a:latin typeface="Arial" charset="0"/>
              </a:rPr>
              <a:t>Emerging Issues and Outreach Committee</a:t>
            </a:r>
            <a:endParaRPr lang="en-US" sz="24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165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Categorization of Stakeholders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0CB40C-C5AD-474D-A6C5-44EA63BEEB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940"/>
          <a:stretch/>
        </p:blipFill>
        <p:spPr>
          <a:xfrm>
            <a:off x="815339" y="1386840"/>
            <a:ext cx="7841674" cy="336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803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Outreach strategy for 2019-2023</a:t>
            </a:r>
            <a:endParaRPr lang="en-US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81000" y="1258111"/>
            <a:ext cx="8419289" cy="3313889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Objectives:</a:t>
            </a:r>
          </a:p>
          <a:p>
            <a:pPr lvl="1"/>
            <a:r>
              <a:rPr lang="en-US" dirty="0">
                <a:latin typeface="Arial" charset="0"/>
              </a:rPr>
              <a:t>Enhancing stakeholder trust in the Code</a:t>
            </a:r>
          </a:p>
          <a:p>
            <a:pPr lvl="1"/>
            <a:r>
              <a:rPr lang="en-US" dirty="0">
                <a:latin typeface="Arial" charset="0"/>
              </a:rPr>
              <a:t>Promoting, adoption and effective implementation</a:t>
            </a:r>
          </a:p>
          <a:p>
            <a:pPr lvl="1"/>
            <a:r>
              <a:rPr lang="en-US" dirty="0">
                <a:latin typeface="Arial" charset="0"/>
              </a:rPr>
              <a:t>Raising awareness of the Code and the Board’s work</a:t>
            </a:r>
          </a:p>
          <a:p>
            <a:pPr lvl="1"/>
            <a:r>
              <a:rPr lang="en-US" dirty="0">
                <a:latin typeface="Arial" charset="0"/>
              </a:rPr>
              <a:t>Engaging in dialogue with stakeholders</a:t>
            </a:r>
          </a:p>
          <a:p>
            <a:pPr lvl="1"/>
            <a:r>
              <a:rPr lang="en-US" dirty="0">
                <a:latin typeface="Arial" charset="0"/>
              </a:rPr>
              <a:t>Hearing of stakeholder concerns</a:t>
            </a:r>
          </a:p>
          <a:p>
            <a:pPr lvl="1"/>
            <a:r>
              <a:rPr lang="en-US" dirty="0">
                <a:latin typeface="Arial" charset="0"/>
              </a:rPr>
              <a:t>Facilitating implementation of the Code</a:t>
            </a:r>
          </a:p>
          <a:p>
            <a:pPr lvl="1"/>
            <a:r>
              <a:rPr lang="en-US" dirty="0">
                <a:latin typeface="Arial" charset="0"/>
              </a:rPr>
              <a:t>Co-operation with key stakeholders</a:t>
            </a:r>
          </a:p>
        </p:txBody>
      </p:sp>
    </p:spTree>
    <p:extLst>
      <p:ext uri="{BB962C8B-B14F-4D97-AF65-F5344CB8AC3E}">
        <p14:creationId xmlns:p14="http://schemas.microsoft.com/office/powerpoint/2010/main" val="3844067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461930"/>
            <a:ext cx="7543800" cy="400050"/>
          </a:xfrm>
        </p:spPr>
        <p:txBody>
          <a:bodyPr/>
          <a:lstStyle/>
          <a:p>
            <a:r>
              <a:rPr lang="en-US" dirty="0"/>
              <a:t>Matters for Consideration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9E6510-9EE6-45F1-A9A9-279A86227C2C}"/>
              </a:ext>
            </a:extLst>
          </p:cNvPr>
          <p:cNvSpPr/>
          <p:nvPr/>
        </p:nvSpPr>
        <p:spPr>
          <a:xfrm>
            <a:off x="381000" y="1338336"/>
            <a:ext cx="81557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latin typeface="Arial" charset="0"/>
                <a:ea typeface="ＭＳ Ｐゴシック" charset="0"/>
              </a:rPr>
              <a:t>Do IESBA members agree with the proposed criteria for the categorization of stakeholder organizations, and the actual allocations of organizations to the different categories?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  <a:latin typeface="Arial" charset="0"/>
              <a:ea typeface="ＭＳ Ｐゴシック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latin typeface="Arial" charset="0"/>
                <a:ea typeface="ＭＳ Ｐゴシック" charset="0"/>
              </a:rPr>
              <a:t>Are there other stakeholder organizations that should be included, from the perspectives of both professional accountants in public practices (PAPPs) and professional accountants in business (PAIBs)?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  <a:latin typeface="Arial" charset="0"/>
              <a:ea typeface="ＭＳ Ｐゴシック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latin typeface="Arial" charset="0"/>
                <a:ea typeface="ＭＳ Ｐゴシック" charset="0"/>
              </a:rPr>
              <a:t>Taking into account the relative number of engagements set out in the table for Category A, do IESBA members believe there is a need to recalibrate the outreach effort to Category A organizations? 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70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Outreach strategy for 2019-2023</a:t>
            </a:r>
            <a:endParaRPr lang="en-US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81000" y="1258111"/>
            <a:ext cx="8498681" cy="3313889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Geographic regions (Section D of Agenda Item </a:t>
            </a:r>
            <a:r>
              <a:rPr lang="en-US" b="1" dirty="0">
                <a:latin typeface="Arial" charset="0"/>
              </a:rPr>
              <a:t>9A</a:t>
            </a:r>
            <a:r>
              <a:rPr lang="en-US" dirty="0">
                <a:latin typeface="Arial" charset="0"/>
              </a:rPr>
              <a:t>):</a:t>
            </a:r>
          </a:p>
          <a:p>
            <a:pPr lvl="1"/>
            <a:r>
              <a:rPr lang="en-US" sz="1600" dirty="0"/>
              <a:t>Generally, IESBA outreach activities to date have focused on Africa, Asia Pacific, South Asia, the Middle East, Western Europe, North America and Latin America, and to a lesser extent Eastern Europe</a:t>
            </a:r>
          </a:p>
          <a:p>
            <a:pPr lvl="1"/>
            <a:r>
              <a:rPr lang="en-US" sz="1600" dirty="0"/>
              <a:t>In relation to the G20 countries, the Board has expended outreach efforts in the following countries in the period 2016-2018 or will do so in the near future (refer to following slides below):</a:t>
            </a:r>
          </a:p>
          <a:p>
            <a:pPr marL="0" indent="0">
              <a:buNone/>
            </a:pPr>
            <a:r>
              <a:rPr lang="en-US" sz="1600" dirty="0">
                <a:cs typeface="+mn-cs"/>
              </a:rPr>
              <a:t>	</a:t>
            </a:r>
            <a:r>
              <a:rPr lang="en-US" sz="1600" i="1" dirty="0">
                <a:cs typeface="+mn-cs"/>
              </a:rPr>
              <a:t>Australia, Brazil, Canada, China, France, Germany, India, Indonesia, Italy, Japan, 	Korea, Mexico, Russia, Saudi Arabia, South Africa, UK and US. </a:t>
            </a:r>
          </a:p>
          <a:p>
            <a:pPr lvl="1"/>
            <a:r>
              <a:rPr lang="en-US" sz="1600" dirty="0"/>
              <a:t>In the light of the above, the EIOC recommends that the Board prioritize outreach efforts towards Argentina and Turkey in the near future</a:t>
            </a:r>
          </a:p>
        </p:txBody>
      </p:sp>
    </p:spTree>
    <p:extLst>
      <p:ext uri="{BB962C8B-B14F-4D97-AF65-F5344CB8AC3E}">
        <p14:creationId xmlns:p14="http://schemas.microsoft.com/office/powerpoint/2010/main" val="5483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73869" y="461930"/>
            <a:ext cx="7543800" cy="400050"/>
          </a:xfrm>
        </p:spPr>
        <p:txBody>
          <a:bodyPr/>
          <a:lstStyle/>
          <a:p>
            <a:r>
              <a:rPr lang="en-US" dirty="0"/>
              <a:t>Matters for Consideration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81000" y="1456171"/>
            <a:ext cx="8419289" cy="3313889"/>
          </a:xfrm>
        </p:spPr>
        <p:txBody>
          <a:bodyPr/>
          <a:lstStyle/>
          <a:p>
            <a:pPr marL="457200" indent="-457200" defTabSz="342900">
              <a:buFont typeface="+mj-lt"/>
              <a:buAutoNum type="arabicPeriod" startAt="4"/>
            </a:pPr>
            <a:r>
              <a:rPr lang="en-US" sz="2000" kern="1200" dirty="0">
                <a:latin typeface="Arial" charset="0"/>
                <a:cs typeface="+mn-cs"/>
              </a:rPr>
              <a:t>Do IESBA members agree with the EIOC’s recommendation?</a:t>
            </a:r>
          </a:p>
          <a:p>
            <a:pPr marL="457200" indent="-457200" defTabSz="342900">
              <a:buFont typeface="+mj-lt"/>
              <a:buAutoNum type="arabicPeriod" startAt="4"/>
            </a:pPr>
            <a:endParaRPr lang="en-US" sz="2000" kern="1200" dirty="0">
              <a:latin typeface="Arial" charset="0"/>
              <a:cs typeface="+mn-cs"/>
            </a:endParaRPr>
          </a:p>
          <a:p>
            <a:pPr marL="457200" indent="-457200" defTabSz="342900">
              <a:buFont typeface="+mj-lt"/>
              <a:buAutoNum type="arabicPeriod" startAt="4"/>
            </a:pPr>
            <a:r>
              <a:rPr lang="en-US" sz="2000" kern="1200" dirty="0">
                <a:latin typeface="Arial" charset="0"/>
                <a:cs typeface="+mn-cs"/>
              </a:rPr>
              <a:t>Which other jurisdictions outside the G-20, if any, should be specifically targeted?</a:t>
            </a:r>
          </a:p>
          <a:p>
            <a:pPr marL="457200" indent="-457200" defTabSz="342900">
              <a:buFont typeface="+mj-lt"/>
              <a:buAutoNum type="arabicPeriod" startAt="4"/>
            </a:pPr>
            <a:endParaRPr lang="en-US" sz="2000" kern="1200" dirty="0">
              <a:latin typeface="Arial" charset="0"/>
              <a:cs typeface="+mn-cs"/>
            </a:endParaRPr>
          </a:p>
          <a:p>
            <a:pPr marL="457200" indent="-457200" defTabSz="342900">
              <a:buFont typeface="+mj-lt"/>
              <a:buAutoNum type="arabicPeriod" startAt="4"/>
            </a:pPr>
            <a:r>
              <a:rPr lang="en-US" sz="2000" kern="1200" dirty="0">
                <a:latin typeface="Arial" charset="0"/>
                <a:cs typeface="+mn-cs"/>
              </a:rPr>
              <a:t>Do IESBA member have any further ideas on how to enhance outreach activities?</a:t>
            </a:r>
          </a:p>
          <a:p>
            <a:pPr lvl="1"/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112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9582" y="416654"/>
            <a:ext cx="7543800" cy="400050"/>
          </a:xfrm>
        </p:spPr>
        <p:txBody>
          <a:bodyPr/>
          <a:lstStyle/>
          <a:p>
            <a:r>
              <a:rPr lang="en-US" dirty="0"/>
              <a:t>Other Matters – For Board Noting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81000" y="1314027"/>
            <a:ext cx="8654627" cy="3277428"/>
          </a:xfrm>
        </p:spPr>
        <p:txBody>
          <a:bodyPr/>
          <a:lstStyle/>
          <a:p>
            <a:pPr lvl="1"/>
            <a:r>
              <a:rPr lang="en-US" dirty="0">
                <a:latin typeface="Arial" charset="0"/>
              </a:rPr>
              <a:t>Developments in the United Kingdom </a:t>
            </a:r>
          </a:p>
          <a:p>
            <a:pPr lvl="1"/>
            <a:endParaRPr lang="en-US" dirty="0">
              <a:latin typeface="Arial" charset="0"/>
            </a:endParaRPr>
          </a:p>
          <a:p>
            <a:pPr lvl="1"/>
            <a:r>
              <a:rPr lang="en-US" dirty="0">
                <a:latin typeface="Arial" charset="0"/>
              </a:rPr>
              <a:t>Key reviews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altLang="en-US" dirty="0">
                <a:latin typeface="Arial" charset="0"/>
              </a:rPr>
              <a:t>Kingman 	</a:t>
            </a:r>
            <a:r>
              <a:rPr lang="en-GB" altLang="en-US" sz="2000" dirty="0">
                <a:latin typeface="Arial" charset="0"/>
              </a:rPr>
              <a:t>Review of FRC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altLang="en-US" sz="2000" dirty="0">
                <a:latin typeface="Arial" charset="0"/>
              </a:rPr>
              <a:t>CMA 		Competition in the audit market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altLang="en-US" sz="2000" dirty="0">
                <a:latin typeface="Arial" charset="0"/>
              </a:rPr>
              <a:t>BEIS 		Future of audit</a:t>
            </a:r>
          </a:p>
          <a:p>
            <a:pPr marL="1156716" lvl="2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altLang="en-US" sz="2000" dirty="0">
                <a:latin typeface="Arial" charset="0"/>
              </a:rPr>
              <a:t>Brydon 	Quality and effectiveness of audit </a:t>
            </a:r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592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43F3A4-C982-D245-A699-23DFB3923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56" y="515440"/>
            <a:ext cx="3756240" cy="37327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5A32D0-DD33-C54A-808C-F198A1BF82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52" y="500420"/>
            <a:ext cx="2627286" cy="7670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F76D55-8891-D648-83D4-4C428088BF54}"/>
              </a:ext>
            </a:extLst>
          </p:cNvPr>
          <p:cNvSpPr txBox="1"/>
          <p:nvPr/>
        </p:nvSpPr>
        <p:spPr>
          <a:xfrm>
            <a:off x="5170658" y="231312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5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613D22-0819-944B-8319-4D2BB199E363}"/>
              </a:ext>
            </a:extLst>
          </p:cNvPr>
          <p:cNvSpPr txBox="1"/>
          <p:nvPr/>
        </p:nvSpPr>
        <p:spPr>
          <a:xfrm>
            <a:off x="4815228" y="1351346"/>
            <a:ext cx="3013630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3200" b="0" i="0" kern="300" dirty="0">
                <a:solidFill>
                  <a:srgbClr val="005BA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Ethics Board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5796" y="2697008"/>
            <a:ext cx="386715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22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1" y="1316477"/>
            <a:ext cx="8384380" cy="3157490"/>
          </a:xfrm>
        </p:spPr>
        <p:txBody>
          <a:bodyPr/>
          <a:lstStyle/>
          <a:p>
            <a:pPr marL="346075" indent="-346075">
              <a:spcBef>
                <a:spcPts val="1200"/>
              </a:spcBef>
            </a:pPr>
            <a:r>
              <a:rPr lang="en-US" sz="2200" dirty="0"/>
              <a:t>To update the Board on EIOC activities since December 2018;</a:t>
            </a:r>
          </a:p>
          <a:p>
            <a:pPr marL="346075" indent="-346075">
              <a:spcBef>
                <a:spcPts val="1200"/>
              </a:spcBef>
            </a:pPr>
            <a:r>
              <a:rPr lang="en-US" sz="2200" dirty="0"/>
              <a:t>To discuss IESBA Outreach Activities;</a:t>
            </a:r>
          </a:p>
          <a:p>
            <a:pPr marL="690563" lvl="1" indent="-346075">
              <a:spcBef>
                <a:spcPts val="1200"/>
              </a:spcBef>
            </a:pPr>
            <a:r>
              <a:rPr lang="en-US" sz="1800" dirty="0"/>
              <a:t>Background; </a:t>
            </a:r>
          </a:p>
          <a:p>
            <a:pPr marL="690563" lvl="1" indent="-346075">
              <a:spcBef>
                <a:spcPts val="1200"/>
              </a:spcBef>
            </a:pPr>
            <a:r>
              <a:rPr lang="en-US" sz="1800" dirty="0"/>
              <a:t>Objectives;</a:t>
            </a:r>
          </a:p>
          <a:p>
            <a:pPr marL="690563" lvl="1" indent="-346075">
              <a:spcBef>
                <a:spcPts val="1200"/>
              </a:spcBef>
            </a:pPr>
            <a:r>
              <a:rPr lang="en-US" sz="1800" dirty="0"/>
              <a:t>Key stakeholders; and</a:t>
            </a:r>
          </a:p>
          <a:p>
            <a:pPr marL="690563" lvl="1" indent="-346075">
              <a:spcBef>
                <a:spcPts val="1200"/>
              </a:spcBef>
            </a:pPr>
            <a:r>
              <a:rPr lang="en-US" sz="1800" dirty="0"/>
              <a:t>Geographic regions.</a:t>
            </a:r>
          </a:p>
          <a:p>
            <a:pPr marL="346075" indent="-346075">
              <a:spcBef>
                <a:spcPts val="1200"/>
              </a:spcBef>
            </a:pPr>
            <a:r>
              <a:rPr lang="en-US" sz="2200" dirty="0"/>
              <a:t>Other matters for Board noting.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3868" y="461930"/>
            <a:ext cx="7543800" cy="400050"/>
          </a:xfrm>
        </p:spPr>
        <p:txBody>
          <a:bodyPr/>
          <a:lstStyle/>
          <a:p>
            <a:r>
              <a:rPr lang="en-US" dirty="0"/>
              <a:t>Objectives </a:t>
            </a:r>
          </a:p>
        </p:txBody>
      </p:sp>
    </p:spTree>
    <p:extLst>
      <p:ext uri="{BB962C8B-B14F-4D97-AF65-F5344CB8AC3E}">
        <p14:creationId xmlns:p14="http://schemas.microsoft.com/office/powerpoint/2010/main" val="2159884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1013" y="466660"/>
            <a:ext cx="7543800" cy="400050"/>
          </a:xfrm>
        </p:spPr>
        <p:txBody>
          <a:bodyPr/>
          <a:lstStyle/>
          <a:p>
            <a:r>
              <a:rPr lang="en-US" dirty="0"/>
              <a:t>Role of EIOC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81000" y="1352701"/>
            <a:ext cx="8419289" cy="3313889"/>
          </a:xfrm>
        </p:spPr>
        <p:txBody>
          <a:bodyPr/>
          <a:lstStyle/>
          <a:p>
            <a:r>
              <a:rPr lang="en-US" sz="2000" dirty="0">
                <a:latin typeface="Arial" charset="0"/>
              </a:rPr>
              <a:t>EIOC Terms of Reference:</a:t>
            </a:r>
          </a:p>
          <a:p>
            <a:pPr lvl="1">
              <a:spcBef>
                <a:spcPts val="500"/>
              </a:spcBef>
            </a:pPr>
            <a:r>
              <a:rPr lang="en-US" sz="1800" dirty="0">
                <a:latin typeface="Arial" charset="0"/>
              </a:rPr>
              <a:t>Status of global adoption</a:t>
            </a:r>
          </a:p>
          <a:p>
            <a:pPr lvl="1">
              <a:spcBef>
                <a:spcPts val="500"/>
              </a:spcBef>
            </a:pPr>
            <a:r>
              <a:rPr lang="en-US" sz="1800" dirty="0">
                <a:latin typeface="Arial" charset="0"/>
              </a:rPr>
              <a:t>Developments in key jurisdictions</a:t>
            </a:r>
          </a:p>
          <a:p>
            <a:pPr lvl="1">
              <a:spcBef>
                <a:spcPts val="500"/>
              </a:spcBef>
            </a:pPr>
            <a:r>
              <a:rPr lang="en-US" sz="1800" dirty="0">
                <a:latin typeface="Arial" charset="0"/>
              </a:rPr>
              <a:t>Matters identified by EIOC</a:t>
            </a:r>
          </a:p>
          <a:p>
            <a:pPr lvl="1">
              <a:spcBef>
                <a:spcPts val="500"/>
              </a:spcBef>
            </a:pPr>
            <a:r>
              <a:rPr lang="en-US" sz="1800" dirty="0">
                <a:latin typeface="Arial" charset="0"/>
              </a:rPr>
              <a:t>Outreach matters</a:t>
            </a:r>
          </a:p>
          <a:p>
            <a:r>
              <a:rPr lang="en-US" sz="2000" dirty="0">
                <a:latin typeface="Arial" charset="0"/>
              </a:rPr>
              <a:t>Some SWP commitments in which EIOC should/could have role:</a:t>
            </a:r>
          </a:p>
          <a:p>
            <a:pPr lvl="1">
              <a:spcBef>
                <a:spcPts val="500"/>
              </a:spcBef>
            </a:pPr>
            <a:r>
              <a:rPr lang="en-US" sz="1800" dirty="0">
                <a:latin typeface="Arial" charset="0"/>
              </a:rPr>
              <a:t>Monitoring emerging issues</a:t>
            </a:r>
          </a:p>
          <a:p>
            <a:pPr lvl="1">
              <a:spcBef>
                <a:spcPts val="500"/>
              </a:spcBef>
            </a:pPr>
            <a:r>
              <a:rPr lang="en-US" sz="1800" dirty="0">
                <a:latin typeface="Arial" charset="0"/>
              </a:rPr>
              <a:t>Outreach</a:t>
            </a:r>
          </a:p>
        </p:txBody>
      </p:sp>
    </p:spTree>
    <p:extLst>
      <p:ext uri="{BB962C8B-B14F-4D97-AF65-F5344CB8AC3E}">
        <p14:creationId xmlns:p14="http://schemas.microsoft.com/office/powerpoint/2010/main" val="3256348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2437" y="461930"/>
            <a:ext cx="7543800" cy="400050"/>
          </a:xfrm>
        </p:spPr>
        <p:txBody>
          <a:bodyPr/>
          <a:lstStyle/>
          <a:p>
            <a:r>
              <a:rPr lang="en-US" dirty="0"/>
              <a:t>EIOC Activities since December 2018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81000" y="1389923"/>
            <a:ext cx="8419289" cy="3313889"/>
          </a:xfrm>
        </p:spPr>
        <p:txBody>
          <a:bodyPr/>
          <a:lstStyle/>
          <a:p>
            <a:pPr lvl="0"/>
            <a:r>
              <a:rPr lang="en-US" dirty="0"/>
              <a:t>The EIOC </a:t>
            </a:r>
          </a:p>
          <a:p>
            <a:pPr lvl="1"/>
            <a:r>
              <a:rPr lang="en-US" dirty="0"/>
              <a:t>met in person in the margins of the March 2019 IESBA meeting and </a:t>
            </a:r>
          </a:p>
          <a:p>
            <a:pPr lvl="1"/>
            <a:r>
              <a:rPr lang="en-US" dirty="0"/>
              <a:t>via conference call in April and May 2019 </a:t>
            </a:r>
          </a:p>
          <a:p>
            <a:pPr marL="0" indent="-4572">
              <a:buNone/>
            </a:pPr>
            <a:endParaRPr lang="en-US" dirty="0"/>
          </a:p>
          <a:p>
            <a:pPr marL="0" indent="-4572">
              <a:buNone/>
            </a:pPr>
            <a:r>
              <a:rPr lang="en-US" sz="2200" dirty="0"/>
              <a:t>to discuss several emerging issues or developments it had noted and to agree matters to bring to the Board’s attention.</a:t>
            </a:r>
          </a:p>
        </p:txBody>
      </p:sp>
    </p:spTree>
    <p:extLst>
      <p:ext uri="{BB962C8B-B14F-4D97-AF65-F5344CB8AC3E}">
        <p14:creationId xmlns:p14="http://schemas.microsoft.com/office/powerpoint/2010/main" val="895786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2437" y="461930"/>
            <a:ext cx="7543800" cy="400050"/>
          </a:xfrm>
        </p:spPr>
        <p:txBody>
          <a:bodyPr/>
          <a:lstStyle/>
          <a:p>
            <a:r>
              <a:rPr lang="en-US" dirty="0"/>
              <a:t>IESBA Outreach Activities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81000" y="1258111"/>
            <a:ext cx="8419289" cy="3313889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Background</a:t>
            </a:r>
          </a:p>
          <a:p>
            <a:pPr lvl="1"/>
            <a:r>
              <a:rPr lang="en-US" dirty="0">
                <a:latin typeface="Arial" charset="0"/>
              </a:rPr>
              <a:t>SWP commitments on outreach</a:t>
            </a:r>
          </a:p>
          <a:p>
            <a:pPr lvl="1"/>
            <a:r>
              <a:rPr lang="en-US" dirty="0">
                <a:latin typeface="Arial" charset="0"/>
              </a:rPr>
              <a:t>EIOC remit to reflect on outreach activities and advise on strategy</a:t>
            </a:r>
          </a:p>
          <a:p>
            <a:pPr lvl="1"/>
            <a:r>
              <a:rPr lang="en-US" dirty="0">
                <a:latin typeface="Arial" charset="0"/>
              </a:rPr>
              <a:t>Outreach strategy for 2019-2023:</a:t>
            </a:r>
          </a:p>
          <a:p>
            <a:pPr lvl="2"/>
            <a:r>
              <a:rPr lang="en-US" dirty="0">
                <a:latin typeface="Arial" charset="0"/>
              </a:rPr>
              <a:t>Objectives</a:t>
            </a:r>
          </a:p>
          <a:p>
            <a:pPr lvl="2"/>
            <a:r>
              <a:rPr lang="en-US" dirty="0">
                <a:latin typeface="Arial" charset="0"/>
              </a:rPr>
              <a:t>Key Stakeholders</a:t>
            </a:r>
          </a:p>
          <a:p>
            <a:pPr lvl="2"/>
            <a:r>
              <a:rPr lang="en-US" dirty="0">
                <a:latin typeface="Arial" charset="0"/>
              </a:rPr>
              <a:t>Regions / Jurisdictions</a:t>
            </a:r>
          </a:p>
          <a:p>
            <a:pPr lvl="2"/>
            <a:r>
              <a:rPr lang="en-US" dirty="0">
                <a:latin typeface="Arial" charset="0"/>
              </a:rPr>
              <a:t>Frequency</a:t>
            </a:r>
          </a:p>
        </p:txBody>
      </p:sp>
    </p:spTree>
    <p:extLst>
      <p:ext uri="{BB962C8B-B14F-4D97-AF65-F5344CB8AC3E}">
        <p14:creationId xmlns:p14="http://schemas.microsoft.com/office/powerpoint/2010/main" val="54568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1480" y="447641"/>
            <a:ext cx="7505701" cy="400050"/>
          </a:xfrm>
        </p:spPr>
        <p:txBody>
          <a:bodyPr/>
          <a:lstStyle/>
          <a:p>
            <a:r>
              <a:rPr lang="en-US" dirty="0"/>
              <a:t>Intensity of Outreach Activities by Countries 2016-2019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5DD26C-0EF3-4147-BC26-12E9FF738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0" y="1285876"/>
            <a:ext cx="8471797" cy="329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018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78630" y="628650"/>
            <a:ext cx="7248526" cy="400050"/>
          </a:xfrm>
        </p:spPr>
        <p:txBody>
          <a:bodyPr/>
          <a:lstStyle/>
          <a:p>
            <a:r>
              <a:rPr lang="en-US" dirty="0"/>
              <a:t>Intensity of Outreach Activities across G20 Countries by Year</a:t>
            </a:r>
            <a:br>
              <a:rPr lang="en-US" dirty="0"/>
            </a:br>
            <a:r>
              <a:rPr lang="en-US" dirty="0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02CF73-0656-4896-B324-D8230B3A4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334" y="1334729"/>
            <a:ext cx="8502447" cy="318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571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78630" y="631235"/>
            <a:ext cx="7248526" cy="400050"/>
          </a:xfrm>
        </p:spPr>
        <p:txBody>
          <a:bodyPr/>
          <a:lstStyle/>
          <a:p>
            <a:r>
              <a:rPr lang="en-US" dirty="0"/>
              <a:t>Frequency of Outreach Activities by Stakeholders and Type </a:t>
            </a:r>
            <a:br>
              <a:rPr lang="en-US" dirty="0"/>
            </a:br>
            <a:r>
              <a:rPr lang="en-US" dirty="0"/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80D9A6-E987-4372-8265-25BCD9E77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4" y="1343025"/>
            <a:ext cx="8508206" cy="316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93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Outreach strategy for 2019-2023</a:t>
            </a:r>
            <a:endParaRPr lang="en-US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381000" y="1258111"/>
            <a:ext cx="8419289" cy="3313889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Key stakeholders </a:t>
            </a:r>
            <a:r>
              <a:rPr lang="en-US" sz="2300" dirty="0">
                <a:latin typeface="Arial" charset="0"/>
              </a:rPr>
              <a:t>(Section C of Agenda item </a:t>
            </a:r>
            <a:r>
              <a:rPr lang="en-US" sz="2300" b="1" dirty="0">
                <a:latin typeface="Arial" charset="0"/>
              </a:rPr>
              <a:t>9A</a:t>
            </a:r>
            <a:r>
              <a:rPr lang="en-US" sz="2300" dirty="0">
                <a:latin typeface="Arial" charset="0"/>
              </a:rPr>
              <a:t>)</a:t>
            </a:r>
            <a:r>
              <a:rPr lang="en-US" dirty="0">
                <a:latin typeface="Arial" charset="0"/>
              </a:rPr>
              <a:t>:</a:t>
            </a:r>
          </a:p>
          <a:p>
            <a:pPr lvl="1"/>
            <a:r>
              <a:rPr lang="en-US" dirty="0">
                <a:latin typeface="Arial" charset="0"/>
              </a:rPr>
              <a:t>Regulatory community (e.g. IFIAR, IOSCO)</a:t>
            </a:r>
          </a:p>
          <a:p>
            <a:pPr lvl="1"/>
            <a:r>
              <a:rPr lang="en-US" dirty="0">
                <a:latin typeface="Arial" charset="0"/>
              </a:rPr>
              <a:t>Investors</a:t>
            </a:r>
          </a:p>
          <a:p>
            <a:pPr lvl="1"/>
            <a:r>
              <a:rPr lang="en-US" dirty="0">
                <a:latin typeface="Arial" charset="0"/>
              </a:rPr>
              <a:t>National Standard Setters</a:t>
            </a:r>
          </a:p>
          <a:p>
            <a:pPr lvl="1"/>
            <a:r>
              <a:rPr lang="en-US" dirty="0">
                <a:latin typeface="Arial" charset="0"/>
              </a:rPr>
              <a:t>The profession (firms and IFAC member bodies)</a:t>
            </a:r>
          </a:p>
          <a:p>
            <a:pPr lvl="1"/>
            <a:r>
              <a:rPr lang="en-US" dirty="0">
                <a:latin typeface="Arial" charset="0"/>
              </a:rPr>
              <a:t>IAASB and other IFAC boards and committees</a:t>
            </a:r>
          </a:p>
          <a:p>
            <a:pPr lvl="1"/>
            <a:r>
              <a:rPr lang="en-US" dirty="0">
                <a:latin typeface="Arial" charset="0"/>
              </a:rPr>
              <a:t>INTOSAI</a:t>
            </a:r>
          </a:p>
          <a:p>
            <a:pPr lvl="1"/>
            <a:r>
              <a:rPr lang="en-US" dirty="0">
                <a:latin typeface="Arial" charset="0"/>
              </a:rPr>
              <a:t>Academia</a:t>
            </a:r>
          </a:p>
        </p:txBody>
      </p:sp>
    </p:spTree>
    <p:extLst>
      <p:ext uri="{BB962C8B-B14F-4D97-AF65-F5344CB8AC3E}">
        <p14:creationId xmlns:p14="http://schemas.microsoft.com/office/powerpoint/2010/main" val="1589626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4">
      <a:dk1>
        <a:sysClr val="windowText" lastClr="000000"/>
      </a:dk1>
      <a:lt1>
        <a:sysClr val="window" lastClr="FFFFFF"/>
      </a:lt1>
      <a:dk2>
        <a:srgbClr val="005BAA"/>
      </a:dk2>
      <a:lt2>
        <a:srgbClr val="00C0F3"/>
      </a:lt2>
      <a:accent1>
        <a:srgbClr val="F15A22"/>
      </a:accent1>
      <a:accent2>
        <a:srgbClr val="FAA61A"/>
      </a:accent2>
      <a:accent3>
        <a:srgbClr val="005BAA"/>
      </a:accent3>
      <a:accent4>
        <a:srgbClr val="00C0F3"/>
      </a:accent4>
      <a:accent5>
        <a:srgbClr val="0D9C4A"/>
      </a:accent5>
      <a:accent6>
        <a:srgbClr val="8DC63F"/>
      </a:accent6>
      <a:hlink>
        <a:srgbClr val="005BA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AASB_Powerpoint_template_2016_Widescreen" id="{551C3455-CE53-451D-A561-326C993C81B9}" vid="{313783E5-FB8C-4610-BC8F-F48741466E03}"/>
    </a:ext>
  </a:extLst>
</a:theme>
</file>

<file path=ppt/theme/theme2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3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5592</TotalTime>
  <Words>551</Words>
  <Application>Microsoft Office PowerPoint</Application>
  <PresentationFormat>On-screen Show (16:9)</PresentationFormat>
  <Paragraphs>103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ＭＳ Ｐゴシック</vt:lpstr>
      <vt:lpstr>ＭＳ Ｐゴシック</vt:lpstr>
      <vt:lpstr>Arial</vt:lpstr>
      <vt:lpstr>Arial Narrow</vt:lpstr>
      <vt:lpstr>Bauer Bodoni Std</vt:lpstr>
      <vt:lpstr>Calibri</vt:lpstr>
      <vt:lpstr>Times New Roman</vt:lpstr>
      <vt:lpstr>Wingdings</vt:lpstr>
      <vt:lpstr>ヒラギノ角ゴ Pro W3</vt:lpstr>
      <vt:lpstr>Office Theme</vt:lpstr>
      <vt:lpstr>IESBA_Powerpoint_template_GREEN RIBBON_WIDESCREEN</vt:lpstr>
      <vt:lpstr>1_IESBA_Powerpoint_template_GREEN RIBBON_WIDESCREEN</vt:lpstr>
      <vt:lpstr>Emerging Issues and Outreach Committee</vt:lpstr>
      <vt:lpstr>Objectives </vt:lpstr>
      <vt:lpstr>Role of EIOC</vt:lpstr>
      <vt:lpstr>EIOC Activities since December 2018</vt:lpstr>
      <vt:lpstr>IESBA Outreach Activities</vt:lpstr>
      <vt:lpstr>Intensity of Outreach Activities by Countries 2016-2019</vt:lpstr>
      <vt:lpstr>Intensity of Outreach Activities across G20 Countries by Year  </vt:lpstr>
      <vt:lpstr>Frequency of Outreach Activities by Stakeholders and Type   </vt:lpstr>
      <vt:lpstr>Outreach strategy for 2019-2023</vt:lpstr>
      <vt:lpstr>Categorization of Stakeholders</vt:lpstr>
      <vt:lpstr>Outreach strategy for 2019-2023</vt:lpstr>
      <vt:lpstr>Matters for Consideration</vt:lpstr>
      <vt:lpstr>Outreach strategy for 2019-2023</vt:lpstr>
      <vt:lpstr>Matters for Consideration</vt:lpstr>
      <vt:lpstr>Other Matters – For Board Noting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Williams</dc:creator>
  <cp:lastModifiedBy>Carla Vijian</cp:lastModifiedBy>
  <cp:revision>510</cp:revision>
  <cp:lastPrinted>2018-10-12T17:32:55Z</cp:lastPrinted>
  <dcterms:created xsi:type="dcterms:W3CDTF">2016-11-09T14:56:20Z</dcterms:created>
  <dcterms:modified xsi:type="dcterms:W3CDTF">2019-06-18T19:06:38Z</dcterms:modified>
</cp:coreProperties>
</file>