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41" r:id="rId1"/>
    <p:sldMasterId id="2147483852" r:id="rId2"/>
    <p:sldMasterId id="2147483862" r:id="rId3"/>
    <p:sldMasterId id="2147483878" r:id="rId4"/>
  </p:sldMasterIdLst>
  <p:notesMasterIdLst>
    <p:notesMasterId r:id="rId18"/>
  </p:notesMasterIdLst>
  <p:handoutMasterIdLst>
    <p:handoutMasterId r:id="rId19"/>
  </p:handoutMasterIdLst>
  <p:sldIdLst>
    <p:sldId id="290" r:id="rId5"/>
    <p:sldId id="331" r:id="rId6"/>
    <p:sldId id="760" r:id="rId7"/>
    <p:sldId id="753" r:id="rId8"/>
    <p:sldId id="746" r:id="rId9"/>
    <p:sldId id="762" r:id="rId10"/>
    <p:sldId id="761" r:id="rId11"/>
    <p:sldId id="754" r:id="rId12"/>
    <p:sldId id="767" r:id="rId13"/>
    <p:sldId id="773" r:id="rId14"/>
    <p:sldId id="770" r:id="rId15"/>
    <p:sldId id="771" r:id="rId16"/>
    <p:sldId id="327" r:id="rId17"/>
  </p:sldIdLst>
  <p:sldSz cx="121920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35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chuyler Simms" initials="SS" lastIdx="12" clrIdx="6">
    <p:extLst>
      <p:ext uri="{19B8F6BF-5375-455C-9EA6-DF929625EA0E}">
        <p15:presenceInfo xmlns:p15="http://schemas.microsoft.com/office/powerpoint/2012/main" userId="S-1-5-21-1801674531-1972579041-839522115-10269" providerId="AD"/>
      </p:ext>
    </p:extLst>
  </p:cmAuthor>
  <p:cmAuthor id="1" name="Jasper van den Hout" initials="JvdH" lastIdx="23" clrIdx="0"/>
  <p:cmAuthor id="8" name="Natalie Klonaridis" initials="NK" lastIdx="15" clrIdx="7">
    <p:extLst>
      <p:ext uri="{19B8F6BF-5375-455C-9EA6-DF929625EA0E}">
        <p15:presenceInfo xmlns:p15="http://schemas.microsoft.com/office/powerpoint/2012/main" userId="S-1-5-21-1801674531-1972579041-839522115-13323" providerId="AD"/>
      </p:ext>
    </p:extLst>
  </p:cmAuthor>
  <p:cmAuthor id="2" name="Diane Jules" initials="DJ" lastIdx="18" clrIdx="1"/>
  <p:cmAuthor id="9" name="Phil Minnaar" initials="PM" lastIdx="1" clrIdx="8">
    <p:extLst>
      <p:ext uri="{19B8F6BF-5375-455C-9EA6-DF929625EA0E}">
        <p15:presenceInfo xmlns:p15="http://schemas.microsoft.com/office/powerpoint/2012/main" userId="Phil Minnaar" providerId="None"/>
      </p:ext>
    </p:extLst>
  </p:cmAuthor>
  <p:cmAuthor id="3" name="Kathleen Healy" initials="KH" lastIdx="70" clrIdx="2"/>
  <p:cmAuthor id="4" name="Dan Montgomery" initials="" lastIdx="12" clrIdx="3"/>
  <p:cmAuthor id="5" name="Zietsman, Megan " initials="MZ " lastIdx="38" clrIdx="4"/>
  <p:cmAuthor id="6" name="Bradley Williams" initials="BW" lastIdx="22" clrIdx="5">
    <p:extLst>
      <p:ext uri="{19B8F6BF-5375-455C-9EA6-DF929625EA0E}">
        <p15:presenceInfo xmlns:p15="http://schemas.microsoft.com/office/powerpoint/2012/main" userId="S-1-5-21-1801674531-1972579041-839522115-132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8D23"/>
    <a:srgbClr val="0000FF"/>
    <a:srgbClr val="1A276D"/>
    <a:srgbClr val="005BAA"/>
    <a:srgbClr val="FF6600"/>
    <a:srgbClr val="C0C0C0"/>
    <a:srgbClr val="013C80"/>
    <a:srgbClr val="12A9D9"/>
    <a:srgbClr val="2D8EC2"/>
    <a:srgbClr val="68B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55" autoAdjust="0"/>
    <p:restoredTop sz="82609" autoAdjust="0"/>
  </p:normalViewPr>
  <p:slideViewPr>
    <p:cSldViewPr showGuides="1">
      <p:cViewPr varScale="1">
        <p:scale>
          <a:sx n="71" d="100"/>
          <a:sy n="71" d="100"/>
        </p:scale>
        <p:origin x="1147" y="67"/>
      </p:cViewPr>
      <p:guideLst>
        <p:guide orient="horz" pos="2016"/>
        <p:guide pos="35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125" y="3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8" y="6"/>
            <a:ext cx="3170237" cy="479425"/>
          </a:xfrm>
          <a:prstGeom prst="rect">
            <a:avLst/>
          </a:prstGeom>
        </p:spPr>
        <p:txBody>
          <a:bodyPr vert="horz" lIns="91397" tIns="45699" rIns="91397" bIns="45699" rtlCol="0"/>
          <a:lstStyle>
            <a:lvl1pPr algn="r">
              <a:defRPr sz="1100"/>
            </a:lvl1pPr>
          </a:lstStyle>
          <a:p>
            <a:r>
              <a:rPr lang="en-US" dirty="0"/>
              <a:t>Item JT-A.1 </a:t>
            </a:r>
          </a:p>
          <a:p>
            <a:r>
              <a:rPr lang="en-US" dirty="0"/>
              <a:t>IAASB-IESBA-NSS Collaboration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8" y="9120192"/>
            <a:ext cx="3170237" cy="479425"/>
          </a:xfrm>
          <a:prstGeom prst="rect">
            <a:avLst/>
          </a:prstGeom>
        </p:spPr>
        <p:txBody>
          <a:bodyPr vert="horz" lIns="91397" tIns="45699" rIns="91397" bIns="45699" rtlCol="0" anchor="b"/>
          <a:lstStyle>
            <a:lvl1pPr algn="r">
              <a:defRPr sz="1100"/>
            </a:lvl1pPr>
          </a:lstStyle>
          <a:p>
            <a:fld id="{D304C6F8-1F11-40FA-A839-CE5FD0B759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7132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0060"/>
          </a:xfrm>
          <a:prstGeom prst="rect">
            <a:avLst/>
          </a:prstGeom>
        </p:spPr>
        <p:txBody>
          <a:bodyPr vert="horz" lIns="96615" tIns="48307" rIns="96615" bIns="48307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91" y="0"/>
            <a:ext cx="3169920" cy="480060"/>
          </a:xfrm>
          <a:prstGeom prst="rect">
            <a:avLst/>
          </a:prstGeom>
        </p:spPr>
        <p:txBody>
          <a:bodyPr vert="horz" wrap="square" lIns="96615" tIns="48307" rIns="96615" bIns="483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5" tIns="48307" rIns="96615" bIns="4830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15" tIns="48307" rIns="96615" bIns="48307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3"/>
            <a:ext cx="3169920" cy="480060"/>
          </a:xfrm>
          <a:prstGeom prst="rect">
            <a:avLst/>
          </a:prstGeom>
        </p:spPr>
        <p:txBody>
          <a:bodyPr vert="horz" lIns="96615" tIns="48307" rIns="96615" bIns="48307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91" y="9119473"/>
            <a:ext cx="3169920" cy="480060"/>
          </a:xfrm>
          <a:prstGeom prst="rect">
            <a:avLst/>
          </a:prstGeom>
        </p:spPr>
        <p:txBody>
          <a:bodyPr vert="horz" wrap="square" lIns="96615" tIns="48307" rIns="96615" bIns="483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331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046432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054380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7293516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61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529268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424857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30322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25098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159887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02961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252316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02311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aasb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13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4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9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972574" y="5105401"/>
            <a:ext cx="2189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www.iaasb.org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5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78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72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1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66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9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7038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9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9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914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68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68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44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8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046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68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27300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5100814" y="5105401"/>
            <a:ext cx="1930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hlinkClick r:id="rId2"/>
              </a:rPr>
              <a:t>www.ifac.org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94" y="2216566"/>
            <a:ext cx="3535015" cy="1022788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50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12192000" cy="5256212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6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3850"/>
            <a:ext cx="883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676400"/>
            <a:ext cx="6197600" cy="990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57200"/>
            <a:ext cx="2629189" cy="79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5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16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365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406901"/>
            <a:ext cx="10818284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906713"/>
            <a:ext cx="10818284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19924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981200"/>
            <a:ext cx="51816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0" y="1981200"/>
            <a:ext cx="51816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242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132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24048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77216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00201"/>
            <a:ext cx="6815667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600202"/>
            <a:ext cx="4112684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7812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447800"/>
            <a:ext cx="11277600" cy="44196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950885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508000" y="6096000"/>
            <a:ext cx="11684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4972574" y="5105400"/>
            <a:ext cx="168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  <a:ea typeface="+mn-ea"/>
                <a:cs typeface="+mn-cs"/>
                <a:hlinkClick r:id="rId2"/>
              </a:rPr>
              <a:t>www.iaasb.org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057400"/>
            <a:ext cx="4073652" cy="123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49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4988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3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2642465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570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2"/>
            <a:ext cx="12192000" cy="59875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4499" y="6326390"/>
            <a:ext cx="852032" cy="335774"/>
          </a:xfrm>
          <a:prstGeom prst="rect">
            <a:avLst/>
          </a:prstGeom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605F50E8-FD69-1B47-8B62-FEC05D161593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914399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Page toppe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3196799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1" y="123542"/>
            <a:ext cx="12240335" cy="0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1" y="3311814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0" y="5545493"/>
            <a:ext cx="8534400" cy="573015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61758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10881"/>
            <a:ext cx="12192000" cy="52522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4499" y="6326390"/>
            <a:ext cx="852032" cy="335774"/>
          </a:xfrm>
          <a:prstGeom prst="rect">
            <a:avLst/>
          </a:prstGeom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605F50E8-FD69-1B47-8B62-FEC05D161593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5732585"/>
            <a:ext cx="12192000" cy="538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5732585"/>
            <a:ext cx="12192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1" y="5677391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1" y="6325502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6669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350163" y="4384604"/>
            <a:ext cx="21867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www.iaasb.org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276902"/>
            <a:ext cx="12192000" cy="5810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" y="6222997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0" y="6553201"/>
            <a:ext cx="12192000" cy="30479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10736"/>
            <a:ext cx="12192000" cy="538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" y="555542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" y="1203653"/>
            <a:ext cx="12240335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IAASB Logo with FullNa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661" y="2797262"/>
            <a:ext cx="5922280" cy="78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643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4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849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564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177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1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66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9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85376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9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9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7480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68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68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1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66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9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07251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0486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83531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68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927401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953425" y="3659416"/>
            <a:ext cx="6285151" cy="99520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5867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545104" y="5105401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24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725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9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9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498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68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68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467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10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68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96980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image" Target="../media/image6.jp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0" y="2314"/>
            <a:ext cx="12187961" cy="167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6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endParaRPr lang="en-US" sz="1067" dirty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8" y="6319900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0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89" indent="-457189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69" indent="-463284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53" indent="-463284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138" indent="-463284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422" indent="-463284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0" y="2314"/>
            <a:ext cx="12187961" cy="167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508000" y="6096000"/>
            <a:ext cx="11684000" cy="61384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6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endParaRPr lang="en-US" sz="1067" dirty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6319900"/>
            <a:ext cx="1383792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35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89" indent="-457189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69" indent="-463284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53" indent="-463284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138" indent="-463284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422" indent="-463284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Ribbon_orange_top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1"/>
            <a:ext cx="12175067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533400"/>
            <a:ext cx="9042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24000"/>
            <a:ext cx="11277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 flipH="1">
            <a:off x="508000" y="6096000"/>
            <a:ext cx="11684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2" y="6432550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808080"/>
                </a:solidFill>
                <a:cs typeface="MS PGothic" charset="0"/>
              </a:rPr>
              <a:t>Page </a:t>
            </a:r>
            <a:fld id="{E3CAB21C-BC65-364F-A804-105922D50C8B}" type="slidenum">
              <a:rPr lang="en-US" sz="800" smtClean="0">
                <a:solidFill>
                  <a:srgbClr val="808080"/>
                </a:solidFill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6236277"/>
            <a:ext cx="1295400" cy="39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7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5" r:id="rId12"/>
    <p:sldLayoutId id="2147483876" r:id="rId13"/>
    <p:sldLayoutId id="2147483877" r:id="rId1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0" y="3"/>
            <a:ext cx="12187961" cy="167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6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1067" dirty="0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8" y="6319900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65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89" indent="-457189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69" indent="-463284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53" indent="-463284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138" indent="-463284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422" indent="-463284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5.png"/><Relationship Id="rId5" Type="http://schemas.openxmlformats.org/officeDocument/2006/relationships/hyperlink" Target="http://www.ethicsboard.org/" TargetMode="Externa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5029200" y="1865315"/>
            <a:ext cx="6858000" cy="990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IAASB-IESBA Coordination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3200401"/>
            <a:ext cx="6858000" cy="3175000"/>
          </a:xfrm>
        </p:spPr>
        <p:txBody>
          <a:bodyPr/>
          <a:lstStyle/>
          <a:p>
            <a:r>
              <a:rPr lang="en-US" sz="2800" dirty="0">
                <a:latin typeface="Arial" charset="0"/>
              </a:rPr>
              <a:t>Sylvie Soulier, IESBA Coordination Liaison Member</a:t>
            </a:r>
          </a:p>
          <a:p>
            <a:r>
              <a:rPr lang="en-US" sz="2667" dirty="0">
                <a:latin typeface="Arial" charset="0"/>
              </a:rPr>
              <a:t>Stavros Thomadakis, IESBA Chair</a:t>
            </a:r>
          </a:p>
          <a:p>
            <a:r>
              <a:rPr lang="en-US" sz="2667" dirty="0">
                <a:latin typeface="Arial" charset="0"/>
              </a:rPr>
              <a:t>Ken Siong, IESBA Senior Technical Director</a:t>
            </a:r>
          </a:p>
          <a:p>
            <a:pPr>
              <a:spcBef>
                <a:spcPts val="2400"/>
              </a:spcBef>
            </a:pPr>
            <a:r>
              <a:rPr lang="en-US" sz="2133" dirty="0">
                <a:latin typeface="Arial" charset="0"/>
              </a:rPr>
              <a:t>IESBA Board Meeting</a:t>
            </a:r>
          </a:p>
          <a:p>
            <a:pPr>
              <a:spcBef>
                <a:spcPts val="600"/>
              </a:spcBef>
            </a:pPr>
            <a:r>
              <a:rPr lang="en-US" sz="2133" dirty="0">
                <a:latin typeface="Arial" charset="0"/>
              </a:rPr>
              <a:t>June 2019</a:t>
            </a:r>
          </a:p>
          <a:p>
            <a:pPr>
              <a:spcBef>
                <a:spcPts val="600"/>
              </a:spcBef>
            </a:pPr>
            <a:r>
              <a:rPr lang="en-US" sz="2133" dirty="0">
                <a:latin typeface="Arial" charset="0"/>
              </a:rPr>
              <a:t>Nashville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FA4F35A-9CB4-47CC-A6A5-2776B3BB6C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499334"/>
              </p:ext>
            </p:extLst>
          </p:nvPr>
        </p:nvGraphicFramePr>
        <p:xfrm>
          <a:off x="9255505" y="327062"/>
          <a:ext cx="2590800" cy="1010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1069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2700" kern="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Agenda Item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012825" algn="l"/>
                        </a:tabLst>
                      </a:pPr>
                      <a:r>
                        <a:rPr lang="en-US" sz="2700" kern="4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7A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97367" marR="97367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6163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10058400" cy="533400"/>
          </a:xfrm>
        </p:spPr>
        <p:txBody>
          <a:bodyPr/>
          <a:lstStyle/>
          <a:p>
            <a:r>
              <a:rPr lang="en-US" dirty="0"/>
              <a:t>Joint SSB - NSS Interaction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9925340-49E2-4AD8-9C47-6080CBD55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752600"/>
            <a:ext cx="11303000" cy="4876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200" dirty="0"/>
              <a:t>May 2019 joint IAASB-IESBA-NSS session Paris</a:t>
            </a:r>
          </a:p>
          <a:p>
            <a:pPr lvl="1">
              <a:spcBef>
                <a:spcPts val="700"/>
              </a:spcBef>
              <a:spcAft>
                <a:spcPts val="0"/>
              </a:spcAft>
            </a:pPr>
            <a:r>
              <a:rPr lang="en-US" sz="1800" dirty="0"/>
              <a:t>What can SSBs do more jointly with NSS as strategic partners in pursuit of more synergistic coordination?</a:t>
            </a:r>
          </a:p>
          <a:p>
            <a:pPr lvl="0">
              <a:spcBef>
                <a:spcPts val="700"/>
              </a:spcBef>
              <a:spcAft>
                <a:spcPts val="0"/>
              </a:spcAft>
            </a:pPr>
            <a:r>
              <a:rPr lang="en-US" sz="2200" dirty="0"/>
              <a:t>“SSB coordination has come long way since 3 years ago”</a:t>
            </a:r>
          </a:p>
          <a:p>
            <a:pPr lvl="1">
              <a:spcBef>
                <a:spcPts val="700"/>
              </a:spcBef>
              <a:spcAft>
                <a:spcPts val="0"/>
              </a:spcAft>
            </a:pPr>
            <a:r>
              <a:rPr lang="en-US" sz="1800" dirty="0"/>
              <a:t>Necessity and value; organic process</a:t>
            </a:r>
          </a:p>
          <a:p>
            <a:pPr lvl="1">
              <a:spcBef>
                <a:spcPts val="700"/>
              </a:spcBef>
              <a:spcAft>
                <a:spcPts val="0"/>
              </a:spcAft>
            </a:pPr>
            <a:r>
              <a:rPr lang="en-US" sz="1800" dirty="0"/>
              <a:t>Filters down to NSS</a:t>
            </a:r>
          </a:p>
          <a:p>
            <a:pPr lvl="0">
              <a:spcBef>
                <a:spcPts val="700"/>
              </a:spcBef>
              <a:spcAft>
                <a:spcPts val="0"/>
              </a:spcAft>
            </a:pPr>
            <a:r>
              <a:rPr lang="en-US" sz="2200" dirty="0"/>
              <a:t>Embrace challenge of “</a:t>
            </a:r>
            <a:r>
              <a:rPr lang="en-US" sz="2200" dirty="0" err="1"/>
              <a:t>quadrilogue</a:t>
            </a:r>
            <a:r>
              <a:rPr lang="en-US" sz="2200" dirty="0"/>
              <a:t>” where makes sense</a:t>
            </a:r>
          </a:p>
          <a:p>
            <a:pPr lvl="1">
              <a:spcBef>
                <a:spcPts val="700"/>
              </a:spcBef>
              <a:spcAft>
                <a:spcPts val="0"/>
              </a:spcAft>
            </a:pPr>
            <a:r>
              <a:rPr lang="en-US" sz="1800" dirty="0"/>
              <a:t>E.g. ISQM 1, Technology, outreach, implementation reviews re Auditor Reporting, NOCLAR</a:t>
            </a:r>
          </a:p>
          <a:p>
            <a:pPr lvl="0">
              <a:spcBef>
                <a:spcPts val="700"/>
              </a:spcBef>
              <a:spcAft>
                <a:spcPts val="0"/>
              </a:spcAft>
            </a:pPr>
            <a:r>
              <a:rPr lang="en-US" sz="2200" dirty="0"/>
              <a:t>The earlier, the better!</a:t>
            </a:r>
          </a:p>
          <a:p>
            <a:pPr lvl="0">
              <a:spcBef>
                <a:spcPts val="700"/>
              </a:spcBef>
              <a:spcAft>
                <a:spcPts val="0"/>
              </a:spcAft>
            </a:pPr>
            <a:r>
              <a:rPr lang="en-US" sz="2200" dirty="0"/>
              <a:t>An evolutionary process</a:t>
            </a:r>
          </a:p>
          <a:p>
            <a:pPr lvl="1">
              <a:spcBef>
                <a:spcPts val="700"/>
              </a:spcBef>
              <a:spcAft>
                <a:spcPts val="0"/>
              </a:spcAft>
            </a:pPr>
            <a:r>
              <a:rPr lang="en-US" sz="1800" dirty="0"/>
              <a:t>Embrace flexibility – consider more regional, more topical engagement</a:t>
            </a:r>
          </a:p>
        </p:txBody>
      </p:sp>
    </p:spTree>
    <p:extLst>
      <p:ext uri="{BB962C8B-B14F-4D97-AF65-F5344CB8AC3E}">
        <p14:creationId xmlns:p14="http://schemas.microsoft.com/office/powerpoint/2010/main" val="2716083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33400"/>
            <a:ext cx="10058400" cy="533400"/>
          </a:xfrm>
        </p:spPr>
        <p:txBody>
          <a:bodyPr/>
          <a:lstStyle/>
          <a:p>
            <a:r>
              <a:rPr lang="en-US" dirty="0"/>
              <a:t>Joint SSB Chairs – IFAC Board Interaction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D816981-AB52-4622-A610-703C03C84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828800"/>
            <a:ext cx="11455400" cy="4778803"/>
          </a:xfrm>
        </p:spPr>
        <p:txBody>
          <a:bodyPr/>
          <a:lstStyle/>
          <a:p>
            <a:pPr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b="1" dirty="0"/>
              <a:t>Coordination mindset </a:t>
            </a:r>
            <a:r>
              <a:rPr lang="en-US" sz="2000" dirty="0"/>
              <a:t>when setting work plans (strategy periods aligned)</a:t>
            </a:r>
          </a:p>
          <a:p>
            <a:pPr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b="1" dirty="0"/>
              <a:t>Systematic and structured approach </a:t>
            </a:r>
            <a:r>
              <a:rPr lang="en-US" sz="2000" dirty="0"/>
              <a:t>to operationalize ‘Coordination Framework’</a:t>
            </a:r>
          </a:p>
          <a:p>
            <a:pPr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dirty="0"/>
              <a:t>Being alert to </a:t>
            </a:r>
            <a:r>
              <a:rPr lang="en-US" sz="2000" b="1" dirty="0"/>
              <a:t>areas of ‘interaction’ from inception </a:t>
            </a:r>
            <a:r>
              <a:rPr lang="en-US" sz="2000" dirty="0"/>
              <a:t>of projects</a:t>
            </a:r>
          </a:p>
          <a:p>
            <a:pPr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</a:rPr>
              <a:t>NEW</a:t>
            </a:r>
            <a:r>
              <a:rPr lang="en-US" sz="2000" dirty="0"/>
              <a:t>: Drawing out </a:t>
            </a:r>
            <a:r>
              <a:rPr lang="en-US" sz="2000" b="1" dirty="0"/>
              <a:t>relevant areas of ‘common interest’</a:t>
            </a:r>
            <a:r>
              <a:rPr lang="en-US" sz="2000" dirty="0"/>
              <a:t> from proposals being developed (e.g., fees, non-assurance services, quality management, auditor reporting)</a:t>
            </a:r>
          </a:p>
          <a:p>
            <a:pPr lvl="1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dirty="0"/>
              <a:t>As necessary, </a:t>
            </a:r>
            <a:r>
              <a:rPr lang="en-US" sz="2000" b="1" dirty="0"/>
              <a:t>establish a joint sub-group </a:t>
            </a:r>
            <a:r>
              <a:rPr lang="en-US" sz="2000" dirty="0"/>
              <a:t>(members from each Board/Staff) and </a:t>
            </a:r>
            <a:r>
              <a:rPr lang="en-US" sz="2000" b="1" dirty="0"/>
              <a:t>coordination plan</a:t>
            </a:r>
          </a:p>
          <a:p>
            <a:pPr lvl="1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dirty="0"/>
              <a:t>While fully respecting the standard-setting remit of each Board, </a:t>
            </a:r>
            <a:r>
              <a:rPr lang="en-US" sz="2000" b="1" dirty="0"/>
              <a:t>explore issues / solutions </a:t>
            </a:r>
            <a:r>
              <a:rPr lang="en-US" sz="2000" dirty="0"/>
              <a:t>and</a:t>
            </a:r>
            <a:r>
              <a:rPr lang="en-US" sz="2000" b="1" dirty="0"/>
              <a:t> </a:t>
            </a:r>
            <a:r>
              <a:rPr lang="en-US" sz="2000" dirty="0"/>
              <a:t>keep each Board updated, to </a:t>
            </a:r>
            <a:r>
              <a:rPr lang="en-US" sz="2000" b="1" dirty="0"/>
              <a:t>ensure appropriate alignment</a:t>
            </a:r>
          </a:p>
        </p:txBody>
      </p:sp>
    </p:spTree>
    <p:extLst>
      <p:ext uri="{BB962C8B-B14F-4D97-AF65-F5344CB8AC3E}">
        <p14:creationId xmlns:p14="http://schemas.microsoft.com/office/powerpoint/2010/main" val="1790753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33400"/>
            <a:ext cx="10058400" cy="533400"/>
          </a:xfrm>
        </p:spPr>
        <p:txBody>
          <a:bodyPr/>
          <a:lstStyle/>
          <a:p>
            <a:r>
              <a:rPr lang="en-US" dirty="0"/>
              <a:t>Joint SSB Chairs – IFAC Board Interaction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D816981-AB52-4622-A610-703C03C84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828800"/>
            <a:ext cx="11226800" cy="4778803"/>
          </a:xfrm>
        </p:spPr>
        <p:txBody>
          <a:bodyPr/>
          <a:lstStyle/>
          <a:p>
            <a:pPr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b="1" dirty="0"/>
              <a:t>Annual joint meetings </a:t>
            </a:r>
            <a:r>
              <a:rPr lang="en-US" sz="2000" dirty="0"/>
              <a:t>of Boards </a:t>
            </a:r>
          </a:p>
          <a:p>
            <a:pPr lvl="1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dirty="0"/>
              <a:t>First joint NSS meeting held in May 2019</a:t>
            </a:r>
          </a:p>
          <a:p>
            <a:pPr marL="457189" lvl="1" indent="-457189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Char char="•"/>
            </a:pPr>
            <a:r>
              <a:rPr lang="en-US" sz="2000" dirty="0"/>
              <a:t>Encouraging others to emphasize the necessary integrated mindset that is required when it comes to the implementation and application of both IAASB and IESBA standards</a:t>
            </a:r>
          </a:p>
          <a:p>
            <a:pPr marL="457189" lvl="1" indent="-457189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  <a:buChar char="•"/>
            </a:pPr>
            <a:r>
              <a:rPr lang="en-US" sz="2000" dirty="0"/>
              <a:t>Post-issuance messaging – highlighting how standards are complementary and how they can be applied together in practice</a:t>
            </a:r>
          </a:p>
        </p:txBody>
      </p:sp>
    </p:spTree>
    <p:extLst>
      <p:ext uri="{BB962C8B-B14F-4D97-AF65-F5344CB8AC3E}">
        <p14:creationId xmlns:p14="http://schemas.microsoft.com/office/powerpoint/2010/main" val="1164954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43F3A4-C982-D245-A699-23DFB3923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075" y="687253"/>
            <a:ext cx="5008320" cy="49769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5A32D0-DD33-C54A-808C-F198A1BF82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603" y="667227"/>
            <a:ext cx="3503048" cy="10227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F76D55-8891-D648-83D4-4C428088BF54}"/>
              </a:ext>
            </a:extLst>
          </p:cNvPr>
          <p:cNvSpPr txBox="1"/>
          <p:nvPr/>
        </p:nvSpPr>
        <p:spPr>
          <a:xfrm>
            <a:off x="6894211" y="3084161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5000"/>
                    <a:lumOff val="35000"/>
                  </a:schemeClr>
                </a:solidFill>
                <a:hlinkClick r:id="rId5"/>
              </a:rPr>
              <a:t>www.ethicsboard.org</a:t>
            </a:r>
            <a:endParaRPr lang="en-US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613D22-0819-944B-8319-4D2BB199E363}"/>
              </a:ext>
            </a:extLst>
          </p:cNvPr>
          <p:cNvSpPr txBox="1"/>
          <p:nvPr/>
        </p:nvSpPr>
        <p:spPr>
          <a:xfrm>
            <a:off x="6420304" y="1801795"/>
            <a:ext cx="4018173" cy="74898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267" kern="300" dirty="0">
                <a:solidFill>
                  <a:srgbClr val="005BA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Ethics Board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4395" y="3596011"/>
            <a:ext cx="5156200" cy="104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22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251" y="533400"/>
            <a:ext cx="10058400" cy="533400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F7BFD6-F55C-44B3-89DC-F62C123EA0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087254"/>
              </p:ext>
            </p:extLst>
          </p:nvPr>
        </p:nvGraphicFramePr>
        <p:xfrm>
          <a:off x="606251" y="1828800"/>
          <a:ext cx="10836016" cy="3655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3876">
                  <a:extLst>
                    <a:ext uri="{9D8B030D-6E8A-4147-A177-3AD203B41FA5}">
                      <a16:colId xmlns:a16="http://schemas.microsoft.com/office/drawing/2014/main" val="401433955"/>
                    </a:ext>
                  </a:extLst>
                </a:gridCol>
                <a:gridCol w="3252140">
                  <a:extLst>
                    <a:ext uri="{9D8B030D-6E8A-4147-A177-3AD203B41FA5}">
                      <a16:colId xmlns:a16="http://schemas.microsoft.com/office/drawing/2014/main" val="2478172338"/>
                    </a:ext>
                  </a:extLst>
                </a:gridCol>
              </a:tblGrid>
              <a:tr h="40928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Presenter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9427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Coordination Activities since December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Sylvie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856588"/>
                  </a:ext>
                </a:extLst>
              </a:tr>
              <a:tr h="134560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A More Systematic and Structured Process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Master Workbook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Inventoried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Sylvie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928963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Joint SSB - NSS Interaction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891857"/>
                  </a:ext>
                </a:extLst>
              </a:tr>
              <a:tr h="48548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Joint SSB Chairs – IFAC Board Interaction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Stavros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507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245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251" y="533400"/>
            <a:ext cx="10058400" cy="533400"/>
          </a:xfrm>
        </p:spPr>
        <p:txBody>
          <a:bodyPr/>
          <a:lstStyle/>
          <a:p>
            <a:r>
              <a:rPr lang="en-US" dirty="0"/>
              <a:t>Coordination Activities since December 2018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8C4524-571B-409D-BA3F-F99585D93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51" y="1676400"/>
            <a:ext cx="11277600" cy="4114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Appointment of IAASB liaison member to replace Megan Zietsman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 IAASB IESBA Liaison Teleconference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May 16 : In person (Paris) and teleconference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Agenda discussed:</a:t>
            </a:r>
          </a:p>
          <a:p>
            <a:pPr lvl="2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General coordination approach, including the ‘IAASB IESBA Coordination Activities’ master workbook;</a:t>
            </a:r>
          </a:p>
          <a:p>
            <a:pPr lvl="2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Update regarding certain specific projects;</a:t>
            </a:r>
          </a:p>
          <a:p>
            <a:pPr lvl="2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Feedback to be provided at the June Board meeting; and</a:t>
            </a:r>
          </a:p>
          <a:p>
            <a:pPr lvl="2"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Planning for the September joint IAASB-IESBA session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 </a:t>
            </a:r>
            <a:r>
              <a:rPr lang="en-US" sz="2400" dirty="0"/>
              <a:t>Coordination activities at project level discussed in the following slides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06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Systematic and Structured Process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A34CA22-6E21-4FDD-8B2F-CF25E7408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752600"/>
            <a:ext cx="10845800" cy="4876800"/>
          </a:xfrm>
        </p:spPr>
        <p:txBody>
          <a:bodyPr>
            <a:normAutofit/>
          </a:bodyPr>
          <a:lstStyle/>
          <a:p>
            <a:pPr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400" dirty="0"/>
              <a:t>Mechanism to inventory, capture and manage coordination needs (the workbook)</a:t>
            </a:r>
          </a:p>
          <a:p>
            <a:pPr marL="694944" lvl="1" indent="-347472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Process</a:t>
            </a:r>
          </a:p>
          <a:p>
            <a:pPr marL="694944" lvl="1" indent="-347472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Assigned Responsibilities</a:t>
            </a:r>
          </a:p>
          <a:p>
            <a:pPr marL="694944" lvl="1" indent="-347472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Matters for discussion</a:t>
            </a:r>
          </a:p>
          <a:p>
            <a:pPr marL="694944" lvl="1" indent="-347472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Quarterly updates</a:t>
            </a:r>
          </a:p>
          <a:p>
            <a:pPr marL="342900" lvl="0" indent="-342900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Prioritizing coordination topics</a:t>
            </a:r>
          </a:p>
          <a:p>
            <a:pPr marL="694944" lvl="1" indent="-347472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0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E.g., QM, AUPs, Fees, Technology, Role &amp; Mindset, ISA 600, etc.</a:t>
            </a:r>
          </a:p>
          <a:p>
            <a:pPr marL="342900" lvl="0" indent="-342900" algn="just">
              <a:lnSpc>
                <a:spcPts val="2400"/>
              </a:lnSpc>
              <a:spcBef>
                <a:spcPts val="3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000000">
                    <a:lumMod val="65000"/>
                    <a:lumOff val="35000"/>
                  </a:srgbClr>
                </a:solidFill>
              </a:rPr>
              <a:t>Periodic review by Board liaisons, Steering / Planning Committees</a:t>
            </a:r>
          </a:p>
        </p:txBody>
      </p:sp>
    </p:spTree>
    <p:extLst>
      <p:ext uri="{BB962C8B-B14F-4D97-AF65-F5344CB8AC3E}">
        <p14:creationId xmlns:p14="http://schemas.microsoft.com/office/powerpoint/2010/main" val="305430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10058400" cy="533400"/>
          </a:xfrm>
        </p:spPr>
        <p:txBody>
          <a:bodyPr/>
          <a:lstStyle/>
          <a:p>
            <a:r>
              <a:rPr lang="en-US" dirty="0"/>
              <a:t>Master Workbook - summary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9DD267-4205-4E2A-AEEE-5BB119C73C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7" y="8068"/>
            <a:ext cx="12178553" cy="684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36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 Workbook – Project Tab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C4C2AC-C2A2-45AD-BADC-3C8BB2CA0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32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Inventoried Projects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EA1F7C4-824E-42EC-913D-DD874D739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234677"/>
              </p:ext>
            </p:extLst>
          </p:nvPr>
        </p:nvGraphicFramePr>
        <p:xfrm>
          <a:off x="508000" y="1828800"/>
          <a:ext cx="11353800" cy="411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200">
                  <a:extLst>
                    <a:ext uri="{9D8B030D-6E8A-4147-A177-3AD203B41FA5}">
                      <a16:colId xmlns:a16="http://schemas.microsoft.com/office/drawing/2014/main" val="219994880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701793990"/>
                    </a:ext>
                  </a:extLst>
                </a:gridCol>
                <a:gridCol w="7975600">
                  <a:extLst>
                    <a:ext uri="{9D8B030D-6E8A-4147-A177-3AD203B41FA5}">
                      <a16:colId xmlns:a16="http://schemas.microsoft.com/office/drawing/2014/main" val="3717893652"/>
                    </a:ext>
                  </a:extLst>
                </a:gridCol>
              </a:tblGrid>
              <a:tr h="4422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Next Steps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309776"/>
                  </a:ext>
                </a:extLst>
              </a:tr>
              <a:tr h="628658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AA.1  ISQM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IAASB consideration of ED responses at the Sept 2019 board meeting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Coordination matters to be considered subject to feedback on the 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069727"/>
                  </a:ext>
                </a:extLst>
              </a:tr>
              <a:tr h="614992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AA.2  ISQM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IAASB consideration of ED responses at the Sept 2019 board meeting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Coordination matters to be considered subject to feedback on the 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584809"/>
                  </a:ext>
                </a:extLst>
              </a:tr>
              <a:tr h="614992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AA.3  ISA 220 (Revised)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IAASB consideration of ED responses at the Sept 2019 board meeting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Coordination matters to be considered subject to feedback on the 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715028"/>
                  </a:ext>
                </a:extLst>
              </a:tr>
              <a:tr h="88455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AA.5  ISRS 4400 (Revised)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IAASB consideration of first read of post ED at the Sept or Dec 2019 board meeting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Preliminary discussions held at staff level in May 2019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Further discussions pending Board discussions and direction in June 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629388"/>
                  </a:ext>
                </a:extLst>
              </a:tr>
              <a:tr h="907398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AA.6  ISA 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IAASB consideration of first draft of ED at the Dec 2019 board meeting</a:t>
                      </a:r>
                    </a:p>
                    <a:p>
                      <a:pPr marL="285750" indent="-285750" algn="l" defTabSz="457200" rtl="0" eaLnBrk="1" latinLnBrk="0" hangingPunct="1">
                        <a:lnSpc>
                          <a:spcPts val="1920"/>
                        </a:lnSpc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Preliminary discussion held at the staff level on June 3rd to determine matters to raise with liaison members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841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3400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Inventoried Projects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2462946-4CEC-4963-9C65-71D8FDA11B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280367"/>
              </p:ext>
            </p:extLst>
          </p:nvPr>
        </p:nvGraphicFramePr>
        <p:xfrm>
          <a:off x="508000" y="1828800"/>
          <a:ext cx="11379200" cy="3360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00">
                  <a:extLst>
                    <a:ext uri="{9D8B030D-6E8A-4147-A177-3AD203B41FA5}">
                      <a16:colId xmlns:a16="http://schemas.microsoft.com/office/drawing/2014/main" val="2199948807"/>
                    </a:ext>
                  </a:extLst>
                </a:gridCol>
                <a:gridCol w="2082800">
                  <a:extLst>
                    <a:ext uri="{9D8B030D-6E8A-4147-A177-3AD203B41FA5}">
                      <a16:colId xmlns:a16="http://schemas.microsoft.com/office/drawing/2014/main" val="3701793990"/>
                    </a:ext>
                  </a:extLst>
                </a:gridCol>
                <a:gridCol w="6299200">
                  <a:extLst>
                    <a:ext uri="{9D8B030D-6E8A-4147-A177-3AD203B41FA5}">
                      <a16:colId xmlns:a16="http://schemas.microsoft.com/office/drawing/2014/main" val="3717893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Next Steps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309776"/>
                  </a:ext>
                </a:extLst>
              </a:tr>
              <a:tr h="386138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AA.7 Audits of Less Complex   </a:t>
                      </a:r>
                    </a:p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        Entities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Coordination matters to be determined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Coordination matters to be determined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725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AA.8 Conforming </a:t>
                      </a:r>
                    </a:p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         Amendments to the </a:t>
                      </a:r>
                    </a:p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         IAASB’s International </a:t>
                      </a:r>
                    </a:p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         Standards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Pending</a:t>
                      </a:r>
                    </a:p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endParaRPr lang="en-US" sz="1600" kern="12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ＭＳ Ｐゴシック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Conforming amendments in response to the revision of the IESBA Code is being finalized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Updated timetable to be agreed at the June 2019 Steering Committee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009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E.1    Alignment of Part 4B </a:t>
                      </a:r>
                    </a:p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         ISAE 3000 (Revised)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ED comment period closes on June 26, 2019</a:t>
                      </a:r>
                    </a:p>
                    <a:p>
                      <a:pPr marL="285750" indent="-285750" algn="l" defTabSz="457200" rtl="0" eaLnBrk="1" latinLnBrk="0" hangingPunct="1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The IESBA Task Force will identify the nature and extent of further coordination that would be needed before September 2019 board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567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561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B29786-C3A6-4A0F-9A05-6720F26C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10058400" cy="533400"/>
          </a:xfrm>
        </p:spPr>
        <p:txBody>
          <a:bodyPr/>
          <a:lstStyle/>
          <a:p>
            <a:r>
              <a:rPr lang="en-US" dirty="0"/>
              <a:t>Inventoried Projects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7B8C23-7B62-497A-96EC-98EFAF1E2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722294"/>
              </p:ext>
            </p:extLst>
          </p:nvPr>
        </p:nvGraphicFramePr>
        <p:xfrm>
          <a:off x="609600" y="1828800"/>
          <a:ext cx="11303000" cy="3253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19994880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901217614"/>
                    </a:ext>
                  </a:extLst>
                </a:gridCol>
                <a:gridCol w="6654800">
                  <a:extLst>
                    <a:ext uri="{9D8B030D-6E8A-4147-A177-3AD203B41FA5}">
                      <a16:colId xmlns:a16="http://schemas.microsoft.com/office/drawing/2014/main" val="3717893652"/>
                    </a:ext>
                  </a:extLst>
                </a:gridCol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Next Steps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309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E.2  Fees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A joint Working Group is set up with the participation of Ian McPhee, Imran Vanker and Dan Montgomery, supported by both IAASB and IESBA staff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Preliminary discussion held on June 3rd</a:t>
                      </a:r>
                      <a:r>
                        <a:rPr lang="en-US" sz="1600" kern="1200" dirty="0">
                          <a:solidFill>
                            <a:srgbClr val="FF0000"/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to determine matters for coordination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6006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E.3  Role and Mindset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Quarterly joint TF/WG Chair calls to discuss </a:t>
                      </a:r>
                      <a:r>
                        <a:rPr lang="en-US" sz="1600" kern="1200" dirty="0" err="1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keyissues</a:t>
                      </a:r>
                      <a:endParaRPr lang="en-US" sz="1600" kern="12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ＭＳ Ｐゴシック" charset="0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844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E.4  Non Assurance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Coordination matters to be determined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8713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E.5  Definition of PIE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Not yet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Not yet started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804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C.1 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Aft>
                          <a:spcPts val="300"/>
                        </a:spcAft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457200" rtl="0" eaLnBrk="1" latinLnBrk="0" hangingPunct="1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ＭＳ Ｐゴシック" charset="0"/>
                          <a:cs typeface="+mn-cs"/>
                        </a:rPr>
                        <a:t>Coordination matters to be determined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841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774490"/>
      </p:ext>
    </p:extLst>
  </p:cSld>
  <p:clrMapOvr>
    <a:masterClrMapping/>
  </p:clrMapOvr>
</p:sld>
</file>

<file path=ppt/theme/theme1.xml><?xml version="1.0" encoding="utf-8"?>
<a:theme xmlns:a="http://schemas.openxmlformats.org/drawingml/2006/main" name="4_IAASB_Powerpoint_template_ORANGE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AASB_Powerpoint_template_ORANGE RIBBON_WIDESCREEN" id="{76668B51-55C5-4631-9F8E-1C2D3EBDF4B6}" vid="{7BE31817-7DFA-4EF6-9B51-98C823363897}"/>
    </a:ext>
  </a:extLst>
</a:theme>
</file>

<file path=ppt/theme/theme2.xml><?xml version="1.0" encoding="utf-8"?>
<a:theme xmlns:a="http://schemas.openxmlformats.org/drawingml/2006/main" name="1_IAASB_Powerpoint_template_ORANGE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FAC_Powerpoint_template_ORANGE RIBBON_IAASB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880</Words>
  <Application>Microsoft Office PowerPoint</Application>
  <PresentationFormat>Widescreen</PresentationFormat>
  <Paragraphs>148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ＭＳ Ｐゴシック</vt:lpstr>
      <vt:lpstr>ＭＳ Ｐゴシック</vt:lpstr>
      <vt:lpstr>Arial</vt:lpstr>
      <vt:lpstr>Bauer Bodoni Std</vt:lpstr>
      <vt:lpstr>Calibri</vt:lpstr>
      <vt:lpstr>Times New Roman</vt:lpstr>
      <vt:lpstr>ヒラギノ角ゴ Pro W3</vt:lpstr>
      <vt:lpstr>4_IAASB_Powerpoint_template_ORANGE RIBBON_WIDESCREEN</vt:lpstr>
      <vt:lpstr>1_IAASB_Powerpoint_template_ORANGE RIBBON_WIDESCREEN</vt:lpstr>
      <vt:lpstr>1_IFAC_Powerpoint_template_ORANGE RIBBON_IAASB</vt:lpstr>
      <vt:lpstr>1_IESBA_Powerpoint_template_GREEN RIBBON_WIDESCREEN</vt:lpstr>
      <vt:lpstr>IAASB-IESBA Coordination Update</vt:lpstr>
      <vt:lpstr>Agenda</vt:lpstr>
      <vt:lpstr>Coordination Activities since December 2018</vt:lpstr>
      <vt:lpstr>A More Systematic and Structured Process</vt:lpstr>
      <vt:lpstr>Master Workbook - summary</vt:lpstr>
      <vt:lpstr>Master Workbook – Project Tab</vt:lpstr>
      <vt:lpstr>Inventoried Projects</vt:lpstr>
      <vt:lpstr>Inventoried Projects</vt:lpstr>
      <vt:lpstr>Inventoried Projects</vt:lpstr>
      <vt:lpstr>Joint SSB - NSS Interaction</vt:lpstr>
      <vt:lpstr>Joint SSB Chairs – IFAC Board Interaction</vt:lpstr>
      <vt:lpstr>Joint SSB Chairs – IFAC Board Interaction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ksiong</dc:creator>
  <cp:lastModifiedBy>Carla Vijian</cp:lastModifiedBy>
  <cp:revision>931</cp:revision>
  <cp:lastPrinted>2019-05-14T10:47:59Z</cp:lastPrinted>
  <dcterms:created xsi:type="dcterms:W3CDTF">2012-02-04T23:49:40Z</dcterms:created>
  <dcterms:modified xsi:type="dcterms:W3CDTF">2019-06-06T20:33:30Z</dcterms:modified>
</cp:coreProperties>
</file>