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0"/>
  </p:notesMasterIdLst>
  <p:sldIdLst>
    <p:sldId id="330" r:id="rId2"/>
    <p:sldId id="302" r:id="rId3"/>
    <p:sldId id="312" r:id="rId4"/>
    <p:sldId id="320" r:id="rId5"/>
    <p:sldId id="328" r:id="rId6"/>
    <p:sldId id="331" r:id="rId7"/>
    <p:sldId id="329" r:id="rId8"/>
    <p:sldId id="327" r:id="rId9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3" orient="horz" pos="2484" userDrawn="1">
          <p15:clr>
            <a:srgbClr val="A4A3A4"/>
          </p15:clr>
        </p15:guide>
        <p15:guide id="5" pos="439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Joseph Bryson" initials="JB [2]" lastIdx="10" clrIdx="6">
    <p:extLst>
      <p:ext uri="{19B8F6BF-5375-455C-9EA6-DF929625EA0E}">
        <p15:presenceInfo xmlns:p15="http://schemas.microsoft.com/office/powerpoint/2012/main" userId="S-1-5-21-1801674531-1972579041-839522115-6150" providerId="AD"/>
      </p:ext>
    </p:extLst>
  </p:cmAuthor>
  <p:cmAuthor id="1" name="Megan Hartman" initials="MH" lastIdx="31" clrIdx="0">
    <p:extLst>
      <p:ext uri="{19B8F6BF-5375-455C-9EA6-DF929625EA0E}">
        <p15:presenceInfo xmlns:p15="http://schemas.microsoft.com/office/powerpoint/2012/main" userId="S-1-5-21-1801674531-1972579041-839522115-4252" providerId="AD"/>
      </p:ext>
    </p:extLst>
  </p:cmAuthor>
  <p:cmAuthor id="8" name="Diane Jules" initials="DJ" lastIdx="4" clrIdx="7">
    <p:extLst>
      <p:ext uri="{19B8F6BF-5375-455C-9EA6-DF929625EA0E}">
        <p15:presenceInfo xmlns:p15="http://schemas.microsoft.com/office/powerpoint/2012/main" userId="S::dianejules@ethicsboard.org::8c02b63b-0564-49f0-8623-5f32871d585c" providerId="AD"/>
      </p:ext>
    </p:extLst>
  </p:cmAuthor>
  <p:cmAuthor id="2" name="Sarah Gagnon" initials="SG" lastIdx="9" clrIdx="1">
    <p:extLst>
      <p:ext uri="{19B8F6BF-5375-455C-9EA6-DF929625EA0E}">
        <p15:presenceInfo xmlns:p15="http://schemas.microsoft.com/office/powerpoint/2012/main" userId="S-1-5-21-1801674531-1972579041-839522115-13322" providerId="AD"/>
      </p:ext>
    </p:extLst>
  </p:cmAuthor>
  <p:cmAuthor id="3" name="Joseph Bryson" initials="JB" lastIdx="12" clrIdx="2">
    <p:extLst>
      <p:ext uri="{19B8F6BF-5375-455C-9EA6-DF929625EA0E}">
        <p15:presenceInfo xmlns:p15="http://schemas.microsoft.com/office/powerpoint/2012/main" userId="S::josephbryson@ifac.org::ea16504a-57c3-468f-8ddf-122bb0025910" providerId="AD"/>
      </p:ext>
    </p:extLst>
  </p:cmAuthor>
  <p:cmAuthor id="4" name="Sebrina Smith" initials="SS" lastIdx="11" clrIdx="3">
    <p:extLst>
      <p:ext uri="{19B8F6BF-5375-455C-9EA6-DF929625EA0E}">
        <p15:presenceInfo xmlns:p15="http://schemas.microsoft.com/office/powerpoint/2012/main" userId="bda27033aabcd739" providerId="Windows Live"/>
      </p:ext>
    </p:extLst>
  </p:cmAuthor>
  <p:cmAuthor id="5" name="Leona Verdadero" initials="LV" lastIdx="2" clrIdx="4">
    <p:extLst>
      <p:ext uri="{19B8F6BF-5375-455C-9EA6-DF929625EA0E}">
        <p15:presenceInfo xmlns:p15="http://schemas.microsoft.com/office/powerpoint/2012/main" userId="S::leonaverdadero@ifac.org::9927c613-6676-4b5e-bcc8-fab6ea127076" providerId="AD"/>
      </p:ext>
    </p:extLst>
  </p:cmAuthor>
  <p:cmAuthor id="6" name="Manuel" initials="M" lastIdx="1" clrIdx="5">
    <p:extLst>
      <p:ext uri="{19B8F6BF-5375-455C-9EA6-DF929625EA0E}">
        <p15:presenceInfo xmlns:p15="http://schemas.microsoft.com/office/powerpoint/2012/main" userId="Manu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5BAA"/>
    <a:srgbClr val="00C0F3"/>
    <a:srgbClr val="01BCD5"/>
    <a:srgbClr val="0D9C4A"/>
    <a:srgbClr val="8DC63F"/>
    <a:srgbClr val="3C7400"/>
    <a:srgbClr val="000000"/>
    <a:srgbClr val="FFCA00"/>
    <a:srgbClr val="A07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65"/>
    <p:restoredTop sz="92298" autoAdjust="0"/>
  </p:normalViewPr>
  <p:slideViewPr>
    <p:cSldViewPr snapToGrid="0">
      <p:cViewPr varScale="1">
        <p:scale>
          <a:sx n="101" d="100"/>
          <a:sy n="101" d="100"/>
        </p:scale>
        <p:origin x="922" y="77"/>
      </p:cViewPr>
      <p:guideLst>
        <p:guide orient="horz" pos="2484"/>
        <p:guide pos="4392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69DC94-5562-420E-A999-66BE6067ACD8}" type="doc">
      <dgm:prSet loTypeId="urn:microsoft.com/office/officeart/2005/8/layout/cycle3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DA2996-03AA-425B-BBD1-03C1356B7DDE}">
      <dgm:prSet phldrT="[Text]"/>
      <dgm:spPr>
        <a:solidFill>
          <a:srgbClr val="00B0F0"/>
        </a:solidFill>
      </dgm:spPr>
      <dgm:t>
        <a:bodyPr/>
        <a:lstStyle/>
        <a:p>
          <a:r>
            <a:rPr lang="en-US" b="1" dirty="0"/>
            <a:t>Development</a:t>
          </a:r>
        </a:p>
      </dgm:t>
    </dgm:pt>
    <dgm:pt modelId="{04F4C342-9BBD-4780-B299-3260B7B3B69B}" type="parTrans" cxnId="{99D5AE0B-5E5B-4471-B5C7-E7710DDF75BE}">
      <dgm:prSet/>
      <dgm:spPr/>
      <dgm:t>
        <a:bodyPr/>
        <a:lstStyle/>
        <a:p>
          <a:endParaRPr lang="en-US"/>
        </a:p>
      </dgm:t>
    </dgm:pt>
    <dgm:pt modelId="{01D5BC02-4BE4-4481-A0A6-3CA0277A1425}" type="sibTrans" cxnId="{99D5AE0B-5E5B-4471-B5C7-E7710DDF75BE}">
      <dgm:prSet/>
      <dgm:spPr>
        <a:solidFill>
          <a:srgbClr val="FFC000"/>
        </a:solidFill>
      </dgm:spPr>
      <dgm:t>
        <a:bodyPr/>
        <a:lstStyle/>
        <a:p>
          <a:endParaRPr lang="en-US"/>
        </a:p>
      </dgm:t>
    </dgm:pt>
    <dgm:pt modelId="{02F2A879-F2ED-4875-B811-8F6371F2DFDD}">
      <dgm:prSet phldrT="[Text]"/>
      <dgm:spPr>
        <a:solidFill>
          <a:schemeClr val="accent5"/>
        </a:solidFill>
      </dgm:spPr>
      <dgm:t>
        <a:bodyPr/>
        <a:lstStyle/>
        <a:p>
          <a:r>
            <a:rPr lang="en-US" b="1" dirty="0"/>
            <a:t>Adoption</a:t>
          </a:r>
        </a:p>
      </dgm:t>
    </dgm:pt>
    <dgm:pt modelId="{F30EFB45-821C-4322-BD14-BD3B98B2EA12}" type="parTrans" cxnId="{BF8C88AC-6535-4BD1-9CED-3DAECFAF5CE2}">
      <dgm:prSet/>
      <dgm:spPr/>
      <dgm:t>
        <a:bodyPr/>
        <a:lstStyle/>
        <a:p>
          <a:endParaRPr lang="en-US"/>
        </a:p>
      </dgm:t>
    </dgm:pt>
    <dgm:pt modelId="{BA5A0223-FC3D-415A-83EB-1AFA9A193A60}" type="sibTrans" cxnId="{BF8C88AC-6535-4BD1-9CED-3DAECFAF5CE2}">
      <dgm:prSet/>
      <dgm:spPr/>
      <dgm:t>
        <a:bodyPr/>
        <a:lstStyle/>
        <a:p>
          <a:endParaRPr lang="en-US"/>
        </a:p>
      </dgm:t>
    </dgm:pt>
    <dgm:pt modelId="{276F9221-4910-4F0F-936C-5C452FD19530}">
      <dgm:prSet phldrT="[Text]"/>
      <dgm:spPr>
        <a:solidFill>
          <a:schemeClr val="accent3"/>
        </a:solidFill>
      </dgm:spPr>
      <dgm:t>
        <a:bodyPr/>
        <a:lstStyle/>
        <a:p>
          <a:r>
            <a:rPr lang="en-US" b="1" dirty="0"/>
            <a:t>Implementation</a:t>
          </a:r>
        </a:p>
      </dgm:t>
    </dgm:pt>
    <dgm:pt modelId="{07166FAE-82AB-4D4C-872B-07C90318E041}" type="parTrans" cxnId="{4EC2A8F4-AC7C-4B2E-9BAC-E8EA75BFCEF8}">
      <dgm:prSet/>
      <dgm:spPr/>
      <dgm:t>
        <a:bodyPr/>
        <a:lstStyle/>
        <a:p>
          <a:endParaRPr lang="en-US"/>
        </a:p>
      </dgm:t>
    </dgm:pt>
    <dgm:pt modelId="{378A3096-FEFD-46D5-A384-BE3B21B606A2}" type="sibTrans" cxnId="{4EC2A8F4-AC7C-4B2E-9BAC-E8EA75BFCEF8}">
      <dgm:prSet/>
      <dgm:spPr/>
      <dgm:t>
        <a:bodyPr/>
        <a:lstStyle/>
        <a:p>
          <a:endParaRPr lang="en-US"/>
        </a:p>
      </dgm:t>
    </dgm:pt>
    <dgm:pt modelId="{5F28769D-D7A6-46B6-B271-D0F1CA932829}" type="pres">
      <dgm:prSet presAssocID="{9569DC94-5562-420E-A999-66BE6067ACD8}" presName="Name0" presStyleCnt="0">
        <dgm:presLayoutVars>
          <dgm:dir/>
          <dgm:resizeHandles val="exact"/>
        </dgm:presLayoutVars>
      </dgm:prSet>
      <dgm:spPr/>
    </dgm:pt>
    <dgm:pt modelId="{E3E6E710-91A1-487B-B210-A0FE562E529D}" type="pres">
      <dgm:prSet presAssocID="{9569DC94-5562-420E-A999-66BE6067ACD8}" presName="cycle" presStyleCnt="0"/>
      <dgm:spPr/>
    </dgm:pt>
    <dgm:pt modelId="{F0D0C09A-F0F7-4AB2-95FD-CF571E7525B0}" type="pres">
      <dgm:prSet presAssocID="{47DA2996-03AA-425B-BBD1-03C1356B7DDE}" presName="nodeFirstNode" presStyleLbl="node1" presStyleIdx="0" presStyleCnt="3">
        <dgm:presLayoutVars>
          <dgm:bulletEnabled val="1"/>
        </dgm:presLayoutVars>
      </dgm:prSet>
      <dgm:spPr/>
    </dgm:pt>
    <dgm:pt modelId="{CA7CD95D-8EA3-40E8-9B81-A64CDCBA5285}" type="pres">
      <dgm:prSet presAssocID="{01D5BC02-4BE4-4481-A0A6-3CA0277A1425}" presName="sibTransFirstNode" presStyleLbl="bgShp" presStyleIdx="0" presStyleCnt="1"/>
      <dgm:spPr/>
    </dgm:pt>
    <dgm:pt modelId="{F8A596DE-8CC1-4B80-94E9-DBCC27ADC2A1}" type="pres">
      <dgm:prSet presAssocID="{02F2A879-F2ED-4875-B811-8F6371F2DFDD}" presName="nodeFollowingNodes" presStyleLbl="node1" presStyleIdx="1" presStyleCnt="3" custRadScaleRad="96869" custRadScaleInc="-27271">
        <dgm:presLayoutVars>
          <dgm:bulletEnabled val="1"/>
        </dgm:presLayoutVars>
      </dgm:prSet>
      <dgm:spPr/>
    </dgm:pt>
    <dgm:pt modelId="{B013E07F-80FA-45AA-9BE4-DEEC8272A74C}" type="pres">
      <dgm:prSet presAssocID="{276F9221-4910-4F0F-936C-5C452FD19530}" presName="nodeFollowingNodes" presStyleLbl="node1" presStyleIdx="2" presStyleCnt="3" custRadScaleRad="101138" custRadScaleInc="27528">
        <dgm:presLayoutVars>
          <dgm:bulletEnabled val="1"/>
        </dgm:presLayoutVars>
      </dgm:prSet>
      <dgm:spPr/>
    </dgm:pt>
  </dgm:ptLst>
  <dgm:cxnLst>
    <dgm:cxn modelId="{C4FAF309-F001-44D3-9EA0-D240C11D2CF7}" type="presOf" srcId="{9569DC94-5562-420E-A999-66BE6067ACD8}" destId="{5F28769D-D7A6-46B6-B271-D0F1CA932829}" srcOrd="0" destOrd="0" presId="urn:microsoft.com/office/officeart/2005/8/layout/cycle3"/>
    <dgm:cxn modelId="{4618640B-AE28-447C-8D75-137A9D2A12F6}" type="presOf" srcId="{01D5BC02-4BE4-4481-A0A6-3CA0277A1425}" destId="{CA7CD95D-8EA3-40E8-9B81-A64CDCBA5285}" srcOrd="0" destOrd="0" presId="urn:microsoft.com/office/officeart/2005/8/layout/cycle3"/>
    <dgm:cxn modelId="{99D5AE0B-5E5B-4471-B5C7-E7710DDF75BE}" srcId="{9569DC94-5562-420E-A999-66BE6067ACD8}" destId="{47DA2996-03AA-425B-BBD1-03C1356B7DDE}" srcOrd="0" destOrd="0" parTransId="{04F4C342-9BBD-4780-B299-3260B7B3B69B}" sibTransId="{01D5BC02-4BE4-4481-A0A6-3CA0277A1425}"/>
    <dgm:cxn modelId="{C18D357E-BBF2-4E04-84B2-968A52784508}" type="presOf" srcId="{02F2A879-F2ED-4875-B811-8F6371F2DFDD}" destId="{F8A596DE-8CC1-4B80-94E9-DBCC27ADC2A1}" srcOrd="0" destOrd="0" presId="urn:microsoft.com/office/officeart/2005/8/layout/cycle3"/>
    <dgm:cxn modelId="{A81B638E-DC44-4958-905F-787EB9B61CC3}" type="presOf" srcId="{47DA2996-03AA-425B-BBD1-03C1356B7DDE}" destId="{F0D0C09A-F0F7-4AB2-95FD-CF571E7525B0}" srcOrd="0" destOrd="0" presId="urn:microsoft.com/office/officeart/2005/8/layout/cycle3"/>
    <dgm:cxn modelId="{BF8C88AC-6535-4BD1-9CED-3DAECFAF5CE2}" srcId="{9569DC94-5562-420E-A999-66BE6067ACD8}" destId="{02F2A879-F2ED-4875-B811-8F6371F2DFDD}" srcOrd="1" destOrd="0" parTransId="{F30EFB45-821C-4322-BD14-BD3B98B2EA12}" sibTransId="{BA5A0223-FC3D-415A-83EB-1AFA9A193A60}"/>
    <dgm:cxn modelId="{BDAC8DB7-29A4-4BD3-96B2-78DF1DCC7FE9}" type="presOf" srcId="{276F9221-4910-4F0F-936C-5C452FD19530}" destId="{B013E07F-80FA-45AA-9BE4-DEEC8272A74C}" srcOrd="0" destOrd="0" presId="urn:microsoft.com/office/officeart/2005/8/layout/cycle3"/>
    <dgm:cxn modelId="{4EC2A8F4-AC7C-4B2E-9BAC-E8EA75BFCEF8}" srcId="{9569DC94-5562-420E-A999-66BE6067ACD8}" destId="{276F9221-4910-4F0F-936C-5C452FD19530}" srcOrd="2" destOrd="0" parTransId="{07166FAE-82AB-4D4C-872B-07C90318E041}" sibTransId="{378A3096-FEFD-46D5-A384-BE3B21B606A2}"/>
    <dgm:cxn modelId="{767B7157-9421-44FB-A846-992980890D90}" type="presParOf" srcId="{5F28769D-D7A6-46B6-B271-D0F1CA932829}" destId="{E3E6E710-91A1-487B-B210-A0FE562E529D}" srcOrd="0" destOrd="0" presId="urn:microsoft.com/office/officeart/2005/8/layout/cycle3"/>
    <dgm:cxn modelId="{9A89B34E-4162-4E97-ADD0-2D0B2D3699D6}" type="presParOf" srcId="{E3E6E710-91A1-487B-B210-A0FE562E529D}" destId="{F0D0C09A-F0F7-4AB2-95FD-CF571E7525B0}" srcOrd="0" destOrd="0" presId="urn:microsoft.com/office/officeart/2005/8/layout/cycle3"/>
    <dgm:cxn modelId="{AF3D3806-CB58-44AD-8BE9-093E1B66A1CF}" type="presParOf" srcId="{E3E6E710-91A1-487B-B210-A0FE562E529D}" destId="{CA7CD95D-8EA3-40E8-9B81-A64CDCBA5285}" srcOrd="1" destOrd="0" presId="urn:microsoft.com/office/officeart/2005/8/layout/cycle3"/>
    <dgm:cxn modelId="{F329D928-306B-4E0D-B2C1-C27146A57642}" type="presParOf" srcId="{E3E6E710-91A1-487B-B210-A0FE562E529D}" destId="{F8A596DE-8CC1-4B80-94E9-DBCC27ADC2A1}" srcOrd="2" destOrd="0" presId="urn:microsoft.com/office/officeart/2005/8/layout/cycle3"/>
    <dgm:cxn modelId="{8B8697A0-30EF-46D7-B4B7-60476E414597}" type="presParOf" srcId="{E3E6E710-91A1-487B-B210-A0FE562E529D}" destId="{B013E07F-80FA-45AA-9BE4-DEEC8272A74C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CD95D-8EA3-40E8-9B81-A64CDCBA5285}">
      <dsp:nvSpPr>
        <dsp:cNvPr id="0" name=""/>
        <dsp:cNvSpPr/>
      </dsp:nvSpPr>
      <dsp:spPr>
        <a:xfrm>
          <a:off x="482536" y="306622"/>
          <a:ext cx="2354531" cy="2354531"/>
        </a:xfrm>
        <a:prstGeom prst="circularArrow">
          <a:avLst>
            <a:gd name="adj1" fmla="val 5689"/>
            <a:gd name="adj2" fmla="val 340510"/>
            <a:gd name="adj3" fmla="val 12759287"/>
            <a:gd name="adj4" fmla="val 18033947"/>
            <a:gd name="adj5" fmla="val 5908"/>
          </a:avLst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0D0C09A-F0F7-4AB2-95FD-CF571E7525B0}">
      <dsp:nvSpPr>
        <dsp:cNvPr id="0" name=""/>
        <dsp:cNvSpPr/>
      </dsp:nvSpPr>
      <dsp:spPr>
        <a:xfrm>
          <a:off x="893116" y="396755"/>
          <a:ext cx="1533371" cy="766685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Development</a:t>
          </a:r>
        </a:p>
      </dsp:txBody>
      <dsp:txXfrm>
        <a:off x="930542" y="434181"/>
        <a:ext cx="1458519" cy="691833"/>
      </dsp:txXfrm>
    </dsp:sp>
    <dsp:sp modelId="{F8A596DE-8CC1-4B80-94E9-DBCC27ADC2A1}">
      <dsp:nvSpPr>
        <dsp:cNvPr id="0" name=""/>
        <dsp:cNvSpPr/>
      </dsp:nvSpPr>
      <dsp:spPr>
        <a:xfrm>
          <a:off x="1786232" y="1522093"/>
          <a:ext cx="1533371" cy="766685"/>
        </a:xfrm>
        <a:prstGeom prst="roundRect">
          <a:avLst/>
        </a:prstGeom>
        <a:solidFill>
          <a:schemeClr val="accent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Adoption</a:t>
          </a:r>
        </a:p>
      </dsp:txBody>
      <dsp:txXfrm>
        <a:off x="1823658" y="1559519"/>
        <a:ext cx="1458519" cy="691833"/>
      </dsp:txXfrm>
    </dsp:sp>
    <dsp:sp modelId="{B013E07F-80FA-45AA-9BE4-DEEC8272A74C}">
      <dsp:nvSpPr>
        <dsp:cNvPr id="0" name=""/>
        <dsp:cNvSpPr/>
      </dsp:nvSpPr>
      <dsp:spPr>
        <a:xfrm>
          <a:off x="0" y="1522087"/>
          <a:ext cx="1533371" cy="766685"/>
        </a:xfrm>
        <a:prstGeom prst="roundRect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Implementation</a:t>
          </a:r>
        </a:p>
      </dsp:txBody>
      <dsp:txXfrm>
        <a:off x="37426" y="1559513"/>
        <a:ext cx="1458519" cy="691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95288" y="692150"/>
            <a:ext cx="6159500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0491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14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14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22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22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36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fac" TargetMode="External"/><Relationship Id="rId5" Type="http://schemas.openxmlformats.org/officeDocument/2006/relationships/hyperlink" Target="https://twitter.com/IFAC_Update" TargetMode="External"/><Relationship Id="rId4" Type="http://schemas.openxmlformats.org/officeDocument/2006/relationships/hyperlink" Target="https://www.facebook.com/InternationalFederationOfAccountants" TargetMode="External"/><Relationship Id="rId9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572" name="Picture 571">
            <a:extLst>
              <a:ext uri="{FF2B5EF4-FFF2-40B4-BE49-F238E27FC236}">
                <a16:creationId xmlns:a16="http://schemas.microsoft.com/office/drawing/2014/main" id="{DC04ED67-D2A3-4241-9DED-860ECD1DBF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33" t="23137" r="11565" b="25696"/>
          <a:stretch/>
        </p:blipFill>
        <p:spPr>
          <a:xfrm>
            <a:off x="0" y="1187777"/>
            <a:ext cx="9144000" cy="39557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45912"/>
            <a:ext cx="2075688" cy="6771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D27443F-474D-154B-97C1-C3421695365A}"/>
              </a:ext>
            </a:extLst>
          </p:cNvPr>
          <p:cNvSpPr/>
          <p:nvPr userDrawn="1"/>
        </p:nvSpPr>
        <p:spPr bwMode="auto">
          <a:xfrm>
            <a:off x="2973721" y="1021976"/>
            <a:ext cx="6170279" cy="63009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1181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6203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C8032-A553-D44D-82BD-08DBDC865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171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A3588-E9BA-3240-91F5-B38FC9031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12115D7-6D70-9C42-8CF8-F9F6DD7D11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0738"/>
            <a:ext cx="9144000" cy="5154237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835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825611" y="3955018"/>
            <a:ext cx="150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2D8EC2"/>
                </a:solidFill>
                <a:hlinkClick r:id="rId2"/>
              </a:rPr>
              <a:t>www.ifac.org</a:t>
            </a:r>
            <a:endParaRPr lang="en-US" sz="1800" dirty="0">
              <a:solidFill>
                <a:srgbClr val="2D8EC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148" y="320442"/>
            <a:ext cx="2309198" cy="75328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5240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4"/>
              </a:rPr>
              <a:t>@InternationalFederation</a:t>
            </a:r>
            <a:br>
              <a:rPr lang="en-US" sz="1600" dirty="0">
                <a:hlinkClick r:id="rId4"/>
              </a:rPr>
            </a:br>
            <a:r>
              <a:rPr lang="en-US" sz="1600" dirty="0">
                <a:hlinkClick r:id="rId4"/>
              </a:rPr>
              <a:t>OfAccountants</a:t>
            </a:r>
            <a:endParaRPr lang="en-US" sz="160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524000" y="3257550"/>
            <a:ext cx="905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5"/>
              </a:rPr>
              <a:t>@IFAC </a:t>
            </a:r>
            <a:endParaRPr lang="en-US" sz="16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58674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6"/>
              </a:rPr>
              <a:t>International Federation</a:t>
            </a:r>
            <a:br>
              <a:rPr lang="en-US" sz="1600" dirty="0">
                <a:hlinkClick r:id="rId6"/>
              </a:rPr>
            </a:br>
            <a:r>
              <a:rPr lang="en-US" sz="1600" dirty="0">
                <a:hlinkClick r:id="rId6"/>
              </a:rPr>
              <a:t>of Accountants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2291775"/>
            <a:ext cx="685800" cy="685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23" r="10638"/>
          <a:stretch/>
        </p:blipFill>
        <p:spPr>
          <a:xfrm>
            <a:off x="4800600" y="2291775"/>
            <a:ext cx="723649" cy="685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028950"/>
            <a:ext cx="1066800" cy="1066800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415636" y="1595004"/>
            <a:ext cx="8728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aseline="0" dirty="0">
                <a:solidFill>
                  <a:srgbClr val="595959"/>
                </a:solidFill>
              </a:rPr>
              <a:t>Follow us!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931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CC293ED2-7472-4806-869F-F746871DE864}" type="datetimeFigureOut">
              <a:rPr lang="en-US" smtClean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2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E44BC3B8-915A-4DCD-AF72-33809CE4270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45912"/>
            <a:ext cx="2075688" cy="6771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DEFDEC-98C3-4E43-BFE7-02F7CDDEFB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47750"/>
            <a:ext cx="4343400" cy="4114800"/>
          </a:xfrm>
          <a:prstGeom prst="rect">
            <a:avLst/>
          </a:prstGeom>
        </p:spPr>
      </p:pic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311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4720787"/>
            <a:ext cx="1037844" cy="3385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1" r:id="rId2"/>
    <p:sldLayoutId id="2147483825" r:id="rId3"/>
    <p:sldLayoutId id="2147483845" r:id="rId4"/>
    <p:sldLayoutId id="2147483846" r:id="rId5"/>
    <p:sldLayoutId id="2147483826" r:id="rId6"/>
    <p:sldLayoutId id="2147483827" r:id="rId7"/>
    <p:sldLayoutId id="2147483828" r:id="rId8"/>
    <p:sldLayoutId id="2147483829" r:id="rId9"/>
    <p:sldLayoutId id="2147483847" r:id="rId10"/>
    <p:sldLayoutId id="2147483848" r:id="rId11"/>
    <p:sldLayoutId id="2147483830" r:id="rId12"/>
    <p:sldLayoutId id="2147483844" r:id="rId13"/>
    <p:sldLayoutId id="2147483849" r:id="rId14"/>
    <p:sldLayoutId id="2147483850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7080346-03E6-DA43-AB28-03ACF3DBAA7C}"/>
              </a:ext>
            </a:extLst>
          </p:cNvPr>
          <p:cNvSpPr txBox="1">
            <a:spLocks/>
          </p:cNvSpPr>
          <p:nvPr/>
        </p:nvSpPr>
        <p:spPr bwMode="auto">
          <a:xfrm>
            <a:off x="4204355" y="1355026"/>
            <a:ext cx="488674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/>
              <a:t>Supporting Adoption and Implementation of Standards</a:t>
            </a:r>
            <a:endParaRPr lang="en-US" kern="0">
              <a:latin typeface="Arial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DBE1569-F40A-0B41-B289-1D6ECA0E34E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007754" y="2667785"/>
            <a:ext cx="5136246" cy="1159498"/>
          </a:xfrm>
          <a:prstGeom prst="rect">
            <a:avLst/>
          </a:prstGeom>
          <a:solidFill>
            <a:srgbClr val="005BAA">
              <a:alpha val="50196"/>
            </a:srgbClr>
          </a:solidFill>
          <a:ln>
            <a:noFill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2CBA59C-1A37-7A46-AF4D-2C0DF533BE15}"/>
              </a:ext>
            </a:extLst>
          </p:cNvPr>
          <p:cNvSpPr txBox="1">
            <a:spLocks/>
          </p:cNvSpPr>
          <p:nvPr/>
        </p:nvSpPr>
        <p:spPr bwMode="auto">
          <a:xfrm>
            <a:off x="4204355" y="2800464"/>
            <a:ext cx="4301766" cy="73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80"/>
              </a:lnSpc>
              <a:spcBef>
                <a:spcPts val="600"/>
              </a:spcBef>
            </a:pPr>
            <a:r>
              <a:rPr lang="en-US" sz="1800" b="1" kern="0"/>
              <a:t>IESBA</a:t>
            </a:r>
          </a:p>
          <a:p>
            <a:pPr>
              <a:lnSpc>
                <a:spcPts val="2080"/>
              </a:lnSpc>
              <a:spcBef>
                <a:spcPts val="600"/>
              </a:spcBef>
            </a:pPr>
            <a:r>
              <a:rPr lang="en-US" sz="1800" b="1" kern="0"/>
              <a:t>Nashville, USA</a:t>
            </a:r>
          </a:p>
          <a:p>
            <a:pPr>
              <a:lnSpc>
                <a:spcPts val="2080"/>
              </a:lnSpc>
            </a:pPr>
            <a:endParaRPr lang="en-US" sz="1800" b="1" kern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519792B-40BC-D842-BD9A-5EA70B78081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007754" y="3864990"/>
            <a:ext cx="5136246" cy="406924"/>
          </a:xfrm>
          <a:prstGeom prst="rect">
            <a:avLst/>
          </a:prstGeom>
          <a:solidFill>
            <a:schemeClr val="accent2">
              <a:alpha val="32549"/>
            </a:schemeClr>
          </a:solidFill>
          <a:ln>
            <a:noFill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68B56B8-D1C0-EE46-82B5-B01C98B317E5}"/>
              </a:ext>
            </a:extLst>
          </p:cNvPr>
          <p:cNvSpPr txBox="1">
            <a:spLocks/>
          </p:cNvSpPr>
          <p:nvPr/>
        </p:nvSpPr>
        <p:spPr bwMode="auto">
          <a:xfrm>
            <a:off x="4204355" y="3972772"/>
            <a:ext cx="4301766" cy="32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ts val="776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  <a:spcBef>
                <a:spcPts val="600"/>
              </a:spcBef>
            </a:pPr>
            <a:r>
              <a:rPr lang="en-US" sz="1800" b="1" kern="0"/>
              <a:t>June 17, 2019</a:t>
            </a:r>
          </a:p>
          <a:p>
            <a:endParaRPr lang="en-US" sz="1800" b="1" kern="0"/>
          </a:p>
        </p:txBody>
      </p:sp>
    </p:spTree>
    <p:extLst>
      <p:ext uri="{BB962C8B-B14F-4D97-AF65-F5344CB8AC3E}">
        <p14:creationId xmlns:p14="http://schemas.microsoft.com/office/powerpoint/2010/main" val="4214613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>
                <a:cs typeface="Calibri Light"/>
              </a:rPr>
              <a:t>International Standards Adoption Ecosystem</a:t>
            </a:r>
            <a:endParaRPr lang="en-US" dirty="0">
              <a:latin typeface="Arial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14B484F-A891-2946-A01F-96F7EF997643}"/>
              </a:ext>
            </a:extLst>
          </p:cNvPr>
          <p:cNvGrpSpPr/>
          <p:nvPr/>
        </p:nvGrpSpPr>
        <p:grpSpPr>
          <a:xfrm>
            <a:off x="396204" y="2156292"/>
            <a:ext cx="8747796" cy="1558086"/>
            <a:chOff x="772481" y="3417892"/>
            <a:chExt cx="9337068" cy="1800001"/>
          </a:xfrm>
        </p:grpSpPr>
        <p:sp>
          <p:nvSpPr>
            <p:cNvPr id="39" name="Parallelogram 38">
              <a:extLst>
                <a:ext uri="{FF2B5EF4-FFF2-40B4-BE49-F238E27FC236}">
                  <a16:creationId xmlns:a16="http://schemas.microsoft.com/office/drawing/2014/main" id="{C3CF8725-AB97-6C44-8305-3B7F1B98F9CD}"/>
                </a:ext>
              </a:extLst>
            </p:cNvPr>
            <p:cNvSpPr/>
            <p:nvPr/>
          </p:nvSpPr>
          <p:spPr bwMode="ltGray">
            <a:xfrm rot="5400000">
              <a:off x="1136570" y="4130492"/>
              <a:ext cx="1800000" cy="374801"/>
            </a:xfrm>
            <a:prstGeom prst="parallelogram">
              <a:avLst>
                <a:gd name="adj" fmla="val 112950"/>
              </a:avLst>
            </a:prstGeom>
            <a:solidFill>
              <a:srgbClr val="F15A22">
                <a:alpha val="69804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0" name="Parallelogram 39">
              <a:extLst>
                <a:ext uri="{FF2B5EF4-FFF2-40B4-BE49-F238E27FC236}">
                  <a16:creationId xmlns:a16="http://schemas.microsoft.com/office/drawing/2014/main" id="{8A8AD2C3-FCED-DD4F-9AAA-E0D0A4FDB947}"/>
                </a:ext>
              </a:extLst>
            </p:cNvPr>
            <p:cNvSpPr/>
            <p:nvPr/>
          </p:nvSpPr>
          <p:spPr bwMode="ltGray">
            <a:xfrm rot="5400000">
              <a:off x="2584748" y="4130492"/>
              <a:ext cx="1800000" cy="374801"/>
            </a:xfrm>
            <a:prstGeom prst="parallelogram">
              <a:avLst>
                <a:gd name="adj" fmla="val 112950"/>
              </a:avLst>
            </a:prstGeom>
            <a:solidFill>
              <a:srgbClr val="0D9C4A">
                <a:alpha val="69804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1" name="Parallelogram 40">
              <a:extLst>
                <a:ext uri="{FF2B5EF4-FFF2-40B4-BE49-F238E27FC236}">
                  <a16:creationId xmlns:a16="http://schemas.microsoft.com/office/drawing/2014/main" id="{D2D75926-3C4D-C34B-950F-00A5847BAD2A}"/>
                </a:ext>
              </a:extLst>
            </p:cNvPr>
            <p:cNvSpPr/>
            <p:nvPr/>
          </p:nvSpPr>
          <p:spPr bwMode="ltGray">
            <a:xfrm rot="5400000">
              <a:off x="4032925" y="4130492"/>
              <a:ext cx="1800000" cy="374801"/>
            </a:xfrm>
            <a:prstGeom prst="parallelogram">
              <a:avLst>
                <a:gd name="adj" fmla="val 112950"/>
              </a:avLst>
            </a:prstGeom>
            <a:solidFill>
              <a:srgbClr val="FFC000">
                <a:alpha val="69804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2" name="Parallelogram 41">
              <a:extLst>
                <a:ext uri="{FF2B5EF4-FFF2-40B4-BE49-F238E27FC236}">
                  <a16:creationId xmlns:a16="http://schemas.microsoft.com/office/drawing/2014/main" id="{2D3642EF-0490-1A42-B4CC-F910D6E6E9FA}"/>
                </a:ext>
              </a:extLst>
            </p:cNvPr>
            <p:cNvSpPr/>
            <p:nvPr/>
          </p:nvSpPr>
          <p:spPr bwMode="ltGray">
            <a:xfrm rot="5400000">
              <a:off x="5481103" y="4130492"/>
              <a:ext cx="1800000" cy="374801"/>
            </a:xfrm>
            <a:prstGeom prst="parallelogram">
              <a:avLst>
                <a:gd name="adj" fmla="val 112950"/>
              </a:avLst>
            </a:prstGeom>
            <a:solidFill>
              <a:srgbClr val="12A9D9">
                <a:alpha val="69804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3" name="Parallelogram 42">
              <a:extLst>
                <a:ext uri="{FF2B5EF4-FFF2-40B4-BE49-F238E27FC236}">
                  <a16:creationId xmlns:a16="http://schemas.microsoft.com/office/drawing/2014/main" id="{F055C55F-3307-2C4A-B797-9B3F3BFDEBA3}"/>
                </a:ext>
              </a:extLst>
            </p:cNvPr>
            <p:cNvSpPr/>
            <p:nvPr/>
          </p:nvSpPr>
          <p:spPr bwMode="ltGray">
            <a:xfrm rot="5400000">
              <a:off x="6929281" y="4130492"/>
              <a:ext cx="1800000" cy="374801"/>
            </a:xfrm>
            <a:prstGeom prst="parallelogram">
              <a:avLst>
                <a:gd name="adj" fmla="val 112950"/>
              </a:avLst>
            </a:prstGeom>
            <a:solidFill>
              <a:schemeClr val="accent1">
                <a:lumMod val="60000"/>
                <a:lumOff val="40000"/>
                <a:alpha val="69804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BAC9F993-C99F-204B-84BD-D5BD160A2C39}"/>
                </a:ext>
              </a:extLst>
            </p:cNvPr>
            <p:cNvSpPr/>
            <p:nvPr/>
          </p:nvSpPr>
          <p:spPr bwMode="ltGray">
            <a:xfrm rot="5400000">
              <a:off x="8377460" y="4130492"/>
              <a:ext cx="1800000" cy="374801"/>
            </a:xfrm>
            <a:prstGeom prst="parallelogram">
              <a:avLst>
                <a:gd name="adj" fmla="val 112950"/>
              </a:avLst>
            </a:prstGeom>
            <a:solidFill>
              <a:schemeClr val="bg1">
                <a:lumMod val="50000"/>
                <a:alpha val="69804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D57EE9E-A3BB-F24A-AFEA-958C93290A6D}"/>
                </a:ext>
              </a:extLst>
            </p:cNvPr>
            <p:cNvSpPr/>
            <p:nvPr/>
          </p:nvSpPr>
          <p:spPr bwMode="ltGray">
            <a:xfrm>
              <a:off x="2220658" y="3417892"/>
              <a:ext cx="1080000" cy="1800000"/>
            </a:xfrm>
            <a:prstGeom prst="rect">
              <a:avLst/>
            </a:prstGeom>
            <a:solidFill>
              <a:srgbClr val="0D9C4A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1E34A1B-5C2F-D440-A1A6-F20AE7E6D612}"/>
                </a:ext>
              </a:extLst>
            </p:cNvPr>
            <p:cNvSpPr/>
            <p:nvPr/>
          </p:nvSpPr>
          <p:spPr bwMode="ltGray">
            <a:xfrm>
              <a:off x="3668836" y="3417892"/>
              <a:ext cx="1080000" cy="180000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503F302-6B14-614F-B656-1296D6B82304}"/>
                </a:ext>
              </a:extLst>
            </p:cNvPr>
            <p:cNvSpPr/>
            <p:nvPr/>
          </p:nvSpPr>
          <p:spPr bwMode="ltGray">
            <a:xfrm>
              <a:off x="5117013" y="3417892"/>
              <a:ext cx="1080000" cy="1800000"/>
            </a:xfrm>
            <a:prstGeom prst="rect">
              <a:avLst/>
            </a:prstGeom>
            <a:solidFill>
              <a:srgbClr val="12A9D9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91125A4-AA34-EB47-81B8-7C293BF2F1A3}"/>
                </a:ext>
              </a:extLst>
            </p:cNvPr>
            <p:cNvSpPr/>
            <p:nvPr/>
          </p:nvSpPr>
          <p:spPr bwMode="ltGray">
            <a:xfrm>
              <a:off x="6565191" y="3417892"/>
              <a:ext cx="1080000" cy="18000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652FF49-C4AC-E840-95B0-E3965FA6603A}"/>
                </a:ext>
              </a:extLst>
            </p:cNvPr>
            <p:cNvSpPr/>
            <p:nvPr/>
          </p:nvSpPr>
          <p:spPr bwMode="ltGray">
            <a:xfrm>
              <a:off x="8013370" y="3417892"/>
              <a:ext cx="1080000" cy="1800000"/>
            </a:xfrm>
            <a:prstGeom prst="rect">
              <a:avLst/>
            </a:prstGeom>
            <a:solidFill>
              <a:schemeClr val="bg1">
                <a:lumMod val="50000"/>
                <a:alpha val="80392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50" name="Chevron 5">
              <a:extLst>
                <a:ext uri="{FF2B5EF4-FFF2-40B4-BE49-F238E27FC236}">
                  <a16:creationId xmlns:a16="http://schemas.microsoft.com/office/drawing/2014/main" id="{88902BED-A0BB-6B40-A450-4232C16077F9}"/>
                </a:ext>
              </a:extLst>
            </p:cNvPr>
            <p:cNvSpPr/>
            <p:nvPr/>
          </p:nvSpPr>
          <p:spPr bwMode="ltGray">
            <a:xfrm rot="16200000">
              <a:off x="412481" y="3777892"/>
              <a:ext cx="1800000" cy="1080000"/>
            </a:xfrm>
            <a:custGeom>
              <a:avLst/>
              <a:gdLst>
                <a:gd name="connsiteX0" fmla="*/ 0 w 2191870"/>
                <a:gd name="connsiteY0" fmla="*/ 0 h 1080000"/>
                <a:gd name="connsiteX1" fmla="*/ 1807800 w 2191870"/>
                <a:gd name="connsiteY1" fmla="*/ 0 h 1080000"/>
                <a:gd name="connsiteX2" fmla="*/ 2191870 w 2191870"/>
                <a:gd name="connsiteY2" fmla="*/ 540000 h 1080000"/>
                <a:gd name="connsiteX3" fmla="*/ 1807800 w 2191870"/>
                <a:gd name="connsiteY3" fmla="*/ 1080000 h 1080000"/>
                <a:gd name="connsiteX4" fmla="*/ 0 w 2191870"/>
                <a:gd name="connsiteY4" fmla="*/ 1080000 h 1080000"/>
                <a:gd name="connsiteX5" fmla="*/ 384070 w 2191870"/>
                <a:gd name="connsiteY5" fmla="*/ 540000 h 1080000"/>
                <a:gd name="connsiteX6" fmla="*/ 0 w 2191870"/>
                <a:gd name="connsiteY6" fmla="*/ 0 h 1080000"/>
                <a:gd name="connsiteX0" fmla="*/ 0 w 1807800"/>
                <a:gd name="connsiteY0" fmla="*/ 0 h 1080000"/>
                <a:gd name="connsiteX1" fmla="*/ 1807800 w 1807800"/>
                <a:gd name="connsiteY1" fmla="*/ 0 h 1080000"/>
                <a:gd name="connsiteX2" fmla="*/ 1807800 w 1807800"/>
                <a:gd name="connsiteY2" fmla="*/ 1080000 h 1080000"/>
                <a:gd name="connsiteX3" fmla="*/ 0 w 1807800"/>
                <a:gd name="connsiteY3" fmla="*/ 1080000 h 1080000"/>
                <a:gd name="connsiteX4" fmla="*/ 384070 w 1807800"/>
                <a:gd name="connsiteY4" fmla="*/ 540000 h 1080000"/>
                <a:gd name="connsiteX5" fmla="*/ 0 w 1807800"/>
                <a:gd name="connsiteY5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7800" h="1080000">
                  <a:moveTo>
                    <a:pt x="0" y="0"/>
                  </a:moveTo>
                  <a:lnTo>
                    <a:pt x="1807800" y="0"/>
                  </a:lnTo>
                  <a:lnTo>
                    <a:pt x="1807800" y="1080000"/>
                  </a:lnTo>
                  <a:lnTo>
                    <a:pt x="0" y="1080000"/>
                  </a:lnTo>
                  <a:lnTo>
                    <a:pt x="384070" y="54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5A22"/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51" name="Isosceles Triangle 56">
              <a:extLst>
                <a:ext uri="{FF2B5EF4-FFF2-40B4-BE49-F238E27FC236}">
                  <a16:creationId xmlns:a16="http://schemas.microsoft.com/office/drawing/2014/main" id="{AB9AFC25-496E-8B49-B424-20FDAF37D5E9}"/>
                </a:ext>
              </a:extLst>
            </p:cNvPr>
            <p:cNvSpPr/>
            <p:nvPr/>
          </p:nvSpPr>
          <p:spPr bwMode="ltGray">
            <a:xfrm rot="5400000">
              <a:off x="8885549" y="3993892"/>
              <a:ext cx="1800000" cy="648000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2E4BD58-F3E8-7E4F-B943-94778A1B3CA5}"/>
              </a:ext>
            </a:extLst>
          </p:cNvPr>
          <p:cNvSpPr/>
          <p:nvPr/>
        </p:nvSpPr>
        <p:spPr>
          <a:xfrm>
            <a:off x="476265" y="1478843"/>
            <a:ext cx="2127309" cy="4910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82880" lvl="1" indent="-171450">
              <a:lnSpc>
                <a:spcPts val="1080"/>
              </a:lnSpc>
              <a:spcBef>
                <a:spcPts val="0"/>
              </a:spcBef>
              <a:spcAft>
                <a:spcPts val="600"/>
              </a:spcAft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Membership Criteria &amp;  SMOs</a:t>
            </a:r>
          </a:p>
          <a:p>
            <a:pPr marL="182880" lvl="1" indent="-171450">
              <a:lnSpc>
                <a:spcPts val="1080"/>
              </a:lnSpc>
              <a:spcBef>
                <a:spcPts val="0"/>
              </a:spcBef>
              <a:spcAft>
                <a:spcPts val="600"/>
              </a:spcAft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Country and Member Adoption Profiles</a:t>
            </a:r>
            <a:endParaRPr lang="en-US" dirty="0">
              <a:cs typeface="Calibri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E6F81F5-9065-1D4E-A864-D7576DF8F916}"/>
              </a:ext>
            </a:extLst>
          </p:cNvPr>
          <p:cNvCxnSpPr>
            <a:cxnSpLocks/>
          </p:cNvCxnSpPr>
          <p:nvPr/>
        </p:nvCxnSpPr>
        <p:spPr>
          <a:xfrm>
            <a:off x="403635" y="1477842"/>
            <a:ext cx="0" cy="553998"/>
          </a:xfrm>
          <a:prstGeom prst="line">
            <a:avLst/>
          </a:prstGeom>
          <a:ln w="28575">
            <a:solidFill>
              <a:srgbClr val="F15A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5BFD456-2D40-924C-A2BB-FDBA3B6D78DE}"/>
              </a:ext>
            </a:extLst>
          </p:cNvPr>
          <p:cNvSpPr/>
          <p:nvPr/>
        </p:nvSpPr>
        <p:spPr>
          <a:xfrm>
            <a:off x="1821933" y="3875364"/>
            <a:ext cx="1614107" cy="6065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82880" indent="-171450">
              <a:lnSpc>
                <a:spcPts val="1080"/>
              </a:lnSpc>
              <a:spcBef>
                <a:spcPts val="0"/>
              </a:spcBef>
              <a:spcAft>
                <a:spcPts val="400"/>
              </a:spcAft>
              <a:buClr>
                <a:schemeClr val="tx2">
                  <a:lumMod val="65000"/>
                  <a:lumOff val="35000"/>
                </a:schemeClr>
              </a:buClr>
              <a:buSzPct val="85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Member surveys and Assessments</a:t>
            </a:r>
            <a:endParaRPr lang="en-US" dirty="0">
              <a:cs typeface="Calibri"/>
            </a:endParaRPr>
          </a:p>
          <a:p>
            <a:pPr marL="182880" indent="-171450">
              <a:lnSpc>
                <a:spcPts val="1080"/>
              </a:lnSpc>
              <a:spcBef>
                <a:spcPts val="0"/>
              </a:spcBef>
              <a:spcAft>
                <a:spcPts val="400"/>
              </a:spcAft>
              <a:buClr>
                <a:schemeClr val="tx2">
                  <a:lumMod val="65000"/>
                  <a:lumOff val="35000"/>
                </a:schemeClr>
              </a:buClr>
              <a:buSzPct val="85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Action plans and diagnostics</a:t>
            </a:r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877B047-DAF4-C04E-BC6A-305FC67BED61}"/>
              </a:ext>
            </a:extLst>
          </p:cNvPr>
          <p:cNvCxnSpPr>
            <a:cxnSpLocks/>
          </p:cNvCxnSpPr>
          <p:nvPr/>
        </p:nvCxnSpPr>
        <p:spPr>
          <a:xfrm flipV="1">
            <a:off x="1763592" y="3845805"/>
            <a:ext cx="0" cy="632160"/>
          </a:xfrm>
          <a:prstGeom prst="line">
            <a:avLst/>
          </a:prstGeom>
          <a:ln w="28575">
            <a:solidFill>
              <a:srgbClr val="0D9C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4C393F1-3E96-5E44-9B05-8ADAB70AD7BB}"/>
              </a:ext>
            </a:extLst>
          </p:cNvPr>
          <p:cNvSpPr/>
          <p:nvPr/>
        </p:nvSpPr>
        <p:spPr>
          <a:xfrm>
            <a:off x="3228750" y="1487442"/>
            <a:ext cx="1656944" cy="51995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79070" lvl="1" indent="-171450"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cs typeface="Calibri"/>
              </a:rPr>
              <a:t>Outreach and engagement</a:t>
            </a:r>
            <a:endParaRPr lang="en-US"/>
          </a:p>
          <a:p>
            <a:pPr marL="179070" lvl="1" indent="-171450"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cs typeface="Calibri"/>
              </a:rPr>
              <a:t>Input to standards</a:t>
            </a:r>
          </a:p>
          <a:p>
            <a:pPr marL="179070" lvl="1" indent="-171450"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Implementation review</a:t>
            </a:r>
            <a:endParaRPr lang="en-US" sz="900" dirty="0">
              <a:cs typeface="Calibri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9C4C792-9344-9548-9899-0732C6FCF1DC}"/>
              </a:ext>
            </a:extLst>
          </p:cNvPr>
          <p:cNvCxnSpPr>
            <a:cxnSpLocks/>
          </p:cNvCxnSpPr>
          <p:nvPr/>
        </p:nvCxnSpPr>
        <p:spPr>
          <a:xfrm>
            <a:off x="3158164" y="1477842"/>
            <a:ext cx="0" cy="52529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E709A0C-1A19-C94D-8F47-446A5C52AB17}"/>
              </a:ext>
            </a:extLst>
          </p:cNvPr>
          <p:cNvCxnSpPr>
            <a:cxnSpLocks/>
          </p:cNvCxnSpPr>
          <p:nvPr/>
        </p:nvCxnSpPr>
        <p:spPr>
          <a:xfrm flipV="1">
            <a:off x="4510561" y="3843571"/>
            <a:ext cx="0" cy="542532"/>
          </a:xfrm>
          <a:prstGeom prst="line">
            <a:avLst/>
          </a:prstGeom>
          <a:ln w="28575">
            <a:solidFill>
              <a:srgbClr val="12A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9D3FA46-196E-3F40-9D19-B0605A495538}"/>
              </a:ext>
            </a:extLst>
          </p:cNvPr>
          <p:cNvCxnSpPr>
            <a:cxnSpLocks/>
          </p:cNvCxnSpPr>
          <p:nvPr/>
        </p:nvCxnSpPr>
        <p:spPr>
          <a:xfrm>
            <a:off x="5798484" y="1477842"/>
            <a:ext cx="0" cy="52529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3DB920A-D569-2D46-8308-DE07176E3B02}"/>
              </a:ext>
            </a:extLst>
          </p:cNvPr>
          <p:cNvCxnSpPr>
            <a:cxnSpLocks/>
          </p:cNvCxnSpPr>
          <p:nvPr/>
        </p:nvCxnSpPr>
        <p:spPr>
          <a:xfrm flipH="1" flipV="1">
            <a:off x="7247666" y="3826101"/>
            <a:ext cx="2221" cy="58281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3F492F9-04E5-0246-8412-C6645179D8E7}"/>
              </a:ext>
            </a:extLst>
          </p:cNvPr>
          <p:cNvSpPr txBox="1"/>
          <p:nvPr/>
        </p:nvSpPr>
        <p:spPr>
          <a:xfrm>
            <a:off x="377496" y="2381802"/>
            <a:ext cx="111697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Arial"/>
                <a:cs typeface="Calibri"/>
              </a:rPr>
              <a:t>Membership Requirements </a:t>
            </a:r>
            <a:br>
              <a:rPr lang="en-US" sz="1100" b="1" dirty="0">
                <a:latin typeface="Arial"/>
                <a:cs typeface="Calibri"/>
              </a:rPr>
            </a:b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28011E-AAA5-4A4B-8EA4-389BE9D113D3}"/>
              </a:ext>
            </a:extLst>
          </p:cNvPr>
          <p:cNvSpPr txBox="1"/>
          <p:nvPr/>
        </p:nvSpPr>
        <p:spPr>
          <a:xfrm>
            <a:off x="1788282" y="2347316"/>
            <a:ext cx="928207" cy="6181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100" b="1" dirty="0">
                <a:solidFill>
                  <a:schemeClr val="bg1"/>
                </a:solidFill>
                <a:latin typeface="Arial"/>
                <a:cs typeface="Calibri"/>
              </a:rPr>
              <a:t>Monitoring&amp; Reporting </a:t>
            </a:r>
            <a:endParaRPr lang="en-US" sz="11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4DF1795-6A9F-3A4E-B623-82415CE9E65C}"/>
              </a:ext>
            </a:extLst>
          </p:cNvPr>
          <p:cNvSpPr txBox="1"/>
          <p:nvPr/>
        </p:nvSpPr>
        <p:spPr>
          <a:xfrm>
            <a:off x="3148242" y="2381803"/>
            <a:ext cx="1003437" cy="6181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100" b="1" dirty="0">
                <a:solidFill>
                  <a:schemeClr val="bg1"/>
                </a:solidFill>
                <a:latin typeface="Arial"/>
                <a:cs typeface="Calibri"/>
              </a:rPr>
              <a:t>Advocacy &amp; Standards Input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7CB888-8A5D-C746-A423-8F22EC24E092}"/>
              </a:ext>
            </a:extLst>
          </p:cNvPr>
          <p:cNvSpPr txBox="1"/>
          <p:nvPr/>
        </p:nvSpPr>
        <p:spPr>
          <a:xfrm>
            <a:off x="4390394" y="2383013"/>
            <a:ext cx="1346507" cy="4514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380"/>
              </a:lnSpc>
              <a:spcBef>
                <a:spcPts val="0"/>
              </a:spcBef>
              <a:buClr>
                <a:srgbClr val="12A9D9"/>
              </a:buClr>
              <a:buSzPct val="85000"/>
            </a:pPr>
            <a:r>
              <a:rPr lang="en-US" sz="1100" b="1" dirty="0">
                <a:solidFill>
                  <a:schemeClr val="bg1"/>
                </a:solidFill>
                <a:latin typeface="Arial"/>
                <a:cs typeface="Calibri"/>
              </a:rPr>
              <a:t>Implementation Guidance </a:t>
            </a:r>
            <a:endParaRPr lang="en-US" sz="11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40AB30E-5871-0B4E-AAFE-6F2C4D8FCB92}"/>
              </a:ext>
            </a:extLst>
          </p:cNvPr>
          <p:cNvSpPr txBox="1"/>
          <p:nvPr/>
        </p:nvSpPr>
        <p:spPr>
          <a:xfrm>
            <a:off x="5824304" y="2383014"/>
            <a:ext cx="1011840" cy="4514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1">
              <a:lnSpc>
                <a:spcPts val="1380"/>
              </a:lnSpc>
              <a:spcBef>
                <a:spcPts val="0"/>
              </a:spcBef>
              <a:buClr>
                <a:srgbClr val="005BAA"/>
              </a:buClr>
              <a:buSzPct val="85000"/>
            </a:pPr>
            <a:r>
              <a:rPr lang="en-US" sz="1100" b="1" dirty="0">
                <a:solidFill>
                  <a:schemeClr val="bg1"/>
                </a:solidFill>
                <a:latin typeface="Arial"/>
                <a:cs typeface="Calibri"/>
              </a:rPr>
              <a:t>Intellectual Property </a:t>
            </a:r>
            <a:endParaRPr lang="en-US" sz="11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32B8ED-E690-804D-8B4D-0F34285A3C79}"/>
              </a:ext>
            </a:extLst>
          </p:cNvPr>
          <p:cNvSpPr txBox="1"/>
          <p:nvPr/>
        </p:nvSpPr>
        <p:spPr>
          <a:xfrm>
            <a:off x="7247674" y="2383013"/>
            <a:ext cx="1071489" cy="4514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100" b="1" dirty="0">
                <a:solidFill>
                  <a:schemeClr val="bg1"/>
                </a:solidFill>
                <a:latin typeface="Arial"/>
                <a:cs typeface="Calibri"/>
              </a:rPr>
              <a:t>Capacity Building </a:t>
            </a:r>
            <a:endParaRPr lang="en-US" sz="11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B8165C-F1C8-DF43-879A-728CC409D9E8}"/>
              </a:ext>
            </a:extLst>
          </p:cNvPr>
          <p:cNvSpPr/>
          <p:nvPr/>
        </p:nvSpPr>
        <p:spPr>
          <a:xfrm>
            <a:off x="7337767" y="3846214"/>
            <a:ext cx="1513614" cy="32438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71450" lvl="1" indent="-182880">
              <a:lnSpc>
                <a:spcPts val="1080"/>
              </a:lnSpc>
              <a:spcBef>
                <a:spcPts val="0"/>
              </a:spcBef>
              <a:spcAft>
                <a:spcPts val="400"/>
              </a:spcAft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Donor engagement</a:t>
            </a:r>
            <a:endParaRPr lang="en-US" dirty="0">
              <a:latin typeface="Arial"/>
            </a:endParaRPr>
          </a:p>
          <a:p>
            <a:pPr marL="171450" lvl="1" indent="-171450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Country-specific projects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15F1BD8-0C63-F842-9426-1F89D5273254}"/>
              </a:ext>
            </a:extLst>
          </p:cNvPr>
          <p:cNvSpPr/>
          <p:nvPr/>
        </p:nvSpPr>
        <p:spPr>
          <a:xfrm flipH="1">
            <a:off x="5876636" y="1477817"/>
            <a:ext cx="1427444" cy="51995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79070" lvl="1" indent="-171450"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cs typeface="Calibri"/>
              </a:rPr>
              <a:t>Protect assets and provide access</a:t>
            </a:r>
            <a:endParaRPr lang="en-US"/>
          </a:p>
          <a:p>
            <a:pPr marL="179070" lvl="1" indent="-171450">
              <a:lnSpc>
                <a:spcPts val="1380"/>
              </a:lnSpc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70000"/>
              <a:buFont typeface="Arial"/>
              <a:buChar char="•"/>
            </a:pPr>
            <a:r>
              <a:rPr lang="en-US" sz="900" dirty="0">
                <a:cs typeface="Calibri"/>
              </a:rPr>
              <a:t>Translation permission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ADD03F0-31D3-504F-9A92-ABEC1C3AC2E4}"/>
              </a:ext>
            </a:extLst>
          </p:cNvPr>
          <p:cNvSpPr/>
          <p:nvPr/>
        </p:nvSpPr>
        <p:spPr>
          <a:xfrm flipH="1">
            <a:off x="4622253" y="3845805"/>
            <a:ext cx="2072349" cy="56804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71450" indent="-171450">
              <a:lnSpc>
                <a:spcPts val="1080"/>
              </a:lnSpc>
              <a:spcBef>
                <a:spcPts val="0"/>
              </a:spcBef>
              <a:spcAft>
                <a:spcPts val="600"/>
              </a:spcAft>
              <a:buClr>
                <a:schemeClr val="tx2">
                  <a:lumMod val="65000"/>
                  <a:lumOff val="35000"/>
                </a:schemeClr>
              </a:buClr>
              <a:buSzPct val="85000"/>
              <a:buFont typeface="Arial"/>
              <a:buChar char="•"/>
            </a:pPr>
            <a:r>
              <a:rPr lang="en-US" sz="900" dirty="0">
                <a:cs typeface="Calibri"/>
              </a:rPr>
              <a:t>Knowledge Gateway</a:t>
            </a:r>
            <a:endParaRPr lang="en-US"/>
          </a:p>
          <a:p>
            <a:pPr marL="171450" indent="-171450">
              <a:lnSpc>
                <a:spcPts val="1080"/>
              </a:lnSpc>
              <a:spcBef>
                <a:spcPts val="0"/>
              </a:spcBef>
              <a:spcAft>
                <a:spcPts val="600"/>
              </a:spcAft>
              <a:buClr>
                <a:schemeClr val="tx2">
                  <a:lumMod val="65000"/>
                  <a:lumOff val="35000"/>
                </a:schemeClr>
              </a:buClr>
              <a:buSzPct val="85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Guides and application resources</a:t>
            </a:r>
          </a:p>
          <a:p>
            <a:pPr marL="171450" indent="-171450">
              <a:lnSpc>
                <a:spcPts val="1080"/>
              </a:lnSpc>
              <a:spcBef>
                <a:spcPts val="0"/>
              </a:spcBef>
              <a:spcAft>
                <a:spcPts val="600"/>
              </a:spcAft>
              <a:buClr>
                <a:schemeClr val="tx2">
                  <a:lumMod val="65000"/>
                  <a:lumOff val="35000"/>
                </a:schemeClr>
              </a:buClr>
              <a:buSzPct val="85000"/>
              <a:buFont typeface="Arial"/>
              <a:buChar char="•"/>
            </a:pPr>
            <a:r>
              <a:rPr lang="en-US" sz="900" dirty="0">
                <a:latin typeface="Arial"/>
                <a:cs typeface="Calibri"/>
              </a:rPr>
              <a:t>Articles, videos, </a:t>
            </a:r>
            <a:r>
              <a:rPr lang="en-US" sz="900" dirty="0" err="1">
                <a:latin typeface="Arial"/>
                <a:cs typeface="Calibri"/>
              </a:rPr>
              <a:t>etc</a:t>
            </a:r>
          </a:p>
        </p:txBody>
      </p:sp>
    </p:spTree>
    <p:extLst>
      <p:ext uri="{BB962C8B-B14F-4D97-AF65-F5344CB8AC3E}">
        <p14:creationId xmlns:p14="http://schemas.microsoft.com/office/powerpoint/2010/main" val="3756113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EBCE367-0233-4724-865D-2ACA2EDD57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261"/>
              </p:ext>
            </p:extLst>
          </p:nvPr>
        </p:nvGraphicFramePr>
        <p:xfrm>
          <a:off x="5686597" y="1702297"/>
          <a:ext cx="3319604" cy="3105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9A3E9F11-46D9-4A7A-9AC8-51F272E38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44370"/>
            <a:ext cx="7543800" cy="40005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A&amp;I: 2019 IFAC Strategy</a:t>
            </a:r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6FF64C8-67A7-4C68-AEED-36B18913888B}"/>
              </a:ext>
            </a:extLst>
          </p:cNvPr>
          <p:cNvSpPr txBox="1">
            <a:spLocks/>
          </p:cNvSpPr>
          <p:nvPr/>
        </p:nvSpPr>
        <p:spPr bwMode="auto">
          <a:xfrm>
            <a:off x="381000" y="1276599"/>
            <a:ext cx="6899495" cy="335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ea typeface="ＭＳ Ｐゴシック"/>
                <a:cs typeface="Arial"/>
              </a:rPr>
              <a:t>Provide feedback and input on standards development </a:t>
            </a:r>
            <a:endParaRPr lang="en-US" sz="2000" b="1" dirty="0">
              <a:ea typeface="+mn-lt"/>
              <a:cs typeface="+mn-lt"/>
            </a:endParaRPr>
          </a:p>
          <a:p>
            <a:pPr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600" dirty="0">
                <a:ea typeface="ＭＳ Ｐゴシック"/>
              </a:rPr>
              <a:t>On behalf of key constituents (SMPs, PAIBs, emerging economies)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600" dirty="0">
                <a:ea typeface="ＭＳ Ｐゴシック"/>
              </a:rPr>
              <a:t>Formal comment letters and task force members</a:t>
            </a:r>
          </a:p>
          <a:p>
            <a:pPr marL="0" indent="0">
              <a:buNone/>
            </a:pPr>
            <a:r>
              <a:rPr lang="en-US" sz="2000" b="1" dirty="0">
                <a:ea typeface="ＭＳ Ｐゴシック"/>
              </a:rPr>
              <a:t>Promote and monitor adoption </a:t>
            </a:r>
            <a:endParaRPr lang="en-US" b="1" dirty="0"/>
          </a:p>
          <a:p>
            <a:pPr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600" dirty="0">
                <a:ea typeface="ＭＳ Ｐゴシック"/>
              </a:rPr>
              <a:t>Advocacy and stakeholder relations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600" dirty="0">
                <a:ea typeface="ＭＳ Ｐゴシック"/>
              </a:rPr>
              <a:t>Gather and disseminate data on adoption </a:t>
            </a:r>
            <a:endParaRPr lang="en-US" sz="1600" dirty="0"/>
          </a:p>
          <a:p>
            <a:pPr marL="0" indent="0">
              <a:buClr>
                <a:schemeClr val="tx2">
                  <a:lumMod val="65000"/>
                  <a:lumOff val="35000"/>
                </a:schemeClr>
              </a:buClr>
              <a:buSzPct val="85000"/>
              <a:buNone/>
            </a:pPr>
            <a:r>
              <a:rPr lang="en-US" sz="2000" b="1" dirty="0">
                <a:ea typeface="ＭＳ Ｐゴシック"/>
                <a:cs typeface="Arial"/>
              </a:rPr>
              <a:t>Facilitate implementation 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1600" dirty="0">
                <a:ea typeface="ＭＳ Ｐゴシック"/>
              </a:rPr>
              <a:t>Development and sharing of knowledge, guides, </a:t>
            </a:r>
            <a:br>
              <a:rPr lang="en-US" sz="1600" dirty="0">
                <a:ea typeface="ＭＳ Ｐゴシック"/>
              </a:rPr>
            </a:br>
            <a:r>
              <a:rPr lang="en-US" sz="1600" dirty="0">
                <a:ea typeface="ＭＳ Ｐゴシック"/>
              </a:rPr>
              <a:t>best practices</a:t>
            </a:r>
          </a:p>
          <a:p>
            <a:pPr marL="0" indent="0">
              <a:buClr>
                <a:schemeClr val="tx2">
                  <a:lumMod val="65000"/>
                  <a:lumOff val="35000"/>
                </a:schemeClr>
              </a:buClr>
              <a:buSzPct val="85000"/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95585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Cycle with people">
            <a:extLst>
              <a:ext uri="{FF2B5EF4-FFF2-40B4-BE49-F238E27FC236}">
                <a16:creationId xmlns:a16="http://schemas.microsoft.com/office/drawing/2014/main" id="{80FD50FC-ADAF-4727-806B-8C732746E8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4751" y="1359801"/>
            <a:ext cx="2731769" cy="2731769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6FF64C8-67A7-4C68-AEED-36B18913888B}"/>
              </a:ext>
            </a:extLst>
          </p:cNvPr>
          <p:cNvSpPr txBox="1">
            <a:spLocks/>
          </p:cNvSpPr>
          <p:nvPr/>
        </p:nvSpPr>
        <p:spPr bwMode="auto">
          <a:xfrm>
            <a:off x="3151893" y="1335645"/>
            <a:ext cx="5755055" cy="307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tx2">
                  <a:lumMod val="65000"/>
                  <a:lumOff val="35000"/>
                </a:schemeClr>
              </a:buClr>
              <a:buSzPct val="85000"/>
            </a:pPr>
            <a:r>
              <a:rPr lang="en-US" sz="2000" dirty="0"/>
              <a:t>Improved understanding of key stakeholders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  <a:buSzPct val="85000"/>
              <a:buFont typeface="Arial"/>
              <a:buChar char="•"/>
            </a:pPr>
            <a:r>
              <a:rPr lang="en-US" sz="2000" dirty="0"/>
              <a:t>Align the “what”, “when”, and “how”</a:t>
            </a:r>
          </a:p>
          <a:p>
            <a:pPr marL="694690" lvl="1" indent="-347345">
              <a:buClr>
                <a:schemeClr val="tx2">
                  <a:lumMod val="65000"/>
                  <a:lumOff val="35000"/>
                </a:schemeClr>
              </a:buClr>
              <a:buSzPct val="85000"/>
              <a:buFont typeface="Courier New" panose="020B0604020202020204" pitchFamily="34" charset="0"/>
              <a:buChar char="o"/>
            </a:pPr>
            <a:r>
              <a:rPr lang="en-US" sz="1600" dirty="0"/>
              <a:t>Standards with greater complexity and new concepts</a:t>
            </a:r>
          </a:p>
          <a:p>
            <a:pPr marL="694690" lvl="1" indent="-347345">
              <a:buClr>
                <a:schemeClr val="tx2">
                  <a:lumMod val="65000"/>
                  <a:lumOff val="35000"/>
                </a:schemeClr>
              </a:buClr>
              <a:buSzPct val="85000"/>
              <a:buFont typeface="Courier New" panose="020B0604020202020204" pitchFamily="34" charset="0"/>
              <a:buChar char="o"/>
            </a:pPr>
            <a:r>
              <a:rPr lang="en-US" sz="1600" dirty="0"/>
              <a:t>Resources: Staff, Committees, </a:t>
            </a:r>
            <a:r>
              <a:rPr lang="en-US" sz="1600" dirty="0" err="1"/>
              <a:t>FoF</a:t>
            </a:r>
            <a:r>
              <a:rPr lang="en-US" sz="1600" dirty="0"/>
              <a:t>, Technical experts</a:t>
            </a:r>
          </a:p>
          <a:p>
            <a:pPr marL="694690" lvl="1" indent="-347345">
              <a:buClr>
                <a:schemeClr val="tx2">
                  <a:lumMod val="65000"/>
                  <a:lumOff val="35000"/>
                </a:schemeClr>
              </a:buClr>
              <a:buSzPct val="85000"/>
              <a:buFont typeface="Courier New" panose="020B0604020202020204" pitchFamily="34" charset="0"/>
              <a:buChar char="o"/>
            </a:pPr>
            <a:r>
              <a:rPr lang="en-US" sz="1600" dirty="0"/>
              <a:t>Extend PAO and firm collaboration and participation</a:t>
            </a:r>
          </a:p>
          <a:p>
            <a:pPr marL="694690" lvl="1" indent="-347345">
              <a:buClr>
                <a:schemeClr val="tx2">
                  <a:lumMod val="65000"/>
                  <a:lumOff val="35000"/>
                </a:schemeClr>
              </a:buClr>
              <a:buSzPct val="85000"/>
              <a:buFont typeface="Courier New" panose="020B0604020202020204" pitchFamily="34" charset="0"/>
              <a:buChar char="o"/>
            </a:pPr>
            <a:r>
              <a:rPr lang="en-US" sz="1600" dirty="0"/>
              <a:t>Leverage technology and explore future product platforms</a:t>
            </a:r>
          </a:p>
          <a:p>
            <a:pPr marL="0" indent="0">
              <a:spcBef>
                <a:spcPts val="776"/>
              </a:spcBef>
              <a:buClr>
                <a:schemeClr val="tx2">
                  <a:lumMod val="65000"/>
                  <a:lumOff val="35000"/>
                </a:schemeClr>
              </a:buClr>
              <a:buSzPct val="85000"/>
              <a:buNone/>
            </a:pPr>
            <a:endParaRPr lang="en-US" sz="11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3E9F11-46D9-4A7A-9AC8-51F272E3819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81000" y="45720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>
                <a:latin typeface="+mj-lt"/>
                <a:ea typeface="ＭＳ Ｐゴシック" charset="0"/>
                <a:cs typeface="ＭＳ Ｐゴシック" charset="0"/>
              </a:rPr>
              <a:t>Smart Collaboration – IFAC &amp; SSBs</a:t>
            </a:r>
          </a:p>
        </p:txBody>
      </p:sp>
    </p:spTree>
    <p:extLst>
      <p:ext uri="{BB962C8B-B14F-4D97-AF65-F5344CB8AC3E}">
        <p14:creationId xmlns:p14="http://schemas.microsoft.com/office/powerpoint/2010/main" val="1234964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3E9F11-46D9-4A7A-9AC8-51F272E38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04956"/>
            <a:ext cx="7543800" cy="40005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2019 A&amp;I Initiatives – IESBA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8C2DA1-8741-47FD-B790-5634D939F2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819439"/>
              </p:ext>
            </p:extLst>
          </p:nvPr>
        </p:nvGraphicFramePr>
        <p:xfrm>
          <a:off x="381000" y="1331797"/>
          <a:ext cx="8469702" cy="325417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349262">
                  <a:extLst>
                    <a:ext uri="{9D8B030D-6E8A-4147-A177-3AD203B41FA5}">
                      <a16:colId xmlns:a16="http://schemas.microsoft.com/office/drawing/2014/main" val="1704032672"/>
                    </a:ext>
                  </a:extLst>
                </a:gridCol>
                <a:gridCol w="6120440">
                  <a:extLst>
                    <a:ext uri="{9D8B030D-6E8A-4147-A177-3AD203B41FA5}">
                      <a16:colId xmlns:a16="http://schemas.microsoft.com/office/drawing/2014/main" val="4075531952"/>
                    </a:ext>
                  </a:extLst>
                </a:gridCol>
              </a:tblGrid>
              <a:tr h="424996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AU" sz="1400" dirty="0">
                          <a:effectLst/>
                        </a:rPr>
                        <a:t>Project / Initiative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endParaRPr lang="en-AU" sz="140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556301"/>
                  </a:ext>
                </a:extLst>
              </a:tr>
              <a:tr h="580757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“</a:t>
                      </a: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Decoding the Code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”</a:t>
                      </a:r>
                    </a:p>
                    <a:p>
                      <a:pPr algn="l">
                        <a:lnSpc>
                          <a:spcPts val="14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en-US" sz="14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name TBD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)</a:t>
                      </a:r>
                      <a:endParaRPr lang="en-AU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lnSpc>
                          <a:spcPts val="14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AU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IFAC taking </a:t>
                      </a:r>
                      <a:r>
                        <a:rPr lang="en-AU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forward awareness raising </a:t>
                      </a:r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initiative, building off of the initial work done by the IESBA Roll-out WG.</a:t>
                      </a:r>
                      <a:endParaRPr lang="en-AU" sz="14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279861"/>
                  </a:ext>
                </a:extLst>
              </a:tr>
              <a:tr h="778756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A&amp;I of </a:t>
                      </a:r>
                      <a:r>
                        <a:rPr lang="en-AU" sz="1400" u="non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the Revised and </a:t>
                      </a: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Restructured Code</a:t>
                      </a:r>
                    </a:p>
                    <a:p>
                      <a:pPr algn="l">
                        <a:lnSpc>
                          <a:spcPts val="1400"/>
                        </a:lnSpc>
                        <a:spcBef>
                          <a:spcPts val="300"/>
                        </a:spcBef>
                      </a:pPr>
                      <a:endParaRPr lang="en-AU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lnSpc>
                          <a:spcPts val="14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Deep-Dive on Code of Ethics (part of Global Status Report series) to provide lessons relevant to adoption of restructured Code and assist understanding of early A&amp;I experiences. </a:t>
                      </a:r>
                      <a:endParaRPr lang="en-AU" sz="14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515106"/>
                  </a:ext>
                </a:extLst>
              </a:tr>
              <a:tr h="880345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spcBef>
                          <a:spcPts val="300"/>
                        </a:spcBef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IESBA </a:t>
                      </a:r>
                      <a:r>
                        <a:rPr lang="en-AU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ts val="14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IFAC Director of Q&amp;D and Head of IP part of </a:t>
                      </a:r>
                      <a:r>
                        <a:rPr lang="en-AU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eCode</a:t>
                      </a: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Working Group</a:t>
                      </a:r>
                    </a:p>
                    <a:p>
                      <a:pPr marL="864870" lvl="1" indent="-28575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/>
                        <a:buChar char="•"/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Finalization of </a:t>
                      </a:r>
                      <a:r>
                        <a:rPr lang="en-AU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eCode</a:t>
                      </a: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for launch and Phase 2</a:t>
                      </a:r>
                    </a:p>
                    <a:p>
                      <a:pPr marL="864870" lvl="1" indent="-285750" algn="l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/>
                        <a:buChar char="•"/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Development of policies and guidance for adoption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887466"/>
                  </a:ext>
                </a:extLst>
              </a:tr>
              <a:tr h="589322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spcBef>
                          <a:spcPts val="300"/>
                        </a:spcBef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Implementation 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4163" marR="0" lvl="0" indent="-284163" algn="l" defTabSz="4572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AU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Forward</a:t>
                      </a: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planning to support implementation review for NOCLAR and Long Association</a:t>
                      </a:r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9467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203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3E9F11-46D9-4A7A-9AC8-51F272E38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04956"/>
            <a:ext cx="7543800" cy="40005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2019 A&amp;I Initiatives – Other SSBs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8C2DA1-8741-47FD-B790-5634D939F2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62886"/>
              </p:ext>
            </p:extLst>
          </p:nvPr>
        </p:nvGraphicFramePr>
        <p:xfrm>
          <a:off x="381000" y="1316683"/>
          <a:ext cx="8338148" cy="329572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312773">
                  <a:extLst>
                    <a:ext uri="{9D8B030D-6E8A-4147-A177-3AD203B41FA5}">
                      <a16:colId xmlns:a16="http://schemas.microsoft.com/office/drawing/2014/main" val="1704032672"/>
                    </a:ext>
                  </a:extLst>
                </a:gridCol>
                <a:gridCol w="6025375">
                  <a:extLst>
                    <a:ext uri="{9D8B030D-6E8A-4147-A177-3AD203B41FA5}">
                      <a16:colId xmlns:a16="http://schemas.microsoft.com/office/drawing/2014/main" val="4075531952"/>
                    </a:ext>
                  </a:extLst>
                </a:gridCol>
              </a:tblGrid>
              <a:tr h="394728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AU" sz="1300" dirty="0">
                          <a:effectLst/>
                        </a:rPr>
                        <a:t>International Standard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AU" sz="1300" dirty="0">
                          <a:effectLst/>
                        </a:rPr>
                        <a:t>In Progress and Forward Planning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556301"/>
                  </a:ext>
                </a:extLst>
              </a:tr>
              <a:tr h="469384">
                <a:tc>
                  <a:txBody>
                    <a:bodyPr/>
                    <a:lstStyle/>
                    <a:p>
                      <a:pPr algn="l">
                        <a:lnSpc>
                          <a:spcPts val="1400"/>
                        </a:lnSpc>
                        <a:spcBef>
                          <a:spcPts val="300"/>
                        </a:spcBef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ISA 540 auditing estimates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ts val="14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 products, with CPA Canada and SMP Committee assistance:</a:t>
                      </a:r>
                    </a:p>
                    <a:p>
                      <a:pPr marL="574675" lvl="1" indent="-285750" algn="l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Implementation tool | Client briefing doc | Gateway Video Panel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279861"/>
                  </a:ext>
                </a:extLst>
              </a:tr>
              <a:tr h="547352">
                <a:tc>
                  <a:txBody>
                    <a:bodyPr/>
                    <a:lstStyle/>
                    <a:p>
                      <a:pPr lvl="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Total Quality Management</a:t>
                      </a:r>
                      <a:b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</a:b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(TQM) 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Major support for ED awareness and input process </a:t>
                      </a:r>
                      <a:endParaRPr lang="en-US" sz="1300" dirty="0"/>
                    </a:p>
                    <a:p>
                      <a:pPr marL="285750" lvl="0" indent="-28575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Forward planning to consider types of A&amp;I resources needed</a:t>
                      </a:r>
                      <a:endParaRPr lang="en-A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515106"/>
                  </a:ext>
                </a:extLst>
              </a:tr>
              <a:tr h="432521">
                <a:tc>
                  <a:txBody>
                    <a:bodyPr/>
                    <a:lstStyle/>
                    <a:p>
                      <a:pPr lvl="0" algn="l">
                        <a:lnSpc>
                          <a:spcPts val="1400"/>
                        </a:lnSpc>
                        <a:spcBef>
                          <a:spcPts val="1800"/>
                        </a:spcBef>
                        <a:buNone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IPSAS adoption 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ts val="14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  <a:buFont typeface="Wingdings"/>
                        <a:buChar char="Ø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 article series on current issues relevant to IPSAS adoption, including an article on technology considerations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258172"/>
                  </a:ext>
                </a:extLst>
              </a:tr>
              <a:tr h="751997">
                <a:tc>
                  <a:txBody>
                    <a:bodyPr/>
                    <a:lstStyle/>
                    <a:p>
                      <a:pPr lvl="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Audits of Less Complex Entities 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Awareness raising (support with Paris event; 100+ attendees)            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285750" lvl="0" indent="-28575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Translation of consultation paper into Spanish and French </a:t>
                      </a:r>
                      <a:endParaRPr lang="en-AU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285750" lvl="0" indent="-28575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IFAC Head of SMP participation in Task Force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639276"/>
                  </a:ext>
                </a:extLst>
              </a:tr>
              <a:tr h="322111">
                <a:tc>
                  <a:txBody>
                    <a:bodyPr/>
                    <a:lstStyle/>
                    <a:p>
                      <a:pPr lvl="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ISA 700 auditor’s report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Wingdings"/>
                        <a:buChar char="Ø"/>
                        <a:tabLst/>
                        <a:defRPr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Implementation review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422998"/>
                  </a:ext>
                </a:extLst>
              </a:tr>
              <a:tr h="32211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ISA 315 risk assessments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Wingdings"/>
                        <a:buChar char="Ø"/>
                        <a:tabLst/>
                        <a:defRPr/>
                      </a:pPr>
                      <a:r>
                        <a:rPr lang="en-AU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Forward planning re expanded promotion and implementation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027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259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8C2DA1-8741-47FD-B790-5634D939F2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993847"/>
              </p:ext>
            </p:extLst>
          </p:nvPr>
        </p:nvGraphicFramePr>
        <p:xfrm>
          <a:off x="334216" y="1341763"/>
          <a:ext cx="8475567" cy="76990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486096">
                  <a:extLst>
                    <a:ext uri="{9D8B030D-6E8A-4147-A177-3AD203B41FA5}">
                      <a16:colId xmlns:a16="http://schemas.microsoft.com/office/drawing/2014/main" val="1704032672"/>
                    </a:ext>
                  </a:extLst>
                </a:gridCol>
                <a:gridCol w="5989471">
                  <a:extLst>
                    <a:ext uri="{9D8B030D-6E8A-4147-A177-3AD203B41FA5}">
                      <a16:colId xmlns:a16="http://schemas.microsoft.com/office/drawing/2014/main" val="4075531952"/>
                    </a:ext>
                  </a:extLst>
                </a:gridCol>
              </a:tblGrid>
              <a:tr h="395072"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AU" sz="1400" dirty="0">
                          <a:effectLst/>
                        </a:rPr>
                        <a:t>International Standard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AU" sz="1400" dirty="0">
                          <a:effectLst/>
                        </a:rPr>
                        <a:t>In Progress and Forward Planning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556301"/>
                  </a:ext>
                </a:extLst>
              </a:tr>
              <a:tr h="374830">
                <a:tc>
                  <a:txBody>
                    <a:bodyPr/>
                    <a:lstStyle/>
                    <a:p>
                      <a:pPr lvl="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SMPC 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Wingdings"/>
                        <a:buChar char="Ø"/>
                      </a:pPr>
                      <a:r>
                        <a:rPr lang="en-AU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 submission letters to date; 6 more anticipated by Dec 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560349"/>
                  </a:ext>
                </a:extLst>
              </a:tr>
            </a:tbl>
          </a:graphicData>
        </a:graphic>
      </p:graphicFrame>
      <p:sp>
        <p:nvSpPr>
          <p:cNvPr id="2" name="Title 3">
            <a:extLst>
              <a:ext uri="{FF2B5EF4-FFF2-40B4-BE49-F238E27FC236}">
                <a16:creationId xmlns:a16="http://schemas.microsoft.com/office/drawing/2014/main" id="{9B65DB6D-7C63-421F-9128-936D8D206582}"/>
              </a:ext>
            </a:extLst>
          </p:cNvPr>
          <p:cNvSpPr txBox="1">
            <a:spLocks/>
          </p:cNvSpPr>
          <p:nvPr/>
        </p:nvSpPr>
        <p:spPr bwMode="auto">
          <a:xfrm>
            <a:off x="380672" y="409555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dirty="0">
                <a:ea typeface="ＭＳ Ｐゴシック"/>
              </a:rPr>
              <a:t>2019 A&amp;I Initiatives – Other</a:t>
            </a:r>
            <a:r>
              <a:rPr lang="en-US" kern="0" dirty="0">
                <a:ea typeface="ＭＳ Ｐゴシック"/>
              </a:rPr>
              <a:t> 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50344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54C9C-D8E6-4B62-A2D4-1C3030817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A&amp;I Support: Beyond ‘deliverables’…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A34F7-DC11-4C3A-B53F-B71EDF63E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276350"/>
            <a:ext cx="8458200" cy="340522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 </a:t>
            </a:r>
            <a:r>
              <a:rPr lang="en-US" sz="2000" i="1" dirty="0"/>
              <a:t>refreshed </a:t>
            </a:r>
            <a:r>
              <a:rPr lang="en-US" sz="2000" dirty="0"/>
              <a:t>approach to </a:t>
            </a:r>
            <a:r>
              <a:rPr lang="en-US" sz="2000" i="1" dirty="0"/>
              <a:t>deeper </a:t>
            </a:r>
            <a:r>
              <a:rPr lang="en-US" sz="2000" dirty="0"/>
              <a:t>and </a:t>
            </a:r>
            <a:r>
              <a:rPr lang="en-US" sz="2000" i="1" dirty="0"/>
              <a:t>more productive</a:t>
            </a:r>
            <a:r>
              <a:rPr lang="en-US" sz="2000" dirty="0"/>
              <a:t> SSB-IFAC connectivity &amp; collaboration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ea typeface="ＭＳ Ｐゴシック"/>
              </a:rPr>
              <a:t>Major SSB outreach e.g., Indonesia, Russia, World Bank, </a:t>
            </a:r>
            <a:r>
              <a:rPr lang="en-US" sz="1900" dirty="0" err="1">
                <a:ea typeface="ＭＳ Ｐゴシック"/>
              </a:rPr>
              <a:t>CReCER</a:t>
            </a:r>
            <a:r>
              <a:rPr lang="en-US" sz="1900" dirty="0">
                <a:ea typeface="ＭＳ Ｐゴシック"/>
              </a:rPr>
              <a:t> and standard setters forum, Audit &amp; Ethics NSS meeting, PAIBC, PAODC, 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ea typeface="ＭＳ Ｐゴシック"/>
              </a:rPr>
              <a:t>Enhanced outreach approaches – webinars, Code roll-out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ea typeface="ＭＳ Ｐゴシック"/>
              </a:rPr>
              <a:t>Handbook and Website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/>
              <a:t>SSB analysis software &amp; other technology priorities, </a:t>
            </a:r>
            <a:r>
              <a:rPr lang="en-US" sz="1900" dirty="0" err="1"/>
              <a:t>etc</a:t>
            </a:r>
            <a:r>
              <a:rPr lang="en-US" sz="1900" dirty="0"/>
              <a:t>….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/>
              <a:t>IFAC Global Knowledge Gateway</a:t>
            </a:r>
          </a:p>
          <a:p>
            <a:pPr marL="0" indent="0">
              <a:buNone/>
            </a:pPr>
            <a:endParaRPr lang="en-US" sz="1900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164683"/>
      </p:ext>
    </p:extLst>
  </p:cSld>
  <p:clrMapOvr>
    <a:masterClrMapping/>
  </p:clrMapOvr>
</p:sld>
</file>

<file path=ppt/theme/theme1.xml><?xml version="1.0" encoding="utf-8"?>
<a:theme xmlns:a="http://schemas.openxmlformats.org/drawingml/2006/main" name="IFAC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FAC_Powerpoint_template_GREEN RIBBON_WIDESCREEN" id="{72FC94B7-52AE-49DE-A62F-B9A9892E207F}" vid="{DF79A771-2938-41BA-A254-C809EC28CE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489</Words>
  <Application>Microsoft Office PowerPoint</Application>
  <PresentationFormat>On-screen Show (16:9)</PresentationFormat>
  <Paragraphs>101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ＭＳ Ｐゴシック</vt:lpstr>
      <vt:lpstr>ＭＳ Ｐゴシック</vt:lpstr>
      <vt:lpstr>Arial</vt:lpstr>
      <vt:lpstr>Calibri</vt:lpstr>
      <vt:lpstr>Calibri Light</vt:lpstr>
      <vt:lpstr>Courier New</vt:lpstr>
      <vt:lpstr>Georgia</vt:lpstr>
      <vt:lpstr>Wingdings</vt:lpstr>
      <vt:lpstr>ヒラギノ角ゴ Pro W3</vt:lpstr>
      <vt:lpstr>IFAC_Powerpoint_template_GREEN RIBBON_WIDESCREEN</vt:lpstr>
      <vt:lpstr>PowerPoint Presentation</vt:lpstr>
      <vt:lpstr>International Standards Adoption Ecosystem</vt:lpstr>
      <vt:lpstr>A&amp;I: 2019 IFAC Strategy</vt:lpstr>
      <vt:lpstr>Smart Collaboration – IFAC &amp; SSBs</vt:lpstr>
      <vt:lpstr>2019 A&amp;I Initiatives – IESBA</vt:lpstr>
      <vt:lpstr>2019 A&amp;I Initiatives – Other SSBs</vt:lpstr>
      <vt:lpstr>PowerPoint Presentation</vt:lpstr>
      <vt:lpstr>A&amp;I Support: Beyond ‘deliverables’…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Sylvia Tsen</dc:creator>
  <cp:lastModifiedBy>Ken Siong</cp:lastModifiedBy>
  <cp:revision>14</cp:revision>
  <cp:lastPrinted>2019-06-04T15:23:08Z</cp:lastPrinted>
  <dcterms:created xsi:type="dcterms:W3CDTF">2019-06-03T15:57:25Z</dcterms:created>
  <dcterms:modified xsi:type="dcterms:W3CDTF">2019-06-14T17:09:39Z</dcterms:modified>
</cp:coreProperties>
</file>