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  <p:sldMasterId id="2147483847" r:id="rId2"/>
    <p:sldMasterId id="2147483858" r:id="rId3"/>
    <p:sldMasterId id="2147483869" r:id="rId4"/>
    <p:sldMasterId id="2147483881" r:id="rId5"/>
  </p:sldMasterIdLst>
  <p:notesMasterIdLst>
    <p:notesMasterId r:id="rId35"/>
  </p:notesMasterIdLst>
  <p:handoutMasterIdLst>
    <p:handoutMasterId r:id="rId36"/>
  </p:handoutMasterIdLst>
  <p:sldIdLst>
    <p:sldId id="668" r:id="rId6"/>
    <p:sldId id="669" r:id="rId7"/>
    <p:sldId id="681" r:id="rId8"/>
    <p:sldId id="693" r:id="rId9"/>
    <p:sldId id="694" r:id="rId10"/>
    <p:sldId id="695" r:id="rId11"/>
    <p:sldId id="696" r:id="rId12"/>
    <p:sldId id="688" r:id="rId13"/>
    <p:sldId id="676" r:id="rId14"/>
    <p:sldId id="691" r:id="rId15"/>
    <p:sldId id="698" r:id="rId16"/>
    <p:sldId id="630" r:id="rId17"/>
    <p:sldId id="631" r:id="rId18"/>
    <p:sldId id="701" r:id="rId19"/>
    <p:sldId id="702" r:id="rId20"/>
    <p:sldId id="690" r:id="rId21"/>
    <p:sldId id="704" r:id="rId22"/>
    <p:sldId id="707" r:id="rId23"/>
    <p:sldId id="706" r:id="rId24"/>
    <p:sldId id="705" r:id="rId25"/>
    <p:sldId id="679" r:id="rId26"/>
    <p:sldId id="635" r:id="rId27"/>
    <p:sldId id="678" r:id="rId28"/>
    <p:sldId id="700" r:id="rId29"/>
    <p:sldId id="697" r:id="rId30"/>
    <p:sldId id="703" r:id="rId31"/>
    <p:sldId id="667" r:id="rId32"/>
    <p:sldId id="708" r:id="rId33"/>
    <p:sldId id="682" r:id="rId34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76" userDrawn="1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2" userDrawn="1">
          <p15:clr>
            <a:srgbClr val="A4A3A4"/>
          </p15:clr>
        </p15:guide>
        <p15:guide id="4" orient="horz" pos="2820" userDrawn="1">
          <p15:clr>
            <a:srgbClr val="A4A3A4"/>
          </p15:clr>
        </p15:guide>
        <p15:guide id="5" pos="29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45" clrIdx="0">
    <p:extLst/>
  </p:cmAuthor>
  <p:cmAuthor id="2" name="Szilvia Sramko" initials="SS" lastIdx="35" clrIdx="1">
    <p:extLst/>
  </p:cmAuthor>
  <p:cmAuthor id="3" name="Ian McPhee" initials="IM" lastIdx="8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6229"/>
    <a:srgbClr val="E58D23"/>
    <a:srgbClr val="12A9D9"/>
    <a:srgbClr val="013C80"/>
    <a:srgbClr val="2D8EC2"/>
    <a:srgbClr val="295398"/>
    <a:srgbClr val="1A276D"/>
    <a:srgbClr val="68B133"/>
    <a:srgbClr val="168136"/>
    <a:srgbClr val="D53D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99" autoAdjust="0"/>
    <p:restoredTop sz="88950" autoAdjust="0"/>
  </p:normalViewPr>
  <p:slideViewPr>
    <p:cSldViewPr showGuides="1">
      <p:cViewPr varScale="1">
        <p:scale>
          <a:sx n="85" d="100"/>
          <a:sy n="85" d="100"/>
        </p:scale>
        <p:origin x="396" y="84"/>
      </p:cViewPr>
      <p:guideLst>
        <p:guide orient="horz" pos="1476"/>
        <p:guide orient="horz" pos="295"/>
        <p:guide orient="horz" pos="852"/>
        <p:guide orient="horz" pos="2820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268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7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9" y="0"/>
            <a:ext cx="3011699" cy="463407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r">
              <a:defRPr sz="1200"/>
            </a:lvl1pPr>
          </a:lstStyle>
          <a:p>
            <a:fld id="{2B4B733A-D87D-4E17-B6F1-847B38E03953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6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9" y="8772669"/>
            <a:ext cx="3011699" cy="463406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r">
              <a:defRPr sz="12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wrap="square" lIns="92482" tIns="46241" rIns="92482" bIns="4624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2" tIns="46241" rIns="92482" bIns="4624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2" tIns="46241" rIns="92482" bIns="4624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69"/>
            <a:ext cx="3011699" cy="461804"/>
          </a:xfrm>
          <a:prstGeom prst="rect">
            <a:avLst/>
          </a:prstGeom>
        </p:spPr>
        <p:txBody>
          <a:bodyPr vert="horz" wrap="square" lIns="92482" tIns="46241" rIns="92482" bIns="4624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77551F-2C26-5D4E-AA97-F437309E46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8966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77551F-2C26-5D4E-AA97-F437309E46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0582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85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6790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2297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266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940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77551F-2C26-5D4E-AA97-F437309E46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0036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77551F-2C26-5D4E-AA97-F437309E46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2716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77551F-2C26-5D4E-AA97-F437309E46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4272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77551F-2C26-5D4E-AA97-F437309E46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511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77551F-2C26-5D4E-AA97-F437309E46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7897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9237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81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045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77551F-2C26-5D4E-AA97-F437309E46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8947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4921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77551F-2C26-5D4E-AA97-F437309E46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4786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8026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77551F-2C26-5D4E-AA97-F437309E46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5649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52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295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Forum of Firms Meeting in April in Tokyo, Diane presented issues and the Task Force proposals. This version did not include the influence of non-audit fees to audit fees, and the communication of non audit fee relevant information to TCWG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790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NSS on 13 May in Paris, Mike presented the direction of travel of the TF proposals, including influence of non audit services to audit fees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08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Call with SMPC Ethics Task Force, all issues included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3039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860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80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683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625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566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336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9183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9902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47994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79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7532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947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326198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5632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6" y="384189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5570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2308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08647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9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5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7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91841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7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7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189" indent="0">
              <a:buNone/>
              <a:defRPr sz="1800"/>
            </a:lvl2pPr>
            <a:lvl3pPr marL="914378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2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89002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6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6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0897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461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742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6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125560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5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9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1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  <a:hlinkClick r:id="rId3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50868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6" y="384189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767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6338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68755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9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5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7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31596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7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7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189" indent="0">
              <a:buNone/>
              <a:defRPr sz="1800"/>
            </a:lvl2pPr>
            <a:lvl3pPr marL="914378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2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29337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6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6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24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5768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878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6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509373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5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9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1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  <a:hlinkClick r:id="rId3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91843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5234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1340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09107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746450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615041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0314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7162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7249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448688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48088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4171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424615" y="4824413"/>
            <a:ext cx="211597" cy="2077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90152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 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4625" indent="-174625">
              <a:spcBef>
                <a:spcPts val="900"/>
              </a:spcBef>
              <a:tabLst/>
              <a:defRPr sz="1800"/>
            </a:lvl1pPr>
            <a:lvl2pPr marL="458788" indent="-196850">
              <a:spcBef>
                <a:spcPts val="500"/>
              </a:spcBef>
              <a:tabLst/>
              <a:defRPr sz="1600"/>
            </a:lvl2pPr>
            <a:lvl3pPr marL="688975" indent="-163513">
              <a:spcBef>
                <a:spcPts val="776"/>
              </a:spcBef>
              <a:tabLst/>
              <a:defRPr sz="1400"/>
            </a:lvl3pPr>
            <a:lvl4pPr>
              <a:spcBef>
                <a:spcPts val="776"/>
              </a:spcBef>
              <a:defRPr sz="1200"/>
            </a:lvl4pPr>
            <a:lvl5pPr>
              <a:spcBef>
                <a:spcPts val="776"/>
              </a:spcBef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266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  <p:sldLayoutId id="214748388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910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30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7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4" y="4739925"/>
            <a:ext cx="1028458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605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378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892" indent="-342892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27" indent="-347463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390" indent="-347463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54" indent="-347463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17" indent="-347463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30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7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4" y="4739925"/>
            <a:ext cx="1028458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21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378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892" indent="-342892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27" indent="-347463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390" indent="-347463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54" indent="-347463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17" indent="-347463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176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4" r:id="rId12"/>
    <p:sldLayoutId id="2147483895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pitemnein-epitomic.blogspot.com/2013/11/3-cogently-relevant-journey-metaphors.html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png"/><Relationship Id="rId5" Type="http://schemas.openxmlformats.org/officeDocument/2006/relationships/hyperlink" Target="http://www.ethicsboard.org/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4152900" y="1428750"/>
            <a:ext cx="4648200" cy="74295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Fees</a:t>
            </a: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13912" y="2790824"/>
            <a:ext cx="4682706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marR="0" lvl="0" indent="-393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</a:rPr>
              <a:t>Ian McPhee, IESBA Member and </a:t>
            </a:r>
          </a:p>
          <a:p>
            <a:pPr marL="393700" marR="0" lvl="0" indent="-3937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charset="0"/>
              </a:rPr>
              <a:t>Task Force Chair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94594" y="4095750"/>
            <a:ext cx="4876800" cy="852487"/>
          </a:xfrm>
        </p:spPr>
        <p:txBody>
          <a:bodyPr/>
          <a:lstStyle/>
          <a:p>
            <a:pPr marL="236538" indent="-236538"/>
            <a:r>
              <a:rPr lang="en-US" dirty="0"/>
              <a:t>IESBA Meeting </a:t>
            </a:r>
          </a:p>
          <a:p>
            <a:pPr marL="236538" indent="-236538"/>
            <a:r>
              <a:rPr lang="en-US" dirty="0"/>
              <a:t>Nashville</a:t>
            </a:r>
          </a:p>
          <a:p>
            <a:pPr marL="236538" indent="-236538"/>
            <a:r>
              <a:rPr lang="en-US" dirty="0"/>
              <a:t>June 17-19, 2019</a:t>
            </a:r>
          </a:p>
        </p:txBody>
      </p:sp>
    </p:spTree>
    <p:extLst>
      <p:ext uri="{BB962C8B-B14F-4D97-AF65-F5344CB8AC3E}">
        <p14:creationId xmlns:p14="http://schemas.microsoft.com/office/powerpoint/2010/main" val="23019100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2741" y="1352550"/>
            <a:ext cx="6707659" cy="3200400"/>
          </a:xfrm>
        </p:spPr>
        <p:txBody>
          <a:bodyPr>
            <a:noAutofit/>
          </a:bodyPr>
          <a:lstStyle/>
          <a:p>
            <a:pPr algn="just"/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Providing services other than audit to audit clients could influence the level of fees and might create a threat to independence</a:t>
            </a:r>
          </a:p>
          <a:p>
            <a:pPr lvl="1" algn="just"/>
            <a:r>
              <a:rPr lang="en-US" sz="1600" dirty="0">
                <a:solidFill>
                  <a:schemeClr val="bg2">
                    <a:lumMod val="75000"/>
                  </a:schemeClr>
                </a:solidFill>
              </a:rPr>
              <a:t>Quantum of total fees charged for audit client for all services is a business decision, however it cannot result in low-balling audit fees</a:t>
            </a:r>
          </a:p>
          <a:p>
            <a:pPr algn="just"/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Require firms to be satisfied that provision (possible provision) of services other than audit to audit client does not influence level of audit fees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Nature and Level of Audit Fees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1060" y="438150"/>
            <a:ext cx="7782339" cy="400050"/>
          </a:xfrm>
        </p:spPr>
        <p:txBody>
          <a:bodyPr/>
          <a:lstStyle/>
          <a:p>
            <a:pPr lvl="1">
              <a:spcBef>
                <a:spcPts val="900"/>
              </a:spcBef>
            </a:pPr>
            <a:r>
              <a:rPr lang="en-US" dirty="0"/>
              <a:t>Influence of Other Services to Audit Fees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0" y="1524000"/>
            <a:ext cx="1948207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929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57200"/>
          </a:xfrm>
        </p:spPr>
        <p:txBody>
          <a:bodyPr/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330E4-6B7B-43AC-8877-9CD765DF8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5876"/>
            <a:ext cx="5257800" cy="306324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</a:rPr>
              <a:t>Board views are sought on </a:t>
            </a:r>
            <a:r>
              <a:rPr lang="en-US" dirty="0"/>
              <a:t>paragraphs </a:t>
            </a:r>
            <a:r>
              <a:rPr lang="en-US" b="1" dirty="0"/>
              <a:t>410.3 A1 to 410.7 A1 </a:t>
            </a:r>
            <a:r>
              <a:rPr lang="en-US" dirty="0"/>
              <a:t>in Agenda Item 3-A.</a:t>
            </a:r>
          </a:p>
        </p:txBody>
      </p:sp>
      <p:pic>
        <p:nvPicPr>
          <p:cNvPr id="1028" name="Picture 4" descr="Image result for document">
            <a:extLst>
              <a:ext uri="{FF2B5EF4-FFF2-40B4-BE49-F238E27FC236}">
                <a16:creationId xmlns:a16="http://schemas.microsoft.com/office/drawing/2014/main" id="{622F084E-397A-425A-A6A6-87875283A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04950"/>
            <a:ext cx="279082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63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Nature and Level of Audit Fees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Auditor Communications to TCWG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800" y="1276350"/>
            <a:ext cx="8229600" cy="3246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300"/>
              </a:spcAft>
            </a:pPr>
            <a:r>
              <a:rPr lang="en-US" sz="1800" kern="0" dirty="0"/>
              <a:t>Existing requirement in ISA 260 (Revised) on communicating matters re independence to TCWG for listed entities vs TF proposal</a:t>
            </a:r>
          </a:p>
          <a:p>
            <a:pPr lvl="1" algn="just"/>
            <a:r>
              <a:rPr lang="en-US" sz="1600" kern="0" dirty="0"/>
              <a:t>Establish a meaningful discussion → Better assist TCWG to make judgments re resources and fees quoted</a:t>
            </a:r>
          </a:p>
          <a:p>
            <a:pPr lvl="1" algn="just"/>
            <a:r>
              <a:rPr lang="en-US" sz="1600" kern="0" dirty="0"/>
              <a:t>Extend and strengthen communication for PIE audit clients</a:t>
            </a:r>
          </a:p>
          <a:p>
            <a:pPr algn="just"/>
            <a:r>
              <a:rPr lang="en-US" sz="1800" kern="0" dirty="0"/>
              <a:t>Require firms to communicate to TCWG: </a:t>
            </a:r>
            <a:r>
              <a:rPr lang="en-US" sz="1600" kern="0" dirty="0"/>
              <a:t>[R410.19]</a:t>
            </a:r>
          </a:p>
          <a:p>
            <a:pPr lvl="1" algn="just"/>
            <a:r>
              <a:rPr lang="en-US" sz="1600" kern="0" dirty="0"/>
              <a:t>Compliance to req on level of fees, and</a:t>
            </a:r>
          </a:p>
          <a:p>
            <a:pPr lvl="1" algn="just"/>
            <a:r>
              <a:rPr lang="en-US" sz="1600" kern="0" dirty="0"/>
              <a:t>Other relevant information to audit fees</a:t>
            </a:r>
          </a:p>
          <a:p>
            <a:pPr algn="just">
              <a:spcAft>
                <a:spcPts val="600"/>
              </a:spcAft>
            </a:pPr>
            <a:r>
              <a:rPr lang="en-US" sz="1800" kern="0" dirty="0"/>
              <a:t>Guidance to fee-related information relevant to TCWG, and to timing of such communication</a:t>
            </a:r>
            <a:r>
              <a:rPr lang="en-US" sz="1800" i="1" kern="0" dirty="0"/>
              <a:t> </a:t>
            </a:r>
            <a:r>
              <a:rPr lang="en-US" sz="1600" kern="0" dirty="0"/>
              <a:t>[410.19 A1 and A2]</a:t>
            </a:r>
          </a:p>
          <a:p>
            <a:pPr lvl="1" algn="just"/>
            <a:endParaRPr lang="en-US" sz="1600" kern="0" dirty="0"/>
          </a:p>
          <a:p>
            <a:pPr lvl="1" algn="just"/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90181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10920"/>
            <a:ext cx="8610599" cy="316583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Disclosure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800" y="1310920"/>
            <a:ext cx="8534400" cy="3165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kern="0" dirty="0"/>
              <a:t>TF considers national laws and regulations and information provided by audited entity as primary sources</a:t>
            </a:r>
          </a:p>
          <a:p>
            <a:pPr algn="just"/>
            <a:r>
              <a:rPr lang="en-US" sz="1800" kern="0" dirty="0"/>
              <a:t>TF proposal aims to establish responsibility to firms for transparency of audit fees for PIE audit clients, by </a:t>
            </a:r>
          </a:p>
          <a:p>
            <a:pPr lvl="2" algn="just">
              <a:buFont typeface="+mj-lt"/>
              <a:buAutoNum type="arabicPeriod"/>
            </a:pPr>
            <a:r>
              <a:rPr lang="en-US" sz="1600" kern="0" dirty="0"/>
              <a:t>Obtain understanding of relevant laws and regulation [R410.10]</a:t>
            </a:r>
          </a:p>
          <a:p>
            <a:pPr lvl="2" algn="just">
              <a:spcAft>
                <a:spcPts val="600"/>
              </a:spcAft>
              <a:buFont typeface="+mj-lt"/>
              <a:buAutoNum type="arabicPeriod"/>
            </a:pPr>
            <a:r>
              <a:rPr lang="en-US" sz="1600" kern="0" dirty="0"/>
              <a:t>If not otherwise available, disclose audit fees in the audit report [R410.11]</a:t>
            </a:r>
          </a:p>
          <a:p>
            <a:pPr algn="just"/>
            <a:r>
              <a:rPr lang="en-US" sz="1800" kern="0" dirty="0"/>
              <a:t>Option for  provision of other relevant information to enhance the reader’s understanding  </a:t>
            </a:r>
            <a:r>
              <a:rPr lang="en-US" sz="1600" kern="0" dirty="0"/>
              <a:t>[410.11 A3 ]</a:t>
            </a:r>
          </a:p>
          <a:p>
            <a:pPr algn="just"/>
            <a:r>
              <a:rPr lang="en-US" sz="1800" kern="0" dirty="0"/>
              <a:t>Guidance to amount of audit fees to be disclosed, including group audit context </a:t>
            </a:r>
            <a:r>
              <a:rPr lang="en-US" sz="1800" i="1" kern="0" dirty="0"/>
              <a:t>(if not determined in laws and regulations) </a:t>
            </a:r>
            <a:r>
              <a:rPr lang="en-US" sz="1600" kern="0" dirty="0"/>
              <a:t>[410.11 A1 and A2]</a:t>
            </a:r>
          </a:p>
          <a:p>
            <a:pPr lvl="1" algn="just"/>
            <a:endParaRPr lang="en-US" sz="1400" kern="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Nature and Level of Audit Fees</a:t>
            </a:r>
          </a:p>
        </p:txBody>
      </p:sp>
    </p:spTree>
    <p:extLst>
      <p:ext uri="{BB962C8B-B14F-4D97-AF65-F5344CB8AC3E}">
        <p14:creationId xmlns:p14="http://schemas.microsoft.com/office/powerpoint/2010/main" val="3917863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10920"/>
            <a:ext cx="8610599" cy="316583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Disclosure – Coordination with IAASB (1)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800" y="1310920"/>
            <a:ext cx="8534400" cy="3165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kern="0" dirty="0"/>
              <a:t>Call with IAASB representatives (Joint IESBA-IAASB WG) on overlapping issues, particularly on disclosure in audit report</a:t>
            </a:r>
          </a:p>
          <a:p>
            <a:pPr algn="just"/>
            <a:r>
              <a:rPr lang="en-US" sz="2000" kern="0" dirty="0"/>
              <a:t>IAASB reps’ preliminary reactions:</a:t>
            </a:r>
          </a:p>
          <a:p>
            <a:pPr lvl="1" algn="just"/>
            <a:r>
              <a:rPr lang="en-US" sz="1800" kern="0" dirty="0"/>
              <a:t>IAASB is sensitive about disclosing information unrelated to audit in audit report</a:t>
            </a:r>
          </a:p>
          <a:p>
            <a:pPr lvl="1" algn="just"/>
            <a:r>
              <a:rPr lang="en-US" sz="1800" kern="0" dirty="0"/>
              <a:t>Question about balance re the level of detail in the discussion with TCWG vs limited disclosure of fee numbers in the audit report </a:t>
            </a:r>
          </a:p>
          <a:p>
            <a:pPr lvl="1" algn="just"/>
            <a:r>
              <a:rPr lang="en-US" sz="1800" kern="0" dirty="0"/>
              <a:t>Questions about how to reconcile approach in ISA 260 (Revised) which apply to </a:t>
            </a:r>
            <a:r>
              <a:rPr lang="en-US" sz="1800" b="1" kern="0" dirty="0"/>
              <a:t>listed entities </a:t>
            </a:r>
            <a:r>
              <a:rPr lang="en-US" sz="1800" kern="0" dirty="0"/>
              <a:t>vs. the proposals for the Code to apply to </a:t>
            </a:r>
            <a:r>
              <a:rPr lang="en-US" sz="1800" b="1" kern="0" dirty="0"/>
              <a:t>PIEs</a:t>
            </a:r>
          </a:p>
          <a:p>
            <a:pPr lvl="1" algn="just"/>
            <a:endParaRPr lang="en-US" sz="1600" kern="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Nature and Level of Audit Fees</a:t>
            </a:r>
          </a:p>
        </p:txBody>
      </p:sp>
    </p:spTree>
    <p:extLst>
      <p:ext uri="{BB962C8B-B14F-4D97-AF65-F5344CB8AC3E}">
        <p14:creationId xmlns:p14="http://schemas.microsoft.com/office/powerpoint/2010/main" val="3605944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10920"/>
            <a:ext cx="8610599" cy="316583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Disclosure – Coordination with IAASB (2)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800" y="2800350"/>
            <a:ext cx="6057899" cy="187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en-US" sz="2000" kern="0" dirty="0"/>
              <a:t>At earliest, IAASB could consider Task Force’s  proposals in September 2019</a:t>
            </a:r>
          </a:p>
          <a:p>
            <a:pPr algn="just">
              <a:spcAft>
                <a:spcPts val="600"/>
              </a:spcAft>
            </a:pPr>
            <a:r>
              <a:rPr lang="en-US" sz="2000" kern="0" dirty="0"/>
              <a:t>Next step is a more in-depth discussion after the June Board meeting 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Nature and Level of Audit Fees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DA214B-9081-4972-B709-43C2EC6D8A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2699" y="2777596"/>
            <a:ext cx="2619375" cy="1743075"/>
          </a:xfrm>
          <a:prstGeom prst="rect">
            <a:avLst/>
          </a:prstGeom>
        </p:spPr>
      </p:pic>
      <p:sp>
        <p:nvSpPr>
          <p:cNvPr id="10" name="AutoShape 2" descr="Image result for fees">
            <a:extLst>
              <a:ext uri="{FF2B5EF4-FFF2-40B4-BE49-F238E27FC236}">
                <a16:creationId xmlns:a16="http://schemas.microsoft.com/office/drawing/2014/main" id="{2C80D6E3-C310-4769-8DF2-7A2D6A829A6E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313267" y="1328703"/>
            <a:ext cx="8221133" cy="1383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kern="0" dirty="0"/>
              <a:t>Without any changes to ISAs, initial views that disclosure could be located under  “Other Reporting Responsibilities” </a:t>
            </a:r>
          </a:p>
          <a:p>
            <a:pPr lvl="1" algn="just">
              <a:spcAft>
                <a:spcPts val="600"/>
              </a:spcAft>
              <a:buFont typeface="Arial" panose="020B0604020202020204" pitchFamily="34" charset="0"/>
              <a:buChar char="―"/>
            </a:pPr>
            <a:r>
              <a:rPr lang="en-US" sz="1800" kern="0" dirty="0"/>
              <a:t>Important to differentiate fee disclosure from information related to auditor’s responsibilities under the ISAs ( under “Other matters” section)</a:t>
            </a:r>
          </a:p>
          <a:p>
            <a:pPr lvl="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2554336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57200"/>
          </a:xfrm>
        </p:spPr>
        <p:txBody>
          <a:bodyPr/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330E4-6B7B-43AC-8877-9CD765DF8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345876"/>
            <a:ext cx="5334000" cy="3063240"/>
          </a:xfrm>
        </p:spPr>
        <p:txBody>
          <a:bodyPr/>
          <a:lstStyle/>
          <a:p>
            <a:pPr marL="0" lvl="0" indent="0" algn="ctr">
              <a:buNone/>
            </a:pPr>
            <a:endParaRPr lang="en-US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0" lvl="0" indent="0" algn="ctr">
              <a:buNone/>
            </a:pPr>
            <a:endParaRPr lang="en-US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0" lvl="0" indent="0" algn="ctr">
              <a:buNone/>
            </a:pP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</a:rPr>
              <a:t>Board views are sought on paragraphs </a:t>
            </a:r>
            <a:r>
              <a:rPr lang="en-US" b="1" dirty="0">
                <a:solidFill>
                  <a:srgbClr val="000000">
                    <a:lumMod val="65000"/>
                    <a:lumOff val="35000"/>
                  </a:srgbClr>
                </a:solidFill>
              </a:rPr>
              <a:t>410.8 A1 to R410.12 </a:t>
            </a: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</a:rPr>
              <a:t>in Agenda Item 3-A.</a:t>
            </a:r>
          </a:p>
          <a:p>
            <a:endParaRPr lang="en-US" dirty="0"/>
          </a:p>
        </p:txBody>
      </p:sp>
      <p:pic>
        <p:nvPicPr>
          <p:cNvPr id="1028" name="Picture 4" descr="Image result for document">
            <a:extLst>
              <a:ext uri="{FF2B5EF4-FFF2-40B4-BE49-F238E27FC236}">
                <a16:creationId xmlns:a16="http://schemas.microsoft.com/office/drawing/2014/main" id="{622F084E-397A-425A-A6A6-87875283A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04950"/>
            <a:ext cx="279082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51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10920"/>
            <a:ext cx="8610599" cy="316583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Fees for Services Other than Audit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256823" y="1310920"/>
            <a:ext cx="8429977" cy="3165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Scoping of proposals</a:t>
            </a:r>
          </a:p>
          <a:p>
            <a:pPr lvl="1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US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</a:rPr>
              <a:t>Broader approach: fees for services other than audit (non-audit services), including fees for NAS</a:t>
            </a:r>
            <a:endParaRPr lang="en-US" kern="0" dirty="0">
              <a:solidFill>
                <a:srgbClr val="000000">
                  <a:lumMod val="65000"/>
                  <a:lumOff val="35000"/>
                </a:srgbClr>
              </a:solidFill>
              <a:latin typeface="Arial"/>
              <a:cs typeface="+mn-cs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Proposals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 were developed in coordination with NAS TF  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Two areas: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</a:rPr>
              <a:t>Transparency to fees for services other than audit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Ratio of fees</a:t>
            </a:r>
          </a:p>
          <a:p>
            <a:pPr marL="694944" marR="0" lvl="1" indent="-347472" algn="just" defTabSz="914400" rtl="0" eaLnBrk="1" fontAlgn="base" latinLnBrk="0" hangingPunct="1">
              <a:lnSpc>
                <a:spcPct val="100000"/>
              </a:lnSpc>
              <a:spcBef>
                <a:spcPts val="776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/>
              <a:ea typeface="ＭＳ Ｐゴシック" charset="0"/>
              <a:cs typeface="+mn-cs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312423-541D-44CA-A958-673CECFF0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1119" y="231457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9690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10920"/>
            <a:ext cx="8610599" cy="316583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Ratio of Fees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49956" y="1428750"/>
            <a:ext cx="8184444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spcAft>
                <a:spcPts val="600"/>
              </a:spcAft>
              <a:defRPr/>
            </a:pPr>
            <a:r>
              <a:rPr lang="en-US" sz="2000" kern="0" dirty="0">
                <a:solidFill>
                  <a:srgbClr val="000000">
                    <a:lumMod val="65000"/>
                    <a:lumOff val="35000"/>
                  </a:srgbClr>
                </a:solidFill>
                <a:cs typeface="+mn-cs"/>
              </a:rPr>
              <a:t>TF proposes provisions on ratio of fees</a:t>
            </a:r>
          </a:p>
          <a:p>
            <a:pPr lvl="1" algn="just">
              <a:spcAft>
                <a:spcPts val="600"/>
              </a:spcAft>
              <a:defRPr/>
            </a:pPr>
            <a:r>
              <a:rPr 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To address threats created by generating large proportion of fees from providing services other than audit to audit client</a:t>
            </a:r>
          </a:p>
          <a:p>
            <a:pPr lvl="1" algn="just">
              <a:spcAft>
                <a:spcPts val="600"/>
              </a:spcAft>
              <a:defRPr/>
            </a:pPr>
            <a:r>
              <a:rPr 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</a:rPr>
              <a:t>Ratio calculated at firm level / only specific related entities included</a:t>
            </a:r>
            <a:endParaRPr lang="en-US" sz="1600" kern="0" dirty="0">
              <a:solidFill>
                <a:srgbClr val="000000">
                  <a:lumMod val="65000"/>
                  <a:lumOff val="35000"/>
                </a:srgbClr>
              </a:solidFill>
              <a:latin typeface="Arial"/>
              <a:cs typeface="+mn-cs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800" b="1" kern="0" dirty="0">
                <a:solidFill>
                  <a:srgbClr val="000000">
                    <a:lumMod val="65000"/>
                    <a:lumOff val="35000"/>
                  </a:srgbClr>
                </a:solidFill>
                <a:cs typeface="+mn-cs"/>
              </a:rPr>
              <a:t>For Non-PIEs </a:t>
            </a:r>
            <a:r>
              <a:rPr lang="en-US" sz="1800" kern="0" dirty="0">
                <a:solidFill>
                  <a:srgbClr val="000000">
                    <a:lumMod val="65000"/>
                    <a:lumOff val="35000"/>
                  </a:srgbClr>
                </a:solidFill>
                <a:cs typeface="+mn-cs"/>
              </a:rPr>
              <a:t>– Threats &amp; safeguards approach </a:t>
            </a:r>
            <a:r>
              <a:rPr 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cs typeface="+mn-cs"/>
              </a:rPr>
              <a:t>[410.17 A1 to A3]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800" b="1" kern="0" dirty="0">
                <a:solidFill>
                  <a:srgbClr val="000000">
                    <a:lumMod val="65000"/>
                    <a:lumOff val="35000"/>
                  </a:srgbClr>
                </a:solidFill>
                <a:cs typeface="+mn-cs"/>
              </a:rPr>
              <a:t>For PIEs </a:t>
            </a:r>
            <a:r>
              <a:rPr lang="en-US" sz="1800" kern="0" dirty="0">
                <a:solidFill>
                  <a:srgbClr val="000000">
                    <a:lumMod val="65000"/>
                    <a:lumOff val="35000"/>
                  </a:srgbClr>
                </a:solidFill>
                <a:cs typeface="+mn-cs"/>
              </a:rPr>
              <a:t>– Requirement to reassess threats if certain threshold met (70 % ) </a:t>
            </a:r>
            <a:r>
              <a:rPr 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cs typeface="+mn-cs"/>
              </a:rPr>
              <a:t>[R410.19]</a:t>
            </a:r>
          </a:p>
          <a:p>
            <a:pPr lvl="1" algn="just">
              <a:spcAft>
                <a:spcPts val="600"/>
              </a:spcAft>
              <a:defRPr/>
            </a:pPr>
            <a:r>
              <a:rPr 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Not a “fee cap”</a:t>
            </a:r>
            <a:r>
              <a:rPr lang="en-US" sz="1800" kern="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800" kern="0" dirty="0">
                <a:solidFill>
                  <a:srgbClr val="000000"/>
                </a:solidFill>
                <a:latin typeface="Arial" charset="0"/>
                <a:sym typeface="Symbol" panose="05050102010706020507" pitchFamily="18" charset="2"/>
              </a:rPr>
              <a:t> </a:t>
            </a:r>
            <a:r>
              <a:rPr 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  <a:sym typeface="Symbol" panose="05050102010706020507" pitchFamily="18" charset="2"/>
              </a:rPr>
              <a:t>N</a:t>
            </a:r>
            <a:r>
              <a:rPr 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o specific requirement to end engagement</a:t>
            </a:r>
          </a:p>
          <a:p>
            <a:pPr marL="0" indent="-4572" algn="just">
              <a:spcAft>
                <a:spcPts val="600"/>
              </a:spcAft>
              <a:buNone/>
              <a:defRPr/>
            </a:pPr>
            <a:endParaRPr lang="en-US" sz="2000" kern="0" dirty="0">
              <a:solidFill>
                <a:srgbClr val="000000">
                  <a:lumMod val="65000"/>
                  <a:lumOff val="35000"/>
                </a:srgbClr>
              </a:solidFill>
              <a:latin typeface="Arial"/>
              <a:cs typeface="+mn-cs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4724400" cy="228600"/>
          </a:xfrm>
        </p:spPr>
        <p:txBody>
          <a:bodyPr/>
          <a:lstStyle/>
          <a:p>
            <a:r>
              <a:rPr lang="en-US" dirty="0"/>
              <a:t>Nature and Level  of Fees for Services Other than Audit </a:t>
            </a:r>
          </a:p>
        </p:txBody>
      </p:sp>
    </p:spTree>
    <p:extLst>
      <p:ext uri="{BB962C8B-B14F-4D97-AF65-F5344CB8AC3E}">
        <p14:creationId xmlns:p14="http://schemas.microsoft.com/office/powerpoint/2010/main" val="31578489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10920"/>
            <a:ext cx="8610599" cy="316583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Transparency 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81000" y="1328558"/>
            <a:ext cx="8382000" cy="3353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Char char="•"/>
              <a:tabLst/>
              <a:defRPr/>
            </a:pPr>
            <a:r>
              <a:rPr lang="en-US" sz="18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ISA 260 (Revised) requires communication to TCWG about total fees, including fees for non-audit services for listed entities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18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TF proposals require communication to TCWG about fees for services other than audit to PIE audit clients on a case by case basis </a:t>
            </a:r>
            <a:r>
              <a:rPr 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[R410.16]</a:t>
            </a:r>
          </a:p>
          <a:p>
            <a:pPr lvl="1" indent="-342900" algn="just">
              <a:spcAft>
                <a:spcPts val="0"/>
              </a:spcAft>
              <a:buFont typeface="Arial" panose="020B0604020202020204" pitchFamily="34" charset="0"/>
              <a:buChar char="-"/>
              <a:defRPr/>
            </a:pPr>
            <a:r>
              <a:rPr 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Firm shall communic</a:t>
            </a:r>
            <a:r>
              <a:rPr 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</a:rPr>
              <a:t>ate fees charged by firm and network firms (same as ISA 260)</a:t>
            </a:r>
          </a:p>
          <a:p>
            <a:pPr lvl="1" indent="-342900" algn="just">
              <a:spcAft>
                <a:spcPts val="0"/>
              </a:spcAft>
              <a:buFont typeface="Arial" panose="020B0604020202020204" pitchFamily="34" charset="0"/>
              <a:buChar char="-"/>
              <a:defRPr/>
            </a:pPr>
            <a:r>
              <a:rPr 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Fees charged to audit client and only to </a:t>
            </a:r>
            <a:r>
              <a:rPr 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</a:rPr>
              <a:t>certain related entities (same as ISA 260)</a:t>
            </a:r>
            <a:endParaRPr lang="en-US" sz="1600" kern="0" dirty="0">
              <a:solidFill>
                <a:srgbClr val="000000">
                  <a:lumMod val="65000"/>
                  <a:lumOff val="35000"/>
                </a:srgbClr>
              </a:solidFill>
              <a:latin typeface="Arial"/>
              <a:cs typeface="+mn-cs"/>
            </a:endParaRPr>
          </a:p>
          <a:p>
            <a:pPr indent="-347472" algn="just">
              <a:spcBef>
                <a:spcPts val="776"/>
              </a:spcBef>
              <a:buFont typeface="Arial" panose="020B0604020202020204" pitchFamily="34" charset="0"/>
              <a:buChar char="•"/>
            </a:pPr>
            <a:r>
              <a:rPr lang="en-US" sz="18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TF proposal require communication</a:t>
            </a:r>
            <a:r>
              <a:rPr lang="en-US" sz="1800" kern="0" dirty="0">
                <a:solidFill>
                  <a:srgbClr val="000000">
                    <a:lumMod val="65000"/>
                    <a:lumOff val="35000"/>
                  </a:srgbClr>
                </a:solidFill>
                <a:cs typeface="+mn-cs"/>
              </a:rPr>
              <a:t> to TCWG about </a:t>
            </a:r>
            <a:r>
              <a:rPr lang="en-US" sz="18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ratio of fees at firm level, as part of the regular audit communication </a:t>
            </a:r>
            <a:r>
              <a:rPr 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cs typeface="+mn-cs"/>
              </a:rPr>
              <a:t>[R410.18]</a:t>
            </a:r>
          </a:p>
          <a:p>
            <a:pPr lvl="1" indent="-342900" algn="just">
              <a:spcAft>
                <a:spcPts val="0"/>
              </a:spcAft>
              <a:buFont typeface="Arial" panose="020B0604020202020204" pitchFamily="34" charset="0"/>
              <a:buChar char="-"/>
              <a:defRPr/>
            </a:pPr>
            <a:r>
              <a:rPr 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</a:rPr>
              <a:t>TF considered requiring public disclosure of the ratio annually but favored disclosure only when ratio is &gt; 70 % for 3 consecutive years 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4724400" cy="228600"/>
          </a:xfrm>
        </p:spPr>
        <p:txBody>
          <a:bodyPr/>
          <a:lstStyle/>
          <a:p>
            <a:r>
              <a:rPr lang="en-US" dirty="0"/>
              <a:t>Nature and Level  of Fees for Services Other than Audit </a:t>
            </a:r>
          </a:p>
        </p:txBody>
      </p:sp>
    </p:spTree>
    <p:extLst>
      <p:ext uri="{BB962C8B-B14F-4D97-AF65-F5344CB8AC3E}">
        <p14:creationId xmlns:p14="http://schemas.microsoft.com/office/powerpoint/2010/main" val="2924170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of the Session </a:t>
            </a:r>
          </a:p>
        </p:txBody>
      </p:sp>
      <p:sp>
        <p:nvSpPr>
          <p:cNvPr id="5" name="AutoShape 2" descr="Image result for fees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381000" y="1657350"/>
            <a:ext cx="6629400" cy="2751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Consider</a:t>
            </a:r>
          </a:p>
          <a:p>
            <a:pPr marL="809244" lvl="1" indent="-457200" algn="just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updated and new Task Force (TF) proposals; </a:t>
            </a:r>
          </a:p>
          <a:p>
            <a:pPr marL="809244" lvl="1" indent="-45720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“first-read” of the proposed revisions to the Code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Obtain Board Members’ views to proposed changes to the Code in </a:t>
            </a:r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Agenda Item 3-A</a:t>
            </a:r>
          </a:p>
        </p:txBody>
      </p:sp>
      <p:sp>
        <p:nvSpPr>
          <p:cNvPr id="6" name="AutoShape 2" descr="Image result for objective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0" y="1809750"/>
            <a:ext cx="1995487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2205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57200"/>
          </a:xfrm>
        </p:spPr>
        <p:txBody>
          <a:bodyPr/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330E4-6B7B-43AC-8877-9CD765DF8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5876"/>
            <a:ext cx="5410200" cy="3063240"/>
          </a:xfrm>
        </p:spPr>
        <p:txBody>
          <a:bodyPr/>
          <a:lstStyle/>
          <a:p>
            <a:pPr marL="0" lvl="0" indent="0" algn="ctr">
              <a:buNone/>
            </a:pPr>
            <a:endParaRPr lang="en-US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0" lvl="0" indent="0" algn="ctr">
              <a:buNone/>
            </a:pPr>
            <a:endParaRPr lang="en-US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0" lvl="0" indent="0" algn="ctr">
              <a:buNone/>
            </a:pP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</a:rPr>
              <a:t>Board views are sought on paragraphs</a:t>
            </a:r>
            <a:r>
              <a:rPr lang="en-US" b="1" dirty="0">
                <a:solidFill>
                  <a:srgbClr val="000000">
                    <a:lumMod val="65000"/>
                    <a:lumOff val="35000"/>
                  </a:srgbClr>
                </a:solidFill>
              </a:rPr>
              <a:t> R410.13 to 410.19 A1 </a:t>
            </a: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</a:rPr>
              <a:t>in Agenda Item 3-A.</a:t>
            </a:r>
          </a:p>
          <a:p>
            <a:endParaRPr lang="en-US" dirty="0"/>
          </a:p>
        </p:txBody>
      </p:sp>
      <p:pic>
        <p:nvPicPr>
          <p:cNvPr id="1028" name="Picture 4" descr="Image result for document">
            <a:extLst>
              <a:ext uri="{FF2B5EF4-FFF2-40B4-BE49-F238E27FC236}">
                <a16:creationId xmlns:a16="http://schemas.microsoft.com/office/drawing/2014/main" id="{622F084E-397A-425A-A6A6-87875283A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04950"/>
            <a:ext cx="279082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72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Fee-dependency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Changes to Non-PIE Audit Clients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799" y="1413510"/>
            <a:ext cx="8610599" cy="31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8329"/>
            <a:r>
              <a:rPr lang="en-US" sz="22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Project to review PIE definition – timing accelerated</a:t>
            </a:r>
          </a:p>
          <a:p>
            <a:pPr marL="338329">
              <a:spcBef>
                <a:spcPts val="900"/>
              </a:spcBef>
            </a:pPr>
            <a:r>
              <a:rPr lang="en-US" sz="22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Threshold to require firms to reassess threat at certain threshold </a:t>
            </a:r>
          </a:p>
          <a:p>
            <a:pPr marL="352044" lvl="1" indent="0">
              <a:spcBef>
                <a:spcPts val="900"/>
              </a:spcBef>
              <a:buNone/>
            </a:pPr>
            <a:r>
              <a:rPr lang="en-US" sz="18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→ 30 % after 5 consecutive years </a:t>
            </a:r>
          </a:p>
          <a:p>
            <a:pPr marL="338329">
              <a:spcBef>
                <a:spcPts val="900"/>
              </a:spcBef>
            </a:pPr>
            <a:r>
              <a:rPr lang="en-US" sz="22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No requirement to discuss or disclose to TCWG </a:t>
            </a:r>
          </a:p>
          <a:p>
            <a:pPr marL="690373" lvl="1">
              <a:spcBef>
                <a:spcPts val="900"/>
              </a:spcBef>
            </a:pPr>
            <a:r>
              <a:rPr lang="en-US" sz="18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Determination of application of pre-issuance or post issuance review</a:t>
            </a:r>
          </a:p>
          <a:p>
            <a:pPr marL="338329">
              <a:spcBef>
                <a:spcPts val="900"/>
              </a:spcBef>
            </a:pPr>
            <a:r>
              <a:rPr lang="en-US" sz="22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No encouragement of public disclosure</a:t>
            </a:r>
          </a:p>
          <a:p>
            <a:pPr marL="338329">
              <a:spcBef>
                <a:spcPts val="900"/>
              </a:spcBef>
            </a:pPr>
            <a:r>
              <a:rPr lang="en-US" sz="22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No requirement to exit after defined period </a:t>
            </a:r>
          </a:p>
        </p:txBody>
      </p:sp>
      <p:pic>
        <p:nvPicPr>
          <p:cNvPr id="1028" name="Picture 4" descr="Image result for 30 percent">
            <a:extLst>
              <a:ext uri="{FF2B5EF4-FFF2-40B4-BE49-F238E27FC236}">
                <a16:creationId xmlns:a16="http://schemas.microsoft.com/office/drawing/2014/main" id="{CBFE4516-05D8-441F-9959-1B976EDCD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422609"/>
            <a:ext cx="2019300" cy="106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4693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Fee-dependency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Changes for PIE Audit Clients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800" y="1294841"/>
            <a:ext cx="8458200" cy="3258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8320" algn="just">
              <a:spcBef>
                <a:spcPts val="300"/>
              </a:spcBef>
              <a:spcAft>
                <a:spcPts val="300"/>
              </a:spcAft>
            </a:pPr>
            <a:r>
              <a:rPr lang="en-US" sz="20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Different approach for exceeding 15 % and for “substantially” exceeding 15 %</a:t>
            </a:r>
          </a:p>
          <a:p>
            <a:pPr marL="690364" lvl="1" algn="just">
              <a:spcBef>
                <a:spcPts val="300"/>
              </a:spcBef>
              <a:spcAft>
                <a:spcPts val="300"/>
              </a:spcAft>
            </a:pPr>
            <a:r>
              <a:rPr lang="en-US" sz="18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New terminology to emphasize the difference</a:t>
            </a:r>
          </a:p>
          <a:p>
            <a:pPr marL="690364" lvl="1" algn="just">
              <a:spcBef>
                <a:spcPts val="300"/>
              </a:spcBef>
              <a:spcAft>
                <a:spcPts val="300"/>
              </a:spcAft>
            </a:pPr>
            <a:r>
              <a:rPr lang="en-US" sz="18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Guidance to determine significance (30 % a signal but not bright line)</a:t>
            </a:r>
          </a:p>
          <a:p>
            <a:pPr algn="just" eaLnBrk="0" hangingPunct="0">
              <a:spcBef>
                <a:spcPts val="300"/>
              </a:spcBef>
              <a:spcAft>
                <a:spcPts val="300"/>
              </a:spcAft>
            </a:pPr>
            <a:r>
              <a:rPr lang="en-US" sz="20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Introduction of certain actions even in first year if threshold met</a:t>
            </a:r>
          </a:p>
          <a:p>
            <a:pPr marL="1028700" lvl="2" indent="-334963" algn="just" eaLnBrk="0" hangingPunct="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→"/>
            </a:pPr>
            <a:r>
              <a:rPr lang="en-US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Disclosure to TCWG</a:t>
            </a:r>
          </a:p>
          <a:p>
            <a:pPr marL="1037836" lvl="2" indent="-342900" algn="just" eaLnBrk="0" hangingPunct="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→"/>
            </a:pPr>
            <a:r>
              <a:rPr lang="en-US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Public disclosure if fee dependency “substantial”</a:t>
            </a:r>
          </a:p>
          <a:p>
            <a:pPr marL="338320" algn="just">
              <a:spcBef>
                <a:spcPts val="300"/>
              </a:spcBef>
              <a:spcAft>
                <a:spcPts val="300"/>
              </a:spcAft>
            </a:pPr>
            <a:r>
              <a:rPr lang="en-US" sz="20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Only pre-issuance review as safeguard (no post-issuance review)</a:t>
            </a:r>
          </a:p>
          <a:p>
            <a:pPr marL="338320" algn="just">
              <a:spcBef>
                <a:spcPts val="300"/>
              </a:spcBef>
              <a:spcAft>
                <a:spcPts val="300"/>
              </a:spcAft>
            </a:pPr>
            <a:r>
              <a:rPr lang="en-US" sz="20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Resignation if fee dependency substantial for 5 consecutive years </a:t>
            </a:r>
          </a:p>
        </p:txBody>
      </p:sp>
    </p:spTree>
    <p:extLst>
      <p:ext uri="{BB962C8B-B14F-4D97-AF65-F5344CB8AC3E}">
        <p14:creationId xmlns:p14="http://schemas.microsoft.com/office/powerpoint/2010/main" val="28940325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Fee-dependency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Changes for PIE Audit Clients (2)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800" y="1428750"/>
            <a:ext cx="8382000" cy="2987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sz="24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884645"/>
              </p:ext>
            </p:extLst>
          </p:nvPr>
        </p:nvGraphicFramePr>
        <p:xfrm>
          <a:off x="384048" y="1398270"/>
          <a:ext cx="8458201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46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0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2439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In any given 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More than 1 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More than 5 years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6984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&gt; 15 %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Disclose and discuss with TCWG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[+ PD if appropriate]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 add safeguards </a:t>
                      </a:r>
                      <a:r>
                        <a:rPr kumimoji="0" 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req’d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Disclose and discuss with TCWG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 pre-issuance review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 public disclosure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6984">
                <a:tc>
                  <a:txBody>
                    <a:bodyPr/>
                    <a:lstStyle/>
                    <a:p>
                      <a:r>
                        <a:rPr lang="en-US" sz="1800" dirty="0"/>
                        <a:t>Substantially &gt; 15</a:t>
                      </a:r>
                      <a:r>
                        <a:rPr lang="en-US" sz="1800" baseline="0" dirty="0"/>
                        <a:t> 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Disclose</a:t>
                      </a:r>
                      <a:r>
                        <a:rPr lang="en-US" sz="1800" baseline="0" dirty="0"/>
                        <a:t> and discuss with TCWG </a:t>
                      </a:r>
                    </a:p>
                    <a:p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+ pre-issuance review</a:t>
                      </a:r>
                    </a:p>
                    <a:p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+ public disclosure (PD)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Disclose and discuss with TCWG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 pre-issuance review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 public disclosure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D56229"/>
                        </a:solidFill>
                      </a:endParaRPr>
                    </a:p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Exit</a:t>
                      </a:r>
                      <a:r>
                        <a:rPr lang="en-US" sz="18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31771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57200"/>
          </a:xfrm>
        </p:spPr>
        <p:txBody>
          <a:bodyPr/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330E4-6B7B-43AC-8877-9CD765DF8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45876"/>
            <a:ext cx="5181600" cy="3063240"/>
          </a:xfrm>
        </p:spPr>
        <p:txBody>
          <a:bodyPr/>
          <a:lstStyle/>
          <a:p>
            <a:pPr marL="0" lvl="0" indent="0" algn="ctr">
              <a:buNone/>
            </a:pPr>
            <a:endParaRPr lang="en-US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0" lvl="0" indent="0" algn="ctr">
              <a:buNone/>
            </a:pPr>
            <a:endParaRPr lang="en-US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0" lvl="0" indent="0" algn="ctr">
              <a:buNone/>
            </a:pP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</a:rPr>
              <a:t>Board views are sought on paragraphs </a:t>
            </a:r>
            <a:r>
              <a:rPr lang="en-US" b="1" dirty="0">
                <a:solidFill>
                  <a:srgbClr val="000000">
                    <a:lumMod val="65000"/>
                    <a:lumOff val="35000"/>
                  </a:srgbClr>
                </a:solidFill>
              </a:rPr>
              <a:t>R410.21 to R410.30 </a:t>
            </a: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</a:rPr>
              <a:t>in Agenda Item 3-A.</a:t>
            </a:r>
          </a:p>
          <a:p>
            <a:endParaRPr lang="en-US" dirty="0"/>
          </a:p>
        </p:txBody>
      </p:sp>
      <p:pic>
        <p:nvPicPr>
          <p:cNvPr id="1028" name="Picture 4" descr="Image result for document">
            <a:extLst>
              <a:ext uri="{FF2B5EF4-FFF2-40B4-BE49-F238E27FC236}">
                <a16:creationId xmlns:a16="http://schemas.microsoft.com/office/drawing/2014/main" id="{622F084E-397A-425A-A6A6-87875283A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04950"/>
            <a:ext cx="279082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69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51166"/>
          </a:xfrm>
        </p:spPr>
        <p:txBody>
          <a:bodyPr/>
          <a:lstStyle/>
          <a:p>
            <a:pPr algn="ctr"/>
            <a:endParaRPr lang="en-US" sz="2200" dirty="0"/>
          </a:p>
          <a:p>
            <a:pPr algn="ctr"/>
            <a:endParaRPr lang="en-US" sz="2200" dirty="0"/>
          </a:p>
          <a:p>
            <a:pPr algn="ctr"/>
            <a:endParaRPr lang="en-US" sz="2200" dirty="0"/>
          </a:p>
          <a:p>
            <a:pPr marL="0" indent="0" algn="ctr">
              <a:buNone/>
            </a:pPr>
            <a:r>
              <a:rPr lang="en-US" sz="2800" dirty="0"/>
              <a:t>Other Revisions and Conforming Amendments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8643BC0-2B24-4DF3-BF29-FC261EA3744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1000" y="201241"/>
            <a:ext cx="2667000" cy="18104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1023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57200"/>
          </a:xfrm>
        </p:spPr>
        <p:txBody>
          <a:bodyPr/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330E4-6B7B-43AC-8877-9CD765DF8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28750"/>
            <a:ext cx="6629400" cy="2980366"/>
          </a:xfrm>
        </p:spPr>
        <p:txBody>
          <a:bodyPr/>
          <a:lstStyle/>
          <a:p>
            <a:pPr marL="0" lvl="0" indent="0" algn="just">
              <a:buNone/>
            </a:pP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</a:rPr>
              <a:t>Views sought on proposed revisions to</a:t>
            </a:r>
          </a:p>
          <a:p>
            <a:pPr algn="just"/>
            <a:r>
              <a:rPr lang="en-US" sz="2000" i="1" dirty="0">
                <a:solidFill>
                  <a:srgbClr val="000000">
                    <a:lumMod val="65000"/>
                    <a:lumOff val="35000"/>
                  </a:srgbClr>
                </a:solidFill>
              </a:rPr>
              <a:t>Section 270 - </a:t>
            </a:r>
            <a:r>
              <a:rPr lang="en-US" sz="1800" i="1" dirty="0">
                <a:solidFill>
                  <a:srgbClr val="000000">
                    <a:lumMod val="65000"/>
                    <a:lumOff val="35000"/>
                  </a:srgbClr>
                </a:solidFill>
              </a:rPr>
              <a:t>Pressure to Breach the FPs</a:t>
            </a:r>
          </a:p>
          <a:p>
            <a:pPr algn="just"/>
            <a:r>
              <a:rPr lang="en-US" sz="2000" i="1" dirty="0">
                <a:solidFill>
                  <a:srgbClr val="000000">
                    <a:lumMod val="65000"/>
                    <a:lumOff val="35000"/>
                  </a:srgbClr>
                </a:solidFill>
              </a:rPr>
              <a:t>Section 320 - </a:t>
            </a:r>
            <a:r>
              <a:rPr lang="en-US" sz="1800" i="1" dirty="0">
                <a:solidFill>
                  <a:srgbClr val="000000">
                    <a:lumMod val="65000"/>
                    <a:lumOff val="35000"/>
                  </a:srgbClr>
                </a:solidFill>
              </a:rPr>
              <a:t>Professional Appointments</a:t>
            </a:r>
          </a:p>
          <a:p>
            <a:r>
              <a:rPr lang="en-US" sz="2000" i="1" dirty="0">
                <a:solidFill>
                  <a:srgbClr val="000000">
                    <a:lumMod val="65000"/>
                    <a:lumOff val="35000"/>
                  </a:srgbClr>
                </a:solidFill>
              </a:rPr>
              <a:t>Section 330 - </a:t>
            </a:r>
            <a:r>
              <a:rPr lang="en-US" sz="1800" i="1" dirty="0">
                <a:solidFill>
                  <a:srgbClr val="000000">
                    <a:lumMod val="65000"/>
                    <a:lumOff val="35000"/>
                  </a:srgbClr>
                </a:solidFill>
              </a:rPr>
              <a:t>Fees and Other Types of Remunerations</a:t>
            </a:r>
          </a:p>
          <a:p>
            <a:pPr algn="just"/>
            <a:r>
              <a:rPr lang="en-US" sz="2000" i="1" dirty="0">
                <a:solidFill>
                  <a:srgbClr val="000000">
                    <a:lumMod val="65000"/>
                    <a:lumOff val="35000"/>
                  </a:srgbClr>
                </a:solidFill>
              </a:rPr>
              <a:t>Section 400 - </a:t>
            </a:r>
            <a:r>
              <a:rPr lang="en-US" sz="1800" i="1" dirty="0">
                <a:solidFill>
                  <a:srgbClr val="000000">
                    <a:lumMod val="65000"/>
                    <a:lumOff val="35000"/>
                  </a:srgbClr>
                </a:solidFill>
              </a:rPr>
              <a:t>Applying the CF to Independence for Audit and Review Engagements</a:t>
            </a:r>
          </a:p>
          <a:p>
            <a:endParaRPr lang="en-US" dirty="0"/>
          </a:p>
        </p:txBody>
      </p:sp>
      <p:pic>
        <p:nvPicPr>
          <p:cNvPr id="1028" name="Picture 4" descr="Image result for document">
            <a:extLst>
              <a:ext uri="{FF2B5EF4-FFF2-40B4-BE49-F238E27FC236}">
                <a16:creationId xmlns:a16="http://schemas.microsoft.com/office/drawing/2014/main" id="{622F084E-397A-425A-A6A6-87875283A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852133"/>
            <a:ext cx="2144536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55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1352550"/>
            <a:ext cx="2691664" cy="28774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1536408"/>
            <a:ext cx="6172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Task Force to meet early August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Discussion with CAG in September </a:t>
            </a:r>
          </a:p>
          <a:p>
            <a:pPr marL="342900" lvl="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“Second read” draft at September IESBA meeting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Important to align finalization of ED with NAS</a:t>
            </a:r>
          </a:p>
        </p:txBody>
      </p:sp>
    </p:spTree>
    <p:extLst>
      <p:ext uri="{BB962C8B-B14F-4D97-AF65-F5344CB8AC3E}">
        <p14:creationId xmlns:p14="http://schemas.microsoft.com/office/powerpoint/2010/main" val="36908603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57200"/>
          </a:xfrm>
        </p:spPr>
        <p:txBody>
          <a:bodyPr/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330E4-6B7B-43AC-8877-9CD765DF8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345876"/>
            <a:ext cx="5715000" cy="3063240"/>
          </a:xfrm>
        </p:spPr>
        <p:txBody>
          <a:bodyPr/>
          <a:lstStyle/>
          <a:p>
            <a:pPr marL="0" lvl="0" indent="0" algn="ctr">
              <a:buNone/>
            </a:pPr>
            <a:endParaRPr lang="en-US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0" lvl="0" indent="0" algn="ctr">
              <a:buNone/>
            </a:pPr>
            <a:endParaRPr lang="en-US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0" lvl="0" indent="0" algn="ctr">
              <a:buNone/>
            </a:pP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</a:rPr>
              <a:t>Board views sought on next steps</a:t>
            </a:r>
          </a:p>
          <a:p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22F084E-397A-425A-A6A6-87875283A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 bwMode="auto">
          <a:xfrm>
            <a:off x="6119812" y="150495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0A7199C-0EAD-44F4-BB07-57A22DBF3AEC}"/>
              </a:ext>
            </a:extLst>
          </p:cNvPr>
          <p:cNvSpPr/>
          <p:nvPr/>
        </p:nvSpPr>
        <p:spPr>
          <a:xfrm>
            <a:off x="4392303" y="2387084"/>
            <a:ext cx="359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sym typeface="Symbol" panose="05050102010706020507" pitchFamily="18" charset="2"/>
              </a:rPr>
              <a:t>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65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A43F3A4-C982-D245-A699-23DFB3923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556" y="515440"/>
            <a:ext cx="3756240" cy="3732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15A32D0-DD33-C54A-808C-F198A1BF82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952" y="500420"/>
            <a:ext cx="2627286" cy="7670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F76D55-8891-D648-83D4-4C428088BF54}"/>
              </a:ext>
            </a:extLst>
          </p:cNvPr>
          <p:cNvSpPr txBox="1"/>
          <p:nvPr/>
        </p:nvSpPr>
        <p:spPr>
          <a:xfrm>
            <a:off x="5170658" y="231312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5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613D22-0819-944B-8319-4D2BB199E363}"/>
              </a:ext>
            </a:extLst>
          </p:cNvPr>
          <p:cNvSpPr txBox="1"/>
          <p:nvPr/>
        </p:nvSpPr>
        <p:spPr>
          <a:xfrm>
            <a:off x="4815228" y="1351346"/>
            <a:ext cx="3013630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3200" b="0" i="0" kern="300" dirty="0">
                <a:solidFill>
                  <a:srgbClr val="005BA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Ethics Board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5796" y="2697008"/>
            <a:ext cx="3867150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5226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200150"/>
            <a:ext cx="8458200" cy="3327366"/>
          </a:xfrm>
        </p:spPr>
        <p:txBody>
          <a:bodyPr/>
          <a:lstStyle/>
          <a:p>
            <a:r>
              <a:rPr lang="en-US" sz="2000" dirty="0"/>
              <a:t>Introduction </a:t>
            </a:r>
          </a:p>
          <a:p>
            <a:pPr lvl="1"/>
            <a:r>
              <a:rPr lang="en-US" sz="1800" dirty="0"/>
              <a:t>Feedback from </a:t>
            </a:r>
            <a:r>
              <a:rPr lang="en-US" sz="1800" dirty="0" err="1"/>
              <a:t>FoF</a:t>
            </a:r>
            <a:r>
              <a:rPr lang="en-US" sz="1800" dirty="0"/>
              <a:t>, NSS and SMPC ETF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Proposed changes to Section 410 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Level of Audit Fees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Fees for Services Other than Audit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Fee Dependency 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Other changes and conforming amendments</a:t>
            </a:r>
          </a:p>
          <a:p>
            <a:pPr marL="342892" lvl="1" indent="-342892">
              <a:spcBef>
                <a:spcPts val="1200"/>
              </a:spcBef>
              <a:buChar char="•"/>
            </a:pPr>
            <a:r>
              <a:rPr lang="en-US" dirty="0">
                <a:cs typeface="ＭＳ Ｐゴシック" charset="0"/>
              </a:rPr>
              <a:t>Next Steps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66D1D0-B0FF-4B8C-97E8-F7D3AF4328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307" y="1976788"/>
            <a:ext cx="2822693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8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200150"/>
            <a:ext cx="8305800" cy="3327366"/>
          </a:xfrm>
        </p:spPr>
        <p:txBody>
          <a:bodyPr/>
          <a:lstStyle/>
          <a:p>
            <a:pPr algn="just"/>
            <a:r>
              <a:rPr lang="en-US" sz="2200" dirty="0"/>
              <a:t>Support to approach taken re level of audit fees and resources,  and to communicate compliance to TCWG</a:t>
            </a:r>
          </a:p>
          <a:p>
            <a:pPr algn="just"/>
            <a:r>
              <a:rPr lang="en-US" sz="2200" dirty="0"/>
              <a:t>Recognition for PAIBs have an obligation to ensure that pressure on fees do not compromise audit fee</a:t>
            </a:r>
          </a:p>
          <a:p>
            <a:pPr algn="just"/>
            <a:r>
              <a:rPr lang="en-US" sz="2200" dirty="0"/>
              <a:t>Concerns about public disclosure </a:t>
            </a:r>
          </a:p>
          <a:p>
            <a:pPr lvl="1" algn="just"/>
            <a:r>
              <a:rPr lang="en-US" sz="1800" dirty="0"/>
              <a:t>Disclosure of audit fees, more a matter of corporate governance </a:t>
            </a:r>
          </a:p>
          <a:p>
            <a:pPr marL="452628" indent="-457200" algn="just"/>
            <a:r>
              <a:rPr lang="en-US" sz="2200" dirty="0"/>
              <a:t>Bias about encouragement of public disclosure</a:t>
            </a:r>
          </a:p>
          <a:p>
            <a:pPr marL="452628" indent="-457200" algn="just"/>
            <a:r>
              <a:rPr lang="en-US" sz="2200" dirty="0"/>
              <a:t>Concerns about  “exit clause” at 15 % </a:t>
            </a:r>
            <a:r>
              <a:rPr lang="en-US" sz="1800" i="1" dirty="0"/>
              <a:t>*(substantially &gt; 15 % in the new proposal)*</a:t>
            </a:r>
          </a:p>
          <a:p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from Forum of Firms (</a:t>
            </a:r>
            <a:r>
              <a:rPr lang="en-US" dirty="0" err="1"/>
              <a:t>FoF</a:t>
            </a:r>
            <a:r>
              <a:rPr lang="en-US" dirty="0"/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8643BC0-2B24-4DF3-BF29-FC261EA3744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1000" y="201241"/>
            <a:ext cx="2667000" cy="181040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192981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352550"/>
            <a:ext cx="6477000" cy="3174966"/>
          </a:xfrm>
        </p:spPr>
        <p:txBody>
          <a:bodyPr/>
          <a:lstStyle/>
          <a:p>
            <a:r>
              <a:rPr lang="en-US" sz="2200" dirty="0"/>
              <a:t>Signals that low-balling of audit fees is a real issue, questions if TF proposals could address it effectively</a:t>
            </a:r>
          </a:p>
          <a:p>
            <a:pPr lvl="0"/>
            <a:r>
              <a:rPr lang="en-US" sz="2200" dirty="0"/>
              <a:t>Different views to fee-dependency</a:t>
            </a:r>
          </a:p>
          <a:p>
            <a:pPr lvl="1"/>
            <a:r>
              <a:rPr lang="en-US" sz="16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Questions about appropriate of ratio (too high? too low?) </a:t>
            </a:r>
          </a:p>
          <a:p>
            <a:pPr lvl="1"/>
            <a:r>
              <a:rPr lang="en-US" sz="16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Is the period of 5 years before ending the engaging too long?</a:t>
            </a:r>
          </a:p>
          <a:p>
            <a:pPr lvl="0"/>
            <a:r>
              <a:rPr lang="en-US" sz="2200" dirty="0"/>
              <a:t>Questions whether PIE/non PIE distinction is appropriate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from National Standard Setters (NSS)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8643BC0-2B24-4DF3-BF29-FC261EA3744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1000" y="201241"/>
            <a:ext cx="2667000" cy="181040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1823FF-877A-44C4-A109-12B0AF962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3870" y="1962150"/>
            <a:ext cx="2101860" cy="177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219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0999" y="1276350"/>
            <a:ext cx="8610601" cy="3251166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Most  comments related to fee-dependency:</a:t>
            </a:r>
          </a:p>
          <a:p>
            <a:r>
              <a:rPr lang="en-US" sz="2200" dirty="0"/>
              <a:t>Discussion on proper balance to thresholds and number of years</a:t>
            </a:r>
          </a:p>
          <a:p>
            <a:pPr lvl="1"/>
            <a:r>
              <a:rPr lang="en-US" sz="1800" dirty="0"/>
              <a:t>Especially in case of newly established firm</a:t>
            </a:r>
          </a:p>
          <a:p>
            <a:r>
              <a:rPr lang="en-US" sz="2200" dirty="0"/>
              <a:t>Question on appropriateness of safeguards for non-PIEs</a:t>
            </a:r>
          </a:p>
          <a:p>
            <a:r>
              <a:rPr lang="en-US" sz="2200" dirty="0"/>
              <a:t>Concerns about public disclosure on fee-dependency</a:t>
            </a:r>
          </a:p>
          <a:p>
            <a:pPr lvl="1"/>
            <a:r>
              <a:rPr lang="en-US" sz="1800" dirty="0"/>
              <a:t>Might raise anti-competition issues</a:t>
            </a:r>
          </a:p>
          <a:p>
            <a:pPr lvl="1"/>
            <a:r>
              <a:rPr lang="en-US" sz="1800" dirty="0"/>
              <a:t>Relevant information and applied safeguards are also necessary</a:t>
            </a:r>
          </a:p>
          <a:p>
            <a:r>
              <a:rPr lang="en-US" sz="2200" dirty="0"/>
              <a:t>Suggestion to differentiate between types of non-audit services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from SMPC Ethics Task Force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8643BC0-2B24-4DF3-BF29-FC261EA3744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1000" y="201241"/>
            <a:ext cx="2667000" cy="181040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642108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51166"/>
          </a:xfrm>
        </p:spPr>
        <p:txBody>
          <a:bodyPr/>
          <a:lstStyle/>
          <a:p>
            <a:pPr algn="ctr"/>
            <a:endParaRPr lang="en-US" sz="2200" dirty="0"/>
          </a:p>
          <a:p>
            <a:pPr algn="ctr"/>
            <a:endParaRPr lang="en-US" sz="2200" dirty="0"/>
          </a:p>
          <a:p>
            <a:pPr algn="ctr"/>
            <a:endParaRPr lang="en-US" sz="2200" dirty="0"/>
          </a:p>
          <a:p>
            <a:pPr marL="0" indent="0" algn="ctr">
              <a:buNone/>
            </a:pPr>
            <a:r>
              <a:rPr lang="en-US" sz="2800" dirty="0"/>
              <a:t>Proposed Changes to Section 410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8643BC0-2B24-4DF3-BF29-FC261EA3744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1000" y="201241"/>
            <a:ext cx="2667000" cy="18104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575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2741" y="2190750"/>
            <a:ext cx="6631459" cy="2362200"/>
          </a:xfrm>
        </p:spPr>
        <p:txBody>
          <a:bodyPr/>
          <a:lstStyle/>
          <a:p>
            <a:r>
              <a:rPr lang="en-US" sz="2000" dirty="0"/>
              <a:t>Proposals aimed at addressing independence, so to be located in International Independence Standards (Part 4A, S410)</a:t>
            </a:r>
          </a:p>
          <a:p>
            <a:pPr lvl="1"/>
            <a:r>
              <a:rPr lang="en-US" sz="1800" dirty="0"/>
              <a:t>Conforming and consequential amendments anticipated to other sections in the Code</a:t>
            </a:r>
          </a:p>
          <a:p>
            <a:r>
              <a:rPr lang="en-US" sz="2000" dirty="0"/>
              <a:t>Reordering of S410 </a:t>
            </a:r>
          </a:p>
          <a:p>
            <a:pPr marL="690355" lvl="2" indent="-342892">
              <a:spcBef>
                <a:spcPts val="600"/>
              </a:spcBef>
            </a:pPr>
            <a:endParaRPr lang="en-US" dirty="0">
              <a:cs typeface="ＭＳ Ｐゴシック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 of Proposed Changes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1F53A5-86C6-4C3C-8192-A5522059A2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5300" y="2199922"/>
            <a:ext cx="2159000" cy="2159000"/>
          </a:xfrm>
          <a:prstGeom prst="rect">
            <a:avLst/>
          </a:prstGeom>
        </p:spPr>
      </p:pic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D57E19E2-C30C-41D4-AA82-15BF5C75D168}"/>
              </a:ext>
            </a:extLst>
          </p:cNvPr>
          <p:cNvSpPr txBox="1">
            <a:spLocks/>
          </p:cNvSpPr>
          <p:nvPr/>
        </p:nvSpPr>
        <p:spPr bwMode="auto">
          <a:xfrm>
            <a:off x="302741" y="1464275"/>
            <a:ext cx="8155459" cy="80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892" indent="-342892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27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390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54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17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537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kern="0" dirty="0"/>
              <a:t>Facts and circumstances could influence level of fees charged or quoted to audit clients which might create a threat to independence</a:t>
            </a:r>
          </a:p>
          <a:p>
            <a:pPr marL="690355" lvl="2" indent="-342892">
              <a:spcBef>
                <a:spcPts val="600"/>
              </a:spcBef>
            </a:pPr>
            <a:endParaRPr lang="en-US" kern="0" dirty="0"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692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2741" y="1352550"/>
            <a:ext cx="6783859" cy="3329020"/>
          </a:xfrm>
        </p:spPr>
        <p:txBody>
          <a:bodyPr>
            <a:noAutofit/>
          </a:bodyPr>
          <a:lstStyle/>
          <a:p>
            <a:pPr marL="342892" lvl="1" indent="-342892">
              <a:spcBef>
                <a:spcPts val="600"/>
              </a:spcBef>
              <a:buChar char="•"/>
            </a:pPr>
            <a:r>
              <a:rPr lang="en-US" dirty="0">
                <a:cs typeface="ＭＳ Ｐゴシック" charset="0"/>
              </a:rPr>
              <a:t>Guidance on the determination of audit fees </a:t>
            </a:r>
            <a:r>
              <a:rPr lang="en-US" sz="1600" dirty="0">
                <a:cs typeface="ＭＳ Ｐゴシック" charset="0"/>
              </a:rPr>
              <a:t>[410.4 A1]</a:t>
            </a:r>
          </a:p>
          <a:p>
            <a:pPr marL="342892" lvl="1" indent="-342892">
              <a:spcBef>
                <a:spcPts val="600"/>
              </a:spcBef>
              <a:buChar char="•"/>
            </a:pPr>
            <a:r>
              <a:rPr lang="en-US" dirty="0">
                <a:cs typeface="ＭＳ Ｐゴシック" charset="0"/>
              </a:rPr>
              <a:t>Require firms to be satisfied that audit fees quoted or charged shall not affect firm’s ability to perform the audit in accordance with professional standards </a:t>
            </a:r>
            <a:r>
              <a:rPr lang="en-US" sz="1600" dirty="0">
                <a:cs typeface="ＭＳ Ｐゴシック" charset="0"/>
              </a:rPr>
              <a:t>[R410.5]</a:t>
            </a:r>
          </a:p>
          <a:p>
            <a:pPr lvl="1">
              <a:spcBef>
                <a:spcPts val="900"/>
              </a:spcBef>
            </a:pPr>
            <a:r>
              <a:rPr lang="en-US" sz="1600" dirty="0"/>
              <a:t>Include a reference to the firm’s and engagement partner’s responsibility in auditing standards re having appropriate resources to perform audit [410.5 A1]</a:t>
            </a:r>
          </a:p>
          <a:p>
            <a:r>
              <a:rPr lang="en-US" sz="2000" dirty="0"/>
              <a:t>Coordination with IAASB at staff level in relation to proposed ISQM 1 and ISA 220 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Nature and Level of Audit Fees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>
              <a:spcBef>
                <a:spcPts val="900"/>
              </a:spcBef>
            </a:pPr>
            <a:r>
              <a:rPr lang="en-US" dirty="0"/>
              <a:t>Level of Audit Fees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3E5750-4146-4958-8F95-084B12C9E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2800350"/>
            <a:ext cx="23162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97872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1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3.xml><?xml version="1.0" encoding="utf-8"?>
<a:theme xmlns:a="http://schemas.openxmlformats.org/drawingml/2006/main" name="2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4.xml><?xml version="1.0" encoding="utf-8"?>
<a:theme xmlns:a="http://schemas.openxmlformats.org/drawingml/2006/main" name="3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5.xml><?xml version="1.0" encoding="utf-8"?>
<a:theme xmlns:a="http://schemas.openxmlformats.org/drawingml/2006/main" name="4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20150423 Forum of Firms IESBA Peter Hughes</Template>
  <TotalTime>11554</TotalTime>
  <Words>1669</Words>
  <Application>Microsoft Office PowerPoint</Application>
  <PresentationFormat>On-screen Show (16:9)</PresentationFormat>
  <Paragraphs>242</Paragraphs>
  <Slides>29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29</vt:i4>
      </vt:variant>
    </vt:vector>
  </HeadingPairs>
  <TitlesOfParts>
    <vt:vector size="43" baseType="lpstr">
      <vt:lpstr>ＭＳ Ｐゴシック</vt:lpstr>
      <vt:lpstr>ＭＳ Ｐゴシック</vt:lpstr>
      <vt:lpstr>Arial</vt:lpstr>
      <vt:lpstr>Bauer Bodoni Std</vt:lpstr>
      <vt:lpstr>Calibri</vt:lpstr>
      <vt:lpstr>Courier New</vt:lpstr>
      <vt:lpstr>Symbol</vt:lpstr>
      <vt:lpstr>Times New Roman</vt:lpstr>
      <vt:lpstr>ヒラギノ角ゴ Pro W3</vt:lpstr>
      <vt:lpstr>IESBA_Powerpoint_template_GREEN RIBBON_WIDESCREEN</vt:lpstr>
      <vt:lpstr>1_IESBA_Powerpoint_template_GREEN RIBBON_WIDESCREEN</vt:lpstr>
      <vt:lpstr>2_IESBA_Powerpoint_template_GREEN RIBBON_WIDESCREEN</vt:lpstr>
      <vt:lpstr>3_IESBA_Powerpoint_template_GREEN RIBBON_WIDESCREEN</vt:lpstr>
      <vt:lpstr>4_IESBA_Powerpoint_template_GREEN RIBBON_WIDESCREEN</vt:lpstr>
      <vt:lpstr>Fees</vt:lpstr>
      <vt:lpstr>Objectives of the Session </vt:lpstr>
      <vt:lpstr>Agenda</vt:lpstr>
      <vt:lpstr>Feedback from Forum of Firms (FoF)</vt:lpstr>
      <vt:lpstr>Feedback from National Standard Setters (NSS)</vt:lpstr>
      <vt:lpstr>Feedback from SMPC Ethics Task Force</vt:lpstr>
      <vt:lpstr>PowerPoint Presentation</vt:lpstr>
      <vt:lpstr>Location of Proposed Changes</vt:lpstr>
      <vt:lpstr>Level of Audit Fees</vt:lpstr>
      <vt:lpstr>Influence of Other Services to Audit Fees</vt:lpstr>
      <vt:lpstr>   </vt:lpstr>
      <vt:lpstr>Auditor Communications to TCWG</vt:lpstr>
      <vt:lpstr>Public Disclosure</vt:lpstr>
      <vt:lpstr>Public Disclosure – Coordination with IAASB (1)</vt:lpstr>
      <vt:lpstr>Public Disclosure – Coordination with IAASB (2)</vt:lpstr>
      <vt:lpstr>   </vt:lpstr>
      <vt:lpstr>Fees for Services Other than Audit</vt:lpstr>
      <vt:lpstr>Ratio of Fees</vt:lpstr>
      <vt:lpstr>Transparency </vt:lpstr>
      <vt:lpstr>   </vt:lpstr>
      <vt:lpstr>Proposed Changes to Non-PIE Audit Clients</vt:lpstr>
      <vt:lpstr>Proposed Changes for PIE Audit Clients</vt:lpstr>
      <vt:lpstr>Proposed Changes for PIE Audit Clients (2)</vt:lpstr>
      <vt:lpstr>   </vt:lpstr>
      <vt:lpstr>PowerPoint Presentation</vt:lpstr>
      <vt:lpstr>   </vt:lpstr>
      <vt:lpstr>Next Steps</vt:lpstr>
      <vt:lpstr>   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IESBA Project Updates</dc:title>
  <dc:creator>ksiong88@yahoo.com</dc:creator>
  <cp:lastModifiedBy>Szilvia Sramko</cp:lastModifiedBy>
  <cp:revision>974</cp:revision>
  <cp:lastPrinted>2019-04-23T18:44:08Z</cp:lastPrinted>
  <dcterms:created xsi:type="dcterms:W3CDTF">2015-04-17T20:16:07Z</dcterms:created>
  <dcterms:modified xsi:type="dcterms:W3CDTF">2019-06-17T15:48:08Z</dcterms:modified>
</cp:coreProperties>
</file>