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bookmarkIdSeed="3">
  <p:sldMasterIdLst>
    <p:sldMasterId id="2147483726" r:id="rId1"/>
  </p:sldMasterIdLst>
  <p:notesMasterIdLst>
    <p:notesMasterId r:id="rId29"/>
  </p:notesMasterIdLst>
  <p:handoutMasterIdLst>
    <p:handoutMasterId r:id="rId30"/>
  </p:handoutMasterIdLst>
  <p:sldIdLst>
    <p:sldId id="474" r:id="rId2"/>
    <p:sldId id="512" r:id="rId3"/>
    <p:sldId id="530" r:id="rId4"/>
    <p:sldId id="524" r:id="rId5"/>
    <p:sldId id="547" r:id="rId6"/>
    <p:sldId id="531" r:id="rId7"/>
    <p:sldId id="526" r:id="rId8"/>
    <p:sldId id="534" r:id="rId9"/>
    <p:sldId id="517" r:id="rId10"/>
    <p:sldId id="532" r:id="rId11"/>
    <p:sldId id="533" r:id="rId12"/>
    <p:sldId id="519" r:id="rId13"/>
    <p:sldId id="543" r:id="rId14"/>
    <p:sldId id="544" r:id="rId15"/>
    <p:sldId id="522" r:id="rId16"/>
    <p:sldId id="537" r:id="rId17"/>
    <p:sldId id="520" r:id="rId18"/>
    <p:sldId id="538" r:id="rId19"/>
    <p:sldId id="521" r:id="rId20"/>
    <p:sldId id="539" r:id="rId21"/>
    <p:sldId id="540" r:id="rId22"/>
    <p:sldId id="541" r:id="rId23"/>
    <p:sldId id="546" r:id="rId24"/>
    <p:sldId id="542" r:id="rId25"/>
    <p:sldId id="525" r:id="rId26"/>
    <p:sldId id="511" r:id="rId27"/>
    <p:sldId id="548" r:id="rId28"/>
  </p:sldIdLst>
  <p:sldSz cx="9144000" cy="5143500" type="screen16x9"/>
  <p:notesSz cx="6950075" cy="9236075"/>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76" userDrawn="1">
          <p15:clr>
            <a:srgbClr val="A4A3A4"/>
          </p15:clr>
        </p15:guide>
        <p15:guide id="2" orient="horz" pos="276" userDrawn="1">
          <p15:clr>
            <a:srgbClr val="A4A3A4"/>
          </p15:clr>
        </p15:guide>
        <p15:guide id="3" orient="horz" pos="852" userDrawn="1">
          <p15:clr>
            <a:srgbClr val="A4A3A4"/>
          </p15:clr>
        </p15:guide>
        <p15:guide id="4" orient="horz" pos="2784">
          <p15:clr>
            <a:srgbClr val="A4A3A4"/>
          </p15:clr>
        </p15:guide>
        <p15:guide id="5"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ane Jules" initials="DJ" lastIdx="1" clrIdx="0">
    <p:extLst/>
  </p:cmAuthor>
  <p:cmAuthor id="2" name="Herbert Smith Freehills" initials="HSF"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E8BE"/>
    <a:srgbClr val="F2700E"/>
    <a:srgbClr val="013C80"/>
    <a:srgbClr val="1A276D"/>
    <a:srgbClr val="7F7F7F"/>
    <a:srgbClr val="E58D23"/>
    <a:srgbClr val="7030A0"/>
    <a:srgbClr val="12A9D9"/>
    <a:srgbClr val="2D8EC2"/>
    <a:srgbClr val="68B13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9589" autoAdjust="0"/>
  </p:normalViewPr>
  <p:slideViewPr>
    <p:cSldViewPr showGuides="1">
      <p:cViewPr varScale="1">
        <p:scale>
          <a:sx n="68" d="100"/>
          <a:sy n="68" d="100"/>
        </p:scale>
        <p:origin x="76" y="160"/>
      </p:cViewPr>
      <p:guideLst>
        <p:guide orient="horz" pos="1476"/>
        <p:guide orient="horz" pos="276"/>
        <p:guide orient="horz" pos="852"/>
        <p:guide orient="horz" pos="2784"/>
        <p:guide pos="2880"/>
      </p:guideLst>
    </p:cSldViewPr>
  </p:slideViewPr>
  <p:outlineViewPr>
    <p:cViewPr>
      <p:scale>
        <a:sx n="33" d="100"/>
        <a:sy n="33" d="100"/>
      </p:scale>
      <p:origin x="0" y="0"/>
    </p:cViewPr>
  </p:outlineViewPr>
  <p:notesTextViewPr>
    <p:cViewPr>
      <p:scale>
        <a:sx n="66" d="100"/>
        <a:sy n="66" d="100"/>
      </p:scale>
      <p:origin x="0" y="0"/>
    </p:cViewPr>
  </p:notesTextViewPr>
  <p:sorterViewPr>
    <p:cViewPr>
      <p:scale>
        <a:sx n="66" d="100"/>
        <a:sy n="66" d="100"/>
      </p:scale>
      <p:origin x="0" y="0"/>
    </p:cViewPr>
  </p:sorterViewPr>
  <p:notesViewPr>
    <p:cSldViewPr>
      <p:cViewPr varScale="1">
        <p:scale>
          <a:sx n="103" d="100"/>
          <a:sy n="103" d="100"/>
        </p:scale>
        <p:origin x="102" y="21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63CC02-1B5A-4181-9D07-2106A7ACECE3}" type="doc">
      <dgm:prSet loTypeId="urn:microsoft.com/office/officeart/2005/8/layout/hChevron3" loCatId="process" qsTypeId="urn:microsoft.com/office/officeart/2005/8/quickstyle/3d4" qsCatId="3D" csTypeId="urn:microsoft.com/office/officeart/2005/8/colors/accent1_2" csCatId="accent1" phldr="1"/>
      <dgm:spPr/>
      <dgm:t>
        <a:bodyPr/>
        <a:lstStyle/>
        <a:p>
          <a:endParaRPr lang="en-US"/>
        </a:p>
      </dgm:t>
    </dgm:pt>
    <dgm:pt modelId="{8FCFD634-9454-4C00-9CE4-0A01E5F75849}">
      <dgm:prSet/>
      <dgm:spPr>
        <a:solidFill>
          <a:schemeClr val="accent1">
            <a:lumMod val="50000"/>
          </a:schemeClr>
        </a:solidFill>
      </dgm:spPr>
      <dgm:t>
        <a:bodyPr/>
        <a:lstStyle/>
        <a:p>
          <a:r>
            <a:rPr lang="en-US" dirty="0"/>
            <a:t>April</a:t>
          </a:r>
        </a:p>
      </dgm:t>
    </dgm:pt>
    <dgm:pt modelId="{63BF5C37-F3AD-40B0-97DC-67865385F5FF}" type="parTrans" cxnId="{75E67C34-456B-47E4-9E03-C6B3F28CE396}">
      <dgm:prSet/>
      <dgm:spPr/>
      <dgm:t>
        <a:bodyPr/>
        <a:lstStyle/>
        <a:p>
          <a:endParaRPr lang="en-US"/>
        </a:p>
      </dgm:t>
    </dgm:pt>
    <dgm:pt modelId="{8B1DB525-856C-4FCE-9E2F-8399307110CA}" type="sibTrans" cxnId="{75E67C34-456B-47E4-9E03-C6B3F28CE396}">
      <dgm:prSet/>
      <dgm:spPr/>
      <dgm:t>
        <a:bodyPr/>
        <a:lstStyle/>
        <a:p>
          <a:endParaRPr lang="en-US"/>
        </a:p>
      </dgm:t>
    </dgm:pt>
    <dgm:pt modelId="{284BE619-605C-4F0B-BA7C-54B9692DEFA1}">
      <dgm:prSet/>
      <dgm:spPr/>
      <dgm:t>
        <a:bodyPr/>
        <a:lstStyle/>
        <a:p>
          <a:r>
            <a:rPr lang="en-US" dirty="0"/>
            <a:t>Revised draft circulated to Board, IAASB PSSG and IAESB PSTF  </a:t>
          </a:r>
        </a:p>
      </dgm:t>
    </dgm:pt>
    <dgm:pt modelId="{F1EAB993-4AC4-490C-B450-F6024C00BA38}" type="parTrans" cxnId="{4528DFD4-A079-44A7-85B2-8121DD812D4D}">
      <dgm:prSet/>
      <dgm:spPr/>
      <dgm:t>
        <a:bodyPr/>
        <a:lstStyle/>
        <a:p>
          <a:endParaRPr lang="en-US"/>
        </a:p>
      </dgm:t>
    </dgm:pt>
    <dgm:pt modelId="{5F14E9EF-4612-49CC-921B-5BC052395966}" type="sibTrans" cxnId="{4528DFD4-A079-44A7-85B2-8121DD812D4D}">
      <dgm:prSet/>
      <dgm:spPr/>
      <dgm:t>
        <a:bodyPr/>
        <a:lstStyle/>
        <a:p>
          <a:endParaRPr lang="en-US"/>
        </a:p>
      </dgm:t>
    </dgm:pt>
    <dgm:pt modelId="{4A8970A4-B090-43D2-850D-65BB01E1B14A}">
      <dgm:prSet/>
      <dgm:spPr/>
      <dgm:t>
        <a:bodyPr/>
        <a:lstStyle/>
        <a:p>
          <a:r>
            <a:rPr lang="en-US" dirty="0"/>
            <a:t>May</a:t>
          </a:r>
        </a:p>
      </dgm:t>
    </dgm:pt>
    <dgm:pt modelId="{9A19932B-D4C5-4655-A1EF-662F3878CA48}" type="parTrans" cxnId="{56D97356-6753-47AA-9A0B-A2483924D994}">
      <dgm:prSet/>
      <dgm:spPr/>
      <dgm:t>
        <a:bodyPr/>
        <a:lstStyle/>
        <a:p>
          <a:endParaRPr lang="en-US"/>
        </a:p>
      </dgm:t>
    </dgm:pt>
    <dgm:pt modelId="{67392F9B-246F-4359-BAB0-82CE14AB881F}" type="sibTrans" cxnId="{56D97356-6753-47AA-9A0B-A2483924D994}">
      <dgm:prSet/>
      <dgm:spPr/>
      <dgm:t>
        <a:bodyPr/>
        <a:lstStyle/>
        <a:p>
          <a:endParaRPr lang="en-US"/>
        </a:p>
      </dgm:t>
    </dgm:pt>
    <dgm:pt modelId="{C71FF8BD-005E-4F34-BEA8-6E280FCB4F81}">
      <dgm:prSet/>
      <dgm:spPr/>
      <dgm:t>
        <a:bodyPr/>
        <a:lstStyle/>
        <a:p>
          <a:r>
            <a:rPr lang="en-US" dirty="0"/>
            <a:t>PS joint chairs call to discuss substantive comments</a:t>
          </a:r>
        </a:p>
      </dgm:t>
    </dgm:pt>
    <dgm:pt modelId="{41DB8A85-9D69-415B-8246-71822FCF42A5}" type="parTrans" cxnId="{19265E31-ECD0-4CE7-8C85-1633A27D0BD6}">
      <dgm:prSet/>
      <dgm:spPr/>
      <dgm:t>
        <a:bodyPr/>
        <a:lstStyle/>
        <a:p>
          <a:endParaRPr lang="en-US"/>
        </a:p>
      </dgm:t>
    </dgm:pt>
    <dgm:pt modelId="{5E3EACF4-8892-4202-9764-A32EDC94BBE1}" type="sibTrans" cxnId="{19265E31-ECD0-4CE7-8C85-1633A27D0BD6}">
      <dgm:prSet/>
      <dgm:spPr/>
      <dgm:t>
        <a:bodyPr/>
        <a:lstStyle/>
        <a:p>
          <a:endParaRPr lang="en-US"/>
        </a:p>
      </dgm:t>
    </dgm:pt>
    <dgm:pt modelId="{0F848CF7-C806-4C5D-AB48-7D8B10ACB870}">
      <dgm:prSet/>
      <dgm:spPr/>
      <dgm:t>
        <a:bodyPr/>
        <a:lstStyle/>
        <a:p>
          <a:r>
            <a:rPr lang="en-US"/>
            <a:t>TF meeting to consider all comments received and develop proposals</a:t>
          </a:r>
        </a:p>
      </dgm:t>
    </dgm:pt>
    <dgm:pt modelId="{1995D324-8860-4056-9850-A186B199BA32}" type="parTrans" cxnId="{5B74C329-F1E2-4B8A-8260-CB7337680BEE}">
      <dgm:prSet/>
      <dgm:spPr/>
      <dgm:t>
        <a:bodyPr/>
        <a:lstStyle/>
        <a:p>
          <a:endParaRPr lang="en-US"/>
        </a:p>
      </dgm:t>
    </dgm:pt>
    <dgm:pt modelId="{5B10F593-905D-40A5-9592-05FD2D7EEF13}" type="sibTrans" cxnId="{5B74C329-F1E2-4B8A-8260-CB7337680BEE}">
      <dgm:prSet/>
      <dgm:spPr/>
      <dgm:t>
        <a:bodyPr/>
        <a:lstStyle/>
        <a:p>
          <a:endParaRPr lang="en-US"/>
        </a:p>
      </dgm:t>
    </dgm:pt>
    <dgm:pt modelId="{50D2FBAF-BFE2-49D8-A612-1216EB4006F8}" type="pres">
      <dgm:prSet presAssocID="{CE63CC02-1B5A-4181-9D07-2106A7ACECE3}" presName="Name0" presStyleCnt="0">
        <dgm:presLayoutVars>
          <dgm:dir/>
          <dgm:resizeHandles val="exact"/>
        </dgm:presLayoutVars>
      </dgm:prSet>
      <dgm:spPr/>
    </dgm:pt>
    <dgm:pt modelId="{6A80F7A0-93AE-4145-BBB4-1C4CF47F622B}" type="pres">
      <dgm:prSet presAssocID="{8FCFD634-9454-4C00-9CE4-0A01E5F75849}" presName="parAndChTx" presStyleLbl="node1" presStyleIdx="0" presStyleCnt="2">
        <dgm:presLayoutVars>
          <dgm:bulletEnabled val="1"/>
        </dgm:presLayoutVars>
      </dgm:prSet>
      <dgm:spPr/>
    </dgm:pt>
    <dgm:pt modelId="{BEE17F5B-3FA2-4575-A93C-02B5439E1A71}" type="pres">
      <dgm:prSet presAssocID="{8B1DB525-856C-4FCE-9E2F-8399307110CA}" presName="parAndChSpace" presStyleCnt="0"/>
      <dgm:spPr/>
    </dgm:pt>
    <dgm:pt modelId="{BA513670-B7D4-43E1-B304-4C73042A3731}" type="pres">
      <dgm:prSet presAssocID="{4A8970A4-B090-43D2-850D-65BB01E1B14A}" presName="parAndChTx" presStyleLbl="node1" presStyleIdx="1" presStyleCnt="2">
        <dgm:presLayoutVars>
          <dgm:bulletEnabled val="1"/>
        </dgm:presLayoutVars>
      </dgm:prSet>
      <dgm:spPr/>
    </dgm:pt>
  </dgm:ptLst>
  <dgm:cxnLst>
    <dgm:cxn modelId="{5B74C329-F1E2-4B8A-8260-CB7337680BEE}" srcId="{4A8970A4-B090-43D2-850D-65BB01E1B14A}" destId="{0F848CF7-C806-4C5D-AB48-7D8B10ACB870}" srcOrd="1" destOrd="0" parTransId="{1995D324-8860-4056-9850-A186B199BA32}" sibTransId="{5B10F593-905D-40A5-9592-05FD2D7EEF13}"/>
    <dgm:cxn modelId="{19265E31-ECD0-4CE7-8C85-1633A27D0BD6}" srcId="{4A8970A4-B090-43D2-850D-65BB01E1B14A}" destId="{C71FF8BD-005E-4F34-BEA8-6E280FCB4F81}" srcOrd="0" destOrd="0" parTransId="{41DB8A85-9D69-415B-8246-71822FCF42A5}" sibTransId="{5E3EACF4-8892-4202-9764-A32EDC94BBE1}"/>
    <dgm:cxn modelId="{75E67C34-456B-47E4-9E03-C6B3F28CE396}" srcId="{CE63CC02-1B5A-4181-9D07-2106A7ACECE3}" destId="{8FCFD634-9454-4C00-9CE4-0A01E5F75849}" srcOrd="0" destOrd="0" parTransId="{63BF5C37-F3AD-40B0-97DC-67865385F5FF}" sibTransId="{8B1DB525-856C-4FCE-9E2F-8399307110CA}"/>
    <dgm:cxn modelId="{1054FE48-4503-48EC-B3C4-CBE83A5A1181}" type="presOf" srcId="{C71FF8BD-005E-4F34-BEA8-6E280FCB4F81}" destId="{BA513670-B7D4-43E1-B304-4C73042A3731}" srcOrd="0" destOrd="1" presId="urn:microsoft.com/office/officeart/2005/8/layout/hChevron3"/>
    <dgm:cxn modelId="{3900254D-78B4-4C6E-BA19-BDE8E9F76662}" type="presOf" srcId="{CE63CC02-1B5A-4181-9D07-2106A7ACECE3}" destId="{50D2FBAF-BFE2-49D8-A612-1216EB4006F8}" srcOrd="0" destOrd="0" presId="urn:microsoft.com/office/officeart/2005/8/layout/hChevron3"/>
    <dgm:cxn modelId="{49AD9B74-7D78-4123-A3C8-CD9E89F83B20}" type="presOf" srcId="{284BE619-605C-4F0B-BA7C-54B9692DEFA1}" destId="{6A80F7A0-93AE-4145-BBB4-1C4CF47F622B}" srcOrd="0" destOrd="1" presId="urn:microsoft.com/office/officeart/2005/8/layout/hChevron3"/>
    <dgm:cxn modelId="{56D97356-6753-47AA-9A0B-A2483924D994}" srcId="{CE63CC02-1B5A-4181-9D07-2106A7ACECE3}" destId="{4A8970A4-B090-43D2-850D-65BB01E1B14A}" srcOrd="1" destOrd="0" parTransId="{9A19932B-D4C5-4655-A1EF-662F3878CA48}" sibTransId="{67392F9B-246F-4359-BAB0-82CE14AB881F}"/>
    <dgm:cxn modelId="{C818807A-BBFB-4C39-ACA2-381B7923674C}" type="presOf" srcId="{4A8970A4-B090-43D2-850D-65BB01E1B14A}" destId="{BA513670-B7D4-43E1-B304-4C73042A3731}" srcOrd="0" destOrd="0" presId="urn:microsoft.com/office/officeart/2005/8/layout/hChevron3"/>
    <dgm:cxn modelId="{6288C95A-0EEC-4690-879B-0207DFFAB9D8}" type="presOf" srcId="{8FCFD634-9454-4C00-9CE4-0A01E5F75849}" destId="{6A80F7A0-93AE-4145-BBB4-1C4CF47F622B}" srcOrd="0" destOrd="0" presId="urn:microsoft.com/office/officeart/2005/8/layout/hChevron3"/>
    <dgm:cxn modelId="{4528DFD4-A079-44A7-85B2-8121DD812D4D}" srcId="{8FCFD634-9454-4C00-9CE4-0A01E5F75849}" destId="{284BE619-605C-4F0B-BA7C-54B9692DEFA1}" srcOrd="0" destOrd="0" parTransId="{F1EAB993-4AC4-490C-B450-F6024C00BA38}" sibTransId="{5F14E9EF-4612-49CC-921B-5BC052395966}"/>
    <dgm:cxn modelId="{221115EB-686F-4554-9BF5-752DA5E6411B}" type="presOf" srcId="{0F848CF7-C806-4C5D-AB48-7D8B10ACB870}" destId="{BA513670-B7D4-43E1-B304-4C73042A3731}" srcOrd="0" destOrd="2" presId="urn:microsoft.com/office/officeart/2005/8/layout/hChevron3"/>
    <dgm:cxn modelId="{AE29FE86-E9B9-4903-8127-04349E81799F}" type="presParOf" srcId="{50D2FBAF-BFE2-49D8-A612-1216EB4006F8}" destId="{6A80F7A0-93AE-4145-BBB4-1C4CF47F622B}" srcOrd="0" destOrd="0" presId="urn:microsoft.com/office/officeart/2005/8/layout/hChevron3"/>
    <dgm:cxn modelId="{EBA54A97-5521-46E4-9A97-0FDA27D80C2A}" type="presParOf" srcId="{50D2FBAF-BFE2-49D8-A612-1216EB4006F8}" destId="{BEE17F5B-3FA2-4575-A93C-02B5439E1A71}" srcOrd="1" destOrd="0" presId="urn:microsoft.com/office/officeart/2005/8/layout/hChevron3"/>
    <dgm:cxn modelId="{23EE4640-AFC9-4CBC-B168-8C28F32E7D82}" type="presParOf" srcId="{50D2FBAF-BFE2-49D8-A612-1216EB4006F8}" destId="{BA513670-B7D4-43E1-B304-4C73042A3731}" srcOrd="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913F41-BB19-48E9-AEF1-4F316AFDF32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641D4F1B-08B4-4902-A0F1-8F2CB79426AA}">
      <dgm:prSet custT="1"/>
      <dgm:spPr>
        <a:solidFill>
          <a:srgbClr val="F4E8BE"/>
        </a:solidFill>
      </dgm:spPr>
      <dgm:t>
        <a:bodyPr/>
        <a:lstStyle/>
        <a:p>
          <a:r>
            <a:rPr lang="en-US" sz="2000" dirty="0">
              <a:solidFill>
                <a:schemeClr val="tx1"/>
              </a:solidFill>
            </a:rPr>
            <a:t>Replace “questioning mindset” with “inquiring mind”</a:t>
          </a:r>
        </a:p>
      </dgm:t>
    </dgm:pt>
    <dgm:pt modelId="{747DC7A3-96F8-43F8-A484-6180CF452569}" type="parTrans" cxnId="{BF1B6C0B-9678-4058-9A3A-A0D65F24E285}">
      <dgm:prSet/>
      <dgm:spPr/>
      <dgm:t>
        <a:bodyPr/>
        <a:lstStyle/>
        <a:p>
          <a:endParaRPr lang="en-US"/>
        </a:p>
      </dgm:t>
    </dgm:pt>
    <dgm:pt modelId="{0699F751-7FF4-4690-9F00-ACA4763981AF}" type="sibTrans" cxnId="{BF1B6C0B-9678-4058-9A3A-A0D65F24E285}">
      <dgm:prSet/>
      <dgm:spPr/>
      <dgm:t>
        <a:bodyPr/>
        <a:lstStyle/>
        <a:p>
          <a:endParaRPr lang="en-US"/>
        </a:p>
      </dgm:t>
    </dgm:pt>
    <dgm:pt modelId="{00D112FB-ED5F-49B9-B183-CB4623106E34}">
      <dgm:prSet custT="1"/>
      <dgm:spPr>
        <a:solidFill>
          <a:srgbClr val="F4E8BE"/>
        </a:solidFill>
        <a:ln w="25400" cap="flat" cmpd="sng" algn="ctr">
          <a:solidFill>
            <a:srgbClr val="FFFFFF">
              <a:hueOff val="0"/>
              <a:satOff val="0"/>
              <a:lumOff val="0"/>
              <a:alphaOff val="0"/>
            </a:srgbClr>
          </a:solidFill>
          <a:prstDash val="solid"/>
        </a:ln>
        <a:effectLst/>
      </dgm:spPr>
      <dgm:t>
        <a:bodyPr spcFirstLastPara="0" vert="horz" wrap="square" lIns="76200" tIns="76200" rIns="76200" bIns="76200" numCol="1" spcCol="1270" anchor="ctr" anchorCtr="0"/>
        <a:lstStyle/>
        <a:p>
          <a:pPr marL="0" lvl="0" indent="0" algn="ctr" defTabSz="889000">
            <a:lnSpc>
              <a:spcPct val="90000"/>
            </a:lnSpc>
            <a:spcBef>
              <a:spcPct val="0"/>
            </a:spcBef>
            <a:spcAft>
              <a:spcPct val="35000"/>
            </a:spcAft>
            <a:buNone/>
          </a:pPr>
          <a:r>
            <a:rPr lang="en-US" sz="2000" kern="1200" dirty="0">
              <a:solidFill>
                <a:srgbClr val="000000"/>
              </a:solidFill>
              <a:latin typeface="Arial"/>
              <a:ea typeface="+mn-ea"/>
              <a:cs typeface="+mn-cs"/>
            </a:rPr>
            <a:t>Replace requirement to “Remain alert for new information and to changes in facts and circumstances” with “Have inquiring mind”</a:t>
          </a:r>
        </a:p>
      </dgm:t>
    </dgm:pt>
    <dgm:pt modelId="{02BD3AD9-FD2D-440C-A787-0D200D1E5852}" type="parTrans" cxnId="{40CC61BA-C9AC-4CCC-95E5-64F9765DD675}">
      <dgm:prSet/>
      <dgm:spPr/>
      <dgm:t>
        <a:bodyPr/>
        <a:lstStyle/>
        <a:p>
          <a:endParaRPr lang="en-US"/>
        </a:p>
      </dgm:t>
    </dgm:pt>
    <dgm:pt modelId="{43245DB5-D4B5-4F1F-9F38-A39FEB8DDAE9}" type="sibTrans" cxnId="{40CC61BA-C9AC-4CCC-95E5-64F9765DD675}">
      <dgm:prSet/>
      <dgm:spPr/>
      <dgm:t>
        <a:bodyPr/>
        <a:lstStyle/>
        <a:p>
          <a:endParaRPr lang="en-US"/>
        </a:p>
      </dgm:t>
    </dgm:pt>
    <dgm:pt modelId="{0FD0ECFA-4C7E-4DF3-9FA2-F2D0B8BA7900}">
      <dgm:prSet custT="1"/>
      <dgm:spPr>
        <a:solidFill>
          <a:srgbClr val="F4E8BE"/>
        </a:solidFill>
        <a:ln w="25400" cap="flat" cmpd="sng" algn="ctr">
          <a:solidFill>
            <a:srgbClr val="FFFFFF">
              <a:hueOff val="0"/>
              <a:satOff val="0"/>
              <a:lumOff val="0"/>
              <a:alphaOff val="0"/>
            </a:srgbClr>
          </a:solidFill>
          <a:prstDash val="solid"/>
        </a:ln>
        <a:effectLst/>
      </dgm:spPr>
      <dgm:t>
        <a:bodyPr spcFirstLastPara="0" vert="horz" wrap="square" lIns="76200" tIns="76200" rIns="76200" bIns="76200" numCol="1" spcCol="1270" anchor="ctr" anchorCtr="0"/>
        <a:lstStyle/>
        <a:p>
          <a:pPr marL="0" lvl="0" indent="0" algn="ctr" defTabSz="889000">
            <a:lnSpc>
              <a:spcPct val="90000"/>
            </a:lnSpc>
            <a:spcBef>
              <a:spcPct val="0"/>
            </a:spcBef>
            <a:spcAft>
              <a:spcPct val="35000"/>
            </a:spcAft>
            <a:buNone/>
          </a:pPr>
          <a:r>
            <a:rPr lang="en-US" sz="2000" kern="1200" dirty="0">
              <a:solidFill>
                <a:srgbClr val="000000"/>
              </a:solidFill>
              <a:latin typeface="Arial"/>
              <a:ea typeface="+mn-ea"/>
              <a:cs typeface="+mn-cs"/>
            </a:rPr>
            <a:t>Insert new AM t</a:t>
          </a:r>
          <a:r>
            <a:rPr lang="en-US" sz="2000" kern="1200" dirty="0">
              <a:solidFill>
                <a:schemeClr val="tx1"/>
              </a:solidFill>
              <a:latin typeface="Arial"/>
              <a:ea typeface="+mn-ea"/>
              <a:cs typeface="+mn-cs"/>
            </a:rPr>
            <a:t>o</a:t>
          </a:r>
          <a:r>
            <a:rPr lang="en-US" sz="2000" kern="1200" dirty="0">
              <a:solidFill>
                <a:srgbClr val="000000"/>
              </a:solidFill>
              <a:latin typeface="Arial"/>
              <a:ea typeface="+mn-ea"/>
              <a:cs typeface="+mn-cs"/>
            </a:rPr>
            <a:t> explain the concept of having an inquiring mind</a:t>
          </a:r>
        </a:p>
      </dgm:t>
    </dgm:pt>
    <dgm:pt modelId="{8990F745-AD43-4E99-B66E-A2A3843E2BA4}" type="parTrans" cxnId="{6EB82652-6469-4624-8566-65F76128BECC}">
      <dgm:prSet/>
      <dgm:spPr/>
      <dgm:t>
        <a:bodyPr/>
        <a:lstStyle/>
        <a:p>
          <a:endParaRPr lang="en-US"/>
        </a:p>
      </dgm:t>
    </dgm:pt>
    <dgm:pt modelId="{E02C41FB-0245-49C9-9683-8825381AEB6E}" type="sibTrans" cxnId="{6EB82652-6469-4624-8566-65F76128BECC}">
      <dgm:prSet/>
      <dgm:spPr/>
      <dgm:t>
        <a:bodyPr/>
        <a:lstStyle/>
        <a:p>
          <a:endParaRPr lang="en-US"/>
        </a:p>
      </dgm:t>
    </dgm:pt>
    <dgm:pt modelId="{CA57FD93-FFA7-42F7-8B21-EED5D10754A4}" type="pres">
      <dgm:prSet presAssocID="{0F913F41-BB19-48E9-AEF1-4F316AFDF32E}" presName="diagram" presStyleCnt="0">
        <dgm:presLayoutVars>
          <dgm:dir/>
          <dgm:resizeHandles val="exact"/>
        </dgm:presLayoutVars>
      </dgm:prSet>
      <dgm:spPr/>
    </dgm:pt>
    <dgm:pt modelId="{87CB3BB8-9248-4637-8573-E659BB0CC8E2}" type="pres">
      <dgm:prSet presAssocID="{641D4F1B-08B4-4902-A0F1-8F2CB79426AA}" presName="node" presStyleLbl="node1" presStyleIdx="0" presStyleCnt="3" custScaleY="165016">
        <dgm:presLayoutVars>
          <dgm:bulletEnabled val="1"/>
        </dgm:presLayoutVars>
      </dgm:prSet>
      <dgm:spPr/>
    </dgm:pt>
    <dgm:pt modelId="{D39A56F9-6207-42F5-890B-758DAB01746E}" type="pres">
      <dgm:prSet presAssocID="{0699F751-7FF4-4690-9F00-ACA4763981AF}" presName="sibTrans" presStyleCnt="0"/>
      <dgm:spPr/>
    </dgm:pt>
    <dgm:pt modelId="{150D46E6-1FF7-4E27-8731-C723B9A7384B}" type="pres">
      <dgm:prSet presAssocID="{00D112FB-ED5F-49B9-B183-CB4623106E34}" presName="node" presStyleLbl="node1" presStyleIdx="1" presStyleCnt="3" custScaleY="165016">
        <dgm:presLayoutVars>
          <dgm:bulletEnabled val="1"/>
        </dgm:presLayoutVars>
      </dgm:prSet>
      <dgm:spPr>
        <a:xfrm>
          <a:off x="2828925" y="250860"/>
          <a:ext cx="2571749" cy="2546279"/>
        </a:xfrm>
        <a:prstGeom prst="rect">
          <a:avLst/>
        </a:prstGeom>
      </dgm:spPr>
    </dgm:pt>
    <dgm:pt modelId="{8AE9BB67-5AA8-45D6-984B-A10BEBB6939B}" type="pres">
      <dgm:prSet presAssocID="{43245DB5-D4B5-4F1F-9F38-A39FEB8DDAE9}" presName="sibTrans" presStyleCnt="0"/>
      <dgm:spPr/>
    </dgm:pt>
    <dgm:pt modelId="{17B1F8FD-8989-49AF-AD2C-CA304B539331}" type="pres">
      <dgm:prSet presAssocID="{0FD0ECFA-4C7E-4DF3-9FA2-F2D0B8BA7900}" presName="node" presStyleLbl="node1" presStyleIdx="2" presStyleCnt="3" custScaleY="165016">
        <dgm:presLayoutVars>
          <dgm:bulletEnabled val="1"/>
        </dgm:presLayoutVars>
      </dgm:prSet>
      <dgm:spPr>
        <a:xfrm>
          <a:off x="5657849" y="250860"/>
          <a:ext cx="2571749" cy="2546279"/>
        </a:xfrm>
        <a:prstGeom prst="rect">
          <a:avLst/>
        </a:prstGeom>
      </dgm:spPr>
    </dgm:pt>
  </dgm:ptLst>
  <dgm:cxnLst>
    <dgm:cxn modelId="{BF1B6C0B-9678-4058-9A3A-A0D65F24E285}" srcId="{0F913F41-BB19-48E9-AEF1-4F316AFDF32E}" destId="{641D4F1B-08B4-4902-A0F1-8F2CB79426AA}" srcOrd="0" destOrd="0" parTransId="{747DC7A3-96F8-43F8-A484-6180CF452569}" sibTransId="{0699F751-7FF4-4690-9F00-ACA4763981AF}"/>
    <dgm:cxn modelId="{713C832D-0C16-452F-A46C-397D8AC9014A}" type="presOf" srcId="{00D112FB-ED5F-49B9-B183-CB4623106E34}" destId="{150D46E6-1FF7-4E27-8731-C723B9A7384B}" srcOrd="0" destOrd="0" presId="urn:microsoft.com/office/officeart/2005/8/layout/default"/>
    <dgm:cxn modelId="{E23A7E4D-0CE6-4940-B547-B161B99CEEE7}" type="presOf" srcId="{0F913F41-BB19-48E9-AEF1-4F316AFDF32E}" destId="{CA57FD93-FFA7-42F7-8B21-EED5D10754A4}" srcOrd="0" destOrd="0" presId="urn:microsoft.com/office/officeart/2005/8/layout/default"/>
    <dgm:cxn modelId="{6EB82652-6469-4624-8566-65F76128BECC}" srcId="{0F913F41-BB19-48E9-AEF1-4F316AFDF32E}" destId="{0FD0ECFA-4C7E-4DF3-9FA2-F2D0B8BA7900}" srcOrd="2" destOrd="0" parTransId="{8990F745-AD43-4E99-B66E-A2A3843E2BA4}" sibTransId="{E02C41FB-0245-49C9-9683-8825381AEB6E}"/>
    <dgm:cxn modelId="{A90C8152-9429-4BDB-B229-626B4E194F7A}" type="presOf" srcId="{0FD0ECFA-4C7E-4DF3-9FA2-F2D0B8BA7900}" destId="{17B1F8FD-8989-49AF-AD2C-CA304B539331}" srcOrd="0" destOrd="0" presId="urn:microsoft.com/office/officeart/2005/8/layout/default"/>
    <dgm:cxn modelId="{1CC6F293-0A3D-4880-A940-B71077D47D12}" type="presOf" srcId="{641D4F1B-08B4-4902-A0F1-8F2CB79426AA}" destId="{87CB3BB8-9248-4637-8573-E659BB0CC8E2}" srcOrd="0" destOrd="0" presId="urn:microsoft.com/office/officeart/2005/8/layout/default"/>
    <dgm:cxn modelId="{40CC61BA-C9AC-4CCC-95E5-64F9765DD675}" srcId="{0F913F41-BB19-48E9-AEF1-4F316AFDF32E}" destId="{00D112FB-ED5F-49B9-B183-CB4623106E34}" srcOrd="1" destOrd="0" parTransId="{02BD3AD9-FD2D-440C-A787-0D200D1E5852}" sibTransId="{43245DB5-D4B5-4F1F-9F38-A39FEB8DDAE9}"/>
    <dgm:cxn modelId="{201CC3E1-CBD4-41C6-9BA5-C3B385CAE673}" type="presParOf" srcId="{CA57FD93-FFA7-42F7-8B21-EED5D10754A4}" destId="{87CB3BB8-9248-4637-8573-E659BB0CC8E2}" srcOrd="0" destOrd="0" presId="urn:microsoft.com/office/officeart/2005/8/layout/default"/>
    <dgm:cxn modelId="{BA8E9EFB-8D11-4BD5-A474-A688D5C1A3B5}" type="presParOf" srcId="{CA57FD93-FFA7-42F7-8B21-EED5D10754A4}" destId="{D39A56F9-6207-42F5-890B-758DAB01746E}" srcOrd="1" destOrd="0" presId="urn:microsoft.com/office/officeart/2005/8/layout/default"/>
    <dgm:cxn modelId="{A393E78A-78B4-4853-82AE-6AA686AF5B24}" type="presParOf" srcId="{CA57FD93-FFA7-42F7-8B21-EED5D10754A4}" destId="{150D46E6-1FF7-4E27-8731-C723B9A7384B}" srcOrd="2" destOrd="0" presId="urn:microsoft.com/office/officeart/2005/8/layout/default"/>
    <dgm:cxn modelId="{C0D7E9A8-3B8C-450D-800F-CB096BD68628}" type="presParOf" srcId="{CA57FD93-FFA7-42F7-8B21-EED5D10754A4}" destId="{8AE9BB67-5AA8-45D6-984B-A10BEBB6939B}" srcOrd="3" destOrd="0" presId="urn:microsoft.com/office/officeart/2005/8/layout/default"/>
    <dgm:cxn modelId="{16FAFDF5-A6B9-4D54-A894-0A3A7BD42538}" type="presParOf" srcId="{CA57FD93-FFA7-42F7-8B21-EED5D10754A4}" destId="{17B1F8FD-8989-49AF-AD2C-CA304B539331}"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C40A4E7-50BA-4B61-A35C-610F5C11F1C0}"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099CC5CD-FD36-4AD7-A265-AE15561B81AF}">
      <dgm:prSet/>
      <dgm:spPr/>
      <dgm:t>
        <a:bodyPr/>
        <a:lstStyle/>
        <a:p>
          <a:r>
            <a:rPr lang="en-US" dirty="0"/>
            <a:t>Wednesday session </a:t>
          </a:r>
        </a:p>
      </dgm:t>
    </dgm:pt>
    <dgm:pt modelId="{F488CE81-71BF-42F6-96A5-E208C5E947BF}" type="parTrans" cxnId="{E0043300-0A8A-4D63-A3CE-E658F088823A}">
      <dgm:prSet/>
      <dgm:spPr/>
      <dgm:t>
        <a:bodyPr/>
        <a:lstStyle/>
        <a:p>
          <a:endParaRPr lang="en-US"/>
        </a:p>
      </dgm:t>
    </dgm:pt>
    <dgm:pt modelId="{CB7D3E9B-9974-424A-99B9-25AA39CDCEA7}" type="sibTrans" cxnId="{E0043300-0A8A-4D63-A3CE-E658F088823A}">
      <dgm:prSet/>
      <dgm:spPr/>
      <dgm:t>
        <a:bodyPr/>
        <a:lstStyle/>
        <a:p>
          <a:endParaRPr lang="en-US"/>
        </a:p>
      </dgm:t>
    </dgm:pt>
    <dgm:pt modelId="{16592C2D-9916-435F-806B-D9F5B34065C2}">
      <dgm:prSet custT="1"/>
      <dgm:spPr/>
      <dgm:t>
        <a:bodyPr/>
        <a:lstStyle/>
        <a:p>
          <a:r>
            <a:rPr lang="en-US" sz="1800" dirty="0"/>
            <a:t>Discuss turnaround version</a:t>
          </a:r>
        </a:p>
      </dgm:t>
    </dgm:pt>
    <dgm:pt modelId="{CDD979DB-4F2B-4BD8-A54E-AD893D32667D}" type="parTrans" cxnId="{73D1847B-B865-4606-B92D-0F8960507DEF}">
      <dgm:prSet/>
      <dgm:spPr/>
      <dgm:t>
        <a:bodyPr/>
        <a:lstStyle/>
        <a:p>
          <a:endParaRPr lang="en-US"/>
        </a:p>
      </dgm:t>
    </dgm:pt>
    <dgm:pt modelId="{186B3FE5-E9D5-4763-9286-8061A3697D5C}" type="sibTrans" cxnId="{73D1847B-B865-4606-B92D-0F8960507DEF}">
      <dgm:prSet/>
      <dgm:spPr/>
      <dgm:t>
        <a:bodyPr/>
        <a:lstStyle/>
        <a:p>
          <a:endParaRPr lang="en-US"/>
        </a:p>
      </dgm:t>
    </dgm:pt>
    <dgm:pt modelId="{E90DB31E-C210-4523-91B3-64873AEBC74E}">
      <dgm:prSet custT="1"/>
      <dgm:spPr>
        <a:solidFill>
          <a:srgbClr val="F2700E">
            <a:alpha val="89804"/>
          </a:srgbClr>
        </a:solidFill>
      </dgm:spPr>
      <dgm:t>
        <a:bodyPr/>
        <a:lstStyle/>
        <a:p>
          <a:pPr marL="0" lvl="0" indent="0" algn="ctr" defTabSz="800100">
            <a:lnSpc>
              <a:spcPct val="90000"/>
            </a:lnSpc>
            <a:spcBef>
              <a:spcPct val="0"/>
            </a:spcBef>
            <a:spcAft>
              <a:spcPct val="35000"/>
            </a:spcAft>
            <a:buNone/>
          </a:pPr>
          <a:r>
            <a:rPr lang="en-US" sz="1800" kern="1200" dirty="0">
              <a:solidFill>
                <a:srgbClr val="000000">
                  <a:hueOff val="0"/>
                  <a:satOff val="0"/>
                  <a:lumOff val="0"/>
                  <a:alphaOff val="0"/>
                </a:srgbClr>
              </a:solidFill>
              <a:latin typeface="Arial"/>
              <a:ea typeface="+mn-ea"/>
              <a:cs typeface="+mn-cs"/>
            </a:rPr>
            <a:t>Approve ED</a:t>
          </a:r>
        </a:p>
      </dgm:t>
    </dgm:pt>
    <dgm:pt modelId="{36D329CA-46AB-430C-8FE7-92854659642A}" type="parTrans" cxnId="{A51EBF0A-46EC-4C69-BEFE-C3FFE75BECCA}">
      <dgm:prSet/>
      <dgm:spPr/>
      <dgm:t>
        <a:bodyPr/>
        <a:lstStyle/>
        <a:p>
          <a:endParaRPr lang="en-US"/>
        </a:p>
      </dgm:t>
    </dgm:pt>
    <dgm:pt modelId="{082CE184-74FD-4B96-8943-54C6C0D149E8}" type="sibTrans" cxnId="{A51EBF0A-46EC-4C69-BEFE-C3FFE75BECCA}">
      <dgm:prSet/>
      <dgm:spPr/>
      <dgm:t>
        <a:bodyPr/>
        <a:lstStyle/>
        <a:p>
          <a:endParaRPr lang="en-US"/>
        </a:p>
      </dgm:t>
    </dgm:pt>
    <dgm:pt modelId="{AEFD91AC-4ADD-4742-A37E-DD030C2C483D}">
      <dgm:prSet/>
      <dgm:spPr/>
      <dgm:t>
        <a:bodyPr/>
        <a:lstStyle/>
        <a:p>
          <a:r>
            <a:rPr lang="en-US" dirty="0"/>
            <a:t>July 2019</a:t>
          </a:r>
        </a:p>
      </dgm:t>
    </dgm:pt>
    <dgm:pt modelId="{8040613F-53FE-445A-B2A5-7B2A5E27873F}" type="parTrans" cxnId="{08F46459-0B28-4068-B68A-A6BB34E13AF0}">
      <dgm:prSet/>
      <dgm:spPr/>
      <dgm:t>
        <a:bodyPr/>
        <a:lstStyle/>
        <a:p>
          <a:endParaRPr lang="en-US"/>
        </a:p>
      </dgm:t>
    </dgm:pt>
    <dgm:pt modelId="{5D8F498D-7CD6-4AB2-8024-5E50498CE46C}" type="sibTrans" cxnId="{08F46459-0B28-4068-B68A-A6BB34E13AF0}">
      <dgm:prSet/>
      <dgm:spPr/>
      <dgm:t>
        <a:bodyPr/>
        <a:lstStyle/>
        <a:p>
          <a:endParaRPr lang="en-US"/>
        </a:p>
      </dgm:t>
    </dgm:pt>
    <dgm:pt modelId="{32CB97B4-B284-4F5D-AD47-C11729B25400}">
      <dgm:prSet custT="1"/>
      <dgm:spPr>
        <a:solidFill>
          <a:srgbClr val="F2700E">
            <a:alpha val="90000"/>
          </a:srgbClr>
        </a:solidFill>
      </dgm:spPr>
      <dgm:t>
        <a:bodyPr/>
        <a:lstStyle/>
        <a:p>
          <a:pPr marL="0" lvl="0" indent="0" algn="ctr" defTabSz="800100">
            <a:lnSpc>
              <a:spcPct val="90000"/>
            </a:lnSpc>
            <a:spcBef>
              <a:spcPct val="0"/>
            </a:spcBef>
            <a:spcAft>
              <a:spcPct val="35000"/>
            </a:spcAft>
            <a:buNone/>
          </a:pPr>
          <a:r>
            <a:rPr lang="en-US" sz="1800" kern="1200" dirty="0">
              <a:solidFill>
                <a:srgbClr val="000000">
                  <a:hueOff val="0"/>
                  <a:satOff val="0"/>
                  <a:lumOff val="0"/>
                  <a:alphaOff val="0"/>
                </a:srgbClr>
              </a:solidFill>
              <a:latin typeface="Arial"/>
              <a:ea typeface="+mn-ea"/>
              <a:cs typeface="+mn-cs"/>
            </a:rPr>
            <a:t>Publish ED</a:t>
          </a:r>
        </a:p>
      </dgm:t>
    </dgm:pt>
    <dgm:pt modelId="{68EED7EC-925E-4DDA-A436-0A79C7F1831E}" type="parTrans" cxnId="{DB681AB5-4604-4451-B0BF-60ABA1C22F65}">
      <dgm:prSet/>
      <dgm:spPr/>
      <dgm:t>
        <a:bodyPr/>
        <a:lstStyle/>
        <a:p>
          <a:endParaRPr lang="en-US"/>
        </a:p>
      </dgm:t>
    </dgm:pt>
    <dgm:pt modelId="{44DD8C11-5D31-45F8-A9F6-6C7D560B52DA}" type="sibTrans" cxnId="{DB681AB5-4604-4451-B0BF-60ABA1C22F65}">
      <dgm:prSet/>
      <dgm:spPr/>
      <dgm:t>
        <a:bodyPr/>
        <a:lstStyle/>
        <a:p>
          <a:endParaRPr lang="en-US"/>
        </a:p>
      </dgm:t>
    </dgm:pt>
    <dgm:pt modelId="{E1F13450-1486-40E4-80E6-D63B636869A1}">
      <dgm:prSet custT="1"/>
      <dgm:spPr/>
      <dgm:t>
        <a:bodyPr/>
        <a:lstStyle/>
        <a:p>
          <a:r>
            <a:rPr lang="en-US" sz="1800" kern="1200" dirty="0">
              <a:solidFill>
                <a:srgbClr val="000000">
                  <a:hueOff val="0"/>
                  <a:satOff val="0"/>
                  <a:lumOff val="0"/>
                  <a:alphaOff val="0"/>
                </a:srgbClr>
              </a:solidFill>
              <a:latin typeface="Arial"/>
              <a:ea typeface="+mn-ea"/>
              <a:cs typeface="+mn-cs"/>
            </a:rPr>
            <a:t>Comment period (90 days)</a:t>
          </a:r>
        </a:p>
      </dgm:t>
    </dgm:pt>
    <dgm:pt modelId="{72B6EFFE-E513-49FE-8A87-9561BD1C5430}" type="parTrans" cxnId="{2DE8C121-1FF2-4F55-84BF-5A4EB4D30AC3}">
      <dgm:prSet/>
      <dgm:spPr/>
      <dgm:t>
        <a:bodyPr/>
        <a:lstStyle/>
        <a:p>
          <a:endParaRPr lang="en-US"/>
        </a:p>
      </dgm:t>
    </dgm:pt>
    <dgm:pt modelId="{D48EC6E5-3E51-4E8A-8CE8-74B1A0536D65}" type="sibTrans" cxnId="{2DE8C121-1FF2-4F55-84BF-5A4EB4D30AC3}">
      <dgm:prSet/>
      <dgm:spPr/>
      <dgm:t>
        <a:bodyPr/>
        <a:lstStyle/>
        <a:p>
          <a:endParaRPr lang="en-US"/>
        </a:p>
      </dgm:t>
    </dgm:pt>
    <dgm:pt modelId="{BBAE18D3-6503-4FF7-A7A5-3574CE440FED}" type="pres">
      <dgm:prSet presAssocID="{BC40A4E7-50BA-4B61-A35C-610F5C11F1C0}" presName="Name0" presStyleCnt="0">
        <dgm:presLayoutVars>
          <dgm:chPref val="3"/>
          <dgm:dir/>
          <dgm:animLvl val="lvl"/>
          <dgm:resizeHandles/>
        </dgm:presLayoutVars>
      </dgm:prSet>
      <dgm:spPr/>
    </dgm:pt>
    <dgm:pt modelId="{5994F5DE-56B7-4883-8100-5B60DFCDE4E1}" type="pres">
      <dgm:prSet presAssocID="{099CC5CD-FD36-4AD7-A265-AE15561B81AF}" presName="horFlow" presStyleCnt="0"/>
      <dgm:spPr/>
    </dgm:pt>
    <dgm:pt modelId="{D829DE0D-15D0-4E1F-915E-B8B100F4CEA2}" type="pres">
      <dgm:prSet presAssocID="{099CC5CD-FD36-4AD7-A265-AE15561B81AF}" presName="bigChev" presStyleLbl="node1" presStyleIdx="0" presStyleCnt="2"/>
      <dgm:spPr/>
    </dgm:pt>
    <dgm:pt modelId="{E9453F3D-EE62-4ADE-B1F0-18585AC48AC2}" type="pres">
      <dgm:prSet presAssocID="{CDD979DB-4F2B-4BD8-A54E-AD893D32667D}" presName="parTrans" presStyleCnt="0"/>
      <dgm:spPr/>
    </dgm:pt>
    <dgm:pt modelId="{A1A2E5F1-32FA-4475-BB56-7B10A0B635D7}" type="pres">
      <dgm:prSet presAssocID="{16592C2D-9916-435F-806B-D9F5B34065C2}" presName="node" presStyleLbl="alignAccFollowNode1" presStyleIdx="0" presStyleCnt="4">
        <dgm:presLayoutVars>
          <dgm:bulletEnabled val="1"/>
        </dgm:presLayoutVars>
      </dgm:prSet>
      <dgm:spPr/>
    </dgm:pt>
    <dgm:pt modelId="{DACBBA03-D8D4-41B0-910B-31E4FC4B0837}" type="pres">
      <dgm:prSet presAssocID="{186B3FE5-E9D5-4763-9286-8061A3697D5C}" presName="sibTrans" presStyleCnt="0"/>
      <dgm:spPr/>
    </dgm:pt>
    <dgm:pt modelId="{F795CE3A-5939-4982-8CD0-8641A7DB086B}" type="pres">
      <dgm:prSet presAssocID="{E90DB31E-C210-4523-91B3-64873AEBC74E}" presName="node" presStyleLbl="alignAccFollowNode1" presStyleIdx="1" presStyleCnt="4">
        <dgm:presLayoutVars>
          <dgm:bulletEnabled val="1"/>
        </dgm:presLayoutVars>
      </dgm:prSet>
      <dgm:spPr/>
    </dgm:pt>
    <dgm:pt modelId="{3FED2AE2-97A3-4934-80D0-271C0AA6BFF1}" type="pres">
      <dgm:prSet presAssocID="{099CC5CD-FD36-4AD7-A265-AE15561B81AF}" presName="vSp" presStyleCnt="0"/>
      <dgm:spPr/>
    </dgm:pt>
    <dgm:pt modelId="{80DC3777-735B-4004-941E-C0E79F1ED437}" type="pres">
      <dgm:prSet presAssocID="{AEFD91AC-4ADD-4742-A37E-DD030C2C483D}" presName="horFlow" presStyleCnt="0"/>
      <dgm:spPr/>
    </dgm:pt>
    <dgm:pt modelId="{366F6588-1A63-4A9F-9CA7-F6B1063E1E6A}" type="pres">
      <dgm:prSet presAssocID="{AEFD91AC-4ADD-4742-A37E-DD030C2C483D}" presName="bigChev" presStyleLbl="node1" presStyleIdx="1" presStyleCnt="2"/>
      <dgm:spPr/>
    </dgm:pt>
    <dgm:pt modelId="{596AEBBB-254E-459E-A682-868FC3C65F97}" type="pres">
      <dgm:prSet presAssocID="{68EED7EC-925E-4DDA-A436-0A79C7F1831E}" presName="parTrans" presStyleCnt="0"/>
      <dgm:spPr/>
    </dgm:pt>
    <dgm:pt modelId="{344CFC7F-4195-498E-911B-B3AB437DFCB2}" type="pres">
      <dgm:prSet presAssocID="{32CB97B4-B284-4F5D-AD47-C11729B25400}" presName="node" presStyleLbl="alignAccFollowNode1" presStyleIdx="2" presStyleCnt="4">
        <dgm:presLayoutVars>
          <dgm:bulletEnabled val="1"/>
        </dgm:presLayoutVars>
      </dgm:prSet>
      <dgm:spPr/>
    </dgm:pt>
    <dgm:pt modelId="{E6DCB4F6-C813-4D90-A775-C177A021AC80}" type="pres">
      <dgm:prSet presAssocID="{44DD8C11-5D31-45F8-A9F6-6C7D560B52DA}" presName="sibTrans" presStyleCnt="0"/>
      <dgm:spPr/>
    </dgm:pt>
    <dgm:pt modelId="{82001B81-38FE-4A6D-87B1-5E961B3EBE4E}" type="pres">
      <dgm:prSet presAssocID="{E1F13450-1486-40E4-80E6-D63B636869A1}" presName="node" presStyleLbl="alignAccFollowNode1" presStyleIdx="3" presStyleCnt="4">
        <dgm:presLayoutVars>
          <dgm:bulletEnabled val="1"/>
        </dgm:presLayoutVars>
      </dgm:prSet>
      <dgm:spPr/>
    </dgm:pt>
  </dgm:ptLst>
  <dgm:cxnLst>
    <dgm:cxn modelId="{E0043300-0A8A-4D63-A3CE-E658F088823A}" srcId="{BC40A4E7-50BA-4B61-A35C-610F5C11F1C0}" destId="{099CC5CD-FD36-4AD7-A265-AE15561B81AF}" srcOrd="0" destOrd="0" parTransId="{F488CE81-71BF-42F6-96A5-E208C5E947BF}" sibTransId="{CB7D3E9B-9974-424A-99B9-25AA39CDCEA7}"/>
    <dgm:cxn modelId="{DA17E504-6910-49ED-B8D3-1D8A78C7EFF6}" type="presOf" srcId="{E90DB31E-C210-4523-91B3-64873AEBC74E}" destId="{F795CE3A-5939-4982-8CD0-8641A7DB086B}" srcOrd="0" destOrd="0" presId="urn:microsoft.com/office/officeart/2005/8/layout/lProcess3"/>
    <dgm:cxn modelId="{A51EBF0A-46EC-4C69-BEFE-C3FFE75BECCA}" srcId="{099CC5CD-FD36-4AD7-A265-AE15561B81AF}" destId="{E90DB31E-C210-4523-91B3-64873AEBC74E}" srcOrd="1" destOrd="0" parTransId="{36D329CA-46AB-430C-8FE7-92854659642A}" sibTransId="{082CE184-74FD-4B96-8943-54C6C0D149E8}"/>
    <dgm:cxn modelId="{2DE8C121-1FF2-4F55-84BF-5A4EB4D30AC3}" srcId="{AEFD91AC-4ADD-4742-A37E-DD030C2C483D}" destId="{E1F13450-1486-40E4-80E6-D63B636869A1}" srcOrd="1" destOrd="0" parTransId="{72B6EFFE-E513-49FE-8A87-9561BD1C5430}" sibTransId="{D48EC6E5-3E51-4E8A-8CE8-74B1A0536D65}"/>
    <dgm:cxn modelId="{9BAD1822-53D2-48EA-8921-FD095193AB27}" type="presOf" srcId="{AEFD91AC-4ADD-4742-A37E-DD030C2C483D}" destId="{366F6588-1A63-4A9F-9CA7-F6B1063E1E6A}" srcOrd="0" destOrd="0" presId="urn:microsoft.com/office/officeart/2005/8/layout/lProcess3"/>
    <dgm:cxn modelId="{A3472C54-BACF-4370-A175-B7FB67ED289A}" type="presOf" srcId="{E1F13450-1486-40E4-80E6-D63B636869A1}" destId="{82001B81-38FE-4A6D-87B1-5E961B3EBE4E}" srcOrd="0" destOrd="0" presId="urn:microsoft.com/office/officeart/2005/8/layout/lProcess3"/>
    <dgm:cxn modelId="{AD01D358-2BED-4EE1-BAAD-3CC9EA12B66B}" type="presOf" srcId="{BC40A4E7-50BA-4B61-A35C-610F5C11F1C0}" destId="{BBAE18D3-6503-4FF7-A7A5-3574CE440FED}" srcOrd="0" destOrd="0" presId="urn:microsoft.com/office/officeart/2005/8/layout/lProcess3"/>
    <dgm:cxn modelId="{08F46459-0B28-4068-B68A-A6BB34E13AF0}" srcId="{BC40A4E7-50BA-4B61-A35C-610F5C11F1C0}" destId="{AEFD91AC-4ADD-4742-A37E-DD030C2C483D}" srcOrd="1" destOrd="0" parTransId="{8040613F-53FE-445A-B2A5-7B2A5E27873F}" sibTransId="{5D8F498D-7CD6-4AB2-8024-5E50498CE46C}"/>
    <dgm:cxn modelId="{73D1847B-B865-4606-B92D-0F8960507DEF}" srcId="{099CC5CD-FD36-4AD7-A265-AE15561B81AF}" destId="{16592C2D-9916-435F-806B-D9F5B34065C2}" srcOrd="0" destOrd="0" parTransId="{CDD979DB-4F2B-4BD8-A54E-AD893D32667D}" sibTransId="{186B3FE5-E9D5-4763-9286-8061A3697D5C}"/>
    <dgm:cxn modelId="{54374D8D-7F0A-4E35-9338-C8A83A57824F}" type="presOf" srcId="{16592C2D-9916-435F-806B-D9F5B34065C2}" destId="{A1A2E5F1-32FA-4475-BB56-7B10A0B635D7}" srcOrd="0" destOrd="0" presId="urn:microsoft.com/office/officeart/2005/8/layout/lProcess3"/>
    <dgm:cxn modelId="{DB681AB5-4604-4451-B0BF-60ABA1C22F65}" srcId="{AEFD91AC-4ADD-4742-A37E-DD030C2C483D}" destId="{32CB97B4-B284-4F5D-AD47-C11729B25400}" srcOrd="0" destOrd="0" parTransId="{68EED7EC-925E-4DDA-A436-0A79C7F1831E}" sibTransId="{44DD8C11-5D31-45F8-A9F6-6C7D560B52DA}"/>
    <dgm:cxn modelId="{5FE387E6-7AF6-4D3F-9D2D-A12D8EBDC2A8}" type="presOf" srcId="{32CB97B4-B284-4F5D-AD47-C11729B25400}" destId="{344CFC7F-4195-498E-911B-B3AB437DFCB2}" srcOrd="0" destOrd="0" presId="urn:microsoft.com/office/officeart/2005/8/layout/lProcess3"/>
    <dgm:cxn modelId="{04740CE9-7E55-404D-8888-C3CD474DF0F3}" type="presOf" srcId="{099CC5CD-FD36-4AD7-A265-AE15561B81AF}" destId="{D829DE0D-15D0-4E1F-915E-B8B100F4CEA2}" srcOrd="0" destOrd="0" presId="urn:microsoft.com/office/officeart/2005/8/layout/lProcess3"/>
    <dgm:cxn modelId="{690EC5B7-1E4D-4F50-98C4-E6E6AF0A8969}" type="presParOf" srcId="{BBAE18D3-6503-4FF7-A7A5-3574CE440FED}" destId="{5994F5DE-56B7-4883-8100-5B60DFCDE4E1}" srcOrd="0" destOrd="0" presId="urn:microsoft.com/office/officeart/2005/8/layout/lProcess3"/>
    <dgm:cxn modelId="{063A2891-6CE3-4243-BAA5-C2883895898F}" type="presParOf" srcId="{5994F5DE-56B7-4883-8100-5B60DFCDE4E1}" destId="{D829DE0D-15D0-4E1F-915E-B8B100F4CEA2}" srcOrd="0" destOrd="0" presId="urn:microsoft.com/office/officeart/2005/8/layout/lProcess3"/>
    <dgm:cxn modelId="{5FF49FB1-876D-4145-89A4-516BE79F0142}" type="presParOf" srcId="{5994F5DE-56B7-4883-8100-5B60DFCDE4E1}" destId="{E9453F3D-EE62-4ADE-B1F0-18585AC48AC2}" srcOrd="1" destOrd="0" presId="urn:microsoft.com/office/officeart/2005/8/layout/lProcess3"/>
    <dgm:cxn modelId="{D0518F9C-B5B7-4647-9456-84635FD76B55}" type="presParOf" srcId="{5994F5DE-56B7-4883-8100-5B60DFCDE4E1}" destId="{A1A2E5F1-32FA-4475-BB56-7B10A0B635D7}" srcOrd="2" destOrd="0" presId="urn:microsoft.com/office/officeart/2005/8/layout/lProcess3"/>
    <dgm:cxn modelId="{16FFAA02-0987-4DBA-B922-A09841021F88}" type="presParOf" srcId="{5994F5DE-56B7-4883-8100-5B60DFCDE4E1}" destId="{DACBBA03-D8D4-41B0-910B-31E4FC4B0837}" srcOrd="3" destOrd="0" presId="urn:microsoft.com/office/officeart/2005/8/layout/lProcess3"/>
    <dgm:cxn modelId="{74B3800A-C9E5-4064-AFD3-84D63DFB1156}" type="presParOf" srcId="{5994F5DE-56B7-4883-8100-5B60DFCDE4E1}" destId="{F795CE3A-5939-4982-8CD0-8641A7DB086B}" srcOrd="4" destOrd="0" presId="urn:microsoft.com/office/officeart/2005/8/layout/lProcess3"/>
    <dgm:cxn modelId="{3D9AC98B-0927-44B8-9E8C-55E8D5C55887}" type="presParOf" srcId="{BBAE18D3-6503-4FF7-A7A5-3574CE440FED}" destId="{3FED2AE2-97A3-4934-80D0-271C0AA6BFF1}" srcOrd="1" destOrd="0" presId="urn:microsoft.com/office/officeart/2005/8/layout/lProcess3"/>
    <dgm:cxn modelId="{DD0B12F2-879F-4DA7-B198-857AE74A3030}" type="presParOf" srcId="{BBAE18D3-6503-4FF7-A7A5-3574CE440FED}" destId="{80DC3777-735B-4004-941E-C0E79F1ED437}" srcOrd="2" destOrd="0" presId="urn:microsoft.com/office/officeart/2005/8/layout/lProcess3"/>
    <dgm:cxn modelId="{7245357E-C0C8-4444-8397-120C71057ED1}" type="presParOf" srcId="{80DC3777-735B-4004-941E-C0E79F1ED437}" destId="{366F6588-1A63-4A9F-9CA7-F6B1063E1E6A}" srcOrd="0" destOrd="0" presId="urn:microsoft.com/office/officeart/2005/8/layout/lProcess3"/>
    <dgm:cxn modelId="{C62BE6C0-5817-4AF9-B5BF-8D2F1535869A}" type="presParOf" srcId="{80DC3777-735B-4004-941E-C0E79F1ED437}" destId="{596AEBBB-254E-459E-A682-868FC3C65F97}" srcOrd="1" destOrd="0" presId="urn:microsoft.com/office/officeart/2005/8/layout/lProcess3"/>
    <dgm:cxn modelId="{410A9A2A-DC64-480E-953C-337E450DDCD2}" type="presParOf" srcId="{80DC3777-735B-4004-941E-C0E79F1ED437}" destId="{344CFC7F-4195-498E-911B-B3AB437DFCB2}" srcOrd="2" destOrd="0" presId="urn:microsoft.com/office/officeart/2005/8/layout/lProcess3"/>
    <dgm:cxn modelId="{2FF0C0B7-00B9-4CAF-9CF7-47BF991871C6}" type="presParOf" srcId="{80DC3777-735B-4004-941E-C0E79F1ED437}" destId="{E6DCB4F6-C813-4D90-A775-C177A021AC80}" srcOrd="3" destOrd="0" presId="urn:microsoft.com/office/officeart/2005/8/layout/lProcess3"/>
    <dgm:cxn modelId="{5132FEFC-8137-469B-BB33-8AC8E2B8076D}" type="presParOf" srcId="{80DC3777-735B-4004-941E-C0E79F1ED437}" destId="{82001B81-38FE-4A6D-87B1-5E961B3EBE4E}" srcOrd="4"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80F7A0-93AE-4145-BBB4-1C4CF47F622B}">
      <dsp:nvSpPr>
        <dsp:cNvPr id="0" name=""/>
        <dsp:cNvSpPr/>
      </dsp:nvSpPr>
      <dsp:spPr>
        <a:xfrm>
          <a:off x="6607" y="0"/>
          <a:ext cx="4691657" cy="2749873"/>
        </a:xfrm>
        <a:prstGeom prst="homePlate">
          <a:avLst>
            <a:gd name="adj" fmla="val 25000"/>
          </a:avLst>
        </a:prstGeom>
        <a:solidFill>
          <a:schemeClr val="accent1">
            <a:lumMod val="5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65511" tIns="68580" rIns="662045" bIns="68580" numCol="1" spcCol="1270" anchor="t" anchorCtr="0">
          <a:noAutofit/>
        </a:bodyPr>
        <a:lstStyle/>
        <a:p>
          <a:pPr marL="0" lvl="0" indent="0" algn="l" defTabSz="1200150">
            <a:lnSpc>
              <a:spcPct val="90000"/>
            </a:lnSpc>
            <a:spcBef>
              <a:spcPct val="0"/>
            </a:spcBef>
            <a:spcAft>
              <a:spcPct val="35000"/>
            </a:spcAft>
            <a:buNone/>
          </a:pPr>
          <a:r>
            <a:rPr lang="en-US" sz="2700" kern="1200" dirty="0"/>
            <a:t>April</a:t>
          </a:r>
        </a:p>
        <a:p>
          <a:pPr marL="228600" lvl="1" indent="-228600" algn="l" defTabSz="933450">
            <a:lnSpc>
              <a:spcPct val="90000"/>
            </a:lnSpc>
            <a:spcBef>
              <a:spcPct val="0"/>
            </a:spcBef>
            <a:spcAft>
              <a:spcPct val="15000"/>
            </a:spcAft>
            <a:buChar char="•"/>
          </a:pPr>
          <a:r>
            <a:rPr lang="en-US" sz="2100" kern="1200" dirty="0"/>
            <a:t>Revised draft circulated to Board, IAASB PSSG and IAESB PSTF  </a:t>
          </a:r>
        </a:p>
      </dsp:txBody>
      <dsp:txXfrm>
        <a:off x="6607" y="0"/>
        <a:ext cx="4347923" cy="2749873"/>
      </dsp:txXfrm>
    </dsp:sp>
    <dsp:sp modelId="{BA513670-B7D4-43E1-B304-4C73042A3731}">
      <dsp:nvSpPr>
        <dsp:cNvPr id="0" name=""/>
        <dsp:cNvSpPr/>
      </dsp:nvSpPr>
      <dsp:spPr>
        <a:xfrm>
          <a:off x="3759934" y="0"/>
          <a:ext cx="4691657" cy="2749873"/>
        </a:xfrm>
        <a:prstGeom prst="chevron">
          <a:avLst>
            <a:gd name="adj" fmla="val 25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65511" tIns="68580" rIns="165511" bIns="68580" numCol="1" spcCol="1270" anchor="t" anchorCtr="0">
          <a:noAutofit/>
        </a:bodyPr>
        <a:lstStyle/>
        <a:p>
          <a:pPr marL="0" lvl="0" indent="0" algn="l" defTabSz="1200150">
            <a:lnSpc>
              <a:spcPct val="90000"/>
            </a:lnSpc>
            <a:spcBef>
              <a:spcPct val="0"/>
            </a:spcBef>
            <a:spcAft>
              <a:spcPct val="35000"/>
            </a:spcAft>
            <a:buNone/>
          </a:pPr>
          <a:r>
            <a:rPr lang="en-US" sz="2700" kern="1200" dirty="0"/>
            <a:t>May</a:t>
          </a:r>
        </a:p>
        <a:p>
          <a:pPr marL="228600" lvl="1" indent="-228600" algn="l" defTabSz="933450">
            <a:lnSpc>
              <a:spcPct val="90000"/>
            </a:lnSpc>
            <a:spcBef>
              <a:spcPct val="0"/>
            </a:spcBef>
            <a:spcAft>
              <a:spcPct val="15000"/>
            </a:spcAft>
            <a:buChar char="•"/>
          </a:pPr>
          <a:r>
            <a:rPr lang="en-US" sz="2100" kern="1200" dirty="0"/>
            <a:t>PS joint chairs call to discuss substantive comments</a:t>
          </a:r>
        </a:p>
        <a:p>
          <a:pPr marL="228600" lvl="1" indent="-228600" algn="l" defTabSz="933450">
            <a:lnSpc>
              <a:spcPct val="90000"/>
            </a:lnSpc>
            <a:spcBef>
              <a:spcPct val="0"/>
            </a:spcBef>
            <a:spcAft>
              <a:spcPct val="15000"/>
            </a:spcAft>
            <a:buChar char="•"/>
          </a:pPr>
          <a:r>
            <a:rPr lang="en-US" sz="2100" kern="1200"/>
            <a:t>TF meeting to consider all comments received and develop proposals</a:t>
          </a:r>
        </a:p>
      </dsp:txBody>
      <dsp:txXfrm>
        <a:off x="4447402" y="0"/>
        <a:ext cx="3316721" cy="274987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CB3BB8-9248-4637-8573-E659BB0CC8E2}">
      <dsp:nvSpPr>
        <dsp:cNvPr id="0" name=""/>
        <dsp:cNvSpPr/>
      </dsp:nvSpPr>
      <dsp:spPr>
        <a:xfrm>
          <a:off x="0" y="250860"/>
          <a:ext cx="2571749" cy="2546279"/>
        </a:xfrm>
        <a:prstGeom prst="rect">
          <a:avLst/>
        </a:prstGeom>
        <a:solidFill>
          <a:srgbClr val="F4E8B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rPr>
            <a:t>Replace “questioning mindset” with “inquiring mind”</a:t>
          </a:r>
        </a:p>
      </dsp:txBody>
      <dsp:txXfrm>
        <a:off x="0" y="250860"/>
        <a:ext cx="2571749" cy="2546279"/>
      </dsp:txXfrm>
    </dsp:sp>
    <dsp:sp modelId="{150D46E6-1FF7-4E27-8731-C723B9A7384B}">
      <dsp:nvSpPr>
        <dsp:cNvPr id="0" name=""/>
        <dsp:cNvSpPr/>
      </dsp:nvSpPr>
      <dsp:spPr>
        <a:xfrm>
          <a:off x="2828925" y="250860"/>
          <a:ext cx="2571749" cy="2546279"/>
        </a:xfrm>
        <a:prstGeom prst="rect">
          <a:avLst/>
        </a:prstGeom>
        <a:solidFill>
          <a:srgbClr val="F4E8BE"/>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rgbClr val="000000"/>
              </a:solidFill>
              <a:latin typeface="Arial"/>
              <a:ea typeface="+mn-ea"/>
              <a:cs typeface="+mn-cs"/>
            </a:rPr>
            <a:t>Replace requirement to “Remain alert for new information and to changes in facts and circumstances” with “Have inquiring mind”</a:t>
          </a:r>
        </a:p>
      </dsp:txBody>
      <dsp:txXfrm>
        <a:off x="2828925" y="250860"/>
        <a:ext cx="2571749" cy="2546279"/>
      </dsp:txXfrm>
    </dsp:sp>
    <dsp:sp modelId="{17B1F8FD-8989-49AF-AD2C-CA304B539331}">
      <dsp:nvSpPr>
        <dsp:cNvPr id="0" name=""/>
        <dsp:cNvSpPr/>
      </dsp:nvSpPr>
      <dsp:spPr>
        <a:xfrm>
          <a:off x="5657849" y="250860"/>
          <a:ext cx="2571749" cy="2546279"/>
        </a:xfrm>
        <a:prstGeom prst="rect">
          <a:avLst/>
        </a:prstGeom>
        <a:solidFill>
          <a:srgbClr val="F4E8BE"/>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rgbClr val="000000"/>
              </a:solidFill>
              <a:latin typeface="Arial"/>
              <a:ea typeface="+mn-ea"/>
              <a:cs typeface="+mn-cs"/>
            </a:rPr>
            <a:t>Insert new AM t</a:t>
          </a:r>
          <a:r>
            <a:rPr lang="en-US" sz="2000" kern="1200" dirty="0">
              <a:solidFill>
                <a:schemeClr val="tx1"/>
              </a:solidFill>
              <a:latin typeface="Arial"/>
              <a:ea typeface="+mn-ea"/>
              <a:cs typeface="+mn-cs"/>
            </a:rPr>
            <a:t>o</a:t>
          </a:r>
          <a:r>
            <a:rPr lang="en-US" sz="2000" kern="1200" dirty="0">
              <a:solidFill>
                <a:srgbClr val="000000"/>
              </a:solidFill>
              <a:latin typeface="Arial"/>
              <a:ea typeface="+mn-ea"/>
              <a:cs typeface="+mn-cs"/>
            </a:rPr>
            <a:t> explain the concept of having an inquiring mind</a:t>
          </a:r>
        </a:p>
      </dsp:txBody>
      <dsp:txXfrm>
        <a:off x="5657849" y="250860"/>
        <a:ext cx="2571749" cy="25462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29DE0D-15D0-4E1F-915E-B8B100F4CEA2}">
      <dsp:nvSpPr>
        <dsp:cNvPr id="0" name=""/>
        <dsp:cNvSpPr/>
      </dsp:nvSpPr>
      <dsp:spPr>
        <a:xfrm>
          <a:off x="1139176" y="1557"/>
          <a:ext cx="2755939" cy="1102375"/>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Wednesday session </a:t>
          </a:r>
        </a:p>
      </dsp:txBody>
      <dsp:txXfrm>
        <a:off x="1690364" y="1557"/>
        <a:ext cx="1653564" cy="1102375"/>
      </dsp:txXfrm>
    </dsp:sp>
    <dsp:sp modelId="{A1A2E5F1-32FA-4475-BB56-7B10A0B635D7}">
      <dsp:nvSpPr>
        <dsp:cNvPr id="0" name=""/>
        <dsp:cNvSpPr/>
      </dsp:nvSpPr>
      <dsp:spPr>
        <a:xfrm>
          <a:off x="3536843" y="95259"/>
          <a:ext cx="2287429" cy="914971"/>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en-US" sz="1800" kern="1200" dirty="0"/>
            <a:t>Discuss turnaround version</a:t>
          </a:r>
        </a:p>
      </dsp:txBody>
      <dsp:txXfrm>
        <a:off x="3994329" y="95259"/>
        <a:ext cx="1372458" cy="914971"/>
      </dsp:txXfrm>
    </dsp:sp>
    <dsp:sp modelId="{F795CE3A-5939-4982-8CD0-8641A7DB086B}">
      <dsp:nvSpPr>
        <dsp:cNvPr id="0" name=""/>
        <dsp:cNvSpPr/>
      </dsp:nvSpPr>
      <dsp:spPr>
        <a:xfrm>
          <a:off x="5504033" y="95259"/>
          <a:ext cx="2287429" cy="914971"/>
        </a:xfrm>
        <a:prstGeom prst="chevron">
          <a:avLst/>
        </a:prstGeom>
        <a:solidFill>
          <a:srgbClr val="F2700E">
            <a:alpha val="89804"/>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000000">
                  <a:hueOff val="0"/>
                  <a:satOff val="0"/>
                  <a:lumOff val="0"/>
                  <a:alphaOff val="0"/>
                </a:srgbClr>
              </a:solidFill>
              <a:latin typeface="Arial"/>
              <a:ea typeface="+mn-ea"/>
              <a:cs typeface="+mn-cs"/>
            </a:rPr>
            <a:t>Approve ED</a:t>
          </a:r>
        </a:p>
      </dsp:txBody>
      <dsp:txXfrm>
        <a:off x="5961519" y="95259"/>
        <a:ext cx="1372458" cy="914971"/>
      </dsp:txXfrm>
    </dsp:sp>
    <dsp:sp modelId="{366F6588-1A63-4A9F-9CA7-F6B1063E1E6A}">
      <dsp:nvSpPr>
        <dsp:cNvPr id="0" name=""/>
        <dsp:cNvSpPr/>
      </dsp:nvSpPr>
      <dsp:spPr>
        <a:xfrm>
          <a:off x="1139176" y="1258266"/>
          <a:ext cx="2755939" cy="1102375"/>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July 2019</a:t>
          </a:r>
        </a:p>
      </dsp:txBody>
      <dsp:txXfrm>
        <a:off x="1690364" y="1258266"/>
        <a:ext cx="1653564" cy="1102375"/>
      </dsp:txXfrm>
    </dsp:sp>
    <dsp:sp modelId="{344CFC7F-4195-498E-911B-B3AB437DFCB2}">
      <dsp:nvSpPr>
        <dsp:cNvPr id="0" name=""/>
        <dsp:cNvSpPr/>
      </dsp:nvSpPr>
      <dsp:spPr>
        <a:xfrm>
          <a:off x="3536843" y="1351968"/>
          <a:ext cx="2287429" cy="914971"/>
        </a:xfrm>
        <a:prstGeom prst="chevron">
          <a:avLst/>
        </a:prstGeom>
        <a:solidFill>
          <a:srgbClr val="F2700E">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000000">
                  <a:hueOff val="0"/>
                  <a:satOff val="0"/>
                  <a:lumOff val="0"/>
                  <a:alphaOff val="0"/>
                </a:srgbClr>
              </a:solidFill>
              <a:latin typeface="Arial"/>
              <a:ea typeface="+mn-ea"/>
              <a:cs typeface="+mn-cs"/>
            </a:rPr>
            <a:t>Publish ED</a:t>
          </a:r>
        </a:p>
      </dsp:txBody>
      <dsp:txXfrm>
        <a:off x="3994329" y="1351968"/>
        <a:ext cx="1372458" cy="914971"/>
      </dsp:txXfrm>
    </dsp:sp>
    <dsp:sp modelId="{82001B81-38FE-4A6D-87B1-5E961B3EBE4E}">
      <dsp:nvSpPr>
        <dsp:cNvPr id="0" name=""/>
        <dsp:cNvSpPr/>
      </dsp:nvSpPr>
      <dsp:spPr>
        <a:xfrm>
          <a:off x="5504033" y="1351968"/>
          <a:ext cx="2287429" cy="914971"/>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rgbClr val="000000">
                  <a:hueOff val="0"/>
                  <a:satOff val="0"/>
                  <a:lumOff val="0"/>
                  <a:alphaOff val="0"/>
                </a:srgbClr>
              </a:solidFill>
              <a:latin typeface="Arial"/>
              <a:ea typeface="+mn-ea"/>
              <a:cs typeface="+mn-cs"/>
            </a:rPr>
            <a:t>Comment period (90 days)</a:t>
          </a:r>
        </a:p>
      </dsp:txBody>
      <dsp:txXfrm>
        <a:off x="5961519" y="1351968"/>
        <a:ext cx="1372458" cy="914971"/>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1699" cy="463408"/>
          </a:xfrm>
          <a:prstGeom prst="rect">
            <a:avLst/>
          </a:prstGeom>
        </p:spPr>
        <p:txBody>
          <a:bodyPr vert="horz" lIns="92486" tIns="46243" rIns="92486" bIns="46243" rtlCol="0"/>
          <a:lstStyle>
            <a:lvl1pPr algn="l">
              <a:defRPr sz="1200"/>
            </a:lvl1pPr>
          </a:lstStyle>
          <a:p>
            <a:endParaRPr lang="en-US"/>
          </a:p>
        </p:txBody>
      </p:sp>
      <p:sp>
        <p:nvSpPr>
          <p:cNvPr id="3" name="Date Placeholder 2"/>
          <p:cNvSpPr>
            <a:spLocks noGrp="1"/>
          </p:cNvSpPr>
          <p:nvPr>
            <p:ph type="dt" sz="quarter" idx="1"/>
          </p:nvPr>
        </p:nvSpPr>
        <p:spPr>
          <a:xfrm>
            <a:off x="3936769" y="1"/>
            <a:ext cx="3011699" cy="463408"/>
          </a:xfrm>
          <a:prstGeom prst="rect">
            <a:avLst/>
          </a:prstGeom>
        </p:spPr>
        <p:txBody>
          <a:bodyPr vert="horz" lIns="92486" tIns="46243" rIns="92486" bIns="46243" rtlCol="0"/>
          <a:lstStyle>
            <a:lvl1pPr algn="r">
              <a:defRPr sz="1200"/>
            </a:lvl1pPr>
          </a:lstStyle>
          <a:p>
            <a:fld id="{82966FC0-F8C2-4FE6-BD06-E65E8491B0F5}" type="datetimeFigureOut">
              <a:rPr lang="en-US" smtClean="0"/>
              <a:t>6/16/2019</a:t>
            </a:fld>
            <a:endParaRPr lang="en-US"/>
          </a:p>
        </p:txBody>
      </p:sp>
      <p:sp>
        <p:nvSpPr>
          <p:cNvPr id="4" name="Footer Placeholder 3"/>
          <p:cNvSpPr>
            <a:spLocks noGrp="1"/>
          </p:cNvSpPr>
          <p:nvPr>
            <p:ph type="ftr" sz="quarter" idx="2"/>
          </p:nvPr>
        </p:nvSpPr>
        <p:spPr>
          <a:xfrm>
            <a:off x="0" y="8772670"/>
            <a:ext cx="3011699" cy="463407"/>
          </a:xfrm>
          <a:prstGeom prst="rect">
            <a:avLst/>
          </a:prstGeom>
        </p:spPr>
        <p:txBody>
          <a:bodyPr vert="horz" lIns="92486" tIns="46243" rIns="92486" bIns="46243" rtlCol="0" anchor="b"/>
          <a:lstStyle>
            <a:lvl1pPr algn="l">
              <a:defRPr sz="1200"/>
            </a:lvl1pPr>
          </a:lstStyle>
          <a:p>
            <a:endParaRPr lang="en-US"/>
          </a:p>
        </p:txBody>
      </p:sp>
      <p:sp>
        <p:nvSpPr>
          <p:cNvPr id="5" name="Slide Number Placeholder 4"/>
          <p:cNvSpPr>
            <a:spLocks noGrp="1"/>
          </p:cNvSpPr>
          <p:nvPr>
            <p:ph type="sldNum" sz="quarter" idx="3"/>
          </p:nvPr>
        </p:nvSpPr>
        <p:spPr>
          <a:xfrm>
            <a:off x="3936769" y="8772670"/>
            <a:ext cx="3011699" cy="463407"/>
          </a:xfrm>
          <a:prstGeom prst="rect">
            <a:avLst/>
          </a:prstGeom>
        </p:spPr>
        <p:txBody>
          <a:bodyPr vert="horz" lIns="92486" tIns="46243" rIns="92486" bIns="46243" rtlCol="0" anchor="b"/>
          <a:lstStyle>
            <a:lvl1pPr algn="r">
              <a:defRPr sz="1200"/>
            </a:lvl1pPr>
          </a:lstStyle>
          <a:p>
            <a:fld id="{B868A395-1FB7-42DF-B263-E37D1A565FE1}" type="slidenum">
              <a:rPr lang="en-US" smtClean="0"/>
              <a:t>‹#›</a:t>
            </a:fld>
            <a:endParaRPr lang="en-US"/>
          </a:p>
        </p:txBody>
      </p:sp>
    </p:spTree>
    <p:extLst>
      <p:ext uri="{BB962C8B-B14F-4D97-AF65-F5344CB8AC3E}">
        <p14:creationId xmlns:p14="http://schemas.microsoft.com/office/powerpoint/2010/main" val="10125823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86" tIns="46243" rIns="92486" bIns="46243"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936769" y="0"/>
            <a:ext cx="3011699" cy="461804"/>
          </a:xfrm>
          <a:prstGeom prst="rect">
            <a:avLst/>
          </a:prstGeom>
        </p:spPr>
        <p:txBody>
          <a:bodyPr vert="horz" wrap="square" lIns="92486" tIns="46243" rIns="92486" bIns="46243" numCol="1" anchor="t" anchorCtr="0" compatLnSpc="1">
            <a:prstTxWarp prst="textNoShape">
              <a:avLst/>
            </a:prstTxWarp>
          </a:bodyPr>
          <a:lstStyle>
            <a:lvl1pPr algn="r">
              <a:defRPr sz="1200"/>
            </a:lvl1pPr>
          </a:lstStyle>
          <a:p>
            <a:pPr>
              <a:defRPr/>
            </a:pPr>
            <a:fld id="{B12CF44F-EFC8-E748-80EB-4ED396B872D8}" type="datetime1">
              <a:rPr lang="en-US"/>
              <a:pPr>
                <a:defRPr/>
              </a:pPr>
              <a:t>6/16/2019</a:t>
            </a:fld>
            <a:endParaRPr lang="en-US"/>
          </a:p>
        </p:txBody>
      </p:sp>
      <p:sp>
        <p:nvSpPr>
          <p:cNvPr id="4" name="Slide Image Placeholder 3"/>
          <p:cNvSpPr>
            <a:spLocks noGrp="1" noRot="1" noChangeAspect="1"/>
          </p:cNvSpPr>
          <p:nvPr>
            <p:ph type="sldImg" idx="2"/>
          </p:nvPr>
        </p:nvSpPr>
        <p:spPr>
          <a:xfrm>
            <a:off x="396875" y="692150"/>
            <a:ext cx="6156325" cy="3463925"/>
          </a:xfrm>
          <a:prstGeom prst="rect">
            <a:avLst/>
          </a:prstGeom>
          <a:noFill/>
          <a:ln w="12700">
            <a:solidFill>
              <a:prstClr val="black"/>
            </a:solidFill>
          </a:ln>
        </p:spPr>
        <p:txBody>
          <a:bodyPr vert="horz" lIns="92486" tIns="46243" rIns="92486" bIns="46243" rtlCol="0" anchor="ctr"/>
          <a:lstStyle/>
          <a:p>
            <a:pPr lvl="0"/>
            <a:endParaRPr lang="en-US" noProof="0"/>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86" tIns="46243" rIns="92486" bIns="4624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772668"/>
            <a:ext cx="3011699" cy="461804"/>
          </a:xfrm>
          <a:prstGeom prst="rect">
            <a:avLst/>
          </a:prstGeom>
        </p:spPr>
        <p:txBody>
          <a:bodyPr vert="horz" lIns="92486" tIns="46243" rIns="92486" bIns="46243"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936769" y="8772668"/>
            <a:ext cx="3011699" cy="461804"/>
          </a:xfrm>
          <a:prstGeom prst="rect">
            <a:avLst/>
          </a:prstGeom>
        </p:spPr>
        <p:txBody>
          <a:bodyPr vert="horz" wrap="square" lIns="92486" tIns="46243" rIns="92486" bIns="46243"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111111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29320523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4321697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6037797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21881861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40066006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4787888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9610322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9669366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23808358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664318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4423171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40516789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41177962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6925410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8075346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5172082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9476363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5763193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40543916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954293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827676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4742408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269348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8328562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774131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2544406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5" y="384188"/>
            <a:ext cx="2056917" cy="600560"/>
          </a:xfrm>
          <a:prstGeom prst="rect">
            <a:avLst/>
          </a:prstGeom>
        </p:spPr>
      </p:pic>
    </p:spTree>
    <p:extLst>
      <p:ext uri="{BB962C8B-B14F-4D97-AF65-F5344CB8AC3E}">
        <p14:creationId xmlns:p14="http://schemas.microsoft.com/office/powerpoint/2010/main" val="3563081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a:solidFill>
                  <a:srgbClr val="005BAA"/>
                </a:solidFill>
                <a:latin typeface="Bauer Bodoni Std" pitchFamily="18" charset="0"/>
              </a:rPr>
              <a:t>The Ethics Board</a:t>
            </a:r>
          </a:p>
        </p:txBody>
      </p:sp>
      <p:sp>
        <p:nvSpPr>
          <p:cNvPr id="8" name="TextBox 7"/>
          <p:cNvSpPr txBox="1"/>
          <p:nvPr userDrawn="1"/>
        </p:nvSpPr>
        <p:spPr>
          <a:xfrm>
            <a:off x="3408828" y="3829050"/>
            <a:ext cx="2326342" cy="369332"/>
          </a:xfrm>
          <a:prstGeom prst="rect">
            <a:avLst/>
          </a:prstGeom>
          <a:noFill/>
        </p:spPr>
        <p:txBody>
          <a:bodyPr wrap="none" rtlCol="0">
            <a:spAutoFit/>
          </a:bodyPr>
          <a:lstStyle/>
          <a:p>
            <a:r>
              <a:rPr lang="en-US" sz="1800" dirty="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34129119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1_Back Cover">
    <p:spTree>
      <p:nvGrpSpPr>
        <p:cNvPr id="1" name=""/>
        <p:cNvGrpSpPr/>
        <p:nvPr/>
      </p:nvGrpSpPr>
      <p:grpSpPr>
        <a:xfrm>
          <a:off x="0" y="0"/>
          <a:ext cx="0" cy="0"/>
          <a:chOff x="0" y="0"/>
          <a:chExt cx="0" cy="0"/>
        </a:xfrm>
      </p:grpSpPr>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Tree>
    <p:extLst>
      <p:ext uri="{BB962C8B-B14F-4D97-AF65-F5344CB8AC3E}">
        <p14:creationId xmlns:p14="http://schemas.microsoft.com/office/powerpoint/2010/main" val="1488554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96068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33027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733283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2300490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Tree>
    <p:extLst>
      <p:ext uri="{BB962C8B-B14F-4D97-AF65-F5344CB8AC3E}">
        <p14:creationId xmlns:p14="http://schemas.microsoft.com/office/powerpoint/2010/main" val="341291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a:solidFill>
                  <a:schemeClr val="bg2"/>
                </a:solidFill>
                <a:cs typeface="MS PGothic" charset="0"/>
              </a:rPr>
              <a:t> | Proprietary and Copyrighted Information</a:t>
            </a:r>
          </a:p>
        </p:txBody>
      </p:sp>
      <p:pic>
        <p:nvPicPr>
          <p:cNvPr id="9" name="Picture 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 id="2147483847" r:id="rId11"/>
  </p:sldLayoutIdLst>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11.xml"/><Relationship Id="rId6" Type="http://schemas.openxmlformats.org/officeDocument/2006/relationships/image" Target="../media/image16.png"/><Relationship Id="rId5" Type="http://schemas.openxmlformats.org/officeDocument/2006/relationships/hyperlink" Target="http://www.ethicsboard.org/" TargetMode="Externa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a:xfrm>
            <a:off x="4085897" y="1504950"/>
            <a:ext cx="5029200" cy="742950"/>
          </a:xfrm>
        </p:spPr>
        <p:txBody>
          <a:bodyPr/>
          <a:lstStyle/>
          <a:p>
            <a:r>
              <a:rPr lang="en-US" dirty="0">
                <a:latin typeface="Arial" charset="0"/>
              </a:rPr>
              <a:t>Role and Mindset </a:t>
            </a:r>
          </a:p>
        </p:txBody>
      </p:sp>
      <p:sp>
        <p:nvSpPr>
          <p:cNvPr id="5" name="Subtitle 3"/>
          <p:cNvSpPr txBox="1">
            <a:spLocks/>
          </p:cNvSpPr>
          <p:nvPr/>
        </p:nvSpPr>
        <p:spPr bwMode="auto">
          <a:xfrm>
            <a:off x="4123113" y="2724150"/>
            <a:ext cx="50292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0" tIns="0" rIns="0" bIns="0" numCol="1" anchor="t" anchorCtr="0" compatLnSpc="1">
            <a:prstTxWarp prst="textNoShape">
              <a:avLst/>
            </a:prstTxWarp>
          </a:bodyPr>
          <a:lstStyle>
            <a:lvl1pPr marL="0" indent="0" algn="l" rtl="0" eaLnBrk="1" fontAlgn="base" hangingPunct="1">
              <a:spcBef>
                <a:spcPct val="20000"/>
              </a:spcBef>
              <a:spcAft>
                <a:spcPct val="0"/>
              </a:spcAft>
              <a:buNone/>
              <a:defRPr sz="1400">
                <a:solidFill>
                  <a:schemeClr val="bg1"/>
                </a:solidFill>
                <a:latin typeface="+mn-lt"/>
                <a:ea typeface="ＭＳ Ｐゴシック" charset="0"/>
                <a:cs typeface="ＭＳ Ｐゴシック" charset="0"/>
              </a:defRPr>
            </a:lvl1pPr>
            <a:lvl2pPr marL="457200" indent="0" algn="ctr" rtl="0" eaLnBrk="1" fontAlgn="base" hangingPunct="1">
              <a:spcBef>
                <a:spcPct val="20000"/>
              </a:spcBef>
              <a:spcAft>
                <a:spcPct val="0"/>
              </a:spcAft>
              <a:buNone/>
              <a:defRPr>
                <a:solidFill>
                  <a:schemeClr val="tx2">
                    <a:lumMod val="65000"/>
                    <a:lumOff val="35000"/>
                  </a:schemeClr>
                </a:solidFill>
                <a:latin typeface="+mn-lt"/>
                <a:ea typeface="ＭＳ Ｐゴシック" charset="0"/>
                <a:cs typeface="+mn-cs"/>
              </a:defRPr>
            </a:lvl2pPr>
            <a:lvl3pPr marL="914400" indent="0" algn="ctr" rtl="0" eaLnBrk="1" fontAlgn="base" hangingPunct="1">
              <a:spcBef>
                <a:spcPct val="20000"/>
              </a:spcBef>
              <a:spcAft>
                <a:spcPct val="0"/>
              </a:spcAft>
              <a:buNone/>
              <a:defRPr sz="1600">
                <a:solidFill>
                  <a:schemeClr val="tx2">
                    <a:lumMod val="65000"/>
                    <a:lumOff val="35000"/>
                  </a:schemeClr>
                </a:solidFill>
                <a:latin typeface="+mn-lt"/>
                <a:ea typeface="ＭＳ Ｐゴシック" charset="0"/>
                <a:cs typeface="+mn-cs"/>
              </a:defRPr>
            </a:lvl3pPr>
            <a:lvl4pPr marL="1371600" indent="0" algn="ctr" rtl="0" eaLnBrk="1" fontAlgn="base" hangingPunct="1">
              <a:spcBef>
                <a:spcPct val="20000"/>
              </a:spcBef>
              <a:spcAft>
                <a:spcPct val="0"/>
              </a:spcAft>
              <a:buNone/>
              <a:defRPr sz="1400">
                <a:solidFill>
                  <a:schemeClr val="tx2">
                    <a:lumMod val="65000"/>
                    <a:lumOff val="35000"/>
                  </a:schemeClr>
                </a:solidFill>
                <a:latin typeface="+mn-lt"/>
                <a:ea typeface="ＭＳ Ｐゴシック" charset="0"/>
                <a:cs typeface="+mn-cs"/>
              </a:defRPr>
            </a:lvl4pPr>
            <a:lvl5pPr marL="1828800" indent="0" algn="ctr" rtl="0" eaLnBrk="1" fontAlgn="base" hangingPunct="1">
              <a:spcBef>
                <a:spcPct val="20000"/>
              </a:spcBef>
              <a:spcAft>
                <a:spcPct val="0"/>
              </a:spcAft>
              <a:buNone/>
              <a:defRPr sz="1200">
                <a:solidFill>
                  <a:schemeClr val="tx2">
                    <a:lumMod val="65000"/>
                    <a:lumOff val="35000"/>
                  </a:schemeClr>
                </a:solidFill>
                <a:latin typeface="+mn-lt"/>
                <a:ea typeface="ＭＳ Ｐゴシック" charset="0"/>
                <a:cs typeface="+mn-cs"/>
              </a:defRPr>
            </a:lvl5pPr>
            <a:lvl6pPr marL="2286000" indent="0" algn="ctr" rtl="0" eaLnBrk="1" fontAlgn="base" hangingPunct="1">
              <a:spcBef>
                <a:spcPct val="20000"/>
              </a:spcBef>
              <a:spcAft>
                <a:spcPct val="0"/>
              </a:spcAft>
              <a:buNone/>
              <a:defRPr sz="2000">
                <a:solidFill>
                  <a:schemeClr val="tx1"/>
                </a:solidFill>
                <a:latin typeface="+mn-lt"/>
                <a:ea typeface="+mn-ea"/>
                <a:cs typeface="+mn-cs"/>
              </a:defRPr>
            </a:lvl6pPr>
            <a:lvl7pPr marL="2743200" indent="0" algn="ctr" rtl="0" eaLnBrk="1" fontAlgn="base" hangingPunct="1">
              <a:spcBef>
                <a:spcPct val="20000"/>
              </a:spcBef>
              <a:spcAft>
                <a:spcPct val="0"/>
              </a:spcAft>
              <a:buNone/>
              <a:defRPr sz="2000">
                <a:solidFill>
                  <a:schemeClr val="tx1"/>
                </a:solidFill>
                <a:latin typeface="+mn-lt"/>
                <a:ea typeface="+mn-ea"/>
                <a:cs typeface="+mn-cs"/>
              </a:defRPr>
            </a:lvl7pPr>
            <a:lvl8pPr marL="3200400" indent="0" algn="ctr" rtl="0" eaLnBrk="1" fontAlgn="base" hangingPunct="1">
              <a:spcBef>
                <a:spcPct val="20000"/>
              </a:spcBef>
              <a:spcAft>
                <a:spcPct val="0"/>
              </a:spcAft>
              <a:buNone/>
              <a:defRPr sz="2000">
                <a:solidFill>
                  <a:schemeClr val="tx1"/>
                </a:solidFill>
                <a:latin typeface="+mn-lt"/>
                <a:ea typeface="+mn-ea"/>
                <a:cs typeface="+mn-cs"/>
              </a:defRPr>
            </a:lvl8pPr>
            <a:lvl9pPr marL="3657600" indent="0" algn="ctr" rtl="0" eaLnBrk="1" fontAlgn="base" hangingPunct="1">
              <a:spcBef>
                <a:spcPct val="20000"/>
              </a:spcBef>
              <a:spcAft>
                <a:spcPct val="0"/>
              </a:spcAft>
              <a:buNone/>
              <a:defRPr sz="2000">
                <a:solidFill>
                  <a:schemeClr val="tx1"/>
                </a:solidFill>
                <a:latin typeface="+mn-lt"/>
                <a:ea typeface="+mn-ea"/>
                <a:cs typeface="+mn-cs"/>
              </a:defRPr>
            </a:lvl9pPr>
          </a:lstStyle>
          <a:p>
            <a:pPr marL="393700" indent="-393700"/>
            <a:r>
              <a:rPr lang="en-US" sz="2000" dirty="0"/>
              <a:t>Richard Fleck, IESBA Deputy Chair &amp; Task Force Chair</a:t>
            </a:r>
          </a:p>
        </p:txBody>
      </p:sp>
      <p:sp>
        <p:nvSpPr>
          <p:cNvPr id="6" name="Subtitle 3"/>
          <p:cNvSpPr>
            <a:spLocks noGrp="1"/>
          </p:cNvSpPr>
          <p:nvPr>
            <p:ph type="subTitle" idx="1"/>
          </p:nvPr>
        </p:nvSpPr>
        <p:spPr>
          <a:xfrm>
            <a:off x="4123113" y="3910607"/>
            <a:ext cx="4876800" cy="865586"/>
          </a:xfrm>
        </p:spPr>
        <p:txBody>
          <a:bodyPr/>
          <a:lstStyle/>
          <a:p>
            <a:pPr marL="236538" indent="-236538"/>
            <a:r>
              <a:rPr lang="en-US" sz="1600" dirty="0">
                <a:latin typeface="Arial" charset="0"/>
              </a:rPr>
              <a:t>IESBA Meeting</a:t>
            </a:r>
          </a:p>
          <a:p>
            <a:pPr marL="236538" indent="-236538"/>
            <a:r>
              <a:rPr lang="en-US" sz="1600" dirty="0">
                <a:latin typeface="Arial" charset="0"/>
              </a:rPr>
              <a:t>Tennessee, USA</a:t>
            </a:r>
          </a:p>
          <a:p>
            <a:pPr marL="236538" indent="-236538"/>
            <a:r>
              <a:rPr lang="en-US" sz="1600" dirty="0">
                <a:latin typeface="Arial" charset="0"/>
              </a:rPr>
              <a:t>June 17-19, 2019 </a:t>
            </a:r>
            <a:endParaRPr lang="en-US" sz="1600" dirty="0"/>
          </a:p>
        </p:txBody>
      </p:sp>
    </p:spTree>
    <p:extLst>
      <p:ext uri="{BB962C8B-B14F-4D97-AF65-F5344CB8AC3E}">
        <p14:creationId xmlns:p14="http://schemas.microsoft.com/office/powerpoint/2010/main" val="663584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a:t>Revisions to Section 110</a:t>
            </a:r>
          </a:p>
        </p:txBody>
      </p:sp>
      <p:sp>
        <p:nvSpPr>
          <p:cNvPr id="9" name="Content Placeholder 1"/>
          <p:cNvSpPr>
            <a:spLocks noGrp="1"/>
          </p:cNvSpPr>
          <p:nvPr>
            <p:ph idx="1"/>
          </p:nvPr>
        </p:nvSpPr>
        <p:spPr>
          <a:xfrm>
            <a:off x="114300" y="1242611"/>
            <a:ext cx="8915400" cy="3143250"/>
          </a:xfrm>
        </p:spPr>
        <p:txBody>
          <a:bodyPr/>
          <a:lstStyle/>
          <a:p>
            <a:pPr marL="0" indent="0">
              <a:buNone/>
            </a:pPr>
            <a:r>
              <a:rPr lang="en-US" sz="1800" b="1" dirty="0">
                <a:solidFill>
                  <a:schemeClr val="tx1"/>
                </a:solidFill>
              </a:rPr>
              <a:t>Professional Behavior</a:t>
            </a:r>
            <a:endParaRPr lang="en-US" sz="1600" b="1" dirty="0">
              <a:solidFill>
                <a:schemeClr val="tx1"/>
              </a:solidFill>
            </a:endParaRPr>
          </a:p>
          <a:p>
            <a:pPr>
              <a:spcBef>
                <a:spcPts val="300"/>
              </a:spcBef>
            </a:pPr>
            <a:r>
              <a:rPr lang="en-US" sz="1600" dirty="0">
                <a:solidFill>
                  <a:schemeClr val="tx1"/>
                </a:solidFill>
              </a:rPr>
              <a:t>Added new element to </a:t>
            </a:r>
            <a:r>
              <a:rPr lang="en-US" sz="1600" dirty="0" err="1">
                <a:solidFill>
                  <a:schemeClr val="tx1"/>
                </a:solidFill>
              </a:rPr>
              <a:t>req’t</a:t>
            </a:r>
            <a:r>
              <a:rPr lang="en-US" sz="1600" dirty="0">
                <a:solidFill>
                  <a:schemeClr val="tx1"/>
                </a:solidFill>
              </a:rPr>
              <a:t> relating to professional behavior in para. 110.1 A1 (e), R115.1:</a:t>
            </a:r>
          </a:p>
          <a:p>
            <a:pPr lvl="1">
              <a:spcBef>
                <a:spcPts val="300"/>
              </a:spcBef>
            </a:pPr>
            <a:r>
              <a:rPr lang="en-US" sz="1400" dirty="0">
                <a:solidFill>
                  <a:schemeClr val="tx1"/>
                </a:solidFill>
              </a:rPr>
              <a:t>Give an affirmative element </a:t>
            </a:r>
          </a:p>
          <a:p>
            <a:pPr lvl="1">
              <a:spcBef>
                <a:spcPts val="300"/>
              </a:spcBef>
            </a:pPr>
            <a:r>
              <a:rPr lang="en-US" sz="1400" dirty="0">
                <a:solidFill>
                  <a:schemeClr val="tx1"/>
                </a:solidFill>
              </a:rPr>
              <a:t>Link public interest with an FP</a:t>
            </a:r>
          </a:p>
          <a:p>
            <a:pPr>
              <a:spcBef>
                <a:spcPts val="300"/>
              </a:spcBef>
            </a:pPr>
            <a:endParaRPr lang="en-US" sz="1600" dirty="0">
              <a:solidFill>
                <a:schemeClr val="tx1"/>
              </a:solidFill>
            </a:endParaRPr>
          </a:p>
          <a:p>
            <a:endParaRPr lang="en-US" sz="1600" dirty="0">
              <a:solidFill>
                <a:schemeClr val="tx1"/>
              </a:solidFill>
            </a:endParaRPr>
          </a:p>
          <a:p>
            <a:pPr marL="0" indent="0">
              <a:buNone/>
            </a:pPr>
            <a:endParaRPr lang="en-US" sz="1600" dirty="0">
              <a:solidFill>
                <a:schemeClr val="tx1"/>
              </a:solidFill>
            </a:endParaRPr>
          </a:p>
          <a:p>
            <a:pPr marL="0" indent="0">
              <a:buNone/>
            </a:pPr>
            <a:endParaRPr lang="en-US" sz="1800" b="1" dirty="0">
              <a:solidFill>
                <a:schemeClr val="tx1"/>
              </a:solidFill>
            </a:endParaRPr>
          </a:p>
          <a:p>
            <a:pPr marL="0" indent="0">
              <a:buNone/>
            </a:pPr>
            <a:r>
              <a:rPr lang="en-US" sz="1800" b="1" dirty="0">
                <a:solidFill>
                  <a:schemeClr val="tx1"/>
                </a:solidFill>
              </a:rPr>
              <a:t>Professional Judgment </a:t>
            </a:r>
          </a:p>
          <a:p>
            <a:pPr>
              <a:spcBef>
                <a:spcPts val="300"/>
              </a:spcBef>
            </a:pPr>
            <a:r>
              <a:rPr lang="en-US" sz="1600" dirty="0">
                <a:solidFill>
                  <a:schemeClr val="tx1"/>
                </a:solidFill>
              </a:rPr>
              <a:t>Added AM that links the exercise of PJ with compliance with the FPs in para. 110.2 A1</a:t>
            </a:r>
            <a:endParaRPr lang="en-US" sz="1600" dirty="0"/>
          </a:p>
          <a:p>
            <a:endParaRPr lang="en-US" sz="1600" dirty="0"/>
          </a:p>
          <a:p>
            <a:endParaRPr lang="en-US" sz="1600" dirty="0"/>
          </a:p>
          <a:p>
            <a:pPr marL="0" indent="0">
              <a:spcBef>
                <a:spcPts val="800"/>
              </a:spcBef>
              <a:buNone/>
            </a:pPr>
            <a:endParaRPr lang="en-US" sz="2000" dirty="0"/>
          </a:p>
        </p:txBody>
      </p:sp>
      <p:pic>
        <p:nvPicPr>
          <p:cNvPr id="3" name="Picture 2">
            <a:extLst>
              <a:ext uri="{FF2B5EF4-FFF2-40B4-BE49-F238E27FC236}">
                <a16:creationId xmlns:a16="http://schemas.microsoft.com/office/drawing/2014/main" id="{4939834B-6977-4EDE-BE47-DD9DDB3423A1}"/>
              </a:ext>
            </a:extLst>
          </p:cNvPr>
          <p:cNvPicPr>
            <a:picLocks noChangeAspect="1"/>
          </p:cNvPicPr>
          <p:nvPr/>
        </p:nvPicPr>
        <p:blipFill>
          <a:blip r:embed="rId3"/>
          <a:stretch>
            <a:fillRect/>
          </a:stretch>
        </p:blipFill>
        <p:spPr>
          <a:xfrm>
            <a:off x="1011742" y="2385975"/>
            <a:ext cx="7120515" cy="973137"/>
          </a:xfrm>
          <a:prstGeom prst="rect">
            <a:avLst/>
          </a:prstGeom>
        </p:spPr>
      </p:pic>
    </p:spTree>
    <p:extLst>
      <p:ext uri="{BB962C8B-B14F-4D97-AF65-F5344CB8AC3E}">
        <p14:creationId xmlns:p14="http://schemas.microsoft.com/office/powerpoint/2010/main" val="34258375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a:t>Revisions to Section 110</a:t>
            </a:r>
          </a:p>
        </p:txBody>
      </p:sp>
      <p:sp>
        <p:nvSpPr>
          <p:cNvPr id="6" name="Content Placeholder 1">
            <a:extLst>
              <a:ext uri="{FF2B5EF4-FFF2-40B4-BE49-F238E27FC236}">
                <a16:creationId xmlns:a16="http://schemas.microsoft.com/office/drawing/2014/main" id="{AF2797CB-6C11-4743-89E8-DB431E1A5A9B}"/>
              </a:ext>
            </a:extLst>
          </p:cNvPr>
          <p:cNvSpPr txBox="1">
            <a:spLocks/>
          </p:cNvSpPr>
          <p:nvPr/>
        </p:nvSpPr>
        <p:spPr bwMode="auto">
          <a:xfrm>
            <a:off x="2514600" y="1924050"/>
            <a:ext cx="5867400" cy="1295400"/>
          </a:xfrm>
          <a:prstGeom prst="rect">
            <a:avLst/>
          </a:prstGeom>
          <a:solidFill>
            <a:schemeClr val="bg2">
              <a:lumMod val="20000"/>
              <a:lumOff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800"/>
              </a:spcBef>
              <a:buNone/>
            </a:pPr>
            <a:r>
              <a:rPr lang="en-US" sz="2000" b="1" dirty="0">
                <a:solidFill>
                  <a:schemeClr val="accent1">
                    <a:lumMod val="75000"/>
                  </a:schemeClr>
                </a:solidFill>
              </a:rPr>
              <a:t>Question: </a:t>
            </a:r>
          </a:p>
          <a:p>
            <a:pPr marL="0" indent="0">
              <a:spcBef>
                <a:spcPts val="800"/>
              </a:spcBef>
              <a:buNone/>
            </a:pPr>
            <a:r>
              <a:rPr lang="en-US" sz="1800" dirty="0">
                <a:solidFill>
                  <a:schemeClr val="accent1">
                    <a:lumMod val="75000"/>
                  </a:schemeClr>
                </a:solidFill>
              </a:rPr>
              <a:t>Does the Board agree with the proposed changes to Section 110?</a:t>
            </a:r>
          </a:p>
          <a:p>
            <a:endParaRPr lang="en-US" sz="1400" dirty="0">
              <a:solidFill>
                <a:schemeClr val="accent1">
                  <a:lumMod val="75000"/>
                </a:schemeClr>
              </a:solidFill>
            </a:endParaRPr>
          </a:p>
          <a:p>
            <a:pPr>
              <a:spcBef>
                <a:spcPts val="800"/>
              </a:spcBef>
            </a:pPr>
            <a:endParaRPr lang="en-US" sz="1600" kern="0" dirty="0"/>
          </a:p>
          <a:p>
            <a:pPr marL="0" indent="0">
              <a:spcBef>
                <a:spcPts val="800"/>
              </a:spcBef>
              <a:buFontTx/>
              <a:buNone/>
            </a:pPr>
            <a:endParaRPr lang="en-US" sz="1800" kern="0" dirty="0"/>
          </a:p>
          <a:p>
            <a:pPr marL="0" indent="0">
              <a:spcBef>
                <a:spcPts val="800"/>
              </a:spcBef>
              <a:buFontTx/>
              <a:buNone/>
            </a:pPr>
            <a:endParaRPr lang="en-US" sz="2000" kern="0" dirty="0"/>
          </a:p>
        </p:txBody>
      </p:sp>
      <p:pic>
        <p:nvPicPr>
          <p:cNvPr id="1032" name="Picture 8" descr="Image result for opinion">
            <a:extLst>
              <a:ext uri="{FF2B5EF4-FFF2-40B4-BE49-F238E27FC236}">
                <a16:creationId xmlns:a16="http://schemas.microsoft.com/office/drawing/2014/main" id="{E73939CA-A6FC-4C06-B64B-65B84269BFD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157" t="-72" r="20844" b="72"/>
          <a:stretch/>
        </p:blipFill>
        <p:spPr bwMode="auto">
          <a:xfrm>
            <a:off x="152400" y="1352550"/>
            <a:ext cx="2209800" cy="2886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804045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a:t>Revisions to Section 120 – Inquiring Mindset</a:t>
            </a:r>
          </a:p>
        </p:txBody>
      </p:sp>
      <p:sp>
        <p:nvSpPr>
          <p:cNvPr id="9" name="Content Placeholder 1"/>
          <p:cNvSpPr>
            <a:spLocks noGrp="1"/>
          </p:cNvSpPr>
          <p:nvPr>
            <p:ph idx="1"/>
          </p:nvPr>
        </p:nvSpPr>
        <p:spPr>
          <a:xfrm>
            <a:off x="76200" y="1352550"/>
            <a:ext cx="8915400" cy="381000"/>
          </a:xfrm>
        </p:spPr>
        <p:txBody>
          <a:bodyPr/>
          <a:lstStyle/>
          <a:p>
            <a:pPr marL="0" indent="0">
              <a:spcBef>
                <a:spcPts val="300"/>
              </a:spcBef>
              <a:buNone/>
            </a:pPr>
            <a:r>
              <a:rPr lang="en-US" sz="2000" dirty="0"/>
              <a:t>Introduced the concept of “inquiring mind” in paragraphs R120.5 – 120.5 A5: </a:t>
            </a:r>
          </a:p>
          <a:p>
            <a:pPr>
              <a:spcBef>
                <a:spcPts val="300"/>
              </a:spcBef>
            </a:pPr>
            <a:endParaRPr lang="en-US" sz="1400" dirty="0"/>
          </a:p>
          <a:p>
            <a:pPr>
              <a:spcBef>
                <a:spcPts val="300"/>
              </a:spcBef>
            </a:pPr>
            <a:endParaRPr lang="en-US" sz="1400" dirty="0"/>
          </a:p>
          <a:p>
            <a:pPr marL="0" indent="0">
              <a:spcBef>
                <a:spcPts val="800"/>
              </a:spcBef>
              <a:buNone/>
            </a:pPr>
            <a:endParaRPr lang="en-US" sz="2000" dirty="0"/>
          </a:p>
        </p:txBody>
      </p:sp>
      <p:sp>
        <p:nvSpPr>
          <p:cNvPr id="6" name="Subtitle 2"/>
          <p:cNvSpPr>
            <a:spLocks noGrp="1"/>
          </p:cNvSpPr>
          <p:nvPr>
            <p:ph type="subTitle" idx="10"/>
          </p:nvPr>
        </p:nvSpPr>
        <p:spPr>
          <a:xfrm>
            <a:off x="381000" y="57150"/>
            <a:ext cx="2667000" cy="171450"/>
          </a:xfrm>
        </p:spPr>
        <p:txBody>
          <a:bodyPr/>
          <a:lstStyle/>
          <a:p>
            <a:r>
              <a:rPr lang="en-US" dirty="0"/>
              <a:t>Revisions to Section 120</a:t>
            </a:r>
          </a:p>
        </p:txBody>
      </p:sp>
      <p:graphicFrame>
        <p:nvGraphicFramePr>
          <p:cNvPr id="3" name="Diagram 2">
            <a:extLst>
              <a:ext uri="{FF2B5EF4-FFF2-40B4-BE49-F238E27FC236}">
                <a16:creationId xmlns:a16="http://schemas.microsoft.com/office/drawing/2014/main" id="{F084078D-41A9-4665-8BB3-E07E643E19FA}"/>
              </a:ext>
            </a:extLst>
          </p:cNvPr>
          <p:cNvGraphicFramePr/>
          <p:nvPr>
            <p:extLst>
              <p:ext uri="{D42A27DB-BD31-4B8C-83A1-F6EECF244321}">
                <p14:modId xmlns:p14="http://schemas.microsoft.com/office/powerpoint/2010/main" val="3851026600"/>
              </p:ext>
            </p:extLst>
          </p:nvPr>
        </p:nvGraphicFramePr>
        <p:xfrm>
          <a:off x="457200" y="1543050"/>
          <a:ext cx="8229600" cy="304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1418517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a:t>Inquiring Mindset</a:t>
            </a:r>
          </a:p>
        </p:txBody>
      </p:sp>
      <p:sp>
        <p:nvSpPr>
          <p:cNvPr id="9" name="Content Placeholder 1"/>
          <p:cNvSpPr>
            <a:spLocks noGrp="1"/>
          </p:cNvSpPr>
          <p:nvPr>
            <p:ph idx="1"/>
          </p:nvPr>
        </p:nvSpPr>
        <p:spPr>
          <a:xfrm>
            <a:off x="114300" y="1189592"/>
            <a:ext cx="8915400" cy="3230008"/>
          </a:xfrm>
        </p:spPr>
        <p:txBody>
          <a:bodyPr/>
          <a:lstStyle/>
          <a:p>
            <a:pPr>
              <a:spcBef>
                <a:spcPts val="300"/>
              </a:spcBef>
            </a:pPr>
            <a:r>
              <a:rPr lang="en-US" sz="1800" dirty="0">
                <a:solidFill>
                  <a:srgbClr val="0070C0"/>
                </a:solidFill>
              </a:rPr>
              <a:t>The new material explains the need for PAs to:</a:t>
            </a:r>
          </a:p>
          <a:p>
            <a:pPr lvl="1">
              <a:spcBef>
                <a:spcPts val="300"/>
              </a:spcBef>
            </a:pPr>
            <a:r>
              <a:rPr lang="en-US" sz="1600" dirty="0"/>
              <a:t>Be inquisitive and curious about information at hand </a:t>
            </a:r>
          </a:p>
          <a:p>
            <a:pPr lvl="1">
              <a:spcBef>
                <a:spcPts val="300"/>
              </a:spcBef>
            </a:pPr>
            <a:r>
              <a:rPr lang="en-US" sz="1600" dirty="0"/>
              <a:t>To conduct the necessary investigation in order to reach an informed decision</a:t>
            </a:r>
          </a:p>
          <a:p>
            <a:pPr>
              <a:spcBef>
                <a:spcPts val="300"/>
              </a:spcBef>
            </a:pPr>
            <a:r>
              <a:rPr lang="en-US" sz="1800" dirty="0">
                <a:solidFill>
                  <a:srgbClr val="0070C0"/>
                </a:solidFill>
              </a:rPr>
              <a:t>The concept of “inquiring mind”: </a:t>
            </a:r>
          </a:p>
          <a:p>
            <a:pPr lvl="1">
              <a:spcBef>
                <a:spcPts val="300"/>
              </a:spcBef>
            </a:pPr>
            <a:r>
              <a:rPr lang="en-US" sz="1600" dirty="0"/>
              <a:t>A way of thinking for all PAs</a:t>
            </a:r>
          </a:p>
          <a:p>
            <a:pPr lvl="1">
              <a:spcBef>
                <a:spcPts val="300"/>
              </a:spcBef>
            </a:pPr>
            <a:r>
              <a:rPr lang="en-US" sz="1600" dirty="0"/>
              <a:t>“Mind” denotes a way of thinking whereas “mindset” relates more to a set of attitudes</a:t>
            </a:r>
          </a:p>
          <a:p>
            <a:pPr lvl="1">
              <a:spcBef>
                <a:spcPts val="300"/>
              </a:spcBef>
            </a:pPr>
            <a:r>
              <a:rPr lang="en-US" sz="1600" dirty="0"/>
              <a:t>A scalable construct that progresses from being “open and alert” to critical evaluation</a:t>
            </a:r>
          </a:p>
          <a:p>
            <a:pPr>
              <a:spcBef>
                <a:spcPts val="300"/>
              </a:spcBef>
            </a:pPr>
            <a:r>
              <a:rPr lang="en-US" sz="1800" dirty="0">
                <a:solidFill>
                  <a:srgbClr val="0070C0"/>
                </a:solidFill>
              </a:rPr>
              <a:t>“Questioning mind” to “inquiring mind” </a:t>
            </a:r>
          </a:p>
          <a:p>
            <a:pPr lvl="1">
              <a:spcBef>
                <a:spcPts val="300"/>
              </a:spcBef>
            </a:pPr>
            <a:r>
              <a:rPr lang="en-US" sz="1600" dirty="0"/>
              <a:t>Concluded the new term will further minimize potential confusion with exercise of PS</a:t>
            </a:r>
          </a:p>
          <a:p>
            <a:pPr>
              <a:spcBef>
                <a:spcPts val="300"/>
              </a:spcBef>
            </a:pPr>
            <a:r>
              <a:rPr lang="en-US" sz="1800" dirty="0">
                <a:solidFill>
                  <a:srgbClr val="0070C0"/>
                </a:solidFill>
              </a:rPr>
              <a:t>“Remain alert to new info and changes in facts and circumstances” </a:t>
            </a:r>
          </a:p>
          <a:p>
            <a:pPr lvl="1">
              <a:spcBef>
                <a:spcPts val="300"/>
              </a:spcBef>
            </a:pPr>
            <a:r>
              <a:rPr lang="en-US" sz="1600" dirty="0"/>
              <a:t>Retained as a point for consideration when determining if future investigation is needed	</a:t>
            </a:r>
          </a:p>
          <a:p>
            <a:endParaRPr lang="en-US" sz="1800" dirty="0"/>
          </a:p>
          <a:p>
            <a:pPr marL="0" indent="0">
              <a:spcBef>
                <a:spcPts val="300"/>
              </a:spcBef>
              <a:buNone/>
            </a:pPr>
            <a:endParaRPr lang="en-US" sz="1800" dirty="0"/>
          </a:p>
          <a:p>
            <a:pPr>
              <a:spcBef>
                <a:spcPts val="300"/>
              </a:spcBef>
            </a:pPr>
            <a:endParaRPr lang="en-US" sz="1600" dirty="0"/>
          </a:p>
          <a:p>
            <a:pPr marL="0" indent="0">
              <a:spcBef>
                <a:spcPts val="800"/>
              </a:spcBef>
              <a:buNone/>
            </a:pPr>
            <a:endParaRPr lang="en-US" sz="2000" dirty="0"/>
          </a:p>
        </p:txBody>
      </p:sp>
      <p:sp>
        <p:nvSpPr>
          <p:cNvPr id="6" name="Subtitle 2"/>
          <p:cNvSpPr>
            <a:spLocks noGrp="1"/>
          </p:cNvSpPr>
          <p:nvPr>
            <p:ph type="subTitle" idx="10"/>
          </p:nvPr>
        </p:nvSpPr>
        <p:spPr>
          <a:xfrm>
            <a:off x="381000" y="57150"/>
            <a:ext cx="2667000" cy="171450"/>
          </a:xfrm>
        </p:spPr>
        <p:txBody>
          <a:bodyPr/>
          <a:lstStyle/>
          <a:p>
            <a:r>
              <a:rPr lang="en-US" dirty="0"/>
              <a:t>Revisions to Section 120</a:t>
            </a:r>
          </a:p>
        </p:txBody>
      </p:sp>
    </p:spTree>
    <p:extLst>
      <p:ext uri="{BB962C8B-B14F-4D97-AF65-F5344CB8AC3E}">
        <p14:creationId xmlns:p14="http://schemas.microsoft.com/office/powerpoint/2010/main" val="41016360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a:t>Inquiring Mindset</a:t>
            </a:r>
          </a:p>
        </p:txBody>
      </p:sp>
      <p:sp>
        <p:nvSpPr>
          <p:cNvPr id="9" name="Content Placeholder 1"/>
          <p:cNvSpPr>
            <a:spLocks noGrp="1"/>
          </p:cNvSpPr>
          <p:nvPr>
            <p:ph idx="1"/>
          </p:nvPr>
        </p:nvSpPr>
        <p:spPr>
          <a:xfrm>
            <a:off x="114300" y="1189592"/>
            <a:ext cx="8915400" cy="3230008"/>
          </a:xfrm>
        </p:spPr>
        <p:txBody>
          <a:bodyPr/>
          <a:lstStyle/>
          <a:p>
            <a:pPr>
              <a:spcBef>
                <a:spcPts val="300"/>
              </a:spcBef>
            </a:pPr>
            <a:endParaRPr lang="en-US" sz="1600" dirty="0"/>
          </a:p>
          <a:p>
            <a:pPr marL="0" indent="0">
              <a:spcBef>
                <a:spcPts val="800"/>
              </a:spcBef>
              <a:buNone/>
            </a:pPr>
            <a:endParaRPr lang="en-US" sz="2000" dirty="0"/>
          </a:p>
        </p:txBody>
      </p:sp>
      <p:sp>
        <p:nvSpPr>
          <p:cNvPr id="6" name="Subtitle 2"/>
          <p:cNvSpPr>
            <a:spLocks noGrp="1"/>
          </p:cNvSpPr>
          <p:nvPr>
            <p:ph type="subTitle" idx="10"/>
          </p:nvPr>
        </p:nvSpPr>
        <p:spPr>
          <a:xfrm>
            <a:off x="381000" y="57150"/>
            <a:ext cx="2667000" cy="171450"/>
          </a:xfrm>
        </p:spPr>
        <p:txBody>
          <a:bodyPr/>
          <a:lstStyle/>
          <a:p>
            <a:r>
              <a:rPr lang="en-US" dirty="0"/>
              <a:t>Revisions to Section 120</a:t>
            </a:r>
          </a:p>
        </p:txBody>
      </p:sp>
      <p:sp>
        <p:nvSpPr>
          <p:cNvPr id="5" name="Content Placeholder 1">
            <a:extLst>
              <a:ext uri="{FF2B5EF4-FFF2-40B4-BE49-F238E27FC236}">
                <a16:creationId xmlns:a16="http://schemas.microsoft.com/office/drawing/2014/main" id="{803D20FE-CA2A-4AF5-86B4-8EADF8D82053}"/>
              </a:ext>
            </a:extLst>
          </p:cNvPr>
          <p:cNvSpPr txBox="1">
            <a:spLocks/>
          </p:cNvSpPr>
          <p:nvPr/>
        </p:nvSpPr>
        <p:spPr bwMode="auto">
          <a:xfrm>
            <a:off x="2438400" y="1924050"/>
            <a:ext cx="5867400" cy="1295400"/>
          </a:xfrm>
          <a:prstGeom prst="rect">
            <a:avLst/>
          </a:prstGeom>
          <a:solidFill>
            <a:schemeClr val="bg2">
              <a:lumMod val="20000"/>
              <a:lumOff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800"/>
              </a:spcBef>
              <a:buNone/>
            </a:pPr>
            <a:r>
              <a:rPr lang="en-US" sz="2000" b="1" dirty="0">
                <a:solidFill>
                  <a:schemeClr val="accent1">
                    <a:lumMod val="75000"/>
                  </a:schemeClr>
                </a:solidFill>
              </a:rPr>
              <a:t>Question: </a:t>
            </a:r>
          </a:p>
          <a:p>
            <a:pPr marL="0" indent="0">
              <a:spcBef>
                <a:spcPts val="800"/>
              </a:spcBef>
              <a:buNone/>
            </a:pPr>
            <a:r>
              <a:rPr lang="en-US" sz="1800" dirty="0">
                <a:solidFill>
                  <a:schemeClr val="accent1">
                    <a:lumMod val="75000"/>
                  </a:schemeClr>
                </a:solidFill>
              </a:rPr>
              <a:t>Does the Board agree with the proposed introduction of the term “inquiring mind” and the revisions to para. R120.5 to 120.5 A5 of the Code?</a:t>
            </a:r>
          </a:p>
          <a:p>
            <a:endParaRPr lang="en-US" sz="1400" dirty="0">
              <a:solidFill>
                <a:schemeClr val="accent1">
                  <a:lumMod val="75000"/>
                </a:schemeClr>
              </a:solidFill>
            </a:endParaRPr>
          </a:p>
          <a:p>
            <a:pPr>
              <a:spcBef>
                <a:spcPts val="800"/>
              </a:spcBef>
            </a:pPr>
            <a:endParaRPr lang="en-US" sz="1600" kern="0" dirty="0"/>
          </a:p>
          <a:p>
            <a:pPr marL="0" indent="0">
              <a:spcBef>
                <a:spcPts val="800"/>
              </a:spcBef>
              <a:buFontTx/>
              <a:buNone/>
            </a:pPr>
            <a:endParaRPr lang="en-US" sz="1800" kern="0" dirty="0"/>
          </a:p>
          <a:p>
            <a:pPr marL="0" indent="0">
              <a:spcBef>
                <a:spcPts val="800"/>
              </a:spcBef>
              <a:buFontTx/>
              <a:buNone/>
            </a:pPr>
            <a:endParaRPr lang="en-US" sz="2000" kern="0" dirty="0"/>
          </a:p>
        </p:txBody>
      </p:sp>
      <p:pic>
        <p:nvPicPr>
          <p:cNvPr id="7" name="Picture 8" descr="Image result for opinion">
            <a:extLst>
              <a:ext uri="{FF2B5EF4-FFF2-40B4-BE49-F238E27FC236}">
                <a16:creationId xmlns:a16="http://schemas.microsoft.com/office/drawing/2014/main" id="{15583799-F6E7-4700-BBF0-3EBD928F414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157" t="-72" r="20844" b="72"/>
          <a:stretch/>
        </p:blipFill>
        <p:spPr bwMode="auto">
          <a:xfrm>
            <a:off x="152400" y="1352550"/>
            <a:ext cx="2209800" cy="2886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684697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a:t>Bias</a:t>
            </a:r>
          </a:p>
        </p:txBody>
      </p:sp>
      <p:sp>
        <p:nvSpPr>
          <p:cNvPr id="9" name="Content Placeholder 1"/>
          <p:cNvSpPr>
            <a:spLocks noGrp="1"/>
          </p:cNvSpPr>
          <p:nvPr>
            <p:ph idx="1"/>
          </p:nvPr>
        </p:nvSpPr>
        <p:spPr>
          <a:xfrm>
            <a:off x="217583" y="1394093"/>
            <a:ext cx="8915400" cy="1600200"/>
          </a:xfrm>
        </p:spPr>
        <p:txBody>
          <a:bodyPr/>
          <a:lstStyle/>
          <a:p>
            <a:pPr>
              <a:spcBef>
                <a:spcPts val="800"/>
              </a:spcBef>
            </a:pPr>
            <a:r>
              <a:rPr lang="en-US" sz="1600" dirty="0"/>
              <a:t>Retained term “unconscious bias” after considering the suggestion of “subconscious bias”</a:t>
            </a:r>
          </a:p>
          <a:p>
            <a:pPr>
              <a:spcBef>
                <a:spcPts val="800"/>
              </a:spcBef>
            </a:pPr>
            <a:r>
              <a:rPr lang="en-US" sz="1600" dirty="0"/>
              <a:t>Connected bias with exercise of PJ instead of application of CF</a:t>
            </a:r>
          </a:p>
          <a:p>
            <a:pPr>
              <a:spcBef>
                <a:spcPts val="800"/>
              </a:spcBef>
            </a:pPr>
            <a:r>
              <a:rPr lang="en-US" sz="1600" dirty="0"/>
              <a:t>Lead-in to examples of bias in para. 120.12 A2, removed reference to “unconscious bias” as examples relate to both conscious and unconscious bias </a:t>
            </a:r>
          </a:p>
          <a:p>
            <a:pPr lvl="1">
              <a:spcBef>
                <a:spcPts val="800"/>
              </a:spcBef>
            </a:pPr>
            <a:endParaRPr lang="en-US" sz="1200" dirty="0"/>
          </a:p>
          <a:p>
            <a:pPr>
              <a:spcBef>
                <a:spcPts val="800"/>
              </a:spcBef>
            </a:pPr>
            <a:endParaRPr lang="en-US" sz="1600" dirty="0"/>
          </a:p>
          <a:p>
            <a:pPr>
              <a:spcBef>
                <a:spcPts val="800"/>
              </a:spcBef>
            </a:pPr>
            <a:endParaRPr lang="en-US" sz="1600" dirty="0"/>
          </a:p>
        </p:txBody>
      </p:sp>
      <p:sp>
        <p:nvSpPr>
          <p:cNvPr id="6" name="Subtitle 2"/>
          <p:cNvSpPr>
            <a:spLocks noGrp="1"/>
          </p:cNvSpPr>
          <p:nvPr>
            <p:ph type="subTitle" idx="10"/>
          </p:nvPr>
        </p:nvSpPr>
        <p:spPr>
          <a:xfrm>
            <a:off x="381000" y="57150"/>
            <a:ext cx="2667000" cy="171450"/>
          </a:xfrm>
        </p:spPr>
        <p:txBody>
          <a:bodyPr/>
          <a:lstStyle/>
          <a:p>
            <a:r>
              <a:rPr lang="en-US" dirty="0"/>
              <a:t>Revisions to Section 120</a:t>
            </a:r>
          </a:p>
        </p:txBody>
      </p:sp>
      <p:pic>
        <p:nvPicPr>
          <p:cNvPr id="2" name="Picture 1">
            <a:extLst>
              <a:ext uri="{FF2B5EF4-FFF2-40B4-BE49-F238E27FC236}">
                <a16:creationId xmlns:a16="http://schemas.microsoft.com/office/drawing/2014/main" id="{E599A7EC-0E4B-4146-AD84-2D0F20286DEE}"/>
              </a:ext>
            </a:extLst>
          </p:cNvPr>
          <p:cNvPicPr>
            <a:picLocks noChangeAspect="1"/>
          </p:cNvPicPr>
          <p:nvPr/>
        </p:nvPicPr>
        <p:blipFill rotWithShape="1">
          <a:blip r:embed="rId3"/>
          <a:srcRect t="30108" b="3678"/>
          <a:stretch/>
        </p:blipFill>
        <p:spPr>
          <a:xfrm>
            <a:off x="282148" y="2800350"/>
            <a:ext cx="8579704" cy="1504950"/>
          </a:xfrm>
          <a:prstGeom prst="rect">
            <a:avLst/>
          </a:prstGeom>
        </p:spPr>
      </p:pic>
    </p:spTree>
    <p:extLst>
      <p:ext uri="{BB962C8B-B14F-4D97-AF65-F5344CB8AC3E}">
        <p14:creationId xmlns:p14="http://schemas.microsoft.com/office/powerpoint/2010/main" val="103162206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a:t>Bias – List of Examples</a:t>
            </a:r>
          </a:p>
        </p:txBody>
      </p:sp>
      <p:sp>
        <p:nvSpPr>
          <p:cNvPr id="6" name="Subtitle 2"/>
          <p:cNvSpPr>
            <a:spLocks noGrp="1"/>
          </p:cNvSpPr>
          <p:nvPr>
            <p:ph type="subTitle" idx="10"/>
          </p:nvPr>
        </p:nvSpPr>
        <p:spPr>
          <a:xfrm>
            <a:off x="381000" y="57150"/>
            <a:ext cx="2667000" cy="171450"/>
          </a:xfrm>
        </p:spPr>
        <p:txBody>
          <a:bodyPr/>
          <a:lstStyle/>
          <a:p>
            <a:r>
              <a:rPr lang="en-US" dirty="0"/>
              <a:t>Revisions to Section 120</a:t>
            </a:r>
          </a:p>
        </p:txBody>
      </p:sp>
      <p:sp>
        <p:nvSpPr>
          <p:cNvPr id="3" name="Content Placeholder 2">
            <a:extLst>
              <a:ext uri="{FF2B5EF4-FFF2-40B4-BE49-F238E27FC236}">
                <a16:creationId xmlns:a16="http://schemas.microsoft.com/office/drawing/2014/main" id="{A46109CC-D4CD-4BB4-B79B-4480FC69AAE7}"/>
              </a:ext>
            </a:extLst>
          </p:cNvPr>
          <p:cNvSpPr>
            <a:spLocks noGrp="1"/>
          </p:cNvSpPr>
          <p:nvPr>
            <p:ph idx="1"/>
          </p:nvPr>
        </p:nvSpPr>
        <p:spPr>
          <a:xfrm>
            <a:off x="381000" y="1276350"/>
            <a:ext cx="8458200" cy="3063240"/>
          </a:xfrm>
        </p:spPr>
        <p:txBody>
          <a:bodyPr/>
          <a:lstStyle/>
          <a:p>
            <a:pPr>
              <a:spcBef>
                <a:spcPts val="300"/>
              </a:spcBef>
            </a:pPr>
            <a:r>
              <a:rPr lang="en-US" sz="1600" dirty="0"/>
              <a:t>Commonly used terms – on balance, useful to have and consistent with IAASB ISA 220 (Revised) ED (e.g., Confirmation bias, groupthink)</a:t>
            </a:r>
          </a:p>
          <a:p>
            <a:pPr>
              <a:spcBef>
                <a:spcPts val="300"/>
              </a:spcBef>
            </a:pPr>
            <a:r>
              <a:rPr lang="en-US" sz="1600" dirty="0"/>
              <a:t>Term “anchor” – no change after consideration of IAASB PSSG comment re translation</a:t>
            </a:r>
          </a:p>
          <a:p>
            <a:pPr>
              <a:spcBef>
                <a:spcPts val="300"/>
              </a:spcBef>
            </a:pPr>
            <a:r>
              <a:rPr lang="en-US" sz="1600" dirty="0"/>
              <a:t>Automation bias – added at recommendation of Tech WG</a:t>
            </a:r>
          </a:p>
          <a:p>
            <a:endParaRPr lang="en-US" dirty="0"/>
          </a:p>
          <a:p>
            <a:endParaRPr lang="en-US" dirty="0"/>
          </a:p>
        </p:txBody>
      </p:sp>
      <p:pic>
        <p:nvPicPr>
          <p:cNvPr id="7" name="Picture 6">
            <a:extLst>
              <a:ext uri="{FF2B5EF4-FFF2-40B4-BE49-F238E27FC236}">
                <a16:creationId xmlns:a16="http://schemas.microsoft.com/office/drawing/2014/main" id="{2655BD6D-382C-4A20-BD0E-361D551C1FC2}"/>
              </a:ext>
            </a:extLst>
          </p:cNvPr>
          <p:cNvPicPr>
            <a:picLocks noChangeAspect="1"/>
          </p:cNvPicPr>
          <p:nvPr/>
        </p:nvPicPr>
        <p:blipFill>
          <a:blip r:embed="rId3"/>
          <a:stretch>
            <a:fillRect/>
          </a:stretch>
        </p:blipFill>
        <p:spPr>
          <a:xfrm>
            <a:off x="470877" y="2380622"/>
            <a:ext cx="8292123" cy="2038978"/>
          </a:xfrm>
          <a:prstGeom prst="rect">
            <a:avLst/>
          </a:prstGeom>
        </p:spPr>
      </p:pic>
    </p:spTree>
    <p:extLst>
      <p:ext uri="{BB962C8B-B14F-4D97-AF65-F5344CB8AC3E}">
        <p14:creationId xmlns:p14="http://schemas.microsoft.com/office/powerpoint/2010/main" val="51251183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a:t>Bias – List of Examples</a:t>
            </a:r>
          </a:p>
        </p:txBody>
      </p:sp>
      <p:sp>
        <p:nvSpPr>
          <p:cNvPr id="6" name="Subtitle 2"/>
          <p:cNvSpPr>
            <a:spLocks noGrp="1"/>
          </p:cNvSpPr>
          <p:nvPr>
            <p:ph type="subTitle" idx="10"/>
          </p:nvPr>
        </p:nvSpPr>
        <p:spPr>
          <a:xfrm>
            <a:off x="381000" y="57150"/>
            <a:ext cx="2667000" cy="171450"/>
          </a:xfrm>
        </p:spPr>
        <p:txBody>
          <a:bodyPr/>
          <a:lstStyle/>
          <a:p>
            <a:r>
              <a:rPr lang="en-US" dirty="0"/>
              <a:t>Revisions to Section 120</a:t>
            </a:r>
          </a:p>
        </p:txBody>
      </p:sp>
      <p:sp>
        <p:nvSpPr>
          <p:cNvPr id="3" name="Content Placeholder 2">
            <a:extLst>
              <a:ext uri="{FF2B5EF4-FFF2-40B4-BE49-F238E27FC236}">
                <a16:creationId xmlns:a16="http://schemas.microsoft.com/office/drawing/2014/main" id="{A46109CC-D4CD-4BB4-B79B-4480FC69AAE7}"/>
              </a:ext>
            </a:extLst>
          </p:cNvPr>
          <p:cNvSpPr>
            <a:spLocks noGrp="1"/>
          </p:cNvSpPr>
          <p:nvPr>
            <p:ph idx="1"/>
          </p:nvPr>
        </p:nvSpPr>
        <p:spPr>
          <a:xfrm>
            <a:off x="381000" y="1345876"/>
            <a:ext cx="8458200" cy="3063240"/>
          </a:xfrm>
        </p:spPr>
        <p:txBody>
          <a:bodyPr/>
          <a:lstStyle/>
          <a:p>
            <a:pPr>
              <a:spcBef>
                <a:spcPts val="300"/>
              </a:spcBef>
            </a:pPr>
            <a:r>
              <a:rPr lang="en-US" sz="1600" dirty="0"/>
              <a:t>Groupthink – Revised in light of potential translation issue with “coalesce”</a:t>
            </a:r>
          </a:p>
          <a:p>
            <a:pPr>
              <a:spcBef>
                <a:spcPts val="300"/>
              </a:spcBef>
            </a:pPr>
            <a:r>
              <a:rPr lang="en-US" sz="1600" dirty="0"/>
              <a:t>Overconfidence bias – Replaced with text from IAASB ISA 220 (Revised) ED</a:t>
            </a:r>
          </a:p>
          <a:p>
            <a:pPr>
              <a:spcBef>
                <a:spcPts val="300"/>
              </a:spcBef>
            </a:pPr>
            <a:endParaRPr lang="en-US" sz="1600" dirty="0"/>
          </a:p>
          <a:p>
            <a:pPr>
              <a:spcBef>
                <a:spcPts val="300"/>
              </a:spcBef>
            </a:pPr>
            <a:endParaRPr lang="en-US" sz="1600" dirty="0"/>
          </a:p>
          <a:p>
            <a:pPr>
              <a:spcBef>
                <a:spcPts val="300"/>
              </a:spcBef>
            </a:pPr>
            <a:endParaRPr lang="en-US" sz="1600" dirty="0"/>
          </a:p>
          <a:p>
            <a:pPr>
              <a:spcBef>
                <a:spcPts val="300"/>
              </a:spcBef>
            </a:pPr>
            <a:endParaRPr lang="en-US" sz="1600" dirty="0"/>
          </a:p>
          <a:p>
            <a:pPr marL="0" indent="0">
              <a:spcBef>
                <a:spcPts val="300"/>
              </a:spcBef>
              <a:buNone/>
            </a:pPr>
            <a:endParaRPr lang="en-US" sz="1600" dirty="0"/>
          </a:p>
          <a:p>
            <a:pPr>
              <a:spcBef>
                <a:spcPts val="300"/>
              </a:spcBef>
            </a:pPr>
            <a:r>
              <a:rPr lang="en-US" sz="1600" dirty="0"/>
              <a:t>“Devil’s advocate” – Removed in para. 120.12 A3 to avoid potential translation issue </a:t>
            </a:r>
          </a:p>
          <a:p>
            <a:endParaRPr lang="en-US" dirty="0"/>
          </a:p>
        </p:txBody>
      </p:sp>
      <p:pic>
        <p:nvPicPr>
          <p:cNvPr id="12" name="Picture 11">
            <a:extLst>
              <a:ext uri="{FF2B5EF4-FFF2-40B4-BE49-F238E27FC236}">
                <a16:creationId xmlns:a16="http://schemas.microsoft.com/office/drawing/2014/main" id="{5AE52A9E-C1F1-495E-AE51-E28D227B64B8}"/>
              </a:ext>
            </a:extLst>
          </p:cNvPr>
          <p:cNvPicPr>
            <a:picLocks noChangeAspect="1"/>
          </p:cNvPicPr>
          <p:nvPr/>
        </p:nvPicPr>
        <p:blipFill>
          <a:blip r:embed="rId3"/>
          <a:stretch>
            <a:fillRect/>
          </a:stretch>
        </p:blipFill>
        <p:spPr>
          <a:xfrm>
            <a:off x="457200" y="2020128"/>
            <a:ext cx="7892680" cy="945596"/>
          </a:xfrm>
          <a:prstGeom prst="rect">
            <a:avLst/>
          </a:prstGeom>
        </p:spPr>
      </p:pic>
      <p:pic>
        <p:nvPicPr>
          <p:cNvPr id="13" name="Picture 12">
            <a:extLst>
              <a:ext uri="{FF2B5EF4-FFF2-40B4-BE49-F238E27FC236}">
                <a16:creationId xmlns:a16="http://schemas.microsoft.com/office/drawing/2014/main" id="{481B1A44-BE52-48D7-BF0E-256DA7D12B1C}"/>
              </a:ext>
            </a:extLst>
          </p:cNvPr>
          <p:cNvPicPr>
            <a:picLocks noChangeAspect="1"/>
          </p:cNvPicPr>
          <p:nvPr/>
        </p:nvPicPr>
        <p:blipFill>
          <a:blip r:embed="rId4"/>
          <a:stretch>
            <a:fillRect/>
          </a:stretch>
        </p:blipFill>
        <p:spPr>
          <a:xfrm>
            <a:off x="457200" y="3714750"/>
            <a:ext cx="7892680" cy="409347"/>
          </a:xfrm>
          <a:prstGeom prst="rect">
            <a:avLst/>
          </a:prstGeom>
        </p:spPr>
      </p:pic>
    </p:spTree>
    <p:extLst>
      <p:ext uri="{BB962C8B-B14F-4D97-AF65-F5344CB8AC3E}">
        <p14:creationId xmlns:p14="http://schemas.microsoft.com/office/powerpoint/2010/main" val="338911472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a:t>Bias</a:t>
            </a:r>
          </a:p>
        </p:txBody>
      </p:sp>
      <p:sp>
        <p:nvSpPr>
          <p:cNvPr id="6" name="Subtitle 2"/>
          <p:cNvSpPr>
            <a:spLocks noGrp="1"/>
          </p:cNvSpPr>
          <p:nvPr>
            <p:ph type="subTitle" idx="10"/>
          </p:nvPr>
        </p:nvSpPr>
        <p:spPr>
          <a:xfrm>
            <a:off x="381000" y="57150"/>
            <a:ext cx="2667000" cy="171450"/>
          </a:xfrm>
        </p:spPr>
        <p:txBody>
          <a:bodyPr/>
          <a:lstStyle/>
          <a:p>
            <a:r>
              <a:rPr lang="en-US" dirty="0"/>
              <a:t>Revisions to Section 120</a:t>
            </a:r>
          </a:p>
        </p:txBody>
      </p:sp>
      <p:sp>
        <p:nvSpPr>
          <p:cNvPr id="8" name="Content Placeholder 1">
            <a:extLst>
              <a:ext uri="{FF2B5EF4-FFF2-40B4-BE49-F238E27FC236}">
                <a16:creationId xmlns:a16="http://schemas.microsoft.com/office/drawing/2014/main" id="{DC7B1755-99A0-4EE7-ADF9-E60E75C5E044}"/>
              </a:ext>
            </a:extLst>
          </p:cNvPr>
          <p:cNvSpPr txBox="1">
            <a:spLocks/>
          </p:cNvSpPr>
          <p:nvPr/>
        </p:nvSpPr>
        <p:spPr bwMode="auto">
          <a:xfrm>
            <a:off x="2438400" y="1924050"/>
            <a:ext cx="5867400" cy="1295400"/>
          </a:xfrm>
          <a:prstGeom prst="rect">
            <a:avLst/>
          </a:prstGeom>
          <a:solidFill>
            <a:schemeClr val="bg2">
              <a:lumMod val="20000"/>
              <a:lumOff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800"/>
              </a:spcBef>
              <a:buNone/>
            </a:pPr>
            <a:r>
              <a:rPr lang="en-US" sz="2000" b="1" dirty="0">
                <a:solidFill>
                  <a:schemeClr val="accent1">
                    <a:lumMod val="75000"/>
                  </a:schemeClr>
                </a:solidFill>
              </a:rPr>
              <a:t>Question: </a:t>
            </a:r>
          </a:p>
          <a:p>
            <a:pPr marL="0" indent="0">
              <a:spcBef>
                <a:spcPts val="800"/>
              </a:spcBef>
              <a:buNone/>
            </a:pPr>
            <a:r>
              <a:rPr lang="en-US" sz="1800" dirty="0">
                <a:solidFill>
                  <a:schemeClr val="accent1">
                    <a:lumMod val="75000"/>
                  </a:schemeClr>
                </a:solidFill>
              </a:rPr>
              <a:t>Does the Board agree with the proposed changes to paragraphs 120.12 A1 – A3?</a:t>
            </a:r>
          </a:p>
          <a:p>
            <a:endParaRPr lang="en-US" sz="1400" dirty="0">
              <a:solidFill>
                <a:schemeClr val="accent1">
                  <a:lumMod val="75000"/>
                </a:schemeClr>
              </a:solidFill>
            </a:endParaRPr>
          </a:p>
          <a:p>
            <a:pPr>
              <a:spcBef>
                <a:spcPts val="800"/>
              </a:spcBef>
            </a:pPr>
            <a:endParaRPr lang="en-US" sz="1600" kern="0" dirty="0"/>
          </a:p>
          <a:p>
            <a:pPr marL="0" indent="0">
              <a:spcBef>
                <a:spcPts val="800"/>
              </a:spcBef>
              <a:buFontTx/>
              <a:buNone/>
            </a:pPr>
            <a:endParaRPr lang="en-US" sz="1800" kern="0" dirty="0"/>
          </a:p>
          <a:p>
            <a:pPr marL="0" indent="0">
              <a:spcBef>
                <a:spcPts val="800"/>
              </a:spcBef>
              <a:buFontTx/>
              <a:buNone/>
            </a:pPr>
            <a:endParaRPr lang="en-US" sz="2000" kern="0" dirty="0"/>
          </a:p>
        </p:txBody>
      </p:sp>
      <p:pic>
        <p:nvPicPr>
          <p:cNvPr id="10" name="Picture 8" descr="Image result for opinion">
            <a:extLst>
              <a:ext uri="{FF2B5EF4-FFF2-40B4-BE49-F238E27FC236}">
                <a16:creationId xmlns:a16="http://schemas.microsoft.com/office/drawing/2014/main" id="{AC144C4A-D83C-41CF-B491-56B8D340B31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157" t="-72" r="20844" b="72"/>
          <a:stretch/>
        </p:blipFill>
        <p:spPr bwMode="auto">
          <a:xfrm>
            <a:off x="152400" y="1352550"/>
            <a:ext cx="2209800" cy="2886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726546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a:t>Organizational Culture</a:t>
            </a:r>
          </a:p>
        </p:txBody>
      </p:sp>
      <p:sp>
        <p:nvSpPr>
          <p:cNvPr id="9" name="Content Placeholder 1"/>
          <p:cNvSpPr>
            <a:spLocks noGrp="1"/>
          </p:cNvSpPr>
          <p:nvPr>
            <p:ph idx="1"/>
          </p:nvPr>
        </p:nvSpPr>
        <p:spPr>
          <a:xfrm>
            <a:off x="152400" y="1352550"/>
            <a:ext cx="8686800" cy="3200400"/>
          </a:xfrm>
        </p:spPr>
        <p:txBody>
          <a:bodyPr/>
          <a:lstStyle/>
          <a:p>
            <a:pPr marL="0" indent="0">
              <a:buNone/>
            </a:pPr>
            <a:r>
              <a:rPr lang="en-US" sz="1600" b="1" dirty="0">
                <a:solidFill>
                  <a:schemeClr val="tx1"/>
                </a:solidFill>
              </a:rPr>
              <a:t>120.13 A2</a:t>
            </a:r>
          </a:p>
          <a:p>
            <a:pPr>
              <a:spcBef>
                <a:spcPts val="300"/>
              </a:spcBef>
            </a:pPr>
            <a:r>
              <a:rPr lang="en-US" sz="1600" dirty="0">
                <a:solidFill>
                  <a:schemeClr val="tx1"/>
                </a:solidFill>
              </a:rPr>
              <a:t>Revised proposed text to align with language in IAASB ISQM 1 ED</a:t>
            </a:r>
          </a:p>
          <a:p>
            <a:pPr>
              <a:spcBef>
                <a:spcPts val="300"/>
              </a:spcBef>
            </a:pPr>
            <a:r>
              <a:rPr lang="en-US" sz="1600" dirty="0">
                <a:solidFill>
                  <a:schemeClr val="tx1"/>
                </a:solidFill>
              </a:rPr>
              <a:t>Inserted last sentence to highlight the importance of adherence to ethical values in dealings with 3</a:t>
            </a:r>
            <a:r>
              <a:rPr lang="en-US" sz="1600" baseline="30000" dirty="0">
                <a:solidFill>
                  <a:schemeClr val="tx1"/>
                </a:solidFill>
              </a:rPr>
              <a:t>rd</a:t>
            </a:r>
            <a:r>
              <a:rPr lang="en-US" sz="1600" dirty="0">
                <a:solidFill>
                  <a:schemeClr val="tx1"/>
                </a:solidFill>
              </a:rPr>
              <a:t> parties with respect to promoting ethical culture within an organization</a:t>
            </a:r>
          </a:p>
          <a:p>
            <a:pPr>
              <a:spcBef>
                <a:spcPts val="300"/>
              </a:spcBef>
            </a:pPr>
            <a:endParaRPr lang="en-US" sz="1600" dirty="0">
              <a:solidFill>
                <a:schemeClr val="tx1"/>
              </a:solidFill>
            </a:endParaRPr>
          </a:p>
          <a:p>
            <a:pPr>
              <a:spcBef>
                <a:spcPts val="300"/>
              </a:spcBef>
            </a:pPr>
            <a:endParaRPr lang="en-US" sz="1600" dirty="0">
              <a:solidFill>
                <a:schemeClr val="tx1"/>
              </a:solidFill>
            </a:endParaRPr>
          </a:p>
          <a:p>
            <a:pPr>
              <a:spcBef>
                <a:spcPts val="300"/>
              </a:spcBef>
            </a:pPr>
            <a:endParaRPr lang="en-US" sz="1600" dirty="0">
              <a:solidFill>
                <a:schemeClr val="tx1"/>
              </a:solidFill>
            </a:endParaRPr>
          </a:p>
          <a:p>
            <a:pPr>
              <a:spcBef>
                <a:spcPts val="300"/>
              </a:spcBef>
            </a:pPr>
            <a:endParaRPr lang="en-US" sz="1600" dirty="0">
              <a:solidFill>
                <a:schemeClr val="tx1"/>
              </a:solidFill>
            </a:endParaRPr>
          </a:p>
          <a:p>
            <a:pPr>
              <a:spcBef>
                <a:spcPts val="300"/>
              </a:spcBef>
            </a:pPr>
            <a:endParaRPr lang="en-US" sz="1600" dirty="0">
              <a:solidFill>
                <a:schemeClr val="tx1"/>
              </a:solidFill>
            </a:endParaRPr>
          </a:p>
          <a:p>
            <a:pPr>
              <a:spcBef>
                <a:spcPts val="300"/>
              </a:spcBef>
            </a:pPr>
            <a:endParaRPr lang="en-US" sz="1600" dirty="0">
              <a:solidFill>
                <a:schemeClr val="tx1"/>
              </a:solidFill>
            </a:endParaRPr>
          </a:p>
          <a:p>
            <a:pPr>
              <a:spcBef>
                <a:spcPts val="300"/>
              </a:spcBef>
            </a:pPr>
            <a:endParaRPr lang="en-US" sz="1600" dirty="0">
              <a:solidFill>
                <a:schemeClr val="tx1"/>
              </a:solidFill>
            </a:endParaRPr>
          </a:p>
          <a:p>
            <a:pPr>
              <a:spcBef>
                <a:spcPts val="300"/>
              </a:spcBef>
            </a:pPr>
            <a:endParaRPr lang="en-US" sz="1600" dirty="0">
              <a:solidFill>
                <a:schemeClr val="tx1"/>
              </a:solidFill>
            </a:endParaRPr>
          </a:p>
          <a:p>
            <a:endParaRPr lang="en-US" sz="1800" dirty="0"/>
          </a:p>
          <a:p>
            <a:pPr marL="0" indent="0">
              <a:spcBef>
                <a:spcPts val="800"/>
              </a:spcBef>
              <a:buNone/>
            </a:pPr>
            <a:endParaRPr lang="en-US" sz="2000" dirty="0"/>
          </a:p>
        </p:txBody>
      </p:sp>
      <p:sp>
        <p:nvSpPr>
          <p:cNvPr id="6" name="Subtitle 2"/>
          <p:cNvSpPr>
            <a:spLocks noGrp="1"/>
          </p:cNvSpPr>
          <p:nvPr>
            <p:ph type="subTitle" idx="10"/>
          </p:nvPr>
        </p:nvSpPr>
        <p:spPr>
          <a:xfrm>
            <a:off x="381000" y="57150"/>
            <a:ext cx="2667000" cy="171450"/>
          </a:xfrm>
        </p:spPr>
        <p:txBody>
          <a:bodyPr/>
          <a:lstStyle/>
          <a:p>
            <a:r>
              <a:rPr lang="en-US" dirty="0"/>
              <a:t>Revisions to Section 120</a:t>
            </a:r>
          </a:p>
        </p:txBody>
      </p:sp>
      <p:pic>
        <p:nvPicPr>
          <p:cNvPr id="8" name="Picture 7">
            <a:extLst>
              <a:ext uri="{FF2B5EF4-FFF2-40B4-BE49-F238E27FC236}">
                <a16:creationId xmlns:a16="http://schemas.microsoft.com/office/drawing/2014/main" id="{EB78FD6E-CE3A-426C-82A5-F8FF86D1221F}"/>
              </a:ext>
            </a:extLst>
          </p:cNvPr>
          <p:cNvPicPr>
            <a:picLocks noChangeAspect="1"/>
          </p:cNvPicPr>
          <p:nvPr/>
        </p:nvPicPr>
        <p:blipFill>
          <a:blip r:embed="rId3"/>
          <a:stretch>
            <a:fillRect/>
          </a:stretch>
        </p:blipFill>
        <p:spPr>
          <a:xfrm>
            <a:off x="268777" y="2647950"/>
            <a:ext cx="8643911" cy="1371600"/>
          </a:xfrm>
          <a:prstGeom prst="rect">
            <a:avLst/>
          </a:prstGeom>
        </p:spPr>
      </p:pic>
    </p:spTree>
    <p:extLst>
      <p:ext uri="{BB962C8B-B14F-4D97-AF65-F5344CB8AC3E}">
        <p14:creationId xmlns:p14="http://schemas.microsoft.com/office/powerpoint/2010/main" val="77342874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1609" y="1352550"/>
            <a:ext cx="5943600" cy="1828800"/>
          </a:xfrm>
        </p:spPr>
        <p:txBody>
          <a:bodyPr/>
          <a:lstStyle/>
          <a:p>
            <a:pPr marL="457200" indent="-457200">
              <a:spcAft>
                <a:spcPts val="0"/>
              </a:spcAft>
              <a:buFont typeface="+mj-lt"/>
              <a:buAutoNum type="arabicPeriod"/>
            </a:pPr>
            <a:r>
              <a:rPr lang="en-US" sz="2000" dirty="0">
                <a:solidFill>
                  <a:schemeClr val="tx1"/>
                </a:solidFill>
              </a:rPr>
              <a:t>Update of Activities since March 2019</a:t>
            </a:r>
          </a:p>
          <a:p>
            <a:pPr marL="457200" indent="-457200">
              <a:spcAft>
                <a:spcPts val="0"/>
              </a:spcAft>
              <a:buFont typeface="+mj-lt"/>
              <a:buAutoNum type="arabicPeriod"/>
            </a:pPr>
            <a:r>
              <a:rPr lang="en-US" sz="2000" dirty="0">
                <a:solidFill>
                  <a:schemeClr val="tx1"/>
                </a:solidFill>
              </a:rPr>
              <a:t>Discuss TF proposals:</a:t>
            </a:r>
          </a:p>
          <a:p>
            <a:pPr lvl="1">
              <a:spcBef>
                <a:spcPts val="600"/>
              </a:spcBef>
              <a:spcAft>
                <a:spcPts val="0"/>
              </a:spcAft>
              <a:buFont typeface="Arial" panose="020B0604020202020204" pitchFamily="34" charset="0"/>
              <a:buChar char="•"/>
            </a:pPr>
            <a:r>
              <a:rPr lang="en-US" dirty="0">
                <a:solidFill>
                  <a:schemeClr val="tx1"/>
                </a:solidFill>
              </a:rPr>
              <a:t>Sections 100, 110 and 120</a:t>
            </a:r>
          </a:p>
          <a:p>
            <a:pPr lvl="1">
              <a:spcBef>
                <a:spcPts val="600"/>
              </a:spcBef>
              <a:spcAft>
                <a:spcPts val="0"/>
              </a:spcAft>
              <a:buFont typeface="Arial" panose="020B0604020202020204" pitchFamily="34" charset="0"/>
              <a:buChar char="•"/>
            </a:pPr>
            <a:r>
              <a:rPr lang="en-US" dirty="0">
                <a:solidFill>
                  <a:schemeClr val="tx1"/>
                </a:solidFill>
              </a:rPr>
              <a:t>Consequential changes in Part 2 &amp; Glossary</a:t>
            </a:r>
            <a:r>
              <a:rPr lang="en-US" sz="2200" dirty="0">
                <a:solidFill>
                  <a:schemeClr val="tx1"/>
                </a:solidFill>
              </a:rPr>
              <a:t> </a:t>
            </a:r>
          </a:p>
        </p:txBody>
      </p:sp>
      <p:sp>
        <p:nvSpPr>
          <p:cNvPr id="3" name="Subtitle 2"/>
          <p:cNvSpPr>
            <a:spLocks noGrp="1"/>
          </p:cNvSpPr>
          <p:nvPr>
            <p:ph type="subTitle" idx="10"/>
          </p:nvPr>
        </p:nvSpPr>
        <p:spPr/>
        <p:txBody>
          <a:bodyPr/>
          <a:lstStyle/>
          <a:p>
            <a:endParaRPr lang="en-US" dirty="0"/>
          </a:p>
        </p:txBody>
      </p:sp>
      <p:sp>
        <p:nvSpPr>
          <p:cNvPr id="4" name="Title 3"/>
          <p:cNvSpPr>
            <a:spLocks noGrp="1"/>
          </p:cNvSpPr>
          <p:nvPr>
            <p:ph type="title"/>
          </p:nvPr>
        </p:nvSpPr>
        <p:spPr/>
        <p:txBody>
          <a:bodyPr/>
          <a:lstStyle/>
          <a:p>
            <a:r>
              <a:rPr lang="en-US"/>
              <a:t>Overview of the Session</a:t>
            </a:r>
            <a:endParaRPr lang="en-US" dirty="0"/>
          </a:p>
        </p:txBody>
      </p:sp>
      <p:pic>
        <p:nvPicPr>
          <p:cNvPr id="5" name="Picture 2" descr="Image result for minds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1465" y="1352550"/>
            <a:ext cx="2966621" cy="2228620"/>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1">
            <a:extLst>
              <a:ext uri="{FF2B5EF4-FFF2-40B4-BE49-F238E27FC236}">
                <a16:creationId xmlns:a16="http://schemas.microsoft.com/office/drawing/2014/main" id="{BDC7FE61-D22C-4037-AE1B-20D30984E50A}"/>
              </a:ext>
            </a:extLst>
          </p:cNvPr>
          <p:cNvSpPr txBox="1">
            <a:spLocks/>
          </p:cNvSpPr>
          <p:nvPr/>
        </p:nvSpPr>
        <p:spPr bwMode="auto">
          <a:xfrm>
            <a:off x="228600" y="3733800"/>
            <a:ext cx="5257800" cy="685800"/>
          </a:xfrm>
          <a:prstGeom prst="rect">
            <a:avLst/>
          </a:prstGeom>
          <a:solidFill>
            <a:schemeClr val="accent4">
              <a:lumMod val="40000"/>
              <a:lumOff val="6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Aft>
                <a:spcPts val="0"/>
              </a:spcAft>
              <a:buNone/>
            </a:pPr>
            <a:r>
              <a:rPr lang="en-US" sz="2000" kern="0" dirty="0">
                <a:solidFill>
                  <a:schemeClr val="tx1"/>
                </a:solidFill>
              </a:rPr>
              <a:t>Aim to seek Board approval of proposed text for exposure during the Wednesday session</a:t>
            </a:r>
          </a:p>
        </p:txBody>
      </p:sp>
      <p:sp>
        <p:nvSpPr>
          <p:cNvPr id="7" name="Arrow: Striped Right 6">
            <a:extLst>
              <a:ext uri="{FF2B5EF4-FFF2-40B4-BE49-F238E27FC236}">
                <a16:creationId xmlns:a16="http://schemas.microsoft.com/office/drawing/2014/main" id="{03B42631-8EB2-43C6-86A4-DE470F49A830}"/>
              </a:ext>
            </a:extLst>
          </p:cNvPr>
          <p:cNvSpPr/>
          <p:nvPr/>
        </p:nvSpPr>
        <p:spPr bwMode="auto">
          <a:xfrm rot="5400000">
            <a:off x="2705099" y="3047999"/>
            <a:ext cx="685798" cy="609601"/>
          </a:xfrm>
          <a:prstGeom prst="striped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spTree>
    <p:extLst>
      <p:ext uri="{BB962C8B-B14F-4D97-AF65-F5344CB8AC3E}">
        <p14:creationId xmlns:p14="http://schemas.microsoft.com/office/powerpoint/2010/main" val="33120690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a:t>Reference to ISQM 1 and Professional Skepticism</a:t>
            </a:r>
          </a:p>
        </p:txBody>
      </p:sp>
      <p:sp>
        <p:nvSpPr>
          <p:cNvPr id="9" name="Content Placeholder 1"/>
          <p:cNvSpPr>
            <a:spLocks noGrp="1"/>
          </p:cNvSpPr>
          <p:nvPr>
            <p:ph idx="1"/>
          </p:nvPr>
        </p:nvSpPr>
        <p:spPr>
          <a:xfrm>
            <a:off x="152400" y="1352550"/>
            <a:ext cx="8686800" cy="3200400"/>
          </a:xfrm>
        </p:spPr>
        <p:txBody>
          <a:bodyPr/>
          <a:lstStyle/>
          <a:p>
            <a:pPr marL="0" indent="0">
              <a:buNone/>
            </a:pPr>
            <a:r>
              <a:rPr lang="en-US" sz="1600" b="1" dirty="0">
                <a:solidFill>
                  <a:schemeClr val="tx1"/>
                </a:solidFill>
              </a:rPr>
              <a:t>120.14 A2</a:t>
            </a:r>
          </a:p>
          <a:p>
            <a:pPr>
              <a:spcBef>
                <a:spcPts val="300"/>
              </a:spcBef>
            </a:pPr>
            <a:r>
              <a:rPr lang="en-US" sz="1600" dirty="0">
                <a:solidFill>
                  <a:schemeClr val="tx1"/>
                </a:solidFill>
              </a:rPr>
              <a:t>Added reference to ISQM 1 to:</a:t>
            </a:r>
          </a:p>
          <a:p>
            <a:pPr lvl="1">
              <a:spcBef>
                <a:spcPts val="300"/>
              </a:spcBef>
            </a:pPr>
            <a:r>
              <a:rPr lang="en-US" sz="1400" dirty="0">
                <a:solidFill>
                  <a:schemeClr val="tx1"/>
                </a:solidFill>
              </a:rPr>
              <a:t>Highlight importance of firm culture towards compliance of the Code by PAPPs</a:t>
            </a:r>
          </a:p>
          <a:p>
            <a:pPr lvl="1">
              <a:spcBef>
                <a:spcPts val="300"/>
              </a:spcBef>
            </a:pPr>
            <a:r>
              <a:rPr lang="en-US" sz="1400" dirty="0">
                <a:solidFill>
                  <a:schemeClr val="tx1"/>
                </a:solidFill>
              </a:rPr>
              <a:t>Demonstrate connectivity between the two Board’s standards</a:t>
            </a:r>
          </a:p>
          <a:p>
            <a:pPr lvl="1">
              <a:spcBef>
                <a:spcPts val="300"/>
              </a:spcBef>
            </a:pPr>
            <a:endParaRPr lang="en-US" sz="1200" dirty="0">
              <a:solidFill>
                <a:schemeClr val="tx1"/>
              </a:solidFill>
            </a:endParaRPr>
          </a:p>
          <a:p>
            <a:pPr lvl="1">
              <a:spcBef>
                <a:spcPts val="300"/>
              </a:spcBef>
            </a:pPr>
            <a:endParaRPr lang="en-US" sz="1200" dirty="0">
              <a:solidFill>
                <a:schemeClr val="tx1"/>
              </a:solidFill>
            </a:endParaRPr>
          </a:p>
          <a:p>
            <a:pPr lvl="1">
              <a:spcBef>
                <a:spcPts val="300"/>
              </a:spcBef>
            </a:pPr>
            <a:endParaRPr lang="en-US" sz="1200" dirty="0">
              <a:solidFill>
                <a:schemeClr val="tx1"/>
              </a:solidFill>
            </a:endParaRPr>
          </a:p>
          <a:p>
            <a:pPr lvl="1">
              <a:spcBef>
                <a:spcPts val="300"/>
              </a:spcBef>
            </a:pPr>
            <a:endParaRPr lang="en-US" sz="1200" dirty="0">
              <a:solidFill>
                <a:schemeClr val="tx1"/>
              </a:solidFill>
            </a:endParaRPr>
          </a:p>
          <a:p>
            <a:pPr marL="347472" lvl="1" indent="0">
              <a:spcBef>
                <a:spcPts val="300"/>
              </a:spcBef>
              <a:buNone/>
            </a:pPr>
            <a:r>
              <a:rPr lang="en-US" sz="1200" dirty="0">
                <a:solidFill>
                  <a:schemeClr val="tx1"/>
                </a:solidFill>
              </a:rPr>
              <a:t>\</a:t>
            </a:r>
          </a:p>
          <a:p>
            <a:pPr marL="347472" lvl="1" indent="0">
              <a:spcBef>
                <a:spcPts val="300"/>
              </a:spcBef>
              <a:buNone/>
            </a:pPr>
            <a:endParaRPr lang="en-US" sz="1200" dirty="0">
              <a:solidFill>
                <a:schemeClr val="tx1"/>
              </a:solidFill>
            </a:endParaRPr>
          </a:p>
          <a:p>
            <a:pPr marL="0" indent="0">
              <a:spcBef>
                <a:spcPts val="300"/>
              </a:spcBef>
              <a:buNone/>
            </a:pPr>
            <a:r>
              <a:rPr lang="en-US" sz="1600" b="1" dirty="0">
                <a:solidFill>
                  <a:schemeClr val="tx1"/>
                </a:solidFill>
              </a:rPr>
              <a:t>120.16 A2</a:t>
            </a:r>
          </a:p>
          <a:p>
            <a:pPr>
              <a:spcBef>
                <a:spcPts val="300"/>
              </a:spcBef>
            </a:pPr>
            <a:r>
              <a:rPr lang="en-US" sz="1600" dirty="0">
                <a:solidFill>
                  <a:schemeClr val="tx1"/>
                </a:solidFill>
              </a:rPr>
              <a:t>Added AM on “determination to act appropriately” to demonstrate how such behavior supports the exercise of PS</a:t>
            </a:r>
          </a:p>
          <a:p>
            <a:pPr>
              <a:spcBef>
                <a:spcPts val="300"/>
              </a:spcBef>
            </a:pPr>
            <a:endParaRPr lang="en-US" sz="1600" dirty="0">
              <a:solidFill>
                <a:schemeClr val="tx1"/>
              </a:solidFill>
            </a:endParaRPr>
          </a:p>
          <a:p>
            <a:pPr>
              <a:spcBef>
                <a:spcPts val="300"/>
              </a:spcBef>
            </a:pPr>
            <a:endParaRPr lang="en-US" sz="1600" dirty="0">
              <a:solidFill>
                <a:schemeClr val="tx1"/>
              </a:solidFill>
            </a:endParaRPr>
          </a:p>
          <a:p>
            <a:pPr>
              <a:spcBef>
                <a:spcPts val="300"/>
              </a:spcBef>
            </a:pPr>
            <a:endParaRPr lang="en-US" sz="1600" dirty="0">
              <a:solidFill>
                <a:schemeClr val="tx1"/>
              </a:solidFill>
            </a:endParaRPr>
          </a:p>
          <a:p>
            <a:pPr>
              <a:spcBef>
                <a:spcPts val="300"/>
              </a:spcBef>
            </a:pPr>
            <a:endParaRPr lang="en-US" sz="1600" dirty="0">
              <a:solidFill>
                <a:schemeClr val="tx1"/>
              </a:solidFill>
            </a:endParaRPr>
          </a:p>
          <a:p>
            <a:endParaRPr lang="en-US" sz="1800" dirty="0"/>
          </a:p>
          <a:p>
            <a:pPr marL="0" indent="0">
              <a:spcBef>
                <a:spcPts val="800"/>
              </a:spcBef>
              <a:buNone/>
            </a:pPr>
            <a:endParaRPr lang="en-US" sz="2000" dirty="0"/>
          </a:p>
        </p:txBody>
      </p:sp>
      <p:sp>
        <p:nvSpPr>
          <p:cNvPr id="6" name="Subtitle 2"/>
          <p:cNvSpPr>
            <a:spLocks noGrp="1"/>
          </p:cNvSpPr>
          <p:nvPr>
            <p:ph type="subTitle" idx="10"/>
          </p:nvPr>
        </p:nvSpPr>
        <p:spPr>
          <a:xfrm>
            <a:off x="381000" y="57150"/>
            <a:ext cx="2667000" cy="171450"/>
          </a:xfrm>
        </p:spPr>
        <p:txBody>
          <a:bodyPr/>
          <a:lstStyle/>
          <a:p>
            <a:r>
              <a:rPr lang="en-US" dirty="0"/>
              <a:t>Revisions to Section 120</a:t>
            </a:r>
          </a:p>
        </p:txBody>
      </p:sp>
      <p:pic>
        <p:nvPicPr>
          <p:cNvPr id="2" name="Picture 1">
            <a:extLst>
              <a:ext uri="{FF2B5EF4-FFF2-40B4-BE49-F238E27FC236}">
                <a16:creationId xmlns:a16="http://schemas.microsoft.com/office/drawing/2014/main" id="{4B4B300C-77A3-45E7-AECC-0BDD3B15AFB2}"/>
              </a:ext>
            </a:extLst>
          </p:cNvPr>
          <p:cNvPicPr>
            <a:picLocks noChangeAspect="1"/>
          </p:cNvPicPr>
          <p:nvPr/>
        </p:nvPicPr>
        <p:blipFill>
          <a:blip r:embed="rId3"/>
          <a:stretch>
            <a:fillRect/>
          </a:stretch>
        </p:blipFill>
        <p:spPr>
          <a:xfrm>
            <a:off x="378246" y="2495550"/>
            <a:ext cx="8225444" cy="1226601"/>
          </a:xfrm>
          <a:prstGeom prst="rect">
            <a:avLst/>
          </a:prstGeom>
          <a:solidFill>
            <a:srgbClr val="F4E8BE"/>
          </a:solidFill>
          <a:ln>
            <a:solidFill>
              <a:schemeClr val="bg1">
                <a:lumMod val="75000"/>
              </a:schemeClr>
            </a:solidFill>
          </a:ln>
        </p:spPr>
      </p:pic>
    </p:spTree>
    <p:extLst>
      <p:ext uri="{BB962C8B-B14F-4D97-AF65-F5344CB8AC3E}">
        <p14:creationId xmlns:p14="http://schemas.microsoft.com/office/powerpoint/2010/main" val="306453344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a:t>Organizational Culture</a:t>
            </a:r>
          </a:p>
        </p:txBody>
      </p:sp>
      <p:sp>
        <p:nvSpPr>
          <p:cNvPr id="6" name="Subtitle 2"/>
          <p:cNvSpPr>
            <a:spLocks noGrp="1"/>
          </p:cNvSpPr>
          <p:nvPr>
            <p:ph type="subTitle" idx="10"/>
          </p:nvPr>
        </p:nvSpPr>
        <p:spPr>
          <a:xfrm>
            <a:off x="381000" y="57150"/>
            <a:ext cx="2667000" cy="171450"/>
          </a:xfrm>
        </p:spPr>
        <p:txBody>
          <a:bodyPr/>
          <a:lstStyle/>
          <a:p>
            <a:r>
              <a:rPr lang="en-US" dirty="0"/>
              <a:t>Revisions to Section 120</a:t>
            </a:r>
          </a:p>
        </p:txBody>
      </p:sp>
      <p:sp>
        <p:nvSpPr>
          <p:cNvPr id="8" name="Content Placeholder 1">
            <a:extLst>
              <a:ext uri="{FF2B5EF4-FFF2-40B4-BE49-F238E27FC236}">
                <a16:creationId xmlns:a16="http://schemas.microsoft.com/office/drawing/2014/main" id="{96B5D0B0-7558-4372-BA38-E678572F8876}"/>
              </a:ext>
            </a:extLst>
          </p:cNvPr>
          <p:cNvSpPr txBox="1">
            <a:spLocks/>
          </p:cNvSpPr>
          <p:nvPr/>
        </p:nvSpPr>
        <p:spPr bwMode="auto">
          <a:xfrm>
            <a:off x="2438400" y="1657350"/>
            <a:ext cx="5867400" cy="2286000"/>
          </a:xfrm>
          <a:prstGeom prst="rect">
            <a:avLst/>
          </a:prstGeom>
          <a:solidFill>
            <a:schemeClr val="bg2">
              <a:lumMod val="20000"/>
              <a:lumOff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800"/>
              </a:spcBef>
              <a:buNone/>
            </a:pPr>
            <a:r>
              <a:rPr lang="en-US" sz="2000" b="1" dirty="0">
                <a:solidFill>
                  <a:schemeClr val="accent1">
                    <a:lumMod val="75000"/>
                  </a:schemeClr>
                </a:solidFill>
              </a:rPr>
              <a:t>Question: </a:t>
            </a:r>
          </a:p>
          <a:p>
            <a:pPr marL="0" indent="0">
              <a:spcBef>
                <a:spcPts val="800"/>
              </a:spcBef>
              <a:buNone/>
            </a:pPr>
            <a:r>
              <a:rPr lang="en-US" sz="1800" dirty="0">
                <a:solidFill>
                  <a:schemeClr val="accent1">
                    <a:lumMod val="75000"/>
                  </a:schemeClr>
                </a:solidFill>
              </a:rPr>
              <a:t>Does the Board agree with the proposed changes relating to:</a:t>
            </a:r>
          </a:p>
          <a:p>
            <a:pPr>
              <a:spcBef>
                <a:spcPts val="800"/>
              </a:spcBef>
            </a:pPr>
            <a:r>
              <a:rPr lang="en-US" sz="1800" dirty="0">
                <a:solidFill>
                  <a:schemeClr val="accent1">
                    <a:lumMod val="75000"/>
                  </a:schemeClr>
                </a:solidFill>
              </a:rPr>
              <a:t>Organizational culture? </a:t>
            </a:r>
          </a:p>
          <a:p>
            <a:pPr>
              <a:spcBef>
                <a:spcPts val="800"/>
              </a:spcBef>
            </a:pPr>
            <a:r>
              <a:rPr lang="en-US" sz="1800" dirty="0">
                <a:solidFill>
                  <a:schemeClr val="accent1">
                    <a:lumMod val="75000"/>
                  </a:schemeClr>
                </a:solidFill>
              </a:rPr>
              <a:t>cross-reference to ISQM 1 and PS?</a:t>
            </a:r>
            <a:endParaRPr lang="en-US" sz="1400" dirty="0">
              <a:solidFill>
                <a:schemeClr val="accent1">
                  <a:lumMod val="75000"/>
                </a:schemeClr>
              </a:solidFill>
            </a:endParaRPr>
          </a:p>
          <a:p>
            <a:pPr>
              <a:spcBef>
                <a:spcPts val="800"/>
              </a:spcBef>
            </a:pPr>
            <a:endParaRPr lang="en-US" sz="1600" kern="0" dirty="0"/>
          </a:p>
          <a:p>
            <a:pPr marL="0" indent="0">
              <a:spcBef>
                <a:spcPts val="800"/>
              </a:spcBef>
              <a:buFontTx/>
              <a:buNone/>
            </a:pPr>
            <a:endParaRPr lang="en-US" sz="1800" kern="0" dirty="0"/>
          </a:p>
          <a:p>
            <a:pPr marL="0" indent="0">
              <a:spcBef>
                <a:spcPts val="800"/>
              </a:spcBef>
              <a:buFontTx/>
              <a:buNone/>
            </a:pPr>
            <a:endParaRPr lang="en-US" sz="2000" kern="0" dirty="0"/>
          </a:p>
        </p:txBody>
      </p:sp>
      <p:pic>
        <p:nvPicPr>
          <p:cNvPr id="10" name="Picture 8" descr="Image result for opinion">
            <a:extLst>
              <a:ext uri="{FF2B5EF4-FFF2-40B4-BE49-F238E27FC236}">
                <a16:creationId xmlns:a16="http://schemas.microsoft.com/office/drawing/2014/main" id="{3FFC90D0-3BC4-418E-A5D2-7DE86553688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157" t="-72" r="20844" b="72"/>
          <a:stretch/>
        </p:blipFill>
        <p:spPr bwMode="auto">
          <a:xfrm>
            <a:off x="152400" y="1352550"/>
            <a:ext cx="2209800" cy="2886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588224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a:t>Consequential Changes</a:t>
            </a:r>
          </a:p>
        </p:txBody>
      </p:sp>
      <p:sp>
        <p:nvSpPr>
          <p:cNvPr id="9" name="Content Placeholder 1"/>
          <p:cNvSpPr>
            <a:spLocks noGrp="1"/>
          </p:cNvSpPr>
          <p:nvPr>
            <p:ph idx="1"/>
          </p:nvPr>
        </p:nvSpPr>
        <p:spPr>
          <a:xfrm>
            <a:off x="152400" y="1352550"/>
            <a:ext cx="8458200" cy="3200400"/>
          </a:xfrm>
        </p:spPr>
        <p:txBody>
          <a:bodyPr/>
          <a:lstStyle/>
          <a:p>
            <a:r>
              <a:rPr lang="en-US" sz="2000" dirty="0">
                <a:solidFill>
                  <a:schemeClr val="tx1"/>
                </a:solidFill>
              </a:rPr>
              <a:t>Reviewed Parts 2 - 4B of the Code </a:t>
            </a:r>
          </a:p>
          <a:p>
            <a:r>
              <a:rPr lang="en-US" sz="2000" dirty="0">
                <a:solidFill>
                  <a:schemeClr val="tx1"/>
                </a:solidFill>
              </a:rPr>
              <a:t>Taken into consideration:</a:t>
            </a:r>
          </a:p>
          <a:p>
            <a:pPr lvl="1">
              <a:spcBef>
                <a:spcPts val="600"/>
              </a:spcBef>
            </a:pPr>
            <a:r>
              <a:rPr lang="en-US" sz="1800" dirty="0">
                <a:solidFill>
                  <a:schemeClr val="tx1"/>
                </a:solidFill>
              </a:rPr>
              <a:t>Focus is on Part 1 of the Code as the Role and Mindset concepts apply to all PAs when undertaking professional activities</a:t>
            </a:r>
          </a:p>
          <a:p>
            <a:pPr lvl="1">
              <a:spcBef>
                <a:spcPts val="600"/>
              </a:spcBef>
            </a:pPr>
            <a:r>
              <a:rPr lang="en-US" sz="1800" dirty="0">
                <a:solidFill>
                  <a:schemeClr val="tx1"/>
                </a:solidFill>
              </a:rPr>
              <a:t>Reference to application of the CF already included in every Section </a:t>
            </a:r>
          </a:p>
          <a:p>
            <a:pPr lvl="1">
              <a:spcBef>
                <a:spcPts val="600"/>
              </a:spcBef>
            </a:pPr>
            <a:r>
              <a:rPr lang="en-US" sz="1800" dirty="0">
                <a:solidFill>
                  <a:schemeClr val="tx1"/>
                </a:solidFill>
              </a:rPr>
              <a:t>Stakeholders’ caution (including those from CAG) about the need to add more material to the Code in light of the revised and restructured Code only becoming effective in June 2019</a:t>
            </a:r>
          </a:p>
          <a:p>
            <a:pPr>
              <a:spcBef>
                <a:spcPts val="300"/>
              </a:spcBef>
            </a:pPr>
            <a:endParaRPr lang="en-US" sz="1600" dirty="0">
              <a:solidFill>
                <a:schemeClr val="tx1"/>
              </a:solidFill>
            </a:endParaRPr>
          </a:p>
          <a:p>
            <a:pPr>
              <a:spcBef>
                <a:spcPts val="300"/>
              </a:spcBef>
            </a:pPr>
            <a:endParaRPr lang="en-US" sz="1600" dirty="0">
              <a:solidFill>
                <a:schemeClr val="tx1"/>
              </a:solidFill>
            </a:endParaRPr>
          </a:p>
          <a:p>
            <a:pPr>
              <a:spcBef>
                <a:spcPts val="300"/>
              </a:spcBef>
            </a:pPr>
            <a:endParaRPr lang="en-US" sz="1600" dirty="0">
              <a:solidFill>
                <a:schemeClr val="tx1"/>
              </a:solidFill>
            </a:endParaRPr>
          </a:p>
          <a:p>
            <a:pPr>
              <a:spcBef>
                <a:spcPts val="300"/>
              </a:spcBef>
            </a:pPr>
            <a:endParaRPr lang="en-US" sz="1600" dirty="0">
              <a:solidFill>
                <a:schemeClr val="tx1"/>
              </a:solidFill>
            </a:endParaRPr>
          </a:p>
          <a:p>
            <a:pPr>
              <a:spcBef>
                <a:spcPts val="300"/>
              </a:spcBef>
            </a:pPr>
            <a:endParaRPr lang="en-US" sz="1600" dirty="0">
              <a:solidFill>
                <a:schemeClr val="tx1"/>
              </a:solidFill>
            </a:endParaRPr>
          </a:p>
          <a:p>
            <a:pPr>
              <a:spcBef>
                <a:spcPts val="300"/>
              </a:spcBef>
            </a:pPr>
            <a:endParaRPr lang="en-US" sz="1600" dirty="0">
              <a:solidFill>
                <a:schemeClr val="tx1"/>
              </a:solidFill>
            </a:endParaRPr>
          </a:p>
          <a:p>
            <a:pPr>
              <a:spcBef>
                <a:spcPts val="300"/>
              </a:spcBef>
            </a:pPr>
            <a:endParaRPr lang="en-US" sz="1600" dirty="0">
              <a:solidFill>
                <a:schemeClr val="tx1"/>
              </a:solidFill>
            </a:endParaRPr>
          </a:p>
          <a:p>
            <a:pPr>
              <a:spcBef>
                <a:spcPts val="300"/>
              </a:spcBef>
            </a:pPr>
            <a:endParaRPr lang="en-US" sz="1600" dirty="0">
              <a:solidFill>
                <a:schemeClr val="tx1"/>
              </a:solidFill>
            </a:endParaRPr>
          </a:p>
          <a:p>
            <a:endParaRPr lang="en-US" sz="1800" dirty="0"/>
          </a:p>
          <a:p>
            <a:pPr marL="0" indent="0">
              <a:spcBef>
                <a:spcPts val="800"/>
              </a:spcBef>
              <a:buNone/>
            </a:pPr>
            <a:endParaRPr lang="en-US" sz="2000" dirty="0"/>
          </a:p>
        </p:txBody>
      </p:sp>
      <p:sp>
        <p:nvSpPr>
          <p:cNvPr id="6" name="Subtitle 2"/>
          <p:cNvSpPr>
            <a:spLocks noGrp="1"/>
          </p:cNvSpPr>
          <p:nvPr>
            <p:ph type="subTitle" idx="10"/>
          </p:nvPr>
        </p:nvSpPr>
        <p:spPr>
          <a:xfrm>
            <a:off x="381000" y="57150"/>
            <a:ext cx="2667000" cy="171450"/>
          </a:xfrm>
        </p:spPr>
        <p:txBody>
          <a:bodyPr/>
          <a:lstStyle/>
          <a:p>
            <a:endParaRPr lang="en-US" dirty="0"/>
          </a:p>
        </p:txBody>
      </p:sp>
    </p:spTree>
    <p:extLst>
      <p:ext uri="{BB962C8B-B14F-4D97-AF65-F5344CB8AC3E}">
        <p14:creationId xmlns:p14="http://schemas.microsoft.com/office/powerpoint/2010/main" val="20354339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a:t>Consequential Changes</a:t>
            </a:r>
          </a:p>
        </p:txBody>
      </p:sp>
      <p:sp>
        <p:nvSpPr>
          <p:cNvPr id="9" name="Content Placeholder 1"/>
          <p:cNvSpPr>
            <a:spLocks noGrp="1"/>
          </p:cNvSpPr>
          <p:nvPr>
            <p:ph idx="1"/>
          </p:nvPr>
        </p:nvSpPr>
        <p:spPr>
          <a:xfrm>
            <a:off x="152400" y="1352550"/>
            <a:ext cx="8686800" cy="3200400"/>
          </a:xfrm>
        </p:spPr>
        <p:txBody>
          <a:bodyPr/>
          <a:lstStyle/>
          <a:p>
            <a:pPr>
              <a:spcBef>
                <a:spcPts val="300"/>
              </a:spcBef>
            </a:pPr>
            <a:endParaRPr lang="en-US" sz="1600" dirty="0">
              <a:solidFill>
                <a:schemeClr val="tx1"/>
              </a:solidFill>
            </a:endParaRPr>
          </a:p>
          <a:p>
            <a:pPr>
              <a:spcBef>
                <a:spcPts val="300"/>
              </a:spcBef>
            </a:pPr>
            <a:endParaRPr lang="en-US" sz="1600" dirty="0">
              <a:solidFill>
                <a:schemeClr val="tx1"/>
              </a:solidFill>
            </a:endParaRPr>
          </a:p>
          <a:p>
            <a:pPr>
              <a:spcBef>
                <a:spcPts val="300"/>
              </a:spcBef>
            </a:pPr>
            <a:endParaRPr lang="en-US" sz="1600" dirty="0">
              <a:solidFill>
                <a:schemeClr val="tx1"/>
              </a:solidFill>
            </a:endParaRPr>
          </a:p>
          <a:p>
            <a:pPr>
              <a:spcBef>
                <a:spcPts val="300"/>
              </a:spcBef>
            </a:pPr>
            <a:endParaRPr lang="en-US" sz="1600" dirty="0">
              <a:solidFill>
                <a:schemeClr val="tx1"/>
              </a:solidFill>
            </a:endParaRPr>
          </a:p>
          <a:p>
            <a:pPr>
              <a:spcBef>
                <a:spcPts val="300"/>
              </a:spcBef>
            </a:pPr>
            <a:endParaRPr lang="en-US" sz="1600" dirty="0">
              <a:solidFill>
                <a:schemeClr val="tx1"/>
              </a:solidFill>
            </a:endParaRPr>
          </a:p>
          <a:p>
            <a:pPr>
              <a:spcBef>
                <a:spcPts val="300"/>
              </a:spcBef>
            </a:pPr>
            <a:endParaRPr lang="en-US" sz="1600" dirty="0">
              <a:solidFill>
                <a:schemeClr val="tx1"/>
              </a:solidFill>
            </a:endParaRPr>
          </a:p>
          <a:p>
            <a:pPr>
              <a:spcBef>
                <a:spcPts val="300"/>
              </a:spcBef>
            </a:pPr>
            <a:endParaRPr lang="en-US" sz="1600" dirty="0">
              <a:solidFill>
                <a:schemeClr val="tx1"/>
              </a:solidFill>
            </a:endParaRPr>
          </a:p>
          <a:p>
            <a:pPr>
              <a:spcBef>
                <a:spcPts val="300"/>
              </a:spcBef>
            </a:pPr>
            <a:endParaRPr lang="en-US" sz="1600" dirty="0">
              <a:solidFill>
                <a:schemeClr val="tx1"/>
              </a:solidFill>
            </a:endParaRPr>
          </a:p>
          <a:p>
            <a:endParaRPr lang="en-US" sz="1800" dirty="0"/>
          </a:p>
          <a:p>
            <a:pPr marL="0" indent="0">
              <a:spcBef>
                <a:spcPts val="800"/>
              </a:spcBef>
              <a:buNone/>
            </a:pPr>
            <a:endParaRPr lang="en-US" sz="2000" dirty="0"/>
          </a:p>
        </p:txBody>
      </p:sp>
      <p:sp>
        <p:nvSpPr>
          <p:cNvPr id="6" name="Subtitle 2"/>
          <p:cNvSpPr>
            <a:spLocks noGrp="1"/>
          </p:cNvSpPr>
          <p:nvPr>
            <p:ph type="subTitle" idx="10"/>
          </p:nvPr>
        </p:nvSpPr>
        <p:spPr>
          <a:xfrm>
            <a:off x="381000" y="57150"/>
            <a:ext cx="2667000" cy="171450"/>
          </a:xfrm>
        </p:spPr>
        <p:txBody>
          <a:bodyPr/>
          <a:lstStyle/>
          <a:p>
            <a:endParaRPr lang="en-US" dirty="0"/>
          </a:p>
        </p:txBody>
      </p:sp>
      <p:graphicFrame>
        <p:nvGraphicFramePr>
          <p:cNvPr id="3" name="Table 2">
            <a:extLst>
              <a:ext uri="{FF2B5EF4-FFF2-40B4-BE49-F238E27FC236}">
                <a16:creationId xmlns:a16="http://schemas.microsoft.com/office/drawing/2014/main" id="{B4A6ACFA-BFB9-4E04-A504-CE70B3B8187D}"/>
              </a:ext>
            </a:extLst>
          </p:cNvPr>
          <p:cNvGraphicFramePr>
            <a:graphicFrameLocks noGrp="1"/>
          </p:cNvGraphicFramePr>
          <p:nvPr>
            <p:extLst>
              <p:ext uri="{D42A27DB-BD31-4B8C-83A1-F6EECF244321}">
                <p14:modId xmlns:p14="http://schemas.microsoft.com/office/powerpoint/2010/main" val="2352512378"/>
              </p:ext>
            </p:extLst>
          </p:nvPr>
        </p:nvGraphicFramePr>
        <p:xfrm>
          <a:off x="166630" y="1316975"/>
          <a:ext cx="8824970" cy="3007375"/>
        </p:xfrm>
        <a:graphic>
          <a:graphicData uri="http://schemas.openxmlformats.org/drawingml/2006/table">
            <a:tbl>
              <a:tblPr firstRow="1" bandRow="1">
                <a:tableStyleId>{5C22544A-7EE6-4342-B048-85BDC9FD1C3A}</a:tableStyleId>
              </a:tblPr>
              <a:tblGrid>
                <a:gridCol w="1204970">
                  <a:extLst>
                    <a:ext uri="{9D8B030D-6E8A-4147-A177-3AD203B41FA5}">
                      <a16:colId xmlns:a16="http://schemas.microsoft.com/office/drawing/2014/main" val="971349446"/>
                    </a:ext>
                  </a:extLst>
                </a:gridCol>
                <a:gridCol w="7620000">
                  <a:extLst>
                    <a:ext uri="{9D8B030D-6E8A-4147-A177-3AD203B41FA5}">
                      <a16:colId xmlns:a16="http://schemas.microsoft.com/office/drawing/2014/main" val="1922057319"/>
                    </a:ext>
                  </a:extLst>
                </a:gridCol>
              </a:tblGrid>
              <a:tr h="613410">
                <a:tc>
                  <a:txBody>
                    <a:bodyPr/>
                    <a:lstStyle/>
                    <a:p>
                      <a:pPr marL="0" algn="l" defTabSz="457200" rtl="0" eaLnBrk="1" latinLnBrk="0" hangingPunct="1"/>
                      <a:r>
                        <a:rPr lang="en-US" sz="1800" kern="1200" dirty="0">
                          <a:solidFill>
                            <a:srgbClr val="C00000"/>
                          </a:solidFill>
                          <a:latin typeface="+mn-lt"/>
                          <a:ea typeface="+mn-ea"/>
                          <a:cs typeface="+mn-cs"/>
                        </a:rPr>
                        <a:t>200.5 A3</a:t>
                      </a:r>
                    </a:p>
                  </a:txBody>
                  <a:tcPr>
                    <a:solidFill>
                      <a:schemeClr val="bg1">
                        <a:lumMod val="95000"/>
                      </a:schemeClr>
                    </a:solidFill>
                  </a:tcPr>
                </a:tc>
                <a:tc>
                  <a:txBody>
                    <a:bodyPr/>
                    <a:lstStyle/>
                    <a:p>
                      <a:pPr marL="0" algn="l" defTabSz="457200" rtl="0" eaLnBrk="1" latinLnBrk="0" hangingPunct="1"/>
                      <a:r>
                        <a:rPr lang="en-US" sz="1800" b="0" kern="1200" dirty="0">
                          <a:solidFill>
                            <a:schemeClr val="dk1"/>
                          </a:solidFill>
                          <a:latin typeface="+mn-lt"/>
                          <a:ea typeface="+mn-ea"/>
                          <a:cs typeface="+mn-cs"/>
                        </a:rPr>
                        <a:t>Added a bullet on examples of actions that promote ethics-based culture; this proposed change aligns with the language in the “organizational culture” concept in 120.13 A2  </a:t>
                      </a:r>
                    </a:p>
                  </a:txBody>
                  <a:tcPr>
                    <a:solidFill>
                      <a:schemeClr val="bg1">
                        <a:lumMod val="95000"/>
                      </a:schemeClr>
                    </a:solidFill>
                  </a:tcPr>
                </a:tc>
                <a:extLst>
                  <a:ext uri="{0D108BD9-81ED-4DB2-BD59-A6C34878D82A}">
                    <a16:rowId xmlns:a16="http://schemas.microsoft.com/office/drawing/2014/main" val="1017094483"/>
                  </a:ext>
                </a:extLst>
              </a:tr>
              <a:tr h="613410">
                <a:tc>
                  <a:txBody>
                    <a:bodyPr/>
                    <a:lstStyle/>
                    <a:p>
                      <a:pPr marL="0" algn="l" defTabSz="457200" rtl="0" eaLnBrk="1" latinLnBrk="0" hangingPunct="1"/>
                      <a:r>
                        <a:rPr lang="en-US" sz="1800" b="1" kern="1200" dirty="0">
                          <a:solidFill>
                            <a:srgbClr val="C00000"/>
                          </a:solidFill>
                          <a:latin typeface="+mn-lt"/>
                          <a:ea typeface="+mn-ea"/>
                          <a:cs typeface="+mn-cs"/>
                        </a:rPr>
                        <a:t>R220.4</a:t>
                      </a:r>
                    </a:p>
                  </a:txBody>
                  <a:tcPr/>
                </a:tc>
                <a:tc>
                  <a:txBody>
                    <a:bodyPr/>
                    <a:lstStyle/>
                    <a:p>
                      <a:r>
                        <a:rPr lang="en-US" sz="1800" b="0" dirty="0"/>
                        <a:t>Added a requirement for PA to be aware of the risk of bias when preparing or presenting information </a:t>
                      </a:r>
                    </a:p>
                  </a:txBody>
                  <a:tcPr/>
                </a:tc>
                <a:extLst>
                  <a:ext uri="{0D108BD9-81ED-4DB2-BD59-A6C34878D82A}">
                    <a16:rowId xmlns:a16="http://schemas.microsoft.com/office/drawing/2014/main" val="2538553177"/>
                  </a:ext>
                </a:extLst>
              </a:tr>
              <a:tr h="373380">
                <a:tc>
                  <a:txBody>
                    <a:bodyPr/>
                    <a:lstStyle/>
                    <a:p>
                      <a:pPr marL="0" algn="l" defTabSz="457200" rtl="0" eaLnBrk="1" latinLnBrk="0" hangingPunct="1"/>
                      <a:r>
                        <a:rPr lang="en-US" sz="1800" b="1" kern="1200" dirty="0">
                          <a:solidFill>
                            <a:srgbClr val="C00000"/>
                          </a:solidFill>
                          <a:latin typeface="+mn-lt"/>
                          <a:ea typeface="+mn-ea"/>
                          <a:cs typeface="+mn-cs"/>
                        </a:rPr>
                        <a:t>R220.7</a:t>
                      </a:r>
                    </a:p>
                  </a:txBody>
                  <a:tcPr>
                    <a:solidFill>
                      <a:schemeClr val="bg1">
                        <a:lumMod val="95000"/>
                      </a:schemeClr>
                    </a:solidFill>
                  </a:tcPr>
                </a:tc>
                <a:tc>
                  <a:txBody>
                    <a:bodyPr/>
                    <a:lstStyle/>
                    <a:p>
                      <a:r>
                        <a:rPr lang="en-US" sz="1800" b="0" dirty="0"/>
                        <a:t>Revised requirement that aligns with revisions to description of objectivity</a:t>
                      </a:r>
                    </a:p>
                  </a:txBody>
                  <a:tcPr>
                    <a:solidFill>
                      <a:schemeClr val="bg1">
                        <a:lumMod val="95000"/>
                      </a:schemeClr>
                    </a:solidFill>
                  </a:tcPr>
                </a:tc>
                <a:extLst>
                  <a:ext uri="{0D108BD9-81ED-4DB2-BD59-A6C34878D82A}">
                    <a16:rowId xmlns:a16="http://schemas.microsoft.com/office/drawing/2014/main" val="4228045733"/>
                  </a:ext>
                </a:extLst>
              </a:tr>
              <a:tr h="392430">
                <a:tc>
                  <a:txBody>
                    <a:bodyPr/>
                    <a:lstStyle/>
                    <a:p>
                      <a:pPr marL="0" algn="l" defTabSz="457200" rtl="0" eaLnBrk="1" latinLnBrk="0" hangingPunct="1"/>
                      <a:r>
                        <a:rPr lang="en-US" sz="1800" b="1" kern="1200" dirty="0">
                          <a:solidFill>
                            <a:srgbClr val="C00000"/>
                          </a:solidFill>
                          <a:latin typeface="+mn-lt"/>
                          <a:ea typeface="+mn-ea"/>
                          <a:cs typeface="+mn-cs"/>
                        </a:rPr>
                        <a:t>270.3 A2</a:t>
                      </a:r>
                    </a:p>
                  </a:txBody>
                  <a:tcPr/>
                </a:tc>
                <a:tc>
                  <a:txBody>
                    <a:bodyPr/>
                    <a:lstStyle/>
                    <a:p>
                      <a:r>
                        <a:rPr lang="en-US" sz="1800" b="0" dirty="0"/>
                        <a:t>Added a new paragraph on determination to act appropriately when a PA is facing pressure</a:t>
                      </a:r>
                    </a:p>
                  </a:txBody>
                  <a:tcPr/>
                </a:tc>
                <a:extLst>
                  <a:ext uri="{0D108BD9-81ED-4DB2-BD59-A6C34878D82A}">
                    <a16:rowId xmlns:a16="http://schemas.microsoft.com/office/drawing/2014/main" val="3738319404"/>
                  </a:ext>
                </a:extLst>
              </a:tr>
              <a:tr h="439435">
                <a:tc>
                  <a:txBody>
                    <a:bodyPr/>
                    <a:lstStyle/>
                    <a:p>
                      <a:r>
                        <a:rPr lang="en-US" sz="1800" b="1" kern="1200" dirty="0">
                          <a:solidFill>
                            <a:srgbClr val="C00000"/>
                          </a:solidFill>
                          <a:latin typeface="+mn-lt"/>
                          <a:ea typeface="+mn-ea"/>
                          <a:cs typeface="+mn-cs"/>
                        </a:rPr>
                        <a:t>Glossary</a:t>
                      </a:r>
                    </a:p>
                  </a:txBody>
                  <a:tcPr>
                    <a:solidFill>
                      <a:schemeClr val="bg1">
                        <a:lumMod val="95000"/>
                      </a:schemeClr>
                    </a:solidFill>
                  </a:tcPr>
                </a:tc>
                <a:tc>
                  <a:txBody>
                    <a:bodyPr/>
                    <a:lstStyle/>
                    <a:p>
                      <a:r>
                        <a:rPr lang="en-US" sz="1800" b="0" dirty="0"/>
                        <a:t>Inserted the description of “professional judgment”</a:t>
                      </a:r>
                    </a:p>
                  </a:txBody>
                  <a:tcPr>
                    <a:solidFill>
                      <a:schemeClr val="bg1">
                        <a:lumMod val="95000"/>
                      </a:schemeClr>
                    </a:solidFill>
                  </a:tcPr>
                </a:tc>
                <a:extLst>
                  <a:ext uri="{0D108BD9-81ED-4DB2-BD59-A6C34878D82A}">
                    <a16:rowId xmlns:a16="http://schemas.microsoft.com/office/drawing/2014/main" val="1016833999"/>
                  </a:ext>
                </a:extLst>
              </a:tr>
            </a:tbl>
          </a:graphicData>
        </a:graphic>
      </p:graphicFrame>
    </p:spTree>
    <p:extLst>
      <p:ext uri="{BB962C8B-B14F-4D97-AF65-F5344CB8AC3E}">
        <p14:creationId xmlns:p14="http://schemas.microsoft.com/office/powerpoint/2010/main" val="234475406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a:t>Consequential Changes</a:t>
            </a:r>
          </a:p>
        </p:txBody>
      </p:sp>
      <p:sp>
        <p:nvSpPr>
          <p:cNvPr id="6" name="Subtitle 2"/>
          <p:cNvSpPr>
            <a:spLocks noGrp="1"/>
          </p:cNvSpPr>
          <p:nvPr>
            <p:ph type="subTitle" idx="10"/>
          </p:nvPr>
        </p:nvSpPr>
        <p:spPr>
          <a:xfrm>
            <a:off x="381000" y="57150"/>
            <a:ext cx="2667000" cy="171450"/>
          </a:xfrm>
        </p:spPr>
        <p:txBody>
          <a:bodyPr/>
          <a:lstStyle/>
          <a:p>
            <a:endParaRPr lang="en-US" dirty="0"/>
          </a:p>
        </p:txBody>
      </p:sp>
      <p:sp>
        <p:nvSpPr>
          <p:cNvPr id="7" name="Content Placeholder 1">
            <a:extLst>
              <a:ext uri="{FF2B5EF4-FFF2-40B4-BE49-F238E27FC236}">
                <a16:creationId xmlns:a16="http://schemas.microsoft.com/office/drawing/2014/main" id="{80264817-78E8-4F6C-B00C-0339E8D005DB}"/>
              </a:ext>
            </a:extLst>
          </p:cNvPr>
          <p:cNvSpPr txBox="1">
            <a:spLocks/>
          </p:cNvSpPr>
          <p:nvPr/>
        </p:nvSpPr>
        <p:spPr bwMode="auto">
          <a:xfrm>
            <a:off x="2438400" y="1924050"/>
            <a:ext cx="5867400" cy="1295400"/>
          </a:xfrm>
          <a:prstGeom prst="rect">
            <a:avLst/>
          </a:prstGeom>
          <a:solidFill>
            <a:schemeClr val="bg2">
              <a:lumMod val="20000"/>
              <a:lumOff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800"/>
              </a:spcBef>
              <a:buNone/>
            </a:pPr>
            <a:r>
              <a:rPr lang="en-US" sz="2000" b="1" dirty="0">
                <a:solidFill>
                  <a:schemeClr val="accent1">
                    <a:lumMod val="75000"/>
                  </a:schemeClr>
                </a:solidFill>
              </a:rPr>
              <a:t>Question: </a:t>
            </a:r>
          </a:p>
          <a:p>
            <a:pPr marL="0" indent="0">
              <a:spcBef>
                <a:spcPts val="800"/>
              </a:spcBef>
              <a:buNone/>
            </a:pPr>
            <a:r>
              <a:rPr lang="en-US" sz="1800" dirty="0">
                <a:solidFill>
                  <a:schemeClr val="accent1">
                    <a:lumMod val="75000"/>
                  </a:schemeClr>
                </a:solidFill>
              </a:rPr>
              <a:t>Does the Board agree with:</a:t>
            </a:r>
          </a:p>
          <a:p>
            <a:pPr>
              <a:spcBef>
                <a:spcPts val="300"/>
              </a:spcBef>
            </a:pPr>
            <a:r>
              <a:rPr lang="en-US" sz="1600" dirty="0">
                <a:solidFill>
                  <a:schemeClr val="accent1">
                    <a:lumMod val="75000"/>
                  </a:schemeClr>
                </a:solidFill>
              </a:rPr>
              <a:t>The consequential changes in Part 2?</a:t>
            </a:r>
          </a:p>
          <a:p>
            <a:pPr>
              <a:spcBef>
                <a:spcPts val="300"/>
              </a:spcBef>
            </a:pPr>
            <a:r>
              <a:rPr lang="en-US" sz="1600" dirty="0">
                <a:solidFill>
                  <a:schemeClr val="accent1">
                    <a:lumMod val="75000"/>
                  </a:schemeClr>
                </a:solidFill>
              </a:rPr>
              <a:t>The insertion of PJ description in the Glossary?</a:t>
            </a:r>
          </a:p>
          <a:p>
            <a:pPr>
              <a:spcBef>
                <a:spcPts val="800"/>
              </a:spcBef>
            </a:pPr>
            <a:endParaRPr lang="en-US" sz="1600" kern="0" dirty="0"/>
          </a:p>
          <a:p>
            <a:pPr marL="0" indent="0">
              <a:spcBef>
                <a:spcPts val="800"/>
              </a:spcBef>
              <a:buFontTx/>
              <a:buNone/>
            </a:pPr>
            <a:endParaRPr lang="en-US" sz="1800" kern="0" dirty="0"/>
          </a:p>
          <a:p>
            <a:pPr marL="0" indent="0">
              <a:spcBef>
                <a:spcPts val="800"/>
              </a:spcBef>
              <a:buFontTx/>
              <a:buNone/>
            </a:pPr>
            <a:endParaRPr lang="en-US" sz="2000" kern="0" dirty="0"/>
          </a:p>
        </p:txBody>
      </p:sp>
      <p:pic>
        <p:nvPicPr>
          <p:cNvPr id="8" name="Picture 8" descr="Image result for opinion">
            <a:extLst>
              <a:ext uri="{FF2B5EF4-FFF2-40B4-BE49-F238E27FC236}">
                <a16:creationId xmlns:a16="http://schemas.microsoft.com/office/drawing/2014/main" id="{E3DE310D-4B9D-44EA-8DFF-8E448819E2A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157" t="-72" r="20844" b="72"/>
          <a:stretch/>
        </p:blipFill>
        <p:spPr bwMode="auto">
          <a:xfrm>
            <a:off x="152400" y="1352550"/>
            <a:ext cx="2209800" cy="2886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523523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a:t>Next Steps</a:t>
            </a:r>
          </a:p>
        </p:txBody>
      </p:sp>
      <p:sp>
        <p:nvSpPr>
          <p:cNvPr id="9" name="Content Placeholder 1"/>
          <p:cNvSpPr>
            <a:spLocks noGrp="1"/>
          </p:cNvSpPr>
          <p:nvPr>
            <p:ph idx="1"/>
          </p:nvPr>
        </p:nvSpPr>
        <p:spPr>
          <a:xfrm>
            <a:off x="152400" y="1352550"/>
            <a:ext cx="5334000" cy="3048000"/>
          </a:xfrm>
        </p:spPr>
        <p:txBody>
          <a:bodyPr/>
          <a:lstStyle/>
          <a:p>
            <a:pPr marL="0" indent="0">
              <a:spcBef>
                <a:spcPts val="800"/>
              </a:spcBef>
              <a:buNone/>
            </a:pPr>
            <a:endParaRPr lang="en-US" sz="1800" dirty="0"/>
          </a:p>
          <a:p>
            <a:pPr marL="0" indent="0">
              <a:spcBef>
                <a:spcPts val="800"/>
              </a:spcBef>
              <a:buNone/>
            </a:pPr>
            <a:endParaRPr lang="en-US" sz="2000" dirty="0"/>
          </a:p>
        </p:txBody>
      </p:sp>
      <p:sp>
        <p:nvSpPr>
          <p:cNvPr id="6" name="Subtitle 2"/>
          <p:cNvSpPr>
            <a:spLocks noGrp="1"/>
          </p:cNvSpPr>
          <p:nvPr>
            <p:ph type="subTitle" idx="10"/>
          </p:nvPr>
        </p:nvSpPr>
        <p:spPr>
          <a:xfrm>
            <a:off x="381000" y="57150"/>
            <a:ext cx="2667000" cy="171450"/>
          </a:xfrm>
        </p:spPr>
        <p:txBody>
          <a:bodyPr/>
          <a:lstStyle/>
          <a:p>
            <a:endParaRPr lang="en-US" dirty="0"/>
          </a:p>
        </p:txBody>
      </p:sp>
      <p:graphicFrame>
        <p:nvGraphicFramePr>
          <p:cNvPr id="2" name="Diagram 1">
            <a:extLst>
              <a:ext uri="{FF2B5EF4-FFF2-40B4-BE49-F238E27FC236}">
                <a16:creationId xmlns:a16="http://schemas.microsoft.com/office/drawing/2014/main" id="{FD26A314-22B3-4D88-959C-84DFA3E4937F}"/>
              </a:ext>
            </a:extLst>
          </p:cNvPr>
          <p:cNvGraphicFramePr/>
          <p:nvPr>
            <p:extLst>
              <p:ext uri="{D42A27DB-BD31-4B8C-83A1-F6EECF244321}">
                <p14:modId xmlns:p14="http://schemas.microsoft.com/office/powerpoint/2010/main" val="3575398818"/>
              </p:ext>
            </p:extLst>
          </p:nvPr>
        </p:nvGraphicFramePr>
        <p:xfrm>
          <a:off x="137160" y="1428750"/>
          <a:ext cx="8930640" cy="2362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9244162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A43F3A4-C982-D245-A699-23DFB3923F58}"/>
              </a:ext>
            </a:extLst>
          </p:cNvPr>
          <p:cNvPicPr>
            <a:picLocks noChangeAspect="1"/>
          </p:cNvPicPr>
          <p:nvPr/>
        </p:nvPicPr>
        <p:blipFill>
          <a:blip r:embed="rId3"/>
          <a:stretch>
            <a:fillRect/>
          </a:stretch>
        </p:blipFill>
        <p:spPr>
          <a:xfrm>
            <a:off x="769556" y="515440"/>
            <a:ext cx="3756240" cy="3732710"/>
          </a:xfrm>
          <a:prstGeom prst="rect">
            <a:avLst/>
          </a:prstGeom>
        </p:spPr>
      </p:pic>
      <p:pic>
        <p:nvPicPr>
          <p:cNvPr id="3" name="Picture 2">
            <a:extLst>
              <a:ext uri="{FF2B5EF4-FFF2-40B4-BE49-F238E27FC236}">
                <a16:creationId xmlns:a16="http://schemas.microsoft.com/office/drawing/2014/main" id="{415A32D0-DD33-C54A-808C-F198A1BF82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5952" y="500420"/>
            <a:ext cx="2627286" cy="767091"/>
          </a:xfrm>
          <a:prstGeom prst="rect">
            <a:avLst/>
          </a:prstGeom>
        </p:spPr>
      </p:pic>
      <p:sp>
        <p:nvSpPr>
          <p:cNvPr id="4" name="TextBox 3">
            <a:extLst>
              <a:ext uri="{FF2B5EF4-FFF2-40B4-BE49-F238E27FC236}">
                <a16:creationId xmlns:a16="http://schemas.microsoft.com/office/drawing/2014/main" id="{2DF76D55-8891-D648-83D4-4C428088BF54}"/>
              </a:ext>
            </a:extLst>
          </p:cNvPr>
          <p:cNvSpPr txBox="1"/>
          <p:nvPr/>
        </p:nvSpPr>
        <p:spPr>
          <a:xfrm>
            <a:off x="5170658" y="2313120"/>
            <a:ext cx="2326342" cy="369332"/>
          </a:xfrm>
          <a:prstGeom prst="rect">
            <a:avLst/>
          </a:prstGeom>
          <a:noFill/>
        </p:spPr>
        <p:txBody>
          <a:bodyPr wrap="none" rtlCol="0">
            <a:spAutoFit/>
          </a:bodyPr>
          <a:lstStyle/>
          <a:p>
            <a:r>
              <a:rPr lang="en-US" sz="1800" dirty="0">
                <a:solidFill>
                  <a:schemeClr val="tx2">
                    <a:lumMod val="65000"/>
                    <a:lumOff val="35000"/>
                  </a:schemeClr>
                </a:solidFill>
                <a:hlinkClick r:id="rId5"/>
              </a:rPr>
              <a:t>www.ethicsboard.org</a:t>
            </a:r>
            <a:endParaRPr lang="en-US" sz="1800" dirty="0">
              <a:solidFill>
                <a:schemeClr val="tx2">
                  <a:lumMod val="65000"/>
                  <a:lumOff val="35000"/>
                </a:schemeClr>
              </a:solidFill>
            </a:endParaRPr>
          </a:p>
        </p:txBody>
      </p:sp>
      <p:sp>
        <p:nvSpPr>
          <p:cNvPr id="5" name="TextBox 4">
            <a:extLst>
              <a:ext uri="{FF2B5EF4-FFF2-40B4-BE49-F238E27FC236}">
                <a16:creationId xmlns:a16="http://schemas.microsoft.com/office/drawing/2014/main" id="{02613D22-0819-944B-8319-4D2BB199E363}"/>
              </a:ext>
            </a:extLst>
          </p:cNvPr>
          <p:cNvSpPr txBox="1"/>
          <p:nvPr/>
        </p:nvSpPr>
        <p:spPr>
          <a:xfrm>
            <a:off x="4815228" y="1351346"/>
            <a:ext cx="3013630" cy="584775"/>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3200" b="0" i="0" kern="300" dirty="0">
                <a:solidFill>
                  <a:srgbClr val="005BAA"/>
                </a:solidFill>
                <a:latin typeface="Times New Roman" panose="02020603050405020304" pitchFamily="18" charset="0"/>
                <a:cs typeface="Times New Roman" panose="02020603050405020304" pitchFamily="18" charset="0"/>
              </a:rPr>
              <a:t>The Ethics Board</a:t>
            </a:r>
          </a:p>
        </p:txBody>
      </p:sp>
      <p:pic>
        <p:nvPicPr>
          <p:cNvPr id="8" name="Picture 7"/>
          <p:cNvPicPr>
            <a:picLocks noChangeAspect="1"/>
          </p:cNvPicPr>
          <p:nvPr/>
        </p:nvPicPr>
        <p:blipFill>
          <a:blip r:embed="rId6"/>
          <a:stretch>
            <a:fillRect/>
          </a:stretch>
        </p:blipFill>
        <p:spPr>
          <a:xfrm>
            <a:off x="4525796" y="2697008"/>
            <a:ext cx="3867150" cy="781050"/>
          </a:xfrm>
          <a:prstGeom prst="rect">
            <a:avLst/>
          </a:prstGeom>
        </p:spPr>
      </p:pic>
    </p:spTree>
    <p:extLst>
      <p:ext uri="{BB962C8B-B14F-4D97-AF65-F5344CB8AC3E}">
        <p14:creationId xmlns:p14="http://schemas.microsoft.com/office/powerpoint/2010/main" val="5093175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endParaRPr lang="en-US" sz="2200" dirty="0"/>
          </a:p>
        </p:txBody>
      </p:sp>
      <p:sp>
        <p:nvSpPr>
          <p:cNvPr id="6" name="Subtitle 2"/>
          <p:cNvSpPr>
            <a:spLocks noGrp="1"/>
          </p:cNvSpPr>
          <p:nvPr>
            <p:ph type="subTitle" idx="10"/>
          </p:nvPr>
        </p:nvSpPr>
        <p:spPr>
          <a:xfrm>
            <a:off x="381000" y="57150"/>
            <a:ext cx="2667000" cy="171450"/>
          </a:xfrm>
        </p:spPr>
        <p:txBody>
          <a:bodyPr/>
          <a:lstStyle/>
          <a:p>
            <a:endParaRPr lang="en-US" dirty="0"/>
          </a:p>
        </p:txBody>
      </p:sp>
      <p:pic>
        <p:nvPicPr>
          <p:cNvPr id="8" name="Picture 7">
            <a:extLst>
              <a:ext uri="{FF2B5EF4-FFF2-40B4-BE49-F238E27FC236}">
                <a16:creationId xmlns:a16="http://schemas.microsoft.com/office/drawing/2014/main" id="{69515F54-DE2D-44EF-A845-63645AD980B6}"/>
              </a:ext>
            </a:extLst>
          </p:cNvPr>
          <p:cNvPicPr>
            <a:picLocks noChangeAspect="1"/>
          </p:cNvPicPr>
          <p:nvPr/>
        </p:nvPicPr>
        <p:blipFill>
          <a:blip r:embed="rId3"/>
          <a:stretch>
            <a:fillRect/>
          </a:stretch>
        </p:blipFill>
        <p:spPr>
          <a:xfrm>
            <a:off x="533400" y="911301"/>
            <a:ext cx="7772400" cy="3519729"/>
          </a:xfrm>
          <a:prstGeom prst="rect">
            <a:avLst/>
          </a:prstGeom>
        </p:spPr>
      </p:pic>
    </p:spTree>
    <p:extLst>
      <p:ext uri="{BB962C8B-B14F-4D97-AF65-F5344CB8AC3E}">
        <p14:creationId xmlns:p14="http://schemas.microsoft.com/office/powerpoint/2010/main" val="402239884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a:t>Activities Update </a:t>
            </a:r>
          </a:p>
        </p:txBody>
      </p:sp>
      <p:graphicFrame>
        <p:nvGraphicFramePr>
          <p:cNvPr id="5" name="Content Placeholder 4">
            <a:extLst>
              <a:ext uri="{FF2B5EF4-FFF2-40B4-BE49-F238E27FC236}">
                <a16:creationId xmlns:a16="http://schemas.microsoft.com/office/drawing/2014/main" id="{22957C26-E847-4059-8528-3633157C1ADF}"/>
              </a:ext>
            </a:extLst>
          </p:cNvPr>
          <p:cNvGraphicFramePr>
            <a:graphicFrameLocks noGrp="1"/>
          </p:cNvGraphicFramePr>
          <p:nvPr>
            <p:ph idx="1"/>
            <p:extLst>
              <p:ext uri="{D42A27DB-BD31-4B8C-83A1-F6EECF244321}">
                <p14:modId xmlns:p14="http://schemas.microsoft.com/office/powerpoint/2010/main" val="3920951707"/>
              </p:ext>
            </p:extLst>
          </p:nvPr>
        </p:nvGraphicFramePr>
        <p:xfrm>
          <a:off x="228600" y="1352550"/>
          <a:ext cx="8458200" cy="27498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69400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a:t>Feedback from SSBs and IFAC SMPC</a:t>
            </a:r>
          </a:p>
        </p:txBody>
      </p:sp>
      <p:sp>
        <p:nvSpPr>
          <p:cNvPr id="5" name="Subtitle 2"/>
          <p:cNvSpPr>
            <a:spLocks noGrp="1"/>
          </p:cNvSpPr>
          <p:nvPr>
            <p:ph type="subTitle" idx="10"/>
          </p:nvPr>
        </p:nvSpPr>
        <p:spPr>
          <a:xfrm>
            <a:off x="381000" y="57150"/>
            <a:ext cx="2667000" cy="171450"/>
          </a:xfrm>
        </p:spPr>
        <p:txBody>
          <a:bodyPr/>
          <a:lstStyle/>
          <a:p>
            <a:endParaRPr lang="en-US" dirty="0"/>
          </a:p>
        </p:txBody>
      </p:sp>
      <p:sp>
        <p:nvSpPr>
          <p:cNvPr id="6" name="Content Placeholder 5">
            <a:extLst>
              <a:ext uri="{FF2B5EF4-FFF2-40B4-BE49-F238E27FC236}">
                <a16:creationId xmlns:a16="http://schemas.microsoft.com/office/drawing/2014/main" id="{52246052-919E-458C-9128-2C8F1B337902}"/>
              </a:ext>
            </a:extLst>
          </p:cNvPr>
          <p:cNvSpPr>
            <a:spLocks noGrp="1"/>
          </p:cNvSpPr>
          <p:nvPr>
            <p:ph idx="1"/>
          </p:nvPr>
        </p:nvSpPr>
        <p:spPr>
          <a:xfrm>
            <a:off x="152400" y="1276350"/>
            <a:ext cx="8839200" cy="3048000"/>
          </a:xfrm>
        </p:spPr>
        <p:txBody>
          <a:bodyPr/>
          <a:lstStyle/>
          <a:p>
            <a:pPr marL="0" indent="0">
              <a:buNone/>
            </a:pPr>
            <a:r>
              <a:rPr lang="en-US" sz="1800" dirty="0"/>
              <a:t>SSBs</a:t>
            </a:r>
          </a:p>
          <a:p>
            <a:r>
              <a:rPr lang="en-US" sz="1800" dirty="0"/>
              <a:t>The TF’s proposed text has taken into consideration comments from IAASB and IAESB on the earlier draft circulated in late April</a:t>
            </a:r>
          </a:p>
          <a:p>
            <a:r>
              <a:rPr lang="en-US" sz="1800" dirty="0"/>
              <a:t>Key IAASB comments to the proposed text:</a:t>
            </a:r>
            <a:endParaRPr lang="en-US" sz="1600" dirty="0"/>
          </a:p>
          <a:p>
            <a:pPr lvl="1"/>
            <a:r>
              <a:rPr lang="en-US" sz="1600" dirty="0"/>
              <a:t>Whether the use of “critically evaluate… information” is to too close to IAASB’s definition of PS and whether this would extend an assurance work effort with respect to the consideration of information to all activities that PAs undertake</a:t>
            </a:r>
          </a:p>
          <a:p>
            <a:pPr lvl="1"/>
            <a:r>
              <a:rPr lang="en-US" sz="1600" dirty="0"/>
              <a:t>Suggestion to align the definition of PJ with that in the IAASB Standards</a:t>
            </a:r>
          </a:p>
          <a:p>
            <a:pPr marL="0" indent="0">
              <a:buNone/>
            </a:pPr>
            <a:r>
              <a:rPr lang="en-US" sz="1600" dirty="0"/>
              <a:t>SMPC</a:t>
            </a:r>
          </a:p>
          <a:p>
            <a:r>
              <a:rPr lang="en-US" sz="1600" dirty="0"/>
              <a:t>The relevant comments from SMPC to the proposed text will be addressed at the meeting </a:t>
            </a:r>
          </a:p>
          <a:p>
            <a:endParaRPr lang="en-US" dirty="0"/>
          </a:p>
        </p:txBody>
      </p:sp>
    </p:spTree>
    <p:extLst>
      <p:ext uri="{BB962C8B-B14F-4D97-AF65-F5344CB8AC3E}">
        <p14:creationId xmlns:p14="http://schemas.microsoft.com/office/powerpoint/2010/main" val="369221578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a:t>Revisions to March 13 Version</a:t>
            </a:r>
          </a:p>
        </p:txBody>
      </p:sp>
      <p:sp>
        <p:nvSpPr>
          <p:cNvPr id="6" name="Rectangle 5">
            <a:extLst>
              <a:ext uri="{FF2B5EF4-FFF2-40B4-BE49-F238E27FC236}">
                <a16:creationId xmlns:a16="http://schemas.microsoft.com/office/drawing/2014/main" id="{E7E027C3-48F2-49F9-B0D9-9C85227A0026}"/>
              </a:ext>
            </a:extLst>
          </p:cNvPr>
          <p:cNvSpPr/>
          <p:nvPr/>
        </p:nvSpPr>
        <p:spPr bwMode="auto">
          <a:xfrm>
            <a:off x="152400" y="1352550"/>
            <a:ext cx="4038600" cy="1524000"/>
          </a:xfrm>
          <a:prstGeom prst="rect">
            <a:avLst/>
          </a:prstGeom>
          <a:solidFill>
            <a:srgbClr val="F4E8B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spcBef>
                <a:spcPts val="600"/>
              </a:spcBef>
            </a:pPr>
            <a:r>
              <a:rPr lang="en-US" sz="2000" b="1" dirty="0"/>
              <a:t>Section 100</a:t>
            </a:r>
          </a:p>
          <a:p>
            <a:pPr marL="285750" indent="-285750">
              <a:spcBef>
                <a:spcPts val="0"/>
              </a:spcBef>
              <a:buFont typeface="Arial" panose="020B0604020202020204" pitchFamily="34" charset="0"/>
              <a:buChar char="•"/>
            </a:pPr>
            <a:r>
              <a:rPr lang="en-US" sz="1600" dirty="0"/>
              <a:t>Merged proposed Introduction to the Code with s100 </a:t>
            </a:r>
          </a:p>
          <a:p>
            <a:pPr marL="285750" indent="-285750">
              <a:spcBef>
                <a:spcPts val="0"/>
              </a:spcBef>
              <a:buFont typeface="Arial" panose="020B0604020202020204" pitchFamily="34" charset="0"/>
              <a:buChar char="•"/>
            </a:pPr>
            <a:r>
              <a:rPr lang="en-US" sz="1600" dirty="0"/>
              <a:t>Reframed the concept of “spirit of the Code”</a:t>
            </a:r>
            <a:endParaRPr kumimoji="0" lang="en-US" sz="1600" b="0"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sp>
        <p:nvSpPr>
          <p:cNvPr id="7" name="Rectangle 6">
            <a:extLst>
              <a:ext uri="{FF2B5EF4-FFF2-40B4-BE49-F238E27FC236}">
                <a16:creationId xmlns:a16="http://schemas.microsoft.com/office/drawing/2014/main" id="{72EEBB0D-CCFC-48AA-89BD-A12259F21412}"/>
              </a:ext>
            </a:extLst>
          </p:cNvPr>
          <p:cNvSpPr/>
          <p:nvPr/>
        </p:nvSpPr>
        <p:spPr bwMode="auto">
          <a:xfrm>
            <a:off x="4953002" y="1352550"/>
            <a:ext cx="4038600" cy="1524000"/>
          </a:xfrm>
          <a:prstGeom prst="rect">
            <a:avLst/>
          </a:prstGeom>
          <a:solidFill>
            <a:srgbClr val="F4E8B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spcBef>
                <a:spcPts val="600"/>
              </a:spcBef>
            </a:pPr>
            <a:r>
              <a:rPr lang="en-US" sz="2000" b="1" dirty="0"/>
              <a:t>Section 110</a:t>
            </a:r>
          </a:p>
          <a:p>
            <a:pPr marL="285750" indent="-285750">
              <a:buFont typeface="Arial" panose="020B0604020202020204" pitchFamily="34" charset="0"/>
              <a:buChar char="•"/>
            </a:pPr>
            <a:r>
              <a:rPr lang="en-US" sz="1600" dirty="0"/>
              <a:t>Revised/added references to tech in light of TWG’s recommendations</a:t>
            </a:r>
          </a:p>
          <a:p>
            <a:pPr marL="285750" indent="-285750">
              <a:buFont typeface="Arial" panose="020B0604020202020204" pitchFamily="34" charset="0"/>
              <a:buChar char="•"/>
            </a:pPr>
            <a:r>
              <a:rPr lang="en-US" sz="1600" dirty="0"/>
              <a:t>Added new element to description of professional behavior</a:t>
            </a:r>
          </a:p>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sp>
        <p:nvSpPr>
          <p:cNvPr id="8" name="Rectangle 7">
            <a:extLst>
              <a:ext uri="{FF2B5EF4-FFF2-40B4-BE49-F238E27FC236}">
                <a16:creationId xmlns:a16="http://schemas.microsoft.com/office/drawing/2014/main" id="{AA3782CE-7A23-4665-B569-F9971A2FB1F3}"/>
              </a:ext>
            </a:extLst>
          </p:cNvPr>
          <p:cNvSpPr/>
          <p:nvPr/>
        </p:nvSpPr>
        <p:spPr bwMode="auto">
          <a:xfrm>
            <a:off x="152400" y="3053279"/>
            <a:ext cx="4038600" cy="1447800"/>
          </a:xfrm>
          <a:prstGeom prst="rect">
            <a:avLst/>
          </a:prstGeom>
          <a:solidFill>
            <a:srgbClr val="F4E8B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spcBef>
                <a:spcPts val="600"/>
              </a:spcBef>
            </a:pPr>
            <a:r>
              <a:rPr lang="en-US" sz="2000" b="1" dirty="0"/>
              <a:t>Section 120</a:t>
            </a:r>
          </a:p>
          <a:p>
            <a:pPr marL="285750" indent="-285750">
              <a:buFont typeface="Arial" panose="020B0604020202020204" pitchFamily="34" charset="0"/>
              <a:buChar char="•"/>
            </a:pPr>
            <a:r>
              <a:rPr lang="en-US" sz="1600" dirty="0"/>
              <a:t>Introduced concept of “inquiring mind”</a:t>
            </a:r>
          </a:p>
          <a:p>
            <a:pPr marL="285750" indent="-285750">
              <a:buFont typeface="Arial" panose="020B0604020202020204" pitchFamily="34" charset="0"/>
              <a:buChar char="•"/>
            </a:pPr>
            <a:r>
              <a:rPr lang="en-US" sz="1600" dirty="0"/>
              <a:t>Reinserted commonly used terms for types of bias</a:t>
            </a:r>
          </a:p>
          <a:p>
            <a:pPr marL="285750" indent="-285750">
              <a:buFont typeface="Arial" panose="020B0604020202020204" pitchFamily="34" charset="0"/>
              <a:buChar char="•"/>
            </a:pPr>
            <a:r>
              <a:rPr lang="en-US" sz="1600" dirty="0"/>
              <a:t>Added reference to ISQM 1</a:t>
            </a:r>
          </a:p>
          <a:p>
            <a:pPr marL="285750" indent="-285750">
              <a:buFont typeface="Arial" panose="020B0604020202020204" pitchFamily="34" charset="0"/>
              <a:buChar char="•"/>
            </a:pPr>
            <a:endParaRPr lang="en-US" sz="1600" dirty="0"/>
          </a:p>
        </p:txBody>
      </p:sp>
      <p:sp>
        <p:nvSpPr>
          <p:cNvPr id="9" name="Rectangle 8">
            <a:extLst>
              <a:ext uri="{FF2B5EF4-FFF2-40B4-BE49-F238E27FC236}">
                <a16:creationId xmlns:a16="http://schemas.microsoft.com/office/drawing/2014/main" id="{C47FA291-E6B8-4716-A15B-E6C3A1F0585C}"/>
              </a:ext>
            </a:extLst>
          </p:cNvPr>
          <p:cNvSpPr/>
          <p:nvPr/>
        </p:nvSpPr>
        <p:spPr bwMode="auto">
          <a:xfrm>
            <a:off x="4953000" y="3053279"/>
            <a:ext cx="4038600" cy="1447800"/>
          </a:xfrm>
          <a:prstGeom prst="rect">
            <a:avLst/>
          </a:prstGeom>
          <a:solidFill>
            <a:srgbClr val="F4E8B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spcBef>
                <a:spcPts val="600"/>
              </a:spcBef>
            </a:pPr>
            <a:r>
              <a:rPr lang="en-US" sz="2000" b="1" dirty="0"/>
              <a:t>Consequential Changes</a:t>
            </a:r>
          </a:p>
          <a:p>
            <a:pPr marL="285750" indent="-285750">
              <a:buFont typeface="Arial" panose="020B0604020202020204" pitchFamily="34" charset="0"/>
              <a:buChar char="•"/>
            </a:pPr>
            <a:r>
              <a:rPr lang="en-US" sz="1600" dirty="0"/>
              <a:t>Revisions to Part 2</a:t>
            </a:r>
          </a:p>
          <a:p>
            <a:pPr marL="285750" indent="-285750">
              <a:buFont typeface="Arial" panose="020B0604020202020204" pitchFamily="34" charset="0"/>
              <a:buChar char="•"/>
            </a:pPr>
            <a:r>
              <a:rPr lang="en-US" sz="1600" dirty="0"/>
              <a:t>Inserted description of PJ in the Glossary </a:t>
            </a:r>
          </a:p>
        </p:txBody>
      </p:sp>
      <p:sp>
        <p:nvSpPr>
          <p:cNvPr id="3" name="Rectangle 2">
            <a:extLst>
              <a:ext uri="{FF2B5EF4-FFF2-40B4-BE49-F238E27FC236}">
                <a16:creationId xmlns:a16="http://schemas.microsoft.com/office/drawing/2014/main" id="{6D9D548D-A99E-4CD2-9A48-D4CD77FF3326}"/>
              </a:ext>
            </a:extLst>
          </p:cNvPr>
          <p:cNvSpPr/>
          <p:nvPr/>
        </p:nvSpPr>
        <p:spPr bwMode="auto">
          <a:xfrm rot="16200000">
            <a:off x="2997735" y="2622014"/>
            <a:ext cx="3148529" cy="609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a:ln>
                  <a:noFill/>
                </a:ln>
                <a:solidFill>
                  <a:schemeClr val="bg1"/>
                </a:solidFill>
                <a:effectLst/>
                <a:latin typeface="Arial" charset="0"/>
                <a:ea typeface="ヒラギノ角ゴ Pro W3" charset="-128"/>
                <a:cs typeface="ヒラギノ角ゴ Pro W3" charset="-128"/>
              </a:rPr>
              <a:t>Key Changes</a:t>
            </a:r>
          </a:p>
        </p:txBody>
      </p:sp>
    </p:spTree>
    <p:extLst>
      <p:ext uri="{BB962C8B-B14F-4D97-AF65-F5344CB8AC3E}">
        <p14:creationId xmlns:p14="http://schemas.microsoft.com/office/powerpoint/2010/main" val="26556534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a:t>Revisions to March 13 Version</a:t>
            </a:r>
          </a:p>
        </p:txBody>
      </p:sp>
      <p:sp>
        <p:nvSpPr>
          <p:cNvPr id="10" name="TextBox 9">
            <a:extLst>
              <a:ext uri="{FF2B5EF4-FFF2-40B4-BE49-F238E27FC236}">
                <a16:creationId xmlns:a16="http://schemas.microsoft.com/office/drawing/2014/main" id="{3D121C67-9FC7-4551-BBFD-8BB4C9C69D78}"/>
              </a:ext>
            </a:extLst>
          </p:cNvPr>
          <p:cNvSpPr txBox="1"/>
          <p:nvPr/>
        </p:nvSpPr>
        <p:spPr>
          <a:xfrm>
            <a:off x="685800" y="1809750"/>
            <a:ext cx="8077200" cy="1646605"/>
          </a:xfrm>
          <a:prstGeom prst="rect">
            <a:avLst/>
          </a:prstGeom>
          <a:noFill/>
        </p:spPr>
        <p:txBody>
          <a:bodyPr wrap="square" rtlCol="0">
            <a:spAutoFit/>
          </a:bodyPr>
          <a:lstStyle/>
          <a:p>
            <a:pPr>
              <a:spcBef>
                <a:spcPts val="600"/>
              </a:spcBef>
            </a:pPr>
            <a:r>
              <a:rPr lang="en-US" i="1" u="sng" dirty="0"/>
              <a:t>Please Note</a:t>
            </a:r>
          </a:p>
          <a:p>
            <a:pPr>
              <a:spcBef>
                <a:spcPts val="600"/>
              </a:spcBef>
            </a:pPr>
            <a:r>
              <a:rPr lang="en-US" i="1" dirty="0"/>
              <a:t>The Revisions and changes mentioned in this slide deck are from Agenda Item 2-A (Mark-up of the March 13 Version) </a:t>
            </a:r>
          </a:p>
        </p:txBody>
      </p:sp>
    </p:spTree>
    <p:extLst>
      <p:ext uri="{BB962C8B-B14F-4D97-AF65-F5344CB8AC3E}">
        <p14:creationId xmlns:p14="http://schemas.microsoft.com/office/powerpoint/2010/main" val="58687957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a:t>Revisions to Section 100</a:t>
            </a:r>
          </a:p>
        </p:txBody>
      </p:sp>
      <p:sp>
        <p:nvSpPr>
          <p:cNvPr id="9" name="Content Placeholder 1"/>
          <p:cNvSpPr>
            <a:spLocks noGrp="1"/>
          </p:cNvSpPr>
          <p:nvPr>
            <p:ph idx="1"/>
          </p:nvPr>
        </p:nvSpPr>
        <p:spPr>
          <a:xfrm>
            <a:off x="13771" y="1200150"/>
            <a:ext cx="8957631" cy="3429000"/>
          </a:xfrm>
        </p:spPr>
        <p:txBody>
          <a:bodyPr/>
          <a:lstStyle/>
          <a:p>
            <a:pPr marL="0" indent="0">
              <a:spcBef>
                <a:spcPts val="300"/>
              </a:spcBef>
              <a:buNone/>
            </a:pPr>
            <a:r>
              <a:rPr lang="en-US" sz="1800" dirty="0">
                <a:solidFill>
                  <a:schemeClr val="accent1"/>
                </a:solidFill>
              </a:rPr>
              <a:t>Proposed Introduction to the Code </a:t>
            </a:r>
          </a:p>
          <a:p>
            <a:pPr lvl="1">
              <a:spcBef>
                <a:spcPts val="300"/>
              </a:spcBef>
            </a:pPr>
            <a:r>
              <a:rPr lang="en-US" sz="1600" dirty="0">
                <a:solidFill>
                  <a:schemeClr val="tx1"/>
                </a:solidFill>
              </a:rPr>
              <a:t>Merged parts of text with the material in s100</a:t>
            </a:r>
          </a:p>
          <a:p>
            <a:pPr marL="0" indent="0">
              <a:spcBef>
                <a:spcPts val="300"/>
              </a:spcBef>
              <a:buNone/>
            </a:pPr>
            <a:r>
              <a:rPr lang="en-US" sz="1800" dirty="0">
                <a:solidFill>
                  <a:schemeClr val="accent1"/>
                </a:solidFill>
              </a:rPr>
              <a:t>Public Interest</a:t>
            </a:r>
          </a:p>
          <a:p>
            <a:pPr lvl="1">
              <a:spcBef>
                <a:spcPts val="300"/>
              </a:spcBef>
            </a:pPr>
            <a:r>
              <a:rPr lang="en-US" sz="1600" dirty="0">
                <a:solidFill>
                  <a:schemeClr val="tx1"/>
                </a:solidFill>
              </a:rPr>
              <a:t>Introduced the phrase “upholding the ethical values upon which the Code is based” to capture the concept of complying with the spirit of the Code</a:t>
            </a:r>
          </a:p>
          <a:p>
            <a:pPr lvl="1">
              <a:spcBef>
                <a:spcPts val="300"/>
              </a:spcBef>
            </a:pPr>
            <a:r>
              <a:rPr lang="en-US" sz="1600" dirty="0">
                <a:solidFill>
                  <a:schemeClr val="tx1"/>
                </a:solidFill>
              </a:rPr>
              <a:t>To act in the public interest means to </a:t>
            </a:r>
            <a:r>
              <a:rPr lang="en-US" sz="1600" i="1" u="sng" dirty="0">
                <a:solidFill>
                  <a:schemeClr val="tx1"/>
                </a:solidFill>
              </a:rPr>
              <a:t>both</a:t>
            </a:r>
            <a:r>
              <a:rPr lang="en-US" sz="1600" dirty="0">
                <a:solidFill>
                  <a:schemeClr val="tx1"/>
                </a:solidFill>
              </a:rPr>
              <a:t> uphold the ethical values upon which the Code is based and comply with the Code</a:t>
            </a:r>
          </a:p>
          <a:p>
            <a:pPr lvl="1">
              <a:spcBef>
                <a:spcPts val="300"/>
              </a:spcBef>
            </a:pPr>
            <a:r>
              <a:rPr lang="en-US" sz="1600" dirty="0">
                <a:solidFill>
                  <a:schemeClr val="tx1"/>
                </a:solidFill>
              </a:rPr>
              <a:t>Considered how public interest is framed in ED ISQM 1 - “The public interest is served by the consistent performance of quality engagements” - but determined such a formulation is not suitable for the Code</a:t>
            </a:r>
          </a:p>
          <a:p>
            <a:pPr marL="0" indent="0">
              <a:spcBef>
                <a:spcPts val="300"/>
              </a:spcBef>
              <a:buNone/>
            </a:pPr>
            <a:r>
              <a:rPr lang="en-US" sz="1800" dirty="0">
                <a:solidFill>
                  <a:schemeClr val="accent1"/>
                </a:solidFill>
                <a:cs typeface="+mn-cs"/>
              </a:rPr>
              <a:t>Scope of the Code </a:t>
            </a:r>
          </a:p>
          <a:p>
            <a:pPr lvl="1">
              <a:spcBef>
                <a:spcPts val="300"/>
              </a:spcBef>
            </a:pPr>
            <a:r>
              <a:rPr lang="en-US" sz="1600" dirty="0">
                <a:solidFill>
                  <a:schemeClr val="tx1"/>
                </a:solidFill>
              </a:rPr>
              <a:t>Para. 100.1 A2 and A3 of March 13 version deleted to avoid unintended consequences</a:t>
            </a:r>
          </a:p>
          <a:p>
            <a:pPr marL="0" indent="0">
              <a:spcBef>
                <a:spcPts val="800"/>
              </a:spcBef>
              <a:buNone/>
            </a:pPr>
            <a:endParaRPr lang="en-US" sz="1800" dirty="0"/>
          </a:p>
          <a:p>
            <a:pPr marL="0" indent="0">
              <a:spcBef>
                <a:spcPts val="800"/>
              </a:spcBef>
              <a:buNone/>
            </a:pPr>
            <a:endParaRPr lang="en-US" sz="2000" dirty="0"/>
          </a:p>
        </p:txBody>
      </p:sp>
    </p:spTree>
    <p:extLst>
      <p:ext uri="{BB962C8B-B14F-4D97-AF65-F5344CB8AC3E}">
        <p14:creationId xmlns:p14="http://schemas.microsoft.com/office/powerpoint/2010/main" val="64157373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a:extLst>
              <a:ext uri="{FF2B5EF4-FFF2-40B4-BE49-F238E27FC236}">
                <a16:creationId xmlns:a16="http://schemas.microsoft.com/office/drawing/2014/main" id="{634280B1-7F0B-47F9-A1D3-0E4D6DBDAE01}"/>
              </a:ext>
            </a:extLst>
          </p:cNvPr>
          <p:cNvSpPr>
            <a:spLocks noGrp="1"/>
          </p:cNvSpPr>
          <p:nvPr>
            <p:ph type="title"/>
          </p:nvPr>
        </p:nvSpPr>
        <p:spPr>
          <a:xfrm>
            <a:off x="381000" y="285750"/>
            <a:ext cx="7543800" cy="762000"/>
          </a:xfrm>
        </p:spPr>
        <p:txBody>
          <a:bodyPr/>
          <a:lstStyle/>
          <a:p>
            <a:r>
              <a:rPr lang="en-US" sz="2200" dirty="0"/>
              <a:t>Revisions to Section 100</a:t>
            </a:r>
          </a:p>
        </p:txBody>
      </p:sp>
      <p:sp>
        <p:nvSpPr>
          <p:cNvPr id="4" name="Content Placeholder 1">
            <a:extLst>
              <a:ext uri="{FF2B5EF4-FFF2-40B4-BE49-F238E27FC236}">
                <a16:creationId xmlns:a16="http://schemas.microsoft.com/office/drawing/2014/main" id="{B91210BF-4FBB-4836-A9F9-17697F9ED420}"/>
              </a:ext>
            </a:extLst>
          </p:cNvPr>
          <p:cNvSpPr txBox="1">
            <a:spLocks/>
          </p:cNvSpPr>
          <p:nvPr/>
        </p:nvSpPr>
        <p:spPr bwMode="auto">
          <a:xfrm>
            <a:off x="2438400" y="1924050"/>
            <a:ext cx="5867400" cy="1295400"/>
          </a:xfrm>
          <a:prstGeom prst="rect">
            <a:avLst/>
          </a:prstGeom>
          <a:solidFill>
            <a:schemeClr val="bg2">
              <a:lumMod val="20000"/>
              <a:lumOff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800"/>
              </a:spcBef>
              <a:buNone/>
            </a:pPr>
            <a:r>
              <a:rPr lang="en-US" sz="2000" b="1" dirty="0">
                <a:solidFill>
                  <a:schemeClr val="accent1">
                    <a:lumMod val="75000"/>
                  </a:schemeClr>
                </a:solidFill>
              </a:rPr>
              <a:t>Question: </a:t>
            </a:r>
          </a:p>
          <a:p>
            <a:pPr marL="0" indent="0">
              <a:spcBef>
                <a:spcPts val="800"/>
              </a:spcBef>
              <a:buNone/>
            </a:pPr>
            <a:r>
              <a:rPr lang="en-US" sz="1800" dirty="0">
                <a:solidFill>
                  <a:schemeClr val="accent1">
                    <a:lumMod val="75000"/>
                  </a:schemeClr>
                </a:solidFill>
              </a:rPr>
              <a:t>Does the Board agree with the proposed changes to paragraphs 100.1 A1 to 100.1 A3 of the Code?</a:t>
            </a:r>
          </a:p>
          <a:p>
            <a:endParaRPr lang="en-US" sz="1400" dirty="0">
              <a:solidFill>
                <a:schemeClr val="accent1">
                  <a:lumMod val="75000"/>
                </a:schemeClr>
              </a:solidFill>
            </a:endParaRPr>
          </a:p>
          <a:p>
            <a:pPr>
              <a:spcBef>
                <a:spcPts val="800"/>
              </a:spcBef>
            </a:pPr>
            <a:endParaRPr lang="en-US" sz="1600" kern="0" dirty="0"/>
          </a:p>
          <a:p>
            <a:pPr marL="0" indent="0">
              <a:spcBef>
                <a:spcPts val="800"/>
              </a:spcBef>
              <a:buFontTx/>
              <a:buNone/>
            </a:pPr>
            <a:endParaRPr lang="en-US" sz="1800" kern="0" dirty="0"/>
          </a:p>
          <a:p>
            <a:pPr marL="0" indent="0">
              <a:spcBef>
                <a:spcPts val="800"/>
              </a:spcBef>
              <a:buFontTx/>
              <a:buNone/>
            </a:pPr>
            <a:endParaRPr lang="en-US" sz="2000" kern="0" dirty="0"/>
          </a:p>
        </p:txBody>
      </p:sp>
      <p:pic>
        <p:nvPicPr>
          <p:cNvPr id="6" name="Picture 8" descr="Image result for opinion">
            <a:extLst>
              <a:ext uri="{FF2B5EF4-FFF2-40B4-BE49-F238E27FC236}">
                <a16:creationId xmlns:a16="http://schemas.microsoft.com/office/drawing/2014/main" id="{67003B96-746A-47B7-B50B-C31DCA18240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157" t="-72" r="20844" b="72"/>
          <a:stretch/>
        </p:blipFill>
        <p:spPr bwMode="auto">
          <a:xfrm>
            <a:off x="152400" y="1352550"/>
            <a:ext cx="2209800" cy="2886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97458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a:t>Revisions to Section 110</a:t>
            </a:r>
          </a:p>
        </p:txBody>
      </p:sp>
      <p:sp>
        <p:nvSpPr>
          <p:cNvPr id="9" name="Content Placeholder 1"/>
          <p:cNvSpPr>
            <a:spLocks noGrp="1"/>
          </p:cNvSpPr>
          <p:nvPr>
            <p:ph idx="1"/>
          </p:nvPr>
        </p:nvSpPr>
        <p:spPr>
          <a:xfrm>
            <a:off x="152400" y="1276350"/>
            <a:ext cx="8915400" cy="3124200"/>
          </a:xfrm>
        </p:spPr>
        <p:txBody>
          <a:bodyPr/>
          <a:lstStyle/>
          <a:p>
            <a:pPr marL="0" indent="0">
              <a:buNone/>
            </a:pPr>
            <a:r>
              <a:rPr lang="en-US" sz="1800" b="1" dirty="0">
                <a:solidFill>
                  <a:schemeClr val="tx1"/>
                </a:solidFill>
              </a:rPr>
              <a:t>Objectivity</a:t>
            </a:r>
            <a:endParaRPr lang="en-US" sz="1600" b="1" dirty="0">
              <a:solidFill>
                <a:schemeClr val="tx1"/>
              </a:solidFill>
            </a:endParaRPr>
          </a:p>
          <a:p>
            <a:r>
              <a:rPr lang="en-US" sz="1600" dirty="0">
                <a:solidFill>
                  <a:schemeClr val="tx1"/>
                </a:solidFill>
              </a:rPr>
              <a:t>Revised reference to technology in para. 110.1 A1 (b), R112.1, 120.16 A2</a:t>
            </a:r>
            <a:endParaRPr lang="en-US" sz="1600" dirty="0"/>
          </a:p>
          <a:p>
            <a:endParaRPr lang="en-US" sz="1600" dirty="0"/>
          </a:p>
          <a:p>
            <a:endParaRPr lang="en-US" sz="1600" dirty="0"/>
          </a:p>
          <a:p>
            <a:r>
              <a:rPr lang="en-US" sz="1600" dirty="0"/>
              <a:t>Removed example of reliance on technology in para. 112.1 A1</a:t>
            </a:r>
          </a:p>
          <a:p>
            <a:pPr marL="0" indent="0">
              <a:buNone/>
            </a:pPr>
            <a:r>
              <a:rPr lang="en-US" sz="1600" b="1" dirty="0"/>
              <a:t>Professional Competence and Due Care</a:t>
            </a:r>
          </a:p>
          <a:p>
            <a:r>
              <a:rPr lang="en-US" sz="1600" dirty="0"/>
              <a:t>Inserted reference to technology in para. 113.1 A2</a:t>
            </a:r>
          </a:p>
          <a:p>
            <a:pPr marL="0" indent="0">
              <a:spcBef>
                <a:spcPts val="800"/>
              </a:spcBef>
              <a:buNone/>
            </a:pPr>
            <a:endParaRPr lang="en-US" sz="2000" dirty="0"/>
          </a:p>
        </p:txBody>
      </p:sp>
      <p:pic>
        <p:nvPicPr>
          <p:cNvPr id="2" name="Picture 1">
            <a:extLst>
              <a:ext uri="{FF2B5EF4-FFF2-40B4-BE49-F238E27FC236}">
                <a16:creationId xmlns:a16="http://schemas.microsoft.com/office/drawing/2014/main" id="{C073DA91-32BA-46F6-A9E1-078C2813F807}"/>
              </a:ext>
            </a:extLst>
          </p:cNvPr>
          <p:cNvPicPr>
            <a:picLocks noChangeAspect="1"/>
          </p:cNvPicPr>
          <p:nvPr/>
        </p:nvPicPr>
        <p:blipFill>
          <a:blip r:embed="rId3"/>
          <a:stretch>
            <a:fillRect/>
          </a:stretch>
        </p:blipFill>
        <p:spPr>
          <a:xfrm>
            <a:off x="304800" y="1962150"/>
            <a:ext cx="7048147" cy="661913"/>
          </a:xfrm>
          <a:prstGeom prst="rect">
            <a:avLst/>
          </a:prstGeom>
        </p:spPr>
      </p:pic>
      <p:pic>
        <p:nvPicPr>
          <p:cNvPr id="6" name="Picture 5">
            <a:extLst>
              <a:ext uri="{FF2B5EF4-FFF2-40B4-BE49-F238E27FC236}">
                <a16:creationId xmlns:a16="http://schemas.microsoft.com/office/drawing/2014/main" id="{C2944A9D-6E6E-43FE-B10A-05B56D9C01FA}"/>
              </a:ext>
            </a:extLst>
          </p:cNvPr>
          <p:cNvPicPr>
            <a:picLocks noChangeAspect="1"/>
          </p:cNvPicPr>
          <p:nvPr/>
        </p:nvPicPr>
        <p:blipFill>
          <a:blip r:embed="rId4"/>
          <a:stretch>
            <a:fillRect/>
          </a:stretch>
        </p:blipFill>
        <p:spPr>
          <a:xfrm>
            <a:off x="534212" y="3562350"/>
            <a:ext cx="7275935" cy="942365"/>
          </a:xfrm>
          <a:prstGeom prst="rect">
            <a:avLst/>
          </a:prstGeom>
        </p:spPr>
      </p:pic>
    </p:spTree>
    <p:extLst>
      <p:ext uri="{BB962C8B-B14F-4D97-AF65-F5344CB8AC3E}">
        <p14:creationId xmlns:p14="http://schemas.microsoft.com/office/powerpoint/2010/main" val="406804515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ESBA_Powerpoint_template_GREEN RIBBON_WIDESCREEN" id="{97502708-9843-4C1B-BCA0-FFB288AF1A20}" vid="{C211E3E3-D26C-42E5-AA10-D3816BA2BE4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2411</TotalTime>
  <Words>1378</Words>
  <Application>Microsoft Office PowerPoint</Application>
  <PresentationFormat>On-screen Show (16:9)</PresentationFormat>
  <Paragraphs>223</Paragraphs>
  <Slides>27</Slides>
  <Notes>27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ＭＳ Ｐゴシック</vt:lpstr>
      <vt:lpstr>ＭＳ Ｐゴシック</vt:lpstr>
      <vt:lpstr>Arial</vt:lpstr>
      <vt:lpstr>Bauer Bodoni Std</vt:lpstr>
      <vt:lpstr>Calibri</vt:lpstr>
      <vt:lpstr>Times New Roman</vt:lpstr>
      <vt:lpstr>ヒラギノ角ゴ Pro W3</vt:lpstr>
      <vt:lpstr>IESBA_Powerpoint_template_GREEN RIBBON_WIDESCREEN</vt:lpstr>
      <vt:lpstr>Role and Mindset </vt:lpstr>
      <vt:lpstr>Overview of the Session</vt:lpstr>
      <vt:lpstr>Activities Update </vt:lpstr>
      <vt:lpstr>Feedback from SSBs and IFAC SMPC</vt:lpstr>
      <vt:lpstr>Revisions to March 13 Version</vt:lpstr>
      <vt:lpstr>Revisions to March 13 Version</vt:lpstr>
      <vt:lpstr>Revisions to Section 100</vt:lpstr>
      <vt:lpstr>Revisions to Section 100</vt:lpstr>
      <vt:lpstr>Revisions to Section 110</vt:lpstr>
      <vt:lpstr>Revisions to Section 110</vt:lpstr>
      <vt:lpstr>Revisions to Section 110</vt:lpstr>
      <vt:lpstr>Revisions to Section 120 – Inquiring Mindset</vt:lpstr>
      <vt:lpstr>Inquiring Mindset</vt:lpstr>
      <vt:lpstr>Inquiring Mindset</vt:lpstr>
      <vt:lpstr>Bias</vt:lpstr>
      <vt:lpstr>Bias – List of Examples</vt:lpstr>
      <vt:lpstr>Bias – List of Examples</vt:lpstr>
      <vt:lpstr>Bias</vt:lpstr>
      <vt:lpstr>Organizational Culture</vt:lpstr>
      <vt:lpstr>Reference to ISQM 1 and Professional Skepticism</vt:lpstr>
      <vt:lpstr>Organizational Culture</vt:lpstr>
      <vt:lpstr>Consequential Changes</vt:lpstr>
      <vt:lpstr>Consequential Changes</vt:lpstr>
      <vt:lpstr>Consequential Changes</vt:lpstr>
      <vt:lpstr>Next Steps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Role and Mindset</dc:title>
  <dc:creator>Geoff Kwan</dc:creator>
  <cp:lastModifiedBy>Geoffrey Kwan</cp:lastModifiedBy>
  <cp:revision>138</cp:revision>
  <cp:lastPrinted>2019-06-11T18:04:43Z</cp:lastPrinted>
  <dcterms:modified xsi:type="dcterms:W3CDTF">2019-06-17T00:10:50Z</dcterms:modified>
</cp:coreProperties>
</file>