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1"/>
  </p:notesMasterIdLst>
  <p:handoutMasterIdLst>
    <p:handoutMasterId r:id="rId12"/>
  </p:handoutMasterIdLst>
  <p:sldIdLst>
    <p:sldId id="267" r:id="rId2"/>
    <p:sldId id="481" r:id="rId3"/>
    <p:sldId id="475" r:id="rId4"/>
    <p:sldId id="471" r:id="rId5"/>
    <p:sldId id="477" r:id="rId6"/>
    <p:sldId id="478" r:id="rId7"/>
    <p:sldId id="479" r:id="rId8"/>
    <p:sldId id="480" r:id="rId9"/>
    <p:sldId id="292" r:id="rId10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13" userDrawn="1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2" clrIdx="0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61" autoAdjust="0"/>
    <p:restoredTop sz="60097" autoAdjust="0"/>
  </p:normalViewPr>
  <p:slideViewPr>
    <p:cSldViewPr showGuides="1">
      <p:cViewPr varScale="1">
        <p:scale>
          <a:sx n="56" d="100"/>
          <a:sy n="56" d="100"/>
        </p:scale>
        <p:origin x="1492" y="44"/>
      </p:cViewPr>
      <p:guideLst>
        <p:guide orient="horz" pos="1493"/>
        <p:guide orient="horz" pos="295"/>
        <p:guide orient="horz" pos="813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r">
              <a:defRPr sz="1300"/>
            </a:lvl1pPr>
          </a:lstStyle>
          <a:p>
            <a:fld id="{82966FC0-F8C2-4FE6-BD06-E65E8491B0F5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7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5"/>
            <a:ext cx="3169920" cy="481727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r">
              <a:defRPr sz="13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wrap="square" lIns="96663" tIns="48332" rIns="96663" bIns="4833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12/15/2017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3" tIns="48332" rIns="96663" bIns="4833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63" tIns="48332" rIns="96663" bIns="4833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wrap="square" lIns="96663" tIns="48332" rIns="96663" bIns="4833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40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71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899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35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300" dirty="0"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255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32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516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51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791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4085897" y="1504950"/>
            <a:ext cx="5029200" cy="7429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Restructured Code – Rollout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23113" y="2952750"/>
            <a:ext cx="471608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>
              <a:spcBef>
                <a:spcPts val="600"/>
              </a:spcBef>
            </a:pPr>
            <a:r>
              <a:rPr lang="en-US" sz="1800" dirty="0" smtClean="0"/>
              <a:t>Don Thomson, Structure Task Force Chair </a:t>
            </a:r>
          </a:p>
          <a:p>
            <a:pPr marL="393700" indent="-393700">
              <a:spcBef>
                <a:spcPts val="600"/>
              </a:spcBef>
            </a:pPr>
            <a:r>
              <a:rPr lang="en-US" sz="1800" dirty="0" smtClean="0"/>
              <a:t>Gary Hannaford</a:t>
            </a:r>
            <a:r>
              <a:rPr lang="en-US" sz="1800" smtClean="0"/>
              <a:t>, Safeguards </a:t>
            </a:r>
            <a:r>
              <a:rPr lang="en-US" sz="1800" dirty="0" smtClean="0"/>
              <a:t>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23113" y="4248150"/>
            <a:ext cx="4876800" cy="636986"/>
          </a:xfrm>
        </p:spPr>
        <p:txBody>
          <a:bodyPr/>
          <a:lstStyle/>
          <a:p>
            <a:pPr marL="236538" indent="-236538"/>
            <a:r>
              <a:rPr lang="en-US" dirty="0" smtClean="0">
                <a:latin typeface="Arial" charset="0"/>
              </a:rPr>
              <a:t>IESBA Meeting, Livingstone Zambia</a:t>
            </a:r>
          </a:p>
          <a:p>
            <a:pPr marL="236538" indent="-236538"/>
            <a:r>
              <a:rPr lang="en-US" dirty="0" smtClean="0">
                <a:latin typeface="Arial" charset="0"/>
              </a:rPr>
              <a:t>December 4-8, 2017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71800" y="1369894"/>
            <a:ext cx="5943600" cy="2987040"/>
          </a:xfrm>
        </p:spPr>
        <p:txBody>
          <a:bodyPr/>
          <a:lstStyle/>
          <a:p>
            <a:pPr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200" dirty="0" smtClean="0"/>
              <a:t>Approved texts available </a:t>
            </a:r>
            <a:r>
              <a:rPr lang="en-US" sz="2200" dirty="0"/>
              <a:t>on IESBA’s </a:t>
            </a:r>
            <a:r>
              <a:rPr lang="en-US" sz="2200" dirty="0" smtClean="0"/>
              <a:t>website by late Jan 2018</a:t>
            </a:r>
          </a:p>
          <a:p>
            <a:pPr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200" dirty="0" smtClean="0"/>
              <a:t>With IESBA input, Staff to develop standard release package</a:t>
            </a:r>
          </a:p>
          <a:p>
            <a:pPr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200" dirty="0" smtClean="0"/>
              <a:t>PIOB approval of due process anticipated in Mar 2018; release soon afterwards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449" y="1276350"/>
            <a:ext cx="2374751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5053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76350"/>
            <a:ext cx="8763000" cy="2987040"/>
          </a:xfrm>
        </p:spPr>
        <p:txBody>
          <a:bodyPr/>
          <a:lstStyle/>
          <a:p>
            <a:pPr>
              <a:spcBef>
                <a:spcPts val="5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200" dirty="0" smtClean="0"/>
              <a:t>Changes to Code = major improvements </a:t>
            </a:r>
          </a:p>
          <a:p>
            <a:pPr>
              <a:spcBef>
                <a:spcPts val="5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200" dirty="0" smtClean="0"/>
              <a:t>Improvements </a:t>
            </a:r>
            <a:r>
              <a:rPr lang="en-US" sz="2200" dirty="0"/>
              <a:t>critical to strengthening regulatory trust in </a:t>
            </a:r>
            <a:r>
              <a:rPr lang="en-US" sz="2200" dirty="0" smtClean="0"/>
              <a:t>the Code </a:t>
            </a:r>
            <a:r>
              <a:rPr lang="en-US" sz="2200" dirty="0"/>
              <a:t>and the profession</a:t>
            </a:r>
          </a:p>
          <a:p>
            <a:pPr>
              <a:spcBef>
                <a:spcPts val="5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200" dirty="0" smtClean="0"/>
              <a:t>Improvements to Code = significant change</a:t>
            </a:r>
          </a:p>
          <a:p>
            <a:pPr lvl="1"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1600" dirty="0"/>
              <a:t>Clearer language with more explicit </a:t>
            </a:r>
            <a:r>
              <a:rPr lang="en-US" sz="1600" dirty="0" smtClean="0"/>
              <a:t>provisions + new Guide </a:t>
            </a:r>
            <a:r>
              <a:rPr lang="en-US" sz="1600" dirty="0"/>
              <a:t>= greater understandability </a:t>
            </a:r>
          </a:p>
          <a:p>
            <a:pPr lvl="1"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1600" dirty="0" smtClean="0"/>
              <a:t>Revised safeguards provisions</a:t>
            </a:r>
          </a:p>
          <a:p>
            <a:pPr lvl="1"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1600" dirty="0"/>
              <a:t>A</a:t>
            </a:r>
            <a:r>
              <a:rPr lang="en-US" sz="1600" dirty="0" smtClean="0"/>
              <a:t>pplying enhanced CF requires a change mindset </a:t>
            </a:r>
          </a:p>
          <a:p>
            <a:pPr lvl="1"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1600" dirty="0" smtClean="0"/>
              <a:t>New and revised PAIB provisions; new section re pressure to breach FPs  </a:t>
            </a:r>
          </a:p>
          <a:p>
            <a:pPr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200" dirty="0" smtClean="0"/>
              <a:t>Promoting awareness of improvements to Code critical to success</a:t>
            </a:r>
            <a:endParaRPr lang="en-US" sz="2200" dirty="0"/>
          </a:p>
          <a:p>
            <a:pPr lvl="1">
              <a:buClr>
                <a:schemeClr val="tx2">
                  <a:lumMod val="65000"/>
                  <a:lumOff val="35000"/>
                </a:schemeClr>
              </a:buClr>
              <a:defRPr/>
            </a:pPr>
            <a:endParaRPr lang="en-US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Restructured Code 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3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333500"/>
            <a:ext cx="3505200" cy="24291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6248400" cy="2987040"/>
          </a:xfrm>
        </p:spPr>
        <p:txBody>
          <a:bodyPr/>
          <a:lstStyle/>
          <a:p>
            <a:pPr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000" dirty="0" smtClean="0"/>
              <a:t>IESBA has an important role to facilitate, but  </a:t>
            </a:r>
          </a:p>
          <a:p>
            <a:pPr lvl="1">
              <a:spcBef>
                <a:spcPts val="6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1600" dirty="0" smtClean="0"/>
              <a:t>Critical for others </a:t>
            </a:r>
            <a:r>
              <a:rPr lang="en-US" sz="1600" dirty="0"/>
              <a:t>(e.g., NSS, MBs, firms) to </a:t>
            </a:r>
            <a:r>
              <a:rPr lang="en-US" sz="1600" dirty="0" smtClean="0"/>
              <a:t>embrace improvements to Code and take action now to support its effective implementation </a:t>
            </a:r>
          </a:p>
          <a:p>
            <a:pPr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000" dirty="0" smtClean="0"/>
              <a:t>Standard release package alone is not enough</a:t>
            </a:r>
          </a:p>
          <a:p>
            <a:pPr lvl="1">
              <a:spcBef>
                <a:spcPts val="6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1600" dirty="0" smtClean="0"/>
              <a:t>Strategic approach needed to communicate changes to Code in a clear and consistent manner</a:t>
            </a:r>
          </a:p>
          <a:p>
            <a:pPr lvl="1">
              <a:spcBef>
                <a:spcPts val="6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1600" dirty="0" smtClean="0"/>
              <a:t>Social </a:t>
            </a:r>
            <a:r>
              <a:rPr lang="en-US" sz="1600" dirty="0"/>
              <a:t>media campaign, e.g., Twitter, </a:t>
            </a:r>
            <a:r>
              <a:rPr lang="en-US" sz="1600" dirty="0" smtClean="0"/>
              <a:t>Linked-in </a:t>
            </a:r>
            <a:endParaRPr lang="en-US" sz="1600" dirty="0"/>
          </a:p>
          <a:p>
            <a:pPr lvl="1">
              <a:spcBef>
                <a:spcPts val="6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1600" dirty="0"/>
              <a:t>In person presentations and other </a:t>
            </a:r>
            <a:r>
              <a:rPr lang="en-US" sz="1600" dirty="0" smtClean="0"/>
              <a:t>targeted outreach</a:t>
            </a:r>
          </a:p>
          <a:p>
            <a:pPr lvl="1">
              <a:spcBef>
                <a:spcPts val="6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1600" dirty="0" smtClean="0"/>
              <a:t>Videos, webcasts </a:t>
            </a:r>
            <a:r>
              <a:rPr lang="en-US" sz="1600" dirty="0"/>
              <a:t>and webinars </a:t>
            </a:r>
            <a:endParaRPr lang="en-US" sz="1600" dirty="0" smtClean="0"/>
          </a:p>
          <a:p>
            <a:pPr marL="347472" lvl="1" indent="0">
              <a:spcBef>
                <a:spcPts val="600"/>
              </a:spcBef>
              <a:buClr>
                <a:schemeClr val="tx2">
                  <a:lumMod val="65000"/>
                  <a:lumOff val="35000"/>
                </a:schemeClr>
              </a:buClr>
              <a:buNone/>
              <a:defRPr/>
            </a:pP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Promoting Awareness and Implementation Support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62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52550"/>
            <a:ext cx="8610600" cy="2987040"/>
          </a:xfrm>
        </p:spPr>
        <p:txBody>
          <a:bodyPr/>
          <a:lstStyle/>
          <a:p>
            <a:pPr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2200" dirty="0"/>
              <a:t>Web-based extant </a:t>
            </a:r>
            <a:r>
              <a:rPr lang="en-US" sz="2200" dirty="0" smtClean="0"/>
              <a:t>E-Code was first </a:t>
            </a:r>
            <a:r>
              <a:rPr lang="en-US" sz="2200" dirty="0"/>
              <a:t>launched in </a:t>
            </a:r>
            <a:r>
              <a:rPr lang="en-US" sz="2200" dirty="0" smtClean="0"/>
              <a:t>2014</a:t>
            </a:r>
          </a:p>
          <a:p>
            <a:pPr lvl="1"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1800" dirty="0" smtClean="0"/>
              <a:t>Provides </a:t>
            </a:r>
            <a:r>
              <a:rPr lang="en-US" sz="1800" dirty="0"/>
              <a:t>enhanced access and greater ease of use and navigation of Code</a:t>
            </a:r>
          </a:p>
          <a:p>
            <a:pPr marL="342900" lvl="1" indent="-342900"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buChar char="•"/>
              <a:defRPr/>
            </a:pPr>
            <a:r>
              <a:rPr lang="en-US" sz="2200" dirty="0">
                <a:cs typeface="ＭＳ Ｐゴシック" charset="0"/>
              </a:rPr>
              <a:t>New WG established to:</a:t>
            </a:r>
          </a:p>
          <a:p>
            <a:pPr lvl="1"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1800" dirty="0" smtClean="0"/>
              <a:t>Determine </a:t>
            </a:r>
            <a:r>
              <a:rPr lang="en-US" sz="1800" dirty="0"/>
              <a:t>changes needed to E-Code in light of </a:t>
            </a:r>
            <a:r>
              <a:rPr lang="en-US" sz="1800" dirty="0" smtClean="0"/>
              <a:t>restructured Code approval</a:t>
            </a:r>
            <a:endParaRPr lang="en-US" sz="1800" dirty="0"/>
          </a:p>
          <a:p>
            <a:pPr lvl="1"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US" sz="1800" dirty="0"/>
              <a:t>Explore how to further utilize technology in making the Code and other support materials </a:t>
            </a:r>
            <a:r>
              <a:rPr lang="en-US" sz="1800" dirty="0" smtClean="0"/>
              <a:t>(e.g., </a:t>
            </a:r>
            <a:r>
              <a:rPr lang="en-US" sz="1800" dirty="0" err="1" smtClean="0"/>
              <a:t>BfCs</a:t>
            </a:r>
            <a:r>
              <a:rPr lang="en-US" sz="1800" dirty="0" smtClean="0"/>
              <a:t> and Q&amp;As) more </a:t>
            </a:r>
            <a:r>
              <a:rPr lang="en-US" sz="1800" dirty="0"/>
              <a:t>accessible and usable</a:t>
            </a:r>
          </a:p>
          <a:p>
            <a:pPr marL="342900" lvl="1" indent="-342900"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buChar char="•"/>
              <a:defRPr/>
            </a:pPr>
            <a:r>
              <a:rPr lang="en-US" sz="2200" dirty="0">
                <a:cs typeface="ＭＳ Ｐゴシック" charset="0"/>
              </a:rPr>
              <a:t>WG to </a:t>
            </a:r>
            <a:r>
              <a:rPr lang="en-US" sz="2200" dirty="0" smtClean="0">
                <a:cs typeface="ＭＳ Ｐゴシック" charset="0"/>
              </a:rPr>
              <a:t>present preliminary views about scoping, approach and timing during March 2018 IESBA meeting</a:t>
            </a:r>
            <a:endParaRPr lang="en-US" sz="2200" dirty="0">
              <a:cs typeface="ＭＳ Ｐゴシック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E-Code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72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52550"/>
            <a:ext cx="8610600" cy="2987040"/>
          </a:xfrm>
        </p:spPr>
        <p:txBody>
          <a:bodyPr/>
          <a:lstStyle/>
          <a:p>
            <a:pPr marL="342900" lvl="1" indent="-342900"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buFontTx/>
              <a:buChar char="•"/>
              <a:defRPr/>
            </a:pPr>
            <a:r>
              <a:rPr lang="en-ZA" sz="2400" dirty="0">
                <a:cs typeface="ＭＳ Ｐゴシック" charset="0"/>
              </a:rPr>
              <a:t>Board members asked to exchange views about actions that </a:t>
            </a:r>
            <a:r>
              <a:rPr lang="en-ZA" sz="2400" dirty="0" smtClean="0"/>
              <a:t>should </a:t>
            </a:r>
            <a:r>
              <a:rPr lang="en-ZA" sz="2400" dirty="0"/>
              <a:t>be taken </a:t>
            </a:r>
            <a:r>
              <a:rPr lang="en-ZA" sz="2400" dirty="0">
                <a:cs typeface="ＭＳ Ｐゴシック" charset="0"/>
              </a:rPr>
              <a:t>to promote awareness of, and support the effective implementation of </a:t>
            </a:r>
            <a:r>
              <a:rPr lang="en-ZA" sz="2400" dirty="0" smtClean="0">
                <a:cs typeface="ＭＳ Ｐゴシック" charset="0"/>
              </a:rPr>
              <a:t>restructured Code by</a:t>
            </a:r>
            <a:r>
              <a:rPr lang="en-ZA" sz="2400" dirty="0" smtClean="0"/>
              <a:t>:</a:t>
            </a:r>
          </a:p>
          <a:p>
            <a:pPr lvl="1"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ZA" sz="2200" dirty="0" smtClean="0"/>
              <a:t>IESBA </a:t>
            </a:r>
          </a:p>
          <a:p>
            <a:pPr lvl="1"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r>
              <a:rPr lang="en-ZA" sz="2200" dirty="0" smtClean="0"/>
              <a:t>Others (e.g., MBs, NSS, firms, regulators and other policy makers) </a:t>
            </a:r>
          </a:p>
          <a:p>
            <a:pPr marL="0" lvl="1" indent="0"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buNone/>
              <a:defRPr/>
            </a:pP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 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8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28750"/>
            <a:ext cx="8610600" cy="2987040"/>
          </a:xfrm>
        </p:spPr>
        <p:txBody>
          <a:bodyPr/>
          <a:lstStyle/>
          <a:p>
            <a:r>
              <a:rPr lang="en-US" dirty="0" smtClean="0"/>
              <a:t>Calls for IESBA to conduct </a:t>
            </a:r>
            <a:r>
              <a:rPr lang="en-US" dirty="0"/>
              <a:t>“post-implementation review</a:t>
            </a:r>
            <a:r>
              <a:rPr lang="en-US" dirty="0" smtClean="0"/>
              <a:t>”</a:t>
            </a:r>
          </a:p>
          <a:p>
            <a:r>
              <a:rPr lang="en-US" dirty="0"/>
              <a:t>Structure and Safeguards Task Forces </a:t>
            </a:r>
            <a:r>
              <a:rPr lang="en-US" dirty="0" smtClean="0"/>
              <a:t>believe that </a:t>
            </a:r>
          </a:p>
          <a:p>
            <a:pPr lvl="1"/>
            <a:r>
              <a:rPr lang="en-US" sz="1800" dirty="0" smtClean="0">
                <a:cs typeface="ＭＳ Ｐゴシック" charset="0"/>
              </a:rPr>
              <a:t>Relevant </a:t>
            </a:r>
            <a:r>
              <a:rPr lang="en-US" sz="1800" dirty="0">
                <a:cs typeface="ＭＳ Ｐゴシック" charset="0"/>
              </a:rPr>
              <a:t>and timely information </a:t>
            </a:r>
            <a:r>
              <a:rPr lang="en-US" sz="1800" dirty="0" smtClean="0">
                <a:cs typeface="ＭＳ Ｐゴシック" charset="0"/>
              </a:rPr>
              <a:t>need from </a:t>
            </a:r>
            <a:r>
              <a:rPr lang="en-US" sz="1800" dirty="0">
                <a:cs typeface="ＭＳ Ｐゴシック" charset="0"/>
              </a:rPr>
              <a:t>those who implement, inspect and enforce </a:t>
            </a:r>
            <a:r>
              <a:rPr lang="en-US" sz="1800" dirty="0" smtClean="0">
                <a:cs typeface="ＭＳ Ｐゴシック" charset="0"/>
              </a:rPr>
              <a:t>Code </a:t>
            </a:r>
            <a:r>
              <a:rPr lang="en-US" sz="1800" dirty="0">
                <a:cs typeface="ＭＳ Ｐゴシック" charset="0"/>
              </a:rPr>
              <a:t>is critical </a:t>
            </a:r>
            <a:endParaRPr lang="en-US" sz="1800" dirty="0" smtClean="0">
              <a:cs typeface="ＭＳ Ｐゴシック" charset="0"/>
            </a:endParaRPr>
          </a:p>
          <a:p>
            <a:pPr lvl="1"/>
            <a:r>
              <a:rPr lang="en-US" sz="1800" dirty="0" smtClean="0"/>
              <a:t>Coordination with firms, regulators and audit oversight authorities needed</a:t>
            </a:r>
          </a:p>
          <a:p>
            <a:pPr lvl="1"/>
            <a:r>
              <a:rPr lang="en-US" sz="1800" dirty="0" smtClean="0"/>
              <a:t>Important to determine approach for post-implementation review of Code more broadly (i.e., one for each project vs having as one broad initiative) 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Post-implementation Review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68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52550"/>
            <a:ext cx="8610600" cy="2987040"/>
          </a:xfrm>
        </p:spPr>
        <p:txBody>
          <a:bodyPr/>
          <a:lstStyle/>
          <a:p>
            <a:r>
              <a:rPr lang="en-ZA" sz="2200" dirty="0">
                <a:cs typeface="ＭＳ Ｐゴシック" charset="0"/>
              </a:rPr>
              <a:t>IESBA members are asked </a:t>
            </a:r>
            <a:r>
              <a:rPr lang="en-ZA" sz="2200" dirty="0"/>
              <a:t>whether, and if so, when and how, a “post-implementation review” </a:t>
            </a:r>
            <a:r>
              <a:rPr lang="en-ZA" sz="2200" dirty="0" smtClean="0"/>
              <a:t>for the </a:t>
            </a:r>
            <a:r>
              <a:rPr lang="en-ZA" sz="2200" dirty="0"/>
              <a:t>Structure and Safeguards projects should be </a:t>
            </a:r>
            <a:r>
              <a:rPr lang="en-ZA" sz="2200" dirty="0" smtClean="0"/>
              <a:t>undertaken</a:t>
            </a:r>
            <a:endParaRPr lang="en-US" sz="2200" dirty="0"/>
          </a:p>
          <a:p>
            <a:pPr marL="0" lvl="1" indent="0">
              <a:spcBef>
                <a:spcPts val="900"/>
              </a:spcBef>
              <a:buClr>
                <a:schemeClr val="tx2">
                  <a:lumMod val="65000"/>
                  <a:lumOff val="35000"/>
                </a:schemeClr>
              </a:buClr>
              <a:buNone/>
              <a:defRPr/>
            </a:pP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 for IESBA Consideration 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47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966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4305</TotalTime>
  <Words>451</Words>
  <Application>Microsoft Office PowerPoint</Application>
  <PresentationFormat>On-screen Show (16:9)</PresentationFormat>
  <Paragraphs>54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Restructured Code – Rollout </vt:lpstr>
      <vt:lpstr>What’s Next?</vt:lpstr>
      <vt:lpstr>Restructured Code </vt:lpstr>
      <vt:lpstr>Promoting Awareness and Implementation Support</vt:lpstr>
      <vt:lpstr>E-Code</vt:lpstr>
      <vt:lpstr>Matters for IESBA Consideration </vt:lpstr>
      <vt:lpstr>Post-implementation Review</vt:lpstr>
      <vt:lpstr>Matter for IESBA Consideration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Tania Sanchez</cp:lastModifiedBy>
  <cp:revision>383</cp:revision>
  <cp:lastPrinted>2017-12-06T13:11:56Z</cp:lastPrinted>
  <dcterms:created xsi:type="dcterms:W3CDTF">2014-10-07T21:52:43Z</dcterms:created>
  <dcterms:modified xsi:type="dcterms:W3CDTF">2017-12-15T15:29:19Z</dcterms:modified>
</cp:coreProperties>
</file>