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32"/>
  </p:notesMasterIdLst>
  <p:handoutMasterIdLst>
    <p:handoutMasterId r:id="rId33"/>
  </p:handoutMasterIdLst>
  <p:sldIdLst>
    <p:sldId id="518" r:id="rId2"/>
    <p:sldId id="472" r:id="rId3"/>
    <p:sldId id="471" r:id="rId4"/>
    <p:sldId id="519" r:id="rId5"/>
    <p:sldId id="483" r:id="rId6"/>
    <p:sldId id="520" r:id="rId7"/>
    <p:sldId id="522" r:id="rId8"/>
    <p:sldId id="524" r:id="rId9"/>
    <p:sldId id="525" r:id="rId10"/>
    <p:sldId id="523" r:id="rId11"/>
    <p:sldId id="491" r:id="rId12"/>
    <p:sldId id="492" r:id="rId13"/>
    <p:sldId id="526" r:id="rId14"/>
    <p:sldId id="473" r:id="rId15"/>
    <p:sldId id="468" r:id="rId16"/>
    <p:sldId id="469" r:id="rId17"/>
    <p:sldId id="495" r:id="rId18"/>
    <p:sldId id="496" r:id="rId19"/>
    <p:sldId id="497" r:id="rId20"/>
    <p:sldId id="498" r:id="rId21"/>
    <p:sldId id="499" r:id="rId22"/>
    <p:sldId id="500" r:id="rId23"/>
    <p:sldId id="501" r:id="rId24"/>
    <p:sldId id="509" r:id="rId25"/>
    <p:sldId id="530" r:id="rId26"/>
    <p:sldId id="531" r:id="rId27"/>
    <p:sldId id="529" r:id="rId28"/>
    <p:sldId id="527" r:id="rId29"/>
    <p:sldId id="528" r:id="rId30"/>
    <p:sldId id="515" r:id="rId31"/>
  </p:sldIdLst>
  <p:sldSz cx="9144000" cy="5143500" type="screen16x9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A276D"/>
    <a:srgbClr val="013C80"/>
    <a:srgbClr val="295398"/>
    <a:srgbClr val="68B133"/>
    <a:srgbClr val="D56229"/>
    <a:srgbClr val="E58D23"/>
    <a:srgbClr val="12A9D9"/>
    <a:srgbClr val="D53D20"/>
    <a:srgbClr val="2D8EC2"/>
    <a:srgbClr val="1681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54" autoAdjust="0"/>
    <p:restoredTop sz="94660"/>
  </p:normalViewPr>
  <p:slideViewPr>
    <p:cSldViewPr showGuides="1">
      <p:cViewPr varScale="1">
        <p:scale>
          <a:sx n="105" d="100"/>
          <a:sy n="105" d="100"/>
        </p:scale>
        <p:origin x="72" y="139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5F7391-C4E6-4DF1-8C70-5D80634A9407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5C22DF-7DF1-4BA7-8834-91E81DE709D4}">
      <dgm:prSet phldrT="[Text]"/>
      <dgm:spPr/>
      <dgm:t>
        <a:bodyPr/>
        <a:lstStyle/>
        <a:p>
          <a:r>
            <a:rPr lang="en-US" dirty="0" smtClean="0">
              <a:solidFill>
                <a:srgbClr val="295398"/>
              </a:solidFill>
              <a:latin typeface="Stencil" panose="040409050D0802020404" pitchFamily="82" charset="0"/>
            </a:rPr>
            <a:t>Mar 2018</a:t>
          </a:r>
          <a:endParaRPr lang="en-US" dirty="0">
            <a:solidFill>
              <a:srgbClr val="295398"/>
            </a:solidFill>
            <a:latin typeface="Stencil" panose="040409050D0802020404" pitchFamily="82" charset="0"/>
          </a:endParaRPr>
        </a:p>
      </dgm:t>
    </dgm:pt>
    <dgm:pt modelId="{1420E3AF-6F06-4841-8A25-FC96F49B0A35}" type="parTrans" cxnId="{D9F23268-032F-478A-B9DA-3B8AC6DECD79}">
      <dgm:prSet/>
      <dgm:spPr/>
      <dgm:t>
        <a:bodyPr/>
        <a:lstStyle/>
        <a:p>
          <a:endParaRPr lang="en-US"/>
        </a:p>
      </dgm:t>
    </dgm:pt>
    <dgm:pt modelId="{EFEE454D-5150-412C-8A57-2978F582EB4A}" type="sibTrans" cxnId="{D9F23268-032F-478A-B9DA-3B8AC6DECD79}">
      <dgm:prSet/>
      <dgm:spPr/>
      <dgm:t>
        <a:bodyPr/>
        <a:lstStyle/>
        <a:p>
          <a:endParaRPr lang="en-US"/>
        </a:p>
      </dgm:t>
    </dgm:pt>
    <dgm:pt modelId="{BA0FE30F-A428-4222-810A-BA8111A1ABC5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Berlin Sans FB" panose="020E0602020502020306" pitchFamily="34" charset="0"/>
            </a:rPr>
            <a:t>Discussion with CAG</a:t>
          </a:r>
          <a:endParaRPr lang="en-US" dirty="0">
            <a:solidFill>
              <a:schemeClr val="tx1"/>
            </a:solidFill>
            <a:latin typeface="Berlin Sans FB" panose="020E0602020502020306" pitchFamily="34" charset="0"/>
          </a:endParaRPr>
        </a:p>
      </dgm:t>
    </dgm:pt>
    <dgm:pt modelId="{593B9309-165F-4BDA-A004-BDE311D0DC22}" type="parTrans" cxnId="{B7F2DBCF-B50F-4929-9855-B37D6304EC41}">
      <dgm:prSet/>
      <dgm:spPr/>
      <dgm:t>
        <a:bodyPr/>
        <a:lstStyle/>
        <a:p>
          <a:endParaRPr lang="en-US"/>
        </a:p>
      </dgm:t>
    </dgm:pt>
    <dgm:pt modelId="{831929D7-6AE8-442B-8344-688D01C9C2D4}" type="sibTrans" cxnId="{B7F2DBCF-B50F-4929-9855-B37D6304EC41}">
      <dgm:prSet/>
      <dgm:spPr/>
      <dgm:t>
        <a:bodyPr/>
        <a:lstStyle/>
        <a:p>
          <a:endParaRPr lang="en-US"/>
        </a:p>
      </dgm:t>
    </dgm:pt>
    <dgm:pt modelId="{58030B00-2F0E-427E-95C7-C41B62D19468}">
      <dgm:prSet phldrT="[Text]"/>
      <dgm:spPr/>
      <dgm:t>
        <a:bodyPr/>
        <a:lstStyle/>
        <a:p>
          <a:r>
            <a:rPr lang="en-US" dirty="0" smtClean="0">
              <a:solidFill>
                <a:srgbClr val="295398"/>
              </a:solidFill>
              <a:latin typeface="Stencil" panose="040409050D0802020404" pitchFamily="82" charset="0"/>
            </a:rPr>
            <a:t>Mar 2018</a:t>
          </a:r>
          <a:endParaRPr lang="en-US" dirty="0">
            <a:solidFill>
              <a:schemeClr val="accent3">
                <a:lumMod val="75000"/>
              </a:schemeClr>
            </a:solidFill>
            <a:latin typeface="Stencil" panose="040409050D0802020404" pitchFamily="82" charset="0"/>
          </a:endParaRPr>
        </a:p>
      </dgm:t>
    </dgm:pt>
    <dgm:pt modelId="{E08B3CD9-7A92-43A5-A3AB-91FBA75462F2}" type="parTrans" cxnId="{5078C297-3FB4-48C8-9283-BBAFDA634270}">
      <dgm:prSet/>
      <dgm:spPr/>
      <dgm:t>
        <a:bodyPr/>
        <a:lstStyle/>
        <a:p>
          <a:endParaRPr lang="en-US"/>
        </a:p>
      </dgm:t>
    </dgm:pt>
    <dgm:pt modelId="{BC106373-A3EB-4C58-8428-953CCC0A4D29}" type="sibTrans" cxnId="{5078C297-3FB4-48C8-9283-BBAFDA634270}">
      <dgm:prSet/>
      <dgm:spPr/>
      <dgm:t>
        <a:bodyPr/>
        <a:lstStyle/>
        <a:p>
          <a:endParaRPr lang="en-US"/>
        </a:p>
      </dgm:t>
    </dgm:pt>
    <dgm:pt modelId="{F9C02862-1CD8-4DAC-B8BF-1B5FA4A9630C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Berlin Sans FB" panose="020E0602020502020306" pitchFamily="34" charset="0"/>
            </a:rPr>
            <a:t>IESBA approval of CP</a:t>
          </a:r>
          <a:endParaRPr lang="en-US" dirty="0">
            <a:solidFill>
              <a:schemeClr val="tx1"/>
            </a:solidFill>
            <a:latin typeface="Berlin Sans FB" panose="020E0602020502020306" pitchFamily="34" charset="0"/>
          </a:endParaRPr>
        </a:p>
      </dgm:t>
    </dgm:pt>
    <dgm:pt modelId="{2107D6D6-C25B-47EC-B2B2-B39F0EBE916F}" type="parTrans" cxnId="{D61B5422-BD48-436F-B54E-82E3269ED207}">
      <dgm:prSet/>
      <dgm:spPr/>
      <dgm:t>
        <a:bodyPr/>
        <a:lstStyle/>
        <a:p>
          <a:endParaRPr lang="en-US"/>
        </a:p>
      </dgm:t>
    </dgm:pt>
    <dgm:pt modelId="{26FBB162-61B2-47A5-A4BE-48D5FD7B6E4D}" type="sibTrans" cxnId="{D61B5422-BD48-436F-B54E-82E3269ED207}">
      <dgm:prSet/>
      <dgm:spPr/>
      <dgm:t>
        <a:bodyPr/>
        <a:lstStyle/>
        <a:p>
          <a:endParaRPr lang="en-US"/>
        </a:p>
      </dgm:t>
    </dgm:pt>
    <dgm:pt modelId="{3B90A33F-3E93-4AAF-AFB4-17CD64A6B66E}">
      <dgm:prSet phldrT="[Text]"/>
      <dgm:spPr/>
      <dgm:t>
        <a:bodyPr/>
        <a:lstStyle/>
        <a:p>
          <a:r>
            <a:rPr lang="en-US" dirty="0" err="1" smtClean="0">
              <a:solidFill>
                <a:srgbClr val="295398"/>
              </a:solidFill>
              <a:latin typeface="Stencil" panose="040409050D0802020404" pitchFamily="82" charset="0"/>
            </a:rPr>
            <a:t>MaY</a:t>
          </a:r>
          <a:r>
            <a:rPr lang="en-US" dirty="0" smtClean="0">
              <a:solidFill>
                <a:srgbClr val="295398"/>
              </a:solidFill>
              <a:latin typeface="Stencil" panose="040409050D0802020404" pitchFamily="82" charset="0"/>
            </a:rPr>
            <a:t> 2018</a:t>
          </a:r>
          <a:endParaRPr lang="en-US" dirty="0">
            <a:solidFill>
              <a:srgbClr val="295398"/>
            </a:solidFill>
            <a:latin typeface="Stencil" panose="040409050D0802020404" pitchFamily="82" charset="0"/>
          </a:endParaRPr>
        </a:p>
      </dgm:t>
    </dgm:pt>
    <dgm:pt modelId="{941D5917-840E-48BB-BC43-4EEBC6E3472A}" type="parTrans" cxnId="{DA3859E7-58A8-4E60-B41D-2CE1D11031A4}">
      <dgm:prSet/>
      <dgm:spPr/>
      <dgm:t>
        <a:bodyPr/>
        <a:lstStyle/>
        <a:p>
          <a:endParaRPr lang="en-US"/>
        </a:p>
      </dgm:t>
    </dgm:pt>
    <dgm:pt modelId="{B9020060-28E9-4754-9A77-8563B2689152}" type="sibTrans" cxnId="{DA3859E7-58A8-4E60-B41D-2CE1D11031A4}">
      <dgm:prSet/>
      <dgm:spPr/>
      <dgm:t>
        <a:bodyPr/>
        <a:lstStyle/>
        <a:p>
          <a:endParaRPr lang="en-US"/>
        </a:p>
      </dgm:t>
    </dgm:pt>
    <dgm:pt modelId="{9A747C66-B0BA-4599-AF03-E7292D8C203E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Berlin Sans FB" panose="020E0602020502020306" pitchFamily="34" charset="0"/>
            </a:rPr>
            <a:t>Discussion with NSS</a:t>
          </a:r>
          <a:endParaRPr lang="en-US" dirty="0">
            <a:solidFill>
              <a:schemeClr val="tx1"/>
            </a:solidFill>
            <a:latin typeface="Berlin Sans FB" panose="020E0602020502020306" pitchFamily="34" charset="0"/>
          </a:endParaRPr>
        </a:p>
      </dgm:t>
    </dgm:pt>
    <dgm:pt modelId="{29D3C598-8FB6-40AB-8B14-9809BC0A451D}" type="parTrans" cxnId="{0BA86909-9C72-443A-B346-F152BF0E58C1}">
      <dgm:prSet/>
      <dgm:spPr/>
      <dgm:t>
        <a:bodyPr/>
        <a:lstStyle/>
        <a:p>
          <a:endParaRPr lang="en-US"/>
        </a:p>
      </dgm:t>
    </dgm:pt>
    <dgm:pt modelId="{48875D74-A50E-4C7A-B158-5E35362B5125}" type="sibTrans" cxnId="{0BA86909-9C72-443A-B346-F152BF0E58C1}">
      <dgm:prSet/>
      <dgm:spPr/>
      <dgm:t>
        <a:bodyPr/>
        <a:lstStyle/>
        <a:p>
          <a:endParaRPr lang="en-US"/>
        </a:p>
      </dgm:t>
    </dgm:pt>
    <dgm:pt modelId="{F6886133-DB30-4F1D-96D1-183EFD97BD0C}" type="pres">
      <dgm:prSet presAssocID="{5E5F7391-C4E6-4DF1-8C70-5D80634A9407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C2226260-5F3F-482C-A6C1-AAB9BEB49BBD}" type="pres">
      <dgm:prSet presAssocID="{CB5C22DF-7DF1-4BA7-8834-91E81DE709D4}" presName="parenttextcomposite" presStyleCnt="0"/>
      <dgm:spPr/>
    </dgm:pt>
    <dgm:pt modelId="{80BE9316-88D8-408D-ACB8-FF3297A4EE8D}" type="pres">
      <dgm:prSet presAssocID="{CB5C22DF-7DF1-4BA7-8834-91E81DE709D4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73417-792C-4BD1-A3FE-45D46D5298B7}" type="pres">
      <dgm:prSet presAssocID="{CB5C22DF-7DF1-4BA7-8834-91E81DE709D4}" presName="composite" presStyleCnt="0"/>
      <dgm:spPr/>
    </dgm:pt>
    <dgm:pt modelId="{2AE15FDF-CB9C-4B4D-82AA-0EC0C42675AA}" type="pres">
      <dgm:prSet presAssocID="{CB5C22DF-7DF1-4BA7-8834-91E81DE709D4}" presName="chevron1" presStyleLbl="alignNode1" presStyleIdx="0" presStyleCnt="21"/>
      <dgm:spPr>
        <a:solidFill>
          <a:schemeClr val="accent4">
            <a:lumMod val="20000"/>
            <a:lumOff val="80000"/>
          </a:schemeClr>
        </a:solidFill>
      </dgm:spPr>
    </dgm:pt>
    <dgm:pt modelId="{6151C940-C0C6-4032-9E89-24B464213FFC}" type="pres">
      <dgm:prSet presAssocID="{CB5C22DF-7DF1-4BA7-8834-91E81DE709D4}" presName="chevron2" presStyleLbl="alignNode1" presStyleIdx="1" presStyleCnt="21"/>
      <dgm:spPr>
        <a:solidFill>
          <a:schemeClr val="accent4">
            <a:lumMod val="20000"/>
            <a:lumOff val="80000"/>
          </a:schemeClr>
        </a:solidFill>
      </dgm:spPr>
    </dgm:pt>
    <dgm:pt modelId="{A8D5C99B-79D8-4DB8-B746-A3645098FE36}" type="pres">
      <dgm:prSet presAssocID="{CB5C22DF-7DF1-4BA7-8834-91E81DE709D4}" presName="chevron3" presStyleLbl="alignNode1" presStyleIdx="2" presStyleCnt="21"/>
      <dgm:spPr>
        <a:solidFill>
          <a:schemeClr val="accent4">
            <a:lumMod val="20000"/>
            <a:lumOff val="80000"/>
          </a:schemeClr>
        </a:solidFill>
      </dgm:spPr>
    </dgm:pt>
    <dgm:pt modelId="{663EE817-6BFF-45D2-834B-1B793CF3101D}" type="pres">
      <dgm:prSet presAssocID="{CB5C22DF-7DF1-4BA7-8834-91E81DE709D4}" presName="chevron4" presStyleLbl="alignNode1" presStyleIdx="3" presStyleCnt="21"/>
      <dgm:spPr>
        <a:solidFill>
          <a:schemeClr val="accent4">
            <a:lumMod val="20000"/>
            <a:lumOff val="80000"/>
          </a:schemeClr>
        </a:solidFill>
      </dgm:spPr>
    </dgm:pt>
    <dgm:pt modelId="{6B8B9A49-54AD-4537-84AC-B60E18AD9727}" type="pres">
      <dgm:prSet presAssocID="{CB5C22DF-7DF1-4BA7-8834-91E81DE709D4}" presName="chevron5" presStyleLbl="alignNode1" presStyleIdx="4" presStyleCnt="21"/>
      <dgm:spPr>
        <a:solidFill>
          <a:schemeClr val="accent4">
            <a:lumMod val="20000"/>
            <a:lumOff val="80000"/>
          </a:schemeClr>
        </a:solidFill>
      </dgm:spPr>
    </dgm:pt>
    <dgm:pt modelId="{E1099BDD-0CEA-4775-8C32-77BEB754CCA2}" type="pres">
      <dgm:prSet presAssocID="{CB5C22DF-7DF1-4BA7-8834-91E81DE709D4}" presName="chevron6" presStyleLbl="alignNode1" presStyleIdx="5" presStyleCnt="21"/>
      <dgm:spPr>
        <a:solidFill>
          <a:schemeClr val="accent4">
            <a:lumMod val="20000"/>
            <a:lumOff val="80000"/>
          </a:schemeClr>
        </a:solidFill>
      </dgm:spPr>
    </dgm:pt>
    <dgm:pt modelId="{3A354049-19EE-4ECF-9A75-87DE381372D4}" type="pres">
      <dgm:prSet presAssocID="{CB5C22DF-7DF1-4BA7-8834-91E81DE709D4}" presName="chevron7" presStyleLbl="alignNode1" presStyleIdx="6" presStyleCnt="21"/>
      <dgm:spPr>
        <a:solidFill>
          <a:schemeClr val="accent4">
            <a:lumMod val="20000"/>
            <a:lumOff val="80000"/>
          </a:schemeClr>
        </a:solidFill>
      </dgm:spPr>
    </dgm:pt>
    <dgm:pt modelId="{A17A8F1C-EB4A-454F-9EFE-79FB883AA17A}" type="pres">
      <dgm:prSet presAssocID="{CB5C22DF-7DF1-4BA7-8834-91E81DE709D4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7F4655-3889-4832-BB57-26A1A6CB13AF}" type="pres">
      <dgm:prSet presAssocID="{EFEE454D-5150-412C-8A57-2978F582EB4A}" presName="sibTrans" presStyleCnt="0"/>
      <dgm:spPr/>
    </dgm:pt>
    <dgm:pt modelId="{5AA013BD-44EE-49EC-86D9-851CBCA9369C}" type="pres">
      <dgm:prSet presAssocID="{58030B00-2F0E-427E-95C7-C41B62D19468}" presName="parenttextcomposite" presStyleCnt="0"/>
      <dgm:spPr/>
    </dgm:pt>
    <dgm:pt modelId="{9FD76E1C-9B3D-4DAB-AF42-C61D66081BDA}" type="pres">
      <dgm:prSet presAssocID="{58030B00-2F0E-427E-95C7-C41B62D19468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DE59F7-9EBF-4373-A6AD-467CD3268F28}" type="pres">
      <dgm:prSet presAssocID="{58030B00-2F0E-427E-95C7-C41B62D19468}" presName="composite" presStyleCnt="0"/>
      <dgm:spPr/>
    </dgm:pt>
    <dgm:pt modelId="{A51B0B50-9581-4361-8DD6-F5F422377460}" type="pres">
      <dgm:prSet presAssocID="{58030B00-2F0E-427E-95C7-C41B62D19468}" presName="chevron1" presStyleLbl="alignNode1" presStyleIdx="7" presStyleCnt="21"/>
      <dgm:spPr>
        <a:solidFill>
          <a:schemeClr val="accent5">
            <a:lumMod val="20000"/>
            <a:lumOff val="80000"/>
          </a:schemeClr>
        </a:solidFill>
      </dgm:spPr>
    </dgm:pt>
    <dgm:pt modelId="{990793C9-1D60-4F24-AF3D-5AF78CFC05FF}" type="pres">
      <dgm:prSet presAssocID="{58030B00-2F0E-427E-95C7-C41B62D19468}" presName="chevron2" presStyleLbl="alignNode1" presStyleIdx="8" presStyleCnt="21"/>
      <dgm:spPr>
        <a:solidFill>
          <a:schemeClr val="accent5">
            <a:lumMod val="20000"/>
            <a:lumOff val="80000"/>
          </a:schemeClr>
        </a:solidFill>
      </dgm:spPr>
    </dgm:pt>
    <dgm:pt modelId="{D5FE559C-D89E-49EA-8D2A-92FAFCA39A0B}" type="pres">
      <dgm:prSet presAssocID="{58030B00-2F0E-427E-95C7-C41B62D19468}" presName="chevron3" presStyleLbl="alignNode1" presStyleIdx="9" presStyleCnt="21"/>
      <dgm:spPr>
        <a:solidFill>
          <a:schemeClr val="accent5">
            <a:lumMod val="20000"/>
            <a:lumOff val="80000"/>
          </a:schemeClr>
        </a:solidFill>
      </dgm:spPr>
    </dgm:pt>
    <dgm:pt modelId="{30BC36CB-3EC2-4D74-AC23-1A4C4AE0311F}" type="pres">
      <dgm:prSet presAssocID="{58030B00-2F0E-427E-95C7-C41B62D19468}" presName="chevron4" presStyleLbl="alignNode1" presStyleIdx="10" presStyleCnt="21"/>
      <dgm:spPr>
        <a:solidFill>
          <a:schemeClr val="accent5">
            <a:lumMod val="20000"/>
            <a:lumOff val="80000"/>
          </a:schemeClr>
        </a:solidFill>
      </dgm:spPr>
    </dgm:pt>
    <dgm:pt modelId="{EF4C02B2-DD77-4A35-87B2-CC45A65C60A5}" type="pres">
      <dgm:prSet presAssocID="{58030B00-2F0E-427E-95C7-C41B62D19468}" presName="chevron5" presStyleLbl="alignNode1" presStyleIdx="11" presStyleCnt="21"/>
      <dgm:spPr>
        <a:solidFill>
          <a:schemeClr val="accent5">
            <a:lumMod val="20000"/>
            <a:lumOff val="80000"/>
          </a:schemeClr>
        </a:solidFill>
      </dgm:spPr>
    </dgm:pt>
    <dgm:pt modelId="{45DF54F0-5ED0-4838-B456-950C125DCE6D}" type="pres">
      <dgm:prSet presAssocID="{58030B00-2F0E-427E-95C7-C41B62D19468}" presName="chevron6" presStyleLbl="alignNode1" presStyleIdx="12" presStyleCnt="21"/>
      <dgm:spPr>
        <a:solidFill>
          <a:schemeClr val="accent5">
            <a:lumMod val="20000"/>
            <a:lumOff val="80000"/>
          </a:schemeClr>
        </a:solidFill>
      </dgm:spPr>
    </dgm:pt>
    <dgm:pt modelId="{CD4E9214-E280-41D0-833C-4A0C80FD75F5}" type="pres">
      <dgm:prSet presAssocID="{58030B00-2F0E-427E-95C7-C41B62D19468}" presName="chevron7" presStyleLbl="alignNode1" presStyleIdx="13" presStyleCnt="21"/>
      <dgm:spPr>
        <a:solidFill>
          <a:schemeClr val="accent5">
            <a:lumMod val="20000"/>
            <a:lumOff val="80000"/>
          </a:schemeClr>
        </a:solidFill>
      </dgm:spPr>
    </dgm:pt>
    <dgm:pt modelId="{8F272985-5512-4A0A-AAB6-9D7DBAB922CE}" type="pres">
      <dgm:prSet presAssocID="{58030B00-2F0E-427E-95C7-C41B62D19468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43BC0F-0719-4716-AC56-136E69188B26}" type="pres">
      <dgm:prSet presAssocID="{BC106373-A3EB-4C58-8428-953CCC0A4D29}" presName="sibTrans" presStyleCnt="0"/>
      <dgm:spPr/>
    </dgm:pt>
    <dgm:pt modelId="{63DA0E12-5AB8-4408-A6AF-D980F611D36A}" type="pres">
      <dgm:prSet presAssocID="{3B90A33F-3E93-4AAF-AFB4-17CD64A6B66E}" presName="parenttextcomposite" presStyleCnt="0"/>
      <dgm:spPr/>
    </dgm:pt>
    <dgm:pt modelId="{CD5E2574-06D4-4F38-B02F-69452AB584E6}" type="pres">
      <dgm:prSet presAssocID="{3B90A33F-3E93-4AAF-AFB4-17CD64A6B66E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2B0F57-7BE0-4044-9D3C-C00FD6E10F73}" type="pres">
      <dgm:prSet presAssocID="{3B90A33F-3E93-4AAF-AFB4-17CD64A6B66E}" presName="composite" presStyleCnt="0"/>
      <dgm:spPr/>
    </dgm:pt>
    <dgm:pt modelId="{D24A1DBC-BB60-4C5D-841D-C7C8C529A283}" type="pres">
      <dgm:prSet presAssocID="{3B90A33F-3E93-4AAF-AFB4-17CD64A6B66E}" presName="chevron1" presStyleLbl="alignNode1" presStyleIdx="14" presStyleCnt="21"/>
      <dgm:spPr>
        <a:solidFill>
          <a:srgbClr val="FFFF00"/>
        </a:solidFill>
      </dgm:spPr>
    </dgm:pt>
    <dgm:pt modelId="{98AE29EB-1F4E-4F1C-BBE1-2607FAAAD2AF}" type="pres">
      <dgm:prSet presAssocID="{3B90A33F-3E93-4AAF-AFB4-17CD64A6B66E}" presName="chevron2" presStyleLbl="alignNode1" presStyleIdx="15" presStyleCnt="21"/>
      <dgm:spPr>
        <a:solidFill>
          <a:srgbClr val="FFFF00"/>
        </a:solidFill>
      </dgm:spPr>
    </dgm:pt>
    <dgm:pt modelId="{D4F1EFB5-98D5-4231-8928-863F9C4B5FD8}" type="pres">
      <dgm:prSet presAssocID="{3B90A33F-3E93-4AAF-AFB4-17CD64A6B66E}" presName="chevron3" presStyleLbl="alignNode1" presStyleIdx="16" presStyleCnt="21"/>
      <dgm:spPr>
        <a:solidFill>
          <a:srgbClr val="FFFF00"/>
        </a:solidFill>
      </dgm:spPr>
    </dgm:pt>
    <dgm:pt modelId="{66AEF481-B876-42F8-840D-30DFBF8E7F27}" type="pres">
      <dgm:prSet presAssocID="{3B90A33F-3E93-4AAF-AFB4-17CD64A6B66E}" presName="chevron4" presStyleLbl="alignNode1" presStyleIdx="17" presStyleCnt="21"/>
      <dgm:spPr>
        <a:solidFill>
          <a:srgbClr val="FFFF00"/>
        </a:solidFill>
      </dgm:spPr>
    </dgm:pt>
    <dgm:pt modelId="{AC774F89-C028-4F65-9F6B-906DD60E38D6}" type="pres">
      <dgm:prSet presAssocID="{3B90A33F-3E93-4AAF-AFB4-17CD64A6B66E}" presName="chevron5" presStyleLbl="alignNode1" presStyleIdx="18" presStyleCnt="21"/>
      <dgm:spPr>
        <a:solidFill>
          <a:srgbClr val="FFFF00"/>
        </a:solidFill>
      </dgm:spPr>
    </dgm:pt>
    <dgm:pt modelId="{CD2F04F8-FCC4-4819-AE37-9E1CABCC3918}" type="pres">
      <dgm:prSet presAssocID="{3B90A33F-3E93-4AAF-AFB4-17CD64A6B66E}" presName="chevron6" presStyleLbl="alignNode1" presStyleIdx="19" presStyleCnt="21"/>
      <dgm:spPr>
        <a:solidFill>
          <a:srgbClr val="FFFF00"/>
        </a:solidFill>
      </dgm:spPr>
    </dgm:pt>
    <dgm:pt modelId="{26DBB294-32A5-41F3-9760-C84C8AF10B5D}" type="pres">
      <dgm:prSet presAssocID="{3B90A33F-3E93-4AAF-AFB4-17CD64A6B66E}" presName="chevron7" presStyleLbl="alignNode1" presStyleIdx="20" presStyleCnt="21"/>
      <dgm:spPr>
        <a:solidFill>
          <a:srgbClr val="FFFF00"/>
        </a:solidFill>
      </dgm:spPr>
    </dgm:pt>
    <dgm:pt modelId="{98730B2C-7154-414F-912D-1B7548A5214B}" type="pres">
      <dgm:prSet presAssocID="{3B90A33F-3E93-4AAF-AFB4-17CD64A6B66E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1B5422-BD48-436F-B54E-82E3269ED207}" srcId="{58030B00-2F0E-427E-95C7-C41B62D19468}" destId="{F9C02862-1CD8-4DAC-B8BF-1B5FA4A9630C}" srcOrd="0" destOrd="0" parTransId="{2107D6D6-C25B-47EC-B2B2-B39F0EBE916F}" sibTransId="{26FBB162-61B2-47A5-A4BE-48D5FD7B6E4D}"/>
    <dgm:cxn modelId="{0BA86909-9C72-443A-B346-F152BF0E58C1}" srcId="{3B90A33F-3E93-4AAF-AFB4-17CD64A6B66E}" destId="{9A747C66-B0BA-4599-AF03-E7292D8C203E}" srcOrd="0" destOrd="0" parTransId="{29D3C598-8FB6-40AB-8B14-9809BC0A451D}" sibTransId="{48875D74-A50E-4C7A-B158-5E35362B5125}"/>
    <dgm:cxn modelId="{F90DE09E-D024-4DB5-B621-C7BC6A572963}" type="presOf" srcId="{9A747C66-B0BA-4599-AF03-E7292D8C203E}" destId="{98730B2C-7154-414F-912D-1B7548A5214B}" srcOrd="0" destOrd="0" presId="urn:microsoft.com/office/officeart/2008/layout/VerticalAccentList"/>
    <dgm:cxn modelId="{AA268048-B72B-456B-B1D7-11B2440289C2}" type="presOf" srcId="{58030B00-2F0E-427E-95C7-C41B62D19468}" destId="{9FD76E1C-9B3D-4DAB-AF42-C61D66081BDA}" srcOrd="0" destOrd="0" presId="urn:microsoft.com/office/officeart/2008/layout/VerticalAccentList"/>
    <dgm:cxn modelId="{C1FCEBCA-F755-4E5F-A6D1-15472F3B9CAF}" type="presOf" srcId="{F9C02862-1CD8-4DAC-B8BF-1B5FA4A9630C}" destId="{8F272985-5512-4A0A-AAB6-9D7DBAB922CE}" srcOrd="0" destOrd="0" presId="urn:microsoft.com/office/officeart/2008/layout/VerticalAccentList"/>
    <dgm:cxn modelId="{8F26BEC4-F399-406B-A99C-7056DD96EE3F}" type="presOf" srcId="{5E5F7391-C4E6-4DF1-8C70-5D80634A9407}" destId="{F6886133-DB30-4F1D-96D1-183EFD97BD0C}" srcOrd="0" destOrd="0" presId="urn:microsoft.com/office/officeart/2008/layout/VerticalAccentList"/>
    <dgm:cxn modelId="{DA3859E7-58A8-4E60-B41D-2CE1D11031A4}" srcId="{5E5F7391-C4E6-4DF1-8C70-5D80634A9407}" destId="{3B90A33F-3E93-4AAF-AFB4-17CD64A6B66E}" srcOrd="2" destOrd="0" parTransId="{941D5917-840E-48BB-BC43-4EEBC6E3472A}" sibTransId="{B9020060-28E9-4754-9A77-8563B2689152}"/>
    <dgm:cxn modelId="{B7F2DBCF-B50F-4929-9855-B37D6304EC41}" srcId="{CB5C22DF-7DF1-4BA7-8834-91E81DE709D4}" destId="{BA0FE30F-A428-4222-810A-BA8111A1ABC5}" srcOrd="0" destOrd="0" parTransId="{593B9309-165F-4BDA-A004-BDE311D0DC22}" sibTransId="{831929D7-6AE8-442B-8344-688D01C9C2D4}"/>
    <dgm:cxn modelId="{D9F23268-032F-478A-B9DA-3B8AC6DECD79}" srcId="{5E5F7391-C4E6-4DF1-8C70-5D80634A9407}" destId="{CB5C22DF-7DF1-4BA7-8834-91E81DE709D4}" srcOrd="0" destOrd="0" parTransId="{1420E3AF-6F06-4841-8A25-FC96F49B0A35}" sibTransId="{EFEE454D-5150-412C-8A57-2978F582EB4A}"/>
    <dgm:cxn modelId="{5078C297-3FB4-48C8-9283-BBAFDA634270}" srcId="{5E5F7391-C4E6-4DF1-8C70-5D80634A9407}" destId="{58030B00-2F0E-427E-95C7-C41B62D19468}" srcOrd="1" destOrd="0" parTransId="{E08B3CD9-7A92-43A5-A3AB-91FBA75462F2}" sibTransId="{BC106373-A3EB-4C58-8428-953CCC0A4D29}"/>
    <dgm:cxn modelId="{5FD6EA23-4984-4549-BC2E-E3DCC2651760}" type="presOf" srcId="{CB5C22DF-7DF1-4BA7-8834-91E81DE709D4}" destId="{80BE9316-88D8-408D-ACB8-FF3297A4EE8D}" srcOrd="0" destOrd="0" presId="urn:microsoft.com/office/officeart/2008/layout/VerticalAccentList"/>
    <dgm:cxn modelId="{B48D27F0-E202-48DC-B8DB-58111A1895C9}" type="presOf" srcId="{3B90A33F-3E93-4AAF-AFB4-17CD64A6B66E}" destId="{CD5E2574-06D4-4F38-B02F-69452AB584E6}" srcOrd="0" destOrd="0" presId="urn:microsoft.com/office/officeart/2008/layout/VerticalAccentList"/>
    <dgm:cxn modelId="{E0870120-4A14-4E1E-B08D-2A82ED2BB65C}" type="presOf" srcId="{BA0FE30F-A428-4222-810A-BA8111A1ABC5}" destId="{A17A8F1C-EB4A-454F-9EFE-79FB883AA17A}" srcOrd="0" destOrd="0" presId="urn:microsoft.com/office/officeart/2008/layout/VerticalAccentList"/>
    <dgm:cxn modelId="{5D9FA5A4-E918-4167-BB68-E0C69BFBEDBA}" type="presParOf" srcId="{F6886133-DB30-4F1D-96D1-183EFD97BD0C}" destId="{C2226260-5F3F-482C-A6C1-AAB9BEB49BBD}" srcOrd="0" destOrd="0" presId="urn:microsoft.com/office/officeart/2008/layout/VerticalAccentList"/>
    <dgm:cxn modelId="{9ED01192-51E3-4638-9B1B-B3E302FBF479}" type="presParOf" srcId="{C2226260-5F3F-482C-A6C1-AAB9BEB49BBD}" destId="{80BE9316-88D8-408D-ACB8-FF3297A4EE8D}" srcOrd="0" destOrd="0" presId="urn:microsoft.com/office/officeart/2008/layout/VerticalAccentList"/>
    <dgm:cxn modelId="{F3037680-A54D-4EA3-9673-CDFC3B5E5CC1}" type="presParOf" srcId="{F6886133-DB30-4F1D-96D1-183EFD97BD0C}" destId="{7EC73417-792C-4BD1-A3FE-45D46D5298B7}" srcOrd="1" destOrd="0" presId="urn:microsoft.com/office/officeart/2008/layout/VerticalAccentList"/>
    <dgm:cxn modelId="{5CEEB741-C470-4BC4-925B-043F2FA2AA98}" type="presParOf" srcId="{7EC73417-792C-4BD1-A3FE-45D46D5298B7}" destId="{2AE15FDF-CB9C-4B4D-82AA-0EC0C42675AA}" srcOrd="0" destOrd="0" presId="urn:microsoft.com/office/officeart/2008/layout/VerticalAccentList"/>
    <dgm:cxn modelId="{3EFD5723-B3FE-4A89-8820-A82837C64326}" type="presParOf" srcId="{7EC73417-792C-4BD1-A3FE-45D46D5298B7}" destId="{6151C940-C0C6-4032-9E89-24B464213FFC}" srcOrd="1" destOrd="0" presId="urn:microsoft.com/office/officeart/2008/layout/VerticalAccentList"/>
    <dgm:cxn modelId="{521DA6C6-D5B9-429A-8398-802C5A849E63}" type="presParOf" srcId="{7EC73417-792C-4BD1-A3FE-45D46D5298B7}" destId="{A8D5C99B-79D8-4DB8-B746-A3645098FE36}" srcOrd="2" destOrd="0" presId="urn:microsoft.com/office/officeart/2008/layout/VerticalAccentList"/>
    <dgm:cxn modelId="{1CABAB42-1ACA-4549-8454-BACD682F2357}" type="presParOf" srcId="{7EC73417-792C-4BD1-A3FE-45D46D5298B7}" destId="{663EE817-6BFF-45D2-834B-1B793CF3101D}" srcOrd="3" destOrd="0" presId="urn:microsoft.com/office/officeart/2008/layout/VerticalAccentList"/>
    <dgm:cxn modelId="{74BD31AD-D751-4E43-B79C-C36ADAC3E8E8}" type="presParOf" srcId="{7EC73417-792C-4BD1-A3FE-45D46D5298B7}" destId="{6B8B9A49-54AD-4537-84AC-B60E18AD9727}" srcOrd="4" destOrd="0" presId="urn:microsoft.com/office/officeart/2008/layout/VerticalAccentList"/>
    <dgm:cxn modelId="{8A371B48-3521-479E-A201-12A906106070}" type="presParOf" srcId="{7EC73417-792C-4BD1-A3FE-45D46D5298B7}" destId="{E1099BDD-0CEA-4775-8C32-77BEB754CCA2}" srcOrd="5" destOrd="0" presId="urn:microsoft.com/office/officeart/2008/layout/VerticalAccentList"/>
    <dgm:cxn modelId="{03B56B3B-9EF5-4793-9012-A8E7580CC45D}" type="presParOf" srcId="{7EC73417-792C-4BD1-A3FE-45D46D5298B7}" destId="{3A354049-19EE-4ECF-9A75-87DE381372D4}" srcOrd="6" destOrd="0" presId="urn:microsoft.com/office/officeart/2008/layout/VerticalAccentList"/>
    <dgm:cxn modelId="{7731508D-E0A0-4BD9-8DA4-01D3A56ED87B}" type="presParOf" srcId="{7EC73417-792C-4BD1-A3FE-45D46D5298B7}" destId="{A17A8F1C-EB4A-454F-9EFE-79FB883AA17A}" srcOrd="7" destOrd="0" presId="urn:microsoft.com/office/officeart/2008/layout/VerticalAccentList"/>
    <dgm:cxn modelId="{7EDAABDE-0977-4FCD-A4A8-FB462E6A4CFF}" type="presParOf" srcId="{F6886133-DB30-4F1D-96D1-183EFD97BD0C}" destId="{0C7F4655-3889-4832-BB57-26A1A6CB13AF}" srcOrd="2" destOrd="0" presId="urn:microsoft.com/office/officeart/2008/layout/VerticalAccentList"/>
    <dgm:cxn modelId="{37949775-6D32-4F13-95B4-4251FFA32D00}" type="presParOf" srcId="{F6886133-DB30-4F1D-96D1-183EFD97BD0C}" destId="{5AA013BD-44EE-49EC-86D9-851CBCA9369C}" srcOrd="3" destOrd="0" presId="urn:microsoft.com/office/officeart/2008/layout/VerticalAccentList"/>
    <dgm:cxn modelId="{E11FD40B-4B04-4BBD-A5B3-609BB6A82EE5}" type="presParOf" srcId="{5AA013BD-44EE-49EC-86D9-851CBCA9369C}" destId="{9FD76E1C-9B3D-4DAB-AF42-C61D66081BDA}" srcOrd="0" destOrd="0" presId="urn:microsoft.com/office/officeart/2008/layout/VerticalAccentList"/>
    <dgm:cxn modelId="{0DB958DF-D7CD-4530-B94B-1B4AC02A7C1A}" type="presParOf" srcId="{F6886133-DB30-4F1D-96D1-183EFD97BD0C}" destId="{D6DE59F7-9EBF-4373-A6AD-467CD3268F28}" srcOrd="4" destOrd="0" presId="urn:microsoft.com/office/officeart/2008/layout/VerticalAccentList"/>
    <dgm:cxn modelId="{726CB3E7-473B-4C6E-AFF6-F9B16C5FEC9D}" type="presParOf" srcId="{D6DE59F7-9EBF-4373-A6AD-467CD3268F28}" destId="{A51B0B50-9581-4361-8DD6-F5F422377460}" srcOrd="0" destOrd="0" presId="urn:microsoft.com/office/officeart/2008/layout/VerticalAccentList"/>
    <dgm:cxn modelId="{177B31E3-4869-4AC2-AAA4-948A1C471426}" type="presParOf" srcId="{D6DE59F7-9EBF-4373-A6AD-467CD3268F28}" destId="{990793C9-1D60-4F24-AF3D-5AF78CFC05FF}" srcOrd="1" destOrd="0" presId="urn:microsoft.com/office/officeart/2008/layout/VerticalAccentList"/>
    <dgm:cxn modelId="{0B951957-01EB-485E-9BDB-1F06BCE38373}" type="presParOf" srcId="{D6DE59F7-9EBF-4373-A6AD-467CD3268F28}" destId="{D5FE559C-D89E-49EA-8D2A-92FAFCA39A0B}" srcOrd="2" destOrd="0" presId="urn:microsoft.com/office/officeart/2008/layout/VerticalAccentList"/>
    <dgm:cxn modelId="{5EF5BDA7-D3BA-495F-B9E0-30D760EF4F3A}" type="presParOf" srcId="{D6DE59F7-9EBF-4373-A6AD-467CD3268F28}" destId="{30BC36CB-3EC2-4D74-AC23-1A4C4AE0311F}" srcOrd="3" destOrd="0" presId="urn:microsoft.com/office/officeart/2008/layout/VerticalAccentList"/>
    <dgm:cxn modelId="{B7071081-EDC7-4341-8717-DB22E450210B}" type="presParOf" srcId="{D6DE59F7-9EBF-4373-A6AD-467CD3268F28}" destId="{EF4C02B2-DD77-4A35-87B2-CC45A65C60A5}" srcOrd="4" destOrd="0" presId="urn:microsoft.com/office/officeart/2008/layout/VerticalAccentList"/>
    <dgm:cxn modelId="{14B61019-1A69-4A49-9D7D-D69E75AA051F}" type="presParOf" srcId="{D6DE59F7-9EBF-4373-A6AD-467CD3268F28}" destId="{45DF54F0-5ED0-4838-B456-950C125DCE6D}" srcOrd="5" destOrd="0" presId="urn:microsoft.com/office/officeart/2008/layout/VerticalAccentList"/>
    <dgm:cxn modelId="{C8380D1B-D5D0-47BB-BE3A-7F8694312F80}" type="presParOf" srcId="{D6DE59F7-9EBF-4373-A6AD-467CD3268F28}" destId="{CD4E9214-E280-41D0-833C-4A0C80FD75F5}" srcOrd="6" destOrd="0" presId="urn:microsoft.com/office/officeart/2008/layout/VerticalAccentList"/>
    <dgm:cxn modelId="{3E8CCB9E-3F4B-4211-A3EA-275C7A0AE2C7}" type="presParOf" srcId="{D6DE59F7-9EBF-4373-A6AD-467CD3268F28}" destId="{8F272985-5512-4A0A-AAB6-9D7DBAB922CE}" srcOrd="7" destOrd="0" presId="urn:microsoft.com/office/officeart/2008/layout/VerticalAccentList"/>
    <dgm:cxn modelId="{A4A49060-36B4-4904-8D42-256544D150AA}" type="presParOf" srcId="{F6886133-DB30-4F1D-96D1-183EFD97BD0C}" destId="{0F43BC0F-0719-4716-AC56-136E69188B26}" srcOrd="5" destOrd="0" presId="urn:microsoft.com/office/officeart/2008/layout/VerticalAccentList"/>
    <dgm:cxn modelId="{47BD9683-D3F1-42C3-BB9B-D6CBC41CA778}" type="presParOf" srcId="{F6886133-DB30-4F1D-96D1-183EFD97BD0C}" destId="{63DA0E12-5AB8-4408-A6AF-D980F611D36A}" srcOrd="6" destOrd="0" presId="urn:microsoft.com/office/officeart/2008/layout/VerticalAccentList"/>
    <dgm:cxn modelId="{B5FB67CF-BBAF-4827-9926-D44AABC21BBC}" type="presParOf" srcId="{63DA0E12-5AB8-4408-A6AF-D980F611D36A}" destId="{CD5E2574-06D4-4F38-B02F-69452AB584E6}" srcOrd="0" destOrd="0" presId="urn:microsoft.com/office/officeart/2008/layout/VerticalAccentList"/>
    <dgm:cxn modelId="{CFC6CFB1-0C85-4ADF-91ED-53FA8789A24B}" type="presParOf" srcId="{F6886133-DB30-4F1D-96D1-183EFD97BD0C}" destId="{532B0F57-7BE0-4044-9D3C-C00FD6E10F73}" srcOrd="7" destOrd="0" presId="urn:microsoft.com/office/officeart/2008/layout/VerticalAccentList"/>
    <dgm:cxn modelId="{C229BFF3-93E5-4775-9D72-8BBDCEC70598}" type="presParOf" srcId="{532B0F57-7BE0-4044-9D3C-C00FD6E10F73}" destId="{D24A1DBC-BB60-4C5D-841D-C7C8C529A283}" srcOrd="0" destOrd="0" presId="urn:microsoft.com/office/officeart/2008/layout/VerticalAccentList"/>
    <dgm:cxn modelId="{3B74B43E-667E-45FE-86CD-B5B047CEC4E8}" type="presParOf" srcId="{532B0F57-7BE0-4044-9D3C-C00FD6E10F73}" destId="{98AE29EB-1F4E-4F1C-BBE1-2607FAAAD2AF}" srcOrd="1" destOrd="0" presId="urn:microsoft.com/office/officeart/2008/layout/VerticalAccentList"/>
    <dgm:cxn modelId="{6D1A704C-61EB-4721-B71B-0126EAF0D006}" type="presParOf" srcId="{532B0F57-7BE0-4044-9D3C-C00FD6E10F73}" destId="{D4F1EFB5-98D5-4231-8928-863F9C4B5FD8}" srcOrd="2" destOrd="0" presId="urn:microsoft.com/office/officeart/2008/layout/VerticalAccentList"/>
    <dgm:cxn modelId="{56606FDE-0A2B-4DC0-9D1F-3C1816075D02}" type="presParOf" srcId="{532B0F57-7BE0-4044-9D3C-C00FD6E10F73}" destId="{66AEF481-B876-42F8-840D-30DFBF8E7F27}" srcOrd="3" destOrd="0" presId="urn:microsoft.com/office/officeart/2008/layout/VerticalAccentList"/>
    <dgm:cxn modelId="{6204FC52-87A4-40AC-89BF-13793BDB0A30}" type="presParOf" srcId="{532B0F57-7BE0-4044-9D3C-C00FD6E10F73}" destId="{AC774F89-C028-4F65-9F6B-906DD60E38D6}" srcOrd="4" destOrd="0" presId="urn:microsoft.com/office/officeart/2008/layout/VerticalAccentList"/>
    <dgm:cxn modelId="{197A0F66-2A6A-4A71-8461-A666D66ADF83}" type="presParOf" srcId="{532B0F57-7BE0-4044-9D3C-C00FD6E10F73}" destId="{CD2F04F8-FCC4-4819-AE37-9E1CABCC3918}" srcOrd="5" destOrd="0" presId="urn:microsoft.com/office/officeart/2008/layout/VerticalAccentList"/>
    <dgm:cxn modelId="{C911AB2B-DF3A-4360-9CAF-C537B6580AA5}" type="presParOf" srcId="{532B0F57-7BE0-4044-9D3C-C00FD6E10F73}" destId="{26DBB294-32A5-41F3-9760-C84C8AF10B5D}" srcOrd="6" destOrd="0" presId="urn:microsoft.com/office/officeart/2008/layout/VerticalAccentList"/>
    <dgm:cxn modelId="{8BE5CD88-13E6-4314-AF39-22A1D5593126}" type="presParOf" srcId="{532B0F57-7BE0-4044-9D3C-C00FD6E10F73}" destId="{98730B2C-7154-414F-912D-1B7548A5214B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5F7391-C4E6-4DF1-8C70-5D80634A9407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5C22DF-7DF1-4BA7-8834-91E81DE709D4}">
      <dgm:prSet phldrT="[Text]"/>
      <dgm:spPr/>
      <dgm:t>
        <a:bodyPr/>
        <a:lstStyle/>
        <a:p>
          <a:r>
            <a:rPr lang="en-US" dirty="0" smtClean="0">
              <a:solidFill>
                <a:srgbClr val="295398"/>
              </a:solidFill>
              <a:latin typeface="Stencil" panose="040409050D0802020404" pitchFamily="82" charset="0"/>
            </a:rPr>
            <a:t>Sept 2018</a:t>
          </a:r>
          <a:endParaRPr lang="en-US" dirty="0">
            <a:solidFill>
              <a:srgbClr val="295398"/>
            </a:solidFill>
            <a:latin typeface="Stencil" panose="040409050D0802020404" pitchFamily="82" charset="0"/>
          </a:endParaRPr>
        </a:p>
      </dgm:t>
    </dgm:pt>
    <dgm:pt modelId="{1420E3AF-6F06-4841-8A25-FC96F49B0A35}" type="parTrans" cxnId="{D9F23268-032F-478A-B9DA-3B8AC6DECD79}">
      <dgm:prSet/>
      <dgm:spPr/>
      <dgm:t>
        <a:bodyPr/>
        <a:lstStyle/>
        <a:p>
          <a:endParaRPr lang="en-US"/>
        </a:p>
      </dgm:t>
    </dgm:pt>
    <dgm:pt modelId="{EFEE454D-5150-412C-8A57-2978F582EB4A}" type="sibTrans" cxnId="{D9F23268-032F-478A-B9DA-3B8AC6DECD79}">
      <dgm:prSet/>
      <dgm:spPr/>
      <dgm:t>
        <a:bodyPr/>
        <a:lstStyle/>
        <a:p>
          <a:endParaRPr lang="en-US"/>
        </a:p>
      </dgm:t>
    </dgm:pt>
    <dgm:pt modelId="{BA0FE30F-A428-4222-810A-BA8111A1ABC5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Berlin Sans FB" panose="020E0602020502020306" pitchFamily="34" charset="0"/>
            </a:rPr>
            <a:t>Full review of responses to CP – CAG and IESBA</a:t>
          </a:r>
          <a:endParaRPr lang="en-US" dirty="0">
            <a:solidFill>
              <a:schemeClr val="tx1"/>
            </a:solidFill>
            <a:latin typeface="Berlin Sans FB" panose="020E0602020502020306" pitchFamily="34" charset="0"/>
          </a:endParaRPr>
        </a:p>
      </dgm:t>
    </dgm:pt>
    <dgm:pt modelId="{593B9309-165F-4BDA-A004-BDE311D0DC22}" type="parTrans" cxnId="{B7F2DBCF-B50F-4929-9855-B37D6304EC41}">
      <dgm:prSet/>
      <dgm:spPr/>
      <dgm:t>
        <a:bodyPr/>
        <a:lstStyle/>
        <a:p>
          <a:endParaRPr lang="en-US"/>
        </a:p>
      </dgm:t>
    </dgm:pt>
    <dgm:pt modelId="{831929D7-6AE8-442B-8344-688D01C9C2D4}" type="sibTrans" cxnId="{B7F2DBCF-B50F-4929-9855-B37D6304EC41}">
      <dgm:prSet/>
      <dgm:spPr/>
      <dgm:t>
        <a:bodyPr/>
        <a:lstStyle/>
        <a:p>
          <a:endParaRPr lang="en-US"/>
        </a:p>
      </dgm:t>
    </dgm:pt>
    <dgm:pt modelId="{58030B00-2F0E-427E-95C7-C41B62D19468}">
      <dgm:prSet phldrT="[Text]"/>
      <dgm:spPr/>
      <dgm:t>
        <a:bodyPr/>
        <a:lstStyle/>
        <a:p>
          <a:r>
            <a:rPr lang="en-US" dirty="0" smtClean="0">
              <a:solidFill>
                <a:srgbClr val="295398"/>
              </a:solidFill>
              <a:latin typeface="Stencil" panose="040409050D0802020404" pitchFamily="82" charset="0"/>
            </a:rPr>
            <a:t>Dec 2018</a:t>
          </a:r>
          <a:endParaRPr lang="en-US" dirty="0">
            <a:solidFill>
              <a:srgbClr val="295398"/>
            </a:solidFill>
            <a:latin typeface="Stencil" panose="040409050D0802020404" pitchFamily="82" charset="0"/>
          </a:endParaRPr>
        </a:p>
      </dgm:t>
    </dgm:pt>
    <dgm:pt modelId="{E08B3CD9-7A92-43A5-A3AB-91FBA75462F2}" type="parTrans" cxnId="{5078C297-3FB4-48C8-9283-BBAFDA634270}">
      <dgm:prSet/>
      <dgm:spPr/>
      <dgm:t>
        <a:bodyPr/>
        <a:lstStyle/>
        <a:p>
          <a:endParaRPr lang="en-US"/>
        </a:p>
      </dgm:t>
    </dgm:pt>
    <dgm:pt modelId="{BC106373-A3EB-4C58-8428-953CCC0A4D29}" type="sibTrans" cxnId="{5078C297-3FB4-48C8-9283-BBAFDA634270}">
      <dgm:prSet/>
      <dgm:spPr/>
      <dgm:t>
        <a:bodyPr/>
        <a:lstStyle/>
        <a:p>
          <a:endParaRPr lang="en-US"/>
        </a:p>
      </dgm:t>
    </dgm:pt>
    <dgm:pt modelId="{F9C02862-1CD8-4DAC-B8BF-1B5FA4A9630C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Berlin Sans FB" panose="020E0602020502020306" pitchFamily="34" charset="0"/>
            </a:rPr>
            <a:t>IESBA approval of final SWP</a:t>
          </a:r>
          <a:endParaRPr lang="en-US" dirty="0">
            <a:solidFill>
              <a:schemeClr val="tx1"/>
            </a:solidFill>
            <a:latin typeface="Berlin Sans FB" panose="020E0602020502020306" pitchFamily="34" charset="0"/>
          </a:endParaRPr>
        </a:p>
      </dgm:t>
    </dgm:pt>
    <dgm:pt modelId="{2107D6D6-C25B-47EC-B2B2-B39F0EBE916F}" type="parTrans" cxnId="{D61B5422-BD48-436F-B54E-82E3269ED207}">
      <dgm:prSet/>
      <dgm:spPr/>
      <dgm:t>
        <a:bodyPr/>
        <a:lstStyle/>
        <a:p>
          <a:endParaRPr lang="en-US"/>
        </a:p>
      </dgm:t>
    </dgm:pt>
    <dgm:pt modelId="{26FBB162-61B2-47A5-A4BE-48D5FD7B6E4D}" type="sibTrans" cxnId="{D61B5422-BD48-436F-B54E-82E3269ED207}">
      <dgm:prSet/>
      <dgm:spPr/>
      <dgm:t>
        <a:bodyPr/>
        <a:lstStyle/>
        <a:p>
          <a:endParaRPr lang="en-US"/>
        </a:p>
      </dgm:t>
    </dgm:pt>
    <dgm:pt modelId="{3B90A33F-3E93-4AAF-AFB4-17CD64A6B66E}">
      <dgm:prSet phldrT="[Text]"/>
      <dgm:spPr/>
      <dgm:t>
        <a:bodyPr/>
        <a:lstStyle/>
        <a:p>
          <a:r>
            <a:rPr lang="en-US" dirty="0" smtClean="0">
              <a:solidFill>
                <a:srgbClr val="295398"/>
              </a:solidFill>
              <a:latin typeface="Stencil" panose="040409050D0802020404" pitchFamily="82" charset="0"/>
            </a:rPr>
            <a:t>Mar 2019</a:t>
          </a:r>
          <a:endParaRPr lang="en-US" dirty="0">
            <a:solidFill>
              <a:srgbClr val="295398"/>
            </a:solidFill>
            <a:latin typeface="Stencil" panose="040409050D0802020404" pitchFamily="82" charset="0"/>
          </a:endParaRPr>
        </a:p>
      </dgm:t>
    </dgm:pt>
    <dgm:pt modelId="{941D5917-840E-48BB-BC43-4EEBC6E3472A}" type="parTrans" cxnId="{DA3859E7-58A8-4E60-B41D-2CE1D11031A4}">
      <dgm:prSet/>
      <dgm:spPr/>
      <dgm:t>
        <a:bodyPr/>
        <a:lstStyle/>
        <a:p>
          <a:endParaRPr lang="en-US"/>
        </a:p>
      </dgm:t>
    </dgm:pt>
    <dgm:pt modelId="{B9020060-28E9-4754-9A77-8563B2689152}" type="sibTrans" cxnId="{DA3859E7-58A8-4E60-B41D-2CE1D11031A4}">
      <dgm:prSet/>
      <dgm:spPr/>
      <dgm:t>
        <a:bodyPr/>
        <a:lstStyle/>
        <a:p>
          <a:endParaRPr lang="en-US"/>
        </a:p>
      </dgm:t>
    </dgm:pt>
    <dgm:pt modelId="{9A747C66-B0BA-4599-AF03-E7292D8C203E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Berlin Sans FB" panose="020E0602020502020306" pitchFamily="34" charset="0"/>
            </a:rPr>
            <a:t>PIOB approval of final SWP</a:t>
          </a:r>
          <a:endParaRPr lang="en-US" b="1" dirty="0">
            <a:solidFill>
              <a:schemeClr val="tx1"/>
            </a:solidFill>
            <a:latin typeface="Berlin Sans FB" panose="020E0602020502020306" pitchFamily="34" charset="0"/>
          </a:endParaRPr>
        </a:p>
      </dgm:t>
    </dgm:pt>
    <dgm:pt modelId="{29D3C598-8FB6-40AB-8B14-9809BC0A451D}" type="parTrans" cxnId="{0BA86909-9C72-443A-B346-F152BF0E58C1}">
      <dgm:prSet/>
      <dgm:spPr/>
      <dgm:t>
        <a:bodyPr/>
        <a:lstStyle/>
        <a:p>
          <a:endParaRPr lang="en-US"/>
        </a:p>
      </dgm:t>
    </dgm:pt>
    <dgm:pt modelId="{48875D74-A50E-4C7A-B158-5E35362B5125}" type="sibTrans" cxnId="{0BA86909-9C72-443A-B346-F152BF0E58C1}">
      <dgm:prSet/>
      <dgm:spPr/>
      <dgm:t>
        <a:bodyPr/>
        <a:lstStyle/>
        <a:p>
          <a:endParaRPr lang="en-US"/>
        </a:p>
      </dgm:t>
    </dgm:pt>
    <dgm:pt modelId="{F6886133-DB30-4F1D-96D1-183EFD97BD0C}" type="pres">
      <dgm:prSet presAssocID="{5E5F7391-C4E6-4DF1-8C70-5D80634A9407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C2226260-5F3F-482C-A6C1-AAB9BEB49BBD}" type="pres">
      <dgm:prSet presAssocID="{CB5C22DF-7DF1-4BA7-8834-91E81DE709D4}" presName="parenttextcomposite" presStyleCnt="0"/>
      <dgm:spPr/>
    </dgm:pt>
    <dgm:pt modelId="{80BE9316-88D8-408D-ACB8-FF3297A4EE8D}" type="pres">
      <dgm:prSet presAssocID="{CB5C22DF-7DF1-4BA7-8834-91E81DE709D4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73417-792C-4BD1-A3FE-45D46D5298B7}" type="pres">
      <dgm:prSet presAssocID="{CB5C22DF-7DF1-4BA7-8834-91E81DE709D4}" presName="composite" presStyleCnt="0"/>
      <dgm:spPr/>
    </dgm:pt>
    <dgm:pt modelId="{2AE15FDF-CB9C-4B4D-82AA-0EC0C42675AA}" type="pres">
      <dgm:prSet presAssocID="{CB5C22DF-7DF1-4BA7-8834-91E81DE709D4}" presName="chevron1" presStyleLbl="alignNode1" presStyleIdx="0" presStyleCnt="21"/>
      <dgm:spPr>
        <a:solidFill>
          <a:schemeClr val="accent2">
            <a:lumMod val="40000"/>
            <a:lumOff val="60000"/>
          </a:schemeClr>
        </a:solidFill>
      </dgm:spPr>
    </dgm:pt>
    <dgm:pt modelId="{6151C940-C0C6-4032-9E89-24B464213FFC}" type="pres">
      <dgm:prSet presAssocID="{CB5C22DF-7DF1-4BA7-8834-91E81DE709D4}" presName="chevron2" presStyleLbl="alignNode1" presStyleIdx="1" presStyleCnt="21"/>
      <dgm:spPr>
        <a:solidFill>
          <a:schemeClr val="accent2">
            <a:lumMod val="40000"/>
            <a:lumOff val="60000"/>
          </a:schemeClr>
        </a:solidFill>
      </dgm:spPr>
    </dgm:pt>
    <dgm:pt modelId="{A8D5C99B-79D8-4DB8-B746-A3645098FE36}" type="pres">
      <dgm:prSet presAssocID="{CB5C22DF-7DF1-4BA7-8834-91E81DE709D4}" presName="chevron3" presStyleLbl="alignNode1" presStyleIdx="2" presStyleCnt="21"/>
      <dgm:spPr>
        <a:solidFill>
          <a:schemeClr val="accent2">
            <a:lumMod val="40000"/>
            <a:lumOff val="60000"/>
          </a:schemeClr>
        </a:solidFill>
      </dgm:spPr>
    </dgm:pt>
    <dgm:pt modelId="{663EE817-6BFF-45D2-834B-1B793CF3101D}" type="pres">
      <dgm:prSet presAssocID="{CB5C22DF-7DF1-4BA7-8834-91E81DE709D4}" presName="chevron4" presStyleLbl="alignNode1" presStyleIdx="3" presStyleCnt="21"/>
      <dgm:spPr>
        <a:solidFill>
          <a:schemeClr val="accent2">
            <a:lumMod val="40000"/>
            <a:lumOff val="60000"/>
          </a:schemeClr>
        </a:solidFill>
      </dgm:spPr>
    </dgm:pt>
    <dgm:pt modelId="{6B8B9A49-54AD-4537-84AC-B60E18AD9727}" type="pres">
      <dgm:prSet presAssocID="{CB5C22DF-7DF1-4BA7-8834-91E81DE709D4}" presName="chevron5" presStyleLbl="alignNode1" presStyleIdx="4" presStyleCnt="21"/>
      <dgm:spPr>
        <a:solidFill>
          <a:schemeClr val="accent2">
            <a:lumMod val="40000"/>
            <a:lumOff val="60000"/>
          </a:schemeClr>
        </a:solidFill>
      </dgm:spPr>
    </dgm:pt>
    <dgm:pt modelId="{E1099BDD-0CEA-4775-8C32-77BEB754CCA2}" type="pres">
      <dgm:prSet presAssocID="{CB5C22DF-7DF1-4BA7-8834-91E81DE709D4}" presName="chevron6" presStyleLbl="alignNode1" presStyleIdx="5" presStyleCnt="21"/>
      <dgm:spPr>
        <a:solidFill>
          <a:schemeClr val="accent2">
            <a:lumMod val="40000"/>
            <a:lumOff val="60000"/>
          </a:schemeClr>
        </a:solidFill>
      </dgm:spPr>
    </dgm:pt>
    <dgm:pt modelId="{3A354049-19EE-4ECF-9A75-87DE381372D4}" type="pres">
      <dgm:prSet presAssocID="{CB5C22DF-7DF1-4BA7-8834-91E81DE709D4}" presName="chevron7" presStyleLbl="alignNode1" presStyleIdx="6" presStyleCnt="21"/>
      <dgm:spPr>
        <a:solidFill>
          <a:schemeClr val="accent2">
            <a:lumMod val="40000"/>
            <a:lumOff val="60000"/>
          </a:schemeClr>
        </a:solidFill>
      </dgm:spPr>
    </dgm:pt>
    <dgm:pt modelId="{A17A8F1C-EB4A-454F-9EFE-79FB883AA17A}" type="pres">
      <dgm:prSet presAssocID="{CB5C22DF-7DF1-4BA7-8834-91E81DE709D4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7F4655-3889-4832-BB57-26A1A6CB13AF}" type="pres">
      <dgm:prSet presAssocID="{EFEE454D-5150-412C-8A57-2978F582EB4A}" presName="sibTrans" presStyleCnt="0"/>
      <dgm:spPr/>
    </dgm:pt>
    <dgm:pt modelId="{5AA013BD-44EE-49EC-86D9-851CBCA9369C}" type="pres">
      <dgm:prSet presAssocID="{58030B00-2F0E-427E-95C7-C41B62D19468}" presName="parenttextcomposite" presStyleCnt="0"/>
      <dgm:spPr/>
    </dgm:pt>
    <dgm:pt modelId="{9FD76E1C-9B3D-4DAB-AF42-C61D66081BDA}" type="pres">
      <dgm:prSet presAssocID="{58030B00-2F0E-427E-95C7-C41B62D19468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DE59F7-9EBF-4373-A6AD-467CD3268F28}" type="pres">
      <dgm:prSet presAssocID="{58030B00-2F0E-427E-95C7-C41B62D19468}" presName="composite" presStyleCnt="0"/>
      <dgm:spPr/>
    </dgm:pt>
    <dgm:pt modelId="{A51B0B50-9581-4361-8DD6-F5F422377460}" type="pres">
      <dgm:prSet presAssocID="{58030B00-2F0E-427E-95C7-C41B62D19468}" presName="chevron1" presStyleLbl="alignNode1" presStyleIdx="7" presStyleCnt="2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en-US"/>
        </a:p>
      </dgm:t>
    </dgm:pt>
    <dgm:pt modelId="{990793C9-1D60-4F24-AF3D-5AF78CFC05FF}" type="pres">
      <dgm:prSet presAssocID="{58030B00-2F0E-427E-95C7-C41B62D19468}" presName="chevron2" presStyleLbl="alignNode1" presStyleIdx="8" presStyleCnt="21"/>
      <dgm:spPr>
        <a:solidFill>
          <a:schemeClr val="bg1">
            <a:lumMod val="85000"/>
          </a:schemeClr>
        </a:solidFill>
      </dgm:spPr>
    </dgm:pt>
    <dgm:pt modelId="{D5FE559C-D89E-49EA-8D2A-92FAFCA39A0B}" type="pres">
      <dgm:prSet presAssocID="{58030B00-2F0E-427E-95C7-C41B62D19468}" presName="chevron3" presStyleLbl="alignNode1" presStyleIdx="9" presStyleCnt="2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en-US"/>
        </a:p>
      </dgm:t>
    </dgm:pt>
    <dgm:pt modelId="{30BC36CB-3EC2-4D74-AC23-1A4C4AE0311F}" type="pres">
      <dgm:prSet presAssocID="{58030B00-2F0E-427E-95C7-C41B62D19468}" presName="chevron4" presStyleLbl="alignNode1" presStyleIdx="10" presStyleCnt="21"/>
      <dgm:spPr>
        <a:solidFill>
          <a:schemeClr val="bg1">
            <a:lumMod val="85000"/>
          </a:schemeClr>
        </a:solidFill>
      </dgm:spPr>
    </dgm:pt>
    <dgm:pt modelId="{EF4C02B2-DD77-4A35-87B2-CC45A65C60A5}" type="pres">
      <dgm:prSet presAssocID="{58030B00-2F0E-427E-95C7-C41B62D19468}" presName="chevron5" presStyleLbl="alignNode1" presStyleIdx="11" presStyleCnt="21"/>
      <dgm:spPr>
        <a:solidFill>
          <a:schemeClr val="bg1">
            <a:lumMod val="85000"/>
          </a:schemeClr>
        </a:solidFill>
      </dgm:spPr>
    </dgm:pt>
    <dgm:pt modelId="{45DF54F0-5ED0-4838-B456-950C125DCE6D}" type="pres">
      <dgm:prSet presAssocID="{58030B00-2F0E-427E-95C7-C41B62D19468}" presName="chevron6" presStyleLbl="alignNode1" presStyleIdx="12" presStyleCnt="21"/>
      <dgm:spPr>
        <a:solidFill>
          <a:schemeClr val="bg1">
            <a:lumMod val="85000"/>
          </a:schemeClr>
        </a:solidFill>
      </dgm:spPr>
    </dgm:pt>
    <dgm:pt modelId="{CD4E9214-E280-41D0-833C-4A0C80FD75F5}" type="pres">
      <dgm:prSet presAssocID="{58030B00-2F0E-427E-95C7-C41B62D19468}" presName="chevron7" presStyleLbl="alignNode1" presStyleIdx="13" presStyleCnt="21"/>
      <dgm:spPr>
        <a:solidFill>
          <a:schemeClr val="bg1">
            <a:lumMod val="85000"/>
          </a:schemeClr>
        </a:solidFill>
      </dgm:spPr>
    </dgm:pt>
    <dgm:pt modelId="{8F272985-5512-4A0A-AAB6-9D7DBAB922CE}" type="pres">
      <dgm:prSet presAssocID="{58030B00-2F0E-427E-95C7-C41B62D19468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43BC0F-0719-4716-AC56-136E69188B26}" type="pres">
      <dgm:prSet presAssocID="{BC106373-A3EB-4C58-8428-953CCC0A4D29}" presName="sibTrans" presStyleCnt="0"/>
      <dgm:spPr/>
    </dgm:pt>
    <dgm:pt modelId="{63DA0E12-5AB8-4408-A6AF-D980F611D36A}" type="pres">
      <dgm:prSet presAssocID="{3B90A33F-3E93-4AAF-AFB4-17CD64A6B66E}" presName="parenttextcomposite" presStyleCnt="0"/>
      <dgm:spPr/>
    </dgm:pt>
    <dgm:pt modelId="{CD5E2574-06D4-4F38-B02F-69452AB584E6}" type="pres">
      <dgm:prSet presAssocID="{3B90A33F-3E93-4AAF-AFB4-17CD64A6B66E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2B0F57-7BE0-4044-9D3C-C00FD6E10F73}" type="pres">
      <dgm:prSet presAssocID="{3B90A33F-3E93-4AAF-AFB4-17CD64A6B66E}" presName="composite" presStyleCnt="0"/>
      <dgm:spPr/>
    </dgm:pt>
    <dgm:pt modelId="{D24A1DBC-BB60-4C5D-841D-C7C8C529A283}" type="pres">
      <dgm:prSet presAssocID="{3B90A33F-3E93-4AAF-AFB4-17CD64A6B66E}" presName="chevron1" presStyleLbl="alignNode1" presStyleIdx="14" presStyleCnt="2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98AE29EB-1F4E-4F1C-BBE1-2607FAAAD2AF}" type="pres">
      <dgm:prSet presAssocID="{3B90A33F-3E93-4AAF-AFB4-17CD64A6B66E}" presName="chevron2" presStyleLbl="alignNode1" presStyleIdx="15" presStyleCnt="2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D4F1EFB5-98D5-4231-8928-863F9C4B5FD8}" type="pres">
      <dgm:prSet presAssocID="{3B90A33F-3E93-4AAF-AFB4-17CD64A6B66E}" presName="chevron3" presStyleLbl="alignNode1" presStyleIdx="16" presStyleCnt="21"/>
      <dgm:spPr>
        <a:solidFill>
          <a:schemeClr val="accent4">
            <a:lumMod val="60000"/>
            <a:lumOff val="40000"/>
          </a:schemeClr>
        </a:solidFill>
      </dgm:spPr>
    </dgm:pt>
    <dgm:pt modelId="{66AEF481-B876-42F8-840D-30DFBF8E7F27}" type="pres">
      <dgm:prSet presAssocID="{3B90A33F-3E93-4AAF-AFB4-17CD64A6B66E}" presName="chevron4" presStyleLbl="alignNode1" presStyleIdx="17" presStyleCnt="21"/>
      <dgm:spPr>
        <a:solidFill>
          <a:schemeClr val="accent4">
            <a:lumMod val="60000"/>
            <a:lumOff val="40000"/>
          </a:schemeClr>
        </a:solidFill>
      </dgm:spPr>
    </dgm:pt>
    <dgm:pt modelId="{AC774F89-C028-4F65-9F6B-906DD60E38D6}" type="pres">
      <dgm:prSet presAssocID="{3B90A33F-3E93-4AAF-AFB4-17CD64A6B66E}" presName="chevron5" presStyleLbl="alignNode1" presStyleIdx="18" presStyleCnt="21"/>
      <dgm:spPr>
        <a:solidFill>
          <a:schemeClr val="accent4">
            <a:lumMod val="60000"/>
            <a:lumOff val="40000"/>
          </a:schemeClr>
        </a:solidFill>
      </dgm:spPr>
    </dgm:pt>
    <dgm:pt modelId="{CD2F04F8-FCC4-4819-AE37-9E1CABCC3918}" type="pres">
      <dgm:prSet presAssocID="{3B90A33F-3E93-4AAF-AFB4-17CD64A6B66E}" presName="chevron6" presStyleLbl="alignNode1" presStyleIdx="19" presStyleCnt="21"/>
      <dgm:spPr>
        <a:solidFill>
          <a:schemeClr val="accent4">
            <a:lumMod val="60000"/>
            <a:lumOff val="40000"/>
          </a:schemeClr>
        </a:solidFill>
      </dgm:spPr>
    </dgm:pt>
    <dgm:pt modelId="{26DBB294-32A5-41F3-9760-C84C8AF10B5D}" type="pres">
      <dgm:prSet presAssocID="{3B90A33F-3E93-4AAF-AFB4-17CD64A6B66E}" presName="chevron7" presStyleLbl="alignNode1" presStyleIdx="20" presStyleCnt="21"/>
      <dgm:spPr>
        <a:solidFill>
          <a:schemeClr val="accent4">
            <a:lumMod val="60000"/>
            <a:lumOff val="40000"/>
          </a:schemeClr>
        </a:solidFill>
      </dgm:spPr>
    </dgm:pt>
    <dgm:pt modelId="{98730B2C-7154-414F-912D-1B7548A5214B}" type="pres">
      <dgm:prSet presAssocID="{3B90A33F-3E93-4AAF-AFB4-17CD64A6B66E}" presName="childtext" presStyleLbl="solidFgAcc1" presStyleIdx="2" presStyleCnt="3" custLinFactNeighborX="459" custLinFactNeighborY="26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78C297-3FB4-48C8-9283-BBAFDA634270}" srcId="{5E5F7391-C4E6-4DF1-8C70-5D80634A9407}" destId="{58030B00-2F0E-427E-95C7-C41B62D19468}" srcOrd="1" destOrd="0" parTransId="{E08B3CD9-7A92-43A5-A3AB-91FBA75462F2}" sibTransId="{BC106373-A3EB-4C58-8428-953CCC0A4D29}"/>
    <dgm:cxn modelId="{EF48AC2E-938E-4272-A80A-A50B71A1B7A3}" type="presOf" srcId="{3B90A33F-3E93-4AAF-AFB4-17CD64A6B66E}" destId="{CD5E2574-06D4-4F38-B02F-69452AB584E6}" srcOrd="0" destOrd="0" presId="urn:microsoft.com/office/officeart/2008/layout/VerticalAccentList"/>
    <dgm:cxn modelId="{6470D2F8-F211-4250-9C02-D7EA1E6473B4}" type="presOf" srcId="{58030B00-2F0E-427E-95C7-C41B62D19468}" destId="{9FD76E1C-9B3D-4DAB-AF42-C61D66081BDA}" srcOrd="0" destOrd="0" presId="urn:microsoft.com/office/officeart/2008/layout/VerticalAccentList"/>
    <dgm:cxn modelId="{03683CD0-5F40-47C3-8504-9D3880E04CE0}" type="presOf" srcId="{CB5C22DF-7DF1-4BA7-8834-91E81DE709D4}" destId="{80BE9316-88D8-408D-ACB8-FF3297A4EE8D}" srcOrd="0" destOrd="0" presId="urn:microsoft.com/office/officeart/2008/layout/VerticalAccentList"/>
    <dgm:cxn modelId="{94E8A0FE-6C9A-4278-A392-3265C08B64CC}" type="presOf" srcId="{BA0FE30F-A428-4222-810A-BA8111A1ABC5}" destId="{A17A8F1C-EB4A-454F-9EFE-79FB883AA17A}" srcOrd="0" destOrd="0" presId="urn:microsoft.com/office/officeart/2008/layout/VerticalAccentList"/>
    <dgm:cxn modelId="{D9F23268-032F-478A-B9DA-3B8AC6DECD79}" srcId="{5E5F7391-C4E6-4DF1-8C70-5D80634A9407}" destId="{CB5C22DF-7DF1-4BA7-8834-91E81DE709D4}" srcOrd="0" destOrd="0" parTransId="{1420E3AF-6F06-4841-8A25-FC96F49B0A35}" sibTransId="{EFEE454D-5150-412C-8A57-2978F582EB4A}"/>
    <dgm:cxn modelId="{B7F2DBCF-B50F-4929-9855-B37D6304EC41}" srcId="{CB5C22DF-7DF1-4BA7-8834-91E81DE709D4}" destId="{BA0FE30F-A428-4222-810A-BA8111A1ABC5}" srcOrd="0" destOrd="0" parTransId="{593B9309-165F-4BDA-A004-BDE311D0DC22}" sibTransId="{831929D7-6AE8-442B-8344-688D01C9C2D4}"/>
    <dgm:cxn modelId="{D61B5422-BD48-436F-B54E-82E3269ED207}" srcId="{58030B00-2F0E-427E-95C7-C41B62D19468}" destId="{F9C02862-1CD8-4DAC-B8BF-1B5FA4A9630C}" srcOrd="0" destOrd="0" parTransId="{2107D6D6-C25B-47EC-B2B2-B39F0EBE916F}" sibTransId="{26FBB162-61B2-47A5-A4BE-48D5FD7B6E4D}"/>
    <dgm:cxn modelId="{1DEE4731-9A45-4FB1-BFC1-66179E711B67}" type="presOf" srcId="{5E5F7391-C4E6-4DF1-8C70-5D80634A9407}" destId="{F6886133-DB30-4F1D-96D1-183EFD97BD0C}" srcOrd="0" destOrd="0" presId="urn:microsoft.com/office/officeart/2008/layout/VerticalAccentList"/>
    <dgm:cxn modelId="{08F0E364-EF7D-475E-B205-501B160936B0}" type="presOf" srcId="{9A747C66-B0BA-4599-AF03-E7292D8C203E}" destId="{98730B2C-7154-414F-912D-1B7548A5214B}" srcOrd="0" destOrd="0" presId="urn:microsoft.com/office/officeart/2008/layout/VerticalAccentList"/>
    <dgm:cxn modelId="{82FBEC3C-A400-4164-A5B2-79926B5B24DC}" type="presOf" srcId="{F9C02862-1CD8-4DAC-B8BF-1B5FA4A9630C}" destId="{8F272985-5512-4A0A-AAB6-9D7DBAB922CE}" srcOrd="0" destOrd="0" presId="urn:microsoft.com/office/officeart/2008/layout/VerticalAccentList"/>
    <dgm:cxn modelId="{DA3859E7-58A8-4E60-B41D-2CE1D11031A4}" srcId="{5E5F7391-C4E6-4DF1-8C70-5D80634A9407}" destId="{3B90A33F-3E93-4AAF-AFB4-17CD64A6B66E}" srcOrd="2" destOrd="0" parTransId="{941D5917-840E-48BB-BC43-4EEBC6E3472A}" sibTransId="{B9020060-28E9-4754-9A77-8563B2689152}"/>
    <dgm:cxn modelId="{0BA86909-9C72-443A-B346-F152BF0E58C1}" srcId="{3B90A33F-3E93-4AAF-AFB4-17CD64A6B66E}" destId="{9A747C66-B0BA-4599-AF03-E7292D8C203E}" srcOrd="0" destOrd="0" parTransId="{29D3C598-8FB6-40AB-8B14-9809BC0A451D}" sibTransId="{48875D74-A50E-4C7A-B158-5E35362B5125}"/>
    <dgm:cxn modelId="{F965171A-6B4E-492C-ABEC-101E10051141}" type="presParOf" srcId="{F6886133-DB30-4F1D-96D1-183EFD97BD0C}" destId="{C2226260-5F3F-482C-A6C1-AAB9BEB49BBD}" srcOrd="0" destOrd="0" presId="urn:microsoft.com/office/officeart/2008/layout/VerticalAccentList"/>
    <dgm:cxn modelId="{F4886185-8C60-4A6C-A919-4B9A6EED6280}" type="presParOf" srcId="{C2226260-5F3F-482C-A6C1-AAB9BEB49BBD}" destId="{80BE9316-88D8-408D-ACB8-FF3297A4EE8D}" srcOrd="0" destOrd="0" presId="urn:microsoft.com/office/officeart/2008/layout/VerticalAccentList"/>
    <dgm:cxn modelId="{0450E8DA-1646-46D8-96A0-39358A6CBFB1}" type="presParOf" srcId="{F6886133-DB30-4F1D-96D1-183EFD97BD0C}" destId="{7EC73417-792C-4BD1-A3FE-45D46D5298B7}" srcOrd="1" destOrd="0" presId="urn:microsoft.com/office/officeart/2008/layout/VerticalAccentList"/>
    <dgm:cxn modelId="{CF2193E9-E2EF-4AB1-87D4-558661274AFB}" type="presParOf" srcId="{7EC73417-792C-4BD1-A3FE-45D46D5298B7}" destId="{2AE15FDF-CB9C-4B4D-82AA-0EC0C42675AA}" srcOrd="0" destOrd="0" presId="urn:microsoft.com/office/officeart/2008/layout/VerticalAccentList"/>
    <dgm:cxn modelId="{DA8637F9-4B9D-4CDA-B4B4-9055C03A4DE5}" type="presParOf" srcId="{7EC73417-792C-4BD1-A3FE-45D46D5298B7}" destId="{6151C940-C0C6-4032-9E89-24B464213FFC}" srcOrd="1" destOrd="0" presId="urn:microsoft.com/office/officeart/2008/layout/VerticalAccentList"/>
    <dgm:cxn modelId="{D0BDA459-DBEA-4134-8FC6-7829680B599D}" type="presParOf" srcId="{7EC73417-792C-4BD1-A3FE-45D46D5298B7}" destId="{A8D5C99B-79D8-4DB8-B746-A3645098FE36}" srcOrd="2" destOrd="0" presId="urn:microsoft.com/office/officeart/2008/layout/VerticalAccentList"/>
    <dgm:cxn modelId="{0C4830D3-565C-4359-8357-609D30E3B3A2}" type="presParOf" srcId="{7EC73417-792C-4BD1-A3FE-45D46D5298B7}" destId="{663EE817-6BFF-45D2-834B-1B793CF3101D}" srcOrd="3" destOrd="0" presId="urn:microsoft.com/office/officeart/2008/layout/VerticalAccentList"/>
    <dgm:cxn modelId="{52BB5FF4-530C-4BA6-B3D6-867BD5121398}" type="presParOf" srcId="{7EC73417-792C-4BD1-A3FE-45D46D5298B7}" destId="{6B8B9A49-54AD-4537-84AC-B60E18AD9727}" srcOrd="4" destOrd="0" presId="urn:microsoft.com/office/officeart/2008/layout/VerticalAccentList"/>
    <dgm:cxn modelId="{862AEED8-201B-4D2A-A32B-992B74FD71B5}" type="presParOf" srcId="{7EC73417-792C-4BD1-A3FE-45D46D5298B7}" destId="{E1099BDD-0CEA-4775-8C32-77BEB754CCA2}" srcOrd="5" destOrd="0" presId="urn:microsoft.com/office/officeart/2008/layout/VerticalAccentList"/>
    <dgm:cxn modelId="{5B57A547-6CF8-4EFC-BEA4-CC11C96DAC4B}" type="presParOf" srcId="{7EC73417-792C-4BD1-A3FE-45D46D5298B7}" destId="{3A354049-19EE-4ECF-9A75-87DE381372D4}" srcOrd="6" destOrd="0" presId="urn:microsoft.com/office/officeart/2008/layout/VerticalAccentList"/>
    <dgm:cxn modelId="{F7CB7A30-B317-4972-9AB7-385D845542DD}" type="presParOf" srcId="{7EC73417-792C-4BD1-A3FE-45D46D5298B7}" destId="{A17A8F1C-EB4A-454F-9EFE-79FB883AA17A}" srcOrd="7" destOrd="0" presId="urn:microsoft.com/office/officeart/2008/layout/VerticalAccentList"/>
    <dgm:cxn modelId="{27874C3B-946C-49DC-AE95-2FFA6DF6603C}" type="presParOf" srcId="{F6886133-DB30-4F1D-96D1-183EFD97BD0C}" destId="{0C7F4655-3889-4832-BB57-26A1A6CB13AF}" srcOrd="2" destOrd="0" presId="urn:microsoft.com/office/officeart/2008/layout/VerticalAccentList"/>
    <dgm:cxn modelId="{ACDDAA98-AB9A-4E39-824E-DADFD935EB2A}" type="presParOf" srcId="{F6886133-DB30-4F1D-96D1-183EFD97BD0C}" destId="{5AA013BD-44EE-49EC-86D9-851CBCA9369C}" srcOrd="3" destOrd="0" presId="urn:microsoft.com/office/officeart/2008/layout/VerticalAccentList"/>
    <dgm:cxn modelId="{BF6764E1-FD2B-410B-AD66-FD1CBB2C7DDA}" type="presParOf" srcId="{5AA013BD-44EE-49EC-86D9-851CBCA9369C}" destId="{9FD76E1C-9B3D-4DAB-AF42-C61D66081BDA}" srcOrd="0" destOrd="0" presId="urn:microsoft.com/office/officeart/2008/layout/VerticalAccentList"/>
    <dgm:cxn modelId="{96C95528-16B3-4774-BA19-B9A145DC4AFB}" type="presParOf" srcId="{F6886133-DB30-4F1D-96D1-183EFD97BD0C}" destId="{D6DE59F7-9EBF-4373-A6AD-467CD3268F28}" srcOrd="4" destOrd="0" presId="urn:microsoft.com/office/officeart/2008/layout/VerticalAccentList"/>
    <dgm:cxn modelId="{9F91D558-EAE3-4472-8C28-A7E4FD7D4B5A}" type="presParOf" srcId="{D6DE59F7-9EBF-4373-A6AD-467CD3268F28}" destId="{A51B0B50-9581-4361-8DD6-F5F422377460}" srcOrd="0" destOrd="0" presId="urn:microsoft.com/office/officeart/2008/layout/VerticalAccentList"/>
    <dgm:cxn modelId="{5CA917BB-6142-4F15-B900-12C4661C646C}" type="presParOf" srcId="{D6DE59F7-9EBF-4373-A6AD-467CD3268F28}" destId="{990793C9-1D60-4F24-AF3D-5AF78CFC05FF}" srcOrd="1" destOrd="0" presId="urn:microsoft.com/office/officeart/2008/layout/VerticalAccentList"/>
    <dgm:cxn modelId="{EBB7080B-61E8-4D50-97E5-641B0976A580}" type="presParOf" srcId="{D6DE59F7-9EBF-4373-A6AD-467CD3268F28}" destId="{D5FE559C-D89E-49EA-8D2A-92FAFCA39A0B}" srcOrd="2" destOrd="0" presId="urn:microsoft.com/office/officeart/2008/layout/VerticalAccentList"/>
    <dgm:cxn modelId="{12AE0BD9-5A2A-480D-95F0-59AAF683BEE5}" type="presParOf" srcId="{D6DE59F7-9EBF-4373-A6AD-467CD3268F28}" destId="{30BC36CB-3EC2-4D74-AC23-1A4C4AE0311F}" srcOrd="3" destOrd="0" presId="urn:microsoft.com/office/officeart/2008/layout/VerticalAccentList"/>
    <dgm:cxn modelId="{A242F2C3-37CA-4C5F-AD6E-A1D5D23C6037}" type="presParOf" srcId="{D6DE59F7-9EBF-4373-A6AD-467CD3268F28}" destId="{EF4C02B2-DD77-4A35-87B2-CC45A65C60A5}" srcOrd="4" destOrd="0" presId="urn:microsoft.com/office/officeart/2008/layout/VerticalAccentList"/>
    <dgm:cxn modelId="{8F8AF08E-B04A-4092-A247-7CDF8DD4DE83}" type="presParOf" srcId="{D6DE59F7-9EBF-4373-A6AD-467CD3268F28}" destId="{45DF54F0-5ED0-4838-B456-950C125DCE6D}" srcOrd="5" destOrd="0" presId="urn:microsoft.com/office/officeart/2008/layout/VerticalAccentList"/>
    <dgm:cxn modelId="{D221D8C8-33FA-41C0-9276-C145D9D2FF29}" type="presParOf" srcId="{D6DE59F7-9EBF-4373-A6AD-467CD3268F28}" destId="{CD4E9214-E280-41D0-833C-4A0C80FD75F5}" srcOrd="6" destOrd="0" presId="urn:microsoft.com/office/officeart/2008/layout/VerticalAccentList"/>
    <dgm:cxn modelId="{BE904E04-BE5D-4E49-B1F7-50F7C21E5017}" type="presParOf" srcId="{D6DE59F7-9EBF-4373-A6AD-467CD3268F28}" destId="{8F272985-5512-4A0A-AAB6-9D7DBAB922CE}" srcOrd="7" destOrd="0" presId="urn:microsoft.com/office/officeart/2008/layout/VerticalAccentList"/>
    <dgm:cxn modelId="{B6820910-9AC1-4E89-AD4E-1F2982D2B47D}" type="presParOf" srcId="{F6886133-DB30-4F1D-96D1-183EFD97BD0C}" destId="{0F43BC0F-0719-4716-AC56-136E69188B26}" srcOrd="5" destOrd="0" presId="urn:microsoft.com/office/officeart/2008/layout/VerticalAccentList"/>
    <dgm:cxn modelId="{18EFC67F-6708-4F1B-AC84-525B314A4A0E}" type="presParOf" srcId="{F6886133-DB30-4F1D-96D1-183EFD97BD0C}" destId="{63DA0E12-5AB8-4408-A6AF-D980F611D36A}" srcOrd="6" destOrd="0" presId="urn:microsoft.com/office/officeart/2008/layout/VerticalAccentList"/>
    <dgm:cxn modelId="{DC83417F-4C12-4EB0-BE1E-E1E3A027FA51}" type="presParOf" srcId="{63DA0E12-5AB8-4408-A6AF-D980F611D36A}" destId="{CD5E2574-06D4-4F38-B02F-69452AB584E6}" srcOrd="0" destOrd="0" presId="urn:microsoft.com/office/officeart/2008/layout/VerticalAccentList"/>
    <dgm:cxn modelId="{70D74B29-5EAD-4BFB-AC21-A114FC4996D8}" type="presParOf" srcId="{F6886133-DB30-4F1D-96D1-183EFD97BD0C}" destId="{532B0F57-7BE0-4044-9D3C-C00FD6E10F73}" srcOrd="7" destOrd="0" presId="urn:microsoft.com/office/officeart/2008/layout/VerticalAccentList"/>
    <dgm:cxn modelId="{0F973C42-7F8E-45A1-886A-C3C3AD3DF03F}" type="presParOf" srcId="{532B0F57-7BE0-4044-9D3C-C00FD6E10F73}" destId="{D24A1DBC-BB60-4C5D-841D-C7C8C529A283}" srcOrd="0" destOrd="0" presId="urn:microsoft.com/office/officeart/2008/layout/VerticalAccentList"/>
    <dgm:cxn modelId="{ADB5A789-19D7-4998-93B5-E2253B495362}" type="presParOf" srcId="{532B0F57-7BE0-4044-9D3C-C00FD6E10F73}" destId="{98AE29EB-1F4E-4F1C-BBE1-2607FAAAD2AF}" srcOrd="1" destOrd="0" presId="urn:microsoft.com/office/officeart/2008/layout/VerticalAccentList"/>
    <dgm:cxn modelId="{F189AA87-39A6-423C-8F4A-676A5B6DDEF1}" type="presParOf" srcId="{532B0F57-7BE0-4044-9D3C-C00FD6E10F73}" destId="{D4F1EFB5-98D5-4231-8928-863F9C4B5FD8}" srcOrd="2" destOrd="0" presId="urn:microsoft.com/office/officeart/2008/layout/VerticalAccentList"/>
    <dgm:cxn modelId="{CBF8E18F-D926-4968-A991-FC73777A7DFC}" type="presParOf" srcId="{532B0F57-7BE0-4044-9D3C-C00FD6E10F73}" destId="{66AEF481-B876-42F8-840D-30DFBF8E7F27}" srcOrd="3" destOrd="0" presId="urn:microsoft.com/office/officeart/2008/layout/VerticalAccentList"/>
    <dgm:cxn modelId="{2B8C4730-C894-4C19-B120-30A6D940546B}" type="presParOf" srcId="{532B0F57-7BE0-4044-9D3C-C00FD6E10F73}" destId="{AC774F89-C028-4F65-9F6B-906DD60E38D6}" srcOrd="4" destOrd="0" presId="urn:microsoft.com/office/officeart/2008/layout/VerticalAccentList"/>
    <dgm:cxn modelId="{FC063C37-F777-47DC-BB57-EDF6AB9842BD}" type="presParOf" srcId="{532B0F57-7BE0-4044-9D3C-C00FD6E10F73}" destId="{CD2F04F8-FCC4-4819-AE37-9E1CABCC3918}" srcOrd="5" destOrd="0" presId="urn:microsoft.com/office/officeart/2008/layout/VerticalAccentList"/>
    <dgm:cxn modelId="{01997911-20AC-48F3-9A05-021819309E6B}" type="presParOf" srcId="{532B0F57-7BE0-4044-9D3C-C00FD6E10F73}" destId="{26DBB294-32A5-41F3-9760-C84C8AF10B5D}" srcOrd="6" destOrd="0" presId="urn:microsoft.com/office/officeart/2008/layout/VerticalAccentList"/>
    <dgm:cxn modelId="{CC11809A-444B-4463-8A3E-E18F8E388B83}" type="presParOf" srcId="{532B0F57-7BE0-4044-9D3C-C00FD6E10F73}" destId="{98730B2C-7154-414F-912D-1B7548A5214B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r">
              <a:defRPr sz="1300"/>
            </a:lvl1pPr>
          </a:lstStyle>
          <a:p>
            <a:fld id="{82966FC0-F8C2-4FE6-BD06-E65E8491B0F5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7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5"/>
            <a:ext cx="3169920" cy="481727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r">
              <a:defRPr sz="1300"/>
            </a:lvl1pPr>
          </a:lstStyle>
          <a:p>
            <a:fld id="{B868A395-1FB7-42DF-B263-E37D1A56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82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wrap="square" lIns="96663" tIns="48332" rIns="96663" bIns="48332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12/5/2017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3" tIns="48332" rIns="96663" bIns="4833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663" tIns="48332" rIns="96663" bIns="4833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wrap="square" lIns="96663" tIns="48332" rIns="96663" bIns="48332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SWP 2019-2023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962400" y="2724150"/>
            <a:ext cx="5029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1800" dirty="0" smtClean="0"/>
              <a:t>Stavros Thomadakis, IESBA Chairman</a:t>
            </a:r>
          </a:p>
          <a:p>
            <a:pPr marL="393700" indent="-393700"/>
            <a:r>
              <a:rPr lang="en-US" sz="1800" dirty="0"/>
              <a:t>Ken Siong, Technical </a:t>
            </a:r>
            <a:r>
              <a:rPr lang="en-US" sz="1800" dirty="0" smtClean="0"/>
              <a:t>Director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962400" y="3915964"/>
            <a:ext cx="4876800" cy="865586"/>
          </a:xfrm>
        </p:spPr>
        <p:txBody>
          <a:bodyPr/>
          <a:lstStyle/>
          <a:p>
            <a:pPr marL="236538" indent="-236538"/>
            <a:r>
              <a:rPr lang="en-US" dirty="0" smtClean="0"/>
              <a:t>IESBA Meeting</a:t>
            </a:r>
          </a:p>
          <a:p>
            <a:pPr marL="236538" indent="-236538"/>
            <a:r>
              <a:rPr lang="en-US" dirty="0" smtClean="0">
                <a:latin typeface="Arial" charset="0"/>
              </a:rPr>
              <a:t>Livingstone, Zambia</a:t>
            </a:r>
            <a:endParaRPr lang="en-US" dirty="0">
              <a:latin typeface="Arial" charset="0"/>
            </a:endParaRPr>
          </a:p>
          <a:p>
            <a:pPr marL="236538" indent="-236538"/>
            <a:r>
              <a:rPr lang="en-US" dirty="0" smtClean="0"/>
              <a:t>December 4-8, 2017</a:t>
            </a:r>
          </a:p>
        </p:txBody>
      </p:sp>
    </p:spTree>
    <p:extLst>
      <p:ext uri="{BB962C8B-B14F-4D97-AF65-F5344CB8AC3E}">
        <p14:creationId xmlns:p14="http://schemas.microsoft.com/office/powerpoint/2010/main" val="317858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6019800" cy="3207074"/>
          </a:xfrm>
        </p:spPr>
        <p:txBody>
          <a:bodyPr/>
          <a:lstStyle/>
          <a:p>
            <a:pPr marL="231775" indent="0">
              <a:spcBef>
                <a:spcPts val="1000"/>
              </a:spcBef>
              <a:buNone/>
            </a:pPr>
            <a:r>
              <a:rPr lang="en-US" dirty="0" smtClean="0"/>
              <a:t>Do Board members support Planning Committee’s recommendations regarding strategic themes?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 for Consideration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28750"/>
            <a:ext cx="1828800" cy="1828800"/>
          </a:xfrm>
          <a:prstGeom prst="rect">
            <a:avLst/>
          </a:prstGeom>
        </p:spPr>
      </p:pic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810000" cy="228600"/>
          </a:xfrm>
        </p:spPr>
        <p:txBody>
          <a:bodyPr/>
          <a:lstStyle/>
          <a:p>
            <a:r>
              <a:rPr lang="en-US" dirty="0" smtClean="0"/>
              <a:t>Strategic Orientation for 2019-2023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2954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r>
              <a:rPr lang="en-US" sz="2000" dirty="0" smtClean="0"/>
              <a:t>Benefits to public interest of undertaking particular action</a:t>
            </a:r>
          </a:p>
          <a:p>
            <a:pPr lvl="1">
              <a:spcBef>
                <a:spcPts val="600"/>
              </a:spcBef>
            </a:pPr>
            <a:r>
              <a:rPr lang="en-US" sz="1600" dirty="0" smtClean="0"/>
              <a:t>Enhance public trust in Code and profession</a:t>
            </a:r>
          </a:p>
          <a:p>
            <a:pPr lvl="1">
              <a:spcBef>
                <a:spcPts val="600"/>
              </a:spcBef>
            </a:pPr>
            <a:r>
              <a:rPr lang="en-US" sz="1600" dirty="0" smtClean="0"/>
              <a:t>Promote ethical mindset for professional judgment</a:t>
            </a:r>
          </a:p>
          <a:p>
            <a:pPr lvl="1">
              <a:spcBef>
                <a:spcPts val="600"/>
              </a:spcBef>
            </a:pPr>
            <a:r>
              <a:rPr lang="en-US" sz="1600" dirty="0" smtClean="0"/>
              <a:t>Support public interest outcomes</a:t>
            </a:r>
          </a:p>
          <a:p>
            <a:pPr lvl="1">
              <a:spcBef>
                <a:spcPts val="600"/>
              </a:spcBef>
            </a:pPr>
            <a:r>
              <a:rPr lang="en-US" sz="1600" dirty="0" smtClean="0"/>
              <a:t>Increase global adoption of the Code</a:t>
            </a:r>
          </a:p>
          <a:p>
            <a:r>
              <a:rPr lang="en-US" sz="2000" dirty="0" smtClean="0"/>
              <a:t>Pervasiveness of the matter</a:t>
            </a:r>
          </a:p>
          <a:p>
            <a:r>
              <a:rPr lang="en-US" sz="2000" dirty="0" smtClean="0"/>
              <a:t>Degree of urgency</a:t>
            </a:r>
          </a:p>
          <a:p>
            <a:r>
              <a:rPr lang="en-US" sz="2000" dirty="0" smtClean="0"/>
              <a:t>Global relevance</a:t>
            </a:r>
          </a:p>
          <a:p>
            <a:r>
              <a:rPr lang="en-US" sz="2000" dirty="0" smtClean="0"/>
              <a:t>Feasibility within realistic timeframes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Influencing Development of Work Plan</a:t>
            </a:r>
            <a:endParaRPr lang="en-US" dirty="0"/>
          </a:p>
        </p:txBody>
      </p:sp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5257800" cy="304800"/>
          </a:xfrm>
        </p:spPr>
        <p:txBody>
          <a:bodyPr/>
          <a:lstStyle/>
          <a:p>
            <a:r>
              <a:rPr lang="en-US" dirty="0" smtClean="0"/>
              <a:t>Developing the Work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3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r>
              <a:rPr lang="en-US" sz="2200" dirty="0" smtClean="0"/>
              <a:t>Key focus areas</a:t>
            </a:r>
          </a:p>
          <a:p>
            <a:pPr lvl="1"/>
            <a:r>
              <a:rPr lang="en-US" sz="1800" dirty="0"/>
              <a:t>S</a:t>
            </a:r>
            <a:r>
              <a:rPr lang="en-US" sz="1800" dirty="0" smtClean="0"/>
              <a:t>trength </a:t>
            </a:r>
            <a:r>
              <a:rPr lang="en-US" sz="1800" dirty="0"/>
              <a:t>of </a:t>
            </a:r>
            <a:r>
              <a:rPr lang="en-US" sz="1800" dirty="0" smtClean="0"/>
              <a:t>Board reputation </a:t>
            </a:r>
            <a:r>
              <a:rPr lang="en-US" sz="1800" dirty="0"/>
              <a:t>and global acceptance of the </a:t>
            </a:r>
            <a:r>
              <a:rPr lang="en-US" sz="1800" dirty="0" smtClean="0"/>
              <a:t>Code</a:t>
            </a:r>
          </a:p>
          <a:p>
            <a:pPr lvl="1"/>
            <a:r>
              <a:rPr lang="en-US" sz="1800" dirty="0"/>
              <a:t>Capacity at </a:t>
            </a:r>
            <a:r>
              <a:rPr lang="en-US" sz="1800" dirty="0" smtClean="0"/>
              <a:t>leadership</a:t>
            </a:r>
            <a:r>
              <a:rPr lang="en-US" sz="1800" dirty="0"/>
              <a:t>, volunteer and staff </a:t>
            </a:r>
            <a:r>
              <a:rPr lang="en-US" sz="1800" dirty="0" smtClean="0"/>
              <a:t>levels</a:t>
            </a:r>
          </a:p>
          <a:p>
            <a:pPr lvl="1"/>
            <a:r>
              <a:rPr lang="en-US" sz="1800" dirty="0"/>
              <a:t>Operational effectiveness and </a:t>
            </a:r>
            <a:r>
              <a:rPr lang="en-US" sz="1800" dirty="0" smtClean="0"/>
              <a:t>stability</a:t>
            </a:r>
          </a:p>
          <a:p>
            <a:pPr lvl="1"/>
            <a:r>
              <a:rPr lang="en-US" sz="1800" dirty="0"/>
              <a:t>Robust outreach and communication with stakeholders</a:t>
            </a:r>
            <a:endParaRPr lang="en-US" sz="18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Delivery of SWP</a:t>
            </a:r>
            <a:endParaRPr lang="en-US" dirty="0"/>
          </a:p>
        </p:txBody>
      </p:sp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5257800" cy="304800"/>
          </a:xfrm>
        </p:spPr>
        <p:txBody>
          <a:bodyPr/>
          <a:lstStyle/>
          <a:p>
            <a:r>
              <a:rPr lang="en-US" dirty="0" smtClean="0"/>
              <a:t>Developing the Work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04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6019800" cy="3207074"/>
          </a:xfrm>
        </p:spPr>
        <p:txBody>
          <a:bodyPr/>
          <a:lstStyle/>
          <a:p>
            <a:pPr marL="231775" indent="0">
              <a:spcBef>
                <a:spcPts val="1000"/>
              </a:spcBef>
              <a:buNone/>
            </a:pPr>
            <a:r>
              <a:rPr lang="en-US" dirty="0" smtClean="0"/>
              <a:t>Do Board members support criteria for developing work plan and approach to managing its delivery?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 for Consideration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28750"/>
            <a:ext cx="1828800" cy="1828800"/>
          </a:xfrm>
          <a:prstGeom prst="rect">
            <a:avLst/>
          </a:prstGeom>
        </p:spPr>
      </p:pic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810000" cy="228600"/>
          </a:xfrm>
        </p:spPr>
        <p:txBody>
          <a:bodyPr/>
          <a:lstStyle/>
          <a:p>
            <a:r>
              <a:rPr lang="en-US" dirty="0" smtClean="0"/>
              <a:t>Developing the Work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8684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Pre-commitments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657898"/>
              </p:ext>
            </p:extLst>
          </p:nvPr>
        </p:nvGraphicFramePr>
        <p:xfrm>
          <a:off x="381000" y="1352550"/>
          <a:ext cx="8382000" cy="3124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/>
                <a:gridCol w="3657600"/>
                <a:gridCol w="4343400"/>
              </a:tblGrid>
              <a:tr h="347133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#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Topic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Status</a:t>
                      </a:r>
                      <a:endParaRPr lang="en-US" sz="1300" dirty="0"/>
                    </a:p>
                  </a:txBody>
                  <a:tcPr/>
                </a:tc>
              </a:tr>
              <a:tr h="347133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1.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NAS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300" dirty="0" smtClean="0"/>
                        <a:t>Not</a:t>
                      </a:r>
                      <a:r>
                        <a:rPr lang="en-US" sz="1300" baseline="0" dirty="0" smtClean="0"/>
                        <a:t> started</a:t>
                      </a:r>
                      <a:endParaRPr lang="en-US" sz="1300" dirty="0"/>
                    </a:p>
                  </a:txBody>
                  <a:tcPr/>
                </a:tc>
              </a:tr>
              <a:tr h="347133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2.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Fee-related</a:t>
                      </a:r>
                      <a:r>
                        <a:rPr lang="en-US" sz="1300" baseline="0" dirty="0" smtClean="0"/>
                        <a:t> matters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Fact finding</a:t>
                      </a:r>
                      <a:r>
                        <a:rPr lang="en-US" sz="1300" baseline="0" dirty="0" smtClean="0"/>
                        <a:t> in progress; WG report expected Q2 2018</a:t>
                      </a:r>
                      <a:endParaRPr lang="en-US" sz="1300" dirty="0"/>
                    </a:p>
                  </a:txBody>
                  <a:tcPr/>
                </a:tc>
              </a:tr>
              <a:tr h="347133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3.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Professional</a:t>
                      </a:r>
                      <a:r>
                        <a:rPr lang="en-US" sz="1300" baseline="0" dirty="0" smtClean="0"/>
                        <a:t> skepticism (longer term)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Under</a:t>
                      </a:r>
                      <a:r>
                        <a:rPr lang="en-US" sz="1300" baseline="0" dirty="0" smtClean="0"/>
                        <a:t> way; consultation paper approval Q2 2018</a:t>
                      </a:r>
                      <a:endParaRPr lang="en-US" sz="1300" dirty="0"/>
                    </a:p>
                  </a:txBody>
                  <a:tcPr/>
                </a:tc>
              </a:tr>
              <a:tr h="347133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E-Code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Not</a:t>
                      </a:r>
                      <a:r>
                        <a:rPr lang="en-US" sz="1300" baseline="0" dirty="0" smtClean="0"/>
                        <a:t> started</a:t>
                      </a:r>
                      <a:endParaRPr lang="en-US" sz="1300" dirty="0"/>
                    </a:p>
                  </a:txBody>
                  <a:tcPr/>
                </a:tc>
              </a:tr>
              <a:tr h="347133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5.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Alignment</a:t>
                      </a:r>
                      <a:r>
                        <a:rPr lang="en-US" sz="1300" baseline="0" dirty="0" smtClean="0"/>
                        <a:t> of Part 4B with ISAE 3000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Not</a:t>
                      </a:r>
                      <a:r>
                        <a:rPr lang="en-US" sz="1300" baseline="0" dirty="0" smtClean="0"/>
                        <a:t> started</a:t>
                      </a:r>
                      <a:endParaRPr lang="en-US" sz="1300" dirty="0" smtClean="0"/>
                    </a:p>
                  </a:txBody>
                  <a:tcPr/>
                </a:tc>
              </a:tr>
              <a:tr h="347133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6.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NOCLAR post-implementation review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Not</a:t>
                      </a:r>
                      <a:r>
                        <a:rPr lang="en-US" sz="1300" baseline="0" dirty="0" smtClean="0"/>
                        <a:t> started</a:t>
                      </a:r>
                      <a:endParaRPr lang="en-US" sz="1300" dirty="0" smtClean="0"/>
                    </a:p>
                  </a:txBody>
                  <a:tcPr/>
                </a:tc>
              </a:tr>
              <a:tr h="347133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7.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Long association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dirty="0" smtClean="0"/>
                        <a:t>post-implementation review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Not</a:t>
                      </a:r>
                      <a:r>
                        <a:rPr lang="en-US" sz="1300" baseline="0" dirty="0" smtClean="0"/>
                        <a:t> started</a:t>
                      </a:r>
                      <a:endParaRPr lang="en-US" sz="1300" dirty="0" smtClean="0"/>
                    </a:p>
                  </a:txBody>
                  <a:tcPr/>
                </a:tc>
              </a:tr>
              <a:tr h="347133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8.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IAASB-IESBA coordination topics (excl.</a:t>
                      </a:r>
                      <a:r>
                        <a:rPr lang="en-US" sz="1300" baseline="0" dirty="0" smtClean="0"/>
                        <a:t> PS)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Objectivity of EQCR started; others</a:t>
                      </a:r>
                      <a:r>
                        <a:rPr lang="en-US" sz="1300" baseline="0" dirty="0" smtClean="0"/>
                        <a:t> to be prioritized</a:t>
                      </a:r>
                      <a:endParaRPr lang="en-US" sz="13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875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6 Priorities </a:t>
            </a:r>
            <a:br>
              <a:rPr lang="en-US" dirty="0" smtClean="0"/>
            </a:br>
            <a:r>
              <a:rPr lang="en-US" dirty="0" smtClean="0"/>
              <a:t>(Factoring CAG and Board Support)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961954"/>
              </p:ext>
            </p:extLst>
          </p:nvPr>
        </p:nvGraphicFramePr>
        <p:xfrm>
          <a:off x="457200" y="1352549"/>
          <a:ext cx="8153400" cy="313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757"/>
                <a:gridCol w="4311894"/>
                <a:gridCol w="2116749"/>
              </a:tblGrid>
              <a:tr h="355922">
                <a:tc>
                  <a:txBody>
                    <a:bodyPr/>
                    <a:lstStyle/>
                    <a:p>
                      <a:r>
                        <a:rPr lang="en-US" dirty="0" smtClean="0"/>
                        <a:t>Survey Ref 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Potential</a:t>
                      </a:r>
                      <a:r>
                        <a:rPr lang="en-US" baseline="0" dirty="0" smtClean="0"/>
                        <a:t> Scope</a:t>
                      </a:r>
                      <a:endParaRPr lang="en-US" dirty="0"/>
                    </a:p>
                  </a:txBody>
                  <a:tcPr/>
                </a:tc>
              </a:tr>
              <a:tr h="346035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Strong Convergence</a:t>
                      </a:r>
                      <a:r>
                        <a:rPr lang="en-US" sz="1600" b="1" baseline="0" dirty="0" smtClean="0"/>
                        <a:t> of Views</a:t>
                      </a:r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4603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Technology and innovation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Broad</a:t>
                      </a:r>
                      <a:endParaRPr lang="en-US" sz="1600" dirty="0"/>
                    </a:p>
                  </a:txBody>
                  <a:tcPr/>
                </a:tc>
              </a:tr>
              <a:tr h="34603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Models of service delivery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Broad</a:t>
                      </a:r>
                      <a:endParaRPr lang="en-US" sz="1600" dirty="0"/>
                    </a:p>
                  </a:txBody>
                  <a:tcPr/>
                </a:tc>
              </a:tr>
              <a:tr h="34603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Tax</a:t>
                      </a:r>
                      <a:r>
                        <a:rPr lang="en-US" sz="1600" baseline="0" dirty="0" smtClean="0"/>
                        <a:t> planning and related services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Broad</a:t>
                      </a:r>
                      <a:endParaRPr lang="en-US" sz="1600" dirty="0"/>
                    </a:p>
                  </a:txBody>
                  <a:tcPr/>
                </a:tc>
              </a:tr>
              <a:tr h="346035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Significant Convergence of Views</a:t>
                      </a:r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4603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B3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Definitions of PIE and listed entity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Narrow</a:t>
                      </a:r>
                      <a:endParaRPr lang="en-US" sz="1600" dirty="0"/>
                    </a:p>
                  </a:txBody>
                  <a:tcPr/>
                </a:tc>
              </a:tr>
              <a:tr h="34603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Materiality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Narrow</a:t>
                      </a:r>
                      <a:endParaRPr lang="en-US" sz="1600" dirty="0"/>
                    </a:p>
                  </a:txBody>
                  <a:tcPr/>
                </a:tc>
              </a:tr>
              <a:tr h="34603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Post-</a:t>
                      </a:r>
                      <a:r>
                        <a:rPr lang="en-US" sz="1600" dirty="0" err="1" smtClean="0"/>
                        <a:t>impl</a:t>
                      </a:r>
                      <a:r>
                        <a:rPr lang="en-US" sz="1600" dirty="0" smtClean="0"/>
                        <a:t>.</a:t>
                      </a:r>
                      <a:r>
                        <a:rPr lang="en-US" sz="1600" baseline="0" dirty="0" smtClean="0"/>
                        <a:t> review – </a:t>
                      </a:r>
                      <a:r>
                        <a:rPr lang="en-US" sz="1600" baseline="0" dirty="0" err="1" smtClean="0"/>
                        <a:t>restrd</a:t>
                      </a:r>
                      <a:r>
                        <a:rPr lang="en-US" sz="1600" baseline="0" dirty="0" smtClean="0"/>
                        <a:t>. Code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Broad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5257800" cy="304800"/>
          </a:xfrm>
        </p:spPr>
        <p:txBody>
          <a:bodyPr/>
          <a:lstStyle/>
          <a:p>
            <a:r>
              <a:rPr lang="en-US" dirty="0" smtClean="0"/>
              <a:t>Future Standard-setting Initiatives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87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with Less Significant or Weak Support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457200" y="1276350"/>
          <a:ext cx="8153400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757"/>
                <a:gridCol w="4311894"/>
                <a:gridCol w="2116749"/>
              </a:tblGrid>
              <a:tr h="3035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Survey Ref #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Topic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Potential</a:t>
                      </a:r>
                      <a:r>
                        <a:rPr lang="en-US" sz="1400" baseline="0" dirty="0" smtClean="0"/>
                        <a:t> Scope</a:t>
                      </a:r>
                      <a:endParaRPr lang="en-US" sz="1400" dirty="0"/>
                    </a:p>
                  </a:txBody>
                  <a:tcPr/>
                </a:tc>
              </a:tr>
              <a:tr h="290786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Less Significant Support</a:t>
                      </a:r>
                      <a:endParaRPr 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1986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dirty="0" smtClean="0"/>
                        <a:t>Breach of the Code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Narrow</a:t>
                      </a:r>
                      <a:endParaRPr lang="en-US" sz="1400" dirty="0"/>
                    </a:p>
                  </a:txBody>
                  <a:tcPr/>
                </a:tc>
              </a:tr>
              <a:tr h="31986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dirty="0" smtClean="0"/>
                        <a:t>Meaning of global “public interest”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Broad</a:t>
                      </a:r>
                      <a:endParaRPr lang="en-US" sz="1400" dirty="0"/>
                    </a:p>
                  </a:txBody>
                  <a:tcPr/>
                </a:tc>
              </a:tr>
              <a:tr h="31986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dirty="0" smtClean="0"/>
                        <a:t>Documentation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Narrow</a:t>
                      </a:r>
                      <a:endParaRPr lang="en-US" sz="1400" dirty="0"/>
                    </a:p>
                  </a:txBody>
                  <a:tcPr/>
                </a:tc>
              </a:tr>
              <a:tr h="31986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dirty="0" smtClean="0"/>
                        <a:t>Communication with TCWG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Narrow</a:t>
                      </a:r>
                      <a:endParaRPr lang="en-US" sz="1400" dirty="0"/>
                    </a:p>
                  </a:txBody>
                  <a:tcPr/>
                </a:tc>
              </a:tr>
              <a:tr h="290786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Weak Support</a:t>
                      </a:r>
                      <a:endParaRPr 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1986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B11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dirty="0" smtClean="0"/>
                        <a:t>Definitions and descriptions of terms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Narrow</a:t>
                      </a:r>
                      <a:endParaRPr lang="en-US" sz="1400" dirty="0"/>
                    </a:p>
                  </a:txBody>
                  <a:tcPr/>
                </a:tc>
              </a:tr>
              <a:tr h="31986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Collective investment vehicles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Narrow</a:t>
                      </a:r>
                      <a:endParaRPr lang="en-US" sz="1400" dirty="0"/>
                    </a:p>
                  </a:txBody>
                  <a:tcPr/>
                </a:tc>
              </a:tr>
              <a:tr h="31986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Familiarity threat in relation to extant Part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Narrow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5257800" cy="304800"/>
          </a:xfrm>
        </p:spPr>
        <p:txBody>
          <a:bodyPr/>
          <a:lstStyle/>
          <a:p>
            <a:r>
              <a:rPr lang="en-US" dirty="0" smtClean="0"/>
              <a:t>Future Standard-setting Initiatives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9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" y="1345876"/>
            <a:ext cx="8778240" cy="3207074"/>
          </a:xfrm>
        </p:spPr>
        <p:txBody>
          <a:bodyPr/>
          <a:lstStyle/>
          <a:p>
            <a:r>
              <a:rPr lang="en-US" sz="2000" dirty="0" smtClean="0"/>
              <a:t>Particular PIOB interest</a:t>
            </a:r>
          </a:p>
          <a:p>
            <a:pPr>
              <a:spcBef>
                <a:spcPts val="700"/>
              </a:spcBef>
            </a:pPr>
            <a:r>
              <a:rPr lang="en-US" sz="2000" dirty="0" smtClean="0"/>
              <a:t>Establish WG to explore and scope out issues? Involve external experts?</a:t>
            </a:r>
          </a:p>
          <a:p>
            <a:pPr>
              <a:spcBef>
                <a:spcPts val="700"/>
              </a:spcBef>
            </a:pPr>
            <a:r>
              <a:rPr lang="en-US" sz="2000" dirty="0"/>
              <a:t>Given </a:t>
            </a:r>
            <a:r>
              <a:rPr lang="en-US" sz="2000" dirty="0" smtClean="0"/>
              <a:t>fast pace </a:t>
            </a:r>
            <a:r>
              <a:rPr lang="en-US" sz="2000" dirty="0"/>
              <a:t>of change, begin exploratory work </a:t>
            </a:r>
            <a:r>
              <a:rPr lang="en-US" sz="2000" dirty="0" smtClean="0"/>
              <a:t>without awaiting SWP finalization?</a:t>
            </a:r>
          </a:p>
          <a:p>
            <a:pPr>
              <a:spcBef>
                <a:spcPts val="700"/>
              </a:spcBef>
            </a:pPr>
            <a:r>
              <a:rPr lang="en-US" sz="2000" dirty="0" smtClean="0"/>
              <a:t>Potentially pervasive</a:t>
            </a:r>
          </a:p>
          <a:p>
            <a:pPr lvl="1">
              <a:spcBef>
                <a:spcPts val="700"/>
              </a:spcBef>
            </a:pPr>
            <a:r>
              <a:rPr lang="en-US" sz="1700" dirty="0"/>
              <a:t>New patterns of social behavior in data economy, “always on” culture?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Impact on definitions of terms and concepts in the Code</a:t>
            </a:r>
            <a:r>
              <a:rPr lang="en-US" sz="1700" dirty="0"/>
              <a:t>, e.g. independence of mind when relying on AI?</a:t>
            </a:r>
            <a:endParaRPr lang="en-US" sz="17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and Innovation</a:t>
            </a:r>
            <a:endParaRPr lang="en-US" dirty="0"/>
          </a:p>
        </p:txBody>
      </p:sp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5257800" cy="304800"/>
          </a:xfrm>
        </p:spPr>
        <p:txBody>
          <a:bodyPr/>
          <a:lstStyle/>
          <a:p>
            <a:r>
              <a:rPr lang="en-US" dirty="0"/>
              <a:t>Future Standard-setting </a:t>
            </a:r>
            <a:r>
              <a:rPr lang="en-US" dirty="0" smtClean="0"/>
              <a:t>Initiatives </a:t>
            </a:r>
            <a:r>
              <a:rPr lang="en-US" dirty="0"/>
              <a:t>– Relevant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161866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" y="1345876"/>
            <a:ext cx="8778240" cy="3207074"/>
          </a:xfrm>
        </p:spPr>
        <p:txBody>
          <a:bodyPr/>
          <a:lstStyle/>
          <a:p>
            <a:r>
              <a:rPr lang="en-US" sz="2000" dirty="0"/>
              <a:t>Broad scope – PAPPs and PAIBs</a:t>
            </a:r>
          </a:p>
          <a:p>
            <a:r>
              <a:rPr lang="en-US" sz="2000" dirty="0"/>
              <a:t>Potential for multiple work streams?</a:t>
            </a:r>
          </a:p>
          <a:p>
            <a:r>
              <a:rPr lang="en-US" sz="2000" dirty="0" smtClean="0"/>
              <a:t>Linked </a:t>
            </a:r>
            <a:r>
              <a:rPr lang="en-US" sz="2000" dirty="0"/>
              <a:t>to topic of </a:t>
            </a:r>
            <a:r>
              <a:rPr lang="en-US" sz="2000" dirty="0" smtClean="0"/>
              <a:t>service </a:t>
            </a:r>
            <a:r>
              <a:rPr lang="en-US" sz="2000" dirty="0"/>
              <a:t>delivery </a:t>
            </a:r>
            <a:r>
              <a:rPr lang="en-US" sz="2000" dirty="0" smtClean="0"/>
              <a:t>models</a:t>
            </a:r>
            <a:endParaRPr lang="en-US" sz="2000" dirty="0"/>
          </a:p>
          <a:p>
            <a:r>
              <a:rPr lang="en-US" sz="2000" dirty="0" smtClean="0"/>
              <a:t>Initial deliverables</a:t>
            </a:r>
          </a:p>
          <a:p>
            <a:pPr lvl="1"/>
            <a:r>
              <a:rPr lang="en-US" sz="1700" dirty="0" smtClean="0"/>
              <a:t>Thought piece/discussion paper?</a:t>
            </a:r>
          </a:p>
          <a:p>
            <a:pPr lvl="1"/>
            <a:r>
              <a:rPr lang="en-US" sz="1700" dirty="0" smtClean="0"/>
              <a:t>Staff alerts/FAQs?</a:t>
            </a:r>
            <a:endParaRPr lang="en-US" sz="1700" dirty="0"/>
          </a:p>
          <a:p>
            <a:r>
              <a:rPr lang="en-US" sz="2000" dirty="0" smtClean="0"/>
              <a:t>Likely </a:t>
            </a:r>
            <a:r>
              <a:rPr lang="en-US" sz="2000" dirty="0"/>
              <a:t>need to coordinate response with </a:t>
            </a:r>
            <a:r>
              <a:rPr lang="en-US" sz="2000" dirty="0" smtClean="0"/>
              <a:t>IAASB/IAESB</a:t>
            </a:r>
          </a:p>
          <a:p>
            <a:r>
              <a:rPr lang="en-US" sz="2000" dirty="0" smtClean="0"/>
              <a:t>Track work of IAASB Data Analytics WG?</a:t>
            </a: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and Innovation</a:t>
            </a:r>
            <a:endParaRPr lang="en-US" dirty="0"/>
          </a:p>
        </p:txBody>
      </p:sp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5257800" cy="304800"/>
          </a:xfrm>
        </p:spPr>
        <p:txBody>
          <a:bodyPr/>
          <a:lstStyle/>
          <a:p>
            <a:r>
              <a:rPr lang="en-US" dirty="0"/>
              <a:t>Future Standard-setting </a:t>
            </a:r>
            <a:r>
              <a:rPr lang="en-US" dirty="0" smtClean="0"/>
              <a:t>Initiatives </a:t>
            </a:r>
            <a:r>
              <a:rPr lang="en-US" dirty="0"/>
              <a:t>– Relevant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292213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" y="1345876"/>
            <a:ext cx="8473440" cy="3207074"/>
          </a:xfrm>
        </p:spPr>
        <p:txBody>
          <a:bodyPr/>
          <a:lstStyle/>
          <a:p>
            <a:r>
              <a:rPr lang="en-US" sz="2000" dirty="0"/>
              <a:t>Broad scope – PAPPs and </a:t>
            </a:r>
            <a:r>
              <a:rPr lang="en-US" sz="2000" dirty="0" smtClean="0"/>
              <a:t>PAIBs</a:t>
            </a:r>
          </a:p>
          <a:p>
            <a:r>
              <a:rPr lang="en-US" sz="2000" dirty="0" smtClean="0"/>
              <a:t>Implications for definitions or descriptions of key concepts such as “office,” “</a:t>
            </a:r>
            <a:r>
              <a:rPr lang="en-US" sz="2000" dirty="0"/>
              <a:t>engagement team,” “</a:t>
            </a:r>
            <a:r>
              <a:rPr lang="en-US" sz="2000" dirty="0" smtClean="0"/>
              <a:t>employee?”</a:t>
            </a:r>
          </a:p>
          <a:p>
            <a:r>
              <a:rPr lang="en-US" sz="2000" dirty="0" smtClean="0"/>
              <a:t>Other questions related to “outsourcing,” both from clients to firms, and from firms to shared service centers</a:t>
            </a:r>
            <a:endParaRPr lang="en-US" sz="2000" dirty="0"/>
          </a:p>
          <a:p>
            <a:r>
              <a:rPr lang="en-US" sz="2000" dirty="0" smtClean="0"/>
              <a:t>Linked </a:t>
            </a:r>
            <a:r>
              <a:rPr lang="en-US" sz="2000" dirty="0"/>
              <a:t>to topic of </a:t>
            </a:r>
            <a:r>
              <a:rPr lang="en-US" sz="2000" dirty="0" smtClean="0"/>
              <a:t>technology and innovation</a:t>
            </a:r>
            <a:endParaRPr lang="en-US" sz="2000" dirty="0"/>
          </a:p>
          <a:p>
            <a:r>
              <a:rPr lang="en-US" sz="2000" dirty="0" smtClean="0"/>
              <a:t>Initial deliverable – Discussion paper? Staff alerts/FAQs?</a:t>
            </a:r>
            <a:endParaRPr lang="en-US" sz="2000" dirty="0"/>
          </a:p>
          <a:p>
            <a:r>
              <a:rPr lang="en-US" sz="2000" dirty="0" smtClean="0"/>
              <a:t>Likely need </a:t>
            </a:r>
            <a:r>
              <a:rPr lang="en-US" sz="2000" dirty="0"/>
              <a:t>to coordinate response with </a:t>
            </a:r>
            <a:r>
              <a:rPr lang="en-US" sz="2000" dirty="0" smtClean="0"/>
              <a:t>IAASB/IAESB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Developments in Models of Service Delivery</a:t>
            </a:r>
            <a:endParaRPr lang="en-US" dirty="0"/>
          </a:p>
        </p:txBody>
      </p:sp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5257800" cy="304800"/>
          </a:xfrm>
        </p:spPr>
        <p:txBody>
          <a:bodyPr/>
          <a:lstStyle/>
          <a:p>
            <a:r>
              <a:rPr lang="en-US" dirty="0"/>
              <a:t>Future Standard-setting </a:t>
            </a:r>
            <a:r>
              <a:rPr lang="en-US" dirty="0" smtClean="0"/>
              <a:t>Initiatives </a:t>
            </a:r>
            <a:r>
              <a:rPr lang="en-US" dirty="0"/>
              <a:t>– Relevant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242419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r>
              <a:rPr lang="en-US" sz="2200" dirty="0" smtClean="0"/>
              <a:t>Fully restructured and substantively revised Code at end of current planning horizon (2018)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Major changes to architecture (Structure) </a:t>
            </a:r>
            <a:r>
              <a:rPr lang="en-US" sz="1800" dirty="0"/>
              <a:t>and </a:t>
            </a:r>
            <a:r>
              <a:rPr lang="en-US" sz="1800" dirty="0" smtClean="0"/>
              <a:t>logic of the Code (enhanced CF, safeguards)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Enhanced ethical requirements and guidance for PAIBs (Part C)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Robust upgrades (NOCLAR, Long Association, Inducements)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Enhanced guidance (Prof Skepticism/Prof Judgment (short term))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Now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1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" y="1345876"/>
            <a:ext cx="8702040" cy="3207074"/>
          </a:xfrm>
        </p:spPr>
        <p:txBody>
          <a:bodyPr/>
          <a:lstStyle/>
          <a:p>
            <a:r>
              <a:rPr lang="en-US" sz="2000" dirty="0"/>
              <a:t>Broad scope – </a:t>
            </a:r>
            <a:r>
              <a:rPr lang="en-US" sz="2000" dirty="0" smtClean="0"/>
              <a:t>consider roles of both PAPPs </a:t>
            </a:r>
            <a:r>
              <a:rPr lang="en-US" sz="2000" dirty="0"/>
              <a:t>and PAIBs</a:t>
            </a:r>
          </a:p>
          <a:p>
            <a:r>
              <a:rPr lang="en-US" sz="2000" dirty="0" smtClean="0"/>
              <a:t>Central Q: how to clearly define ethical boundaries for such services</a:t>
            </a:r>
          </a:p>
          <a:p>
            <a:r>
              <a:rPr lang="en-US" sz="2000" dirty="0" smtClean="0"/>
              <a:t>Much research and thinking already done by policy-makers, think tanks, international/regional organizations, IFAC member bodies</a:t>
            </a:r>
          </a:p>
          <a:p>
            <a:pPr lvl="1"/>
            <a:r>
              <a:rPr lang="en-US" sz="1700" dirty="0" smtClean="0"/>
              <a:t>E.g., OECD, Accountancy Europe, ICAEW</a:t>
            </a:r>
          </a:p>
          <a:p>
            <a:r>
              <a:rPr lang="en-US" sz="2000" dirty="0"/>
              <a:t>V</a:t>
            </a:r>
            <a:r>
              <a:rPr lang="en-US" sz="2000" dirty="0" smtClean="0"/>
              <a:t>iews/attitudes across jurisdictions diverse</a:t>
            </a:r>
          </a:p>
          <a:p>
            <a:r>
              <a:rPr lang="en-US" sz="2000" dirty="0" smtClean="0"/>
              <a:t>Challenge to keep politics out of debate but opportunity for IESBA to take leadership role?</a:t>
            </a:r>
          </a:p>
          <a:p>
            <a:r>
              <a:rPr lang="en-US" sz="2000" dirty="0" smtClean="0"/>
              <a:t>Deliverables?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 Planning and Related Services</a:t>
            </a:r>
            <a:endParaRPr lang="en-US" dirty="0"/>
          </a:p>
        </p:txBody>
      </p:sp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5257800" cy="304800"/>
          </a:xfrm>
        </p:spPr>
        <p:txBody>
          <a:bodyPr/>
          <a:lstStyle/>
          <a:p>
            <a:r>
              <a:rPr lang="en-US" dirty="0"/>
              <a:t>Future Standard-setting </a:t>
            </a:r>
            <a:r>
              <a:rPr lang="en-US" dirty="0" smtClean="0"/>
              <a:t>Initiatives </a:t>
            </a:r>
            <a:r>
              <a:rPr lang="en-US" dirty="0"/>
              <a:t>– Relevant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81253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" y="1345876"/>
            <a:ext cx="8702040" cy="3207074"/>
          </a:xfrm>
        </p:spPr>
        <p:txBody>
          <a:bodyPr/>
          <a:lstStyle/>
          <a:p>
            <a:r>
              <a:rPr lang="en-US" sz="2000" dirty="0" smtClean="0"/>
              <a:t>Robustness of current PIE definition a central concern for IOSCO, Basel Committee and IAIS</a:t>
            </a:r>
          </a:p>
          <a:p>
            <a:pPr lvl="1">
              <a:spcBef>
                <a:spcPts val="600"/>
              </a:spcBef>
            </a:pPr>
            <a:r>
              <a:rPr lang="en-US" sz="1700" dirty="0" smtClean="0"/>
              <a:t>Wide variation of definitions around the world</a:t>
            </a:r>
          </a:p>
          <a:p>
            <a:r>
              <a:rPr lang="en-US" sz="2000" dirty="0" smtClean="0"/>
              <a:t>SMP concerns re scoping in small entities in PIE definition</a:t>
            </a:r>
          </a:p>
          <a:p>
            <a:r>
              <a:rPr lang="en-US" sz="2000" dirty="0" smtClean="0"/>
              <a:t>Distinction re PIE/non-PIE for independence still justifiable?</a:t>
            </a:r>
          </a:p>
          <a:p>
            <a:r>
              <a:rPr lang="en-US" sz="2000" dirty="0" smtClean="0"/>
              <a:t>Listed entity definition has raised questions of interpretation in EU</a:t>
            </a:r>
          </a:p>
          <a:p>
            <a:r>
              <a:rPr lang="en-US" sz="2000" dirty="0"/>
              <a:t>Scope will be PAPPs and independence standards</a:t>
            </a:r>
            <a:endParaRPr lang="en-US" sz="2000" dirty="0" smtClean="0"/>
          </a:p>
          <a:p>
            <a:r>
              <a:rPr lang="en-US" sz="2000" dirty="0"/>
              <a:t>Likely need to coordinate with IAASB</a:t>
            </a:r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of PIE and Listed Entity</a:t>
            </a:r>
            <a:endParaRPr lang="en-US" dirty="0"/>
          </a:p>
        </p:txBody>
      </p:sp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5257800" cy="304800"/>
          </a:xfrm>
        </p:spPr>
        <p:txBody>
          <a:bodyPr/>
          <a:lstStyle/>
          <a:p>
            <a:r>
              <a:rPr lang="en-US" dirty="0"/>
              <a:t>Future Standard-setting </a:t>
            </a:r>
            <a:r>
              <a:rPr lang="en-US" dirty="0" smtClean="0"/>
              <a:t>Initiatives </a:t>
            </a:r>
            <a:r>
              <a:rPr lang="en-US" dirty="0"/>
              <a:t>– Relevant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192948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" y="1345876"/>
            <a:ext cx="8702040" cy="3207074"/>
          </a:xfrm>
        </p:spPr>
        <p:txBody>
          <a:bodyPr/>
          <a:lstStyle/>
          <a:p>
            <a:r>
              <a:rPr lang="en-US" sz="2000" dirty="0" smtClean="0"/>
              <a:t>Scope: mainly independence standards but also touches other parts of the Code (e.g. in relation to breaches)</a:t>
            </a:r>
          </a:p>
          <a:p>
            <a:r>
              <a:rPr lang="en-US" sz="2000" dirty="0" smtClean="0"/>
              <a:t>A specific IOSCO concern re adequacy of guidance</a:t>
            </a:r>
          </a:p>
          <a:p>
            <a:r>
              <a:rPr lang="en-US" sz="2000" dirty="0" smtClean="0"/>
              <a:t>Linked to NAS initiative</a:t>
            </a:r>
          </a:p>
          <a:p>
            <a:r>
              <a:rPr lang="en-US" sz="2000" dirty="0" smtClean="0"/>
              <a:t>Deliverable: enhanced guidance in the Code</a:t>
            </a:r>
          </a:p>
          <a:p>
            <a:r>
              <a:rPr lang="en-US" sz="2000" dirty="0" smtClean="0"/>
              <a:t>Potential need to coordinate with IAASB?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Materiality</a:t>
            </a:r>
            <a:endParaRPr lang="en-US" dirty="0"/>
          </a:p>
        </p:txBody>
      </p:sp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5257800" cy="304800"/>
          </a:xfrm>
        </p:spPr>
        <p:txBody>
          <a:bodyPr/>
          <a:lstStyle/>
          <a:p>
            <a:r>
              <a:rPr lang="en-US" dirty="0"/>
              <a:t>Future Standard-setting </a:t>
            </a:r>
            <a:r>
              <a:rPr lang="en-US" dirty="0" smtClean="0"/>
              <a:t>Initiatives </a:t>
            </a:r>
            <a:r>
              <a:rPr lang="en-US" dirty="0"/>
              <a:t>– Relevant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174135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" y="1345876"/>
            <a:ext cx="8702040" cy="3207074"/>
          </a:xfrm>
        </p:spPr>
        <p:txBody>
          <a:bodyPr/>
          <a:lstStyle/>
          <a:p>
            <a:r>
              <a:rPr lang="en-US" sz="2000" dirty="0" smtClean="0"/>
              <a:t>Assess whether restructured Code met objectives of Structure project?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What about substantive revisions from Safeguards?</a:t>
            </a:r>
          </a:p>
          <a:p>
            <a:pPr>
              <a:spcBef>
                <a:spcPts val="700"/>
              </a:spcBef>
            </a:pPr>
            <a:r>
              <a:rPr lang="en-US" sz="2000" dirty="0" smtClean="0"/>
              <a:t>Whole restructured Code or targeted areas?</a:t>
            </a:r>
          </a:p>
          <a:p>
            <a:pPr>
              <a:spcBef>
                <a:spcPts val="700"/>
              </a:spcBef>
            </a:pPr>
            <a:r>
              <a:rPr lang="en-US" sz="2000" dirty="0" smtClean="0"/>
              <a:t>When and how? Timeline?</a:t>
            </a:r>
          </a:p>
          <a:p>
            <a:pPr>
              <a:spcBef>
                <a:spcPts val="700"/>
              </a:spcBef>
            </a:pPr>
            <a:r>
              <a:rPr lang="en-US" sz="2000" dirty="0" smtClean="0"/>
              <a:t>Interaction with NOCLAR and LA post-implementation reviews?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Opportunities for synergies in work effort?</a:t>
            </a:r>
          </a:p>
          <a:p>
            <a:pPr>
              <a:spcBef>
                <a:spcPts val="700"/>
              </a:spcBef>
            </a:pPr>
            <a:r>
              <a:rPr lang="en-US" sz="2000" dirty="0" smtClean="0"/>
              <a:t>Deliverable – report of findings to IESBA?</a:t>
            </a:r>
          </a:p>
          <a:p>
            <a:pPr>
              <a:spcBef>
                <a:spcPts val="700"/>
              </a:spcBef>
            </a:pPr>
            <a:r>
              <a:rPr lang="en-US" sz="2000" dirty="0" smtClean="0"/>
              <a:t>Lessons from IAASB’s post-implementation review for clarified ISAs?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Post-implementation Review </a:t>
            </a:r>
            <a:br>
              <a:rPr lang="en-US" dirty="0" smtClean="0"/>
            </a:br>
            <a:r>
              <a:rPr lang="en-US" dirty="0" smtClean="0"/>
              <a:t>(Excl. NOCLAR and LA)</a:t>
            </a:r>
            <a:endParaRPr lang="en-US" dirty="0"/>
          </a:p>
        </p:txBody>
      </p:sp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5257800" cy="304800"/>
          </a:xfrm>
        </p:spPr>
        <p:txBody>
          <a:bodyPr/>
          <a:lstStyle/>
          <a:p>
            <a:r>
              <a:rPr lang="en-US" dirty="0"/>
              <a:t>Future Standard-setting </a:t>
            </a:r>
            <a:r>
              <a:rPr lang="en-US" dirty="0" smtClean="0"/>
              <a:t>Initiatives </a:t>
            </a:r>
            <a:r>
              <a:rPr lang="en-US" dirty="0"/>
              <a:t>– Relevant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30626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" y="1345876"/>
            <a:ext cx="8702040" cy="3207074"/>
          </a:xfrm>
        </p:spPr>
        <p:txBody>
          <a:bodyPr/>
          <a:lstStyle/>
          <a:p>
            <a:r>
              <a:rPr lang="en-US" sz="2200" dirty="0" smtClean="0"/>
              <a:t>Subject to availability of resources: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Communication with TCWG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Documentation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Reserve some capacity for general maintenance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Proposed Initiatives</a:t>
            </a:r>
            <a:endParaRPr lang="en-US" dirty="0"/>
          </a:p>
        </p:txBody>
      </p:sp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5257800" cy="304800"/>
          </a:xfrm>
        </p:spPr>
        <p:txBody>
          <a:bodyPr/>
          <a:lstStyle/>
          <a:p>
            <a:r>
              <a:rPr lang="en-US" dirty="0"/>
              <a:t>Future Standard-setting </a:t>
            </a:r>
            <a:r>
              <a:rPr lang="en-US" dirty="0" smtClean="0"/>
              <a:t>Initiatives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47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" y="1345876"/>
            <a:ext cx="8702040" cy="3207074"/>
          </a:xfrm>
        </p:spPr>
        <p:txBody>
          <a:bodyPr/>
          <a:lstStyle/>
          <a:p>
            <a:r>
              <a:rPr lang="en-US" sz="2000" dirty="0" smtClean="0"/>
              <a:t>Strong support from survey respondents for indicated activities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Major effort on outreach and communication re release of restructured Code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Develop </a:t>
            </a:r>
            <a:r>
              <a:rPr lang="en-US" sz="1800" dirty="0"/>
              <a:t>and </a:t>
            </a:r>
            <a:r>
              <a:rPr lang="en-US" sz="1800" dirty="0" smtClean="0"/>
              <a:t>execute robust </a:t>
            </a:r>
            <a:r>
              <a:rPr lang="en-US" sz="1800" dirty="0"/>
              <a:t>communication </a:t>
            </a:r>
            <a:r>
              <a:rPr lang="en-US" sz="1800" dirty="0" smtClean="0"/>
              <a:t>strategy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Pursue </a:t>
            </a:r>
            <a:r>
              <a:rPr lang="en-US" sz="1800" dirty="0"/>
              <a:t>proactive </a:t>
            </a:r>
            <a:r>
              <a:rPr lang="en-US" sz="1800" dirty="0" smtClean="0"/>
              <a:t>outreach agenda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Track </a:t>
            </a:r>
            <a:r>
              <a:rPr lang="en-US" sz="1800" dirty="0"/>
              <a:t>and </a:t>
            </a:r>
            <a:r>
              <a:rPr lang="en-US" sz="1800" dirty="0" smtClean="0"/>
              <a:t>report </a:t>
            </a:r>
            <a:r>
              <a:rPr lang="en-US" sz="1800" dirty="0"/>
              <a:t>on </a:t>
            </a:r>
            <a:r>
              <a:rPr lang="en-US" sz="1800" dirty="0" smtClean="0"/>
              <a:t>progress </a:t>
            </a:r>
            <a:r>
              <a:rPr lang="en-US" sz="1800" dirty="0"/>
              <a:t>of global adoption of the </a:t>
            </a:r>
            <a:r>
              <a:rPr lang="en-US" sz="1800" dirty="0" smtClean="0"/>
              <a:t>Code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Commission </a:t>
            </a:r>
            <a:r>
              <a:rPr lang="en-US" sz="1800" dirty="0"/>
              <a:t>development of appropriate staff </a:t>
            </a:r>
            <a:r>
              <a:rPr lang="en-US" sz="1800" dirty="0" smtClean="0"/>
              <a:t>publications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Pursue </a:t>
            </a:r>
            <a:r>
              <a:rPr lang="en-US" sz="1800" dirty="0"/>
              <a:t>cooperation opportunities with key stakeholders, including </a:t>
            </a:r>
            <a:r>
              <a:rPr lang="en-US" sz="1800" dirty="0" smtClean="0"/>
              <a:t>NSS, regulators, firms, and IFAC SMP and PAIB Committees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Speak </a:t>
            </a:r>
            <a:r>
              <a:rPr lang="en-US" sz="1800" dirty="0"/>
              <a:t>out on ethics-related </a:t>
            </a:r>
            <a:r>
              <a:rPr lang="en-US" sz="1800" dirty="0" smtClean="0"/>
              <a:t>developments</a:t>
            </a:r>
            <a:endParaRPr lang="en-US" sz="17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Adoption and Implementation</a:t>
            </a:r>
            <a:endParaRPr lang="en-US" dirty="0"/>
          </a:p>
        </p:txBody>
      </p:sp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5257800" cy="304800"/>
          </a:xfrm>
        </p:spPr>
        <p:txBody>
          <a:bodyPr/>
          <a:lstStyle/>
          <a:p>
            <a:r>
              <a:rPr lang="en-US" dirty="0" smtClean="0"/>
              <a:t>Developing the Work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94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61930"/>
            <a:ext cx="7848600" cy="400050"/>
          </a:xfrm>
        </p:spPr>
        <p:txBody>
          <a:bodyPr/>
          <a:lstStyle/>
          <a:p>
            <a:r>
              <a:rPr lang="en-US" dirty="0" smtClean="0"/>
              <a:t>IFAC SMP Committee Comments on Agenda Material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533400" y="1581150"/>
            <a:ext cx="1600200" cy="1600200"/>
          </a:xfrm>
          <a:prstGeom prst="wedgeRoundRectCallou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Start monitorin</a:t>
            </a:r>
            <a:r>
              <a:rPr lang="en-US" sz="1400" dirty="0" smtClean="0">
                <a:ea typeface="ヒラギノ角ゴ Pro W3" charset="-128"/>
                <a:cs typeface="ヒラギノ角ゴ Pro W3" charset="-128"/>
              </a:rPr>
              <a:t>g implementation of restructured Code from Q3 2022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2444567" y="1885950"/>
            <a:ext cx="1899921" cy="1524000"/>
          </a:xfrm>
          <a:prstGeom prst="wedgeRoundRectCallou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/>
              <a:t>Focus on e</a:t>
            </a:r>
            <a:r>
              <a:rPr lang="en-US" sz="1400" dirty="0" smtClean="0"/>
              <a:t>vidence-based </a:t>
            </a:r>
            <a:r>
              <a:rPr lang="en-US" sz="1400" dirty="0"/>
              <a:t>standard </a:t>
            </a:r>
            <a:r>
              <a:rPr lang="en-US" sz="1400" dirty="0" smtClean="0"/>
              <a:t>setting and appropriate research of issues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4655456" y="1657350"/>
            <a:ext cx="2026921" cy="1295400"/>
          </a:xfrm>
          <a:prstGeom prst="wedgeRoundRectCallou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/>
              <a:t>Support for rollout initiatives re restructured Code; consider doing more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Rounded Rectangular Callout 8"/>
          <p:cNvSpPr/>
          <p:nvPr/>
        </p:nvSpPr>
        <p:spPr bwMode="auto">
          <a:xfrm>
            <a:off x="6934200" y="1765300"/>
            <a:ext cx="1813562" cy="2057400"/>
          </a:xfrm>
          <a:prstGeom prst="wedgeRoundRectCallou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/>
              <a:t>Re NAS – be cautious about “regulatory creep”; Code must remain principles-based and globally operable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682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6019800" cy="3207074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dirty="0" smtClean="0"/>
              <a:t>Views on : </a:t>
            </a:r>
          </a:p>
          <a:p>
            <a:pPr lvl="1">
              <a:spcBef>
                <a:spcPts val="1000"/>
              </a:spcBef>
            </a:pPr>
            <a:r>
              <a:rPr lang="en-US" dirty="0" smtClean="0"/>
              <a:t>Proposed 2019-2023 Work Plan re content and timing?</a:t>
            </a:r>
          </a:p>
          <a:p>
            <a:pPr lvl="1">
              <a:spcBef>
                <a:spcPts val="1000"/>
              </a:spcBef>
            </a:pPr>
            <a:r>
              <a:rPr lang="en-US" dirty="0" smtClean="0"/>
              <a:t>Individual identified priority actions?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Views </a:t>
            </a:r>
            <a:r>
              <a:rPr lang="en-US" smtClean="0"/>
              <a:t>on proposed 2018 </a:t>
            </a:r>
            <a:r>
              <a:rPr lang="en-US" dirty="0" smtClean="0"/>
              <a:t>Work Plan?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Consideration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28750"/>
            <a:ext cx="1828800" cy="1828800"/>
          </a:xfrm>
          <a:prstGeom prst="rect">
            <a:avLst/>
          </a:prstGeom>
        </p:spPr>
      </p:pic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810000" cy="228600"/>
          </a:xfrm>
        </p:spPr>
        <p:txBody>
          <a:bodyPr/>
          <a:lstStyle/>
          <a:p>
            <a:r>
              <a:rPr lang="en-US" dirty="0" smtClean="0"/>
              <a:t>Developing the Work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393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6019800" cy="3207074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dirty="0" smtClean="0"/>
              <a:t>Input from IOSCO – Agenda Item 6-B </a:t>
            </a:r>
          </a:p>
          <a:p>
            <a:pPr lvl="1">
              <a:spcBef>
                <a:spcPts val="1000"/>
              </a:spcBef>
            </a:pPr>
            <a:r>
              <a:rPr lang="en-US" dirty="0" smtClean="0"/>
              <a:t>Do Board members agree with PC responses?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 for Consideration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28750"/>
            <a:ext cx="1828800" cy="1828800"/>
          </a:xfrm>
          <a:prstGeom prst="rect">
            <a:avLst/>
          </a:prstGeom>
        </p:spPr>
      </p:pic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810000" cy="228600"/>
          </a:xfrm>
        </p:spPr>
        <p:txBody>
          <a:bodyPr/>
          <a:lstStyle/>
          <a:p>
            <a:r>
              <a:rPr lang="en-US" dirty="0"/>
              <a:t>Other Identified Topics</a:t>
            </a:r>
          </a:p>
        </p:txBody>
      </p:sp>
    </p:spTree>
    <p:extLst>
      <p:ext uri="{BB962C8B-B14F-4D97-AF65-F5344CB8AC3E}">
        <p14:creationId xmlns:p14="http://schemas.microsoft.com/office/powerpoint/2010/main" val="14205897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6019800" cy="3207074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dirty="0"/>
              <a:t>M</a:t>
            </a:r>
            <a:r>
              <a:rPr lang="en-US" dirty="0" smtClean="0"/>
              <a:t>atters </a:t>
            </a:r>
            <a:r>
              <a:rPr lang="en-US" dirty="0"/>
              <a:t>identified for future Board attention during current or recently completed projects – Agenda Item </a:t>
            </a:r>
            <a:r>
              <a:rPr lang="en-US" dirty="0" smtClean="0"/>
              <a:t>6-C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PC recommendation to consider under general maintenance initiative</a:t>
            </a:r>
          </a:p>
          <a:p>
            <a:pPr lvl="1">
              <a:spcBef>
                <a:spcPts val="1000"/>
              </a:spcBef>
            </a:pPr>
            <a:r>
              <a:rPr lang="en-US" dirty="0" smtClean="0"/>
              <a:t>Do Board members agree?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 for Consideration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28750"/>
            <a:ext cx="1828800" cy="1828800"/>
          </a:xfrm>
          <a:prstGeom prst="rect">
            <a:avLst/>
          </a:prstGeom>
        </p:spPr>
      </p:pic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810000" cy="228600"/>
          </a:xfrm>
        </p:spPr>
        <p:txBody>
          <a:bodyPr/>
          <a:lstStyle/>
          <a:p>
            <a:r>
              <a:rPr lang="en-US" dirty="0"/>
              <a:t>Other Identified Topics</a:t>
            </a:r>
          </a:p>
        </p:txBody>
      </p:sp>
    </p:spTree>
    <p:extLst>
      <p:ext uri="{BB962C8B-B14F-4D97-AF65-F5344CB8AC3E}">
        <p14:creationId xmlns:p14="http://schemas.microsoft.com/office/powerpoint/2010/main" val="35234549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r>
              <a:rPr lang="en-US" sz="2000" dirty="0" smtClean="0"/>
              <a:t>Rapid spread of digital technologies, “data economy” transformations</a:t>
            </a:r>
          </a:p>
          <a:p>
            <a:pPr>
              <a:spcBef>
                <a:spcPts val="900"/>
              </a:spcBef>
            </a:pPr>
            <a:r>
              <a:rPr lang="en-US" sz="2000" dirty="0" smtClean="0"/>
              <a:t>More liquid workforce, use of “contingent workers”</a:t>
            </a:r>
          </a:p>
          <a:p>
            <a:pPr>
              <a:spcBef>
                <a:spcPts val="900"/>
              </a:spcBef>
            </a:pPr>
            <a:r>
              <a:rPr lang="en-US" sz="2000" dirty="0" smtClean="0"/>
              <a:t>Continuing regulatory pressure: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Steer Code to meet needs of audit inspection authorities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Timely standard setting</a:t>
            </a:r>
          </a:p>
          <a:p>
            <a:pPr>
              <a:spcBef>
                <a:spcPts val="900"/>
              </a:spcBef>
            </a:pPr>
            <a:r>
              <a:rPr lang="en-US" sz="2000" dirty="0" smtClean="0"/>
              <a:t>Heightened stakeholder expectations re SSB coordination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Joint Sept 2017 IAASB-IESBA discussion re seek SWP alignment along dimensions of time, substance and due process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Factors</a:t>
            </a:r>
            <a:endParaRPr lang="en-US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810000" cy="228600"/>
          </a:xfrm>
        </p:spPr>
        <p:txBody>
          <a:bodyPr/>
          <a:lstStyle/>
          <a:p>
            <a:r>
              <a:rPr lang="en-US" dirty="0" smtClean="0"/>
              <a:t>Context Now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99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Timeline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700228299"/>
              </p:ext>
            </p:extLst>
          </p:nvPr>
        </p:nvGraphicFramePr>
        <p:xfrm>
          <a:off x="609600" y="1276350"/>
          <a:ext cx="3962400" cy="317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661580879"/>
              </p:ext>
            </p:extLst>
          </p:nvPr>
        </p:nvGraphicFramePr>
        <p:xfrm>
          <a:off x="4724400" y="1276350"/>
          <a:ext cx="3962400" cy="317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Subtitle 1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Future Strategy and Work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5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86800" cy="3207074"/>
          </a:xfrm>
        </p:spPr>
        <p:txBody>
          <a:bodyPr/>
          <a:lstStyle/>
          <a:p>
            <a:r>
              <a:rPr lang="en-US" sz="2000" dirty="0" smtClean="0"/>
              <a:t>CAG broadly aligned with </a:t>
            </a:r>
            <a:r>
              <a:rPr lang="en-US" sz="2000" dirty="0"/>
              <a:t>PC analysis re top 6 standard-setting priorities </a:t>
            </a:r>
            <a:endParaRPr lang="en-US" sz="2000" dirty="0" smtClean="0"/>
          </a:p>
          <a:p>
            <a:pPr>
              <a:spcBef>
                <a:spcPts val="900"/>
              </a:spcBef>
            </a:pPr>
            <a:r>
              <a:rPr lang="en-US" sz="2000" dirty="0" smtClean="0"/>
              <a:t>Board also broadly supportive of PC analysis but…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Keep post-implementation review of restructured Code high on forward agenda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E-Code </a:t>
            </a:r>
            <a:r>
              <a:rPr lang="en-US" sz="1700" dirty="0"/>
              <a:t>and implementation </a:t>
            </a:r>
            <a:r>
              <a:rPr lang="en-US" sz="1700" dirty="0" smtClean="0"/>
              <a:t>should be central </a:t>
            </a:r>
            <a:r>
              <a:rPr lang="en-US" sz="1700" dirty="0"/>
              <a:t>to </a:t>
            </a:r>
            <a:r>
              <a:rPr lang="en-US" sz="1700" dirty="0" smtClean="0"/>
              <a:t>future strategy</a:t>
            </a:r>
          </a:p>
          <a:p>
            <a:pPr lvl="1">
              <a:spcBef>
                <a:spcPts val="900"/>
              </a:spcBef>
            </a:pPr>
            <a:r>
              <a:rPr lang="en-US" sz="1700" dirty="0"/>
              <a:t>Outreach and global adoption </a:t>
            </a:r>
            <a:r>
              <a:rPr lang="en-US" sz="1700" dirty="0" smtClean="0"/>
              <a:t>important axes re restructured Code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Reflect on what should be success factors in 2023, esp. relevance, quality and global adoption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Maintain some reserve capacity to address emerging issues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 2017 CAG and Board Discussions</a:t>
            </a:r>
            <a:endParaRPr lang="en-US" sz="1600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810000" cy="228600"/>
          </a:xfrm>
        </p:spPr>
        <p:txBody>
          <a:bodyPr/>
          <a:lstStyle/>
          <a:p>
            <a:r>
              <a:rPr lang="en-US" dirty="0" smtClean="0"/>
              <a:t>SWP Survey Responses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49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229600" cy="3207074"/>
          </a:xfrm>
        </p:spPr>
        <p:txBody>
          <a:bodyPr/>
          <a:lstStyle/>
          <a:p>
            <a:pPr marL="282575" lvl="1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A Code that will:</a:t>
            </a:r>
          </a:p>
          <a:p>
            <a:pPr marL="739775" lvl="1" indent="-450850">
              <a:spcBef>
                <a:spcPts val="900"/>
              </a:spcBef>
              <a:buAutoNum type="alphaLcParenBoth"/>
            </a:pPr>
            <a:r>
              <a:rPr lang="en-US" dirty="0">
                <a:solidFill>
                  <a:srgbClr val="0070C0"/>
                </a:solidFill>
              </a:rPr>
              <a:t>Guide the ethical conduct of PAs worldwide in a way that is robust, relevant and fit for purpose;</a:t>
            </a:r>
          </a:p>
          <a:p>
            <a:pPr marL="739775" lvl="1" indent="-450850">
              <a:spcBef>
                <a:spcPts val="900"/>
              </a:spcBef>
              <a:buAutoNum type="alphaLcParenBoth"/>
            </a:pPr>
            <a:r>
              <a:rPr lang="en-US" dirty="0">
                <a:solidFill>
                  <a:srgbClr val="0070C0"/>
                </a:solidFill>
              </a:rPr>
              <a:t>Reflect, and will be enabled by, developments in technology; and</a:t>
            </a:r>
          </a:p>
          <a:p>
            <a:pPr marL="739775" lvl="1" indent="-450850">
              <a:spcBef>
                <a:spcPts val="900"/>
              </a:spcBef>
              <a:buAutoNum type="alphaLcParenBoth"/>
            </a:pPr>
            <a:r>
              <a:rPr lang="en-US" dirty="0">
                <a:solidFill>
                  <a:srgbClr val="0070C0"/>
                </a:solidFill>
              </a:rPr>
              <a:t>Be recognized worldwide as a high ethical benchmark for the global accountancy profession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Vision for the Code</a:t>
            </a:r>
            <a:endParaRPr lang="en-US" dirty="0"/>
          </a:p>
        </p:txBody>
      </p:sp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810000" cy="228600"/>
          </a:xfrm>
        </p:spPr>
        <p:txBody>
          <a:bodyPr/>
          <a:lstStyle/>
          <a:p>
            <a:r>
              <a:rPr lang="en-US" dirty="0" smtClean="0"/>
              <a:t>Strategic Orientation for 2019-2023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28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6019800" cy="3207074"/>
          </a:xfrm>
        </p:spPr>
        <p:txBody>
          <a:bodyPr/>
          <a:lstStyle/>
          <a:p>
            <a:pPr marL="231775" indent="0">
              <a:spcBef>
                <a:spcPts val="1000"/>
              </a:spcBef>
              <a:buNone/>
            </a:pPr>
            <a:r>
              <a:rPr lang="en-US" dirty="0" smtClean="0"/>
              <a:t>Do Board members support Planning Committee’s proposed vision for the Code?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 for Consideration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28750"/>
            <a:ext cx="1828800" cy="1828800"/>
          </a:xfrm>
          <a:prstGeom prst="rect">
            <a:avLst/>
          </a:prstGeom>
        </p:spPr>
      </p:pic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810000" cy="228600"/>
          </a:xfrm>
        </p:spPr>
        <p:txBody>
          <a:bodyPr/>
          <a:lstStyle/>
          <a:p>
            <a:r>
              <a:rPr lang="en-US" dirty="0" smtClean="0"/>
              <a:t>Strategic Orientation for 2019-2023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555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229600" cy="3207074"/>
          </a:xfrm>
        </p:spPr>
        <p:txBody>
          <a:bodyPr/>
          <a:lstStyle/>
          <a:p>
            <a:pPr marL="746125" lvl="1" indent="-457200">
              <a:spcBef>
                <a:spcPts val="900"/>
              </a:spcBef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</a:rPr>
              <a:t>Striving to ensure a modern, relevant and readily accessible Code</a:t>
            </a:r>
          </a:p>
          <a:p>
            <a:pPr marL="746125" lvl="1" indent="-457200">
              <a:spcBef>
                <a:spcPts val="900"/>
              </a:spcBef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</a:rPr>
              <a:t>Raising the ethical bar for PAs globally, including strengthening auditor independence</a:t>
            </a:r>
          </a:p>
          <a:p>
            <a:pPr marL="746125" lvl="1" indent="-457200">
              <a:spcBef>
                <a:spcPts val="900"/>
              </a:spcBef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</a:rPr>
              <a:t>Increasing global adoption of the Code and facilitating its effective implementation</a:t>
            </a:r>
          </a:p>
          <a:p>
            <a:pPr marL="746125" lvl="1" indent="-457200">
              <a:spcBef>
                <a:spcPts val="900"/>
              </a:spcBef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</a:rPr>
              <a:t>Proactively engaging and seeking cooperative avenues with key stakeholders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Themes</a:t>
            </a:r>
          </a:p>
        </p:txBody>
      </p:sp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810000" cy="228600"/>
          </a:xfrm>
        </p:spPr>
        <p:txBody>
          <a:bodyPr/>
          <a:lstStyle/>
          <a:p>
            <a:r>
              <a:rPr lang="en-US" dirty="0" smtClean="0"/>
              <a:t>Strategic Orientation for 2019-2023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13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r>
              <a:rPr lang="en-US" sz="2000" dirty="0">
                <a:solidFill>
                  <a:srgbClr val="0070C0"/>
                </a:solidFill>
              </a:rPr>
              <a:t>Striving to ensure a modern, relevant and readily accessible Code</a:t>
            </a:r>
            <a:endParaRPr lang="en-US" sz="2000" dirty="0" smtClean="0"/>
          </a:p>
          <a:p>
            <a:pPr lvl="1"/>
            <a:r>
              <a:rPr lang="en-US" sz="1700" dirty="0" smtClean="0"/>
              <a:t>Respond to ethical implications of technological transformations</a:t>
            </a:r>
          </a:p>
          <a:p>
            <a:pPr lvl="1"/>
            <a:r>
              <a:rPr lang="en-US" sz="1700" dirty="0" smtClean="0"/>
              <a:t>Leverage digital technology to broaden reach and increase access to Code</a:t>
            </a:r>
          </a:p>
          <a:p>
            <a:pPr lvl="1"/>
            <a:r>
              <a:rPr lang="en-US" sz="1700" dirty="0" smtClean="0"/>
              <a:t>Respond to regulatory and other developments internationally</a:t>
            </a:r>
          </a:p>
          <a:p>
            <a:r>
              <a:rPr lang="en-US" sz="2000" dirty="0">
                <a:solidFill>
                  <a:srgbClr val="0070C0"/>
                </a:solidFill>
              </a:rPr>
              <a:t>Raising the ethical bar for PAs globally, including strengthening auditor </a:t>
            </a:r>
            <a:r>
              <a:rPr lang="en-US" sz="2000" dirty="0" smtClean="0">
                <a:solidFill>
                  <a:srgbClr val="0070C0"/>
                </a:solidFill>
              </a:rPr>
              <a:t>independence</a:t>
            </a:r>
          </a:p>
          <a:p>
            <a:pPr lvl="1"/>
            <a:r>
              <a:rPr lang="en-US" sz="1700" dirty="0"/>
              <a:t>Continue to </a:t>
            </a:r>
            <a:r>
              <a:rPr lang="en-US" sz="1700" dirty="0" smtClean="0"/>
              <a:t>enhance auditor independence provisions, with particular focus on definitions of PIE/listed entity, and concept of materiality</a:t>
            </a:r>
          </a:p>
          <a:p>
            <a:pPr lvl="1"/>
            <a:r>
              <a:rPr lang="en-US" sz="1700" dirty="0" smtClean="0"/>
              <a:t>Respond to public concerns re ethical dimensions of tax planning services</a:t>
            </a:r>
            <a:endParaRPr lang="en-US" sz="17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Themes</a:t>
            </a:r>
          </a:p>
        </p:txBody>
      </p:sp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5257800" cy="304800"/>
          </a:xfrm>
        </p:spPr>
        <p:txBody>
          <a:bodyPr/>
          <a:lstStyle/>
          <a:p>
            <a:r>
              <a:rPr lang="en-US" dirty="0"/>
              <a:t>Strategic Orientation for 2019-2023</a:t>
            </a:r>
          </a:p>
        </p:txBody>
      </p:sp>
    </p:spTree>
    <p:extLst>
      <p:ext uri="{BB962C8B-B14F-4D97-AF65-F5344CB8AC3E}">
        <p14:creationId xmlns:p14="http://schemas.microsoft.com/office/powerpoint/2010/main" val="156465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86800" cy="3207074"/>
          </a:xfrm>
        </p:spPr>
        <p:txBody>
          <a:bodyPr/>
          <a:lstStyle/>
          <a:p>
            <a:r>
              <a:rPr lang="en-US" sz="2000" dirty="0">
                <a:solidFill>
                  <a:srgbClr val="0070C0"/>
                </a:solidFill>
              </a:rPr>
              <a:t>Increasing global adoption of the Code and facilitating its effective implementation</a:t>
            </a:r>
            <a:endParaRPr lang="en-US" sz="2000" dirty="0" smtClean="0"/>
          </a:p>
          <a:p>
            <a:pPr lvl="1"/>
            <a:r>
              <a:rPr lang="en-US" sz="1700" dirty="0" smtClean="0"/>
              <a:t>Imperative to promote global adoption and implementation of restructured Code</a:t>
            </a:r>
          </a:p>
          <a:p>
            <a:pPr lvl="1"/>
            <a:r>
              <a:rPr lang="en-US" sz="1700" dirty="0" smtClean="0"/>
              <a:t>In due time, assess whether IESBA objectives met re post-implementation review</a:t>
            </a:r>
          </a:p>
          <a:p>
            <a:r>
              <a:rPr lang="en-US" sz="2000" dirty="0">
                <a:solidFill>
                  <a:srgbClr val="0070C0"/>
                </a:solidFill>
              </a:rPr>
              <a:t>Proactively engaging and seeking cooperative avenues with key stakeholders</a:t>
            </a:r>
            <a:endParaRPr lang="en-US" sz="2000" dirty="0" smtClean="0">
              <a:solidFill>
                <a:srgbClr val="0070C0"/>
              </a:solidFill>
            </a:endParaRPr>
          </a:p>
          <a:p>
            <a:pPr lvl="1"/>
            <a:r>
              <a:rPr lang="en-US" sz="1700" dirty="0" smtClean="0"/>
              <a:t>Major axis of cooperation and coordination with IAASB</a:t>
            </a:r>
          </a:p>
          <a:p>
            <a:pPr lvl="1"/>
            <a:r>
              <a:rPr lang="en-US" sz="1700" dirty="0" smtClean="0"/>
              <a:t>Proactively engage with other important stakeholder groups, including regulatory community, investors/TCWG, NSS, PAIBs and SMPs, firms, academia, </a:t>
            </a:r>
            <a:r>
              <a:rPr lang="en-US" sz="1700" dirty="0" err="1" smtClean="0"/>
              <a:t>etc</a:t>
            </a:r>
            <a:endParaRPr lang="en-US" sz="17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Themes</a:t>
            </a:r>
          </a:p>
        </p:txBody>
      </p:sp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5257800" cy="304800"/>
          </a:xfrm>
        </p:spPr>
        <p:txBody>
          <a:bodyPr/>
          <a:lstStyle/>
          <a:p>
            <a:r>
              <a:rPr lang="en-US" dirty="0"/>
              <a:t>Strategic Orientation for 2019-2023</a:t>
            </a:r>
          </a:p>
        </p:txBody>
      </p:sp>
    </p:spTree>
    <p:extLst>
      <p:ext uri="{BB962C8B-B14F-4D97-AF65-F5344CB8AC3E}">
        <p14:creationId xmlns:p14="http://schemas.microsoft.com/office/powerpoint/2010/main" val="356762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NOCLAR</Template>
  <TotalTime>5793</TotalTime>
  <Words>1660</Words>
  <Application>Microsoft Office PowerPoint</Application>
  <PresentationFormat>On-screen Show (16:9)</PresentationFormat>
  <Paragraphs>278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MS PGothic</vt:lpstr>
      <vt:lpstr>MS PGothic</vt:lpstr>
      <vt:lpstr>Arial</vt:lpstr>
      <vt:lpstr>Bauer Bodoni Std</vt:lpstr>
      <vt:lpstr>Berlin Sans FB</vt:lpstr>
      <vt:lpstr>Calibri</vt:lpstr>
      <vt:lpstr>Stencil</vt:lpstr>
      <vt:lpstr>ヒラギノ角ゴ Pro W3</vt:lpstr>
      <vt:lpstr>IESBA_Powerpoint_template_GREEN RIBBON_WIDESCREEN</vt:lpstr>
      <vt:lpstr>SWP 2019-2023</vt:lpstr>
      <vt:lpstr>Context Now</vt:lpstr>
      <vt:lpstr>Environmental Factors</vt:lpstr>
      <vt:lpstr>Sept 2017 CAG and Board Discussions</vt:lpstr>
      <vt:lpstr>Proposed Vision for the Code</vt:lpstr>
      <vt:lpstr>Matter for Consideration</vt:lpstr>
      <vt:lpstr>Strategic Themes</vt:lpstr>
      <vt:lpstr>Strategic Themes</vt:lpstr>
      <vt:lpstr>Strategic Themes</vt:lpstr>
      <vt:lpstr>Matter for Consideration</vt:lpstr>
      <vt:lpstr>Criteria Influencing Development of Work Plan</vt:lpstr>
      <vt:lpstr>Managing Delivery of SWP</vt:lpstr>
      <vt:lpstr>Matter for Consideration</vt:lpstr>
      <vt:lpstr>Pre-commitments</vt:lpstr>
      <vt:lpstr>Top 6 Priorities  (Factoring CAG and Board Support)</vt:lpstr>
      <vt:lpstr>Topics with Less Significant or Weak Support</vt:lpstr>
      <vt:lpstr>Technology and Innovation</vt:lpstr>
      <vt:lpstr>Technology and Innovation</vt:lpstr>
      <vt:lpstr>Developments in Models of Service Delivery</vt:lpstr>
      <vt:lpstr>Tax Planning and Related Services</vt:lpstr>
      <vt:lpstr>Definitions of PIE and Listed Entity</vt:lpstr>
      <vt:lpstr>Materiality</vt:lpstr>
      <vt:lpstr>Post-implementation Review  (Excl. NOCLAR and LA)</vt:lpstr>
      <vt:lpstr>Other Proposed Initiatives</vt:lpstr>
      <vt:lpstr>Adoption and Implementation</vt:lpstr>
      <vt:lpstr>IFAC SMP Committee Comments on Agenda Material</vt:lpstr>
      <vt:lpstr>Matters for Consideration</vt:lpstr>
      <vt:lpstr>Matter for Consideration</vt:lpstr>
      <vt:lpstr>Matter for Consideration</vt:lpstr>
      <vt:lpstr>Forward Timeline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NOCLAR</dc:title>
  <dc:creator>Ken Siong</dc:creator>
  <cp:lastModifiedBy>Ken Siong</cp:lastModifiedBy>
  <cp:revision>542</cp:revision>
  <cp:lastPrinted>2017-02-02T03:21:40Z</cp:lastPrinted>
  <dcterms:created xsi:type="dcterms:W3CDTF">2014-10-07T21:52:43Z</dcterms:created>
  <dcterms:modified xsi:type="dcterms:W3CDTF">2017-12-05T08:04:17Z</dcterms:modified>
</cp:coreProperties>
</file>