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5"/>
  </p:notesMasterIdLst>
  <p:handoutMasterIdLst>
    <p:handoutMasterId r:id="rId16"/>
  </p:handoutMasterIdLst>
  <p:sldIdLst>
    <p:sldId id="298" r:id="rId2"/>
    <p:sldId id="496" r:id="rId3"/>
    <p:sldId id="526" r:id="rId4"/>
    <p:sldId id="513" r:id="rId5"/>
    <p:sldId id="514" r:id="rId6"/>
    <p:sldId id="520" r:id="rId7"/>
    <p:sldId id="527" r:id="rId8"/>
    <p:sldId id="522" r:id="rId9"/>
    <p:sldId id="528" r:id="rId10"/>
    <p:sldId id="529" r:id="rId11"/>
    <p:sldId id="525" r:id="rId12"/>
    <p:sldId id="530" r:id="rId13"/>
    <p:sldId id="295" r:id="rId14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Jules" initials="DJ" lastIdx="34" clrIdx="0">
    <p:extLst/>
  </p:cmAuthor>
  <p:cmAuthor id="2" name="Gary Hannaford" initials="GH" lastIdx="8" clrIdx="1">
    <p:extLst/>
  </p:cmAuthor>
  <p:cmAuthor id="3" name="Herbert Smith Freehills" initials="HSF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3D20"/>
    <a:srgbClr val="013C80"/>
    <a:srgbClr val="295398"/>
    <a:srgbClr val="2D8EC2"/>
    <a:srgbClr val="12A9D9"/>
    <a:srgbClr val="1A276D"/>
    <a:srgbClr val="68B133"/>
    <a:srgbClr val="168136"/>
    <a:srgbClr val="D56229"/>
    <a:srgbClr val="E58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7" autoAdjust="0"/>
    <p:restoredTop sz="93470" autoAdjust="0"/>
  </p:normalViewPr>
  <p:slideViewPr>
    <p:cSldViewPr showGuides="1">
      <p:cViewPr>
        <p:scale>
          <a:sx n="100" d="100"/>
          <a:sy n="100" d="100"/>
        </p:scale>
        <p:origin x="950" y="235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-81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275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1699" cy="463407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1"/>
            <a:ext cx="3011699" cy="463407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r">
              <a:defRPr sz="1100"/>
            </a:lvl1pPr>
          </a:lstStyle>
          <a:p>
            <a:fld id="{2B4B733A-D87D-4E17-B6F1-847B38E03953}" type="datetimeFigureOut">
              <a:rPr lang="en-US" smtClean="0"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70"/>
            <a:ext cx="3011699" cy="463406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70"/>
            <a:ext cx="3011699" cy="463406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r">
              <a:defRPr sz="11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11/27/2017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4" tIns="46147" rIns="92294" bIns="46147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294" tIns="46147" rIns="92294" bIns="46147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1804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1804"/>
          </a:xfrm>
          <a:prstGeom prst="rect">
            <a:avLst/>
          </a:prstGeom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490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016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119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345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174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6709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0208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82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5105400" cy="742950"/>
          </a:xfrm>
        </p:spPr>
        <p:txBody>
          <a:bodyPr/>
          <a:lstStyle/>
          <a:p>
            <a:r>
              <a:rPr lang="en-US" dirty="0" smtClean="0"/>
              <a:t>Professional Skepticism </a:t>
            </a:r>
            <a:r>
              <a:rPr lang="en-US" dirty="0" smtClean="0"/>
              <a:t>– Longer-Term Initiative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3962400" y="3000373"/>
            <a:ext cx="5105400" cy="790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000" dirty="0" smtClean="0"/>
              <a:t>Richard Fleck, Task Force Chair</a:t>
            </a:r>
            <a:endParaRPr lang="en-US" sz="2000" dirty="0"/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3962400" y="3790950"/>
            <a:ext cx="4876800" cy="1066800"/>
          </a:xfrm>
        </p:spPr>
        <p:txBody>
          <a:bodyPr/>
          <a:lstStyle/>
          <a:p>
            <a:pPr marL="236538" indent="-236538"/>
            <a:r>
              <a:rPr lang="en-US" sz="1600" dirty="0" smtClean="0"/>
              <a:t>IESBA Meeting</a:t>
            </a:r>
          </a:p>
          <a:p>
            <a:pPr marL="236538" indent="-236538"/>
            <a:r>
              <a:rPr lang="en-US" sz="1600" dirty="0" smtClean="0"/>
              <a:t>Livingstone, Zambia</a:t>
            </a:r>
            <a:endParaRPr lang="en-US" sz="1600" dirty="0"/>
          </a:p>
          <a:p>
            <a:pPr marL="236538" indent="-236538"/>
            <a:r>
              <a:rPr lang="en-US" sz="1600" dirty="0" smtClean="0"/>
              <a:t>Dec</a:t>
            </a:r>
            <a:r>
              <a:rPr lang="en-US" sz="1600" dirty="0" smtClean="0"/>
              <a:t>ember 4-8, </a:t>
            </a:r>
            <a:r>
              <a:rPr lang="en-US" sz="1600" dirty="0" smtClean="0"/>
              <a:t>2017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6791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Raise the profile of biases/influences/threats (paragraph 18) and provide support to PAs in overcoming them. </a:t>
            </a:r>
          </a:p>
          <a:p>
            <a:r>
              <a:rPr lang="en-US" dirty="0" smtClean="0"/>
              <a:t>Develop a consultation paper to include open questions and to establish the level of agreement or disagreement with the proposed approach, and ask for additional input</a:t>
            </a:r>
          </a:p>
          <a:p>
            <a:r>
              <a:rPr lang="en-US" dirty="0" smtClean="0"/>
              <a:t>Consider rebranding the project to: </a:t>
            </a:r>
            <a:r>
              <a:rPr lang="en-US" i="1" dirty="0" smtClean="0">
                <a:solidFill>
                  <a:schemeClr val="accent1"/>
                </a:solidFill>
              </a:rPr>
              <a:t>Leveraging the Fundamental Principles to Act in the Public Interest </a:t>
            </a:r>
            <a:endParaRPr lang="en-US" i="1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Professional Skepticism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Force’s Suggested Approach (2 of 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909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Ask the IAASB and IAESB whether anything in the proposed approach conflicts with their remits or would be inconsistent with their standards</a:t>
            </a:r>
          </a:p>
          <a:p>
            <a:r>
              <a:rPr lang="en-GB" dirty="0" smtClean="0"/>
              <a:t>Develop the consultation paper seeking input from stakeholders on the proposed approach</a:t>
            </a:r>
            <a:r>
              <a:rPr lang="en-GB" dirty="0" smtClean="0"/>
              <a:t> </a:t>
            </a:r>
          </a:p>
          <a:p>
            <a:r>
              <a:rPr lang="en-GB" dirty="0" smtClean="0"/>
              <a:t>Present the draft consultation paper for consideration at the March 2018 meeting</a:t>
            </a: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Way Forward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Professional Skepticism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019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the Board support the proposed approach? </a:t>
            </a:r>
          </a:p>
          <a:p>
            <a:r>
              <a:rPr lang="en-US" dirty="0" smtClean="0"/>
              <a:t>Does the Board support the proposed change to the title of this project?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Professional Skepticism	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IESBA Consideration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435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70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352550"/>
            <a:ext cx="8843176" cy="3352800"/>
          </a:xfrm>
        </p:spPr>
        <p:txBody>
          <a:bodyPr>
            <a:normAutofit/>
          </a:bodyPr>
          <a:lstStyle/>
          <a:p>
            <a:r>
              <a:rPr lang="en-US" dirty="0" smtClean="0"/>
              <a:t>To </a:t>
            </a:r>
            <a:r>
              <a:rPr lang="en-US" dirty="0"/>
              <a:t>consider the </a:t>
            </a:r>
            <a:r>
              <a:rPr lang="en-US" dirty="0"/>
              <a:t>Task Force </a:t>
            </a:r>
            <a:r>
              <a:rPr lang="en-US" dirty="0" smtClean="0"/>
              <a:t>proposed approach for progressing the longer-term professional skepticism initiative. </a:t>
            </a:r>
            <a:endParaRPr lang="en-US" dirty="0" smtClean="0"/>
          </a:p>
          <a:p>
            <a:pPr lvl="0">
              <a:spcBef>
                <a:spcPts val="1800"/>
              </a:spcBef>
            </a:pP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Professional Skepticism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61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outgrowth of the short-term PS project</a:t>
            </a:r>
          </a:p>
          <a:p>
            <a:r>
              <a:rPr lang="en-US" dirty="0" smtClean="0"/>
              <a:t>May 2017 ED “Proposed Application Material Related to Professional Skepticism and Professional Judgment”</a:t>
            </a:r>
          </a:p>
          <a:p>
            <a:r>
              <a:rPr lang="en-US" dirty="0" smtClean="0"/>
              <a:t>Pressure from some stakeholders as to how the Code should address PS beyond audit and other assurance engagements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Professional Skepticism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220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81000" y="3110866"/>
            <a:ext cx="4114800" cy="141065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z="1600" dirty="0"/>
              <a:t>W</a:t>
            </a:r>
            <a:r>
              <a:rPr lang="en-US" sz="1600" dirty="0" smtClean="0"/>
              <a:t>ould not be appropriate for general application to </a:t>
            </a:r>
            <a:r>
              <a:rPr lang="en-US" sz="1600" dirty="0"/>
              <a:t>all </a:t>
            </a:r>
            <a:r>
              <a:rPr lang="en-US" sz="1600" dirty="0" smtClean="0"/>
              <a:t>PAs, given </a:t>
            </a:r>
            <a:r>
              <a:rPr lang="en-US" sz="1600" dirty="0"/>
              <a:t>IAASB definition</a:t>
            </a:r>
            <a:endParaRPr lang="en-US" sz="1600" dirty="0" smtClean="0"/>
          </a:p>
          <a:p>
            <a:pPr>
              <a:spcAft>
                <a:spcPts val="0"/>
              </a:spcAft>
            </a:pPr>
            <a:r>
              <a:rPr lang="en-US" sz="1600" dirty="0" smtClean="0"/>
              <a:t>Different “levels” might be necessary to be proportionate</a:t>
            </a:r>
            <a:endParaRPr lang="en-US" sz="16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724400" y="3122892"/>
            <a:ext cx="4114800" cy="1202054"/>
          </a:xfrm>
        </p:spPr>
        <p:txBody>
          <a:bodyPr/>
          <a:lstStyle/>
          <a:p>
            <a:r>
              <a:rPr lang="en-US" sz="1600" dirty="0" smtClean="0"/>
              <a:t>Too close to PS</a:t>
            </a:r>
          </a:p>
          <a:p>
            <a:r>
              <a:rPr lang="en-US" sz="1600" dirty="0" smtClean="0"/>
              <a:t>A subset of objectivity, professional competence and due care, or professional judgment</a:t>
            </a:r>
            <a:endParaRPr lang="en-US" sz="1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</a:t>
            </a:r>
            <a:r>
              <a:rPr lang="en-US" dirty="0" smtClean="0"/>
              <a:t>of Initiatives to Date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Professional Skepticism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1428750"/>
            <a:ext cx="845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Given the pressure from stakeholders, the TF believed that the IESBA should address whether PS – or something like it – should be required of all PAs when performing professional activities </a:t>
            </a:r>
            <a:endParaRPr lang="en-US" sz="1800" dirty="0" smtClean="0"/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Considered PS as defined by IAASB, along with “critical mindset”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1104900" y="275356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Professional Skepticism</a:t>
            </a: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5448300" y="2741534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Critical Mindset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288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52550"/>
            <a:ext cx="8763000" cy="3048000"/>
          </a:xfrm>
        </p:spPr>
        <p:txBody>
          <a:bodyPr/>
          <a:lstStyle/>
          <a:p>
            <a:r>
              <a:rPr lang="en-GB" dirty="0" smtClean="0"/>
              <a:t>PS has become a “catch all” jargon term</a:t>
            </a:r>
          </a:p>
          <a:p>
            <a:r>
              <a:rPr lang="en-GB" dirty="0" smtClean="0"/>
              <a:t>Discussed and agreed on overarching stakeholder expectations – </a:t>
            </a:r>
            <a:r>
              <a:rPr lang="en-GB" i="1" dirty="0" smtClean="0">
                <a:solidFill>
                  <a:schemeClr val="accent1"/>
                </a:solidFill>
              </a:rPr>
              <a:t>Being a PA means… </a:t>
            </a:r>
          </a:p>
          <a:p>
            <a:pPr lvl="1"/>
            <a:r>
              <a:rPr lang="en-GB" dirty="0">
                <a:solidFill>
                  <a:schemeClr val="accent1"/>
                </a:solidFill>
                <a:cs typeface="ＭＳ Ｐゴシック" charset="0"/>
              </a:rPr>
              <a:t>D</a:t>
            </a:r>
            <a:r>
              <a:rPr lang="en-GB" sz="2000" dirty="0" smtClean="0">
                <a:solidFill>
                  <a:schemeClr val="accent1"/>
                </a:solidFill>
                <a:cs typeface="ＭＳ Ｐゴシック" charset="0"/>
              </a:rPr>
              <a:t>elivering higher level work product than would be delivered by a non-PA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  <a:cs typeface="ＭＳ Ｐゴシック" charset="0"/>
              </a:rPr>
              <a:t>Expectation that independent judgment and informed thought are applied to satisfy reliability of information </a:t>
            </a:r>
          </a:p>
          <a:p>
            <a:pPr lvl="1"/>
            <a:r>
              <a:rPr lang="en-GB" sz="2000" dirty="0" smtClean="0">
                <a:solidFill>
                  <a:schemeClr val="accent1"/>
                </a:solidFill>
                <a:cs typeface="ＭＳ Ｐゴシック" charset="0"/>
              </a:rPr>
              <a:t>Actively demonstrating compliance with the fundamental principles</a:t>
            </a:r>
          </a:p>
          <a:p>
            <a:pPr lvl="1"/>
            <a:endParaRPr lang="en-GB" sz="2000" dirty="0" smtClean="0">
              <a:solidFill>
                <a:schemeClr val="accent1"/>
              </a:solidFill>
              <a:cs typeface="ＭＳ Ｐゴシック" charset="0"/>
            </a:endParaRPr>
          </a:p>
          <a:p>
            <a:pPr marL="342900" lvl="1" indent="-342900">
              <a:spcBef>
                <a:spcPts val="600"/>
              </a:spcBef>
              <a:buChar char="•"/>
            </a:pPr>
            <a:endParaRPr lang="en-GB" sz="2400" dirty="0">
              <a:cs typeface="ＭＳ Ｐゴシック" charset="0"/>
            </a:endParaRPr>
          </a:p>
          <a:p>
            <a:pPr lvl="1"/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GB" dirty="0" smtClean="0"/>
              <a:t>Professional </a:t>
            </a:r>
            <a:r>
              <a:rPr lang="en-GB" dirty="0" err="1" smtClean="0"/>
              <a:t>Skepticism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an Approach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537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83274"/>
          </a:xfrm>
        </p:spPr>
        <p:txBody>
          <a:bodyPr/>
          <a:lstStyle/>
          <a:p>
            <a:pPr marL="342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Leave PS as currently defined and understood  (</a:t>
            </a:r>
            <a:r>
              <a:rPr lang="en-US" dirty="0" smtClean="0"/>
              <a:t>i.e., </a:t>
            </a:r>
            <a:r>
              <a:rPr lang="en-US" dirty="0" smtClean="0"/>
              <a:t>leave the definition of PS to IAASB</a:t>
            </a:r>
          </a:p>
          <a:p>
            <a:pPr marL="342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No development of a “new” definition of PS, or a new concept</a:t>
            </a:r>
          </a:p>
          <a:p>
            <a:pPr marL="342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Stakeholders and the profession need a better understanding of what it means to be a PA, and comply with the fundamental principles </a:t>
            </a:r>
          </a:p>
          <a:p>
            <a:pPr marL="342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Addresses the behavioral characteristics expected of a PA</a:t>
            </a:r>
            <a:endParaRPr lang="en-US" dirty="0"/>
          </a:p>
          <a:p>
            <a:pPr marL="347472" lvl="1" indent="0">
              <a:buNone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4257"/>
            <a:ext cx="2667000" cy="171450"/>
          </a:xfrm>
        </p:spPr>
        <p:txBody>
          <a:bodyPr/>
          <a:lstStyle/>
          <a:p>
            <a:r>
              <a:rPr lang="en-US" dirty="0" smtClean="0"/>
              <a:t>Professional Skepticism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Force Thoughts on the 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205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6486910"/>
              </p:ext>
            </p:extLst>
          </p:nvPr>
        </p:nvGraphicFramePr>
        <p:xfrm>
          <a:off x="685800" y="1200148"/>
          <a:ext cx="7239000" cy="33870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20756"/>
                <a:gridCol w="3618244"/>
              </a:tblGrid>
              <a:tr h="214821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Characteristic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Relationship to Fundamental Principles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85657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Obtaining and understanding the information necessary for reliable judgments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Professional Competence and Due Care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0239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Making informed challenges of views developed by others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Professional Competence and Due Care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0239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Being sensitive to the integrity of Information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Integrity</a:t>
                      </a:r>
                      <a:endParaRPr lang="en-US" sz="10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0239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Withholding judgment pending thoughtful consideration of all relevant information 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Professional Competence and Due Care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85657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Being alert to potential bias or other impediments to the proper exercise of professional judgment 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Objectivity</a:t>
                      </a:r>
                      <a:endParaRPr lang="en-US" sz="10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0239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Ability and willingness of the PAs to stand their ground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Integrity </a:t>
                      </a:r>
                      <a:endParaRPr lang="en-US" sz="105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Professional Skepticism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a PA – Linked to the FPs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775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Does the Board agree with the TF’s views on Determining and Approach (slide 5)? </a:t>
            </a:r>
          </a:p>
          <a:p>
            <a:r>
              <a:rPr lang="en-US" sz="2000" dirty="0" smtClean="0"/>
              <a:t>Are there: </a:t>
            </a:r>
          </a:p>
          <a:p>
            <a:pPr marL="804672" lvl="1" indent="-457200">
              <a:buFont typeface="+mj-lt"/>
              <a:buAutoNum type="alphaLcParenR"/>
            </a:pPr>
            <a:r>
              <a:rPr lang="en-US" sz="1800" dirty="0" smtClean="0"/>
              <a:t>Other outcomes</a:t>
            </a:r>
          </a:p>
          <a:p>
            <a:pPr marL="804672" lvl="1" indent="-457200">
              <a:buFont typeface="+mj-lt"/>
              <a:buAutoNum type="alphaLcParenR"/>
            </a:pPr>
            <a:r>
              <a:rPr lang="en-US" sz="1800" dirty="0" smtClean="0"/>
              <a:t>Other overarching stakeholder expectations in addition to those on slide 5? </a:t>
            </a:r>
          </a:p>
          <a:p>
            <a:pPr marL="452628" indent="-457200"/>
            <a:r>
              <a:rPr lang="en-US" sz="2000" dirty="0" smtClean="0"/>
              <a:t>Does the Board agree with the TF’s proposed approach on slide 6? </a:t>
            </a:r>
          </a:p>
          <a:p>
            <a:pPr marL="452628" indent="-457200"/>
            <a:r>
              <a:rPr lang="en-US" sz="2000" dirty="0" smtClean="0"/>
              <a:t>Does the Board agree with the characteristics of a PA as listed on slide 7? </a:t>
            </a:r>
          </a:p>
          <a:p>
            <a:pPr marL="452628" indent="-457200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4257"/>
            <a:ext cx="2667000" cy="171450"/>
          </a:xfrm>
        </p:spPr>
        <p:txBody>
          <a:bodyPr/>
          <a:lstStyle/>
          <a:p>
            <a:r>
              <a:rPr lang="en-US" dirty="0" smtClean="0"/>
              <a:t>Professional Skepticism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</a:t>
            </a:r>
            <a:r>
              <a:rPr lang="en-US" dirty="0" smtClean="0"/>
              <a:t>for IESBA Consideration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920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 the characteristics to “acting in the public interest” – adding a sentence to paragraph 100.1, draft as follows: </a:t>
            </a:r>
          </a:p>
          <a:p>
            <a:pPr marL="352044" lvl="1" indent="0">
              <a:buNone/>
            </a:pPr>
            <a:r>
              <a:rPr lang="en-US" i="1" dirty="0" smtClean="0">
                <a:solidFill>
                  <a:schemeClr val="accent1"/>
                </a:solidFill>
              </a:rPr>
              <a:t>Acting in the public interest in based on a commitment to (1) produce reliable, high-quality, objective outcomes, and (2) act in a manner that will preserve the public’s trust in the profession.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Introduce additional application material that develops the understanding of particular fundamental principles, and how compliance with them can be achieved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Professional Skepticism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Force’s Suggested Approach (1 of 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372156"/>
      </p:ext>
    </p:extLst>
  </p:cSld>
  <p:clrMapOvr>
    <a:masterClrMapping/>
  </p:clrMapOvr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1590</TotalTime>
  <Words>720</Words>
  <Application>Microsoft Office PowerPoint</Application>
  <PresentationFormat>On-screen Show (16:9)</PresentationFormat>
  <Paragraphs>83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MS PGothic</vt:lpstr>
      <vt:lpstr>MS PGothic</vt:lpstr>
      <vt:lpstr>Arial</vt:lpstr>
      <vt:lpstr>Bauer Bodoni Std</vt:lpstr>
      <vt:lpstr>Calibri</vt:lpstr>
      <vt:lpstr>Times New Roman</vt:lpstr>
      <vt:lpstr>ヒラギノ角ゴ Pro W3</vt:lpstr>
      <vt:lpstr>IESBA_Powerpoint_template_GREEN RIBBON_WIDESCREEN</vt:lpstr>
      <vt:lpstr>Professional Skepticism – Longer-Term Initiative</vt:lpstr>
      <vt:lpstr>Objectives</vt:lpstr>
      <vt:lpstr>Background</vt:lpstr>
      <vt:lpstr>Recap of Initiatives to Date</vt:lpstr>
      <vt:lpstr>Determining an Approach</vt:lpstr>
      <vt:lpstr>Task Force Thoughts on the Approach</vt:lpstr>
      <vt:lpstr>Characteristics of a PA – Linked to the FPs</vt:lpstr>
      <vt:lpstr>Matters for IESBA Consideration </vt:lpstr>
      <vt:lpstr>Task Force’s Suggested Approach (1 of 2)</vt:lpstr>
      <vt:lpstr>Task Force’s Suggested Approach (2 of 2)</vt:lpstr>
      <vt:lpstr>Proposed Way Forward </vt:lpstr>
      <vt:lpstr>Matters for IESBA Consideration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Skepticism</dc:title>
  <dc:creator>Diane Jules</dc:creator>
  <cp:lastModifiedBy>John Morrow</cp:lastModifiedBy>
  <cp:revision>143</cp:revision>
  <dcterms:modified xsi:type="dcterms:W3CDTF">2017-11-27T19:20:51Z</dcterms:modified>
</cp:coreProperties>
</file>