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0"/>
  </p:notesMasterIdLst>
  <p:handoutMasterIdLst>
    <p:handoutMasterId r:id="rId11"/>
  </p:handoutMasterIdLst>
  <p:sldIdLst>
    <p:sldId id="298" r:id="rId2"/>
    <p:sldId id="463" r:id="rId3"/>
    <p:sldId id="411" r:id="rId4"/>
    <p:sldId id="547" r:id="rId5"/>
    <p:sldId id="549" r:id="rId6"/>
    <p:sldId id="550" r:id="rId7"/>
    <p:sldId id="546" r:id="rId8"/>
    <p:sldId id="295" r:id="rId9"/>
  </p:sldIdLst>
  <p:sldSz cx="9144000" cy="5143500" type="screen16x9"/>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Elizabeth Higgs" initials="EH [5]" lastIdx="1" clrIdx="6">
    <p:extLst/>
  </p:cmAuthor>
  <p:cmAuthor id="1" name="Diane Jules" initials="DJ" lastIdx="20" clrIdx="0">
    <p:extLst/>
  </p:cmAuthor>
  <p:cmAuthor id="8" name="Elizabeth Higgs" initials="EH [6]" lastIdx="1" clrIdx="7">
    <p:extLst/>
  </p:cmAuthor>
  <p:cmAuthor id="2" name="Elizabeth Higgs" initials="EH" lastIdx="14" clrIdx="1">
    <p:extLst/>
  </p:cmAuthor>
  <p:cmAuthor id="3" name="Elizabeth Higgs" initials="EH [2]" lastIdx="1" clrIdx="2">
    <p:extLst/>
  </p:cmAuthor>
  <p:cmAuthor id="4" name="Elizabeth Higgs" initials="EH [3]" lastIdx="1" clrIdx="3">
    <p:extLst/>
  </p:cmAuthor>
  <p:cmAuthor id="5" name="Elizabeth Higgs" initials="EH [4]" lastIdx="1" clrIdx="4">
    <p:extLst/>
  </p:cmAuthor>
  <p:cmAuthor id="6" name="Elizabeth Higgs" initials="EH [4] [2]"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56229"/>
    <a:srgbClr val="295398"/>
    <a:srgbClr val="013C80"/>
    <a:srgbClr val="1A276D"/>
    <a:srgbClr val="FFFFFF"/>
    <a:srgbClr val="12A9D9"/>
    <a:srgbClr val="2D8EC2"/>
    <a:srgbClr val="68B133"/>
    <a:srgbClr val="168136"/>
    <a:srgbClr val="D53D2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54" autoAdjust="0"/>
    <p:restoredTop sz="76663" autoAdjust="0"/>
  </p:normalViewPr>
  <p:slideViewPr>
    <p:cSldViewPr showGuides="1">
      <p:cViewPr>
        <p:scale>
          <a:sx n="110" d="100"/>
          <a:sy n="110" d="100"/>
        </p:scale>
        <p:origin x="1008" y="-298"/>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90" d="100"/>
          <a:sy n="90" d="100"/>
        </p:scale>
        <p:origin x="3840" y="3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57"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41" tIns="48321" rIns="96641" bIns="48321" rtlCol="0"/>
          <a:lstStyle>
            <a:lvl1pPr algn="l">
              <a:defRPr sz="1200"/>
            </a:lvl1pPr>
          </a:lstStyle>
          <a:p>
            <a:endParaRPr lang="en-US"/>
          </a:p>
        </p:txBody>
      </p:sp>
      <p:sp>
        <p:nvSpPr>
          <p:cNvPr id="3" name="Date Placeholder 2"/>
          <p:cNvSpPr>
            <a:spLocks noGrp="1"/>
          </p:cNvSpPr>
          <p:nvPr>
            <p:ph type="dt" sz="quarter" idx="1"/>
          </p:nvPr>
        </p:nvSpPr>
        <p:spPr>
          <a:xfrm>
            <a:off x="4143587" y="1"/>
            <a:ext cx="3169920" cy="481727"/>
          </a:xfrm>
          <a:prstGeom prst="rect">
            <a:avLst/>
          </a:prstGeom>
        </p:spPr>
        <p:txBody>
          <a:bodyPr vert="horz" lIns="96641" tIns="48321" rIns="96641" bIns="48321" rtlCol="0"/>
          <a:lstStyle>
            <a:lvl1pPr algn="r">
              <a:defRPr sz="1200"/>
            </a:lvl1pPr>
          </a:lstStyle>
          <a:p>
            <a:fld id="{2B4B733A-D87D-4E17-B6F1-847B38E03953}" type="datetimeFigureOut">
              <a:rPr lang="en-US" smtClean="0"/>
              <a:t>12/5/2017</a:t>
            </a:fld>
            <a:endParaRPr lang="en-US"/>
          </a:p>
        </p:txBody>
      </p:sp>
      <p:sp>
        <p:nvSpPr>
          <p:cNvPr id="4" name="Footer Placeholder 3"/>
          <p:cNvSpPr>
            <a:spLocks noGrp="1"/>
          </p:cNvSpPr>
          <p:nvPr>
            <p:ph type="ftr" sz="quarter" idx="2"/>
          </p:nvPr>
        </p:nvSpPr>
        <p:spPr>
          <a:xfrm>
            <a:off x="0" y="9119476"/>
            <a:ext cx="3169920" cy="481726"/>
          </a:xfrm>
          <a:prstGeom prst="rect">
            <a:avLst/>
          </a:prstGeom>
        </p:spPr>
        <p:txBody>
          <a:bodyPr vert="horz" lIns="96641" tIns="48321" rIns="96641" bIns="48321" rtlCol="0" anchor="b"/>
          <a:lstStyle>
            <a:lvl1pPr algn="l">
              <a:defRPr sz="1200"/>
            </a:lvl1pPr>
          </a:lstStyle>
          <a:p>
            <a:endParaRPr lang="en-US"/>
          </a:p>
        </p:txBody>
      </p:sp>
      <p:sp>
        <p:nvSpPr>
          <p:cNvPr id="5" name="Slide Number Placeholder 4"/>
          <p:cNvSpPr>
            <a:spLocks noGrp="1"/>
          </p:cNvSpPr>
          <p:nvPr>
            <p:ph type="sldNum" sz="quarter" idx="3"/>
          </p:nvPr>
        </p:nvSpPr>
        <p:spPr>
          <a:xfrm>
            <a:off x="4143587" y="9119476"/>
            <a:ext cx="3169920" cy="481726"/>
          </a:xfrm>
          <a:prstGeom prst="rect">
            <a:avLst/>
          </a:prstGeom>
        </p:spPr>
        <p:txBody>
          <a:bodyPr vert="horz" lIns="96641" tIns="48321" rIns="96641" bIns="48321" rtlCol="0" anchor="b"/>
          <a:lstStyle>
            <a:lvl1pPr algn="r">
              <a:defRPr sz="1200"/>
            </a:lvl1pPr>
          </a:lstStyle>
          <a:p>
            <a:fld id="{1A635890-1661-4B08-8516-676FF8611339}" type="slidenum">
              <a:rPr lang="en-US" smtClean="0"/>
              <a:t>‹#›</a:t>
            </a:fld>
            <a:endParaRPr lang="en-US"/>
          </a:p>
        </p:txBody>
      </p:sp>
    </p:spTree>
    <p:extLst>
      <p:ext uri="{BB962C8B-B14F-4D97-AF65-F5344CB8AC3E}">
        <p14:creationId xmlns:p14="http://schemas.microsoft.com/office/powerpoint/2010/main" val="1451385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1" tIns="48321" rIns="96641" bIns="48321"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wrap="square" lIns="96641" tIns="48321" rIns="96641" bIns="48321" numCol="1" anchor="t" anchorCtr="0" compatLnSpc="1">
            <a:prstTxWarp prst="textNoShape">
              <a:avLst/>
            </a:prstTxWarp>
          </a:bodyPr>
          <a:lstStyle>
            <a:lvl1pPr algn="r">
              <a:defRPr sz="1200"/>
            </a:lvl1pPr>
          </a:lstStyle>
          <a:p>
            <a:pPr>
              <a:defRPr/>
            </a:pPr>
            <a:fld id="{B12CF44F-EFC8-E748-80EB-4ED396B872D8}" type="datetime1">
              <a:rPr lang="en-US"/>
              <a:pPr>
                <a:defRPr/>
              </a:pPr>
              <a:t>12/5/2017</a:t>
            </a:fld>
            <a:endParaRPr lang="en-US"/>
          </a:p>
        </p:txBody>
      </p:sp>
      <p:sp>
        <p:nvSpPr>
          <p:cNvPr id="4" name="Slide Image Placeholder 3"/>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6641" tIns="48321" rIns="96641" bIns="4832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41" tIns="48321" rIns="96641" bIns="4832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41" tIns="48321" rIns="96641" bIns="48321"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41" tIns="48321" rIns="96641" bIns="48321"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dirty="0"/>
          </a:p>
        </p:txBody>
      </p:sp>
    </p:spTree>
    <p:extLst>
      <p:ext uri="{BB962C8B-B14F-4D97-AF65-F5344CB8AC3E}">
        <p14:creationId xmlns:p14="http://schemas.microsoft.com/office/powerpoint/2010/main" val="2480240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78734">
              <a:defRPr/>
            </a:pPr>
            <a:endParaRPr lang="en-US" sz="1300" dirty="0">
              <a:cs typeface="ＭＳ Ｐゴシック" charset="0"/>
            </a:endParaRP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dirty="0"/>
          </a:p>
        </p:txBody>
      </p:sp>
    </p:spTree>
    <p:extLst>
      <p:ext uri="{BB962C8B-B14F-4D97-AF65-F5344CB8AC3E}">
        <p14:creationId xmlns:p14="http://schemas.microsoft.com/office/powerpoint/2010/main" val="3094901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spcBef>
                <a:spcPts val="1257"/>
              </a:spcBef>
            </a:pPr>
            <a:endParaRPr lang="en-US" kern="120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a:t>
            </a:fld>
            <a:endParaRPr lang="en-US" dirty="0"/>
          </a:p>
        </p:txBody>
      </p:sp>
    </p:spTree>
    <p:extLst>
      <p:ext uri="{BB962C8B-B14F-4D97-AF65-F5344CB8AC3E}">
        <p14:creationId xmlns:p14="http://schemas.microsoft.com/office/powerpoint/2010/main" val="39548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8</a:t>
            </a:fld>
            <a:endParaRPr lang="en-US"/>
          </a:p>
        </p:txBody>
      </p:sp>
    </p:spTree>
    <p:extLst>
      <p:ext uri="{BB962C8B-B14F-4D97-AF65-F5344CB8AC3E}">
        <p14:creationId xmlns:p14="http://schemas.microsoft.com/office/powerpoint/2010/main" val="25110050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a:solidFill>
                  <a:srgbClr val="005BAA"/>
                </a:solidFill>
                <a:latin typeface="Bauer Bodoni Std" pitchFamily="18" charset="0"/>
              </a:rPr>
              <a:t>The Ethics Board</a:t>
            </a: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a:solidFill>
                  <a:schemeClr val="tx2">
                    <a:lumMod val="65000"/>
                    <a:lumOff val="35000"/>
                  </a:schemeClr>
                </a:solidFill>
                <a:hlinkClick r:id="rId3"/>
              </a:rPr>
              <a:t>www.ethicsboard.org</a:t>
            </a:r>
            <a:endParaRPr lang="en-US" sz="180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9606846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3302767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332838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30049017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4129119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a:solidFill>
                  <a:schemeClr val="bg2"/>
                </a:solidFill>
                <a:cs typeface="MS PGothic" charset="0"/>
              </a:rPr>
              <a:t>Page </a:t>
            </a:r>
            <a:fld id="{95158037-59F0-9C4B-B231-1C776117AADA}" type="slidenum">
              <a:rPr lang="en-US" sz="800" smtClean="0">
                <a:solidFill>
                  <a:schemeClr val="bg2"/>
                </a:solidFill>
              </a:rPr>
              <a:pPr algn="r">
                <a:defRPr/>
              </a:pPr>
              <a:t>‹#›</a:t>
            </a:fld>
            <a:r>
              <a:rPr lang="en-US" sz="80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3962400" y="1398986"/>
            <a:ext cx="5105400" cy="742950"/>
          </a:xfrm>
        </p:spPr>
        <p:txBody>
          <a:bodyPr/>
          <a:lstStyle/>
          <a:p>
            <a:r>
              <a:rPr lang="en-US" dirty="0" smtClean="0"/>
              <a:t>Professional Skepticism and Professional Judgment</a:t>
            </a:r>
            <a:endParaRPr lang="en-US" dirty="0">
              <a:latin typeface="Arial" charset="0"/>
            </a:endParaRPr>
          </a:p>
        </p:txBody>
      </p:sp>
      <p:sp>
        <p:nvSpPr>
          <p:cNvPr id="5" name="Subtitle 3"/>
          <p:cNvSpPr txBox="1">
            <a:spLocks/>
          </p:cNvSpPr>
          <p:nvPr/>
        </p:nvSpPr>
        <p:spPr bwMode="auto">
          <a:xfrm>
            <a:off x="4114800" y="2571750"/>
            <a:ext cx="4724400" cy="1095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000" dirty="0" smtClean="0"/>
              <a:t>Richard Fleck, Task </a:t>
            </a:r>
            <a:r>
              <a:rPr lang="en-US" sz="2000" dirty="0"/>
              <a:t>Force </a:t>
            </a:r>
            <a:r>
              <a:rPr lang="en-US" sz="2000" dirty="0" smtClean="0"/>
              <a:t>Chair</a:t>
            </a:r>
            <a:endParaRPr lang="en-US" sz="2000" dirty="0"/>
          </a:p>
        </p:txBody>
      </p:sp>
      <p:sp>
        <p:nvSpPr>
          <p:cNvPr id="6" name="Subtitle 3"/>
          <p:cNvSpPr>
            <a:spLocks noGrp="1"/>
          </p:cNvSpPr>
          <p:nvPr>
            <p:ph type="subTitle" idx="1"/>
          </p:nvPr>
        </p:nvSpPr>
        <p:spPr>
          <a:xfrm>
            <a:off x="4114800" y="3790950"/>
            <a:ext cx="4876800" cy="1066800"/>
          </a:xfrm>
        </p:spPr>
        <p:txBody>
          <a:bodyPr/>
          <a:lstStyle/>
          <a:p>
            <a:pPr marL="236538" indent="-236538"/>
            <a:r>
              <a:rPr lang="en-US" sz="1600" dirty="0" smtClean="0"/>
              <a:t>IESBA Meeting</a:t>
            </a:r>
          </a:p>
          <a:p>
            <a:pPr marL="236538" indent="-236538"/>
            <a:r>
              <a:rPr lang="en-US" sz="1600" dirty="0" smtClean="0"/>
              <a:t>Livingstone, Zambia  </a:t>
            </a:r>
            <a:endParaRPr lang="en-US" sz="1600" dirty="0"/>
          </a:p>
          <a:p>
            <a:pPr marL="236538" indent="-236538"/>
            <a:r>
              <a:rPr lang="en-US" sz="1600" dirty="0" smtClean="0"/>
              <a:t>December 4-8, </a:t>
            </a:r>
            <a:r>
              <a:rPr lang="en-US" sz="1600" dirty="0"/>
              <a:t>2017</a:t>
            </a:r>
          </a:p>
        </p:txBody>
      </p:sp>
    </p:spTree>
    <p:extLst>
      <p:ext uri="{BB962C8B-B14F-4D97-AF65-F5344CB8AC3E}">
        <p14:creationId xmlns:p14="http://schemas.microsoft.com/office/powerpoint/2010/main" val="196791980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499533" y="1428750"/>
            <a:ext cx="86106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2900" lvl="1" indent="-342900">
              <a:spcBef>
                <a:spcPts val="600"/>
              </a:spcBef>
              <a:buFontTx/>
              <a:buChar char="•"/>
            </a:pPr>
            <a:r>
              <a:rPr lang="en-US" sz="2400" dirty="0" smtClean="0">
                <a:cs typeface="ＭＳ Ｐゴシック" charset="0"/>
              </a:rPr>
              <a:t>Introductory remarks </a:t>
            </a:r>
          </a:p>
          <a:p>
            <a:pPr marL="342900" lvl="1" indent="-342900">
              <a:spcBef>
                <a:spcPts val="600"/>
              </a:spcBef>
              <a:buFontTx/>
              <a:buChar char="•"/>
            </a:pPr>
            <a:r>
              <a:rPr lang="en-US" dirty="0" smtClean="0"/>
              <a:t>“</a:t>
            </a:r>
            <a:r>
              <a:rPr lang="en-US" sz="2400" dirty="0" smtClean="0">
                <a:cs typeface="ＭＳ Ｐゴシック" charset="0"/>
              </a:rPr>
              <a:t>Walk-through” revisions to proposed texts </a:t>
            </a:r>
          </a:p>
          <a:p>
            <a:pPr marL="342900" lvl="1" indent="-342900">
              <a:spcBef>
                <a:spcPts val="600"/>
              </a:spcBef>
              <a:buFontTx/>
              <a:buChar char="•"/>
            </a:pPr>
            <a:r>
              <a:rPr lang="en-US" sz="2400" dirty="0" smtClean="0">
                <a:cs typeface="ＭＳ Ｐゴシック" charset="0"/>
              </a:rPr>
              <a:t>Summarize input since last meeting</a:t>
            </a:r>
            <a:endParaRPr lang="en-US" sz="2400" dirty="0" smtClean="0">
              <a:cs typeface="ＭＳ Ｐゴシック" charset="0"/>
            </a:endParaRPr>
          </a:p>
          <a:p>
            <a:pPr lvl="1">
              <a:spcBef>
                <a:spcPts val="600"/>
              </a:spcBef>
            </a:pPr>
            <a:r>
              <a:rPr lang="en-US" dirty="0" smtClean="0"/>
              <a:t>CAG meeting </a:t>
            </a:r>
            <a:endParaRPr lang="en-US" dirty="0"/>
          </a:p>
          <a:p>
            <a:pPr lvl="1">
              <a:spcBef>
                <a:spcPts val="600"/>
              </a:spcBef>
            </a:pPr>
            <a:r>
              <a:rPr lang="en-US" dirty="0"/>
              <a:t>IAASB </a:t>
            </a:r>
            <a:r>
              <a:rPr lang="en-US" dirty="0" smtClean="0"/>
              <a:t>representatives </a:t>
            </a:r>
            <a:r>
              <a:rPr lang="en-US" dirty="0"/>
              <a:t>of PSWG</a:t>
            </a:r>
          </a:p>
          <a:p>
            <a:pPr marL="342900" lvl="1" indent="-342900">
              <a:spcBef>
                <a:spcPts val="600"/>
              </a:spcBef>
              <a:buFontTx/>
              <a:buChar char="•"/>
            </a:pPr>
            <a:r>
              <a:rPr lang="en-US" sz="2400" dirty="0" smtClean="0">
                <a:cs typeface="ＭＳ Ｐゴシック" charset="0"/>
              </a:rPr>
              <a:t>Thanks </a:t>
            </a:r>
            <a:r>
              <a:rPr lang="en-US" sz="2400" dirty="0">
                <a:cs typeface="ＭＳ Ｐゴシック" charset="0"/>
              </a:rPr>
              <a:t>for advance input, including editorial </a:t>
            </a:r>
            <a:r>
              <a:rPr lang="en-US" sz="2400" dirty="0" smtClean="0">
                <a:cs typeface="ＭＳ Ｐゴシック" charset="0"/>
              </a:rPr>
              <a:t>refinements</a:t>
            </a:r>
          </a:p>
          <a:p>
            <a:pPr lvl="1">
              <a:spcBef>
                <a:spcPts val="600"/>
              </a:spcBef>
            </a:pPr>
            <a:r>
              <a:rPr lang="en-US" dirty="0"/>
              <a:t>TF meeting </a:t>
            </a:r>
            <a:r>
              <a:rPr lang="en-US" dirty="0" smtClean="0"/>
              <a:t>this evening </a:t>
            </a:r>
            <a:r>
              <a:rPr lang="en-US" dirty="0" smtClean="0"/>
              <a:t>to turnaround document </a:t>
            </a:r>
            <a:endParaRPr lang="en-US" dirty="0"/>
          </a:p>
          <a:p>
            <a:pPr lvl="1">
              <a:spcBef>
                <a:spcPts val="1200"/>
              </a:spcBef>
            </a:pPr>
            <a:endParaRPr lang="en-US" dirty="0" smtClean="0"/>
          </a:p>
          <a:p>
            <a:pPr lvl="1">
              <a:spcBef>
                <a:spcPts val="1200"/>
              </a:spcBef>
            </a:pPr>
            <a:endParaRPr lang="en-US" dirty="0">
              <a:cs typeface="ＭＳ Ｐゴシック" charset="0"/>
            </a:endParaRPr>
          </a:p>
          <a:p>
            <a:pPr marL="342900" lvl="1" indent="-342900">
              <a:spcBef>
                <a:spcPts val="1200"/>
              </a:spcBef>
              <a:buFontTx/>
              <a:buChar char="•"/>
            </a:pPr>
            <a:endParaRPr lang="en-US" sz="1600" dirty="0"/>
          </a:p>
          <a:p>
            <a:pPr lvl="1">
              <a:spcBef>
                <a:spcPts val="600"/>
              </a:spcBef>
              <a:buFont typeface="Arial" panose="020B0604020202020204" pitchFamily="34" charset="0"/>
              <a:buChar char="–"/>
            </a:pPr>
            <a:endParaRPr lang="en-US" sz="1600" dirty="0" smtClean="0"/>
          </a:p>
          <a:p>
            <a:pPr lvl="1">
              <a:spcBef>
                <a:spcPts val="600"/>
              </a:spcBef>
              <a:buFont typeface="Arial" panose="020B0604020202020204" pitchFamily="34" charset="0"/>
              <a:buChar char="–"/>
            </a:pPr>
            <a:endParaRPr lang="en-US" sz="1600" dirty="0" smtClean="0"/>
          </a:p>
          <a:p>
            <a:pPr lvl="1">
              <a:spcBef>
                <a:spcPts val="600"/>
              </a:spcBef>
              <a:buFont typeface="Arial" panose="020B0604020202020204" pitchFamily="34" charset="0"/>
              <a:buChar char="–"/>
            </a:pPr>
            <a:endParaRPr lang="en-US" sz="1600" dirty="0"/>
          </a:p>
          <a:p>
            <a:pPr marL="347472" lvl="1" indent="0">
              <a:spcBef>
                <a:spcPts val="600"/>
              </a:spcBef>
              <a:buNone/>
            </a:pPr>
            <a:endParaRPr lang="en-US" sz="1600" dirty="0"/>
          </a:p>
        </p:txBody>
      </p:sp>
      <p:sp>
        <p:nvSpPr>
          <p:cNvPr id="4" name="Title 3"/>
          <p:cNvSpPr txBox="1">
            <a:spLocks/>
          </p:cNvSpPr>
          <p:nvPr/>
        </p:nvSpPr>
        <p:spPr>
          <a:xfrm>
            <a:off x="304800" y="514350"/>
            <a:ext cx="7924800" cy="40005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kern="0" dirty="0" smtClean="0"/>
              <a:t>Approach to Presentation </a:t>
            </a:r>
            <a:endParaRPr lang="en-US" kern="0" dirty="0"/>
          </a:p>
        </p:txBody>
      </p:sp>
    </p:spTree>
    <p:extLst>
      <p:ext uri="{BB962C8B-B14F-4D97-AF65-F5344CB8AC3E}">
        <p14:creationId xmlns:p14="http://schemas.microsoft.com/office/powerpoint/2010/main" val="39855408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28750"/>
            <a:ext cx="8763000" cy="3207074"/>
          </a:xfrm>
        </p:spPr>
        <p:txBody>
          <a:bodyPr/>
          <a:lstStyle/>
          <a:p>
            <a:pPr lvl="0"/>
            <a:r>
              <a:rPr lang="en-US" sz="2200" dirty="0" smtClean="0"/>
              <a:t>No changes of substance</a:t>
            </a:r>
          </a:p>
          <a:p>
            <a:pPr lvl="0"/>
            <a:r>
              <a:rPr lang="en-US" sz="2200" dirty="0" smtClean="0"/>
              <a:t>Changes responsive to suggestions received</a:t>
            </a:r>
          </a:p>
          <a:p>
            <a:pPr lvl="1"/>
            <a:r>
              <a:rPr lang="en-US" sz="1400" dirty="0" smtClean="0"/>
              <a:t>120.13: Examples developed – general introduction followed by examples and then conclusion</a:t>
            </a:r>
          </a:p>
          <a:p>
            <a:pPr lvl="1"/>
            <a:r>
              <a:rPr lang="en-US" sz="1400" dirty="0" smtClean="0"/>
              <a:t>120.5:   Broadened range of areas to be considered</a:t>
            </a:r>
          </a:p>
          <a:p>
            <a:pPr marL="1042416" lvl="3" indent="0">
              <a:buNone/>
            </a:pPr>
            <a:r>
              <a:rPr lang="en-US" sz="1000" dirty="0"/>
              <a:t> </a:t>
            </a:r>
            <a:r>
              <a:rPr lang="en-US" sz="1000" dirty="0" smtClean="0"/>
              <a:t>       </a:t>
            </a:r>
            <a:r>
              <a:rPr lang="en-US" sz="1400" dirty="0" smtClean="0"/>
              <a:t>Split final paragraph </a:t>
            </a:r>
            <a:endParaRPr lang="en-US" sz="1000" dirty="0" smtClean="0"/>
          </a:p>
          <a:p>
            <a:pPr lvl="1">
              <a:spcBef>
                <a:spcPts val="1200"/>
              </a:spcBef>
            </a:pPr>
            <a:endParaRPr lang="en-US" kern="1200" dirty="0"/>
          </a:p>
        </p:txBody>
      </p:sp>
      <p:sp>
        <p:nvSpPr>
          <p:cNvPr id="4" name="Title 3"/>
          <p:cNvSpPr>
            <a:spLocks noGrp="1"/>
          </p:cNvSpPr>
          <p:nvPr>
            <p:ph type="title"/>
          </p:nvPr>
        </p:nvSpPr>
        <p:spPr>
          <a:xfrm>
            <a:off x="352567" y="495300"/>
            <a:ext cx="7772400" cy="400050"/>
          </a:xfrm>
        </p:spPr>
        <p:txBody>
          <a:bodyPr/>
          <a:lstStyle/>
          <a:p>
            <a:r>
              <a:rPr lang="en-US" dirty="0" smtClean="0"/>
              <a:t>Revisions Made Since Sept 2017 IESBA Meeting</a:t>
            </a:r>
            <a:endParaRPr lang="en-US" dirty="0"/>
          </a:p>
        </p:txBody>
      </p:sp>
      <p:sp>
        <p:nvSpPr>
          <p:cNvPr id="5" name="Subtitle 4"/>
          <p:cNvSpPr>
            <a:spLocks noGrp="1"/>
          </p:cNvSpPr>
          <p:nvPr>
            <p:ph type="subTitle" idx="10"/>
          </p:nvPr>
        </p:nvSpPr>
        <p:spPr>
          <a:xfrm>
            <a:off x="381000" y="92820"/>
            <a:ext cx="3429000" cy="269130"/>
          </a:xfrm>
        </p:spPr>
        <p:txBody>
          <a:bodyPr/>
          <a:lstStyle/>
          <a:p>
            <a:endParaRPr lang="en-US" dirty="0"/>
          </a:p>
        </p:txBody>
      </p:sp>
    </p:spTree>
    <p:extLst>
      <p:ext uri="{BB962C8B-B14F-4D97-AF65-F5344CB8AC3E}">
        <p14:creationId xmlns:p14="http://schemas.microsoft.com/office/powerpoint/2010/main" val="290715505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eriod"/>
            </a:pPr>
            <a:r>
              <a:rPr lang="en-US" sz="2000" dirty="0" smtClean="0"/>
              <a:t>The drafted language in 120.13 A1, in particular the use of “and” appears to imply that currently, the  exercise of professional skepticism supports compliance with the fundamental  principles, a matter to be addressed by the  IESBA’s Long Term PS  project commencing in 2018 as noted  in Agenda Item 5A. </a:t>
            </a:r>
          </a:p>
          <a:p>
            <a:pPr marL="457200" indent="-457200">
              <a:buFont typeface="+mj-lt"/>
              <a:buAutoNum type="arabicPeriod"/>
            </a:pPr>
            <a:r>
              <a:rPr lang="en-US" sz="2000" dirty="0" smtClean="0"/>
              <a:t>The manner in which the examples have been drafted in 120.13 A2 related to Integrity, Objectivity, and  Professional Competence and  Due Care suggest that profession skepticism is exercised simply through compliance with the fundamental principles. </a:t>
            </a:r>
            <a:endParaRPr lang="en-US" sz="20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381000" y="461930"/>
            <a:ext cx="7772400" cy="400050"/>
          </a:xfrm>
        </p:spPr>
        <p:txBody>
          <a:bodyPr/>
          <a:lstStyle/>
          <a:p>
            <a:r>
              <a:rPr lang="en-US" dirty="0"/>
              <a:t>120.13 </a:t>
            </a:r>
            <a:r>
              <a:rPr lang="en-US" dirty="0" smtClean="0"/>
              <a:t>A1/2: Fatal flaw comments from IAASB PSWG </a:t>
            </a:r>
            <a:endParaRPr lang="en-US" dirty="0"/>
          </a:p>
        </p:txBody>
      </p:sp>
    </p:spTree>
    <p:extLst>
      <p:ext uri="{BB962C8B-B14F-4D97-AF65-F5344CB8AC3E}">
        <p14:creationId xmlns:p14="http://schemas.microsoft.com/office/powerpoint/2010/main" val="38080148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 </a:t>
            </a:r>
            <a:r>
              <a:rPr lang="en-US" dirty="0" smtClean="0"/>
              <a:t>General </a:t>
            </a:r>
            <a:r>
              <a:rPr lang="en-US" dirty="0"/>
              <a:t>Comment: </a:t>
            </a:r>
          </a:p>
          <a:p>
            <a:r>
              <a:rPr lang="en-US" dirty="0" smtClean="0"/>
              <a:t>Concern </a:t>
            </a:r>
            <a:r>
              <a:rPr lang="en-US" dirty="0"/>
              <a:t>that the application material has implications for non-assurance engagements (e.g. Agreed-Upon Procedures and Compilations) - in particular at the effect on the work effort that may be required to determine that the fundamental principle of due care has been complied with.</a:t>
            </a:r>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120.5 - Application Material</a:t>
            </a:r>
            <a:br>
              <a:rPr lang="en-US" dirty="0"/>
            </a:br>
            <a:endParaRPr lang="en-US" dirty="0"/>
          </a:p>
        </p:txBody>
      </p:sp>
    </p:spTree>
    <p:extLst>
      <p:ext uri="{BB962C8B-B14F-4D97-AF65-F5344CB8AC3E}">
        <p14:creationId xmlns:p14="http://schemas.microsoft.com/office/powerpoint/2010/main" val="48511526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The phrase “obtain an understanding” used within the ISAs is associated with considerable work effort in an audit context—to avoid confusion, suggest using the </a:t>
            </a:r>
            <a:r>
              <a:rPr lang="en-US" sz="2000" dirty="0" smtClean="0"/>
              <a:t>phrase </a:t>
            </a:r>
            <a:r>
              <a:rPr lang="en-US" sz="2000" dirty="0"/>
              <a:t>“understand” in paragraph 120.5 A2</a:t>
            </a:r>
            <a:r>
              <a:rPr lang="en-US" sz="2000" dirty="0" smtClean="0"/>
              <a:t>.</a:t>
            </a:r>
          </a:p>
          <a:p>
            <a:r>
              <a:rPr lang="en-US" sz="2000" dirty="0"/>
              <a:t>The drafted language within paragraph 120.5 A3 appears to obligate the professional accountant to obtain additional information above and beyond the ‘known facts and circumstances,’ which is inconsistent with the drafting in 120.5 A2. </a:t>
            </a:r>
            <a:endParaRPr lang="en-US" sz="20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120.5 A2: </a:t>
            </a:r>
            <a:r>
              <a:rPr lang="en-US" dirty="0"/>
              <a:t>Fatal flaw comments from IAASB PSWG </a:t>
            </a:r>
          </a:p>
        </p:txBody>
      </p:sp>
    </p:spTree>
    <p:extLst>
      <p:ext uri="{BB962C8B-B14F-4D97-AF65-F5344CB8AC3E}">
        <p14:creationId xmlns:p14="http://schemas.microsoft.com/office/powerpoint/2010/main" val="2069703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52550"/>
            <a:ext cx="8458200" cy="3063240"/>
          </a:xfrm>
        </p:spPr>
        <p:txBody>
          <a:bodyPr/>
          <a:lstStyle/>
          <a:p>
            <a:pPr marL="347472" lvl="1" indent="0">
              <a:buNone/>
            </a:pPr>
            <a:endParaRPr lang="en-US" dirty="0" smtClean="0"/>
          </a:p>
        </p:txBody>
      </p:sp>
      <p:sp>
        <p:nvSpPr>
          <p:cNvPr id="3" name="Subtitle 2"/>
          <p:cNvSpPr>
            <a:spLocks noGrp="1"/>
          </p:cNvSpPr>
          <p:nvPr>
            <p:ph type="subTitle" idx="10"/>
          </p:nvPr>
        </p:nvSpPr>
        <p:spPr>
          <a:xfrm>
            <a:off x="381000" y="57150"/>
            <a:ext cx="4724400" cy="152400"/>
          </a:xfrm>
        </p:spPr>
        <p:txBody>
          <a:bodyPr/>
          <a:lstStyle/>
          <a:p>
            <a:r>
              <a:rPr lang="en-US" dirty="0"/>
              <a:t>Fatal Flaw Comments from PSWG IAASB Reps</a:t>
            </a:r>
          </a:p>
        </p:txBody>
      </p:sp>
      <p:sp>
        <p:nvSpPr>
          <p:cNvPr id="4" name="Title 3"/>
          <p:cNvSpPr>
            <a:spLocks noGrp="1"/>
          </p:cNvSpPr>
          <p:nvPr>
            <p:ph type="title"/>
          </p:nvPr>
        </p:nvSpPr>
        <p:spPr>
          <a:xfrm>
            <a:off x="381000" y="461930"/>
            <a:ext cx="7696200" cy="357220"/>
          </a:xfrm>
        </p:spPr>
        <p:txBody>
          <a:bodyPr/>
          <a:lstStyle/>
          <a:p>
            <a:r>
              <a:rPr lang="en-US" dirty="0" smtClean="0"/>
              <a:t>Discussion</a:t>
            </a:r>
            <a:endParaRPr lang="en-US" dirty="0"/>
          </a:p>
        </p:txBody>
      </p:sp>
    </p:spTree>
    <p:extLst>
      <p:ext uri="{BB962C8B-B14F-4D97-AF65-F5344CB8AC3E}">
        <p14:creationId xmlns:p14="http://schemas.microsoft.com/office/powerpoint/2010/main" val="4992188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079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50423 Forum of Firms IESBA Peter Hughes" id="{855BE383-8B6C-4EB1-8557-672D5CCEBC22}" vid="{F4A2DCA7-B248-4570-8002-E7D7FAD854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2092</TotalTime>
  <Words>300</Words>
  <Application>Microsoft Office PowerPoint</Application>
  <PresentationFormat>On-screen Show (16:9)</PresentationFormat>
  <Paragraphs>39</Paragraphs>
  <Slides>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MS PGothic</vt:lpstr>
      <vt:lpstr>MS PGothic</vt:lpstr>
      <vt:lpstr>Arial</vt:lpstr>
      <vt:lpstr>Bauer Bodoni Std</vt:lpstr>
      <vt:lpstr>Calibri</vt:lpstr>
      <vt:lpstr>ヒラギノ角ゴ Pro W3</vt:lpstr>
      <vt:lpstr>IESBA_Powerpoint_template_GREEN RIBBON_WIDESCREEN</vt:lpstr>
      <vt:lpstr>Professional Skepticism and Professional Judgment</vt:lpstr>
      <vt:lpstr>PowerPoint Presentation</vt:lpstr>
      <vt:lpstr>Revisions Made Since Sept 2017 IESBA Meeting</vt:lpstr>
      <vt:lpstr>120.13 A1/2: Fatal flaw comments from IAASB PSWG </vt:lpstr>
      <vt:lpstr>120.5 - Application Material </vt:lpstr>
      <vt:lpstr>120.5 A2: Fatal flaw comments from IAASB PSWG </vt:lpstr>
      <vt:lpstr>Discussion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IESBA Project Updates</dc:title>
  <dc:creator>Louisa Stevens</dc:creator>
  <cp:lastModifiedBy>John Morrow</cp:lastModifiedBy>
  <cp:revision>583</cp:revision>
  <cp:lastPrinted>2017-12-03T20:54:20Z</cp:lastPrinted>
  <dcterms:created xsi:type="dcterms:W3CDTF">2015-04-17T20:16:07Z</dcterms:created>
  <dcterms:modified xsi:type="dcterms:W3CDTF">2017-12-05T13:48:15Z</dcterms:modified>
</cp:coreProperties>
</file>