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48"/>
  </p:notesMasterIdLst>
  <p:handoutMasterIdLst>
    <p:handoutMasterId r:id="rId49"/>
  </p:handoutMasterIdLst>
  <p:sldIdLst>
    <p:sldId id="298" r:id="rId2"/>
    <p:sldId id="508" r:id="rId3"/>
    <p:sldId id="426" r:id="rId4"/>
    <p:sldId id="463" r:id="rId5"/>
    <p:sldId id="546" r:id="rId6"/>
    <p:sldId id="513" r:id="rId7"/>
    <p:sldId id="514" r:id="rId8"/>
    <p:sldId id="411" r:id="rId9"/>
    <p:sldId id="547" r:id="rId10"/>
    <p:sldId id="519" r:id="rId11"/>
    <p:sldId id="515" r:id="rId12"/>
    <p:sldId id="516" r:id="rId13"/>
    <p:sldId id="517" r:id="rId14"/>
    <p:sldId id="531" r:id="rId15"/>
    <p:sldId id="511" r:id="rId16"/>
    <p:sldId id="530" r:id="rId17"/>
    <p:sldId id="529" r:id="rId18"/>
    <p:sldId id="532" r:id="rId19"/>
    <p:sldId id="419" r:id="rId20"/>
    <p:sldId id="495" r:id="rId21"/>
    <p:sldId id="542" r:id="rId22"/>
    <p:sldId id="489" r:id="rId23"/>
    <p:sldId id="522" r:id="rId24"/>
    <p:sldId id="533" r:id="rId25"/>
    <p:sldId id="543" r:id="rId26"/>
    <p:sldId id="494" r:id="rId27"/>
    <p:sldId id="534" r:id="rId28"/>
    <p:sldId id="535" r:id="rId29"/>
    <p:sldId id="544" r:id="rId30"/>
    <p:sldId id="497" r:id="rId31"/>
    <p:sldId id="548" r:id="rId32"/>
    <p:sldId id="536" r:id="rId33"/>
    <p:sldId id="537" r:id="rId34"/>
    <p:sldId id="550" r:id="rId35"/>
    <p:sldId id="538" r:id="rId36"/>
    <p:sldId id="539" r:id="rId37"/>
    <p:sldId id="552" r:id="rId38"/>
    <p:sldId id="557" r:id="rId39"/>
    <p:sldId id="554" r:id="rId40"/>
    <p:sldId id="555" r:id="rId41"/>
    <p:sldId id="498" r:id="rId42"/>
    <p:sldId id="540" r:id="rId43"/>
    <p:sldId id="499" r:id="rId44"/>
    <p:sldId id="500" r:id="rId45"/>
    <p:sldId id="556" r:id="rId46"/>
    <p:sldId id="295" r:id="rId47"/>
  </p:sldIdLst>
  <p:sldSz cx="9144000" cy="5143500" type="screen16x9"/>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Elizabeth Higgs" initials="EH [5]" lastIdx="1" clrIdx="6">
    <p:extLst/>
  </p:cmAuthor>
  <p:cmAuthor id="1" name="Diane Jules" initials="DJ" lastIdx="20" clrIdx="0">
    <p:extLst/>
  </p:cmAuthor>
  <p:cmAuthor id="8" name="Elizabeth Higgs" initials="EH [6]" lastIdx="1" clrIdx="7">
    <p:extLst/>
  </p:cmAuthor>
  <p:cmAuthor id="2" name="Elizabeth Higgs" initials="EH" lastIdx="14" clrIdx="1">
    <p:extLst/>
  </p:cmAuthor>
  <p:cmAuthor id="3" name="Elizabeth Higgs" initials="EH [2]" lastIdx="1" clrIdx="2">
    <p:extLst/>
  </p:cmAuthor>
  <p:cmAuthor id="4" name="Elizabeth Higgs" initials="EH [3]" lastIdx="1" clrIdx="3">
    <p:extLst/>
  </p:cmAuthor>
  <p:cmAuthor id="5" name="Elizabeth Higgs" initials="EH [4]" lastIdx="1" clrIdx="4">
    <p:extLst/>
  </p:cmAuthor>
  <p:cmAuthor id="6" name="Elizabeth Higgs" initials="EH [4] [2]"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56229"/>
    <a:srgbClr val="295398"/>
    <a:srgbClr val="013C80"/>
    <a:srgbClr val="1A276D"/>
    <a:srgbClr val="FFFFFF"/>
    <a:srgbClr val="12A9D9"/>
    <a:srgbClr val="2D8EC2"/>
    <a:srgbClr val="68B133"/>
    <a:srgbClr val="168136"/>
    <a:srgbClr val="D53D2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54" autoAdjust="0"/>
    <p:restoredTop sz="76663" autoAdjust="0"/>
  </p:normalViewPr>
  <p:slideViewPr>
    <p:cSldViewPr showGuides="1">
      <p:cViewPr varScale="1">
        <p:scale>
          <a:sx n="90" d="100"/>
          <a:sy n="90" d="100"/>
        </p:scale>
        <p:origin x="1584" y="62"/>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90" d="100"/>
          <a:sy n="90" d="100"/>
        </p:scale>
        <p:origin x="3840" y="36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5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9D265F-D2AB-4507-8518-D175ACE7398D}" type="doc">
      <dgm:prSet loTypeId="urn:microsoft.com/office/officeart/2011/layout/ConvergingText" loCatId="officeonline" qsTypeId="urn:microsoft.com/office/officeart/2009/2/quickstyle/3d8" qsCatId="3D" csTypeId="urn:microsoft.com/office/officeart/2005/8/colors/accent1_2" csCatId="accent1" phldr="1"/>
      <dgm:spPr/>
      <dgm:t>
        <a:bodyPr/>
        <a:lstStyle/>
        <a:p>
          <a:endParaRPr lang="en-US"/>
        </a:p>
      </dgm:t>
    </dgm:pt>
    <dgm:pt modelId="{031CAC5E-9A55-44A3-BD53-A2CF4FDD695D}">
      <dgm:prSet phldrT="[Text]"/>
      <dgm:spPr/>
      <dgm:t>
        <a:bodyPr/>
        <a:lstStyle/>
        <a:p>
          <a:r>
            <a:rPr lang="en-US" dirty="0" smtClean="0"/>
            <a:t>Phases </a:t>
          </a:r>
          <a:r>
            <a:rPr lang="en-US" dirty="0"/>
            <a:t>1 and 2</a:t>
          </a:r>
        </a:p>
      </dgm:t>
    </dgm:pt>
    <dgm:pt modelId="{BFA595B7-E748-4D0D-A1A1-F7FC38249080}" type="parTrans" cxnId="{4775DF89-9BB8-4793-88C7-03C9F5FD9E9B}">
      <dgm:prSet/>
      <dgm:spPr/>
      <dgm:t>
        <a:bodyPr/>
        <a:lstStyle/>
        <a:p>
          <a:endParaRPr lang="en-US"/>
        </a:p>
      </dgm:t>
    </dgm:pt>
    <dgm:pt modelId="{ADFEC590-EA5B-470B-9CF9-BA0EBCD0DBAC}" type="sibTrans" cxnId="{4775DF89-9BB8-4793-88C7-03C9F5FD9E9B}">
      <dgm:prSet/>
      <dgm:spPr/>
      <dgm:t>
        <a:bodyPr/>
        <a:lstStyle/>
        <a:p>
          <a:endParaRPr lang="en-US"/>
        </a:p>
      </dgm:t>
    </dgm:pt>
    <dgm:pt modelId="{4CAF0804-02ED-4920-AFF4-948FE1754DB7}">
      <dgm:prSet phldrT="[Text]"/>
      <dgm:spPr/>
      <dgm:t>
        <a:bodyPr/>
        <a:lstStyle/>
        <a:p>
          <a:r>
            <a:rPr lang="en-US" dirty="0" smtClean="0"/>
            <a:t>Phase 1 – Conceptual Framework </a:t>
          </a:r>
          <a:endParaRPr lang="en-US" dirty="0"/>
        </a:p>
      </dgm:t>
    </dgm:pt>
    <dgm:pt modelId="{776F6C1F-2BF8-47E2-8633-DAE3ABC842BA}" type="parTrans" cxnId="{F8C2B411-7B26-41B8-AE89-B0CA9572636C}">
      <dgm:prSet/>
      <dgm:spPr/>
      <dgm:t>
        <a:bodyPr/>
        <a:lstStyle/>
        <a:p>
          <a:endParaRPr lang="en-US"/>
        </a:p>
      </dgm:t>
    </dgm:pt>
    <dgm:pt modelId="{0E9A17BF-85EA-414D-A383-F2D70CED588F}" type="sibTrans" cxnId="{F8C2B411-7B26-41B8-AE89-B0CA9572636C}">
      <dgm:prSet/>
      <dgm:spPr/>
      <dgm:t>
        <a:bodyPr/>
        <a:lstStyle/>
        <a:p>
          <a:endParaRPr lang="en-US"/>
        </a:p>
      </dgm:t>
    </dgm:pt>
    <dgm:pt modelId="{7743C482-1C34-48E7-9743-ABF946120A3D}">
      <dgm:prSet phldrT="[Text]"/>
      <dgm:spPr/>
      <dgm:t>
        <a:bodyPr/>
        <a:lstStyle/>
        <a:p>
          <a:r>
            <a:rPr lang="en-US" dirty="0" smtClean="0"/>
            <a:t>Phase 2 - NAS and Conforming Amendments </a:t>
          </a:r>
          <a:endParaRPr lang="en-US" dirty="0"/>
        </a:p>
      </dgm:t>
    </dgm:pt>
    <dgm:pt modelId="{9BEDF2B1-ACE5-4934-A557-D976E5343B4B}" type="parTrans" cxnId="{5A388A3A-CB27-4D28-9FC1-EB9623F673F3}">
      <dgm:prSet/>
      <dgm:spPr/>
      <dgm:t>
        <a:bodyPr/>
        <a:lstStyle/>
        <a:p>
          <a:endParaRPr lang="en-US"/>
        </a:p>
      </dgm:t>
    </dgm:pt>
    <dgm:pt modelId="{84A31E56-5964-419E-A02E-4534FE77822C}" type="sibTrans" cxnId="{5A388A3A-CB27-4D28-9FC1-EB9623F673F3}">
      <dgm:prSet/>
      <dgm:spPr/>
      <dgm:t>
        <a:bodyPr/>
        <a:lstStyle/>
        <a:p>
          <a:endParaRPr lang="en-US"/>
        </a:p>
      </dgm:t>
    </dgm:pt>
    <dgm:pt modelId="{24077334-199D-47A7-8A12-E9C59119F2B9}">
      <dgm:prSet phldrT="[Text]"/>
      <dgm:spPr/>
      <dgm:t>
        <a:bodyPr/>
        <a:lstStyle/>
        <a:p>
          <a:r>
            <a:rPr lang="en-US" dirty="0" smtClean="0">
              <a:solidFill>
                <a:srgbClr val="FF0000"/>
              </a:solidFill>
            </a:rPr>
            <a:t>Linked to Structure of the Code Project </a:t>
          </a:r>
          <a:endParaRPr lang="en-US" dirty="0">
            <a:solidFill>
              <a:srgbClr val="FF0000"/>
            </a:solidFill>
          </a:endParaRPr>
        </a:p>
      </dgm:t>
    </dgm:pt>
    <dgm:pt modelId="{A29038BD-E984-4869-A77A-56A0CCA98CA2}" type="parTrans" cxnId="{68E028FF-3675-4870-BD19-4F67FF809D57}">
      <dgm:prSet/>
      <dgm:spPr/>
      <dgm:t>
        <a:bodyPr/>
        <a:lstStyle/>
        <a:p>
          <a:endParaRPr lang="en-US"/>
        </a:p>
      </dgm:t>
    </dgm:pt>
    <dgm:pt modelId="{11B8F9FB-ED95-4234-A2AA-FB7CC01411F0}" type="sibTrans" cxnId="{68E028FF-3675-4870-BD19-4F67FF809D57}">
      <dgm:prSet/>
      <dgm:spPr/>
      <dgm:t>
        <a:bodyPr/>
        <a:lstStyle/>
        <a:p>
          <a:endParaRPr lang="en-US"/>
        </a:p>
      </dgm:t>
    </dgm:pt>
    <dgm:pt modelId="{5A267863-F631-4D09-80DD-8888F8F33FBD}" type="pres">
      <dgm:prSet presAssocID="{669D265F-D2AB-4507-8518-D175ACE7398D}" presName="Name0" presStyleCnt="0">
        <dgm:presLayoutVars>
          <dgm:chMax/>
          <dgm:chPref val="1"/>
          <dgm:dir/>
          <dgm:animOne val="branch"/>
          <dgm:animLvl val="lvl"/>
          <dgm:resizeHandles/>
        </dgm:presLayoutVars>
      </dgm:prSet>
      <dgm:spPr/>
      <dgm:t>
        <a:bodyPr/>
        <a:lstStyle/>
        <a:p>
          <a:endParaRPr lang="en-US"/>
        </a:p>
      </dgm:t>
    </dgm:pt>
    <dgm:pt modelId="{8F2F866F-FB37-4B66-A67E-ABB24525D90B}" type="pres">
      <dgm:prSet presAssocID="{031CAC5E-9A55-44A3-BD53-A2CF4FDD695D}" presName="composite" presStyleCnt="0"/>
      <dgm:spPr/>
    </dgm:pt>
    <dgm:pt modelId="{3C8B4852-157A-4EEE-A6C8-6B73564C226C}" type="pres">
      <dgm:prSet presAssocID="{031CAC5E-9A55-44A3-BD53-A2CF4FDD695D}" presName="ParentAccent1" presStyleLbl="alignNode1" presStyleIdx="0" presStyleCnt="34"/>
      <dgm:spPr/>
    </dgm:pt>
    <dgm:pt modelId="{28C58C52-A185-46AD-8319-7F95CD40C0A9}" type="pres">
      <dgm:prSet presAssocID="{031CAC5E-9A55-44A3-BD53-A2CF4FDD695D}" presName="ParentAccent2" presStyleLbl="alignNode1" presStyleIdx="1" presStyleCnt="34"/>
      <dgm:spPr/>
    </dgm:pt>
    <dgm:pt modelId="{716610A4-988A-4E4D-A4F7-585E43623F81}" type="pres">
      <dgm:prSet presAssocID="{031CAC5E-9A55-44A3-BD53-A2CF4FDD695D}" presName="ParentAccent3" presStyleLbl="alignNode1" presStyleIdx="2" presStyleCnt="34"/>
      <dgm:spPr/>
    </dgm:pt>
    <dgm:pt modelId="{FF58E248-FC59-4F7D-908D-EAE1585B931A}" type="pres">
      <dgm:prSet presAssocID="{031CAC5E-9A55-44A3-BD53-A2CF4FDD695D}" presName="ParentAccent4" presStyleLbl="alignNode1" presStyleIdx="3" presStyleCnt="34"/>
      <dgm:spPr/>
    </dgm:pt>
    <dgm:pt modelId="{A82DBE9E-67AD-4E45-BF8C-38200EED37AD}" type="pres">
      <dgm:prSet presAssocID="{031CAC5E-9A55-44A3-BD53-A2CF4FDD695D}" presName="ParentAccent5" presStyleLbl="alignNode1" presStyleIdx="4" presStyleCnt="34"/>
      <dgm:spPr/>
    </dgm:pt>
    <dgm:pt modelId="{F5B2E51F-EA15-4F72-84A8-38881C333A71}" type="pres">
      <dgm:prSet presAssocID="{031CAC5E-9A55-44A3-BD53-A2CF4FDD695D}" presName="ParentAccent6" presStyleLbl="alignNode1" presStyleIdx="5" presStyleCnt="34"/>
      <dgm:spPr/>
    </dgm:pt>
    <dgm:pt modelId="{7458718F-9D71-427A-B158-1C7CF9003CCA}" type="pres">
      <dgm:prSet presAssocID="{031CAC5E-9A55-44A3-BD53-A2CF4FDD695D}" presName="ParentAccent7" presStyleLbl="alignNode1" presStyleIdx="6" presStyleCnt="34"/>
      <dgm:spPr/>
    </dgm:pt>
    <dgm:pt modelId="{A9D06A30-CBF6-4827-A33C-183849142378}" type="pres">
      <dgm:prSet presAssocID="{031CAC5E-9A55-44A3-BD53-A2CF4FDD695D}" presName="ParentAccent8" presStyleLbl="alignNode1" presStyleIdx="7" presStyleCnt="34"/>
      <dgm:spPr/>
    </dgm:pt>
    <dgm:pt modelId="{FE232486-9AB7-413A-9FFB-7AEA1AB5D18A}" type="pres">
      <dgm:prSet presAssocID="{031CAC5E-9A55-44A3-BD53-A2CF4FDD695D}" presName="ParentAccent9" presStyleLbl="alignNode1" presStyleIdx="8" presStyleCnt="34"/>
      <dgm:spPr/>
    </dgm:pt>
    <dgm:pt modelId="{1E391F3D-5C16-4F14-8314-B2C2C1C70B64}" type="pres">
      <dgm:prSet presAssocID="{031CAC5E-9A55-44A3-BD53-A2CF4FDD695D}" presName="ParentAccent10" presStyleLbl="alignNode1" presStyleIdx="9" presStyleCnt="34"/>
      <dgm:spPr/>
    </dgm:pt>
    <dgm:pt modelId="{70910082-B675-4FDC-95E8-7F82E8E8BBD3}" type="pres">
      <dgm:prSet presAssocID="{031CAC5E-9A55-44A3-BD53-A2CF4FDD695D}" presName="Parent" presStyleLbl="alignNode1" presStyleIdx="10" presStyleCnt="34">
        <dgm:presLayoutVars>
          <dgm:chMax val="5"/>
          <dgm:chPref val="3"/>
          <dgm:bulletEnabled val="1"/>
        </dgm:presLayoutVars>
      </dgm:prSet>
      <dgm:spPr/>
      <dgm:t>
        <a:bodyPr/>
        <a:lstStyle/>
        <a:p>
          <a:endParaRPr lang="en-US"/>
        </a:p>
      </dgm:t>
    </dgm:pt>
    <dgm:pt modelId="{90F2E06E-C91E-48BB-8348-D78D32CBC112}" type="pres">
      <dgm:prSet presAssocID="{4CAF0804-02ED-4920-AFF4-948FE1754DB7}" presName="Child1Accent1" presStyleLbl="alignNode1" presStyleIdx="11" presStyleCnt="34"/>
      <dgm:spPr/>
    </dgm:pt>
    <dgm:pt modelId="{565F6371-577B-4D11-B1EC-40DC1DB8132C}" type="pres">
      <dgm:prSet presAssocID="{4CAF0804-02ED-4920-AFF4-948FE1754DB7}" presName="Child1Accent2" presStyleLbl="alignNode1" presStyleIdx="12" presStyleCnt="34"/>
      <dgm:spPr/>
    </dgm:pt>
    <dgm:pt modelId="{D424E94A-9F18-4315-9FF3-0CD3196B72CC}" type="pres">
      <dgm:prSet presAssocID="{4CAF0804-02ED-4920-AFF4-948FE1754DB7}" presName="Child1Accent3" presStyleLbl="alignNode1" presStyleIdx="13" presStyleCnt="34"/>
      <dgm:spPr/>
    </dgm:pt>
    <dgm:pt modelId="{613C4258-CFBF-45CE-90E7-EDAE142C31D5}" type="pres">
      <dgm:prSet presAssocID="{4CAF0804-02ED-4920-AFF4-948FE1754DB7}" presName="Child1Accent4" presStyleLbl="alignNode1" presStyleIdx="14" presStyleCnt="34"/>
      <dgm:spPr/>
    </dgm:pt>
    <dgm:pt modelId="{CD3862E1-1FB6-4F7F-ADA7-ED37DC3038E5}" type="pres">
      <dgm:prSet presAssocID="{4CAF0804-02ED-4920-AFF4-948FE1754DB7}" presName="Child1Accent5" presStyleLbl="alignNode1" presStyleIdx="15" presStyleCnt="34"/>
      <dgm:spPr/>
    </dgm:pt>
    <dgm:pt modelId="{AE4B3756-AD1D-4854-8B1F-A3FE8793BEE1}" type="pres">
      <dgm:prSet presAssocID="{4CAF0804-02ED-4920-AFF4-948FE1754DB7}" presName="Child1Accent6" presStyleLbl="alignNode1" presStyleIdx="16" presStyleCnt="34"/>
      <dgm:spPr/>
    </dgm:pt>
    <dgm:pt modelId="{09241911-2C4F-4906-977A-1B934C2F8DEF}" type="pres">
      <dgm:prSet presAssocID="{4CAF0804-02ED-4920-AFF4-948FE1754DB7}" presName="Child1Accent7" presStyleLbl="alignNode1" presStyleIdx="17" presStyleCnt="34"/>
      <dgm:spPr/>
    </dgm:pt>
    <dgm:pt modelId="{1BA1726F-6204-4FAC-9C27-36C845E192E3}" type="pres">
      <dgm:prSet presAssocID="{4CAF0804-02ED-4920-AFF4-948FE1754DB7}" presName="Child1Accent8" presStyleLbl="alignNode1" presStyleIdx="18" presStyleCnt="34"/>
      <dgm:spPr/>
    </dgm:pt>
    <dgm:pt modelId="{0562F665-BA86-4A61-8B9C-3EB88778D1BF}" type="pres">
      <dgm:prSet presAssocID="{4CAF0804-02ED-4920-AFF4-948FE1754DB7}" presName="Child1Accent9" presStyleLbl="alignNode1" presStyleIdx="19" presStyleCnt="34"/>
      <dgm:spPr/>
    </dgm:pt>
    <dgm:pt modelId="{274851A9-1911-4858-9D44-9F1B24567F66}" type="pres">
      <dgm:prSet presAssocID="{4CAF0804-02ED-4920-AFF4-948FE1754DB7}" presName="Child1" presStyleLbl="revTx" presStyleIdx="0" presStyleCnt="3">
        <dgm:presLayoutVars>
          <dgm:chMax/>
          <dgm:chPref val="0"/>
          <dgm:bulletEnabled val="1"/>
        </dgm:presLayoutVars>
      </dgm:prSet>
      <dgm:spPr/>
      <dgm:t>
        <a:bodyPr/>
        <a:lstStyle/>
        <a:p>
          <a:endParaRPr lang="en-US"/>
        </a:p>
      </dgm:t>
    </dgm:pt>
    <dgm:pt modelId="{3A256016-85A5-4AF8-BCEA-9CFEA107E08A}" type="pres">
      <dgm:prSet presAssocID="{24077334-199D-47A7-8A12-E9C59119F2B9}" presName="Child2Accent1" presStyleLbl="alignNode1" presStyleIdx="20" presStyleCnt="34"/>
      <dgm:spPr/>
    </dgm:pt>
    <dgm:pt modelId="{595CE16A-FBA6-4359-803A-46CB00AE1D68}" type="pres">
      <dgm:prSet presAssocID="{24077334-199D-47A7-8A12-E9C59119F2B9}" presName="Child2Accent2" presStyleLbl="alignNode1" presStyleIdx="21" presStyleCnt="34"/>
      <dgm:spPr/>
    </dgm:pt>
    <dgm:pt modelId="{D5DDC5EA-0A76-494B-A2B1-0725A56490F8}" type="pres">
      <dgm:prSet presAssocID="{24077334-199D-47A7-8A12-E9C59119F2B9}" presName="Child2Accent3" presStyleLbl="alignNode1" presStyleIdx="22" presStyleCnt="34"/>
      <dgm:spPr/>
    </dgm:pt>
    <dgm:pt modelId="{16EB4B4C-AA59-462F-9BD4-2D446A63707B}" type="pres">
      <dgm:prSet presAssocID="{24077334-199D-47A7-8A12-E9C59119F2B9}" presName="Child2Accent4" presStyleLbl="alignNode1" presStyleIdx="23" presStyleCnt="34"/>
      <dgm:spPr/>
    </dgm:pt>
    <dgm:pt modelId="{0D6ECC75-43A9-427E-8FE3-905AB26DEBE1}" type="pres">
      <dgm:prSet presAssocID="{24077334-199D-47A7-8A12-E9C59119F2B9}" presName="Child2Accent5" presStyleLbl="alignNode1" presStyleIdx="24" presStyleCnt="34"/>
      <dgm:spPr/>
    </dgm:pt>
    <dgm:pt modelId="{F85374D5-7226-487A-B373-07564BCACC5D}" type="pres">
      <dgm:prSet presAssocID="{24077334-199D-47A7-8A12-E9C59119F2B9}" presName="Child2Accent6" presStyleLbl="alignNode1" presStyleIdx="25" presStyleCnt="34"/>
      <dgm:spPr/>
    </dgm:pt>
    <dgm:pt modelId="{7FC3888D-6CB3-42D4-974F-8B0C953E4D64}" type="pres">
      <dgm:prSet presAssocID="{24077334-199D-47A7-8A12-E9C59119F2B9}" presName="Child2Accent7" presStyleLbl="alignNode1" presStyleIdx="26" presStyleCnt="34"/>
      <dgm:spPr/>
    </dgm:pt>
    <dgm:pt modelId="{AA97E4E0-3B6E-4CAA-A44D-496A08323616}" type="pres">
      <dgm:prSet presAssocID="{24077334-199D-47A7-8A12-E9C59119F2B9}" presName="Child2" presStyleLbl="revTx" presStyleIdx="1" presStyleCnt="3">
        <dgm:presLayoutVars>
          <dgm:chMax/>
          <dgm:chPref val="0"/>
          <dgm:bulletEnabled val="1"/>
        </dgm:presLayoutVars>
      </dgm:prSet>
      <dgm:spPr/>
      <dgm:t>
        <a:bodyPr/>
        <a:lstStyle/>
        <a:p>
          <a:endParaRPr lang="en-US"/>
        </a:p>
      </dgm:t>
    </dgm:pt>
    <dgm:pt modelId="{A007E70D-68DB-4A2A-BF30-61E3BE444EE2}" type="pres">
      <dgm:prSet presAssocID="{7743C482-1C34-48E7-9743-ABF946120A3D}" presName="Child3Accent1" presStyleLbl="alignNode1" presStyleIdx="27" presStyleCnt="34"/>
      <dgm:spPr/>
    </dgm:pt>
    <dgm:pt modelId="{9308705D-3382-4E21-A66B-52E903309591}" type="pres">
      <dgm:prSet presAssocID="{7743C482-1C34-48E7-9743-ABF946120A3D}" presName="Child3Accent2" presStyleLbl="alignNode1" presStyleIdx="28" presStyleCnt="34"/>
      <dgm:spPr/>
    </dgm:pt>
    <dgm:pt modelId="{2B68C90F-9D7E-4451-8AC2-8C5E75E66CF0}" type="pres">
      <dgm:prSet presAssocID="{7743C482-1C34-48E7-9743-ABF946120A3D}" presName="Child3Accent3" presStyleLbl="alignNode1" presStyleIdx="29" presStyleCnt="34"/>
      <dgm:spPr/>
    </dgm:pt>
    <dgm:pt modelId="{78651430-CEEF-47BA-8A83-92D15D28D5DA}" type="pres">
      <dgm:prSet presAssocID="{7743C482-1C34-48E7-9743-ABF946120A3D}" presName="Child3Accent4" presStyleLbl="alignNode1" presStyleIdx="30" presStyleCnt="34"/>
      <dgm:spPr/>
    </dgm:pt>
    <dgm:pt modelId="{8CB77D13-BAEA-433C-A430-4DB506201916}" type="pres">
      <dgm:prSet presAssocID="{7743C482-1C34-48E7-9743-ABF946120A3D}" presName="Child3Accent5" presStyleLbl="alignNode1" presStyleIdx="31" presStyleCnt="34"/>
      <dgm:spPr/>
    </dgm:pt>
    <dgm:pt modelId="{FE1386C8-7088-449B-BD5B-1A5941B0472A}" type="pres">
      <dgm:prSet presAssocID="{7743C482-1C34-48E7-9743-ABF946120A3D}" presName="Child3Accent6" presStyleLbl="alignNode1" presStyleIdx="32" presStyleCnt="34"/>
      <dgm:spPr/>
    </dgm:pt>
    <dgm:pt modelId="{2C93C082-C565-44AA-8763-2EA471213DBE}" type="pres">
      <dgm:prSet presAssocID="{7743C482-1C34-48E7-9743-ABF946120A3D}" presName="Child3Accent7" presStyleLbl="alignNode1" presStyleIdx="33" presStyleCnt="34"/>
      <dgm:spPr/>
    </dgm:pt>
    <dgm:pt modelId="{CEE162DB-4BBC-4D1B-91F8-4DF057A45EE1}" type="pres">
      <dgm:prSet presAssocID="{7743C482-1C34-48E7-9743-ABF946120A3D}" presName="Child3" presStyleLbl="revTx" presStyleIdx="2" presStyleCnt="3">
        <dgm:presLayoutVars>
          <dgm:chMax/>
          <dgm:chPref val="0"/>
          <dgm:bulletEnabled val="1"/>
        </dgm:presLayoutVars>
      </dgm:prSet>
      <dgm:spPr/>
      <dgm:t>
        <a:bodyPr/>
        <a:lstStyle/>
        <a:p>
          <a:endParaRPr lang="en-US"/>
        </a:p>
      </dgm:t>
    </dgm:pt>
  </dgm:ptLst>
  <dgm:cxnLst>
    <dgm:cxn modelId="{68E028FF-3675-4870-BD19-4F67FF809D57}" srcId="{031CAC5E-9A55-44A3-BD53-A2CF4FDD695D}" destId="{24077334-199D-47A7-8A12-E9C59119F2B9}" srcOrd="1" destOrd="0" parTransId="{A29038BD-E984-4869-A77A-56A0CCA98CA2}" sibTransId="{11B8F9FB-ED95-4234-A2AA-FB7CC01411F0}"/>
    <dgm:cxn modelId="{F8C2B411-7B26-41B8-AE89-B0CA9572636C}" srcId="{031CAC5E-9A55-44A3-BD53-A2CF4FDD695D}" destId="{4CAF0804-02ED-4920-AFF4-948FE1754DB7}" srcOrd="0" destOrd="0" parTransId="{776F6C1F-2BF8-47E2-8633-DAE3ABC842BA}" sibTransId="{0E9A17BF-85EA-414D-A383-F2D70CED588F}"/>
    <dgm:cxn modelId="{8EBEE687-A1B2-4B5B-A715-795F22A0A3D0}" type="presOf" srcId="{031CAC5E-9A55-44A3-BD53-A2CF4FDD695D}" destId="{70910082-B675-4FDC-95E8-7F82E8E8BBD3}" srcOrd="0" destOrd="0" presId="urn:microsoft.com/office/officeart/2011/layout/ConvergingText"/>
    <dgm:cxn modelId="{31187FCA-DB4E-4B1C-BF1E-4D6F980CAF71}" type="presOf" srcId="{4CAF0804-02ED-4920-AFF4-948FE1754DB7}" destId="{274851A9-1911-4858-9D44-9F1B24567F66}" srcOrd="0" destOrd="0" presId="urn:microsoft.com/office/officeart/2011/layout/ConvergingText"/>
    <dgm:cxn modelId="{4775DF89-9BB8-4793-88C7-03C9F5FD9E9B}" srcId="{669D265F-D2AB-4507-8518-D175ACE7398D}" destId="{031CAC5E-9A55-44A3-BD53-A2CF4FDD695D}" srcOrd="0" destOrd="0" parTransId="{BFA595B7-E748-4D0D-A1A1-F7FC38249080}" sibTransId="{ADFEC590-EA5B-470B-9CF9-BA0EBCD0DBAC}"/>
    <dgm:cxn modelId="{13D5322A-3C2E-437C-B48B-8BAF76552C95}" type="presOf" srcId="{7743C482-1C34-48E7-9743-ABF946120A3D}" destId="{CEE162DB-4BBC-4D1B-91F8-4DF057A45EE1}" srcOrd="0" destOrd="0" presId="urn:microsoft.com/office/officeart/2011/layout/ConvergingText"/>
    <dgm:cxn modelId="{67A36CA7-36D0-41F0-A116-D4AA8FA65C38}" type="presOf" srcId="{24077334-199D-47A7-8A12-E9C59119F2B9}" destId="{AA97E4E0-3B6E-4CAA-A44D-496A08323616}" srcOrd="0" destOrd="0" presId="urn:microsoft.com/office/officeart/2011/layout/ConvergingText"/>
    <dgm:cxn modelId="{4C357902-BB10-4D3F-A5CA-B8FCC268EF49}" type="presOf" srcId="{669D265F-D2AB-4507-8518-D175ACE7398D}" destId="{5A267863-F631-4D09-80DD-8888F8F33FBD}" srcOrd="0" destOrd="0" presId="urn:microsoft.com/office/officeart/2011/layout/ConvergingText"/>
    <dgm:cxn modelId="{5A388A3A-CB27-4D28-9FC1-EB9623F673F3}" srcId="{031CAC5E-9A55-44A3-BD53-A2CF4FDD695D}" destId="{7743C482-1C34-48E7-9743-ABF946120A3D}" srcOrd="2" destOrd="0" parTransId="{9BEDF2B1-ACE5-4934-A557-D976E5343B4B}" sibTransId="{84A31E56-5964-419E-A02E-4534FE77822C}"/>
    <dgm:cxn modelId="{452F458D-C694-490A-A3C1-D16D23643FC8}" type="presParOf" srcId="{5A267863-F631-4D09-80DD-8888F8F33FBD}" destId="{8F2F866F-FB37-4B66-A67E-ABB24525D90B}" srcOrd="0" destOrd="0" presId="urn:microsoft.com/office/officeart/2011/layout/ConvergingText"/>
    <dgm:cxn modelId="{94BD8897-749A-4CDF-92DC-46F8CC3F555B}" type="presParOf" srcId="{8F2F866F-FB37-4B66-A67E-ABB24525D90B}" destId="{3C8B4852-157A-4EEE-A6C8-6B73564C226C}" srcOrd="0" destOrd="0" presId="urn:microsoft.com/office/officeart/2011/layout/ConvergingText"/>
    <dgm:cxn modelId="{3EBEFC9C-2FA5-42D3-BC83-BC7C5E226BFE}" type="presParOf" srcId="{8F2F866F-FB37-4B66-A67E-ABB24525D90B}" destId="{28C58C52-A185-46AD-8319-7F95CD40C0A9}" srcOrd="1" destOrd="0" presId="urn:microsoft.com/office/officeart/2011/layout/ConvergingText"/>
    <dgm:cxn modelId="{AA5971B7-4D4D-4173-BEE1-A57B47F495C0}" type="presParOf" srcId="{8F2F866F-FB37-4B66-A67E-ABB24525D90B}" destId="{716610A4-988A-4E4D-A4F7-585E43623F81}" srcOrd="2" destOrd="0" presId="urn:microsoft.com/office/officeart/2011/layout/ConvergingText"/>
    <dgm:cxn modelId="{2D1C8E0F-3677-4837-8795-D20C01D67C8C}" type="presParOf" srcId="{8F2F866F-FB37-4B66-A67E-ABB24525D90B}" destId="{FF58E248-FC59-4F7D-908D-EAE1585B931A}" srcOrd="3" destOrd="0" presId="urn:microsoft.com/office/officeart/2011/layout/ConvergingText"/>
    <dgm:cxn modelId="{C53E89FF-D91C-44AE-AA8E-7A8489559332}" type="presParOf" srcId="{8F2F866F-FB37-4B66-A67E-ABB24525D90B}" destId="{A82DBE9E-67AD-4E45-BF8C-38200EED37AD}" srcOrd="4" destOrd="0" presId="urn:microsoft.com/office/officeart/2011/layout/ConvergingText"/>
    <dgm:cxn modelId="{C21F2327-6427-47F9-94DC-FF93413D56EA}" type="presParOf" srcId="{8F2F866F-FB37-4B66-A67E-ABB24525D90B}" destId="{F5B2E51F-EA15-4F72-84A8-38881C333A71}" srcOrd="5" destOrd="0" presId="urn:microsoft.com/office/officeart/2011/layout/ConvergingText"/>
    <dgm:cxn modelId="{EDCAB230-2E74-4F47-B393-A287FE188297}" type="presParOf" srcId="{8F2F866F-FB37-4B66-A67E-ABB24525D90B}" destId="{7458718F-9D71-427A-B158-1C7CF9003CCA}" srcOrd="6" destOrd="0" presId="urn:microsoft.com/office/officeart/2011/layout/ConvergingText"/>
    <dgm:cxn modelId="{06D10DD5-60C4-45EA-8CCE-934BDF9A3B33}" type="presParOf" srcId="{8F2F866F-FB37-4B66-A67E-ABB24525D90B}" destId="{A9D06A30-CBF6-4827-A33C-183849142378}" srcOrd="7" destOrd="0" presId="urn:microsoft.com/office/officeart/2011/layout/ConvergingText"/>
    <dgm:cxn modelId="{975BAF00-247B-4152-B2F8-5897B38D12EB}" type="presParOf" srcId="{8F2F866F-FB37-4B66-A67E-ABB24525D90B}" destId="{FE232486-9AB7-413A-9FFB-7AEA1AB5D18A}" srcOrd="8" destOrd="0" presId="urn:microsoft.com/office/officeart/2011/layout/ConvergingText"/>
    <dgm:cxn modelId="{D2769F08-E925-425F-AFB3-D15BD8B93FC6}" type="presParOf" srcId="{8F2F866F-FB37-4B66-A67E-ABB24525D90B}" destId="{1E391F3D-5C16-4F14-8314-B2C2C1C70B64}" srcOrd="9" destOrd="0" presId="urn:microsoft.com/office/officeart/2011/layout/ConvergingText"/>
    <dgm:cxn modelId="{35A92724-8D72-4016-881E-FD103546E843}" type="presParOf" srcId="{8F2F866F-FB37-4B66-A67E-ABB24525D90B}" destId="{70910082-B675-4FDC-95E8-7F82E8E8BBD3}" srcOrd="10" destOrd="0" presId="urn:microsoft.com/office/officeart/2011/layout/ConvergingText"/>
    <dgm:cxn modelId="{013D2110-2494-4C8D-9B2B-F53B72D266CD}" type="presParOf" srcId="{8F2F866F-FB37-4B66-A67E-ABB24525D90B}" destId="{90F2E06E-C91E-48BB-8348-D78D32CBC112}" srcOrd="11" destOrd="0" presId="urn:microsoft.com/office/officeart/2011/layout/ConvergingText"/>
    <dgm:cxn modelId="{C8F284F6-F1B6-4029-B643-0D28CB31A139}" type="presParOf" srcId="{8F2F866F-FB37-4B66-A67E-ABB24525D90B}" destId="{565F6371-577B-4D11-B1EC-40DC1DB8132C}" srcOrd="12" destOrd="0" presId="urn:microsoft.com/office/officeart/2011/layout/ConvergingText"/>
    <dgm:cxn modelId="{2629D252-E278-4CA4-B89F-BBB11FC36DA6}" type="presParOf" srcId="{8F2F866F-FB37-4B66-A67E-ABB24525D90B}" destId="{D424E94A-9F18-4315-9FF3-0CD3196B72CC}" srcOrd="13" destOrd="0" presId="urn:microsoft.com/office/officeart/2011/layout/ConvergingText"/>
    <dgm:cxn modelId="{5D598AE2-C653-49D9-8341-7EBD97DD711D}" type="presParOf" srcId="{8F2F866F-FB37-4B66-A67E-ABB24525D90B}" destId="{613C4258-CFBF-45CE-90E7-EDAE142C31D5}" srcOrd="14" destOrd="0" presId="urn:microsoft.com/office/officeart/2011/layout/ConvergingText"/>
    <dgm:cxn modelId="{D71829C7-85BB-4CFA-B5B1-E9806EAFDA58}" type="presParOf" srcId="{8F2F866F-FB37-4B66-A67E-ABB24525D90B}" destId="{CD3862E1-1FB6-4F7F-ADA7-ED37DC3038E5}" srcOrd="15" destOrd="0" presId="urn:microsoft.com/office/officeart/2011/layout/ConvergingText"/>
    <dgm:cxn modelId="{2078E157-428A-4F6D-BAE5-3E3455DF85BF}" type="presParOf" srcId="{8F2F866F-FB37-4B66-A67E-ABB24525D90B}" destId="{AE4B3756-AD1D-4854-8B1F-A3FE8793BEE1}" srcOrd="16" destOrd="0" presId="urn:microsoft.com/office/officeart/2011/layout/ConvergingText"/>
    <dgm:cxn modelId="{D80FF394-257E-421C-BEF8-A670EF114843}" type="presParOf" srcId="{8F2F866F-FB37-4B66-A67E-ABB24525D90B}" destId="{09241911-2C4F-4906-977A-1B934C2F8DEF}" srcOrd="17" destOrd="0" presId="urn:microsoft.com/office/officeart/2011/layout/ConvergingText"/>
    <dgm:cxn modelId="{D394F078-33AC-41DF-8A2E-15139B7E95DE}" type="presParOf" srcId="{8F2F866F-FB37-4B66-A67E-ABB24525D90B}" destId="{1BA1726F-6204-4FAC-9C27-36C845E192E3}" srcOrd="18" destOrd="0" presId="urn:microsoft.com/office/officeart/2011/layout/ConvergingText"/>
    <dgm:cxn modelId="{0612DF4A-7618-4897-A02F-731437C94610}" type="presParOf" srcId="{8F2F866F-FB37-4B66-A67E-ABB24525D90B}" destId="{0562F665-BA86-4A61-8B9C-3EB88778D1BF}" srcOrd="19" destOrd="0" presId="urn:microsoft.com/office/officeart/2011/layout/ConvergingText"/>
    <dgm:cxn modelId="{E350BD39-57BE-4859-A8D9-D37E25AF2754}" type="presParOf" srcId="{8F2F866F-FB37-4B66-A67E-ABB24525D90B}" destId="{274851A9-1911-4858-9D44-9F1B24567F66}" srcOrd="20" destOrd="0" presId="urn:microsoft.com/office/officeart/2011/layout/ConvergingText"/>
    <dgm:cxn modelId="{77E6E734-1347-42F1-B32C-69F1481EAC4B}" type="presParOf" srcId="{8F2F866F-FB37-4B66-A67E-ABB24525D90B}" destId="{3A256016-85A5-4AF8-BCEA-9CFEA107E08A}" srcOrd="21" destOrd="0" presId="urn:microsoft.com/office/officeart/2011/layout/ConvergingText"/>
    <dgm:cxn modelId="{DDE42018-CBAA-4C05-829D-5AF6F8E82D8A}" type="presParOf" srcId="{8F2F866F-FB37-4B66-A67E-ABB24525D90B}" destId="{595CE16A-FBA6-4359-803A-46CB00AE1D68}" srcOrd="22" destOrd="0" presId="urn:microsoft.com/office/officeart/2011/layout/ConvergingText"/>
    <dgm:cxn modelId="{2C2FE234-6E44-4362-9FA2-68CF2E962989}" type="presParOf" srcId="{8F2F866F-FB37-4B66-A67E-ABB24525D90B}" destId="{D5DDC5EA-0A76-494B-A2B1-0725A56490F8}" srcOrd="23" destOrd="0" presId="urn:microsoft.com/office/officeart/2011/layout/ConvergingText"/>
    <dgm:cxn modelId="{B1ADDAFF-42C5-43B5-A714-DB2385663EF4}" type="presParOf" srcId="{8F2F866F-FB37-4B66-A67E-ABB24525D90B}" destId="{16EB4B4C-AA59-462F-9BD4-2D446A63707B}" srcOrd="24" destOrd="0" presId="urn:microsoft.com/office/officeart/2011/layout/ConvergingText"/>
    <dgm:cxn modelId="{9E2D1A81-9A5E-466D-A861-2365013FA17E}" type="presParOf" srcId="{8F2F866F-FB37-4B66-A67E-ABB24525D90B}" destId="{0D6ECC75-43A9-427E-8FE3-905AB26DEBE1}" srcOrd="25" destOrd="0" presId="urn:microsoft.com/office/officeart/2011/layout/ConvergingText"/>
    <dgm:cxn modelId="{307AB4D1-93F5-4CD1-9BDC-19DA02D2EDD4}" type="presParOf" srcId="{8F2F866F-FB37-4B66-A67E-ABB24525D90B}" destId="{F85374D5-7226-487A-B373-07564BCACC5D}" srcOrd="26" destOrd="0" presId="urn:microsoft.com/office/officeart/2011/layout/ConvergingText"/>
    <dgm:cxn modelId="{AC0C5417-32A6-461F-8426-80FD0582D7C1}" type="presParOf" srcId="{8F2F866F-FB37-4B66-A67E-ABB24525D90B}" destId="{7FC3888D-6CB3-42D4-974F-8B0C953E4D64}" srcOrd="27" destOrd="0" presId="urn:microsoft.com/office/officeart/2011/layout/ConvergingText"/>
    <dgm:cxn modelId="{835EF8C7-09A9-49E6-BA22-D2009B31D12C}" type="presParOf" srcId="{8F2F866F-FB37-4B66-A67E-ABB24525D90B}" destId="{AA97E4E0-3B6E-4CAA-A44D-496A08323616}" srcOrd="28" destOrd="0" presId="urn:microsoft.com/office/officeart/2011/layout/ConvergingText"/>
    <dgm:cxn modelId="{54B53D21-8571-4EC7-8418-E38D94A8FA12}" type="presParOf" srcId="{8F2F866F-FB37-4B66-A67E-ABB24525D90B}" destId="{A007E70D-68DB-4A2A-BF30-61E3BE444EE2}" srcOrd="29" destOrd="0" presId="urn:microsoft.com/office/officeart/2011/layout/ConvergingText"/>
    <dgm:cxn modelId="{8F397E0B-0700-40C2-9DD1-5AD112384F62}" type="presParOf" srcId="{8F2F866F-FB37-4B66-A67E-ABB24525D90B}" destId="{9308705D-3382-4E21-A66B-52E903309591}" srcOrd="30" destOrd="0" presId="urn:microsoft.com/office/officeart/2011/layout/ConvergingText"/>
    <dgm:cxn modelId="{0D7EE773-13D9-4AFD-BC86-4FC9018EE190}" type="presParOf" srcId="{8F2F866F-FB37-4B66-A67E-ABB24525D90B}" destId="{2B68C90F-9D7E-4451-8AC2-8C5E75E66CF0}" srcOrd="31" destOrd="0" presId="urn:microsoft.com/office/officeart/2011/layout/ConvergingText"/>
    <dgm:cxn modelId="{4EF4C021-E8FA-4F1C-B32A-BB4D2FFE77A1}" type="presParOf" srcId="{8F2F866F-FB37-4B66-A67E-ABB24525D90B}" destId="{78651430-CEEF-47BA-8A83-92D15D28D5DA}" srcOrd="32" destOrd="0" presId="urn:microsoft.com/office/officeart/2011/layout/ConvergingText"/>
    <dgm:cxn modelId="{7B522F5B-BC7B-4A73-96B2-0D19C5403674}" type="presParOf" srcId="{8F2F866F-FB37-4B66-A67E-ABB24525D90B}" destId="{8CB77D13-BAEA-433C-A430-4DB506201916}" srcOrd="33" destOrd="0" presId="urn:microsoft.com/office/officeart/2011/layout/ConvergingText"/>
    <dgm:cxn modelId="{DE87BED6-09ED-49B5-9E31-31ED4065933F}" type="presParOf" srcId="{8F2F866F-FB37-4B66-A67E-ABB24525D90B}" destId="{FE1386C8-7088-449B-BD5B-1A5941B0472A}" srcOrd="34" destOrd="0" presId="urn:microsoft.com/office/officeart/2011/layout/ConvergingText"/>
    <dgm:cxn modelId="{4100F270-2271-4883-B0EA-C469ECBCC7AA}" type="presParOf" srcId="{8F2F866F-FB37-4B66-A67E-ABB24525D90B}" destId="{2C93C082-C565-44AA-8763-2EA471213DBE}" srcOrd="35" destOrd="0" presId="urn:microsoft.com/office/officeart/2011/layout/ConvergingText"/>
    <dgm:cxn modelId="{645567FD-7B2C-4B1E-9CC2-71A3E24ADAF1}" type="presParOf" srcId="{8F2F866F-FB37-4B66-A67E-ABB24525D90B}" destId="{CEE162DB-4BBC-4D1B-91F8-4DF057A45EE1}" srcOrd="36" destOrd="0" presId="urn:microsoft.com/office/officeart/2011/layout/Converging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Limited to one Level 1 shape that contains text and a maximum of five Level 2 shape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41" tIns="48321" rIns="96641" bIns="48321" rtlCol="0"/>
          <a:lstStyle>
            <a:lvl1pPr algn="l">
              <a:defRPr sz="1200"/>
            </a:lvl1pPr>
          </a:lstStyle>
          <a:p>
            <a:endParaRPr lang="en-US"/>
          </a:p>
        </p:txBody>
      </p:sp>
      <p:sp>
        <p:nvSpPr>
          <p:cNvPr id="3" name="Date Placeholder 2"/>
          <p:cNvSpPr>
            <a:spLocks noGrp="1"/>
          </p:cNvSpPr>
          <p:nvPr>
            <p:ph type="dt" sz="quarter" idx="1"/>
          </p:nvPr>
        </p:nvSpPr>
        <p:spPr>
          <a:xfrm>
            <a:off x="4143587" y="1"/>
            <a:ext cx="3169920" cy="481727"/>
          </a:xfrm>
          <a:prstGeom prst="rect">
            <a:avLst/>
          </a:prstGeom>
        </p:spPr>
        <p:txBody>
          <a:bodyPr vert="horz" lIns="96641" tIns="48321" rIns="96641" bIns="48321" rtlCol="0"/>
          <a:lstStyle>
            <a:lvl1pPr algn="r">
              <a:defRPr sz="1200"/>
            </a:lvl1pPr>
          </a:lstStyle>
          <a:p>
            <a:fld id="{2B4B733A-D87D-4E17-B6F1-847B38E03953}" type="datetimeFigureOut">
              <a:rPr lang="en-US" smtClean="0"/>
              <a:t>1/24/2018</a:t>
            </a:fld>
            <a:endParaRPr lang="en-US"/>
          </a:p>
        </p:txBody>
      </p:sp>
      <p:sp>
        <p:nvSpPr>
          <p:cNvPr id="4" name="Footer Placeholder 3"/>
          <p:cNvSpPr>
            <a:spLocks noGrp="1"/>
          </p:cNvSpPr>
          <p:nvPr>
            <p:ph type="ftr" sz="quarter" idx="2"/>
          </p:nvPr>
        </p:nvSpPr>
        <p:spPr>
          <a:xfrm>
            <a:off x="0" y="9119476"/>
            <a:ext cx="3169920" cy="481726"/>
          </a:xfrm>
          <a:prstGeom prst="rect">
            <a:avLst/>
          </a:prstGeom>
        </p:spPr>
        <p:txBody>
          <a:bodyPr vert="horz" lIns="96641" tIns="48321" rIns="96641" bIns="48321" rtlCol="0" anchor="b"/>
          <a:lstStyle>
            <a:lvl1pPr algn="l">
              <a:defRPr sz="1200"/>
            </a:lvl1pPr>
          </a:lstStyle>
          <a:p>
            <a:endParaRPr lang="en-US"/>
          </a:p>
        </p:txBody>
      </p:sp>
      <p:sp>
        <p:nvSpPr>
          <p:cNvPr id="5" name="Slide Number Placeholder 4"/>
          <p:cNvSpPr>
            <a:spLocks noGrp="1"/>
          </p:cNvSpPr>
          <p:nvPr>
            <p:ph type="sldNum" sz="quarter" idx="3"/>
          </p:nvPr>
        </p:nvSpPr>
        <p:spPr>
          <a:xfrm>
            <a:off x="4143587" y="9119476"/>
            <a:ext cx="3169920" cy="481726"/>
          </a:xfrm>
          <a:prstGeom prst="rect">
            <a:avLst/>
          </a:prstGeom>
        </p:spPr>
        <p:txBody>
          <a:bodyPr vert="horz" lIns="96641" tIns="48321" rIns="96641" bIns="48321" rtlCol="0" anchor="b"/>
          <a:lstStyle>
            <a:lvl1pPr algn="r">
              <a:defRPr sz="1200"/>
            </a:lvl1pPr>
          </a:lstStyle>
          <a:p>
            <a:fld id="{1A635890-1661-4B08-8516-676FF8611339}" type="slidenum">
              <a:rPr lang="en-US" smtClean="0"/>
              <a:t>‹#›</a:t>
            </a:fld>
            <a:endParaRPr lang="en-US"/>
          </a:p>
        </p:txBody>
      </p:sp>
    </p:spTree>
    <p:extLst>
      <p:ext uri="{BB962C8B-B14F-4D97-AF65-F5344CB8AC3E}">
        <p14:creationId xmlns:p14="http://schemas.microsoft.com/office/powerpoint/2010/main" val="14513857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41" tIns="48321" rIns="96641" bIns="48321"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wrap="square" lIns="96641" tIns="48321" rIns="96641" bIns="48321" numCol="1" anchor="t" anchorCtr="0" compatLnSpc="1">
            <a:prstTxWarp prst="textNoShape">
              <a:avLst/>
            </a:prstTxWarp>
          </a:bodyPr>
          <a:lstStyle>
            <a:lvl1pPr algn="r">
              <a:defRPr sz="1200"/>
            </a:lvl1pPr>
          </a:lstStyle>
          <a:p>
            <a:pPr>
              <a:defRPr/>
            </a:pPr>
            <a:fld id="{B12CF44F-EFC8-E748-80EB-4ED396B872D8}" type="datetime1">
              <a:rPr lang="en-US"/>
              <a:pPr>
                <a:defRPr/>
              </a:pPr>
              <a:t>1/24/2018</a:t>
            </a:fld>
            <a:endParaRPr lang="en-US"/>
          </a:p>
        </p:txBody>
      </p:sp>
      <p:sp>
        <p:nvSpPr>
          <p:cNvPr id="4" name="Slide Image Placeholder 3"/>
          <p:cNvSpPr>
            <a:spLocks noGrp="1" noRot="1" noChangeAspect="1"/>
          </p:cNvSpPr>
          <p:nvPr>
            <p:ph type="sldImg" idx="2"/>
          </p:nvPr>
        </p:nvSpPr>
        <p:spPr>
          <a:xfrm>
            <a:off x="457200" y="719138"/>
            <a:ext cx="6400800" cy="3600450"/>
          </a:xfrm>
          <a:prstGeom prst="rect">
            <a:avLst/>
          </a:prstGeom>
          <a:noFill/>
          <a:ln w="12700">
            <a:solidFill>
              <a:prstClr val="black"/>
            </a:solidFill>
          </a:ln>
        </p:spPr>
        <p:txBody>
          <a:bodyPr vert="horz" lIns="96641" tIns="48321" rIns="96641" bIns="48321" rtlCol="0" anchor="ctr"/>
          <a:lstStyle/>
          <a:p>
            <a:pPr lvl="0"/>
            <a:endParaRPr lang="en-US" noProof="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41" tIns="48321" rIns="96641" bIns="4832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41" tIns="48321" rIns="96641" bIns="48321"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wrap="square" lIns="96641" tIns="48321" rIns="96641" bIns="48321"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dirty="0"/>
          </a:p>
        </p:txBody>
      </p:sp>
    </p:spTree>
    <p:extLst>
      <p:ext uri="{BB962C8B-B14F-4D97-AF65-F5344CB8AC3E}">
        <p14:creationId xmlns:p14="http://schemas.microsoft.com/office/powerpoint/2010/main" val="24802404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59051" lvl="1" indent="-359051">
              <a:spcBef>
                <a:spcPts val="942"/>
              </a:spcBef>
              <a:buChar char="•"/>
            </a:pPr>
            <a:endParaRPr lang="en-US" dirty="0" smtClean="0">
              <a:cs typeface="ＭＳ Ｐゴシック" charset="0"/>
            </a:endParaRPr>
          </a:p>
          <a:p>
            <a:pPr marL="359051" lvl="1" indent="-359051">
              <a:spcBef>
                <a:spcPts val="733"/>
              </a:spcBef>
              <a:buChar char="•"/>
            </a:pPr>
            <a:r>
              <a:rPr lang="en-US" dirty="0" smtClean="0">
                <a:cs typeface="ＭＳ Ｐゴシック" charset="0"/>
              </a:rPr>
              <a:t>Phase 1 – agreed in principle Dec 2016</a:t>
            </a:r>
          </a:p>
          <a:p>
            <a:pPr lvl="1">
              <a:spcBef>
                <a:spcPts val="733"/>
              </a:spcBef>
            </a:pPr>
            <a:r>
              <a:rPr lang="en-US" sz="1800" i="1" dirty="0"/>
              <a:t>Enhanced</a:t>
            </a:r>
            <a:r>
              <a:rPr lang="en-US" sz="1800" dirty="0"/>
              <a:t> conceptual framework will require </a:t>
            </a:r>
            <a:r>
              <a:rPr lang="en-US" sz="1800" u="sng" dirty="0"/>
              <a:t>mind shift</a:t>
            </a:r>
          </a:p>
          <a:p>
            <a:pPr marL="359051" lvl="1" indent="-359051">
              <a:spcBef>
                <a:spcPts val="733"/>
              </a:spcBef>
              <a:buChar char="•"/>
            </a:pPr>
            <a:r>
              <a:rPr lang="en-US" dirty="0" smtClean="0">
                <a:cs typeface="ＭＳ Ｐゴシック" charset="0"/>
              </a:rPr>
              <a:t>Phase 2 – on track for completion Dec 2017</a:t>
            </a:r>
          </a:p>
          <a:p>
            <a:pPr marL="722889" lvl="2" indent="-359051">
              <a:spcBef>
                <a:spcPts val="733"/>
              </a:spcBef>
              <a:buFont typeface="Arial" panose="020B0604020202020204" pitchFamily="34" charset="0"/>
              <a:buChar char="–"/>
            </a:pPr>
            <a:r>
              <a:rPr lang="en-US" sz="1800" dirty="0">
                <a:cs typeface="ＭＳ Ｐゴシック" charset="0"/>
              </a:rPr>
              <a:t>Review of safeguards pertaining to provision of non-assurance services (NAS) to audit clients</a:t>
            </a:r>
          </a:p>
          <a:p>
            <a:pPr>
              <a:spcBef>
                <a:spcPts val="733"/>
              </a:spcBef>
            </a:pPr>
            <a:r>
              <a:rPr lang="en-US" sz="2100" dirty="0"/>
              <a:t>Permissibility of NAS out of scope</a:t>
            </a:r>
          </a:p>
          <a:p>
            <a:pPr>
              <a:spcBef>
                <a:spcPts val="733"/>
              </a:spcBef>
            </a:pPr>
            <a:r>
              <a:rPr lang="en-US" sz="2100" dirty="0"/>
              <a:t>Close coordination with Structure and other Task Forces</a:t>
            </a:r>
          </a:p>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10</a:t>
            </a:fld>
            <a:endParaRPr lang="en-US" dirty="0"/>
          </a:p>
        </p:txBody>
      </p:sp>
    </p:spTree>
    <p:extLst>
      <p:ext uri="{BB962C8B-B14F-4D97-AF65-F5344CB8AC3E}">
        <p14:creationId xmlns:p14="http://schemas.microsoft.com/office/powerpoint/2010/main" val="18392195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11</a:t>
            </a:fld>
            <a:endParaRPr lang="en-US"/>
          </a:p>
        </p:txBody>
      </p:sp>
    </p:spTree>
    <p:extLst>
      <p:ext uri="{BB962C8B-B14F-4D97-AF65-F5344CB8AC3E}">
        <p14:creationId xmlns:p14="http://schemas.microsoft.com/office/powerpoint/2010/main" val="12881150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12</a:t>
            </a:fld>
            <a:endParaRPr lang="en-US"/>
          </a:p>
        </p:txBody>
      </p:sp>
    </p:spTree>
    <p:extLst>
      <p:ext uri="{BB962C8B-B14F-4D97-AF65-F5344CB8AC3E}">
        <p14:creationId xmlns:p14="http://schemas.microsoft.com/office/powerpoint/2010/main" val="23080707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13</a:t>
            </a:fld>
            <a:endParaRPr lang="en-US"/>
          </a:p>
        </p:txBody>
      </p:sp>
    </p:spTree>
    <p:extLst>
      <p:ext uri="{BB962C8B-B14F-4D97-AF65-F5344CB8AC3E}">
        <p14:creationId xmlns:p14="http://schemas.microsoft.com/office/powerpoint/2010/main" val="163569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spcBef>
                <a:spcPts val="1257"/>
              </a:spcBef>
            </a:pPr>
            <a:r>
              <a:rPr lang="en-US" kern="1200" dirty="0" smtClean="0"/>
              <a:t>Note</a:t>
            </a:r>
            <a:r>
              <a:rPr lang="en-US" kern="1200" baseline="0" dirty="0" smtClean="0"/>
              <a:t> to Gary – for all except the last main bullet, consider walking through text to provide further explanation. </a:t>
            </a:r>
            <a:endParaRPr lang="en-US" kern="120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14</a:t>
            </a:fld>
            <a:endParaRPr lang="en-US" dirty="0"/>
          </a:p>
        </p:txBody>
      </p:sp>
    </p:spTree>
    <p:extLst>
      <p:ext uri="{BB962C8B-B14F-4D97-AF65-F5344CB8AC3E}">
        <p14:creationId xmlns:p14="http://schemas.microsoft.com/office/powerpoint/2010/main" val="2527126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15</a:t>
            </a:fld>
            <a:endParaRPr lang="en-US"/>
          </a:p>
        </p:txBody>
      </p:sp>
    </p:spTree>
    <p:extLst>
      <p:ext uri="{BB962C8B-B14F-4D97-AF65-F5344CB8AC3E}">
        <p14:creationId xmlns:p14="http://schemas.microsoft.com/office/powerpoint/2010/main" val="3154294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to Gary – this</a:t>
            </a:r>
            <a:r>
              <a:rPr lang="en-US" baseline="0" dirty="0" smtClean="0"/>
              <a:t> diagram can be used to explain that material in paras 9-16 of the issues paper </a:t>
            </a:r>
            <a:endParaRPr lang="en-US" baseline="0" dirty="0"/>
          </a:p>
          <a:p>
            <a:endParaRPr lang="en-US" baseline="0" dirty="0"/>
          </a:p>
          <a:p>
            <a:r>
              <a:rPr lang="en-US" baseline="0" dirty="0" smtClean="0"/>
              <a:t>Identifying threats – para 120.6 </a:t>
            </a:r>
          </a:p>
          <a:p>
            <a:r>
              <a:rPr lang="en-US" baseline="0" dirty="0" smtClean="0"/>
              <a:t>Evaluating threats – para 120.7 – 120.9  </a:t>
            </a:r>
          </a:p>
          <a:p>
            <a:r>
              <a:rPr lang="en-US" baseline="0" dirty="0" smtClean="0"/>
              <a:t>Addressing threats – para 120.10-120.11 </a:t>
            </a:r>
          </a:p>
          <a:p>
            <a:endParaRPr lang="en-US" baseline="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16</a:t>
            </a:fld>
            <a:endParaRPr lang="en-US"/>
          </a:p>
        </p:txBody>
      </p:sp>
    </p:spTree>
    <p:extLst>
      <p:ext uri="{BB962C8B-B14F-4D97-AF65-F5344CB8AC3E}">
        <p14:creationId xmlns:p14="http://schemas.microsoft.com/office/powerpoint/2010/main" val="16776554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to Don and Gary – provide</a:t>
            </a:r>
            <a:r>
              <a:rPr lang="en-US" baseline="0" dirty="0" smtClean="0"/>
              <a:t> IEBSA members an opportunity to comment on general remarks before </a:t>
            </a:r>
            <a:r>
              <a:rPr lang="en-US" baseline="0" smtClean="0"/>
              <a:t>walking </a:t>
            </a: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17</a:t>
            </a:fld>
            <a:endParaRPr lang="en-US"/>
          </a:p>
        </p:txBody>
      </p:sp>
    </p:spTree>
    <p:extLst>
      <p:ext uri="{BB962C8B-B14F-4D97-AF65-F5344CB8AC3E}">
        <p14:creationId xmlns:p14="http://schemas.microsoft.com/office/powerpoint/2010/main" val="3393235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18</a:t>
            </a:fld>
            <a:endParaRPr lang="en-US"/>
          </a:p>
        </p:txBody>
      </p:sp>
    </p:spTree>
    <p:extLst>
      <p:ext uri="{BB962C8B-B14F-4D97-AF65-F5344CB8AC3E}">
        <p14:creationId xmlns:p14="http://schemas.microsoft.com/office/powerpoint/2010/main" val="16758145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t>
            </a: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19</a:t>
            </a:fld>
            <a:endParaRPr lang="en-US"/>
          </a:p>
        </p:txBody>
      </p:sp>
    </p:spTree>
    <p:extLst>
      <p:ext uri="{BB962C8B-B14F-4D97-AF65-F5344CB8AC3E}">
        <p14:creationId xmlns:p14="http://schemas.microsoft.com/office/powerpoint/2010/main" val="1119081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a:t>
            </a:fld>
            <a:endParaRPr lang="en-US"/>
          </a:p>
        </p:txBody>
      </p:sp>
    </p:spTree>
    <p:extLst>
      <p:ext uri="{BB962C8B-B14F-4D97-AF65-F5344CB8AC3E}">
        <p14:creationId xmlns:p14="http://schemas.microsoft.com/office/powerpoint/2010/main" val="19468342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TF to address this comment when we get to S600</a:t>
            </a:r>
            <a:endParaRPr lang="en-US" sz="1200"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20</a:t>
            </a:fld>
            <a:endParaRPr lang="en-US"/>
          </a:p>
        </p:txBody>
      </p:sp>
    </p:spTree>
    <p:extLst>
      <p:ext uri="{BB962C8B-B14F-4D97-AF65-F5344CB8AC3E}">
        <p14:creationId xmlns:p14="http://schemas.microsoft.com/office/powerpoint/2010/main" val="11190811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21</a:t>
            </a:fld>
            <a:endParaRPr lang="en-US"/>
          </a:p>
        </p:txBody>
      </p:sp>
    </p:spTree>
    <p:extLst>
      <p:ext uri="{BB962C8B-B14F-4D97-AF65-F5344CB8AC3E}">
        <p14:creationId xmlns:p14="http://schemas.microsoft.com/office/powerpoint/2010/main" val="648814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smtClean="0"/>
              <a:t>Suggestions to improve drafting of R200.9 to 200.9 A1 </a:t>
            </a:r>
          </a:p>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22</a:t>
            </a:fld>
            <a:endParaRPr lang="en-US"/>
          </a:p>
        </p:txBody>
      </p:sp>
    </p:spTree>
    <p:extLst>
      <p:ext uri="{BB962C8B-B14F-4D97-AF65-F5344CB8AC3E}">
        <p14:creationId xmlns:p14="http://schemas.microsoft.com/office/powerpoint/2010/main" val="15182006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23</a:t>
            </a:fld>
            <a:endParaRPr lang="en-US"/>
          </a:p>
        </p:txBody>
      </p:sp>
    </p:spTree>
    <p:extLst>
      <p:ext uri="{BB962C8B-B14F-4D97-AF65-F5344CB8AC3E}">
        <p14:creationId xmlns:p14="http://schemas.microsoft.com/office/powerpoint/2010/main" val="631011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24</a:t>
            </a:fld>
            <a:endParaRPr lang="en-US"/>
          </a:p>
        </p:txBody>
      </p:sp>
    </p:spTree>
    <p:extLst>
      <p:ext uri="{BB962C8B-B14F-4D97-AF65-F5344CB8AC3E}">
        <p14:creationId xmlns:p14="http://schemas.microsoft.com/office/powerpoint/2010/main" val="34759595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25</a:t>
            </a:fld>
            <a:endParaRPr lang="en-US"/>
          </a:p>
        </p:txBody>
      </p:sp>
    </p:spTree>
    <p:extLst>
      <p:ext uri="{BB962C8B-B14F-4D97-AF65-F5344CB8AC3E}">
        <p14:creationId xmlns:p14="http://schemas.microsoft.com/office/powerpoint/2010/main" val="14100111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received drafting refinements from Hiro and Liesbet to improve para 300.8 A3. </a:t>
            </a: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26</a:t>
            </a:fld>
            <a:endParaRPr lang="en-US"/>
          </a:p>
        </p:txBody>
      </p:sp>
    </p:spTree>
    <p:extLst>
      <p:ext uri="{BB962C8B-B14F-4D97-AF65-F5344CB8AC3E}">
        <p14:creationId xmlns:p14="http://schemas.microsoft.com/office/powerpoint/2010/main" val="15182006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27</a:t>
            </a:fld>
            <a:endParaRPr lang="en-US"/>
          </a:p>
        </p:txBody>
      </p:sp>
    </p:spTree>
    <p:extLst>
      <p:ext uri="{BB962C8B-B14F-4D97-AF65-F5344CB8AC3E}">
        <p14:creationId xmlns:p14="http://schemas.microsoft.com/office/powerpoint/2010/main" val="42687625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28</a:t>
            </a:fld>
            <a:endParaRPr lang="en-US"/>
          </a:p>
        </p:txBody>
      </p:sp>
    </p:spTree>
    <p:extLst>
      <p:ext uri="{BB962C8B-B14F-4D97-AF65-F5344CB8AC3E}">
        <p14:creationId xmlns:p14="http://schemas.microsoft.com/office/powerpoint/2010/main" val="24075316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29</a:t>
            </a:fld>
            <a:endParaRPr lang="en-US"/>
          </a:p>
        </p:txBody>
      </p:sp>
    </p:spTree>
    <p:extLst>
      <p:ext uri="{BB962C8B-B14F-4D97-AF65-F5344CB8AC3E}">
        <p14:creationId xmlns:p14="http://schemas.microsoft.com/office/powerpoint/2010/main" val="1344865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Don</a:t>
            </a:r>
            <a:r>
              <a:rPr lang="en-CA" baseline="0" dirty="0" smtClean="0"/>
              <a:t> to note that the IESBA will consider effective date after the texts are approved on Friday</a:t>
            </a:r>
            <a:endParaRPr lang="en-CA"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a:t>
            </a:fld>
            <a:endParaRPr lang="en-US" dirty="0"/>
          </a:p>
        </p:txBody>
      </p:sp>
    </p:spTree>
    <p:extLst>
      <p:ext uri="{BB962C8B-B14F-4D97-AF65-F5344CB8AC3E}">
        <p14:creationId xmlns:p14="http://schemas.microsoft.com/office/powerpoint/2010/main" val="42066121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30</a:t>
            </a:fld>
            <a:endParaRPr lang="en-US"/>
          </a:p>
        </p:txBody>
      </p:sp>
    </p:spTree>
    <p:extLst>
      <p:ext uri="{BB962C8B-B14F-4D97-AF65-F5344CB8AC3E}">
        <p14:creationId xmlns:p14="http://schemas.microsoft.com/office/powerpoint/2010/main" val="15182006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31</a:t>
            </a:fld>
            <a:endParaRPr lang="en-US"/>
          </a:p>
        </p:txBody>
      </p:sp>
    </p:spTree>
    <p:extLst>
      <p:ext uri="{BB962C8B-B14F-4D97-AF65-F5344CB8AC3E}">
        <p14:creationId xmlns:p14="http://schemas.microsoft.com/office/powerpoint/2010/main" val="11985230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32</a:t>
            </a:fld>
            <a:endParaRPr lang="en-US"/>
          </a:p>
        </p:txBody>
      </p:sp>
    </p:spTree>
    <p:extLst>
      <p:ext uri="{BB962C8B-B14F-4D97-AF65-F5344CB8AC3E}">
        <p14:creationId xmlns:p14="http://schemas.microsoft.com/office/powerpoint/2010/main" val="34741175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33</a:t>
            </a:fld>
            <a:endParaRPr lang="en-US"/>
          </a:p>
        </p:txBody>
      </p:sp>
    </p:spTree>
    <p:extLst>
      <p:ext uri="{BB962C8B-B14F-4D97-AF65-F5344CB8AC3E}">
        <p14:creationId xmlns:p14="http://schemas.microsoft.com/office/powerpoint/2010/main" val="30032658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34</a:t>
            </a:fld>
            <a:endParaRPr lang="en-US"/>
          </a:p>
        </p:txBody>
      </p:sp>
    </p:spTree>
    <p:extLst>
      <p:ext uri="{BB962C8B-B14F-4D97-AF65-F5344CB8AC3E}">
        <p14:creationId xmlns:p14="http://schemas.microsoft.com/office/powerpoint/2010/main" val="16125843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smtClean="0"/>
              <a:t>Several editorial suggestions received for S600.</a:t>
            </a:r>
            <a:r>
              <a:rPr lang="en-US" sz="1200" baseline="0" dirty="0" smtClean="0"/>
              <a:t> For example, </a:t>
            </a:r>
            <a:r>
              <a:rPr lang="en-US" sz="1200" dirty="0" smtClean="0"/>
              <a:t>suggestions</a:t>
            </a:r>
            <a:r>
              <a:rPr lang="en-US" sz="1200" baseline="0" dirty="0" smtClean="0"/>
              <a:t> ab</a:t>
            </a:r>
            <a:r>
              <a:rPr lang="en-US" sz="1200" dirty="0" smtClean="0"/>
              <a:t>out whether 600.4 A1 s/b “considers providing” or “provides”</a:t>
            </a:r>
          </a:p>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35</a:t>
            </a:fld>
            <a:endParaRPr lang="en-US"/>
          </a:p>
        </p:txBody>
      </p:sp>
    </p:spTree>
    <p:extLst>
      <p:ext uri="{BB962C8B-B14F-4D97-AF65-F5344CB8AC3E}">
        <p14:creationId xmlns:p14="http://schemas.microsoft.com/office/powerpoint/2010/main" val="9647139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36</a:t>
            </a:fld>
            <a:endParaRPr lang="en-US"/>
          </a:p>
        </p:txBody>
      </p:sp>
    </p:spTree>
    <p:extLst>
      <p:ext uri="{BB962C8B-B14F-4D97-AF65-F5344CB8AC3E}">
        <p14:creationId xmlns:p14="http://schemas.microsoft.com/office/powerpoint/2010/main" val="23328895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37</a:t>
            </a:fld>
            <a:endParaRPr lang="en-US"/>
          </a:p>
        </p:txBody>
      </p:sp>
    </p:spTree>
    <p:extLst>
      <p:ext uri="{BB962C8B-B14F-4D97-AF65-F5344CB8AC3E}">
        <p14:creationId xmlns:p14="http://schemas.microsoft.com/office/powerpoint/2010/main" val="15454775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38</a:t>
            </a:fld>
            <a:endParaRPr lang="en-US"/>
          </a:p>
        </p:txBody>
      </p:sp>
    </p:spTree>
    <p:extLst>
      <p:ext uri="{BB962C8B-B14F-4D97-AF65-F5344CB8AC3E}">
        <p14:creationId xmlns:p14="http://schemas.microsoft.com/office/powerpoint/2010/main" val="42678381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39</a:t>
            </a:fld>
            <a:endParaRPr lang="en-US"/>
          </a:p>
        </p:txBody>
      </p:sp>
    </p:spTree>
    <p:extLst>
      <p:ext uri="{BB962C8B-B14F-4D97-AF65-F5344CB8AC3E}">
        <p14:creationId xmlns:p14="http://schemas.microsoft.com/office/powerpoint/2010/main" val="10249286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78734">
              <a:defRPr/>
            </a:pPr>
            <a:r>
              <a:rPr lang="en-US" sz="1300" dirty="0">
                <a:cs typeface="ＭＳ Ｐゴシック" charset="0"/>
              </a:rPr>
              <a:t>Don and Gary to indicate that comments should be provided by end of public session on Monday via email to Shirley, Diane, and Liz to ensure that they are considered by both TFs during their Monday evening meetings. </a:t>
            </a: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a:t>
            </a:fld>
            <a:endParaRPr lang="en-US" dirty="0"/>
          </a:p>
        </p:txBody>
      </p:sp>
    </p:spTree>
    <p:extLst>
      <p:ext uri="{BB962C8B-B14F-4D97-AF65-F5344CB8AC3E}">
        <p14:creationId xmlns:p14="http://schemas.microsoft.com/office/powerpoint/2010/main" val="30949017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40</a:t>
            </a:fld>
            <a:endParaRPr lang="en-US"/>
          </a:p>
        </p:txBody>
      </p:sp>
    </p:spTree>
    <p:extLst>
      <p:ext uri="{BB962C8B-B14F-4D97-AF65-F5344CB8AC3E}">
        <p14:creationId xmlns:p14="http://schemas.microsoft.com/office/powerpoint/2010/main" val="10631295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41</a:t>
            </a:fld>
            <a:endParaRPr lang="en-US"/>
          </a:p>
        </p:txBody>
      </p:sp>
    </p:spTree>
    <p:extLst>
      <p:ext uri="{BB962C8B-B14F-4D97-AF65-F5344CB8AC3E}">
        <p14:creationId xmlns:p14="http://schemas.microsoft.com/office/powerpoint/2010/main" val="15182006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42</a:t>
            </a:fld>
            <a:endParaRPr lang="en-US"/>
          </a:p>
        </p:txBody>
      </p:sp>
    </p:spTree>
    <p:extLst>
      <p:ext uri="{BB962C8B-B14F-4D97-AF65-F5344CB8AC3E}">
        <p14:creationId xmlns:p14="http://schemas.microsoft.com/office/powerpoint/2010/main" val="21555274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43</a:t>
            </a:fld>
            <a:endParaRPr lang="en-US"/>
          </a:p>
        </p:txBody>
      </p:sp>
    </p:spTree>
    <p:extLst>
      <p:ext uri="{BB962C8B-B14F-4D97-AF65-F5344CB8AC3E}">
        <p14:creationId xmlns:p14="http://schemas.microsoft.com/office/powerpoint/2010/main" val="15182006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44</a:t>
            </a:fld>
            <a:endParaRPr lang="en-US"/>
          </a:p>
        </p:txBody>
      </p:sp>
    </p:spTree>
    <p:extLst>
      <p:ext uri="{BB962C8B-B14F-4D97-AF65-F5344CB8AC3E}">
        <p14:creationId xmlns:p14="http://schemas.microsoft.com/office/powerpoint/2010/main" val="1553487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45</a:t>
            </a:fld>
            <a:endParaRPr lang="en-US"/>
          </a:p>
        </p:txBody>
      </p:sp>
    </p:spTree>
    <p:extLst>
      <p:ext uri="{BB962C8B-B14F-4D97-AF65-F5344CB8AC3E}">
        <p14:creationId xmlns:p14="http://schemas.microsoft.com/office/powerpoint/2010/main" val="99612178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46</a:t>
            </a:fld>
            <a:endParaRPr lang="en-US"/>
          </a:p>
        </p:txBody>
      </p:sp>
    </p:spTree>
    <p:extLst>
      <p:ext uri="{BB962C8B-B14F-4D97-AF65-F5344CB8AC3E}">
        <p14:creationId xmlns:p14="http://schemas.microsoft.com/office/powerpoint/2010/main" val="2511005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spcBef>
                <a:spcPts val="733"/>
              </a:spcBef>
            </a:pPr>
            <a:r>
              <a:rPr lang="en-US" sz="2000" dirty="0"/>
              <a:t>Speaking Notes for Don</a:t>
            </a:r>
          </a:p>
          <a:p>
            <a:pPr marL="359051" indent="-359051">
              <a:spcBef>
                <a:spcPts val="733"/>
              </a:spcBef>
              <a:buFont typeface="Arial" panose="020B0604020202020204" pitchFamily="34" charset="0"/>
              <a:buChar char="•"/>
            </a:pPr>
            <a:endParaRPr lang="en-US" sz="2000" dirty="0"/>
          </a:p>
          <a:p>
            <a:r>
              <a:rPr lang="en-US" sz="1900" u="sng" dirty="0"/>
              <a:t>Highlights of Restructuring as per Issues paper</a:t>
            </a:r>
          </a:p>
          <a:p>
            <a:r>
              <a:rPr lang="en-US" sz="1900" b="1" dirty="0"/>
              <a:t>Increased clarity of language to improve understandability and usability</a:t>
            </a:r>
            <a:endParaRPr lang="en-US" sz="1700" b="1" i="1" dirty="0">
              <a:solidFill>
                <a:srgbClr val="0070C0"/>
              </a:solidFill>
            </a:endParaRPr>
          </a:p>
          <a:p>
            <a:pPr>
              <a:spcBef>
                <a:spcPts val="942"/>
              </a:spcBef>
            </a:pPr>
            <a:r>
              <a:rPr lang="en-US" sz="1900" b="1" dirty="0"/>
              <a:t>Requirements distinguished from application material</a:t>
            </a:r>
          </a:p>
          <a:p>
            <a:pPr>
              <a:spcBef>
                <a:spcPts val="942"/>
              </a:spcBef>
            </a:pPr>
            <a:r>
              <a:rPr lang="en-US" sz="1900" b="1" dirty="0"/>
              <a:t>Increased prominence of Code’s principles basis</a:t>
            </a:r>
          </a:p>
          <a:p>
            <a:pPr>
              <a:spcBef>
                <a:spcPts val="942"/>
              </a:spcBef>
            </a:pPr>
            <a:r>
              <a:rPr lang="en-US" sz="1900" b="1" dirty="0"/>
              <a:t>Overarching requirements CF and specific requirements</a:t>
            </a:r>
          </a:p>
          <a:p>
            <a:pPr>
              <a:spcBef>
                <a:spcPts val="942"/>
              </a:spcBef>
            </a:pPr>
            <a:r>
              <a:rPr lang="en-US" sz="1900" dirty="0"/>
              <a:t>Increased clarity of responsibility for independence</a:t>
            </a:r>
          </a:p>
          <a:p>
            <a:pPr defTabSz="478734">
              <a:spcBef>
                <a:spcPts val="942"/>
              </a:spcBef>
              <a:defRPr/>
            </a:pPr>
            <a:r>
              <a:rPr lang="en-US" sz="1900" dirty="0"/>
              <a:t>- Firms, network firms, individuals within firms</a:t>
            </a:r>
          </a:p>
          <a:p>
            <a:pPr>
              <a:spcBef>
                <a:spcPts val="942"/>
              </a:spcBef>
            </a:pPr>
            <a:r>
              <a:rPr lang="en-US" sz="1900" b="1" dirty="0"/>
              <a:t>New title to emphasize International Independence Standards</a:t>
            </a:r>
          </a:p>
          <a:p>
            <a:pPr>
              <a:spcBef>
                <a:spcPts val="942"/>
              </a:spcBef>
            </a:pPr>
            <a:r>
              <a:rPr lang="en-US" sz="1900" b="1" dirty="0"/>
              <a:t>Avoidance of inadvertent changes in meaning or weakening of  Code</a:t>
            </a:r>
          </a:p>
          <a:p>
            <a:pPr>
              <a:spcBef>
                <a:spcPts val="942"/>
              </a:spcBef>
            </a:pPr>
            <a:r>
              <a:rPr lang="en-US" sz="1900" dirty="0"/>
              <a:t>Out of scope matters referred to the Board for future attention</a:t>
            </a:r>
          </a:p>
          <a:p>
            <a:pPr>
              <a:spcBef>
                <a:spcPts val="942"/>
              </a:spcBef>
            </a:pPr>
            <a:endParaRPr lang="en-US" sz="1900" dirty="0"/>
          </a:p>
          <a:p>
            <a:pPr marL="359051" indent="-359051">
              <a:spcBef>
                <a:spcPts val="733"/>
              </a:spcBef>
              <a:buFont typeface="Arial" panose="020B0604020202020204" pitchFamily="34" charset="0"/>
              <a:buChar char="•"/>
            </a:pPr>
            <a:endParaRPr lang="en-US" sz="2000" dirty="0"/>
          </a:p>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5</a:t>
            </a:fld>
            <a:endParaRPr lang="en-US" dirty="0"/>
          </a:p>
        </p:txBody>
      </p:sp>
      <p:sp>
        <p:nvSpPr>
          <p:cNvPr id="5" name="Date Placeholder 4"/>
          <p:cNvSpPr>
            <a:spLocks noGrp="1"/>
          </p:cNvSpPr>
          <p:nvPr>
            <p:ph type="dt" idx="11"/>
          </p:nvPr>
        </p:nvSpPr>
        <p:spPr/>
        <p:txBody>
          <a:bodyPr/>
          <a:lstStyle/>
          <a:p>
            <a:pPr>
              <a:defRPr/>
            </a:pPr>
            <a:r>
              <a:rPr lang="en-US" smtClean="0"/>
              <a:t>Agenda Item E-1</a:t>
            </a:r>
            <a:endParaRPr lang="en-US" dirty="0"/>
          </a:p>
        </p:txBody>
      </p:sp>
      <p:sp>
        <p:nvSpPr>
          <p:cNvPr id="6" name="Header Placeholder 5"/>
          <p:cNvSpPr>
            <a:spLocks noGrp="1"/>
          </p:cNvSpPr>
          <p:nvPr>
            <p:ph type="hdr" sz="quarter" idx="12"/>
          </p:nvPr>
        </p:nvSpPr>
        <p:spPr/>
        <p:txBody>
          <a:bodyPr/>
          <a:lstStyle/>
          <a:p>
            <a:pPr>
              <a:defRPr/>
            </a:pPr>
            <a:r>
              <a:rPr lang="en-US" smtClean="0"/>
              <a:t>Safeguards- Feedback on Safeguards ED-2 and Task Force Proposals </a:t>
            </a:r>
            <a:endParaRPr lang="en-US" dirty="0"/>
          </a:p>
        </p:txBody>
      </p:sp>
    </p:spTree>
    <p:extLst>
      <p:ext uri="{BB962C8B-B14F-4D97-AF65-F5344CB8AC3E}">
        <p14:creationId xmlns:p14="http://schemas.microsoft.com/office/powerpoint/2010/main" val="1652888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6</a:t>
            </a:fld>
            <a:endParaRPr lang="en-US" dirty="0"/>
          </a:p>
        </p:txBody>
      </p:sp>
    </p:spTree>
    <p:extLst>
      <p:ext uri="{BB962C8B-B14F-4D97-AF65-F5344CB8AC3E}">
        <p14:creationId xmlns:p14="http://schemas.microsoft.com/office/powerpoint/2010/main" val="4013406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7</a:t>
            </a:fld>
            <a:endParaRPr lang="en-US"/>
          </a:p>
        </p:txBody>
      </p:sp>
    </p:spTree>
    <p:extLst>
      <p:ext uri="{BB962C8B-B14F-4D97-AF65-F5344CB8AC3E}">
        <p14:creationId xmlns:p14="http://schemas.microsoft.com/office/powerpoint/2010/main" val="1711691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spcBef>
                <a:spcPts val="1257"/>
              </a:spcBef>
            </a:pPr>
            <a:r>
              <a:rPr lang="en-US" kern="1200" dirty="0" smtClean="0"/>
              <a:t>Quality Control includes:</a:t>
            </a:r>
          </a:p>
          <a:p>
            <a:pPr lvl="1">
              <a:spcBef>
                <a:spcPts val="1257"/>
              </a:spcBef>
            </a:pPr>
            <a:r>
              <a:rPr lang="en-US" dirty="0" smtClean="0"/>
              <a:t>Consistency reviews</a:t>
            </a:r>
          </a:p>
          <a:p>
            <a:pPr lvl="1">
              <a:spcBef>
                <a:spcPts val="1257"/>
              </a:spcBef>
            </a:pPr>
            <a:r>
              <a:rPr lang="en-US" dirty="0" smtClean="0"/>
              <a:t>Comparison m</a:t>
            </a:r>
            <a:r>
              <a:rPr lang="en-US" kern="1200" dirty="0" smtClean="0"/>
              <a:t>ark-up to show changes between January and December 2017</a:t>
            </a:r>
          </a:p>
          <a:p>
            <a:pPr lvl="1">
              <a:spcBef>
                <a:spcPts val="1257"/>
              </a:spcBef>
            </a:pPr>
            <a:r>
              <a:rPr lang="en-US" dirty="0" smtClean="0"/>
              <a:t>Review of of this comparison to check that inadvertent meaning changes reviewed</a:t>
            </a:r>
            <a:endParaRPr lang="en-US" kern="120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8</a:t>
            </a:fld>
            <a:endParaRPr lang="en-US" dirty="0"/>
          </a:p>
        </p:txBody>
      </p:sp>
    </p:spTree>
    <p:extLst>
      <p:ext uri="{BB962C8B-B14F-4D97-AF65-F5344CB8AC3E}">
        <p14:creationId xmlns:p14="http://schemas.microsoft.com/office/powerpoint/2010/main" val="395482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to Don and Gary – provide</a:t>
            </a:r>
            <a:r>
              <a:rPr lang="en-US" baseline="0" dirty="0" smtClean="0"/>
              <a:t> IEBSA members an opportunity to comment on general remarks before </a:t>
            </a:r>
            <a:r>
              <a:rPr lang="en-US" baseline="0" smtClean="0"/>
              <a:t>walking </a:t>
            </a: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9</a:t>
            </a:fld>
            <a:endParaRPr lang="en-US"/>
          </a:p>
        </p:txBody>
      </p:sp>
    </p:spTree>
    <p:extLst>
      <p:ext uri="{BB962C8B-B14F-4D97-AF65-F5344CB8AC3E}">
        <p14:creationId xmlns:p14="http://schemas.microsoft.com/office/powerpoint/2010/main" val="29654114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a:solidFill>
                  <a:srgbClr val="005BAA"/>
                </a:solidFill>
                <a:latin typeface="Bauer Bodoni Std" pitchFamily="18" charset="0"/>
              </a:rPr>
              <a:t>The Ethics Board</a:t>
            </a: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a:solidFill>
                  <a:schemeClr val="tx2">
                    <a:lumMod val="65000"/>
                    <a:lumOff val="35000"/>
                  </a:schemeClr>
                </a:solidFill>
                <a:hlinkClick r:id="rId3"/>
              </a:rPr>
              <a:t>www.ethicsboard.org</a:t>
            </a:r>
            <a:endParaRPr lang="en-US" sz="180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9606846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3302767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73328381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30049017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Tree>
    <p:extLst>
      <p:ext uri="{BB962C8B-B14F-4D97-AF65-F5344CB8AC3E}">
        <p14:creationId xmlns:p14="http://schemas.microsoft.com/office/powerpoint/2010/main" val="34129119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a:solidFill>
                  <a:schemeClr val="bg2"/>
                </a:solidFill>
                <a:cs typeface="MS PGothic" charset="0"/>
              </a:rPr>
              <a:t>Page </a:t>
            </a:r>
            <a:fld id="{95158037-59F0-9C4B-B231-1C776117AADA}" type="slidenum">
              <a:rPr lang="en-US" sz="800" smtClean="0">
                <a:solidFill>
                  <a:schemeClr val="bg2"/>
                </a:solidFill>
              </a:rPr>
              <a:pPr algn="r">
                <a:defRPr/>
              </a:pPr>
              <a:t>‹#›</a:t>
            </a:fld>
            <a:r>
              <a:rPr lang="en-US" sz="800">
                <a:solidFill>
                  <a:schemeClr val="bg2"/>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3962400" y="1398986"/>
            <a:ext cx="5105400" cy="742950"/>
          </a:xfrm>
        </p:spPr>
        <p:txBody>
          <a:bodyPr/>
          <a:lstStyle/>
          <a:p>
            <a:r>
              <a:rPr lang="en-US" dirty="0" smtClean="0"/>
              <a:t>Structure </a:t>
            </a:r>
            <a:r>
              <a:rPr lang="en-US" smtClean="0"/>
              <a:t>and Safeguards</a:t>
            </a:r>
            <a:endParaRPr lang="en-US" dirty="0">
              <a:latin typeface="Arial" charset="0"/>
            </a:endParaRPr>
          </a:p>
        </p:txBody>
      </p:sp>
      <p:sp>
        <p:nvSpPr>
          <p:cNvPr id="5" name="Subtitle 3"/>
          <p:cNvSpPr txBox="1">
            <a:spLocks/>
          </p:cNvSpPr>
          <p:nvPr/>
        </p:nvSpPr>
        <p:spPr bwMode="auto">
          <a:xfrm>
            <a:off x="4114800" y="2571750"/>
            <a:ext cx="4724400" cy="1095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marL="393700" indent="-393700"/>
            <a:r>
              <a:rPr lang="en-US" sz="2000" dirty="0" smtClean="0"/>
              <a:t>Don Thomson and </a:t>
            </a:r>
            <a:r>
              <a:rPr lang="en-US" sz="2000" dirty="0"/>
              <a:t>G</a:t>
            </a:r>
            <a:r>
              <a:rPr lang="en-US" sz="2000" dirty="0" smtClean="0"/>
              <a:t>ary Hannaford, </a:t>
            </a:r>
          </a:p>
          <a:p>
            <a:pPr marL="393700" indent="-393700"/>
            <a:r>
              <a:rPr lang="en-US" sz="2000" dirty="0" smtClean="0"/>
              <a:t>Task </a:t>
            </a:r>
            <a:r>
              <a:rPr lang="en-US" sz="2000" dirty="0"/>
              <a:t>Force </a:t>
            </a:r>
            <a:r>
              <a:rPr lang="en-US" sz="2000" dirty="0" smtClean="0"/>
              <a:t>Chairs</a:t>
            </a:r>
            <a:endParaRPr lang="en-US" sz="2000" dirty="0"/>
          </a:p>
        </p:txBody>
      </p:sp>
      <p:sp>
        <p:nvSpPr>
          <p:cNvPr id="6" name="Subtitle 3"/>
          <p:cNvSpPr>
            <a:spLocks noGrp="1"/>
          </p:cNvSpPr>
          <p:nvPr>
            <p:ph type="subTitle" idx="1"/>
          </p:nvPr>
        </p:nvSpPr>
        <p:spPr>
          <a:xfrm>
            <a:off x="4114800" y="3790950"/>
            <a:ext cx="4876800" cy="1066800"/>
          </a:xfrm>
        </p:spPr>
        <p:txBody>
          <a:bodyPr/>
          <a:lstStyle/>
          <a:p>
            <a:pPr marL="236538" indent="-236538"/>
            <a:r>
              <a:rPr lang="en-US" sz="1600" dirty="0" smtClean="0"/>
              <a:t>IESBA Meeting</a:t>
            </a:r>
          </a:p>
          <a:p>
            <a:pPr marL="236538" indent="-236538"/>
            <a:r>
              <a:rPr lang="en-US" sz="1600" dirty="0" smtClean="0"/>
              <a:t>Livingstone, Zambia  </a:t>
            </a:r>
            <a:endParaRPr lang="en-US" sz="1600" dirty="0"/>
          </a:p>
          <a:p>
            <a:pPr marL="236538" indent="-236538"/>
            <a:r>
              <a:rPr lang="en-US" sz="1600" dirty="0" smtClean="0"/>
              <a:t>December 4-8, </a:t>
            </a:r>
            <a:r>
              <a:rPr lang="en-US" sz="1600" dirty="0"/>
              <a:t>2017</a:t>
            </a:r>
          </a:p>
        </p:txBody>
      </p:sp>
    </p:spTree>
    <p:extLst>
      <p:ext uri="{BB962C8B-B14F-4D97-AF65-F5344CB8AC3E}">
        <p14:creationId xmlns:p14="http://schemas.microsoft.com/office/powerpoint/2010/main" val="196791980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0"/>
          </p:nvPr>
        </p:nvSpPr>
        <p:spPr/>
        <p:txBody>
          <a:bodyPr/>
          <a:lstStyle/>
          <a:p>
            <a:endParaRPr lang="en-US" dirty="0"/>
          </a:p>
        </p:txBody>
      </p:sp>
      <p:sp>
        <p:nvSpPr>
          <p:cNvPr id="4" name="Title 3"/>
          <p:cNvSpPr>
            <a:spLocks noGrp="1"/>
          </p:cNvSpPr>
          <p:nvPr>
            <p:ph type="title"/>
          </p:nvPr>
        </p:nvSpPr>
        <p:spPr/>
        <p:txBody>
          <a:bodyPr/>
          <a:lstStyle/>
          <a:p>
            <a:r>
              <a:rPr lang="en-US" dirty="0" smtClean="0"/>
              <a:t>Safeguards Project Overview </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572301490"/>
              </p:ext>
            </p:extLst>
          </p:nvPr>
        </p:nvGraphicFramePr>
        <p:xfrm>
          <a:off x="2057400" y="1385430"/>
          <a:ext cx="6934200" cy="3055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96200" y="2092120"/>
            <a:ext cx="1371600" cy="2023353"/>
          </a:xfrm>
          <a:prstGeom prst="rect">
            <a:avLst/>
          </a:prstGeom>
        </p:spPr>
      </p:pic>
      <p:sp>
        <p:nvSpPr>
          <p:cNvPr id="15" name="TextBox 14"/>
          <p:cNvSpPr txBox="1"/>
          <p:nvPr/>
        </p:nvSpPr>
        <p:spPr>
          <a:xfrm>
            <a:off x="6705600" y="1554109"/>
            <a:ext cx="2133600" cy="369332"/>
          </a:xfrm>
          <a:prstGeom prst="rect">
            <a:avLst/>
          </a:prstGeom>
          <a:noFill/>
        </p:spPr>
        <p:txBody>
          <a:bodyPr wrap="square" rtlCol="0">
            <a:spAutoFit/>
          </a:bodyPr>
          <a:lstStyle/>
          <a:p>
            <a:r>
              <a:rPr lang="en-US" sz="1800" dirty="0" smtClean="0"/>
              <a:t>Restructured </a:t>
            </a:r>
            <a:r>
              <a:rPr lang="en-US" sz="1800" dirty="0"/>
              <a:t>Code</a:t>
            </a:r>
          </a:p>
        </p:txBody>
      </p:sp>
      <p:sp>
        <p:nvSpPr>
          <p:cNvPr id="2" name="TextBox 1"/>
          <p:cNvSpPr txBox="1"/>
          <p:nvPr/>
        </p:nvSpPr>
        <p:spPr>
          <a:xfrm>
            <a:off x="152400" y="1385430"/>
            <a:ext cx="2133600" cy="1477328"/>
          </a:xfrm>
          <a:prstGeom prst="rect">
            <a:avLst/>
          </a:prstGeom>
          <a:solidFill>
            <a:schemeClr val="accent1"/>
          </a:solidFill>
          <a:ln>
            <a:solidFill>
              <a:schemeClr val="accent1"/>
            </a:solidFill>
          </a:ln>
        </p:spPr>
        <p:txBody>
          <a:bodyPr wrap="square" rtlCol="0">
            <a:spAutoFit/>
          </a:bodyPr>
          <a:lstStyle/>
          <a:p>
            <a:r>
              <a:rPr lang="en-US" sz="1800" b="1" i="1" dirty="0">
                <a:solidFill>
                  <a:schemeClr val="bg1"/>
                </a:solidFill>
                <a:cs typeface="ＭＳ Ｐゴシック" charset="0"/>
              </a:rPr>
              <a:t>Objective </a:t>
            </a:r>
          </a:p>
          <a:p>
            <a:r>
              <a:rPr lang="en-US" sz="1800" dirty="0">
                <a:solidFill>
                  <a:schemeClr val="bg1"/>
                </a:solidFill>
                <a:cs typeface="ＭＳ Ｐゴシック" charset="0"/>
              </a:rPr>
              <a:t>Review clarity, appropriateness </a:t>
            </a:r>
            <a:r>
              <a:rPr lang="en-US" sz="1800" dirty="0" smtClean="0">
                <a:solidFill>
                  <a:schemeClr val="bg1"/>
                </a:solidFill>
                <a:cs typeface="ＭＳ Ｐゴシック" charset="0"/>
              </a:rPr>
              <a:t>and effectiveness of </a:t>
            </a:r>
            <a:r>
              <a:rPr lang="en-US" sz="1800" dirty="0">
                <a:solidFill>
                  <a:schemeClr val="bg1"/>
                </a:solidFill>
                <a:cs typeface="ＭＳ Ｐゴシック" charset="0"/>
              </a:rPr>
              <a:t>safeguards</a:t>
            </a:r>
          </a:p>
        </p:txBody>
      </p:sp>
    </p:spTree>
    <p:extLst>
      <p:ext uri="{BB962C8B-B14F-4D97-AF65-F5344CB8AC3E}">
        <p14:creationId xmlns:p14="http://schemas.microsoft.com/office/powerpoint/2010/main" val="135002746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0" y="1657350"/>
            <a:ext cx="2209800" cy="2077921"/>
          </a:xfrm>
          <a:prstGeom prst="rect">
            <a:avLst/>
          </a:prstGeom>
        </p:spPr>
      </p:pic>
      <p:sp>
        <p:nvSpPr>
          <p:cNvPr id="2" name="Content Placeholder 1"/>
          <p:cNvSpPr>
            <a:spLocks noGrp="1"/>
          </p:cNvSpPr>
          <p:nvPr>
            <p:ph idx="1"/>
          </p:nvPr>
        </p:nvSpPr>
        <p:spPr>
          <a:xfrm>
            <a:off x="381000" y="1352550"/>
            <a:ext cx="8229600" cy="3276600"/>
          </a:xfrm>
        </p:spPr>
        <p:txBody>
          <a:bodyPr/>
          <a:lstStyle/>
          <a:p>
            <a:pPr>
              <a:spcBef>
                <a:spcPts val="900"/>
              </a:spcBef>
            </a:pPr>
            <a:r>
              <a:rPr lang="en-US" sz="2000" dirty="0"/>
              <a:t>Identified threats must be addressed in one of three ways:</a:t>
            </a:r>
            <a:endParaRPr lang="en-US" sz="2000" dirty="0" smtClean="0"/>
          </a:p>
          <a:p>
            <a:pPr lvl="1">
              <a:spcBef>
                <a:spcPts val="600"/>
              </a:spcBef>
            </a:pPr>
            <a:r>
              <a:rPr lang="en-US" sz="1700" dirty="0"/>
              <a:t>Eliminate circumstances creating the threats;</a:t>
            </a:r>
            <a:endParaRPr lang="en-US" sz="1700" dirty="0" smtClean="0"/>
          </a:p>
          <a:p>
            <a:pPr lvl="1">
              <a:spcBef>
                <a:spcPts val="600"/>
              </a:spcBef>
            </a:pPr>
            <a:r>
              <a:rPr lang="en-US" sz="1700" dirty="0"/>
              <a:t>Apply safeguards; </a:t>
            </a:r>
            <a:r>
              <a:rPr lang="en-US" sz="1700" i="1" dirty="0"/>
              <a:t>or</a:t>
            </a:r>
            <a:endParaRPr lang="en-US" sz="1700" dirty="0" smtClean="0"/>
          </a:p>
          <a:p>
            <a:pPr lvl="1">
              <a:spcBef>
                <a:spcPts val="600"/>
              </a:spcBef>
            </a:pPr>
            <a:r>
              <a:rPr lang="en-US" sz="1700" dirty="0"/>
              <a:t>Decline or end the specific professional service</a:t>
            </a:r>
            <a:endParaRPr lang="en-US" sz="1700" dirty="0" smtClean="0"/>
          </a:p>
          <a:p>
            <a:r>
              <a:rPr lang="en-US" sz="2000" dirty="0" smtClean="0"/>
              <a:t>Safeguard and RITP concepts clarified</a:t>
            </a:r>
          </a:p>
          <a:p>
            <a:pPr lvl="1">
              <a:spcBef>
                <a:spcPts val="600"/>
              </a:spcBef>
            </a:pPr>
            <a:r>
              <a:rPr lang="en-US" sz="1700" dirty="0"/>
              <a:t>Safeguards now more closely correlated to identified threats</a:t>
            </a:r>
          </a:p>
          <a:p>
            <a:r>
              <a:rPr lang="en-US" sz="2000" dirty="0"/>
              <a:t>New “step back” requirement for an overall </a:t>
            </a:r>
            <a:r>
              <a:rPr lang="en-US" sz="2000" dirty="0" smtClean="0"/>
              <a:t>conclusion</a:t>
            </a:r>
          </a:p>
          <a:p>
            <a:r>
              <a:rPr lang="en-US" sz="2000" dirty="0"/>
              <a:t>Emphasis that if threats cannot be addressed, must </a:t>
            </a:r>
            <a:r>
              <a:rPr lang="en-US" sz="2000" dirty="0" smtClean="0"/>
              <a:t>decline or end </a:t>
            </a:r>
            <a:r>
              <a:rPr lang="en-US" sz="2000" dirty="0"/>
              <a:t>the </a:t>
            </a:r>
            <a:r>
              <a:rPr lang="en-US" sz="2000" dirty="0" smtClean="0"/>
              <a:t>engagement</a:t>
            </a:r>
          </a:p>
        </p:txBody>
      </p:sp>
      <p:sp>
        <p:nvSpPr>
          <p:cNvPr id="4" name="Title 3"/>
          <p:cNvSpPr>
            <a:spLocks noGrp="1"/>
          </p:cNvSpPr>
          <p:nvPr>
            <p:ph type="title"/>
          </p:nvPr>
        </p:nvSpPr>
        <p:spPr>
          <a:xfrm>
            <a:off x="381000" y="285750"/>
            <a:ext cx="7696200" cy="762000"/>
          </a:xfrm>
        </p:spPr>
        <p:txBody>
          <a:bodyPr/>
          <a:lstStyle/>
          <a:p>
            <a:r>
              <a:rPr lang="en-US" dirty="0" smtClean="0"/>
              <a:t>Key Enhancements re Conceptual Framework</a:t>
            </a:r>
            <a:endParaRPr lang="en-US" dirty="0"/>
          </a:p>
        </p:txBody>
      </p:sp>
      <p:sp>
        <p:nvSpPr>
          <p:cNvPr id="5" name="Subtitle 3"/>
          <p:cNvSpPr>
            <a:spLocks noGrp="1"/>
          </p:cNvSpPr>
          <p:nvPr>
            <p:ph type="subTitle" idx="10"/>
          </p:nvPr>
        </p:nvSpPr>
        <p:spPr>
          <a:xfrm>
            <a:off x="381000" y="57150"/>
            <a:ext cx="2667000" cy="171450"/>
          </a:xfrm>
        </p:spPr>
        <p:txBody>
          <a:bodyPr/>
          <a:lstStyle/>
          <a:p>
            <a:r>
              <a:rPr lang="en-US" dirty="0" smtClean="0"/>
              <a:t>Safeguards</a:t>
            </a:r>
            <a:endParaRPr lang="en-US" dirty="0"/>
          </a:p>
        </p:txBody>
      </p:sp>
    </p:spTree>
    <p:extLst>
      <p:ext uri="{BB962C8B-B14F-4D97-AF65-F5344CB8AC3E}">
        <p14:creationId xmlns:p14="http://schemas.microsoft.com/office/powerpoint/2010/main" val="3477128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dirty="0" smtClean="0"/>
              <a:t>Key ED Comments</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3223490305"/>
              </p:ext>
            </p:extLst>
          </p:nvPr>
        </p:nvGraphicFramePr>
        <p:xfrm>
          <a:off x="457199" y="1428750"/>
          <a:ext cx="8305800" cy="2876570"/>
        </p:xfrm>
        <a:graphic>
          <a:graphicData uri="http://schemas.openxmlformats.org/drawingml/2006/table">
            <a:tbl>
              <a:tblPr firstRow="1" bandRow="1">
                <a:tableStyleId>{5C22544A-7EE6-4342-B048-85BDC9FD1C3A}</a:tableStyleId>
              </a:tblPr>
              <a:tblGrid>
                <a:gridCol w="3515982"/>
                <a:gridCol w="4789818"/>
              </a:tblGrid>
              <a:tr h="407690">
                <a:tc>
                  <a:txBody>
                    <a:bodyPr/>
                    <a:lstStyle/>
                    <a:p>
                      <a:r>
                        <a:rPr lang="en-US" dirty="0" smtClean="0"/>
                        <a:t>Comment</a:t>
                      </a:r>
                      <a:endParaRPr lang="en-US" dirty="0"/>
                    </a:p>
                  </a:txBody>
                  <a:tcPr/>
                </a:tc>
                <a:tc>
                  <a:txBody>
                    <a:bodyPr/>
                    <a:lstStyle/>
                    <a:p>
                      <a:r>
                        <a:rPr lang="en-US" dirty="0" smtClean="0"/>
                        <a:t>Accepted?</a:t>
                      </a:r>
                      <a:endParaRPr lang="en-US" dirty="0"/>
                    </a:p>
                  </a:txBody>
                  <a:tcPr/>
                </a:tc>
              </a:tr>
              <a:tr h="413351">
                <a:tc>
                  <a:txBody>
                    <a:bodyPr/>
                    <a:lstStyle/>
                    <a:p>
                      <a:r>
                        <a:rPr lang="en-US" sz="1400" dirty="0" smtClean="0"/>
                        <a:t>Tailor safeguards</a:t>
                      </a:r>
                      <a:r>
                        <a:rPr lang="en-US" sz="1400" baseline="0" dirty="0" smtClean="0"/>
                        <a:t> to specific threats</a:t>
                      </a:r>
                      <a:endParaRPr lang="en-US" sz="1400" dirty="0"/>
                    </a:p>
                  </a:txBody>
                  <a:tcPr/>
                </a:tc>
                <a:tc>
                  <a:txBody>
                    <a:bodyPr/>
                    <a:lstStyle/>
                    <a:p>
                      <a:pPr marL="400050" indent="-400050"/>
                      <a:r>
                        <a:rPr lang="en-US" sz="1400" dirty="0" smtClean="0"/>
                        <a:t>	Examples</a:t>
                      </a:r>
                      <a:r>
                        <a:rPr lang="en-US" sz="1400" baseline="0" dirty="0" smtClean="0"/>
                        <a:t> of safeguards reviewed and linked to specific threat(s) </a:t>
                      </a:r>
                      <a:endParaRPr lang="en-US" sz="1400" dirty="0"/>
                    </a:p>
                  </a:txBody>
                  <a:tcPr/>
                </a:tc>
              </a:tr>
              <a:tr h="413351">
                <a:tc>
                  <a:txBody>
                    <a:bodyPr/>
                    <a:lstStyle/>
                    <a:p>
                      <a:r>
                        <a:rPr lang="en-US" sz="1400" dirty="0" smtClean="0"/>
                        <a:t>Make clear s</a:t>
                      </a:r>
                      <a:r>
                        <a:rPr lang="en-US" sz="1400" kern="1200" dirty="0" smtClean="0">
                          <a:solidFill>
                            <a:schemeClr val="dk1"/>
                          </a:solidFill>
                          <a:latin typeface="+mn-lt"/>
                          <a:ea typeface="+mn-ea"/>
                          <a:cs typeface="+mn-cs"/>
                        </a:rPr>
                        <a:t>ituations where no safeguards would be effective</a:t>
                      </a:r>
                      <a:r>
                        <a:rPr lang="en-US" sz="1800" kern="1200" dirty="0" smtClean="0">
                          <a:solidFill>
                            <a:schemeClr val="dk1"/>
                          </a:solidFill>
                          <a:effectLst/>
                          <a:latin typeface="+mn-lt"/>
                          <a:ea typeface="+mn-ea"/>
                          <a:cs typeface="+mn-cs"/>
                        </a:rPr>
                        <a:t> </a:t>
                      </a:r>
                      <a:endParaRPr lang="en-US" sz="1400" dirty="0"/>
                    </a:p>
                  </a:txBody>
                  <a:tcPr/>
                </a:tc>
                <a:tc>
                  <a:txBody>
                    <a:bodyPr/>
                    <a:lstStyle/>
                    <a:p>
                      <a:pPr marL="400050" indent="-400050"/>
                      <a:r>
                        <a:rPr lang="en-US" sz="1400" dirty="0" smtClean="0"/>
                        <a:t>	Explicit</a:t>
                      </a:r>
                      <a:r>
                        <a:rPr lang="en-US" sz="1400" baseline="0" dirty="0" smtClean="0"/>
                        <a:t> statement that </a:t>
                      </a:r>
                      <a:r>
                        <a:rPr lang="en-US" sz="1400" kern="1200" baseline="0" dirty="0" smtClean="0">
                          <a:solidFill>
                            <a:schemeClr val="dk1"/>
                          </a:solidFill>
                          <a:latin typeface="+mn-lt"/>
                          <a:ea typeface="+mn-ea"/>
                          <a:cs typeface="+mn-cs"/>
                        </a:rPr>
                        <a:t>t</a:t>
                      </a:r>
                      <a:r>
                        <a:rPr lang="en-US" sz="1400" kern="1200" dirty="0" smtClean="0">
                          <a:solidFill>
                            <a:schemeClr val="dk1"/>
                          </a:solidFill>
                          <a:latin typeface="+mn-lt"/>
                          <a:ea typeface="+mn-ea"/>
                          <a:cs typeface="+mn-cs"/>
                        </a:rPr>
                        <a:t>here are some situations in which threats can only be addressed by declining or ending the specific engagement</a:t>
                      </a:r>
                    </a:p>
                    <a:p>
                      <a:pPr marL="400050" indent="-6350">
                        <a:spcBef>
                          <a:spcPts val="600"/>
                        </a:spcBef>
                      </a:pPr>
                      <a:r>
                        <a:rPr lang="en-US" sz="1400" kern="1200" dirty="0" smtClean="0">
                          <a:solidFill>
                            <a:schemeClr val="dk1"/>
                          </a:solidFill>
                          <a:effectLst/>
                          <a:latin typeface="+mn-lt"/>
                          <a:ea typeface="+mn-ea"/>
                          <a:cs typeface="+mn-cs"/>
                        </a:rPr>
                        <a:t>Prohibitions in NAS subsections prominently flagged</a:t>
                      </a:r>
                    </a:p>
                    <a:p>
                      <a:pPr marL="400050" indent="-6350">
                        <a:spcBef>
                          <a:spcPts val="600"/>
                        </a:spcBef>
                      </a:pPr>
                      <a:r>
                        <a:rPr lang="en-US" sz="1400" kern="1200" dirty="0" smtClean="0">
                          <a:solidFill>
                            <a:schemeClr val="dk1"/>
                          </a:solidFill>
                          <a:effectLst/>
                          <a:latin typeface="+mn-lt"/>
                          <a:ea typeface="+mn-ea"/>
                          <a:cs typeface="+mn-cs"/>
                        </a:rPr>
                        <a:t>Seeking out, or performing</a:t>
                      </a:r>
                      <a:r>
                        <a:rPr lang="en-US" sz="1400" kern="1200" baseline="0" dirty="0" smtClean="0">
                          <a:solidFill>
                            <a:schemeClr val="dk1"/>
                          </a:solidFill>
                          <a:effectLst/>
                          <a:latin typeface="+mn-lt"/>
                          <a:ea typeface="+mn-ea"/>
                          <a:cs typeface="+mn-cs"/>
                        </a:rPr>
                        <a:t> reference checks for, d</a:t>
                      </a:r>
                      <a:r>
                        <a:rPr lang="en-US" sz="1400" dirty="0" smtClean="0"/>
                        <a:t>irector or officer of entity</a:t>
                      </a:r>
                      <a:r>
                        <a:rPr lang="en-US" sz="1400" baseline="0" dirty="0" smtClean="0"/>
                        <a:t> (or management able to significantly influence financial statement preparation) now prohibited for </a:t>
                      </a:r>
                      <a:r>
                        <a:rPr lang="en-US" sz="1400" i="1" baseline="0" dirty="0" smtClean="0"/>
                        <a:t>all</a:t>
                      </a:r>
                      <a:r>
                        <a:rPr lang="en-US" sz="1400" baseline="0" dirty="0" smtClean="0"/>
                        <a:t> entities</a:t>
                      </a:r>
                      <a:endParaRPr lang="en-US" sz="1400" kern="1200" dirty="0">
                        <a:solidFill>
                          <a:schemeClr val="dk1"/>
                        </a:solidFill>
                        <a:latin typeface="+mn-lt"/>
                        <a:ea typeface="+mn-ea"/>
                        <a:cs typeface="+mn-cs"/>
                      </a:endParaRPr>
                    </a:p>
                  </a:txBody>
                  <a:tcPr/>
                </a:tc>
              </a:tr>
            </a:tbl>
          </a:graphicData>
        </a:graphic>
      </p:graphicFrame>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8919" y="2437187"/>
            <a:ext cx="319873" cy="28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8922" y="1915612"/>
            <a:ext cx="319873" cy="28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Subtitle 3"/>
          <p:cNvSpPr>
            <a:spLocks noGrp="1"/>
          </p:cNvSpPr>
          <p:nvPr>
            <p:ph type="subTitle" idx="10"/>
          </p:nvPr>
        </p:nvSpPr>
        <p:spPr>
          <a:xfrm>
            <a:off x="381000" y="57150"/>
            <a:ext cx="3505200" cy="228600"/>
          </a:xfrm>
        </p:spPr>
        <p:txBody>
          <a:bodyPr/>
          <a:lstStyle/>
          <a:p>
            <a:r>
              <a:rPr lang="en-US" dirty="0" smtClean="0"/>
              <a:t>Feedback on Safeguards ED-2</a:t>
            </a:r>
            <a:endParaRPr lang="en-US" dirty="0"/>
          </a:p>
        </p:txBody>
      </p:sp>
    </p:spTree>
    <p:extLst>
      <p:ext uri="{BB962C8B-B14F-4D97-AF65-F5344CB8AC3E}">
        <p14:creationId xmlns:p14="http://schemas.microsoft.com/office/powerpoint/2010/main" val="31368130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5750"/>
            <a:ext cx="7543800" cy="762000"/>
          </a:xfrm>
        </p:spPr>
        <p:txBody>
          <a:bodyPr/>
          <a:lstStyle/>
          <a:p>
            <a:r>
              <a:rPr lang="en-US" dirty="0"/>
              <a:t>Key </a:t>
            </a:r>
            <a:r>
              <a:rPr lang="en-US" dirty="0" smtClean="0"/>
              <a:t>ED Comments</a:t>
            </a:r>
            <a:endParaRPr lang="en-US" dirty="0"/>
          </a:p>
        </p:txBody>
      </p:sp>
      <p:graphicFrame>
        <p:nvGraphicFramePr>
          <p:cNvPr id="2" name="Table 1"/>
          <p:cNvGraphicFramePr>
            <a:graphicFrameLocks noGrp="1"/>
          </p:cNvGraphicFramePr>
          <p:nvPr>
            <p:extLst/>
          </p:nvPr>
        </p:nvGraphicFramePr>
        <p:xfrm>
          <a:off x="447040" y="1428750"/>
          <a:ext cx="8315960" cy="2907050"/>
        </p:xfrm>
        <a:graphic>
          <a:graphicData uri="http://schemas.openxmlformats.org/drawingml/2006/table">
            <a:tbl>
              <a:tblPr firstRow="1" bandRow="1">
                <a:tableStyleId>{5C22544A-7EE6-4342-B048-85BDC9FD1C3A}</a:tableStyleId>
              </a:tblPr>
              <a:tblGrid>
                <a:gridCol w="3743960"/>
                <a:gridCol w="4572000"/>
              </a:tblGrid>
              <a:tr h="407690">
                <a:tc>
                  <a:txBody>
                    <a:bodyPr/>
                    <a:lstStyle/>
                    <a:p>
                      <a:r>
                        <a:rPr lang="en-US" dirty="0" smtClean="0"/>
                        <a:t>Comment</a:t>
                      </a:r>
                      <a:endParaRPr lang="en-US" dirty="0"/>
                    </a:p>
                  </a:txBody>
                  <a:tcPr/>
                </a:tc>
                <a:tc>
                  <a:txBody>
                    <a:bodyPr/>
                    <a:lstStyle/>
                    <a:p>
                      <a:r>
                        <a:rPr lang="en-US" dirty="0" smtClean="0"/>
                        <a:t>Accepted?</a:t>
                      </a:r>
                      <a:endParaRPr lang="en-US" dirty="0"/>
                    </a:p>
                  </a:txBody>
                  <a:tcPr/>
                </a:tc>
              </a:tr>
              <a:tr h="413351">
                <a:tc>
                  <a:txBody>
                    <a:bodyPr/>
                    <a:lstStyle/>
                    <a:p>
                      <a:r>
                        <a:rPr lang="en-US" sz="1400" dirty="0" smtClean="0"/>
                        <a:t>Review c</a:t>
                      </a:r>
                      <a:r>
                        <a:rPr lang="en-US" sz="1400" kern="1200" dirty="0" smtClean="0">
                          <a:solidFill>
                            <a:schemeClr val="dk1"/>
                          </a:solidFill>
                          <a:latin typeface="+mn-lt"/>
                          <a:ea typeface="+mn-ea"/>
                          <a:cs typeface="+mn-cs"/>
                        </a:rPr>
                        <a:t>oncepts like “materiality” and “significance” for greater enforceability</a:t>
                      </a:r>
                      <a:endParaRPr lang="en-US" sz="1400" kern="1200" dirty="0">
                        <a:solidFill>
                          <a:schemeClr val="dk1"/>
                        </a:solidFill>
                        <a:latin typeface="+mn-lt"/>
                        <a:ea typeface="+mn-ea"/>
                        <a:cs typeface="+mn-cs"/>
                      </a:endParaRPr>
                    </a:p>
                  </a:txBody>
                  <a:tcPr/>
                </a:tc>
                <a:tc>
                  <a:txBody>
                    <a:bodyPr/>
                    <a:lstStyle/>
                    <a:p>
                      <a:pPr marL="460375" indent="-460375"/>
                      <a:r>
                        <a:rPr lang="en-US" sz="1400" dirty="0" smtClean="0"/>
                        <a:t>	To be considered for prioritization</a:t>
                      </a:r>
                      <a:r>
                        <a:rPr lang="en-US" sz="1400" baseline="0" dirty="0" smtClean="0"/>
                        <a:t> </a:t>
                      </a:r>
                      <a:r>
                        <a:rPr lang="en-US" sz="1400" dirty="0" smtClean="0"/>
                        <a:t>as part</a:t>
                      </a:r>
                      <a:r>
                        <a:rPr lang="en-US" sz="1400" baseline="0" dirty="0" smtClean="0"/>
                        <a:t> of next strategy and work plan</a:t>
                      </a:r>
                      <a:endParaRPr lang="en-US" sz="1400" dirty="0"/>
                    </a:p>
                  </a:txBody>
                  <a:tcPr/>
                </a:tc>
              </a:tr>
              <a:tr h="413351">
                <a:tc>
                  <a:txBody>
                    <a:bodyPr/>
                    <a:lstStyle/>
                    <a:p>
                      <a:r>
                        <a:rPr lang="en-US" sz="1400" kern="1200" dirty="0" smtClean="0">
                          <a:solidFill>
                            <a:schemeClr val="dk1"/>
                          </a:solidFill>
                          <a:latin typeface="+mn-lt"/>
                          <a:ea typeface="+mn-ea"/>
                          <a:cs typeface="+mn-cs"/>
                        </a:rPr>
                        <a:t>Providing exceptions to NAS provisions impairs clarity and robustness of the Code</a:t>
                      </a:r>
                      <a:endParaRPr lang="en-US" sz="1400" kern="1200" dirty="0">
                        <a:solidFill>
                          <a:schemeClr val="dk1"/>
                        </a:solidFill>
                        <a:latin typeface="+mn-lt"/>
                        <a:ea typeface="+mn-ea"/>
                        <a:cs typeface="+mn-cs"/>
                      </a:endParaRPr>
                    </a:p>
                  </a:txBody>
                  <a:tcPr/>
                </a:tc>
                <a:tc>
                  <a:txBody>
                    <a:bodyPr/>
                    <a:lstStyle/>
                    <a:p>
                      <a:pPr marL="460375" indent="-460375"/>
                      <a:r>
                        <a:rPr lang="en-US" sz="1400" dirty="0" smtClean="0"/>
                        <a:t>	Outside scope</a:t>
                      </a:r>
                      <a:r>
                        <a:rPr lang="en-US" sz="1400" baseline="0" dirty="0" smtClean="0"/>
                        <a:t> of Safeguards project; for consideration as part of upcoming NAS initiative</a:t>
                      </a:r>
                      <a:endParaRPr lang="en-US" sz="1400" kern="1200" dirty="0" smtClean="0">
                        <a:solidFill>
                          <a:schemeClr val="dk1"/>
                        </a:solidFill>
                        <a:latin typeface="+mn-lt"/>
                        <a:ea typeface="+mn-ea"/>
                        <a:cs typeface="+mn-cs"/>
                      </a:endParaRPr>
                    </a:p>
                  </a:txBody>
                  <a:tcPr/>
                </a:tc>
              </a:tr>
              <a:tr h="46099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Clarify NAS provisions that apply to firms and network firms in all instances</a:t>
                      </a:r>
                    </a:p>
                  </a:txBody>
                  <a:tcPr/>
                </a:tc>
                <a:tc>
                  <a:txBody>
                    <a:bodyPr/>
                    <a:lstStyle/>
                    <a:p>
                      <a:pPr marL="460375" marR="0" indent="-460375" algn="l" defTabSz="457200" rtl="0" eaLnBrk="1" fontAlgn="auto" latinLnBrk="0" hangingPunct="1">
                        <a:lnSpc>
                          <a:spcPct val="100000"/>
                        </a:lnSpc>
                        <a:spcBef>
                          <a:spcPts val="0"/>
                        </a:spcBef>
                        <a:spcAft>
                          <a:spcPts val="0"/>
                        </a:spcAft>
                        <a:buClrTx/>
                        <a:buSzTx/>
                        <a:buFontTx/>
                        <a:buNone/>
                        <a:tabLst/>
                        <a:defRPr/>
                      </a:pPr>
                      <a:r>
                        <a:rPr lang="en-US" sz="1400" dirty="0" smtClean="0"/>
                        <a:t>	Extensively</a:t>
                      </a:r>
                      <a:r>
                        <a:rPr lang="en-US" sz="1400" baseline="0" dirty="0" smtClean="0"/>
                        <a:t> reviewed and clarified as appropriate (in coordination with Structure Task Force)</a:t>
                      </a:r>
                      <a:endParaRPr lang="en-US" sz="1400" dirty="0" smtClean="0"/>
                    </a:p>
                  </a:txBody>
                  <a:tcPr/>
                </a:tc>
              </a:tr>
              <a:tr h="413351">
                <a:tc>
                  <a:txBody>
                    <a:bodyPr/>
                    <a:lstStyle/>
                    <a:p>
                      <a:r>
                        <a:rPr lang="en-US" sz="1400" dirty="0" smtClean="0"/>
                        <a:t>Are NAS provisions </a:t>
                      </a:r>
                      <a:r>
                        <a:rPr lang="en-US" sz="1400" kern="1200" dirty="0" smtClean="0">
                          <a:solidFill>
                            <a:schemeClr val="dk1"/>
                          </a:solidFill>
                          <a:latin typeface="+mn-lt"/>
                          <a:ea typeface="+mn-ea"/>
                          <a:cs typeface="+mn-cs"/>
                        </a:rPr>
                        <a:t>conveying the message that providing</a:t>
                      </a:r>
                      <a:r>
                        <a:rPr lang="en-US" sz="1400" kern="1200" baseline="0" dirty="0" smtClean="0">
                          <a:solidFill>
                            <a:schemeClr val="dk1"/>
                          </a:solidFill>
                          <a:latin typeface="+mn-lt"/>
                          <a:ea typeface="+mn-ea"/>
                          <a:cs typeface="+mn-cs"/>
                        </a:rPr>
                        <a:t> </a:t>
                      </a:r>
                      <a:r>
                        <a:rPr lang="en-US" sz="1400" kern="1200" dirty="0" smtClean="0">
                          <a:solidFill>
                            <a:schemeClr val="dk1"/>
                          </a:solidFill>
                          <a:latin typeface="+mn-lt"/>
                          <a:ea typeface="+mn-ea"/>
                          <a:cs typeface="+mn-cs"/>
                        </a:rPr>
                        <a:t>advice and recommendations to management is always acceptable?</a:t>
                      </a:r>
                      <a:endParaRPr lang="en-US" sz="1400" kern="1200" dirty="0">
                        <a:solidFill>
                          <a:schemeClr val="dk1"/>
                        </a:solidFill>
                        <a:latin typeface="+mn-lt"/>
                        <a:ea typeface="+mn-ea"/>
                        <a:cs typeface="+mn-cs"/>
                      </a:endParaRPr>
                    </a:p>
                  </a:txBody>
                  <a:tcPr/>
                </a:tc>
                <a:tc>
                  <a:txBody>
                    <a:bodyPr/>
                    <a:lstStyle/>
                    <a:p>
                      <a:pPr marL="0" indent="0"/>
                      <a:r>
                        <a:rPr lang="en-US" sz="1400" dirty="0" smtClean="0"/>
                        <a:t>IESBA </a:t>
                      </a:r>
                      <a:r>
                        <a:rPr lang="en-US" sz="1400" kern="1200" baseline="0" dirty="0" smtClean="0">
                          <a:solidFill>
                            <a:schemeClr val="dk1"/>
                          </a:solidFill>
                          <a:latin typeface="+mn-lt"/>
                          <a:ea typeface="+mn-ea"/>
                          <a:cs typeface="+mn-cs"/>
                        </a:rPr>
                        <a:t>does not believe this is the case – firms required to ensure that </a:t>
                      </a:r>
                      <a:r>
                        <a:rPr lang="en-US" sz="1400" kern="1200" dirty="0" smtClean="0">
                          <a:solidFill>
                            <a:schemeClr val="dk1"/>
                          </a:solidFill>
                          <a:effectLst/>
                          <a:latin typeface="+mn-lt"/>
                          <a:ea typeface="+mn-ea"/>
                          <a:cs typeface="+mn-cs"/>
                        </a:rPr>
                        <a:t>client management makes all judgments and decisions that are the proper responsibility of management</a:t>
                      </a:r>
                      <a:endParaRPr lang="en-US" sz="1400" kern="1200" baseline="0" dirty="0">
                        <a:solidFill>
                          <a:schemeClr val="dk1"/>
                        </a:solidFill>
                        <a:latin typeface="+mn-lt"/>
                        <a:ea typeface="+mn-ea"/>
                        <a:cs typeface="+mn-cs"/>
                      </a:endParaRPr>
                    </a:p>
                  </a:txBody>
                  <a:tcPr/>
                </a:tc>
              </a:tr>
            </a:tbl>
          </a:graphicData>
        </a:graphic>
      </p:graphicFrame>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5147" y="2936038"/>
            <a:ext cx="319873" cy="28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Subtitle 3"/>
          <p:cNvSpPr>
            <a:spLocks noGrp="1"/>
          </p:cNvSpPr>
          <p:nvPr>
            <p:ph type="subTitle" idx="10"/>
          </p:nvPr>
        </p:nvSpPr>
        <p:spPr>
          <a:xfrm>
            <a:off x="381000" y="57150"/>
            <a:ext cx="3505200" cy="228600"/>
          </a:xfrm>
        </p:spPr>
        <p:txBody>
          <a:bodyPr/>
          <a:lstStyle/>
          <a:p>
            <a:r>
              <a:rPr lang="en-US" dirty="0" smtClean="0"/>
              <a:t>Feedback on Safeguards ED-2</a:t>
            </a:r>
            <a:endParaRPr lang="en-US"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4583" y="1885950"/>
            <a:ext cx="381000" cy="38100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4583" y="2404249"/>
            <a:ext cx="381000" cy="381000"/>
          </a:xfrm>
          <a:prstGeom prst="rect">
            <a:avLst/>
          </a:prstGeom>
        </p:spPr>
      </p:pic>
    </p:spTree>
    <p:extLst>
      <p:ext uri="{BB962C8B-B14F-4D97-AF65-F5344CB8AC3E}">
        <p14:creationId xmlns:p14="http://schemas.microsoft.com/office/powerpoint/2010/main" val="33146939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915400" cy="3207074"/>
          </a:xfrm>
        </p:spPr>
        <p:txBody>
          <a:bodyPr/>
          <a:lstStyle/>
          <a:p>
            <a:pPr lvl="0"/>
            <a:r>
              <a:rPr lang="en-US" sz="2200" dirty="0" smtClean="0"/>
              <a:t>New AM added to CF to explain role of “consultation with others”</a:t>
            </a:r>
            <a:endParaRPr lang="en-US" sz="2200" dirty="0"/>
          </a:p>
          <a:p>
            <a:pPr lvl="0"/>
            <a:r>
              <a:rPr lang="en-US" sz="2200" dirty="0" smtClean="0"/>
              <a:t>Refinements relating to advocacy threats</a:t>
            </a:r>
          </a:p>
          <a:p>
            <a:pPr lvl="0"/>
            <a:r>
              <a:rPr lang="en-US" sz="2200" dirty="0" smtClean="0"/>
              <a:t>Improved examples of actions that might be safeguards in Code  </a:t>
            </a:r>
          </a:p>
          <a:p>
            <a:pPr lvl="1">
              <a:spcBef>
                <a:spcPts val="600"/>
              </a:spcBef>
            </a:pPr>
            <a:r>
              <a:rPr lang="en-US" sz="1800" dirty="0" smtClean="0"/>
              <a:t>“Appropriate professional” changed to “appropriate reviewer”</a:t>
            </a:r>
          </a:p>
          <a:p>
            <a:pPr lvl="1">
              <a:spcBef>
                <a:spcPts val="600"/>
              </a:spcBef>
            </a:pPr>
            <a:r>
              <a:rPr lang="en-US" sz="1800" dirty="0" smtClean="0"/>
              <a:t>Revised examples of safeguards for contingency fees </a:t>
            </a:r>
          </a:p>
          <a:p>
            <a:pPr lvl="1">
              <a:spcBef>
                <a:spcPts val="600"/>
              </a:spcBef>
            </a:pPr>
            <a:r>
              <a:rPr lang="en-US" sz="1800" dirty="0" smtClean="0"/>
              <a:t>Several drafting refinements to achieve drafting consistency across Code and minimize duplication of provisions in CF </a:t>
            </a:r>
            <a:endParaRPr lang="en-US" kern="1200" dirty="0"/>
          </a:p>
          <a:p>
            <a:pPr lvl="0"/>
            <a:r>
              <a:rPr lang="en-US" sz="2200" dirty="0" smtClean="0"/>
              <a:t>Deleted 120.10 A3 re determining </a:t>
            </a:r>
            <a:r>
              <a:rPr lang="en-US" sz="2200" dirty="0"/>
              <a:t>whether an action is a safeguard</a:t>
            </a:r>
          </a:p>
          <a:p>
            <a:pPr lvl="1">
              <a:spcBef>
                <a:spcPts val="600"/>
              </a:spcBef>
            </a:pPr>
            <a:r>
              <a:rPr lang="en-US" sz="1800" dirty="0"/>
              <a:t>Better explained in Basis for Conclusions and other tools </a:t>
            </a:r>
          </a:p>
          <a:p>
            <a:pPr lvl="1">
              <a:spcBef>
                <a:spcPts val="600"/>
              </a:spcBef>
            </a:pPr>
            <a:endParaRPr lang="en-US" sz="1800" dirty="0" smtClean="0"/>
          </a:p>
        </p:txBody>
      </p:sp>
      <p:sp>
        <p:nvSpPr>
          <p:cNvPr id="4" name="Title 3"/>
          <p:cNvSpPr>
            <a:spLocks noGrp="1"/>
          </p:cNvSpPr>
          <p:nvPr>
            <p:ph type="title"/>
          </p:nvPr>
        </p:nvSpPr>
        <p:spPr>
          <a:xfrm>
            <a:off x="352567" y="495300"/>
            <a:ext cx="7772400" cy="400050"/>
          </a:xfrm>
        </p:spPr>
        <p:txBody>
          <a:bodyPr/>
          <a:lstStyle/>
          <a:p>
            <a:r>
              <a:rPr lang="en-US" dirty="0" smtClean="0"/>
              <a:t>Revisions Made Since Sept 2017 IESBA Meeting</a:t>
            </a:r>
            <a:endParaRPr lang="en-US" dirty="0"/>
          </a:p>
        </p:txBody>
      </p:sp>
      <p:sp>
        <p:nvSpPr>
          <p:cNvPr id="5" name="Subtitle 4"/>
          <p:cNvSpPr>
            <a:spLocks noGrp="1"/>
          </p:cNvSpPr>
          <p:nvPr>
            <p:ph type="subTitle" idx="10"/>
          </p:nvPr>
        </p:nvSpPr>
        <p:spPr>
          <a:xfrm>
            <a:off x="381000" y="92820"/>
            <a:ext cx="3429000" cy="269130"/>
          </a:xfrm>
        </p:spPr>
        <p:txBody>
          <a:bodyPr/>
          <a:lstStyle/>
          <a:p>
            <a:r>
              <a:rPr lang="en-US" dirty="0" smtClean="0"/>
              <a:t>General Matters Relating to Safeguards  </a:t>
            </a:r>
            <a:endParaRPr lang="en-US" dirty="0"/>
          </a:p>
        </p:txBody>
      </p:sp>
    </p:spTree>
    <p:extLst>
      <p:ext uri="{BB962C8B-B14F-4D97-AF65-F5344CB8AC3E}">
        <p14:creationId xmlns:p14="http://schemas.microsoft.com/office/powerpoint/2010/main" val="254762358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304800" y="634819"/>
            <a:ext cx="7391400" cy="45720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pPr marL="0" lvl="0" indent="0">
              <a:buNone/>
            </a:pPr>
            <a:r>
              <a:rPr lang="en-US" dirty="0"/>
              <a:t>Determining Whether an Action is a Safeguard</a:t>
            </a:r>
          </a:p>
        </p:txBody>
      </p:sp>
      <p:sp>
        <p:nvSpPr>
          <p:cNvPr id="6" name="TextBox 5"/>
          <p:cNvSpPr txBox="1"/>
          <p:nvPr/>
        </p:nvSpPr>
        <p:spPr>
          <a:xfrm>
            <a:off x="228600" y="1581150"/>
            <a:ext cx="8686800" cy="1862048"/>
          </a:xfrm>
          <a:prstGeom prst="rect">
            <a:avLst/>
          </a:prstGeom>
          <a:noFill/>
        </p:spPr>
        <p:txBody>
          <a:bodyPr wrap="square" rtlCol="0">
            <a:spAutoFit/>
          </a:bodyPr>
          <a:lstStyle/>
          <a:p>
            <a:pPr marL="342900" indent="-342900">
              <a:spcBef>
                <a:spcPts val="600"/>
              </a:spcBef>
              <a:buFont typeface="Arial" panose="020B0604020202020204" pitchFamily="34" charset="0"/>
              <a:buChar char="•"/>
            </a:pPr>
            <a:r>
              <a:rPr lang="pt-PT" sz="2200" b="1" dirty="0">
                <a:solidFill>
                  <a:srgbClr val="013C80"/>
                </a:solidFill>
              </a:rPr>
              <a:t>Acceptable level </a:t>
            </a:r>
            <a:r>
              <a:rPr lang="pt-PT" sz="2200" dirty="0">
                <a:solidFill>
                  <a:schemeClr val="tx2">
                    <a:lumMod val="65000"/>
                    <a:lumOff val="35000"/>
                  </a:schemeClr>
                </a:solidFill>
              </a:rPr>
              <a:t>is the </a:t>
            </a:r>
            <a:r>
              <a:rPr lang="en-US" sz="2200" dirty="0">
                <a:solidFill>
                  <a:schemeClr val="tx2">
                    <a:lumMod val="65000"/>
                    <a:lumOff val="35000"/>
                  </a:schemeClr>
                </a:solidFill>
              </a:rPr>
              <a:t>level at which</a:t>
            </a:r>
            <a:r>
              <a:rPr lang="en-US" sz="2200" dirty="0"/>
              <a:t> </a:t>
            </a:r>
            <a:r>
              <a:rPr lang="en-US" sz="2200" dirty="0">
                <a:solidFill>
                  <a:srgbClr val="013C80"/>
                </a:solidFill>
              </a:rPr>
              <a:t>a PA applying the RITP </a:t>
            </a:r>
            <a:r>
              <a:rPr lang="pt-PT" sz="2200" dirty="0">
                <a:solidFill>
                  <a:srgbClr val="013C80"/>
                </a:solidFill>
              </a:rPr>
              <a:t>test </a:t>
            </a:r>
            <a:r>
              <a:rPr lang="en-US" sz="2200" dirty="0">
                <a:solidFill>
                  <a:srgbClr val="013C80"/>
                </a:solidFill>
              </a:rPr>
              <a:t>would likely conclude </a:t>
            </a:r>
            <a:r>
              <a:rPr lang="en-US" sz="2200" dirty="0">
                <a:solidFill>
                  <a:schemeClr val="tx2">
                    <a:lumMod val="65000"/>
                    <a:lumOff val="35000"/>
                  </a:schemeClr>
                </a:solidFill>
              </a:rPr>
              <a:t>that the PA complies with the FPs</a:t>
            </a:r>
          </a:p>
          <a:p>
            <a:pPr marL="342900" indent="-342900">
              <a:spcBef>
                <a:spcPts val="600"/>
              </a:spcBef>
              <a:buFont typeface="Arial" panose="020B0604020202020204" pitchFamily="34" charset="0"/>
              <a:buChar char="•"/>
            </a:pPr>
            <a:r>
              <a:rPr lang="en-US" sz="2200" b="1" dirty="0" smtClean="0">
                <a:solidFill>
                  <a:srgbClr val="013C80"/>
                </a:solidFill>
              </a:rPr>
              <a:t>Safeguards </a:t>
            </a:r>
            <a:r>
              <a:rPr lang="en-US" sz="2200" dirty="0">
                <a:solidFill>
                  <a:schemeClr val="tx2">
                    <a:lumMod val="65000"/>
                    <a:lumOff val="35000"/>
                  </a:schemeClr>
                </a:solidFill>
              </a:rPr>
              <a:t>are actions, individually or in combination, that PA takes that </a:t>
            </a:r>
            <a:r>
              <a:rPr lang="en-US" sz="2200" dirty="0">
                <a:solidFill>
                  <a:srgbClr val="013C80"/>
                </a:solidFill>
              </a:rPr>
              <a:t>effectively </a:t>
            </a:r>
            <a:r>
              <a:rPr lang="en-US" sz="2200" dirty="0" smtClean="0">
                <a:solidFill>
                  <a:srgbClr val="013C80"/>
                </a:solidFill>
              </a:rPr>
              <a:t>reduces threats to</a:t>
            </a:r>
            <a:r>
              <a:rPr lang="en-US" sz="2200" dirty="0" smtClean="0"/>
              <a:t> </a:t>
            </a:r>
            <a:r>
              <a:rPr lang="en-US" sz="2200" dirty="0">
                <a:solidFill>
                  <a:schemeClr val="tx2">
                    <a:lumMod val="65000"/>
                    <a:lumOff val="35000"/>
                  </a:schemeClr>
                </a:solidFill>
              </a:rPr>
              <a:t>compliance with the FPs to </a:t>
            </a:r>
            <a:r>
              <a:rPr lang="en-US" sz="2200" dirty="0" smtClean="0">
                <a:solidFill>
                  <a:srgbClr val="013C80"/>
                </a:solidFill>
              </a:rPr>
              <a:t>an </a:t>
            </a:r>
            <a:r>
              <a:rPr lang="en-US" sz="2200" dirty="0">
                <a:solidFill>
                  <a:srgbClr val="013C80"/>
                </a:solidFill>
              </a:rPr>
              <a:t>acceptable level </a:t>
            </a:r>
          </a:p>
        </p:txBody>
      </p:sp>
      <p:sp>
        <p:nvSpPr>
          <p:cNvPr id="5" name="Subtitle 12"/>
          <p:cNvSpPr txBox="1">
            <a:spLocks/>
          </p:cNvSpPr>
          <p:nvPr/>
        </p:nvSpPr>
        <p:spPr>
          <a:xfrm>
            <a:off x="304800" y="133350"/>
            <a:ext cx="2667000" cy="171450"/>
          </a:xfrm>
          <a:prstGeom prst="rect">
            <a:avLst/>
          </a:prstGeom>
        </p:spPr>
        <p:txBody>
          <a:bodyPr/>
          <a:lst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buNone/>
            </a:pPr>
            <a:r>
              <a:rPr lang="en-US" sz="1400" dirty="0">
                <a:solidFill>
                  <a:schemeClr val="bg1"/>
                </a:solidFill>
                <a:latin typeface="+mj-lt"/>
              </a:rPr>
              <a:t>Safeguards</a:t>
            </a:r>
          </a:p>
        </p:txBody>
      </p:sp>
    </p:spTree>
    <p:extLst>
      <p:ext uri="{BB962C8B-B14F-4D97-AF65-F5344CB8AC3E}">
        <p14:creationId xmlns:p14="http://schemas.microsoft.com/office/powerpoint/2010/main" val="37372117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381000" y="461930"/>
            <a:ext cx="7543800" cy="400050"/>
          </a:xfrm>
        </p:spPr>
        <p:txBody>
          <a:bodyPr/>
          <a:lstStyle/>
          <a:p>
            <a:pPr lvl="0"/>
            <a:r>
              <a:rPr lang="en-US" dirty="0" smtClean="0"/>
              <a:t>Application of the Enhanced CF </a:t>
            </a:r>
            <a:endParaRPr lang="en-US" dirty="0"/>
          </a:p>
        </p:txBody>
      </p:sp>
      <p:sp>
        <p:nvSpPr>
          <p:cNvPr id="13" name="Subtitle 12"/>
          <p:cNvSpPr>
            <a:spLocks noGrp="1"/>
          </p:cNvSpPr>
          <p:nvPr>
            <p:ph type="subTitle" idx="10"/>
          </p:nvPr>
        </p:nvSpPr>
        <p:spPr>
          <a:xfrm>
            <a:off x="381000" y="123256"/>
            <a:ext cx="2667000" cy="171450"/>
          </a:xfrm>
        </p:spPr>
        <p:txBody>
          <a:bodyPr/>
          <a:lstStyle/>
          <a:p>
            <a:r>
              <a:rPr lang="en-US" dirty="0" smtClean="0"/>
              <a:t>Safeguards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0949" y="1114929"/>
            <a:ext cx="4359216" cy="3582861"/>
          </a:xfrm>
          <a:prstGeom prst="rect">
            <a:avLst/>
          </a:prstGeom>
        </p:spPr>
      </p:pic>
    </p:spTree>
    <p:extLst>
      <p:ext uri="{BB962C8B-B14F-4D97-AF65-F5344CB8AC3E}">
        <p14:creationId xmlns:p14="http://schemas.microsoft.com/office/powerpoint/2010/main" val="8077641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52550"/>
            <a:ext cx="8763000" cy="3124200"/>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algn="ctr" defTabSz="914400" eaLnBrk="1" fontAlgn="auto" latinLnBrk="0" hangingPunct="1">
              <a:lnSpc>
                <a:spcPct val="100000"/>
              </a:lnSpc>
              <a:spcBef>
                <a:spcPts val="0"/>
              </a:spcBef>
              <a:spcAft>
                <a:spcPts val="0"/>
              </a:spcAft>
              <a:buClrTx/>
              <a:buSzTx/>
              <a:buFontTx/>
              <a:buNone/>
              <a:tabLst/>
              <a:defRPr/>
            </a:pPr>
            <a:r>
              <a:rPr lang="en-US" sz="3200" b="1" dirty="0" smtClean="0"/>
              <a:t>Questions?</a:t>
            </a:r>
          </a:p>
        </p:txBody>
      </p:sp>
      <p:sp>
        <p:nvSpPr>
          <p:cNvPr id="3" name="Subtitle 2"/>
          <p:cNvSpPr>
            <a:spLocks noGrp="1"/>
          </p:cNvSpPr>
          <p:nvPr>
            <p:ph type="subTitle" idx="10"/>
          </p:nvPr>
        </p:nvSpPr>
        <p:spPr>
          <a:xfrm>
            <a:off x="304800" y="158510"/>
            <a:ext cx="2737945" cy="127240"/>
          </a:xfrm>
        </p:spPr>
        <p:txBody>
          <a:bodyPr>
            <a:noAutofit/>
          </a:bodyPr>
          <a:lstStyle/>
          <a:p>
            <a:endParaRPr lang="en-US"/>
          </a:p>
        </p:txBody>
      </p:sp>
      <p:sp>
        <p:nvSpPr>
          <p:cNvPr id="4" name="Title 2"/>
          <p:cNvSpPr>
            <a:spLocks noGrp="1"/>
          </p:cNvSpPr>
          <p:nvPr>
            <p:ph type="title"/>
          </p:nvPr>
        </p:nvSpPr>
        <p:spPr>
          <a:xfrm>
            <a:off x="381000" y="461930"/>
            <a:ext cx="7543800" cy="400050"/>
          </a:xfrm>
        </p:spPr>
        <p:txBody>
          <a:bodyPr/>
          <a:lstStyle/>
          <a:p>
            <a:r>
              <a:rPr lang="en-US" dirty="0" smtClean="0"/>
              <a:t>General </a:t>
            </a:r>
            <a:r>
              <a:rPr lang="en-US" dirty="0"/>
              <a:t>Matters Relating to </a:t>
            </a:r>
            <a:r>
              <a:rPr lang="en-US" dirty="0" smtClean="0"/>
              <a:t>Safeguards</a:t>
            </a:r>
            <a:endParaRPr lang="en-US" dirty="0"/>
          </a:p>
        </p:txBody>
      </p:sp>
    </p:spTree>
    <p:extLst>
      <p:ext uri="{BB962C8B-B14F-4D97-AF65-F5344CB8AC3E}">
        <p14:creationId xmlns:p14="http://schemas.microsoft.com/office/powerpoint/2010/main" val="2544705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52550"/>
            <a:ext cx="8763000" cy="3124200"/>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algn="ctr" defTabSz="914400" eaLnBrk="1" fontAlgn="auto" latinLnBrk="0" hangingPunct="1">
              <a:lnSpc>
                <a:spcPct val="100000"/>
              </a:lnSpc>
              <a:spcBef>
                <a:spcPts val="0"/>
              </a:spcBef>
              <a:spcAft>
                <a:spcPts val="0"/>
              </a:spcAft>
              <a:buClrTx/>
              <a:buSzTx/>
              <a:buFontTx/>
              <a:buNone/>
              <a:tabLst/>
              <a:defRPr/>
            </a:pPr>
            <a:r>
              <a:rPr lang="en-US" sz="3200" b="1" dirty="0" smtClean="0"/>
              <a:t>Structure and Safeguards Walk-through</a:t>
            </a:r>
            <a:endParaRPr lang="en-US" sz="3200" b="1" dirty="0"/>
          </a:p>
          <a:p>
            <a:pPr marL="0" marR="0" lvl="0" indent="0" algn="ctr" defTabSz="914400" eaLnBrk="1" fontAlgn="auto" latinLnBrk="0" hangingPunct="1">
              <a:lnSpc>
                <a:spcPct val="100000"/>
              </a:lnSpc>
              <a:spcBef>
                <a:spcPts val="0"/>
              </a:spcBef>
              <a:spcAft>
                <a:spcPts val="0"/>
              </a:spcAft>
              <a:buClrTx/>
              <a:buSzTx/>
              <a:buFontTx/>
              <a:buNone/>
              <a:tabLst/>
              <a:defRPr/>
            </a:pPr>
            <a:r>
              <a:rPr lang="en-US" sz="3200" b="1" dirty="0" smtClean="0"/>
              <a:t>Revisions in Agenda Item 2-C</a:t>
            </a:r>
          </a:p>
        </p:txBody>
      </p:sp>
      <p:sp>
        <p:nvSpPr>
          <p:cNvPr id="3" name="Subtitle 2"/>
          <p:cNvSpPr>
            <a:spLocks noGrp="1"/>
          </p:cNvSpPr>
          <p:nvPr>
            <p:ph type="subTitle" idx="10"/>
          </p:nvPr>
        </p:nvSpPr>
        <p:spPr>
          <a:xfrm>
            <a:off x="304800" y="158510"/>
            <a:ext cx="2737945" cy="127240"/>
          </a:xfrm>
        </p:spPr>
        <p:txBody>
          <a:bodyPr>
            <a:noAutofit/>
          </a:bodyPr>
          <a:lstStyle/>
          <a:p>
            <a:endParaRPr lang="en-US"/>
          </a:p>
        </p:txBody>
      </p:sp>
    </p:spTree>
    <p:extLst>
      <p:ext uri="{BB962C8B-B14F-4D97-AF65-F5344CB8AC3E}">
        <p14:creationId xmlns:p14="http://schemas.microsoft.com/office/powerpoint/2010/main" val="379069323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52550"/>
            <a:ext cx="8763000" cy="3124200"/>
          </a:xfrm>
        </p:spPr>
        <p:txBody>
          <a:bodyPr/>
          <a:lstStyle/>
          <a:p>
            <a:r>
              <a:rPr lang="en-US" dirty="0" smtClean="0"/>
              <a:t>Paragraph 4 </a:t>
            </a:r>
            <a:r>
              <a:rPr lang="mr-IN" dirty="0" smtClean="0"/>
              <a:t>–</a:t>
            </a:r>
            <a:r>
              <a:rPr lang="en-US" dirty="0" smtClean="0"/>
              <a:t> Alignment to </a:t>
            </a:r>
            <a:r>
              <a:rPr lang="en-US" dirty="0"/>
              <a:t>r</a:t>
            </a:r>
            <a:r>
              <a:rPr lang="en-US" dirty="0" smtClean="0"/>
              <a:t>evised Applicability paras and reference made to listing </a:t>
            </a:r>
            <a:r>
              <a:rPr lang="en-US" dirty="0"/>
              <a:t>of </a:t>
            </a:r>
            <a:r>
              <a:rPr lang="en-US" dirty="0" smtClean="0"/>
              <a:t>abbreviations to Glossary </a:t>
            </a:r>
            <a:endParaRPr lang="en-US" dirty="0"/>
          </a:p>
          <a:p>
            <a:r>
              <a:rPr lang="en-US" dirty="0" smtClean="0"/>
              <a:t>Paragraph 9 </a:t>
            </a:r>
            <a:r>
              <a:rPr lang="mr-IN" dirty="0" smtClean="0"/>
              <a:t>–</a:t>
            </a:r>
            <a:r>
              <a:rPr lang="en-US" dirty="0" smtClean="0"/>
              <a:t> Refinements to how reference is </a:t>
            </a:r>
            <a:r>
              <a:rPr lang="en-US" dirty="0"/>
              <a:t>made to FP and CF </a:t>
            </a:r>
            <a:r>
              <a:rPr lang="en-US" dirty="0" smtClean="0"/>
              <a:t>in Part 1, and addition of “relevant” to provisions</a:t>
            </a:r>
          </a:p>
          <a:p>
            <a:pPr marL="0" indent="0">
              <a:spcBef>
                <a:spcPts val="1200"/>
              </a:spcBef>
              <a:buNone/>
            </a:pPr>
            <a:r>
              <a:rPr lang="en-US" i="1" dirty="0" smtClean="0"/>
              <a:t>Substantive Advance Input</a:t>
            </a:r>
          </a:p>
          <a:p>
            <a:pPr>
              <a:spcBef>
                <a:spcPts val="1200"/>
              </a:spcBef>
            </a:pPr>
            <a:r>
              <a:rPr lang="en-US" dirty="0" smtClean="0"/>
              <a:t>Questions raised about reference to contractors in para 4</a:t>
            </a:r>
            <a:endParaRPr lang="en-US" dirty="0"/>
          </a:p>
        </p:txBody>
      </p:sp>
      <p:sp>
        <p:nvSpPr>
          <p:cNvPr id="4" name="Title 3"/>
          <p:cNvSpPr>
            <a:spLocks noGrp="1"/>
          </p:cNvSpPr>
          <p:nvPr>
            <p:ph type="title"/>
          </p:nvPr>
        </p:nvSpPr>
        <p:spPr/>
        <p:txBody>
          <a:bodyPr/>
          <a:lstStyle/>
          <a:p>
            <a:r>
              <a:rPr lang="en-US" smtClean="0"/>
              <a:t>Guide to the Code</a:t>
            </a:r>
            <a:endParaRPr lang="en-US"/>
          </a:p>
        </p:txBody>
      </p:sp>
      <p:sp>
        <p:nvSpPr>
          <p:cNvPr id="3" name="Subtitle 2"/>
          <p:cNvSpPr>
            <a:spLocks noGrp="1"/>
          </p:cNvSpPr>
          <p:nvPr>
            <p:ph type="subTitle" idx="10"/>
          </p:nvPr>
        </p:nvSpPr>
        <p:spPr>
          <a:xfrm>
            <a:off x="375745" y="158510"/>
            <a:ext cx="2667000" cy="171450"/>
          </a:xfrm>
        </p:spPr>
        <p:txBody>
          <a:bodyPr/>
          <a:lstStyle/>
          <a:p>
            <a:r>
              <a:rPr lang="en-US" dirty="0" smtClean="0"/>
              <a:t>Structure</a:t>
            </a:r>
            <a:endParaRPr lang="en-US" dirty="0"/>
          </a:p>
        </p:txBody>
      </p:sp>
    </p:spTree>
    <p:extLst>
      <p:ext uri="{BB962C8B-B14F-4D97-AF65-F5344CB8AC3E}">
        <p14:creationId xmlns:p14="http://schemas.microsoft.com/office/powerpoint/2010/main" val="251298301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Towards a Restructured IESBA Code </a:t>
            </a:r>
            <a:endParaRPr lang="en-US" dirty="0"/>
          </a:p>
        </p:txBody>
      </p:sp>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l="1661" r="1993"/>
          <a:stretch/>
        </p:blipFill>
        <p:spPr>
          <a:xfrm>
            <a:off x="152400" y="1276350"/>
            <a:ext cx="8839200" cy="3200400"/>
          </a:xfrm>
        </p:spPr>
      </p:pic>
      <p:sp>
        <p:nvSpPr>
          <p:cNvPr id="6" name="Subtitle 2"/>
          <p:cNvSpPr>
            <a:spLocks noGrp="1"/>
          </p:cNvSpPr>
          <p:nvPr>
            <p:ph type="subTitle" idx="10"/>
          </p:nvPr>
        </p:nvSpPr>
        <p:spPr>
          <a:xfrm>
            <a:off x="381000" y="127636"/>
            <a:ext cx="2667000" cy="81914"/>
          </a:xfrm>
        </p:spPr>
        <p:txBody>
          <a:bodyPr/>
          <a:lstStyle/>
          <a:p>
            <a:r>
              <a:rPr lang="en-US" dirty="0" smtClean="0"/>
              <a:t>Structure and Safeguards</a:t>
            </a:r>
            <a:endParaRPr lang="en-US" dirty="0"/>
          </a:p>
        </p:txBody>
      </p:sp>
    </p:spTree>
    <p:extLst>
      <p:ext uri="{BB962C8B-B14F-4D97-AF65-F5344CB8AC3E}">
        <p14:creationId xmlns:p14="http://schemas.microsoft.com/office/powerpoint/2010/main" val="32369001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52550"/>
            <a:ext cx="8991600" cy="3124200"/>
          </a:xfrm>
        </p:spPr>
        <p:txBody>
          <a:bodyPr/>
          <a:lstStyle/>
          <a:p>
            <a:r>
              <a:rPr lang="en-US" sz="2200" b="1" dirty="0" smtClean="0"/>
              <a:t>120.7 A1 </a:t>
            </a:r>
            <a:r>
              <a:rPr lang="en-US" sz="2200" dirty="0" smtClean="0"/>
              <a:t>– AM for acceptable level moved up and new subheading added for “</a:t>
            </a:r>
            <a:r>
              <a:rPr lang="en-US" sz="2200" dirty="0"/>
              <a:t>F</a:t>
            </a:r>
            <a:r>
              <a:rPr lang="en-US" sz="2200" dirty="0" smtClean="0"/>
              <a:t>actors Relevant </a:t>
            </a:r>
            <a:r>
              <a:rPr lang="en-US" sz="2200" dirty="0"/>
              <a:t>in Evaluating the Level of </a:t>
            </a:r>
            <a:r>
              <a:rPr lang="en-US" sz="2200" dirty="0" smtClean="0"/>
              <a:t>Threats”</a:t>
            </a:r>
          </a:p>
          <a:p>
            <a:r>
              <a:rPr lang="en-US" sz="2200" b="1" dirty="0" smtClean="0"/>
              <a:t>120.8 A3 </a:t>
            </a:r>
            <a:r>
              <a:rPr lang="en-US" sz="2200" dirty="0" smtClean="0"/>
              <a:t>– New AM explains that discussions/ </a:t>
            </a:r>
            <a:r>
              <a:rPr lang="en-US" sz="2200" dirty="0"/>
              <a:t>consultation </a:t>
            </a:r>
            <a:r>
              <a:rPr lang="en-US" sz="2200" dirty="0" smtClean="0"/>
              <a:t>with others might </a:t>
            </a:r>
            <a:r>
              <a:rPr lang="en-US" sz="2200" dirty="0"/>
              <a:t>assist </a:t>
            </a:r>
            <a:r>
              <a:rPr lang="en-US" sz="2200" dirty="0" smtClean="0"/>
              <a:t>PAs understand factors</a:t>
            </a:r>
          </a:p>
          <a:p>
            <a:r>
              <a:rPr lang="en-US" sz="2200" dirty="0" smtClean="0"/>
              <a:t>120.12 A1 (and throughout Code) </a:t>
            </a:r>
            <a:r>
              <a:rPr lang="mr-IN" sz="2200" dirty="0" smtClean="0"/>
              <a:t>–</a:t>
            </a:r>
            <a:r>
              <a:rPr lang="en-US" sz="2200" dirty="0" smtClean="0"/>
              <a:t> “Parts 4A and 4B replaced with International Independence Standards</a:t>
            </a:r>
          </a:p>
          <a:p>
            <a:pPr marL="0" indent="0">
              <a:spcBef>
                <a:spcPts val="1200"/>
              </a:spcBef>
              <a:buNone/>
            </a:pPr>
            <a:r>
              <a:rPr lang="en-US" sz="2000" i="1" dirty="0"/>
              <a:t>Substantive Advance Input</a:t>
            </a:r>
          </a:p>
          <a:p>
            <a:r>
              <a:rPr lang="en-US" sz="2000" dirty="0" smtClean="0"/>
              <a:t>Question about whether SG description in </a:t>
            </a:r>
            <a:r>
              <a:rPr lang="en-US" sz="2000" b="1" dirty="0"/>
              <a:t>120.10 A2 </a:t>
            </a:r>
            <a:r>
              <a:rPr lang="en-US" sz="2000" dirty="0"/>
              <a:t>should refer to “firms</a:t>
            </a:r>
            <a:r>
              <a:rPr lang="en-US" sz="2000" dirty="0" smtClean="0"/>
              <a:t>” </a:t>
            </a:r>
            <a:endParaRPr lang="en-US" sz="2200" dirty="0" smtClean="0"/>
          </a:p>
          <a:p>
            <a:pPr marL="0" indent="0">
              <a:buNone/>
            </a:pPr>
            <a:endParaRPr lang="en-US" dirty="0" smtClean="0"/>
          </a:p>
        </p:txBody>
      </p:sp>
      <p:sp>
        <p:nvSpPr>
          <p:cNvPr id="4" name="Title 3"/>
          <p:cNvSpPr>
            <a:spLocks noGrp="1"/>
          </p:cNvSpPr>
          <p:nvPr>
            <p:ph type="title"/>
          </p:nvPr>
        </p:nvSpPr>
        <p:spPr/>
        <p:txBody>
          <a:bodyPr/>
          <a:lstStyle/>
          <a:p>
            <a:r>
              <a:rPr lang="en-US" smtClean="0"/>
              <a:t>Part 1 </a:t>
            </a:r>
            <a:r>
              <a:rPr lang="mr-IN" smtClean="0"/>
              <a:t>–</a:t>
            </a:r>
            <a:r>
              <a:rPr lang="en-US" smtClean="0"/>
              <a:t> Sections 100-120</a:t>
            </a:r>
            <a:endParaRPr lang="en-US"/>
          </a:p>
        </p:txBody>
      </p:sp>
      <p:sp>
        <p:nvSpPr>
          <p:cNvPr id="3" name="Subtitle 2"/>
          <p:cNvSpPr>
            <a:spLocks noGrp="1"/>
          </p:cNvSpPr>
          <p:nvPr>
            <p:ph type="subTitle" idx="10"/>
          </p:nvPr>
        </p:nvSpPr>
        <p:spPr>
          <a:xfrm>
            <a:off x="375745" y="158510"/>
            <a:ext cx="2667000" cy="171450"/>
          </a:xfrm>
        </p:spPr>
        <p:txBody>
          <a:bodyPr/>
          <a:lstStyle/>
          <a:p>
            <a:r>
              <a:rPr lang="en-US" dirty="0" smtClean="0"/>
              <a:t>Structure and Safeguards </a:t>
            </a:r>
            <a:endParaRPr lang="en-US" dirty="0"/>
          </a:p>
        </p:txBody>
      </p:sp>
    </p:spTree>
    <p:extLst>
      <p:ext uri="{BB962C8B-B14F-4D97-AF65-F5344CB8AC3E}">
        <p14:creationId xmlns:p14="http://schemas.microsoft.com/office/powerpoint/2010/main" val="42535029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81150"/>
            <a:ext cx="8686800" cy="3063240"/>
          </a:xfrm>
        </p:spPr>
        <p:txBody>
          <a:bodyPr/>
          <a:lstStyle/>
          <a:p>
            <a:r>
              <a:rPr lang="en-US" dirty="0"/>
              <a:t>Do Board members</a:t>
            </a:r>
          </a:p>
          <a:p>
            <a:pPr lvl="1"/>
            <a:r>
              <a:rPr lang="en-US" sz="2200" dirty="0"/>
              <a:t>Agree with the proposed revisions to </a:t>
            </a:r>
            <a:r>
              <a:rPr lang="en-US" sz="2200" dirty="0" smtClean="0"/>
              <a:t>the Guide and Part 1?</a:t>
            </a:r>
            <a:endParaRPr lang="en-US" sz="2200" dirty="0"/>
          </a:p>
          <a:p>
            <a:pPr lvl="1"/>
            <a:r>
              <a:rPr lang="en-US" sz="2200" dirty="0"/>
              <a:t>Have any comments on the advance input highlighted in this presentation?</a:t>
            </a:r>
          </a:p>
          <a:p>
            <a:pPr lvl="1"/>
            <a:r>
              <a:rPr lang="en-US" sz="2200" dirty="0"/>
              <a:t>Have any additional substantive input?</a:t>
            </a:r>
          </a:p>
          <a:p>
            <a:endParaRPr lang="en-US" dirty="0"/>
          </a:p>
        </p:txBody>
      </p:sp>
      <p:sp>
        <p:nvSpPr>
          <p:cNvPr id="3" name="Subtitle 2"/>
          <p:cNvSpPr>
            <a:spLocks noGrp="1"/>
          </p:cNvSpPr>
          <p:nvPr>
            <p:ph type="subTitle" idx="10"/>
          </p:nvPr>
        </p:nvSpPr>
        <p:spPr/>
        <p:txBody>
          <a:bodyPr/>
          <a:lstStyle/>
          <a:p>
            <a:r>
              <a:rPr lang="en-US" dirty="0" smtClean="0"/>
              <a:t>Guide and Part 1</a:t>
            </a:r>
            <a:endParaRPr lang="en-US" dirty="0"/>
          </a:p>
        </p:txBody>
      </p:sp>
      <p:sp>
        <p:nvSpPr>
          <p:cNvPr id="4" name="Title 3"/>
          <p:cNvSpPr>
            <a:spLocks noGrp="1"/>
          </p:cNvSpPr>
          <p:nvPr>
            <p:ph type="title"/>
          </p:nvPr>
        </p:nvSpPr>
        <p:spPr/>
        <p:txBody>
          <a:bodyPr/>
          <a:lstStyle/>
          <a:p>
            <a:r>
              <a:rPr lang="en-US"/>
              <a:t>Matter for </a:t>
            </a:r>
            <a:r>
              <a:rPr lang="en-US" smtClean="0"/>
              <a:t>IESBA </a:t>
            </a:r>
            <a:r>
              <a:rPr lang="en-US"/>
              <a:t>Consideration </a:t>
            </a:r>
          </a:p>
        </p:txBody>
      </p:sp>
    </p:spTree>
    <p:extLst>
      <p:ext uri="{BB962C8B-B14F-4D97-AF65-F5344CB8AC3E}">
        <p14:creationId xmlns:p14="http://schemas.microsoft.com/office/powerpoint/2010/main" val="238119457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9038" y="1276350"/>
            <a:ext cx="8763000" cy="2902274"/>
          </a:xfrm>
        </p:spPr>
        <p:txBody>
          <a:bodyPr/>
          <a:lstStyle/>
          <a:p>
            <a:r>
              <a:rPr lang="en-US" sz="2200" dirty="0" smtClean="0"/>
              <a:t>200.5 A3 </a:t>
            </a:r>
            <a:r>
              <a:rPr lang="mr-IN" sz="2200" dirty="0" smtClean="0"/>
              <a:t>–</a:t>
            </a:r>
            <a:r>
              <a:rPr lang="en-US" sz="2200" dirty="0" smtClean="0"/>
              <a:t> Deleted first sentence to avoid repeating 100.1</a:t>
            </a:r>
          </a:p>
          <a:p>
            <a:r>
              <a:rPr lang="en-US" sz="2200" b="1" dirty="0" smtClean="0"/>
              <a:t>200.6 A1 </a:t>
            </a:r>
            <a:r>
              <a:rPr lang="mr-IN" sz="2200" dirty="0" smtClean="0"/>
              <a:t>–</a:t>
            </a:r>
            <a:r>
              <a:rPr lang="en-US" sz="2200" dirty="0" smtClean="0"/>
              <a:t> Refinements to </a:t>
            </a:r>
            <a:r>
              <a:rPr lang="en-US" sz="2000" dirty="0" smtClean="0"/>
              <a:t>align to 300.6 </a:t>
            </a:r>
            <a:r>
              <a:rPr lang="en-US" sz="2000" dirty="0"/>
              <a:t>A1</a:t>
            </a:r>
            <a:r>
              <a:rPr lang="en-US" sz="2000" dirty="0" smtClean="0"/>
              <a:t>, and to improve </a:t>
            </a:r>
            <a:r>
              <a:rPr lang="en-US" sz="2000" dirty="0"/>
              <a:t>examples relating to </a:t>
            </a:r>
            <a:r>
              <a:rPr lang="en-US" sz="2000" dirty="0" smtClean="0"/>
              <a:t>self-interest threats</a:t>
            </a:r>
            <a:endParaRPr lang="en-US" sz="2000" dirty="0"/>
          </a:p>
          <a:p>
            <a:r>
              <a:rPr lang="en-US" sz="2200" b="1" dirty="0" smtClean="0"/>
              <a:t>200.7 A1 </a:t>
            </a:r>
            <a:r>
              <a:rPr lang="en-US" sz="2200" dirty="0"/>
              <a:t>– </a:t>
            </a:r>
            <a:r>
              <a:rPr lang="en-US" sz="2000" dirty="0"/>
              <a:t>Refinements </a:t>
            </a:r>
            <a:r>
              <a:rPr lang="en-US" sz="2000" dirty="0" smtClean="0"/>
              <a:t>to drafting to be consistent 300.7 A1</a:t>
            </a:r>
            <a:endParaRPr lang="en-US" sz="2000" dirty="0"/>
          </a:p>
          <a:p>
            <a:r>
              <a:rPr lang="en-US" sz="2000" dirty="0"/>
              <a:t>R200.9 to 200.9 A1 – Refinements to minimize duplication</a:t>
            </a:r>
          </a:p>
          <a:p>
            <a:pPr marL="0" indent="0">
              <a:spcBef>
                <a:spcPts val="1200"/>
              </a:spcBef>
              <a:buNone/>
            </a:pPr>
            <a:r>
              <a:rPr lang="en-US" sz="2000" i="1" dirty="0"/>
              <a:t>Substantive Advance </a:t>
            </a:r>
            <a:r>
              <a:rPr lang="en-US" sz="2000" i="1" dirty="0" smtClean="0"/>
              <a:t>Input</a:t>
            </a:r>
          </a:p>
          <a:p>
            <a:r>
              <a:rPr lang="en-US" sz="2000" dirty="0"/>
              <a:t>None as of December 2, 2017</a:t>
            </a:r>
          </a:p>
          <a:p>
            <a:pPr marL="0" indent="0">
              <a:spcBef>
                <a:spcPts val="1200"/>
              </a:spcBef>
              <a:buNone/>
            </a:pPr>
            <a:endParaRPr lang="en-US" sz="2000" i="1" dirty="0"/>
          </a:p>
          <a:p>
            <a:pPr marL="0" indent="0">
              <a:buNone/>
            </a:pPr>
            <a:endParaRPr lang="en-US" sz="2200" dirty="0" smtClean="0"/>
          </a:p>
        </p:txBody>
      </p:sp>
      <p:sp>
        <p:nvSpPr>
          <p:cNvPr id="4" name="Title 3"/>
          <p:cNvSpPr>
            <a:spLocks noGrp="1"/>
          </p:cNvSpPr>
          <p:nvPr>
            <p:ph type="title"/>
          </p:nvPr>
        </p:nvSpPr>
        <p:spPr/>
        <p:txBody>
          <a:bodyPr/>
          <a:lstStyle/>
          <a:p>
            <a:r>
              <a:rPr lang="en-US" smtClean="0"/>
              <a:t>Part 2 </a:t>
            </a:r>
            <a:r>
              <a:rPr lang="mr-IN" smtClean="0"/>
              <a:t>–</a:t>
            </a:r>
            <a:r>
              <a:rPr lang="en-US" smtClean="0"/>
              <a:t> Sections 200-270 [1]</a:t>
            </a:r>
            <a:endParaRPr lang="en-US"/>
          </a:p>
        </p:txBody>
      </p:sp>
      <p:sp>
        <p:nvSpPr>
          <p:cNvPr id="3" name="Subtitle 2"/>
          <p:cNvSpPr>
            <a:spLocks noGrp="1"/>
          </p:cNvSpPr>
          <p:nvPr>
            <p:ph type="subTitle" idx="10"/>
          </p:nvPr>
        </p:nvSpPr>
        <p:spPr>
          <a:xfrm>
            <a:off x="375745" y="158510"/>
            <a:ext cx="2667000" cy="171450"/>
          </a:xfrm>
        </p:spPr>
        <p:txBody>
          <a:bodyPr/>
          <a:lstStyle/>
          <a:p>
            <a:r>
              <a:rPr lang="en-US" dirty="0" smtClean="0"/>
              <a:t>Structure and Safeguards</a:t>
            </a:r>
            <a:endParaRPr lang="en-US" dirty="0"/>
          </a:p>
        </p:txBody>
      </p:sp>
    </p:spTree>
    <p:extLst>
      <p:ext uri="{BB962C8B-B14F-4D97-AF65-F5344CB8AC3E}">
        <p14:creationId xmlns:p14="http://schemas.microsoft.com/office/powerpoint/2010/main" val="183222979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52550"/>
            <a:ext cx="8763000" cy="3054674"/>
          </a:xfrm>
        </p:spPr>
        <p:txBody>
          <a:bodyPr/>
          <a:lstStyle/>
          <a:p>
            <a:r>
              <a:rPr lang="en-US" dirty="0"/>
              <a:t>220.8 A1 to 220.8 A2 </a:t>
            </a:r>
            <a:r>
              <a:rPr lang="mr-IN" dirty="0"/>
              <a:t>–</a:t>
            </a:r>
            <a:r>
              <a:rPr lang="en-US" dirty="0"/>
              <a:t> Clarifications </a:t>
            </a:r>
            <a:r>
              <a:rPr lang="en-US" dirty="0" smtClean="0"/>
              <a:t>for </a:t>
            </a:r>
            <a:r>
              <a:rPr lang="en-US" dirty="0"/>
              <a:t>addressing information that is misleading</a:t>
            </a:r>
          </a:p>
          <a:p>
            <a:r>
              <a:rPr lang="en-US" dirty="0"/>
              <a:t>220.11 A2 </a:t>
            </a:r>
            <a:r>
              <a:rPr lang="mr-IN" dirty="0"/>
              <a:t>–</a:t>
            </a:r>
            <a:r>
              <a:rPr lang="en-US" dirty="0"/>
              <a:t> Moved reference to NOCLAR from </a:t>
            </a:r>
            <a:r>
              <a:rPr lang="en-US" dirty="0" smtClean="0"/>
              <a:t>220.8 </a:t>
            </a:r>
            <a:r>
              <a:rPr lang="en-US" dirty="0"/>
              <a:t>A1 </a:t>
            </a:r>
          </a:p>
          <a:p>
            <a:r>
              <a:rPr lang="en-US" dirty="0" smtClean="0"/>
              <a:t>R260.21/R260.26 </a:t>
            </a:r>
            <a:r>
              <a:rPr lang="mr-IN" dirty="0" smtClean="0"/>
              <a:t>–</a:t>
            </a:r>
            <a:r>
              <a:rPr lang="en-US" dirty="0" smtClean="0"/>
              <a:t> Avoids use of “shall not constitute” </a:t>
            </a:r>
            <a:r>
              <a:rPr lang="en-US" dirty="0"/>
              <a:t>by referring to </a:t>
            </a:r>
            <a:r>
              <a:rPr lang="en-US" dirty="0" smtClean="0"/>
              <a:t>R114.1(d) allowing </a:t>
            </a:r>
            <a:r>
              <a:rPr lang="en-US" dirty="0"/>
              <a:t>disclosure</a:t>
            </a:r>
          </a:p>
          <a:p>
            <a:pPr marL="0" indent="0">
              <a:spcBef>
                <a:spcPts val="1200"/>
              </a:spcBef>
              <a:buNone/>
            </a:pPr>
            <a:r>
              <a:rPr lang="en-US" i="1" dirty="0"/>
              <a:t>Substantive Advance Input</a:t>
            </a:r>
          </a:p>
          <a:p>
            <a:r>
              <a:rPr lang="en-US" dirty="0" smtClean="0"/>
              <a:t>None </a:t>
            </a:r>
            <a:r>
              <a:rPr lang="en-US" dirty="0"/>
              <a:t>as of </a:t>
            </a:r>
            <a:r>
              <a:rPr lang="en-US" dirty="0" smtClean="0"/>
              <a:t>December 2, 2017 </a:t>
            </a:r>
          </a:p>
        </p:txBody>
      </p:sp>
      <p:sp>
        <p:nvSpPr>
          <p:cNvPr id="4" name="Title 3"/>
          <p:cNvSpPr>
            <a:spLocks noGrp="1"/>
          </p:cNvSpPr>
          <p:nvPr>
            <p:ph type="title"/>
          </p:nvPr>
        </p:nvSpPr>
        <p:spPr/>
        <p:txBody>
          <a:bodyPr/>
          <a:lstStyle/>
          <a:p>
            <a:r>
              <a:rPr lang="en-US" smtClean="0"/>
              <a:t>Part 2 </a:t>
            </a:r>
            <a:r>
              <a:rPr lang="mr-IN" smtClean="0"/>
              <a:t>–</a:t>
            </a:r>
            <a:r>
              <a:rPr lang="en-US" smtClean="0"/>
              <a:t> Sections 200-270 [2]</a:t>
            </a:r>
            <a:endParaRPr lang="en-US"/>
          </a:p>
        </p:txBody>
      </p:sp>
      <p:sp>
        <p:nvSpPr>
          <p:cNvPr id="3" name="Subtitle 2"/>
          <p:cNvSpPr>
            <a:spLocks noGrp="1"/>
          </p:cNvSpPr>
          <p:nvPr>
            <p:ph type="subTitle" idx="10"/>
          </p:nvPr>
        </p:nvSpPr>
        <p:spPr>
          <a:xfrm>
            <a:off x="375745" y="158510"/>
            <a:ext cx="2667000" cy="171450"/>
          </a:xfrm>
        </p:spPr>
        <p:txBody>
          <a:bodyPr/>
          <a:lstStyle/>
          <a:p>
            <a:r>
              <a:rPr lang="en-US" dirty="0" smtClean="0"/>
              <a:t>Structure and Safeguards</a:t>
            </a:r>
            <a:endParaRPr lang="en-US" dirty="0"/>
          </a:p>
        </p:txBody>
      </p:sp>
    </p:spTree>
    <p:extLst>
      <p:ext uri="{BB962C8B-B14F-4D97-AF65-F5344CB8AC3E}">
        <p14:creationId xmlns:p14="http://schemas.microsoft.com/office/powerpoint/2010/main" val="138992028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52550"/>
            <a:ext cx="8763000" cy="3054674"/>
          </a:xfrm>
        </p:spPr>
        <p:txBody>
          <a:bodyPr/>
          <a:lstStyle/>
          <a:p>
            <a:r>
              <a:rPr lang="en-US" b="1" dirty="0"/>
              <a:t>270.3 A4 </a:t>
            </a:r>
            <a:r>
              <a:rPr lang="mr-IN" dirty="0"/>
              <a:t>–</a:t>
            </a:r>
            <a:r>
              <a:rPr lang="en-US" dirty="0"/>
              <a:t> Merged and streamlined old 270.3 A4 and 270.3 A5 to avoid repetition; overarching principle re consultation added to CF in 120.8 A3 </a:t>
            </a:r>
          </a:p>
          <a:p>
            <a:r>
              <a:rPr lang="en-US" b="1" dirty="0"/>
              <a:t>270.3 A5 </a:t>
            </a:r>
            <a:r>
              <a:rPr lang="mr-IN" dirty="0"/>
              <a:t>–</a:t>
            </a:r>
            <a:r>
              <a:rPr lang="en-US" dirty="0"/>
              <a:t> Deleted superfluous last </a:t>
            </a:r>
            <a:r>
              <a:rPr lang="en-US" dirty="0" smtClean="0"/>
              <a:t>sentence</a:t>
            </a:r>
          </a:p>
          <a:p>
            <a:pPr marL="0" indent="0">
              <a:spcBef>
                <a:spcPts val="1200"/>
              </a:spcBef>
              <a:buNone/>
            </a:pPr>
            <a:r>
              <a:rPr lang="en-US" i="1" dirty="0"/>
              <a:t>Substantive Advance Input</a:t>
            </a:r>
          </a:p>
          <a:p>
            <a:pPr>
              <a:spcBef>
                <a:spcPts val="1200"/>
              </a:spcBef>
            </a:pPr>
            <a:r>
              <a:rPr lang="en-US" dirty="0" smtClean="0"/>
              <a:t>None </a:t>
            </a:r>
            <a:r>
              <a:rPr lang="en-US" dirty="0"/>
              <a:t>as of </a:t>
            </a:r>
            <a:r>
              <a:rPr lang="en-US" dirty="0" smtClean="0"/>
              <a:t>December 2, 2017</a:t>
            </a:r>
            <a:endParaRPr lang="en-US" dirty="0"/>
          </a:p>
          <a:p>
            <a:pPr marL="0" indent="0">
              <a:buNone/>
            </a:pPr>
            <a:endParaRPr lang="en-US" dirty="0"/>
          </a:p>
        </p:txBody>
      </p:sp>
      <p:sp>
        <p:nvSpPr>
          <p:cNvPr id="4" name="Title 3"/>
          <p:cNvSpPr>
            <a:spLocks noGrp="1"/>
          </p:cNvSpPr>
          <p:nvPr>
            <p:ph type="title"/>
          </p:nvPr>
        </p:nvSpPr>
        <p:spPr/>
        <p:txBody>
          <a:bodyPr/>
          <a:lstStyle/>
          <a:p>
            <a:r>
              <a:rPr lang="en-US" dirty="0" smtClean="0"/>
              <a:t>Part 2 </a:t>
            </a:r>
            <a:r>
              <a:rPr lang="mr-IN" dirty="0" smtClean="0"/>
              <a:t>–</a:t>
            </a:r>
            <a:r>
              <a:rPr lang="en-US" dirty="0" smtClean="0"/>
              <a:t> Sections 200-270 [3]</a:t>
            </a:r>
            <a:endParaRPr lang="en-US" dirty="0"/>
          </a:p>
        </p:txBody>
      </p:sp>
      <p:sp>
        <p:nvSpPr>
          <p:cNvPr id="3" name="Subtitle 2"/>
          <p:cNvSpPr>
            <a:spLocks noGrp="1"/>
          </p:cNvSpPr>
          <p:nvPr>
            <p:ph type="subTitle" idx="10"/>
          </p:nvPr>
        </p:nvSpPr>
        <p:spPr>
          <a:xfrm>
            <a:off x="375745" y="158510"/>
            <a:ext cx="2667000" cy="171450"/>
          </a:xfrm>
        </p:spPr>
        <p:txBody>
          <a:bodyPr/>
          <a:lstStyle/>
          <a:p>
            <a:r>
              <a:rPr lang="en-US" dirty="0" smtClean="0"/>
              <a:t>Structure and Safeguards </a:t>
            </a:r>
            <a:endParaRPr lang="en-US" dirty="0"/>
          </a:p>
        </p:txBody>
      </p:sp>
    </p:spTree>
    <p:extLst>
      <p:ext uri="{BB962C8B-B14F-4D97-AF65-F5344CB8AC3E}">
        <p14:creationId xmlns:p14="http://schemas.microsoft.com/office/powerpoint/2010/main" val="17529899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81150"/>
            <a:ext cx="8686800" cy="3063240"/>
          </a:xfrm>
        </p:spPr>
        <p:txBody>
          <a:bodyPr/>
          <a:lstStyle/>
          <a:p>
            <a:r>
              <a:rPr lang="en-US" dirty="0"/>
              <a:t>Do Board members</a:t>
            </a:r>
          </a:p>
          <a:p>
            <a:pPr lvl="1"/>
            <a:r>
              <a:rPr lang="en-US" sz="2200" dirty="0"/>
              <a:t>Agree with the proposed revisions to </a:t>
            </a:r>
            <a:r>
              <a:rPr lang="en-US" sz="2200" dirty="0" smtClean="0"/>
              <a:t>Part 2?</a:t>
            </a:r>
            <a:endParaRPr lang="en-US" sz="2200" dirty="0"/>
          </a:p>
          <a:p>
            <a:pPr lvl="1"/>
            <a:r>
              <a:rPr lang="en-US" sz="2200" dirty="0"/>
              <a:t>Have any comments on the advance input highlighted in this presentation?</a:t>
            </a:r>
          </a:p>
          <a:p>
            <a:pPr lvl="1"/>
            <a:r>
              <a:rPr lang="en-US" sz="2200" dirty="0"/>
              <a:t>Have any additional substantive input?</a:t>
            </a:r>
          </a:p>
          <a:p>
            <a:endParaRPr lang="en-US" dirty="0"/>
          </a:p>
        </p:txBody>
      </p:sp>
      <p:sp>
        <p:nvSpPr>
          <p:cNvPr id="3" name="Subtitle 2"/>
          <p:cNvSpPr>
            <a:spLocks noGrp="1"/>
          </p:cNvSpPr>
          <p:nvPr>
            <p:ph type="subTitle" idx="10"/>
          </p:nvPr>
        </p:nvSpPr>
        <p:spPr/>
        <p:txBody>
          <a:bodyPr/>
          <a:lstStyle/>
          <a:p>
            <a:r>
              <a:rPr lang="en-US" dirty="0" smtClean="0"/>
              <a:t>Part 2</a:t>
            </a:r>
            <a:endParaRPr lang="en-US" dirty="0"/>
          </a:p>
        </p:txBody>
      </p:sp>
      <p:sp>
        <p:nvSpPr>
          <p:cNvPr id="4" name="Title 3"/>
          <p:cNvSpPr>
            <a:spLocks noGrp="1"/>
          </p:cNvSpPr>
          <p:nvPr>
            <p:ph type="title"/>
          </p:nvPr>
        </p:nvSpPr>
        <p:spPr/>
        <p:txBody>
          <a:bodyPr/>
          <a:lstStyle/>
          <a:p>
            <a:r>
              <a:rPr lang="en-US"/>
              <a:t>Matter for </a:t>
            </a:r>
            <a:r>
              <a:rPr lang="en-US" smtClean="0"/>
              <a:t>IESBA </a:t>
            </a:r>
            <a:r>
              <a:rPr lang="en-US"/>
              <a:t>Consideration </a:t>
            </a:r>
          </a:p>
        </p:txBody>
      </p:sp>
    </p:spTree>
    <p:extLst>
      <p:ext uri="{BB962C8B-B14F-4D97-AF65-F5344CB8AC3E}">
        <p14:creationId xmlns:p14="http://schemas.microsoft.com/office/powerpoint/2010/main" val="164300120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52550"/>
            <a:ext cx="8763000" cy="3054674"/>
          </a:xfrm>
        </p:spPr>
        <p:txBody>
          <a:bodyPr/>
          <a:lstStyle/>
          <a:p>
            <a:r>
              <a:rPr lang="en-US" sz="2200" b="1" dirty="0"/>
              <a:t>300.8 </a:t>
            </a:r>
            <a:r>
              <a:rPr lang="en-US" sz="2200" b="1" dirty="0" smtClean="0"/>
              <a:t>A2 </a:t>
            </a:r>
            <a:r>
              <a:rPr lang="en-US" sz="2200" dirty="0" smtClean="0"/>
              <a:t>– Refinements to examples of actions that might be SGs</a:t>
            </a:r>
          </a:p>
          <a:p>
            <a:r>
              <a:rPr lang="en-US" sz="2200" b="1" dirty="0" smtClean="0"/>
              <a:t>300.8 A4 </a:t>
            </a:r>
            <a:r>
              <a:rPr lang="en-US" sz="2200" dirty="0" smtClean="0"/>
              <a:t>– Refinements to description of “appropriate reviewer” which will be used throughout Code</a:t>
            </a:r>
            <a:endParaRPr lang="en-US" sz="2200" b="1" dirty="0" smtClean="0"/>
          </a:p>
          <a:p>
            <a:pPr marL="0" indent="0">
              <a:spcBef>
                <a:spcPts val="1200"/>
              </a:spcBef>
              <a:buNone/>
            </a:pPr>
            <a:r>
              <a:rPr lang="en-US" sz="2000" i="1" dirty="0"/>
              <a:t>Substantive Advance Input</a:t>
            </a:r>
          </a:p>
          <a:p>
            <a:r>
              <a:rPr lang="en-US" sz="2200" dirty="0" smtClean="0"/>
              <a:t>Appropriate </a:t>
            </a:r>
            <a:r>
              <a:rPr lang="en-US" sz="2200" dirty="0"/>
              <a:t>reviewer </a:t>
            </a:r>
            <a:endParaRPr lang="en-US" sz="2200" dirty="0" smtClean="0"/>
          </a:p>
          <a:p>
            <a:pPr lvl="1"/>
            <a:r>
              <a:rPr lang="en-US" sz="1800" dirty="0" smtClean="0"/>
              <a:t>Consistency </a:t>
            </a:r>
            <a:r>
              <a:rPr lang="en-US" sz="1800" dirty="0"/>
              <a:t>in specific examples across Code</a:t>
            </a:r>
          </a:p>
          <a:p>
            <a:pPr lvl="1"/>
            <a:r>
              <a:rPr lang="en-US" sz="1800" dirty="0" smtClean="0"/>
              <a:t>Should description explain that individual is internal vs external to firm?</a:t>
            </a:r>
          </a:p>
          <a:p>
            <a:pPr lvl="1"/>
            <a:endParaRPr lang="en-US" sz="1800" dirty="0" smtClean="0"/>
          </a:p>
          <a:p>
            <a:endParaRPr lang="en-US" sz="2200" dirty="0" smtClean="0"/>
          </a:p>
          <a:p>
            <a:endParaRPr lang="en-US" sz="2200" dirty="0" smtClean="0"/>
          </a:p>
          <a:p>
            <a:endParaRPr lang="en-US" dirty="0" smtClean="0"/>
          </a:p>
        </p:txBody>
      </p:sp>
      <p:sp>
        <p:nvSpPr>
          <p:cNvPr id="4" name="Title 3"/>
          <p:cNvSpPr>
            <a:spLocks noGrp="1"/>
          </p:cNvSpPr>
          <p:nvPr>
            <p:ph type="title"/>
          </p:nvPr>
        </p:nvSpPr>
        <p:spPr/>
        <p:txBody>
          <a:bodyPr/>
          <a:lstStyle/>
          <a:p>
            <a:r>
              <a:rPr lang="en-US" dirty="0" smtClean="0"/>
              <a:t>Part 3 </a:t>
            </a:r>
            <a:r>
              <a:rPr lang="mr-IN" dirty="0" smtClean="0"/>
              <a:t>–</a:t>
            </a:r>
            <a:r>
              <a:rPr lang="en-US" dirty="0" smtClean="0"/>
              <a:t> Sections 300-360 [1]</a:t>
            </a:r>
            <a:endParaRPr lang="en-US" dirty="0"/>
          </a:p>
        </p:txBody>
      </p:sp>
      <p:sp>
        <p:nvSpPr>
          <p:cNvPr id="3" name="Subtitle 2"/>
          <p:cNvSpPr>
            <a:spLocks noGrp="1"/>
          </p:cNvSpPr>
          <p:nvPr>
            <p:ph type="subTitle" idx="10"/>
          </p:nvPr>
        </p:nvSpPr>
        <p:spPr>
          <a:xfrm>
            <a:off x="375745" y="158510"/>
            <a:ext cx="2667000" cy="171450"/>
          </a:xfrm>
        </p:spPr>
        <p:txBody>
          <a:bodyPr/>
          <a:lstStyle/>
          <a:p>
            <a:r>
              <a:rPr lang="en-US" dirty="0" smtClean="0"/>
              <a:t>Structure and Safeguards </a:t>
            </a:r>
            <a:endParaRPr lang="en-US" dirty="0"/>
          </a:p>
        </p:txBody>
      </p:sp>
    </p:spTree>
    <p:extLst>
      <p:ext uri="{BB962C8B-B14F-4D97-AF65-F5344CB8AC3E}">
        <p14:creationId xmlns:p14="http://schemas.microsoft.com/office/powerpoint/2010/main" val="162210441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52550"/>
            <a:ext cx="8763000" cy="3054674"/>
          </a:xfrm>
        </p:spPr>
        <p:txBody>
          <a:bodyPr/>
          <a:lstStyle/>
          <a:p>
            <a:r>
              <a:rPr lang="en-US" b="1" dirty="0" smtClean="0"/>
              <a:t>330.4 A2 to 330.4 A3 </a:t>
            </a:r>
            <a:r>
              <a:rPr lang="en-US" dirty="0" smtClean="0"/>
              <a:t>– </a:t>
            </a:r>
            <a:r>
              <a:rPr lang="en-US" dirty="0"/>
              <a:t>Rev</a:t>
            </a:r>
            <a:r>
              <a:rPr lang="en-US" dirty="0" smtClean="0"/>
              <a:t>isions to examples of factors created </a:t>
            </a:r>
            <a:r>
              <a:rPr lang="en-US" dirty="0"/>
              <a:t>by contingency </a:t>
            </a:r>
            <a:r>
              <a:rPr lang="en-US" dirty="0" smtClean="0"/>
              <a:t>fees and actions that might be SGs</a:t>
            </a:r>
          </a:p>
          <a:p>
            <a:r>
              <a:rPr lang="en-US" b="1" dirty="0" smtClean="0"/>
              <a:t>330.5 A1 to 330.5 A4 </a:t>
            </a:r>
            <a:r>
              <a:rPr lang="en-US" dirty="0" smtClean="0"/>
              <a:t>– Ref to advocacy threat added and refinements made to actions that might be SGs </a:t>
            </a:r>
          </a:p>
          <a:p>
            <a:pPr marL="0" indent="0">
              <a:spcBef>
                <a:spcPts val="1200"/>
              </a:spcBef>
              <a:buNone/>
            </a:pPr>
            <a:r>
              <a:rPr lang="en-US" i="1" dirty="0"/>
              <a:t>Substantive Advance Input</a:t>
            </a:r>
          </a:p>
          <a:p>
            <a:r>
              <a:rPr lang="en-US" dirty="0" smtClean="0"/>
              <a:t>Questions raised about whether disclosure is an appropriate SG to address self-interest threat</a:t>
            </a:r>
            <a:endParaRPr lang="en-US" dirty="0"/>
          </a:p>
          <a:p>
            <a:pPr marL="0" indent="0">
              <a:buNone/>
            </a:pPr>
            <a:endParaRPr lang="en-US" dirty="0" smtClean="0"/>
          </a:p>
        </p:txBody>
      </p:sp>
      <p:sp>
        <p:nvSpPr>
          <p:cNvPr id="4" name="Title 3"/>
          <p:cNvSpPr>
            <a:spLocks noGrp="1"/>
          </p:cNvSpPr>
          <p:nvPr>
            <p:ph type="title"/>
          </p:nvPr>
        </p:nvSpPr>
        <p:spPr/>
        <p:txBody>
          <a:bodyPr/>
          <a:lstStyle/>
          <a:p>
            <a:r>
              <a:rPr lang="en-US" dirty="0" smtClean="0"/>
              <a:t>Part 3 </a:t>
            </a:r>
            <a:r>
              <a:rPr lang="mr-IN" dirty="0" smtClean="0"/>
              <a:t>–</a:t>
            </a:r>
            <a:r>
              <a:rPr lang="en-US" dirty="0" smtClean="0"/>
              <a:t> Sections 300-360 [2]</a:t>
            </a:r>
            <a:endParaRPr lang="en-US" dirty="0"/>
          </a:p>
        </p:txBody>
      </p:sp>
      <p:sp>
        <p:nvSpPr>
          <p:cNvPr id="3" name="Subtitle 2"/>
          <p:cNvSpPr>
            <a:spLocks noGrp="1"/>
          </p:cNvSpPr>
          <p:nvPr>
            <p:ph type="subTitle" idx="10"/>
          </p:nvPr>
        </p:nvSpPr>
        <p:spPr>
          <a:xfrm>
            <a:off x="375745" y="158510"/>
            <a:ext cx="2667000" cy="171450"/>
          </a:xfrm>
        </p:spPr>
        <p:txBody>
          <a:bodyPr/>
          <a:lstStyle/>
          <a:p>
            <a:r>
              <a:rPr lang="en-US" dirty="0" smtClean="0"/>
              <a:t>Structure and Safeguards </a:t>
            </a:r>
            <a:endParaRPr lang="en-US" dirty="0"/>
          </a:p>
        </p:txBody>
      </p:sp>
    </p:spTree>
    <p:extLst>
      <p:ext uri="{BB962C8B-B14F-4D97-AF65-F5344CB8AC3E}">
        <p14:creationId xmlns:p14="http://schemas.microsoft.com/office/powerpoint/2010/main" val="35924701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52550"/>
            <a:ext cx="8763000" cy="3054674"/>
          </a:xfrm>
        </p:spPr>
        <p:txBody>
          <a:bodyPr/>
          <a:lstStyle/>
          <a:p>
            <a:r>
              <a:rPr lang="en-US" dirty="0"/>
              <a:t>R360.26, R360.27, R360.37 and R360.38 </a:t>
            </a:r>
          </a:p>
          <a:p>
            <a:pPr lvl="1"/>
            <a:r>
              <a:rPr lang="en-US" sz="1800" dirty="0"/>
              <a:t>Aligned with revisions in R260.21/R260.26 to avoid use of “shall not constitute” and refer to R114.1(d)</a:t>
            </a:r>
          </a:p>
          <a:p>
            <a:pPr marL="0" indent="0">
              <a:buNone/>
            </a:pPr>
            <a:endParaRPr lang="en-US" i="1" dirty="0" smtClean="0"/>
          </a:p>
          <a:p>
            <a:pPr marL="0" indent="0">
              <a:spcBef>
                <a:spcPts val="1200"/>
              </a:spcBef>
              <a:buNone/>
            </a:pPr>
            <a:r>
              <a:rPr lang="en-US" i="1" dirty="0"/>
              <a:t>Substantive Advance Input</a:t>
            </a:r>
          </a:p>
          <a:p>
            <a:r>
              <a:rPr lang="en-US" dirty="0" smtClean="0"/>
              <a:t>None </a:t>
            </a:r>
            <a:r>
              <a:rPr lang="en-US" dirty="0"/>
              <a:t>as of </a:t>
            </a:r>
            <a:r>
              <a:rPr lang="en-US" dirty="0" smtClean="0"/>
              <a:t>December 2, 2017</a:t>
            </a:r>
            <a:endParaRPr lang="en-US" dirty="0"/>
          </a:p>
          <a:p>
            <a:pPr marL="0" indent="0">
              <a:buNone/>
            </a:pPr>
            <a:endParaRPr lang="en-US" dirty="0" smtClean="0"/>
          </a:p>
        </p:txBody>
      </p:sp>
      <p:sp>
        <p:nvSpPr>
          <p:cNvPr id="4" name="Title 3"/>
          <p:cNvSpPr>
            <a:spLocks noGrp="1"/>
          </p:cNvSpPr>
          <p:nvPr>
            <p:ph type="title"/>
          </p:nvPr>
        </p:nvSpPr>
        <p:spPr/>
        <p:txBody>
          <a:bodyPr/>
          <a:lstStyle/>
          <a:p>
            <a:r>
              <a:rPr lang="en-US" dirty="0" smtClean="0"/>
              <a:t>Part 3 </a:t>
            </a:r>
            <a:r>
              <a:rPr lang="mr-IN" dirty="0" smtClean="0"/>
              <a:t>–</a:t>
            </a:r>
            <a:r>
              <a:rPr lang="en-US" dirty="0" smtClean="0"/>
              <a:t> Sections 300-360 [3]</a:t>
            </a:r>
            <a:endParaRPr lang="en-US" dirty="0"/>
          </a:p>
        </p:txBody>
      </p:sp>
      <p:sp>
        <p:nvSpPr>
          <p:cNvPr id="3" name="Subtitle 2"/>
          <p:cNvSpPr>
            <a:spLocks noGrp="1"/>
          </p:cNvSpPr>
          <p:nvPr>
            <p:ph type="subTitle" idx="10"/>
          </p:nvPr>
        </p:nvSpPr>
        <p:spPr>
          <a:xfrm>
            <a:off x="375745" y="158510"/>
            <a:ext cx="2667000" cy="171450"/>
          </a:xfrm>
        </p:spPr>
        <p:txBody>
          <a:bodyPr/>
          <a:lstStyle/>
          <a:p>
            <a:r>
              <a:rPr lang="en-US" dirty="0" smtClean="0"/>
              <a:t>Structure  </a:t>
            </a:r>
            <a:endParaRPr lang="en-US" dirty="0"/>
          </a:p>
        </p:txBody>
      </p:sp>
    </p:spTree>
    <p:extLst>
      <p:ext uri="{BB962C8B-B14F-4D97-AF65-F5344CB8AC3E}">
        <p14:creationId xmlns:p14="http://schemas.microsoft.com/office/powerpoint/2010/main" val="1157160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81150"/>
            <a:ext cx="8686800" cy="3063240"/>
          </a:xfrm>
        </p:spPr>
        <p:txBody>
          <a:bodyPr/>
          <a:lstStyle/>
          <a:p>
            <a:r>
              <a:rPr lang="en-US" dirty="0"/>
              <a:t>Do Board members</a:t>
            </a:r>
          </a:p>
          <a:p>
            <a:pPr lvl="1"/>
            <a:r>
              <a:rPr lang="en-US" sz="2200" dirty="0"/>
              <a:t>Agree with the proposed revisions to </a:t>
            </a:r>
            <a:r>
              <a:rPr lang="en-US" sz="2200" dirty="0" smtClean="0"/>
              <a:t>Part 3?</a:t>
            </a:r>
            <a:endParaRPr lang="en-US" sz="2200" dirty="0"/>
          </a:p>
          <a:p>
            <a:pPr lvl="1"/>
            <a:r>
              <a:rPr lang="en-US" sz="2200" dirty="0"/>
              <a:t>Have any comments on the advance input highlighted in this presentation?</a:t>
            </a:r>
          </a:p>
          <a:p>
            <a:pPr lvl="1"/>
            <a:r>
              <a:rPr lang="en-US" sz="2200" dirty="0"/>
              <a:t>Have any additional substantive input?</a:t>
            </a:r>
          </a:p>
          <a:p>
            <a:endParaRPr lang="en-US" dirty="0"/>
          </a:p>
        </p:txBody>
      </p:sp>
      <p:sp>
        <p:nvSpPr>
          <p:cNvPr id="3" name="Subtitle 2"/>
          <p:cNvSpPr>
            <a:spLocks noGrp="1"/>
          </p:cNvSpPr>
          <p:nvPr>
            <p:ph type="subTitle" idx="10"/>
          </p:nvPr>
        </p:nvSpPr>
        <p:spPr/>
        <p:txBody>
          <a:bodyPr/>
          <a:lstStyle/>
          <a:p>
            <a:r>
              <a:rPr lang="en-US" dirty="0" smtClean="0"/>
              <a:t>Part 3</a:t>
            </a:r>
            <a:endParaRPr lang="en-US" dirty="0"/>
          </a:p>
        </p:txBody>
      </p:sp>
      <p:sp>
        <p:nvSpPr>
          <p:cNvPr id="4" name="Title 3"/>
          <p:cNvSpPr>
            <a:spLocks noGrp="1"/>
          </p:cNvSpPr>
          <p:nvPr>
            <p:ph type="title"/>
          </p:nvPr>
        </p:nvSpPr>
        <p:spPr/>
        <p:txBody>
          <a:bodyPr/>
          <a:lstStyle/>
          <a:p>
            <a:r>
              <a:rPr lang="en-US"/>
              <a:t>Matter for </a:t>
            </a:r>
            <a:r>
              <a:rPr lang="en-US" smtClean="0"/>
              <a:t>IESBA </a:t>
            </a:r>
            <a:r>
              <a:rPr lang="en-US"/>
              <a:t>Consideration </a:t>
            </a:r>
          </a:p>
        </p:txBody>
      </p:sp>
    </p:spTree>
    <p:extLst>
      <p:ext uri="{BB962C8B-B14F-4D97-AF65-F5344CB8AC3E}">
        <p14:creationId xmlns:p14="http://schemas.microsoft.com/office/powerpoint/2010/main" val="37547859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52550"/>
            <a:ext cx="8839200" cy="3048000"/>
          </a:xfrm>
        </p:spPr>
        <p:txBody>
          <a:bodyPr/>
          <a:lstStyle/>
          <a:p>
            <a:pPr>
              <a:lnSpc>
                <a:spcPts val="3000"/>
              </a:lnSpc>
              <a:spcBef>
                <a:spcPts val="1800"/>
              </a:spcBef>
            </a:pPr>
            <a:r>
              <a:rPr lang="en-US" dirty="0" smtClean="0"/>
              <a:t>Obtain final Board views on any outstanding issues</a:t>
            </a:r>
          </a:p>
          <a:p>
            <a:pPr>
              <a:lnSpc>
                <a:spcPts val="3000"/>
              </a:lnSpc>
              <a:spcBef>
                <a:spcPts val="1800"/>
              </a:spcBef>
            </a:pPr>
            <a:r>
              <a:rPr lang="en-US" dirty="0" smtClean="0"/>
              <a:t>Discuss and agree to final revisions to proposed texts</a:t>
            </a:r>
          </a:p>
          <a:p>
            <a:pPr lvl="1">
              <a:lnSpc>
                <a:spcPts val="3000"/>
              </a:lnSpc>
              <a:spcBef>
                <a:spcPts val="1800"/>
              </a:spcBef>
            </a:pPr>
            <a:r>
              <a:rPr lang="en-US" dirty="0" smtClean="0"/>
              <a:t>Consideration will be given to refinements and revisions developed during meeting </a:t>
            </a:r>
          </a:p>
          <a:p>
            <a:pPr>
              <a:lnSpc>
                <a:spcPts val="3000"/>
              </a:lnSpc>
              <a:spcBef>
                <a:spcPts val="1800"/>
              </a:spcBef>
            </a:pPr>
            <a:r>
              <a:rPr lang="en-US" dirty="0" smtClean="0"/>
              <a:t>Approve final texts</a:t>
            </a:r>
          </a:p>
        </p:txBody>
      </p:sp>
      <p:sp>
        <p:nvSpPr>
          <p:cNvPr id="3" name="Subtitle 2"/>
          <p:cNvSpPr>
            <a:spLocks noGrp="1"/>
          </p:cNvSpPr>
          <p:nvPr>
            <p:ph type="subTitle" idx="10"/>
          </p:nvPr>
        </p:nvSpPr>
        <p:spPr>
          <a:xfrm>
            <a:off x="381000" y="127636"/>
            <a:ext cx="2667000" cy="81914"/>
          </a:xfrm>
        </p:spPr>
        <p:txBody>
          <a:bodyPr/>
          <a:lstStyle/>
          <a:p>
            <a:r>
              <a:rPr lang="en-US" dirty="0" smtClean="0"/>
              <a:t>Structure and Safeguards</a:t>
            </a:r>
            <a:endParaRPr lang="en-US" dirty="0"/>
          </a:p>
        </p:txBody>
      </p:sp>
      <p:sp>
        <p:nvSpPr>
          <p:cNvPr id="4" name="Title 3"/>
          <p:cNvSpPr>
            <a:spLocks noGrp="1"/>
          </p:cNvSpPr>
          <p:nvPr>
            <p:ph type="title"/>
          </p:nvPr>
        </p:nvSpPr>
        <p:spPr/>
        <p:txBody>
          <a:bodyPr/>
          <a:lstStyle/>
          <a:p>
            <a:r>
              <a:rPr lang="en-US" dirty="0" smtClean="0"/>
              <a:t>Combined Objectives for December Meeting </a:t>
            </a:r>
            <a:endParaRPr lang="en-US" dirty="0"/>
          </a:p>
        </p:txBody>
      </p:sp>
    </p:spTree>
    <p:extLst>
      <p:ext uri="{BB962C8B-B14F-4D97-AF65-F5344CB8AC3E}">
        <p14:creationId xmlns:p14="http://schemas.microsoft.com/office/powerpoint/2010/main" val="273148044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839200" cy="3276600"/>
          </a:xfrm>
        </p:spPr>
        <p:txBody>
          <a:bodyPr/>
          <a:lstStyle/>
          <a:p>
            <a:r>
              <a:rPr lang="en-US" dirty="0" smtClean="0"/>
              <a:t>400.4 and throughout – Abbreviations for titles of standards defined in Glossary </a:t>
            </a:r>
          </a:p>
          <a:p>
            <a:r>
              <a:rPr lang="en-US" dirty="0" smtClean="0"/>
              <a:t>400.7 – Refinements to align with changes to CF</a:t>
            </a:r>
          </a:p>
          <a:p>
            <a:r>
              <a:rPr lang="en-US" b="1" dirty="0" smtClean="0"/>
              <a:t>410.3 A6, 410.7 A2 and</a:t>
            </a:r>
            <a:r>
              <a:rPr lang="en-US" dirty="0" smtClean="0"/>
              <a:t> </a:t>
            </a:r>
            <a:r>
              <a:rPr lang="en-US" b="1" dirty="0" smtClean="0"/>
              <a:t>410.12 A3 </a:t>
            </a:r>
            <a:r>
              <a:rPr lang="en-US" dirty="0" smtClean="0"/>
              <a:t>– Refinements and revisions to actions that might be SGs</a:t>
            </a:r>
          </a:p>
          <a:p>
            <a:pPr marL="0" indent="0">
              <a:spcBef>
                <a:spcPts val="1200"/>
              </a:spcBef>
              <a:buNone/>
            </a:pPr>
            <a:r>
              <a:rPr lang="en-US" i="1" dirty="0"/>
              <a:t>Substantive Advance Input</a:t>
            </a:r>
          </a:p>
          <a:p>
            <a:r>
              <a:rPr lang="en-US" dirty="0" smtClean="0"/>
              <a:t>None </a:t>
            </a:r>
            <a:r>
              <a:rPr lang="en-US" dirty="0"/>
              <a:t>as of </a:t>
            </a:r>
            <a:r>
              <a:rPr lang="en-US" dirty="0" smtClean="0"/>
              <a:t>December 2, 2017</a:t>
            </a:r>
            <a:endParaRPr lang="en-US" dirty="0"/>
          </a:p>
          <a:p>
            <a:pPr marL="0" indent="0">
              <a:buNone/>
            </a:pPr>
            <a:endParaRPr lang="en-US" dirty="0" smtClean="0"/>
          </a:p>
        </p:txBody>
      </p:sp>
      <p:sp>
        <p:nvSpPr>
          <p:cNvPr id="4" name="Title 3"/>
          <p:cNvSpPr>
            <a:spLocks noGrp="1"/>
          </p:cNvSpPr>
          <p:nvPr>
            <p:ph type="title"/>
          </p:nvPr>
        </p:nvSpPr>
        <p:spPr/>
        <p:txBody>
          <a:bodyPr/>
          <a:lstStyle/>
          <a:p>
            <a:r>
              <a:rPr lang="en-US" dirty="0" smtClean="0"/>
              <a:t>Part 4A </a:t>
            </a:r>
            <a:r>
              <a:rPr lang="mr-IN" dirty="0" smtClean="0"/>
              <a:t>–</a:t>
            </a:r>
            <a:r>
              <a:rPr lang="en-US" dirty="0" smtClean="0"/>
              <a:t> Sections 400-410 </a:t>
            </a:r>
            <a:r>
              <a:rPr lang="en-US" dirty="0"/>
              <a:t>[1]</a:t>
            </a:r>
          </a:p>
        </p:txBody>
      </p:sp>
      <p:sp>
        <p:nvSpPr>
          <p:cNvPr id="3" name="Subtitle 2"/>
          <p:cNvSpPr>
            <a:spLocks noGrp="1"/>
          </p:cNvSpPr>
          <p:nvPr>
            <p:ph type="subTitle" idx="10"/>
          </p:nvPr>
        </p:nvSpPr>
        <p:spPr>
          <a:xfrm>
            <a:off x="375745" y="158510"/>
            <a:ext cx="2667000" cy="171450"/>
          </a:xfrm>
        </p:spPr>
        <p:txBody>
          <a:bodyPr/>
          <a:lstStyle/>
          <a:p>
            <a:r>
              <a:rPr lang="en-US" dirty="0" smtClean="0"/>
              <a:t>Structure and Safeguards</a:t>
            </a:r>
            <a:endParaRPr lang="en-US" dirty="0"/>
          </a:p>
        </p:txBody>
      </p:sp>
    </p:spTree>
    <p:extLst>
      <p:ext uri="{BB962C8B-B14F-4D97-AF65-F5344CB8AC3E}">
        <p14:creationId xmlns:p14="http://schemas.microsoft.com/office/powerpoint/2010/main" val="32780050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28750"/>
            <a:ext cx="8686800" cy="3215640"/>
          </a:xfrm>
        </p:spPr>
        <p:txBody>
          <a:bodyPr/>
          <a:lstStyle/>
          <a:p>
            <a:r>
              <a:rPr lang="en-US" dirty="0" smtClean="0"/>
              <a:t>Do Board members</a:t>
            </a:r>
          </a:p>
          <a:p>
            <a:pPr lvl="1"/>
            <a:r>
              <a:rPr lang="en-US" sz="2200" dirty="0" smtClean="0"/>
              <a:t>Agree with the proposed revisions to the 400 series?</a:t>
            </a:r>
          </a:p>
          <a:p>
            <a:pPr lvl="1"/>
            <a:r>
              <a:rPr lang="en-US" sz="2200" dirty="0" smtClean="0"/>
              <a:t>Have any comments on the advance input highlighted in this presentation?</a:t>
            </a:r>
          </a:p>
          <a:p>
            <a:pPr lvl="1"/>
            <a:r>
              <a:rPr lang="en-US" sz="2200" dirty="0" smtClean="0"/>
              <a:t>Have any additional substantive input?</a:t>
            </a:r>
          </a:p>
          <a:p>
            <a:endParaRPr lang="en-US" dirty="0"/>
          </a:p>
        </p:txBody>
      </p:sp>
      <p:sp>
        <p:nvSpPr>
          <p:cNvPr id="3" name="Subtitle 2"/>
          <p:cNvSpPr>
            <a:spLocks noGrp="1"/>
          </p:cNvSpPr>
          <p:nvPr>
            <p:ph type="subTitle" idx="10"/>
          </p:nvPr>
        </p:nvSpPr>
        <p:spPr/>
        <p:txBody>
          <a:bodyPr/>
          <a:lstStyle/>
          <a:p>
            <a:r>
              <a:rPr lang="en-US" dirty="0"/>
              <a:t>Part 4A </a:t>
            </a:r>
            <a:r>
              <a:rPr lang="mr-IN" dirty="0"/>
              <a:t>–</a:t>
            </a:r>
            <a:r>
              <a:rPr lang="en-US" dirty="0"/>
              <a:t> Sections </a:t>
            </a:r>
            <a:r>
              <a:rPr lang="en-US" dirty="0" smtClean="0"/>
              <a:t>400s</a:t>
            </a:r>
            <a:endParaRPr lang="en-US" dirty="0"/>
          </a:p>
        </p:txBody>
      </p:sp>
      <p:sp>
        <p:nvSpPr>
          <p:cNvPr id="4" name="Title 3"/>
          <p:cNvSpPr>
            <a:spLocks noGrp="1"/>
          </p:cNvSpPr>
          <p:nvPr>
            <p:ph type="title"/>
          </p:nvPr>
        </p:nvSpPr>
        <p:spPr/>
        <p:txBody>
          <a:bodyPr/>
          <a:lstStyle/>
          <a:p>
            <a:r>
              <a:rPr lang="en-US" dirty="0" smtClean="0"/>
              <a:t>Matters </a:t>
            </a:r>
            <a:r>
              <a:rPr lang="en-US" dirty="0"/>
              <a:t>for </a:t>
            </a:r>
            <a:r>
              <a:rPr lang="en-US" dirty="0" smtClean="0"/>
              <a:t>IESBA </a:t>
            </a:r>
            <a:r>
              <a:rPr lang="en-US" dirty="0"/>
              <a:t>Consideration </a:t>
            </a:r>
          </a:p>
        </p:txBody>
      </p:sp>
    </p:spTree>
    <p:extLst>
      <p:ext uri="{BB962C8B-B14F-4D97-AF65-F5344CB8AC3E}">
        <p14:creationId xmlns:p14="http://schemas.microsoft.com/office/powerpoint/2010/main" val="399894001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763000" cy="2978474"/>
          </a:xfrm>
        </p:spPr>
        <p:txBody>
          <a:bodyPr/>
          <a:lstStyle/>
          <a:p>
            <a:r>
              <a:rPr lang="en-US" sz="2200" b="1" dirty="0" smtClean="0"/>
              <a:t>510.10 A1 to 510.10 A13 </a:t>
            </a:r>
            <a:r>
              <a:rPr lang="mr-IN" sz="2200" dirty="0" smtClean="0"/>
              <a:t>–</a:t>
            </a:r>
            <a:r>
              <a:rPr lang="en-US" sz="2200" dirty="0" smtClean="0"/>
              <a:t> Refinements to actions that might be SGs in relation to financial interests – other circumstances </a:t>
            </a:r>
          </a:p>
          <a:p>
            <a:pPr lvl="1"/>
            <a:r>
              <a:rPr lang="en-US" sz="1800" dirty="0" smtClean="0"/>
              <a:t>Added subheadings to improve readability </a:t>
            </a:r>
          </a:p>
          <a:p>
            <a:r>
              <a:rPr lang="en-US" sz="2200" b="1" dirty="0" smtClean="0"/>
              <a:t>520.6 A1 to 520.6 A2</a:t>
            </a:r>
            <a:r>
              <a:rPr lang="en-US" sz="2200" dirty="0" smtClean="0"/>
              <a:t> </a:t>
            </a:r>
            <a:r>
              <a:rPr lang="mr-IN" sz="2200" dirty="0" smtClean="0"/>
              <a:t>–</a:t>
            </a:r>
            <a:r>
              <a:rPr lang="en-US" sz="2200" dirty="0"/>
              <a:t> </a:t>
            </a:r>
            <a:r>
              <a:rPr lang="en-US" sz="2200" dirty="0" smtClean="0"/>
              <a:t>Added “intimidation threats” </a:t>
            </a:r>
          </a:p>
          <a:p>
            <a:r>
              <a:rPr lang="en-US" sz="2200" b="1" dirty="0" smtClean="0"/>
              <a:t>522.4 A3 </a:t>
            </a:r>
            <a:r>
              <a:rPr lang="mr-IN" sz="2200" dirty="0" smtClean="0"/>
              <a:t>–</a:t>
            </a:r>
            <a:r>
              <a:rPr lang="en-US" sz="2200" dirty="0"/>
              <a:t> </a:t>
            </a:r>
            <a:r>
              <a:rPr lang="en-US" sz="2200" dirty="0" smtClean="0"/>
              <a:t>“…individual conducting review…” replaced with “…appropriate reviewer…”</a:t>
            </a:r>
            <a:endParaRPr lang="en-US" sz="2200" dirty="0"/>
          </a:p>
          <a:p>
            <a:pPr marL="0" indent="0">
              <a:spcBef>
                <a:spcPts val="1200"/>
              </a:spcBef>
              <a:buNone/>
            </a:pPr>
            <a:r>
              <a:rPr lang="en-US" sz="2000" i="1" dirty="0"/>
              <a:t>Substantive Advance Input</a:t>
            </a:r>
          </a:p>
          <a:p>
            <a:r>
              <a:rPr lang="en-US" sz="2200" dirty="0" smtClean="0"/>
              <a:t>510.10 A1 – Question about placement of close/immediate family </a:t>
            </a:r>
            <a:endParaRPr lang="en-US" sz="2200" dirty="0"/>
          </a:p>
          <a:p>
            <a:pPr marL="0" indent="0">
              <a:buNone/>
            </a:pPr>
            <a:endParaRPr lang="en-US" dirty="0" smtClean="0"/>
          </a:p>
        </p:txBody>
      </p:sp>
      <p:sp>
        <p:nvSpPr>
          <p:cNvPr id="4" name="Title 3"/>
          <p:cNvSpPr>
            <a:spLocks noGrp="1"/>
          </p:cNvSpPr>
          <p:nvPr>
            <p:ph type="title"/>
          </p:nvPr>
        </p:nvSpPr>
        <p:spPr/>
        <p:txBody>
          <a:bodyPr/>
          <a:lstStyle/>
          <a:p>
            <a:r>
              <a:rPr lang="en-US" dirty="0" smtClean="0"/>
              <a:t>Part 4A </a:t>
            </a:r>
            <a:r>
              <a:rPr lang="mr-IN" dirty="0" smtClean="0"/>
              <a:t>–</a:t>
            </a:r>
            <a:r>
              <a:rPr lang="en-US" dirty="0" smtClean="0"/>
              <a:t> Sections 510-523</a:t>
            </a:r>
            <a:endParaRPr lang="en-US" dirty="0"/>
          </a:p>
        </p:txBody>
      </p:sp>
      <p:sp>
        <p:nvSpPr>
          <p:cNvPr id="3" name="Subtitle 2"/>
          <p:cNvSpPr>
            <a:spLocks noGrp="1"/>
          </p:cNvSpPr>
          <p:nvPr>
            <p:ph type="subTitle" idx="10"/>
          </p:nvPr>
        </p:nvSpPr>
        <p:spPr>
          <a:xfrm>
            <a:off x="375745" y="158510"/>
            <a:ext cx="2667000" cy="171450"/>
          </a:xfrm>
        </p:spPr>
        <p:txBody>
          <a:bodyPr/>
          <a:lstStyle/>
          <a:p>
            <a:endParaRPr lang="en-US" dirty="0"/>
          </a:p>
        </p:txBody>
      </p:sp>
    </p:spTree>
    <p:extLst>
      <p:ext uri="{BB962C8B-B14F-4D97-AF65-F5344CB8AC3E}">
        <p14:creationId xmlns:p14="http://schemas.microsoft.com/office/powerpoint/2010/main" val="19827255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28750"/>
            <a:ext cx="8763000" cy="2978474"/>
          </a:xfrm>
        </p:spPr>
        <p:txBody>
          <a:bodyPr/>
          <a:lstStyle/>
          <a:p>
            <a:r>
              <a:rPr lang="en-US" dirty="0" smtClean="0"/>
              <a:t>524.4 A2 </a:t>
            </a:r>
            <a:r>
              <a:rPr lang="mr-IN" dirty="0" smtClean="0"/>
              <a:t>–</a:t>
            </a:r>
            <a:r>
              <a:rPr lang="en-US" dirty="0" smtClean="0"/>
              <a:t> Clarified which provisions are being referenced</a:t>
            </a:r>
          </a:p>
          <a:p>
            <a:r>
              <a:rPr lang="en-US" b="1" dirty="0" smtClean="0"/>
              <a:t>525.3 A1 to 525.3 A2 </a:t>
            </a:r>
            <a:r>
              <a:rPr lang="mr-IN" dirty="0" smtClean="0"/>
              <a:t>–</a:t>
            </a:r>
            <a:r>
              <a:rPr lang="en-US" dirty="0" smtClean="0"/>
              <a:t> Refinements to SGs relating to  threats created from a loan of personnel</a:t>
            </a:r>
          </a:p>
          <a:p>
            <a:r>
              <a:rPr lang="en-US" b="1" dirty="0" smtClean="0"/>
              <a:t>540.3 A6 </a:t>
            </a:r>
            <a:r>
              <a:rPr lang="en-US" dirty="0" smtClean="0"/>
              <a:t>– Refinements to examples of SGs in LA section to enhance consistency in drafting </a:t>
            </a:r>
          </a:p>
          <a:p>
            <a:pPr marL="0" indent="0">
              <a:spcBef>
                <a:spcPts val="1200"/>
              </a:spcBef>
              <a:buNone/>
            </a:pPr>
            <a:r>
              <a:rPr lang="en-US" i="1" dirty="0" smtClean="0"/>
              <a:t>Substantive </a:t>
            </a:r>
            <a:r>
              <a:rPr lang="en-US" i="1" dirty="0"/>
              <a:t>Advance Input</a:t>
            </a:r>
          </a:p>
          <a:p>
            <a:pPr lvl="0"/>
            <a:r>
              <a:rPr lang="en-US" dirty="0" smtClean="0"/>
              <a:t>525.3A1 – additional examples of SGs suggested</a:t>
            </a:r>
          </a:p>
        </p:txBody>
      </p:sp>
      <p:sp>
        <p:nvSpPr>
          <p:cNvPr id="4" name="Title 3"/>
          <p:cNvSpPr>
            <a:spLocks noGrp="1"/>
          </p:cNvSpPr>
          <p:nvPr>
            <p:ph type="title"/>
          </p:nvPr>
        </p:nvSpPr>
        <p:spPr/>
        <p:txBody>
          <a:bodyPr/>
          <a:lstStyle/>
          <a:p>
            <a:r>
              <a:rPr lang="en-US" dirty="0" smtClean="0"/>
              <a:t>Part 4A </a:t>
            </a:r>
            <a:r>
              <a:rPr lang="mr-IN" dirty="0" smtClean="0"/>
              <a:t>–</a:t>
            </a:r>
            <a:r>
              <a:rPr lang="en-US" dirty="0" smtClean="0"/>
              <a:t> Sections 524-540</a:t>
            </a:r>
            <a:endParaRPr lang="en-US" dirty="0"/>
          </a:p>
        </p:txBody>
      </p:sp>
      <p:sp>
        <p:nvSpPr>
          <p:cNvPr id="3" name="Subtitle 2"/>
          <p:cNvSpPr>
            <a:spLocks noGrp="1"/>
          </p:cNvSpPr>
          <p:nvPr>
            <p:ph type="subTitle" idx="10"/>
          </p:nvPr>
        </p:nvSpPr>
        <p:spPr>
          <a:xfrm>
            <a:off x="375745" y="158510"/>
            <a:ext cx="2667000" cy="171450"/>
          </a:xfrm>
        </p:spPr>
        <p:txBody>
          <a:bodyPr/>
          <a:lstStyle/>
          <a:p>
            <a:endParaRPr lang="en-US" dirty="0"/>
          </a:p>
        </p:txBody>
      </p:sp>
    </p:spTree>
    <p:extLst>
      <p:ext uri="{BB962C8B-B14F-4D97-AF65-F5344CB8AC3E}">
        <p14:creationId xmlns:p14="http://schemas.microsoft.com/office/powerpoint/2010/main" val="236066838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28750"/>
            <a:ext cx="8686800" cy="3215640"/>
          </a:xfrm>
        </p:spPr>
        <p:txBody>
          <a:bodyPr/>
          <a:lstStyle/>
          <a:p>
            <a:r>
              <a:rPr lang="en-US" dirty="0" smtClean="0"/>
              <a:t>Do Board members</a:t>
            </a:r>
          </a:p>
          <a:p>
            <a:pPr lvl="1"/>
            <a:r>
              <a:rPr lang="en-US" sz="2200" dirty="0" smtClean="0"/>
              <a:t>Agree with the proposed revisions to the 500-series?</a:t>
            </a:r>
          </a:p>
          <a:p>
            <a:pPr lvl="1"/>
            <a:r>
              <a:rPr lang="en-US" sz="2200" dirty="0" smtClean="0"/>
              <a:t>Have any comments on the advance input highlighted in this presentation?</a:t>
            </a:r>
          </a:p>
          <a:p>
            <a:pPr lvl="1"/>
            <a:r>
              <a:rPr lang="en-US" sz="2200" dirty="0" smtClean="0"/>
              <a:t>Have any additional substantive input?</a:t>
            </a:r>
          </a:p>
          <a:p>
            <a:endParaRPr lang="en-US" dirty="0"/>
          </a:p>
        </p:txBody>
      </p:sp>
      <p:sp>
        <p:nvSpPr>
          <p:cNvPr id="3" name="Subtitle 2"/>
          <p:cNvSpPr>
            <a:spLocks noGrp="1"/>
          </p:cNvSpPr>
          <p:nvPr>
            <p:ph type="subTitle" idx="10"/>
          </p:nvPr>
        </p:nvSpPr>
        <p:spPr/>
        <p:txBody>
          <a:bodyPr/>
          <a:lstStyle/>
          <a:p>
            <a:r>
              <a:rPr lang="en-US" dirty="0"/>
              <a:t>Part 4A </a:t>
            </a:r>
            <a:r>
              <a:rPr lang="mr-IN" dirty="0"/>
              <a:t>–</a:t>
            </a:r>
            <a:r>
              <a:rPr lang="en-US" dirty="0"/>
              <a:t> </a:t>
            </a:r>
            <a:r>
              <a:rPr lang="en-US" dirty="0" smtClean="0"/>
              <a:t>500s</a:t>
            </a:r>
            <a:endParaRPr lang="en-US" dirty="0"/>
          </a:p>
        </p:txBody>
      </p:sp>
      <p:sp>
        <p:nvSpPr>
          <p:cNvPr id="4" name="Title 3"/>
          <p:cNvSpPr>
            <a:spLocks noGrp="1"/>
          </p:cNvSpPr>
          <p:nvPr>
            <p:ph type="title"/>
          </p:nvPr>
        </p:nvSpPr>
        <p:spPr/>
        <p:txBody>
          <a:bodyPr/>
          <a:lstStyle/>
          <a:p>
            <a:r>
              <a:rPr lang="en-US" dirty="0" smtClean="0"/>
              <a:t>Matters </a:t>
            </a:r>
            <a:r>
              <a:rPr lang="en-US" dirty="0"/>
              <a:t>for </a:t>
            </a:r>
            <a:r>
              <a:rPr lang="en-US" dirty="0" smtClean="0"/>
              <a:t>IESBA </a:t>
            </a:r>
            <a:r>
              <a:rPr lang="en-US" dirty="0"/>
              <a:t>Consideration </a:t>
            </a:r>
          </a:p>
        </p:txBody>
      </p:sp>
    </p:spTree>
    <p:extLst>
      <p:ext uri="{BB962C8B-B14F-4D97-AF65-F5344CB8AC3E}">
        <p14:creationId xmlns:p14="http://schemas.microsoft.com/office/powerpoint/2010/main" val="2713126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52550"/>
            <a:ext cx="8763000" cy="2978474"/>
          </a:xfrm>
        </p:spPr>
        <p:txBody>
          <a:bodyPr/>
          <a:lstStyle/>
          <a:p>
            <a:r>
              <a:rPr lang="en-US" sz="2200" b="1" dirty="0" smtClean="0"/>
              <a:t>600.4 A1 to 600.5 A4 </a:t>
            </a:r>
            <a:r>
              <a:rPr lang="en-US" sz="2200" dirty="0" smtClean="0"/>
              <a:t>–Re-ordered to improve flow of provisions for evaluating threats </a:t>
            </a:r>
          </a:p>
          <a:p>
            <a:r>
              <a:rPr lang="en-US" sz="2200" b="1" dirty="0" smtClean="0"/>
              <a:t>600.6 A1 to 600.6 A2 </a:t>
            </a:r>
            <a:r>
              <a:rPr lang="en-US" sz="2200" dirty="0" smtClean="0"/>
              <a:t>– Additional explanation to emphasize the application of certain overarching provisions to address threats in the context of providing NAS to audit clients </a:t>
            </a:r>
            <a:endParaRPr lang="en-US" sz="2200" b="1" dirty="0" smtClean="0"/>
          </a:p>
          <a:p>
            <a:pPr marL="0" indent="0">
              <a:spcBef>
                <a:spcPts val="1200"/>
              </a:spcBef>
              <a:buNone/>
            </a:pPr>
            <a:r>
              <a:rPr lang="en-US" i="1" dirty="0" smtClean="0"/>
              <a:t>Substantive Advance Input</a:t>
            </a:r>
          </a:p>
          <a:p>
            <a:r>
              <a:rPr lang="en-US" sz="2200" dirty="0" smtClean="0"/>
              <a:t>Material in </a:t>
            </a:r>
            <a:r>
              <a:rPr lang="en-US" sz="2200" b="1" dirty="0" smtClean="0"/>
              <a:t>600.6 A1 to 600.6 A2 </a:t>
            </a:r>
            <a:r>
              <a:rPr lang="en-US" sz="2200" dirty="0" smtClean="0"/>
              <a:t>appear duplicative</a:t>
            </a:r>
          </a:p>
          <a:p>
            <a:r>
              <a:rPr lang="en-US" sz="2200" dirty="0" smtClean="0"/>
              <a:t>To align with </a:t>
            </a:r>
            <a:r>
              <a:rPr lang="en-US" sz="2200" b="1" dirty="0" smtClean="0"/>
              <a:t>600.6 A1</a:t>
            </a:r>
            <a:r>
              <a:rPr lang="en-US" sz="2200" dirty="0" smtClean="0"/>
              <a:t>, should “firm” be added to 120.10 A1? </a:t>
            </a:r>
          </a:p>
          <a:p>
            <a:endParaRPr lang="en-US" sz="2200" dirty="0" smtClean="0"/>
          </a:p>
          <a:p>
            <a:endParaRPr lang="en-US" dirty="0"/>
          </a:p>
          <a:p>
            <a:pPr marL="0" indent="0">
              <a:buNone/>
            </a:pPr>
            <a:endParaRPr lang="en-US" dirty="0" smtClean="0"/>
          </a:p>
        </p:txBody>
      </p:sp>
      <p:sp>
        <p:nvSpPr>
          <p:cNvPr id="4" name="Title 3"/>
          <p:cNvSpPr>
            <a:spLocks noGrp="1"/>
          </p:cNvSpPr>
          <p:nvPr>
            <p:ph type="title"/>
          </p:nvPr>
        </p:nvSpPr>
        <p:spPr/>
        <p:txBody>
          <a:bodyPr/>
          <a:lstStyle/>
          <a:p>
            <a:r>
              <a:rPr lang="en-US" dirty="0" smtClean="0"/>
              <a:t>Part 4A </a:t>
            </a:r>
            <a:r>
              <a:rPr lang="mr-IN" dirty="0" smtClean="0"/>
              <a:t>–</a:t>
            </a:r>
            <a:r>
              <a:rPr lang="en-US" dirty="0" smtClean="0"/>
              <a:t> Section 600 General Provisions [1]</a:t>
            </a:r>
            <a:endParaRPr lang="en-US" dirty="0"/>
          </a:p>
        </p:txBody>
      </p:sp>
      <p:sp>
        <p:nvSpPr>
          <p:cNvPr id="3" name="Subtitle 2"/>
          <p:cNvSpPr>
            <a:spLocks noGrp="1"/>
          </p:cNvSpPr>
          <p:nvPr>
            <p:ph type="subTitle" idx="10"/>
          </p:nvPr>
        </p:nvSpPr>
        <p:spPr>
          <a:xfrm>
            <a:off x="375745" y="158510"/>
            <a:ext cx="2667000" cy="171450"/>
          </a:xfrm>
        </p:spPr>
        <p:txBody>
          <a:bodyPr/>
          <a:lstStyle/>
          <a:p>
            <a:endParaRPr lang="en-US"/>
          </a:p>
        </p:txBody>
      </p:sp>
    </p:spTree>
    <p:extLst>
      <p:ext uri="{BB962C8B-B14F-4D97-AF65-F5344CB8AC3E}">
        <p14:creationId xmlns:p14="http://schemas.microsoft.com/office/powerpoint/2010/main" val="122129268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28750"/>
            <a:ext cx="8763000" cy="2978474"/>
          </a:xfrm>
        </p:spPr>
        <p:txBody>
          <a:bodyPr/>
          <a:lstStyle/>
          <a:p>
            <a:r>
              <a:rPr lang="en-US" sz="2200" b="1" dirty="0"/>
              <a:t>R600.9</a:t>
            </a:r>
            <a:r>
              <a:rPr lang="en-US" sz="2200" dirty="0"/>
              <a:t> </a:t>
            </a:r>
            <a:r>
              <a:rPr lang="mr-IN" sz="2200" dirty="0"/>
              <a:t>–</a:t>
            </a:r>
            <a:r>
              <a:rPr lang="en-US" sz="2200" dirty="0"/>
              <a:t> </a:t>
            </a:r>
            <a:r>
              <a:rPr lang="en-US" sz="2200" dirty="0" smtClean="0"/>
              <a:t>Clarification to “</a:t>
            </a:r>
            <a:r>
              <a:rPr lang="en-US" sz="2200" dirty="0"/>
              <a:t>R” </a:t>
            </a:r>
            <a:r>
              <a:rPr lang="en-US" sz="2200" dirty="0" smtClean="0"/>
              <a:t>para that did not include “shall”</a:t>
            </a:r>
            <a:endParaRPr lang="en-US" sz="2200" dirty="0"/>
          </a:p>
          <a:p>
            <a:r>
              <a:rPr lang="en-US" sz="2200" b="1" dirty="0"/>
              <a:t>R600.10</a:t>
            </a:r>
            <a:r>
              <a:rPr lang="en-US" sz="2200" dirty="0"/>
              <a:t> </a:t>
            </a:r>
            <a:r>
              <a:rPr lang="mr-IN" sz="2200" dirty="0"/>
              <a:t>–</a:t>
            </a:r>
            <a:r>
              <a:rPr lang="en-US" sz="2200" dirty="0"/>
              <a:t> Reversal of inadvertent </a:t>
            </a:r>
            <a:r>
              <a:rPr lang="en-US" sz="2200" dirty="0" smtClean="0"/>
              <a:t>revision to Sept draft</a:t>
            </a:r>
          </a:p>
          <a:p>
            <a:pPr marL="0" indent="0">
              <a:spcBef>
                <a:spcPts val="1200"/>
              </a:spcBef>
              <a:buNone/>
            </a:pPr>
            <a:r>
              <a:rPr lang="en-US" i="1" dirty="0" smtClean="0"/>
              <a:t>Substantive </a:t>
            </a:r>
            <a:r>
              <a:rPr lang="en-US" i="1" dirty="0"/>
              <a:t>Advance Input</a:t>
            </a:r>
          </a:p>
          <a:p>
            <a:r>
              <a:rPr lang="en-US" sz="2200" b="1" dirty="0" smtClean="0"/>
              <a:t>600.7 A2 </a:t>
            </a:r>
            <a:r>
              <a:rPr lang="en-US" sz="2200" dirty="0" smtClean="0"/>
              <a:t>– “create” vs “might create” advocacy threat</a:t>
            </a:r>
          </a:p>
          <a:p>
            <a:pPr marL="0" indent="0">
              <a:buNone/>
            </a:pPr>
            <a:endParaRPr lang="en-US" dirty="0" smtClean="0"/>
          </a:p>
        </p:txBody>
      </p:sp>
      <p:sp>
        <p:nvSpPr>
          <p:cNvPr id="4" name="Title 3"/>
          <p:cNvSpPr>
            <a:spLocks noGrp="1"/>
          </p:cNvSpPr>
          <p:nvPr>
            <p:ph type="title"/>
          </p:nvPr>
        </p:nvSpPr>
        <p:spPr/>
        <p:txBody>
          <a:bodyPr/>
          <a:lstStyle/>
          <a:p>
            <a:r>
              <a:rPr lang="en-US" dirty="0" smtClean="0"/>
              <a:t>Part 4A </a:t>
            </a:r>
            <a:r>
              <a:rPr lang="mr-IN" dirty="0" smtClean="0"/>
              <a:t>–</a:t>
            </a:r>
            <a:r>
              <a:rPr lang="en-US" dirty="0" smtClean="0"/>
              <a:t> Section 600 General Provisions [2]</a:t>
            </a:r>
            <a:endParaRPr lang="en-US" dirty="0"/>
          </a:p>
        </p:txBody>
      </p:sp>
      <p:sp>
        <p:nvSpPr>
          <p:cNvPr id="3" name="Subtitle 2"/>
          <p:cNvSpPr>
            <a:spLocks noGrp="1"/>
          </p:cNvSpPr>
          <p:nvPr>
            <p:ph type="subTitle" idx="10"/>
          </p:nvPr>
        </p:nvSpPr>
        <p:spPr>
          <a:xfrm>
            <a:off x="375745" y="158510"/>
            <a:ext cx="2667000" cy="171450"/>
          </a:xfrm>
        </p:spPr>
        <p:txBody>
          <a:bodyPr/>
          <a:lstStyle/>
          <a:p>
            <a:endParaRPr lang="en-US" dirty="0"/>
          </a:p>
        </p:txBody>
      </p:sp>
    </p:spTree>
    <p:extLst>
      <p:ext uri="{BB962C8B-B14F-4D97-AF65-F5344CB8AC3E}">
        <p14:creationId xmlns:p14="http://schemas.microsoft.com/office/powerpoint/2010/main" val="128224699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76350"/>
            <a:ext cx="8763000" cy="2978474"/>
          </a:xfrm>
        </p:spPr>
        <p:txBody>
          <a:bodyPr/>
          <a:lstStyle/>
          <a:p>
            <a:r>
              <a:rPr lang="en-US" sz="2200" b="1" dirty="0" smtClean="0"/>
              <a:t>604.5 A1 to 604.6 A1 </a:t>
            </a:r>
            <a:r>
              <a:rPr lang="en-US" sz="2200" dirty="0" smtClean="0"/>
              <a:t>– Clarifications to provisions re tax calculations for the purpose of preparing accounting entries</a:t>
            </a:r>
            <a:endParaRPr lang="en-US" sz="2200" dirty="0"/>
          </a:p>
          <a:p>
            <a:pPr marL="0" indent="0">
              <a:spcBef>
                <a:spcPts val="1200"/>
              </a:spcBef>
              <a:buNone/>
            </a:pPr>
            <a:r>
              <a:rPr lang="en-US" i="1" dirty="0"/>
              <a:t>Substantive Advance Input</a:t>
            </a:r>
          </a:p>
          <a:p>
            <a:r>
              <a:rPr lang="en-US" sz="2200" b="1" dirty="0" smtClean="0"/>
              <a:t>603.3 A4 </a:t>
            </a:r>
            <a:r>
              <a:rPr lang="en-US" sz="2200" dirty="0" smtClean="0"/>
              <a:t>– If there are no SG to address advocacy threat, is service prohibited? </a:t>
            </a:r>
          </a:p>
          <a:p>
            <a:r>
              <a:rPr lang="en-US" sz="2200" dirty="0" smtClean="0"/>
              <a:t>SMPC continue to express concern re prohibition in </a:t>
            </a:r>
            <a:r>
              <a:rPr lang="en-US" sz="2200" b="1" dirty="0" smtClean="0"/>
              <a:t>R609.7</a:t>
            </a:r>
            <a:endParaRPr lang="en-US" sz="2200" b="1" dirty="0"/>
          </a:p>
          <a:p>
            <a:pPr marL="0" indent="0">
              <a:buNone/>
            </a:pPr>
            <a:endParaRPr lang="en-US" dirty="0" smtClean="0"/>
          </a:p>
        </p:txBody>
      </p:sp>
      <p:sp>
        <p:nvSpPr>
          <p:cNvPr id="4" name="Title 3"/>
          <p:cNvSpPr>
            <a:spLocks noGrp="1"/>
          </p:cNvSpPr>
          <p:nvPr>
            <p:ph type="title"/>
          </p:nvPr>
        </p:nvSpPr>
        <p:spPr/>
        <p:txBody>
          <a:bodyPr/>
          <a:lstStyle/>
          <a:p>
            <a:r>
              <a:rPr lang="en-US" dirty="0" smtClean="0"/>
              <a:t>Part 4A </a:t>
            </a:r>
            <a:r>
              <a:rPr lang="mr-IN" dirty="0" smtClean="0"/>
              <a:t>–</a:t>
            </a:r>
            <a:r>
              <a:rPr lang="en-US" dirty="0" smtClean="0"/>
              <a:t> Section 600 Subsections </a:t>
            </a:r>
            <a:endParaRPr lang="en-US" dirty="0"/>
          </a:p>
        </p:txBody>
      </p:sp>
      <p:sp>
        <p:nvSpPr>
          <p:cNvPr id="3" name="Subtitle 2"/>
          <p:cNvSpPr>
            <a:spLocks noGrp="1"/>
          </p:cNvSpPr>
          <p:nvPr>
            <p:ph type="subTitle" idx="10"/>
          </p:nvPr>
        </p:nvSpPr>
        <p:spPr>
          <a:xfrm>
            <a:off x="375745" y="158510"/>
            <a:ext cx="2667000" cy="171450"/>
          </a:xfrm>
        </p:spPr>
        <p:txBody>
          <a:bodyPr/>
          <a:lstStyle/>
          <a:p>
            <a:r>
              <a:rPr lang="en-US" dirty="0" smtClean="0"/>
              <a:t>Safeguards</a:t>
            </a:r>
            <a:endParaRPr lang="en-US" dirty="0"/>
          </a:p>
        </p:txBody>
      </p:sp>
    </p:spTree>
    <p:extLst>
      <p:ext uri="{BB962C8B-B14F-4D97-AF65-F5344CB8AC3E}">
        <p14:creationId xmlns:p14="http://schemas.microsoft.com/office/powerpoint/2010/main" val="127287449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28750"/>
            <a:ext cx="8686800" cy="3215640"/>
          </a:xfrm>
        </p:spPr>
        <p:txBody>
          <a:bodyPr/>
          <a:lstStyle/>
          <a:p>
            <a:r>
              <a:rPr lang="en-US" dirty="0" smtClean="0"/>
              <a:t>Do Board members</a:t>
            </a:r>
          </a:p>
          <a:p>
            <a:pPr lvl="1"/>
            <a:r>
              <a:rPr lang="en-US" dirty="0" smtClean="0"/>
              <a:t>Agree with the proposed revisions to Section 600, including subsections?</a:t>
            </a:r>
          </a:p>
          <a:p>
            <a:pPr lvl="1"/>
            <a:r>
              <a:rPr lang="en-US" dirty="0" smtClean="0"/>
              <a:t>Have any comments on the advance input highlighted in this presentation?</a:t>
            </a:r>
          </a:p>
          <a:p>
            <a:pPr lvl="1"/>
            <a:r>
              <a:rPr lang="en-US" dirty="0" smtClean="0"/>
              <a:t>Have any additional substantive input?</a:t>
            </a:r>
          </a:p>
          <a:p>
            <a:endParaRPr lang="en-US" dirty="0"/>
          </a:p>
        </p:txBody>
      </p:sp>
      <p:sp>
        <p:nvSpPr>
          <p:cNvPr id="3" name="Subtitle 2"/>
          <p:cNvSpPr>
            <a:spLocks noGrp="1"/>
          </p:cNvSpPr>
          <p:nvPr>
            <p:ph type="subTitle" idx="10"/>
          </p:nvPr>
        </p:nvSpPr>
        <p:spPr>
          <a:xfrm>
            <a:off x="381000" y="57150"/>
            <a:ext cx="3962400" cy="304800"/>
          </a:xfrm>
        </p:spPr>
        <p:txBody>
          <a:bodyPr/>
          <a:lstStyle/>
          <a:p>
            <a:r>
              <a:rPr lang="en-US" dirty="0"/>
              <a:t>Part 4A </a:t>
            </a:r>
            <a:r>
              <a:rPr lang="mr-IN" dirty="0"/>
              <a:t>–</a:t>
            </a:r>
            <a:r>
              <a:rPr lang="en-US" dirty="0"/>
              <a:t> Section </a:t>
            </a:r>
            <a:r>
              <a:rPr lang="en-US" dirty="0" smtClean="0"/>
              <a:t>600</a:t>
            </a:r>
            <a:endParaRPr lang="en-US" dirty="0"/>
          </a:p>
        </p:txBody>
      </p:sp>
      <p:sp>
        <p:nvSpPr>
          <p:cNvPr id="4" name="Title 3"/>
          <p:cNvSpPr>
            <a:spLocks noGrp="1"/>
          </p:cNvSpPr>
          <p:nvPr>
            <p:ph type="title"/>
          </p:nvPr>
        </p:nvSpPr>
        <p:spPr/>
        <p:txBody>
          <a:bodyPr/>
          <a:lstStyle/>
          <a:p>
            <a:r>
              <a:rPr lang="en-US" dirty="0" smtClean="0"/>
              <a:t>Matters </a:t>
            </a:r>
            <a:r>
              <a:rPr lang="en-US" dirty="0"/>
              <a:t>for </a:t>
            </a:r>
            <a:r>
              <a:rPr lang="en-US" dirty="0" smtClean="0"/>
              <a:t>IESBA </a:t>
            </a:r>
            <a:r>
              <a:rPr lang="en-US" dirty="0"/>
              <a:t>Consideration </a:t>
            </a:r>
          </a:p>
        </p:txBody>
      </p:sp>
    </p:spTree>
    <p:extLst>
      <p:ext uri="{BB962C8B-B14F-4D97-AF65-F5344CB8AC3E}">
        <p14:creationId xmlns:p14="http://schemas.microsoft.com/office/powerpoint/2010/main" val="28335191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52550"/>
            <a:ext cx="8763000" cy="3054674"/>
          </a:xfrm>
        </p:spPr>
        <p:txBody>
          <a:bodyPr/>
          <a:lstStyle/>
          <a:p>
            <a:pPr marL="0" indent="0">
              <a:spcBef>
                <a:spcPts val="1200"/>
              </a:spcBef>
              <a:buNone/>
            </a:pPr>
            <a:r>
              <a:rPr lang="en-US" sz="2000" i="1" dirty="0" smtClean="0"/>
              <a:t>Substantive </a:t>
            </a:r>
            <a:r>
              <a:rPr lang="en-US" sz="2000" i="1" dirty="0"/>
              <a:t>Advance Input</a:t>
            </a:r>
          </a:p>
          <a:p>
            <a:r>
              <a:rPr lang="en-US" sz="2200" dirty="0" smtClean="0"/>
              <a:t>800.4 A1 – Para better positioned after R800.3</a:t>
            </a:r>
          </a:p>
          <a:p>
            <a:r>
              <a:rPr lang="en-US" sz="2200" dirty="0" smtClean="0"/>
              <a:t>800.10 A1 – Should be more closely aligned with extant 290.509</a:t>
            </a:r>
            <a:endParaRPr lang="en-US" sz="2200" dirty="0"/>
          </a:p>
          <a:p>
            <a:endParaRPr lang="en-US" i="1" dirty="0" smtClean="0"/>
          </a:p>
          <a:p>
            <a:endParaRPr lang="en-US" dirty="0" smtClean="0"/>
          </a:p>
        </p:txBody>
      </p:sp>
      <p:sp>
        <p:nvSpPr>
          <p:cNvPr id="4" name="Title 3"/>
          <p:cNvSpPr>
            <a:spLocks noGrp="1"/>
          </p:cNvSpPr>
          <p:nvPr>
            <p:ph type="title"/>
          </p:nvPr>
        </p:nvSpPr>
        <p:spPr/>
        <p:txBody>
          <a:bodyPr/>
          <a:lstStyle/>
          <a:p>
            <a:r>
              <a:rPr lang="en-US" dirty="0" smtClean="0"/>
              <a:t>Part 4B – Section 800</a:t>
            </a:r>
            <a:endParaRPr lang="en-US" dirty="0"/>
          </a:p>
        </p:txBody>
      </p:sp>
      <p:sp>
        <p:nvSpPr>
          <p:cNvPr id="3" name="Subtitle 2"/>
          <p:cNvSpPr>
            <a:spLocks noGrp="1"/>
          </p:cNvSpPr>
          <p:nvPr>
            <p:ph type="subTitle" idx="10"/>
          </p:nvPr>
        </p:nvSpPr>
        <p:spPr>
          <a:xfrm>
            <a:off x="375745" y="158510"/>
            <a:ext cx="2667000" cy="171450"/>
          </a:xfrm>
        </p:spPr>
        <p:txBody>
          <a:bodyPr/>
          <a:lstStyle/>
          <a:p>
            <a:endParaRPr lang="en-US"/>
          </a:p>
        </p:txBody>
      </p:sp>
    </p:spTree>
    <p:extLst>
      <p:ext uri="{BB962C8B-B14F-4D97-AF65-F5344CB8AC3E}">
        <p14:creationId xmlns:p14="http://schemas.microsoft.com/office/powerpoint/2010/main" val="79706748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304800" y="1352550"/>
            <a:ext cx="86106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342900" lvl="1" indent="-342900">
              <a:spcBef>
                <a:spcPts val="600"/>
              </a:spcBef>
              <a:buFontTx/>
              <a:buChar char="•"/>
            </a:pPr>
            <a:r>
              <a:rPr lang="en-US" sz="2400" dirty="0" smtClean="0">
                <a:cs typeface="ＭＳ Ｐゴシック" charset="0"/>
              </a:rPr>
              <a:t>Introductory remarks and </a:t>
            </a:r>
            <a:r>
              <a:rPr lang="en-US" sz="2400" dirty="0">
                <a:cs typeface="ＭＳ Ｐゴシック" charset="0"/>
              </a:rPr>
              <a:t>g</a:t>
            </a:r>
            <a:r>
              <a:rPr lang="en-US" sz="2400" dirty="0" smtClean="0">
                <a:cs typeface="ＭＳ Ｐゴシック" charset="0"/>
              </a:rPr>
              <a:t>eneral matters </a:t>
            </a:r>
          </a:p>
          <a:p>
            <a:pPr marL="342900" lvl="1" indent="-342900">
              <a:spcBef>
                <a:spcPts val="600"/>
              </a:spcBef>
              <a:buFontTx/>
              <a:buChar char="•"/>
            </a:pPr>
            <a:r>
              <a:rPr lang="en-US" dirty="0" smtClean="0"/>
              <a:t>“</a:t>
            </a:r>
            <a:r>
              <a:rPr lang="en-US" sz="2400" dirty="0" smtClean="0">
                <a:cs typeface="ＭＳ Ｐゴシック" charset="0"/>
              </a:rPr>
              <a:t>Walk-through” of proposed texts by section with a focus on</a:t>
            </a:r>
          </a:p>
          <a:p>
            <a:pPr lvl="1">
              <a:spcBef>
                <a:spcPts val="600"/>
              </a:spcBef>
            </a:pPr>
            <a:r>
              <a:rPr lang="en-US" dirty="0" smtClean="0"/>
              <a:t>Significant revisions highlighted in </a:t>
            </a:r>
            <a:r>
              <a:rPr lang="en-US" b="1" dirty="0" smtClean="0"/>
              <a:t>Agenda Items 2-A </a:t>
            </a:r>
            <a:r>
              <a:rPr lang="en-US" dirty="0" smtClean="0"/>
              <a:t>and </a:t>
            </a:r>
            <a:r>
              <a:rPr lang="en-US" b="1" dirty="0" smtClean="0"/>
              <a:t>2-B</a:t>
            </a:r>
          </a:p>
          <a:p>
            <a:pPr lvl="1">
              <a:spcBef>
                <a:spcPts val="600"/>
              </a:spcBef>
            </a:pPr>
            <a:r>
              <a:rPr lang="en-US" dirty="0" smtClean="0"/>
              <a:t>Substantive “advance input” comments re Structure and </a:t>
            </a:r>
            <a:r>
              <a:rPr lang="en-US" dirty="0"/>
              <a:t>Safeguards </a:t>
            </a:r>
            <a:endParaRPr lang="en-US" dirty="0" smtClean="0"/>
          </a:p>
          <a:p>
            <a:pPr marL="342900" lvl="1" indent="-342900">
              <a:spcBef>
                <a:spcPts val="600"/>
              </a:spcBef>
              <a:buFontTx/>
              <a:buChar char="•"/>
            </a:pPr>
            <a:r>
              <a:rPr lang="en-US" sz="2400" dirty="0" smtClean="0">
                <a:cs typeface="ＭＳ Ｐゴシック" charset="0"/>
              </a:rPr>
              <a:t>Board </a:t>
            </a:r>
            <a:r>
              <a:rPr lang="en-US" sz="2400" dirty="0">
                <a:cs typeface="ＭＳ Ｐゴシック" charset="0"/>
              </a:rPr>
              <a:t>members asked to </a:t>
            </a:r>
            <a:r>
              <a:rPr lang="en-US" sz="2400" dirty="0" smtClean="0">
                <a:cs typeface="ＭＳ Ｐゴシック" charset="0"/>
              </a:rPr>
              <a:t>focus </a:t>
            </a:r>
            <a:r>
              <a:rPr lang="en-US" sz="2400" dirty="0">
                <a:cs typeface="ＭＳ Ｐゴシック" charset="0"/>
              </a:rPr>
              <a:t>on substantive matters </a:t>
            </a:r>
          </a:p>
          <a:p>
            <a:pPr lvl="1">
              <a:spcBef>
                <a:spcPts val="600"/>
              </a:spcBef>
              <a:buFontTx/>
              <a:buChar char="–"/>
            </a:pPr>
            <a:r>
              <a:rPr lang="en-US" dirty="0"/>
              <a:t>Editorials and drafting refinements welcome </a:t>
            </a:r>
            <a:r>
              <a:rPr lang="en-US" dirty="0" smtClean="0"/>
              <a:t>off-line</a:t>
            </a:r>
          </a:p>
          <a:p>
            <a:pPr lvl="1">
              <a:spcBef>
                <a:spcPts val="600"/>
              </a:spcBef>
              <a:buFontTx/>
              <a:buChar char="–"/>
            </a:pPr>
            <a:r>
              <a:rPr lang="en-US" dirty="0" smtClean="0"/>
              <a:t>Thanks for advance input, including editorial refinements</a:t>
            </a:r>
            <a:endParaRPr lang="en-US" dirty="0"/>
          </a:p>
          <a:p>
            <a:pPr lvl="1">
              <a:spcBef>
                <a:spcPts val="1200"/>
              </a:spcBef>
            </a:pPr>
            <a:endParaRPr lang="en-US" dirty="0" smtClean="0"/>
          </a:p>
          <a:p>
            <a:pPr lvl="1">
              <a:spcBef>
                <a:spcPts val="1200"/>
              </a:spcBef>
            </a:pPr>
            <a:endParaRPr lang="en-US" dirty="0">
              <a:cs typeface="ＭＳ Ｐゴシック" charset="0"/>
            </a:endParaRPr>
          </a:p>
          <a:p>
            <a:pPr marL="342900" lvl="1" indent="-342900">
              <a:spcBef>
                <a:spcPts val="1200"/>
              </a:spcBef>
              <a:buFontTx/>
              <a:buChar char="•"/>
            </a:pPr>
            <a:endParaRPr lang="en-US" sz="1600" dirty="0"/>
          </a:p>
          <a:p>
            <a:pPr lvl="1">
              <a:spcBef>
                <a:spcPts val="600"/>
              </a:spcBef>
              <a:buFont typeface="Arial" panose="020B0604020202020204" pitchFamily="34" charset="0"/>
              <a:buChar char="–"/>
            </a:pPr>
            <a:endParaRPr lang="en-US" sz="1600" dirty="0" smtClean="0"/>
          </a:p>
          <a:p>
            <a:pPr lvl="1">
              <a:spcBef>
                <a:spcPts val="600"/>
              </a:spcBef>
              <a:buFont typeface="Arial" panose="020B0604020202020204" pitchFamily="34" charset="0"/>
              <a:buChar char="–"/>
            </a:pPr>
            <a:endParaRPr lang="en-US" sz="1600" dirty="0" smtClean="0"/>
          </a:p>
          <a:p>
            <a:pPr lvl="1">
              <a:spcBef>
                <a:spcPts val="600"/>
              </a:spcBef>
              <a:buFont typeface="Arial" panose="020B0604020202020204" pitchFamily="34" charset="0"/>
              <a:buChar char="–"/>
            </a:pPr>
            <a:endParaRPr lang="en-US" sz="1600" dirty="0"/>
          </a:p>
          <a:p>
            <a:pPr marL="347472" lvl="1" indent="0">
              <a:spcBef>
                <a:spcPts val="600"/>
              </a:spcBef>
              <a:buNone/>
            </a:pPr>
            <a:endParaRPr lang="en-US" sz="1600" dirty="0"/>
          </a:p>
        </p:txBody>
      </p:sp>
      <p:sp>
        <p:nvSpPr>
          <p:cNvPr id="4" name="Title 3"/>
          <p:cNvSpPr txBox="1">
            <a:spLocks/>
          </p:cNvSpPr>
          <p:nvPr/>
        </p:nvSpPr>
        <p:spPr>
          <a:xfrm>
            <a:off x="304800" y="514350"/>
            <a:ext cx="7924800" cy="40005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kern="0" dirty="0" smtClean="0"/>
              <a:t>Approach to Joint Chairs’ Presentation </a:t>
            </a:r>
            <a:endParaRPr lang="en-US" kern="0" dirty="0"/>
          </a:p>
        </p:txBody>
      </p:sp>
      <p:sp>
        <p:nvSpPr>
          <p:cNvPr id="3" name="Rectangle 2"/>
          <p:cNvSpPr/>
          <p:nvPr/>
        </p:nvSpPr>
        <p:spPr>
          <a:xfrm>
            <a:off x="304800" y="0"/>
            <a:ext cx="6114020" cy="307777"/>
          </a:xfrm>
          <a:prstGeom prst="rect">
            <a:avLst/>
          </a:prstGeom>
        </p:spPr>
        <p:txBody>
          <a:bodyPr wrap="square">
            <a:spAutoFit/>
          </a:bodyPr>
          <a:lstStyle/>
          <a:p>
            <a:r>
              <a:rPr lang="en-US" sz="1400" dirty="0">
                <a:solidFill>
                  <a:schemeClr val="bg1"/>
                </a:solidFill>
              </a:rPr>
              <a:t>Structure and Safeguards</a:t>
            </a:r>
          </a:p>
        </p:txBody>
      </p:sp>
    </p:spTree>
    <p:extLst>
      <p:ext uri="{BB962C8B-B14F-4D97-AF65-F5344CB8AC3E}">
        <p14:creationId xmlns:p14="http://schemas.microsoft.com/office/powerpoint/2010/main" val="39855408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28750"/>
            <a:ext cx="8686800" cy="3215640"/>
          </a:xfrm>
        </p:spPr>
        <p:txBody>
          <a:bodyPr/>
          <a:lstStyle/>
          <a:p>
            <a:r>
              <a:rPr lang="en-US" dirty="0" smtClean="0"/>
              <a:t>Do Board members</a:t>
            </a:r>
          </a:p>
          <a:p>
            <a:pPr lvl="1"/>
            <a:r>
              <a:rPr lang="en-US" sz="2200" dirty="0" smtClean="0"/>
              <a:t>Agree with the proposed revisions to Section 800?</a:t>
            </a:r>
          </a:p>
          <a:p>
            <a:pPr lvl="1"/>
            <a:r>
              <a:rPr lang="en-US" sz="2200" dirty="0" smtClean="0"/>
              <a:t>Have any comments on the advance input highlighted in this presentation?</a:t>
            </a:r>
          </a:p>
          <a:p>
            <a:pPr lvl="1"/>
            <a:r>
              <a:rPr lang="en-US" sz="2200" dirty="0" smtClean="0"/>
              <a:t>Have any additional substantive input?</a:t>
            </a:r>
          </a:p>
          <a:p>
            <a:endParaRPr lang="en-US" dirty="0"/>
          </a:p>
        </p:txBody>
      </p:sp>
      <p:sp>
        <p:nvSpPr>
          <p:cNvPr id="3" name="Subtitle 2"/>
          <p:cNvSpPr>
            <a:spLocks noGrp="1"/>
          </p:cNvSpPr>
          <p:nvPr>
            <p:ph type="subTitle" idx="10"/>
          </p:nvPr>
        </p:nvSpPr>
        <p:spPr>
          <a:xfrm>
            <a:off x="381000" y="40217"/>
            <a:ext cx="2667000" cy="171450"/>
          </a:xfrm>
        </p:spPr>
        <p:txBody>
          <a:bodyPr/>
          <a:lstStyle/>
          <a:p>
            <a:r>
              <a:rPr lang="en-US" dirty="0"/>
              <a:t>Section </a:t>
            </a:r>
            <a:r>
              <a:rPr lang="en-US" dirty="0" smtClean="0"/>
              <a:t>800 </a:t>
            </a:r>
            <a:endParaRPr lang="en-US" dirty="0"/>
          </a:p>
        </p:txBody>
      </p:sp>
      <p:sp>
        <p:nvSpPr>
          <p:cNvPr id="4" name="Title 3"/>
          <p:cNvSpPr>
            <a:spLocks noGrp="1"/>
          </p:cNvSpPr>
          <p:nvPr>
            <p:ph type="title"/>
          </p:nvPr>
        </p:nvSpPr>
        <p:spPr/>
        <p:txBody>
          <a:bodyPr/>
          <a:lstStyle/>
          <a:p>
            <a:r>
              <a:rPr lang="en-US" dirty="0" smtClean="0"/>
              <a:t>Matters </a:t>
            </a:r>
            <a:r>
              <a:rPr lang="en-US" dirty="0"/>
              <a:t>for </a:t>
            </a:r>
            <a:r>
              <a:rPr lang="en-US" dirty="0" smtClean="0"/>
              <a:t>IESBA </a:t>
            </a:r>
            <a:r>
              <a:rPr lang="en-US" dirty="0"/>
              <a:t>Consideration </a:t>
            </a:r>
          </a:p>
        </p:txBody>
      </p:sp>
    </p:spTree>
    <p:extLst>
      <p:ext uri="{BB962C8B-B14F-4D97-AF65-F5344CB8AC3E}">
        <p14:creationId xmlns:p14="http://schemas.microsoft.com/office/powerpoint/2010/main" val="133596429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52550"/>
            <a:ext cx="8763000" cy="3054674"/>
          </a:xfrm>
        </p:spPr>
        <p:txBody>
          <a:bodyPr/>
          <a:lstStyle/>
          <a:p>
            <a:r>
              <a:rPr lang="en-US" sz="2200" dirty="0" smtClean="0"/>
              <a:t>900.6 – </a:t>
            </a:r>
            <a:r>
              <a:rPr lang="en-US" sz="2200" dirty="0"/>
              <a:t>Refinements to align with changes to CF</a:t>
            </a:r>
          </a:p>
          <a:p>
            <a:r>
              <a:rPr lang="en-US" sz="2200" dirty="0" smtClean="0"/>
              <a:t>900.13 </a:t>
            </a:r>
            <a:r>
              <a:rPr lang="mr-IN" sz="2200" dirty="0" smtClean="0"/>
              <a:t>–</a:t>
            </a:r>
            <a:r>
              <a:rPr lang="en-US" sz="2200" dirty="0" smtClean="0"/>
              <a:t> Revision to address comment on Structure ED-2, thereby further aligning to material in extant Code</a:t>
            </a:r>
          </a:p>
          <a:p>
            <a:r>
              <a:rPr lang="en-US" sz="2200" dirty="0" smtClean="0"/>
              <a:t>R900.16 </a:t>
            </a:r>
            <a:r>
              <a:rPr lang="mr-IN" sz="2200" dirty="0" smtClean="0"/>
              <a:t>–</a:t>
            </a:r>
            <a:r>
              <a:rPr lang="en-US" sz="2200" dirty="0" smtClean="0"/>
              <a:t> Deleted 1</a:t>
            </a:r>
            <a:r>
              <a:rPr lang="en-US" sz="2200" baseline="30000" dirty="0" smtClean="0"/>
              <a:t>st</a:t>
            </a:r>
            <a:r>
              <a:rPr lang="en-US" sz="2200" dirty="0" smtClean="0"/>
              <a:t> sentence, and other refinements made in response to suggestion from IESBA member </a:t>
            </a:r>
          </a:p>
          <a:p>
            <a:pPr marL="0" indent="0">
              <a:spcBef>
                <a:spcPts val="1200"/>
              </a:spcBef>
              <a:buNone/>
            </a:pPr>
            <a:r>
              <a:rPr lang="en-US" sz="2000" i="1" dirty="0"/>
              <a:t>Substantive Advance Input</a:t>
            </a:r>
          </a:p>
          <a:p>
            <a:r>
              <a:rPr lang="en-US" sz="2200" dirty="0" smtClean="0"/>
              <a:t>900.31 A1 – Reverse revisions to avoid change in meaning </a:t>
            </a:r>
          </a:p>
          <a:p>
            <a:endParaRPr lang="en-US" sz="2200" dirty="0"/>
          </a:p>
          <a:p>
            <a:endParaRPr lang="en-US" i="1" dirty="0" smtClean="0"/>
          </a:p>
          <a:p>
            <a:endParaRPr lang="en-US" dirty="0" smtClean="0"/>
          </a:p>
        </p:txBody>
      </p:sp>
      <p:sp>
        <p:nvSpPr>
          <p:cNvPr id="4" name="Title 3"/>
          <p:cNvSpPr>
            <a:spLocks noGrp="1"/>
          </p:cNvSpPr>
          <p:nvPr>
            <p:ph type="title"/>
          </p:nvPr>
        </p:nvSpPr>
        <p:spPr/>
        <p:txBody>
          <a:bodyPr/>
          <a:lstStyle/>
          <a:p>
            <a:r>
              <a:rPr lang="en-US" dirty="0" smtClean="0"/>
              <a:t>Part 4B – Sections 900 to 990 [1]</a:t>
            </a:r>
            <a:endParaRPr lang="en-US" dirty="0"/>
          </a:p>
        </p:txBody>
      </p:sp>
      <p:sp>
        <p:nvSpPr>
          <p:cNvPr id="3" name="Subtitle 2"/>
          <p:cNvSpPr>
            <a:spLocks noGrp="1"/>
          </p:cNvSpPr>
          <p:nvPr>
            <p:ph type="subTitle" idx="10"/>
          </p:nvPr>
        </p:nvSpPr>
        <p:spPr>
          <a:xfrm>
            <a:off x="375745" y="158510"/>
            <a:ext cx="2667000" cy="171450"/>
          </a:xfrm>
        </p:spPr>
        <p:txBody>
          <a:bodyPr/>
          <a:lstStyle/>
          <a:p>
            <a:endParaRPr lang="en-US"/>
          </a:p>
        </p:txBody>
      </p:sp>
    </p:spTree>
    <p:extLst>
      <p:ext uri="{BB962C8B-B14F-4D97-AF65-F5344CB8AC3E}">
        <p14:creationId xmlns:p14="http://schemas.microsoft.com/office/powerpoint/2010/main" val="3026631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52550"/>
            <a:ext cx="8763000" cy="3054674"/>
          </a:xfrm>
        </p:spPr>
        <p:txBody>
          <a:bodyPr/>
          <a:lstStyle/>
          <a:p>
            <a:r>
              <a:rPr lang="en-US" sz="2200" b="1" dirty="0" smtClean="0"/>
              <a:t>910.8 A2 to 910.8 A7 </a:t>
            </a:r>
            <a:r>
              <a:rPr lang="mr-IN" sz="2200" dirty="0" smtClean="0"/>
              <a:t>–</a:t>
            </a:r>
            <a:r>
              <a:rPr lang="en-US" sz="2200" dirty="0" smtClean="0">
                <a:solidFill>
                  <a:srgbClr val="FF0000"/>
                </a:solidFill>
              </a:rPr>
              <a:t> </a:t>
            </a:r>
            <a:r>
              <a:rPr lang="en-US" sz="2200" dirty="0" smtClean="0"/>
              <a:t>Aligned to changes made in S510 in Part 4A re financial </a:t>
            </a:r>
            <a:r>
              <a:rPr lang="en-US" sz="2200" dirty="0"/>
              <a:t>interests – other circumstances </a:t>
            </a:r>
          </a:p>
          <a:p>
            <a:r>
              <a:rPr lang="en-US" sz="2200" b="1" dirty="0" smtClean="0"/>
              <a:t>920.4 A1 </a:t>
            </a:r>
            <a:r>
              <a:rPr lang="mr-IN" sz="2200" dirty="0" smtClean="0"/>
              <a:t>–</a:t>
            </a:r>
            <a:r>
              <a:rPr lang="en-US" sz="2200" dirty="0" smtClean="0"/>
              <a:t> Addition </a:t>
            </a:r>
            <a:r>
              <a:rPr lang="en-US" sz="2200" dirty="0"/>
              <a:t>of reference to “intimidation” threat for consistency and to align with 920.2 and 920.5 A2</a:t>
            </a:r>
          </a:p>
          <a:p>
            <a:pPr marL="0" indent="0">
              <a:spcBef>
                <a:spcPts val="1200"/>
              </a:spcBef>
              <a:buNone/>
            </a:pPr>
            <a:r>
              <a:rPr lang="en-US" sz="2000" i="1" dirty="0"/>
              <a:t>Substantive Advance Input</a:t>
            </a:r>
          </a:p>
          <a:p>
            <a:r>
              <a:rPr lang="en-US" sz="2200" dirty="0" smtClean="0"/>
              <a:t>None </a:t>
            </a:r>
            <a:r>
              <a:rPr lang="en-US" sz="2200" dirty="0"/>
              <a:t>as of </a:t>
            </a:r>
            <a:r>
              <a:rPr lang="en-US" sz="2200" dirty="0" smtClean="0"/>
              <a:t>December 2, 2017</a:t>
            </a:r>
            <a:endParaRPr lang="en-US" sz="2200" dirty="0"/>
          </a:p>
          <a:p>
            <a:endParaRPr lang="en-US" i="1" dirty="0" smtClean="0"/>
          </a:p>
          <a:p>
            <a:endParaRPr lang="en-US" dirty="0" smtClean="0"/>
          </a:p>
        </p:txBody>
      </p:sp>
      <p:sp>
        <p:nvSpPr>
          <p:cNvPr id="4" name="Title 3"/>
          <p:cNvSpPr>
            <a:spLocks noGrp="1"/>
          </p:cNvSpPr>
          <p:nvPr>
            <p:ph type="title"/>
          </p:nvPr>
        </p:nvSpPr>
        <p:spPr/>
        <p:txBody>
          <a:bodyPr/>
          <a:lstStyle/>
          <a:p>
            <a:r>
              <a:rPr lang="en-US" dirty="0" smtClean="0"/>
              <a:t>Part 4B - Sections 900 to 990 [2]</a:t>
            </a:r>
            <a:endParaRPr lang="en-US" dirty="0"/>
          </a:p>
        </p:txBody>
      </p:sp>
      <p:sp>
        <p:nvSpPr>
          <p:cNvPr id="3" name="Subtitle 2"/>
          <p:cNvSpPr>
            <a:spLocks noGrp="1"/>
          </p:cNvSpPr>
          <p:nvPr>
            <p:ph type="subTitle" idx="10"/>
          </p:nvPr>
        </p:nvSpPr>
        <p:spPr>
          <a:xfrm>
            <a:off x="375745" y="158510"/>
            <a:ext cx="2667000" cy="171450"/>
          </a:xfrm>
        </p:spPr>
        <p:txBody>
          <a:bodyPr/>
          <a:lstStyle/>
          <a:p>
            <a:endParaRPr lang="en-US"/>
          </a:p>
        </p:txBody>
      </p:sp>
    </p:spTree>
    <p:extLst>
      <p:ext uri="{BB962C8B-B14F-4D97-AF65-F5344CB8AC3E}">
        <p14:creationId xmlns:p14="http://schemas.microsoft.com/office/powerpoint/2010/main" val="2449504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839200" cy="2978474"/>
          </a:xfrm>
        </p:spPr>
        <p:txBody>
          <a:bodyPr/>
          <a:lstStyle/>
          <a:p>
            <a:r>
              <a:rPr lang="en-US" sz="2200" b="1" dirty="0" smtClean="0">
                <a:latin typeface="+mj-lt"/>
              </a:rPr>
              <a:t>940.3 A6 </a:t>
            </a:r>
            <a:r>
              <a:rPr lang="en-US" sz="2200" dirty="0" smtClean="0">
                <a:latin typeface="+mj-lt"/>
              </a:rPr>
              <a:t>– Refinements to examples of SGs in LA section to enhance consistency in drafting </a:t>
            </a:r>
          </a:p>
          <a:p>
            <a:r>
              <a:rPr lang="en-US" sz="2200" b="1" dirty="0" smtClean="0">
                <a:latin typeface="+mj-lt"/>
              </a:rPr>
              <a:t>950.5 A1, R950.7 and 950.7 A2 </a:t>
            </a:r>
            <a:r>
              <a:rPr lang="mr-IN" sz="2200" dirty="0" smtClean="0">
                <a:latin typeface="+mj-lt"/>
              </a:rPr>
              <a:t>–</a:t>
            </a:r>
            <a:r>
              <a:rPr lang="en-US" sz="2200" dirty="0" smtClean="0">
                <a:latin typeface="+mj-lt"/>
              </a:rPr>
              <a:t> Revisions and refinements to better align with changes to S600 and the provisions in extant Code for assurance engagements </a:t>
            </a:r>
          </a:p>
          <a:p>
            <a:pPr lvl="1"/>
            <a:r>
              <a:rPr lang="en-US" sz="1800" dirty="0" smtClean="0"/>
              <a:t>Responsibility for assuming </a:t>
            </a:r>
            <a:r>
              <a:rPr lang="en-US" sz="1800" dirty="0" err="1" smtClean="0"/>
              <a:t>mgt</a:t>
            </a:r>
            <a:r>
              <a:rPr lang="en-US" sz="1800" dirty="0" smtClean="0"/>
              <a:t> responsibility in the context of assurance engagements is narrower than in audit context</a:t>
            </a:r>
          </a:p>
          <a:p>
            <a:pPr marL="0" indent="0">
              <a:spcBef>
                <a:spcPts val="1200"/>
              </a:spcBef>
              <a:buNone/>
            </a:pPr>
            <a:r>
              <a:rPr lang="en-US" sz="2000" i="1" dirty="0"/>
              <a:t>Substantive Advance Input</a:t>
            </a:r>
          </a:p>
          <a:p>
            <a:r>
              <a:rPr lang="en-US" sz="2000" dirty="0" smtClean="0"/>
              <a:t>None </a:t>
            </a:r>
            <a:r>
              <a:rPr lang="en-US" sz="2000" dirty="0"/>
              <a:t>as of </a:t>
            </a:r>
            <a:r>
              <a:rPr lang="en-US" sz="2000" dirty="0" smtClean="0"/>
              <a:t>December 2, 2017</a:t>
            </a:r>
            <a:endParaRPr lang="en-US" sz="2000" dirty="0"/>
          </a:p>
          <a:p>
            <a:endParaRPr lang="en-US" sz="2200" dirty="0" smtClean="0"/>
          </a:p>
        </p:txBody>
      </p:sp>
      <p:sp>
        <p:nvSpPr>
          <p:cNvPr id="4" name="Title 3"/>
          <p:cNvSpPr>
            <a:spLocks noGrp="1"/>
          </p:cNvSpPr>
          <p:nvPr>
            <p:ph type="title"/>
          </p:nvPr>
        </p:nvSpPr>
        <p:spPr/>
        <p:txBody>
          <a:bodyPr/>
          <a:lstStyle/>
          <a:p>
            <a:r>
              <a:rPr lang="en-US" dirty="0" smtClean="0"/>
              <a:t>Part 4B </a:t>
            </a:r>
            <a:r>
              <a:rPr lang="mr-IN" dirty="0" smtClean="0"/>
              <a:t>–</a:t>
            </a:r>
            <a:r>
              <a:rPr lang="en-US" dirty="0" smtClean="0"/>
              <a:t> Sections 900-900 [3] </a:t>
            </a:r>
            <a:endParaRPr lang="en-US" dirty="0"/>
          </a:p>
        </p:txBody>
      </p:sp>
      <p:sp>
        <p:nvSpPr>
          <p:cNvPr id="3" name="Subtitle 2"/>
          <p:cNvSpPr>
            <a:spLocks noGrp="1"/>
          </p:cNvSpPr>
          <p:nvPr>
            <p:ph type="subTitle" idx="10"/>
          </p:nvPr>
        </p:nvSpPr>
        <p:spPr>
          <a:xfrm>
            <a:off x="375745" y="158510"/>
            <a:ext cx="2667000" cy="171450"/>
          </a:xfrm>
        </p:spPr>
        <p:txBody>
          <a:bodyPr/>
          <a:lstStyle/>
          <a:p>
            <a:r>
              <a:rPr lang="en-US" dirty="0" smtClean="0"/>
              <a:t>Safeguards</a:t>
            </a:r>
            <a:endParaRPr lang="en-US" dirty="0"/>
          </a:p>
        </p:txBody>
      </p:sp>
    </p:spTree>
    <p:extLst>
      <p:ext uri="{BB962C8B-B14F-4D97-AF65-F5344CB8AC3E}">
        <p14:creationId xmlns:p14="http://schemas.microsoft.com/office/powerpoint/2010/main" val="46615232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Section 999 – Retitled to Section 990, name remains unchanged</a:t>
            </a:r>
          </a:p>
          <a:p>
            <a:r>
              <a:rPr lang="de-DE" dirty="0" smtClean="0"/>
              <a:t>990.7 </a:t>
            </a:r>
            <a:r>
              <a:rPr lang="mr-IN" dirty="0" smtClean="0"/>
              <a:t>–</a:t>
            </a:r>
            <a:r>
              <a:rPr lang="en-US" dirty="0" smtClean="0"/>
              <a:t> D</a:t>
            </a:r>
            <a:r>
              <a:rPr lang="de-DE" dirty="0" smtClean="0"/>
              <a:t>eleted because Section 990 does not provide any modification to in relation to network firms in R900.16</a:t>
            </a:r>
          </a:p>
          <a:p>
            <a:pPr marL="0" indent="0">
              <a:spcBef>
                <a:spcPts val="1200"/>
              </a:spcBef>
              <a:buNone/>
            </a:pPr>
            <a:r>
              <a:rPr lang="en-US" i="1" dirty="0"/>
              <a:t>Substantive Advance Input</a:t>
            </a:r>
          </a:p>
          <a:p>
            <a:r>
              <a:rPr lang="en-US" dirty="0"/>
              <a:t>990.4 A1 – Para better positioned after R990.3</a:t>
            </a:r>
          </a:p>
          <a:p>
            <a:pPr marL="0" indent="0">
              <a:buNone/>
            </a:pPr>
            <a:endParaRPr lang="de-DE" dirty="0" smtClean="0"/>
          </a:p>
          <a:p>
            <a:endParaRPr lang="de-DE" dirty="0"/>
          </a:p>
        </p:txBody>
      </p:sp>
      <p:sp>
        <p:nvSpPr>
          <p:cNvPr id="3" name="Untertitel 2"/>
          <p:cNvSpPr>
            <a:spLocks noGrp="1"/>
          </p:cNvSpPr>
          <p:nvPr>
            <p:ph type="subTitle" idx="10"/>
          </p:nvPr>
        </p:nvSpPr>
        <p:spPr/>
        <p:txBody>
          <a:bodyPr/>
          <a:lstStyle/>
          <a:p>
            <a:endParaRPr lang="de-DE" dirty="0"/>
          </a:p>
        </p:txBody>
      </p:sp>
      <p:sp>
        <p:nvSpPr>
          <p:cNvPr id="4" name="Titel 3"/>
          <p:cNvSpPr>
            <a:spLocks noGrp="1"/>
          </p:cNvSpPr>
          <p:nvPr>
            <p:ph type="title"/>
          </p:nvPr>
        </p:nvSpPr>
        <p:spPr/>
        <p:txBody>
          <a:bodyPr/>
          <a:lstStyle/>
          <a:p>
            <a:r>
              <a:rPr lang="de-DE" dirty="0" smtClean="0"/>
              <a:t>Part 4B </a:t>
            </a:r>
            <a:r>
              <a:rPr lang="mr-IN" dirty="0" smtClean="0"/>
              <a:t>–</a:t>
            </a:r>
            <a:r>
              <a:rPr lang="de-DE" dirty="0" smtClean="0"/>
              <a:t> Sections 900-990 </a:t>
            </a:r>
            <a:r>
              <a:rPr lang="en-US" dirty="0" smtClean="0"/>
              <a:t>[4]</a:t>
            </a:r>
            <a:endParaRPr lang="de-DE" dirty="0"/>
          </a:p>
        </p:txBody>
      </p:sp>
    </p:spTree>
    <p:extLst>
      <p:ext uri="{BB962C8B-B14F-4D97-AF65-F5344CB8AC3E}">
        <p14:creationId xmlns:p14="http://schemas.microsoft.com/office/powerpoint/2010/main" val="344752804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28750"/>
            <a:ext cx="8686800" cy="3215640"/>
          </a:xfrm>
        </p:spPr>
        <p:txBody>
          <a:bodyPr/>
          <a:lstStyle/>
          <a:p>
            <a:r>
              <a:rPr lang="en-US" dirty="0" smtClean="0"/>
              <a:t>Do Board members</a:t>
            </a:r>
          </a:p>
          <a:p>
            <a:pPr lvl="1"/>
            <a:r>
              <a:rPr lang="en-US" sz="2200" dirty="0" smtClean="0"/>
              <a:t>Agree with the proposed revisions to the 900 series?</a:t>
            </a:r>
          </a:p>
          <a:p>
            <a:pPr lvl="1"/>
            <a:r>
              <a:rPr lang="en-US" sz="2200" dirty="0" smtClean="0"/>
              <a:t>Have any comments on the advance input highlighted in this presentation?</a:t>
            </a:r>
          </a:p>
          <a:p>
            <a:pPr lvl="1"/>
            <a:r>
              <a:rPr lang="en-US" sz="2200" dirty="0" smtClean="0"/>
              <a:t>Have any additional substantive input?</a:t>
            </a:r>
          </a:p>
          <a:p>
            <a:endParaRPr lang="en-US" dirty="0"/>
          </a:p>
        </p:txBody>
      </p:sp>
      <p:sp>
        <p:nvSpPr>
          <p:cNvPr id="3" name="Subtitle 2"/>
          <p:cNvSpPr>
            <a:spLocks noGrp="1"/>
          </p:cNvSpPr>
          <p:nvPr>
            <p:ph type="subTitle" idx="10"/>
          </p:nvPr>
        </p:nvSpPr>
        <p:spPr>
          <a:xfrm>
            <a:off x="381000" y="40217"/>
            <a:ext cx="2667000" cy="171450"/>
          </a:xfrm>
        </p:spPr>
        <p:txBody>
          <a:bodyPr/>
          <a:lstStyle/>
          <a:p>
            <a:r>
              <a:rPr lang="en-US" dirty="0"/>
              <a:t>Section </a:t>
            </a:r>
            <a:r>
              <a:rPr lang="en-US" dirty="0" smtClean="0"/>
              <a:t>900s </a:t>
            </a:r>
            <a:endParaRPr lang="en-US" dirty="0"/>
          </a:p>
        </p:txBody>
      </p:sp>
      <p:sp>
        <p:nvSpPr>
          <p:cNvPr id="4" name="Title 3"/>
          <p:cNvSpPr>
            <a:spLocks noGrp="1"/>
          </p:cNvSpPr>
          <p:nvPr>
            <p:ph type="title"/>
          </p:nvPr>
        </p:nvSpPr>
        <p:spPr/>
        <p:txBody>
          <a:bodyPr/>
          <a:lstStyle/>
          <a:p>
            <a:r>
              <a:rPr lang="en-US" dirty="0" smtClean="0"/>
              <a:t>Matters </a:t>
            </a:r>
            <a:r>
              <a:rPr lang="en-US" dirty="0"/>
              <a:t>for </a:t>
            </a:r>
            <a:r>
              <a:rPr lang="en-US" dirty="0" smtClean="0"/>
              <a:t>IESBA </a:t>
            </a:r>
            <a:r>
              <a:rPr lang="en-US" dirty="0"/>
              <a:t>Consideration </a:t>
            </a:r>
          </a:p>
        </p:txBody>
      </p:sp>
    </p:spTree>
    <p:extLst>
      <p:ext uri="{BB962C8B-B14F-4D97-AF65-F5344CB8AC3E}">
        <p14:creationId xmlns:p14="http://schemas.microsoft.com/office/powerpoint/2010/main" val="1484784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070797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76350"/>
            <a:ext cx="6647792" cy="3207074"/>
          </a:xfrm>
        </p:spPr>
        <p:txBody>
          <a:bodyPr/>
          <a:lstStyle/>
          <a:p>
            <a:r>
              <a:rPr lang="en-US" sz="2000" dirty="0"/>
              <a:t>New title to emphasize key </a:t>
            </a:r>
            <a:r>
              <a:rPr lang="en-US" sz="2000" dirty="0" smtClean="0"/>
              <a:t>features:</a:t>
            </a:r>
          </a:p>
          <a:p>
            <a:pPr marL="457200" indent="0">
              <a:buNone/>
            </a:pPr>
            <a:r>
              <a:rPr lang="en-US" sz="1700" i="1" dirty="0" smtClean="0">
                <a:solidFill>
                  <a:srgbClr val="0070C0"/>
                </a:solidFill>
              </a:rPr>
              <a:t>International Code of Ethics for Professional Accountants </a:t>
            </a:r>
          </a:p>
          <a:p>
            <a:pPr marL="457200" indent="0">
              <a:buNone/>
            </a:pPr>
            <a:r>
              <a:rPr lang="en-US" sz="1700" i="1" dirty="0" smtClean="0">
                <a:solidFill>
                  <a:srgbClr val="0070C0"/>
                </a:solidFill>
              </a:rPr>
              <a:t>(including International Independence Standards)</a:t>
            </a:r>
          </a:p>
          <a:p>
            <a:pPr>
              <a:spcBef>
                <a:spcPts val="900"/>
              </a:spcBef>
            </a:pPr>
            <a:r>
              <a:rPr lang="en-US" sz="2000" dirty="0" smtClean="0"/>
              <a:t>Clearer language with explicit provisions + new Guide = greater understandability </a:t>
            </a:r>
          </a:p>
          <a:p>
            <a:pPr>
              <a:spcBef>
                <a:spcPts val="900"/>
              </a:spcBef>
            </a:pPr>
            <a:r>
              <a:rPr lang="en-US" sz="2000" dirty="0" smtClean="0"/>
              <a:t>More self-contained, topic based sections</a:t>
            </a:r>
          </a:p>
          <a:p>
            <a:pPr>
              <a:spcBef>
                <a:spcPts val="900"/>
              </a:spcBef>
            </a:pPr>
            <a:r>
              <a:rPr lang="en-US" sz="2000" dirty="0"/>
              <a:t>Increased prominence of FPs and CF</a:t>
            </a:r>
          </a:p>
          <a:p>
            <a:pPr>
              <a:spcBef>
                <a:spcPts val="900"/>
              </a:spcBef>
            </a:pPr>
            <a:r>
              <a:rPr lang="en-US" sz="2000" dirty="0" smtClean="0"/>
              <a:t>Care taken </a:t>
            </a:r>
            <a:r>
              <a:rPr lang="en-US" sz="2000" dirty="0"/>
              <a:t>to avoid </a:t>
            </a:r>
            <a:r>
              <a:rPr lang="en-US" sz="2000" dirty="0" smtClean="0"/>
              <a:t>inadvertent </a:t>
            </a:r>
            <a:r>
              <a:rPr lang="en-US" sz="2000" dirty="0"/>
              <a:t>changes in meaning </a:t>
            </a:r>
            <a:r>
              <a:rPr lang="en-US" sz="2000" dirty="0" smtClean="0"/>
              <a:t>or </a:t>
            </a:r>
            <a:r>
              <a:rPr lang="en-US" sz="2000" dirty="0"/>
              <a:t>w</a:t>
            </a:r>
            <a:r>
              <a:rPr lang="en-US" sz="2000" dirty="0" smtClean="0"/>
              <a:t>eakening </a:t>
            </a:r>
            <a:r>
              <a:rPr lang="en-US" sz="2000" dirty="0"/>
              <a:t>of </a:t>
            </a:r>
            <a:r>
              <a:rPr lang="en-US" sz="2000" dirty="0" smtClean="0"/>
              <a:t>Code</a:t>
            </a:r>
          </a:p>
          <a:p>
            <a:pPr>
              <a:spcBef>
                <a:spcPts val="900"/>
              </a:spcBef>
            </a:pPr>
            <a:endParaRPr lang="en-US" sz="2000" dirty="0" smtClean="0"/>
          </a:p>
          <a:p>
            <a:endParaRPr lang="en-US" sz="2000" dirty="0" smtClean="0"/>
          </a:p>
        </p:txBody>
      </p:sp>
      <p:sp>
        <p:nvSpPr>
          <p:cNvPr id="4" name="Title 3"/>
          <p:cNvSpPr>
            <a:spLocks noGrp="1"/>
          </p:cNvSpPr>
          <p:nvPr>
            <p:ph type="title"/>
          </p:nvPr>
        </p:nvSpPr>
        <p:spPr/>
        <p:txBody>
          <a:bodyPr/>
          <a:lstStyle/>
          <a:p>
            <a:r>
              <a:rPr lang="en-US" dirty="0" smtClean="0"/>
              <a:t>Key Features of Restructuring</a:t>
            </a:r>
            <a:endParaRPr lang="en-US" dirty="0"/>
          </a:p>
        </p:txBody>
      </p:sp>
      <p:sp>
        <p:nvSpPr>
          <p:cNvPr id="6" name="Subtitle 3"/>
          <p:cNvSpPr>
            <a:spLocks noGrp="1"/>
          </p:cNvSpPr>
          <p:nvPr>
            <p:ph type="subTitle" idx="10"/>
          </p:nvPr>
        </p:nvSpPr>
        <p:spPr>
          <a:xfrm>
            <a:off x="381000" y="146160"/>
            <a:ext cx="2667000" cy="171450"/>
          </a:xfrm>
        </p:spPr>
        <p:txBody>
          <a:bodyPr/>
          <a:lstStyle/>
          <a:p>
            <a:r>
              <a:rPr lang="en-US" dirty="0" smtClean="0"/>
              <a:t>Structure</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0400" y="1428750"/>
            <a:ext cx="2057400" cy="2057400"/>
          </a:xfrm>
          <a:prstGeom prst="rect">
            <a:avLst/>
          </a:prstGeom>
        </p:spPr>
      </p:pic>
    </p:spTree>
    <p:extLst>
      <p:ext uri="{BB962C8B-B14F-4D97-AF65-F5344CB8AC3E}">
        <p14:creationId xmlns:p14="http://schemas.microsoft.com/office/powerpoint/2010/main" val="14045810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3409950"/>
            <a:ext cx="8305800" cy="1143000"/>
          </a:xfrm>
        </p:spPr>
        <p:txBody>
          <a:bodyPr/>
          <a:lstStyle/>
          <a:p>
            <a:r>
              <a:rPr lang="en-US" sz="2000" dirty="0" smtClean="0"/>
              <a:t>Restructuring distinguishes, doesn’t add requirements</a:t>
            </a:r>
          </a:p>
          <a:p>
            <a:pPr eaLnBrk="0" hangingPunct="0">
              <a:spcBef>
                <a:spcPct val="0"/>
              </a:spcBef>
            </a:pPr>
            <a:r>
              <a:rPr lang="en-US" sz="2000" kern="1200" dirty="0">
                <a:solidFill>
                  <a:schemeClr val="accent3">
                    <a:lumMod val="75000"/>
                  </a:schemeClr>
                </a:solidFill>
                <a:latin typeface="Arial" charset="0"/>
                <a:ea typeface="ヒラギノ角ゴ Pro W3" charset="0"/>
                <a:cs typeface="ヒラギノ角ゴ Pro W3" charset="0"/>
              </a:rPr>
              <a:t>Explanation added to the Guide to emphasize the principles establishing ethical behavior and the Code’s ethical foundation</a:t>
            </a:r>
          </a:p>
          <a:p>
            <a:pPr lvl="1">
              <a:buFont typeface="Arial" charset="0"/>
              <a:buChar char="•"/>
            </a:pPr>
            <a:endParaRPr lang="en-US" dirty="0" smtClean="0"/>
          </a:p>
        </p:txBody>
      </p:sp>
      <p:sp>
        <p:nvSpPr>
          <p:cNvPr id="6" name="Subtitle 3"/>
          <p:cNvSpPr>
            <a:spLocks noGrp="1"/>
          </p:cNvSpPr>
          <p:nvPr>
            <p:ph type="subTitle" idx="10"/>
          </p:nvPr>
        </p:nvSpPr>
        <p:spPr>
          <a:xfrm>
            <a:off x="381000" y="57150"/>
            <a:ext cx="4038600" cy="228600"/>
          </a:xfrm>
        </p:spPr>
        <p:txBody>
          <a:bodyPr/>
          <a:lstStyle/>
          <a:p>
            <a:r>
              <a:rPr lang="en-US" dirty="0" smtClean="0"/>
              <a:t>Feedback on Structure ED-2 </a:t>
            </a:r>
            <a:endParaRPr lang="en-US" dirty="0"/>
          </a:p>
        </p:txBody>
      </p:sp>
      <p:sp>
        <p:nvSpPr>
          <p:cNvPr id="8" name="Title 2"/>
          <p:cNvSpPr>
            <a:spLocks noGrp="1"/>
          </p:cNvSpPr>
          <p:nvPr>
            <p:ph type="title"/>
          </p:nvPr>
        </p:nvSpPr>
        <p:spPr>
          <a:xfrm>
            <a:off x="381000" y="461930"/>
            <a:ext cx="7543800" cy="400050"/>
          </a:xfrm>
        </p:spPr>
        <p:txBody>
          <a:bodyPr/>
          <a:lstStyle/>
          <a:p>
            <a:r>
              <a:rPr lang="en-US" dirty="0" smtClean="0"/>
              <a:t>Key ED Comments – Overarching Requirements</a:t>
            </a:r>
            <a:endParaRPr lang="en-US" dirty="0"/>
          </a:p>
        </p:txBody>
      </p:sp>
      <p:sp>
        <p:nvSpPr>
          <p:cNvPr id="10" name="Rounded Rectangular Callout 9"/>
          <p:cNvSpPr/>
          <p:nvPr/>
        </p:nvSpPr>
        <p:spPr bwMode="auto">
          <a:xfrm>
            <a:off x="1205718" y="1415562"/>
            <a:ext cx="1461282" cy="1308588"/>
          </a:xfrm>
          <a:prstGeom prst="wedgeRoundRectCallou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400" dirty="0" smtClean="0"/>
              <a:t>Does the </a:t>
            </a:r>
            <a:r>
              <a:rPr lang="en-US" sz="1400" dirty="0"/>
              <a:t>Code </a:t>
            </a:r>
            <a:r>
              <a:rPr lang="en-US" sz="1400" dirty="0" smtClean="0"/>
              <a:t>now appear more rules-based?</a:t>
            </a:r>
            <a:endParaRPr kumimoji="0" lang="en-US" sz="14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11" name="Rounded Rectangular Callout 10"/>
          <p:cNvSpPr/>
          <p:nvPr/>
        </p:nvSpPr>
        <p:spPr bwMode="auto">
          <a:xfrm>
            <a:off x="3245241" y="1395340"/>
            <a:ext cx="1322363" cy="1676400"/>
          </a:xfrm>
          <a:prstGeom prst="wedgeRoundRectCallou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400" dirty="0" smtClean="0"/>
              <a:t>Create a more </a:t>
            </a:r>
            <a:r>
              <a:rPr lang="en-US" sz="1400" dirty="0"/>
              <a:t>explicit link to ethical </a:t>
            </a:r>
            <a:r>
              <a:rPr lang="en-US" sz="1400" dirty="0" smtClean="0"/>
              <a:t>outcomes?</a:t>
            </a:r>
            <a:endParaRPr kumimoji="0" lang="en-US" sz="14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12" name="Rounded Rectangular Callout 11"/>
          <p:cNvSpPr/>
          <p:nvPr/>
        </p:nvSpPr>
        <p:spPr bwMode="auto">
          <a:xfrm>
            <a:off x="5145845" y="1352550"/>
            <a:ext cx="2310619" cy="1828800"/>
          </a:xfrm>
          <a:prstGeom prst="wedgeRoundRectCallou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400" dirty="0" smtClean="0">
                <a:solidFill>
                  <a:schemeClr val="accent3">
                    <a:lumMod val="75000"/>
                  </a:schemeClr>
                </a:solidFill>
              </a:rPr>
              <a:t>Emphasize </a:t>
            </a:r>
            <a:r>
              <a:rPr lang="en-US" sz="1400" dirty="0">
                <a:solidFill>
                  <a:schemeClr val="accent3">
                    <a:lumMod val="75000"/>
                  </a:schemeClr>
                </a:solidFill>
              </a:rPr>
              <a:t>that compliance with specific requirements </a:t>
            </a:r>
            <a:r>
              <a:rPr lang="en-US" sz="1400" dirty="0" smtClean="0">
                <a:solidFill>
                  <a:schemeClr val="accent3">
                    <a:lumMod val="75000"/>
                  </a:schemeClr>
                </a:solidFill>
              </a:rPr>
              <a:t>does not </a:t>
            </a:r>
            <a:r>
              <a:rPr lang="en-US" sz="1400" dirty="0">
                <a:solidFill>
                  <a:schemeClr val="accent3">
                    <a:lumMod val="75000"/>
                  </a:schemeClr>
                </a:solidFill>
              </a:rPr>
              <a:t>necessarily </a:t>
            </a:r>
            <a:r>
              <a:rPr lang="en-US" sz="1400" dirty="0" smtClean="0">
                <a:solidFill>
                  <a:schemeClr val="accent3">
                    <a:lumMod val="75000"/>
                  </a:schemeClr>
                </a:solidFill>
              </a:rPr>
              <a:t>mean compliance </a:t>
            </a:r>
            <a:r>
              <a:rPr lang="en-US" sz="1400" dirty="0">
                <a:solidFill>
                  <a:schemeClr val="accent3">
                    <a:lumMod val="75000"/>
                  </a:schemeClr>
                </a:solidFill>
              </a:rPr>
              <a:t>with the overarching requirements</a:t>
            </a:r>
          </a:p>
        </p:txBody>
      </p:sp>
    </p:spTree>
    <p:extLst>
      <p:ext uri="{BB962C8B-B14F-4D97-AF65-F5344CB8AC3E}">
        <p14:creationId xmlns:p14="http://schemas.microsoft.com/office/powerpoint/2010/main" val="2700228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876550"/>
            <a:ext cx="8534400" cy="1676400"/>
          </a:xfrm>
        </p:spPr>
        <p:txBody>
          <a:bodyPr/>
          <a:lstStyle/>
          <a:p>
            <a:r>
              <a:rPr lang="en-US" sz="1800" dirty="0"/>
              <a:t>IAASB considering </a:t>
            </a:r>
            <a:r>
              <a:rPr lang="en-US" sz="1800" dirty="0" smtClean="0"/>
              <a:t>clarifying </a:t>
            </a:r>
            <a:r>
              <a:rPr lang="en-US" sz="1800" dirty="0"/>
              <a:t>responsibility as part of </a:t>
            </a:r>
            <a:r>
              <a:rPr lang="en-US" sz="1800" dirty="0" smtClean="0"/>
              <a:t>revision of </a:t>
            </a:r>
            <a:r>
              <a:rPr lang="en-US" sz="1800" dirty="0"/>
              <a:t>ISQC 1</a:t>
            </a:r>
          </a:p>
          <a:p>
            <a:r>
              <a:rPr lang="en-US" sz="1800" dirty="0">
                <a:solidFill>
                  <a:srgbClr val="295398"/>
                </a:solidFill>
              </a:rPr>
              <a:t>Explained in</a:t>
            </a:r>
            <a:r>
              <a:rPr lang="en-US" sz="1800" dirty="0">
                <a:solidFill>
                  <a:srgbClr val="295398"/>
                </a:solidFill>
                <a:cs typeface="Arial" panose="020B0604020202020204" pitchFamily="34" charset="0"/>
              </a:rPr>
              <a:t>§</a:t>
            </a:r>
            <a:r>
              <a:rPr lang="en-US" sz="1800" dirty="0">
                <a:solidFill>
                  <a:srgbClr val="295398"/>
                </a:solidFill>
              </a:rPr>
              <a:t>400.4 – required to know and understand S400 </a:t>
            </a:r>
            <a:r>
              <a:rPr lang="en-US" sz="1800" dirty="0" smtClean="0">
                <a:solidFill>
                  <a:srgbClr val="295398"/>
                </a:solidFill>
              </a:rPr>
              <a:t>(Applying the Conceptual Framework to Independence); </a:t>
            </a:r>
            <a:r>
              <a:rPr lang="en-US" sz="1800" dirty="0">
                <a:solidFill>
                  <a:srgbClr val="295398"/>
                </a:solidFill>
              </a:rPr>
              <a:t>S120 not intended to replace </a:t>
            </a:r>
            <a:r>
              <a:rPr lang="en-US" sz="1800" dirty="0" smtClean="0">
                <a:solidFill>
                  <a:srgbClr val="295398"/>
                </a:solidFill>
              </a:rPr>
              <a:t>S400</a:t>
            </a:r>
          </a:p>
          <a:p>
            <a:r>
              <a:rPr lang="en-US" sz="1800" dirty="0">
                <a:solidFill>
                  <a:schemeClr val="accent3">
                    <a:lumMod val="75000"/>
                  </a:schemeClr>
                </a:solidFill>
              </a:rPr>
              <a:t>Snr. </a:t>
            </a:r>
            <a:r>
              <a:rPr lang="en-US" sz="1800" dirty="0" smtClean="0">
                <a:solidFill>
                  <a:schemeClr val="accent3">
                    <a:lumMod val="75000"/>
                  </a:schemeClr>
                </a:solidFill>
              </a:rPr>
              <a:t>management </a:t>
            </a:r>
            <a:r>
              <a:rPr lang="en-US" sz="1800" dirty="0">
                <a:solidFill>
                  <a:schemeClr val="accent3">
                    <a:lumMod val="75000"/>
                  </a:schemeClr>
                </a:solidFill>
              </a:rPr>
              <a:t>of firm providing assurance services subject to </a:t>
            </a:r>
            <a:r>
              <a:rPr lang="en-US" sz="1800" dirty="0" smtClean="0">
                <a:solidFill>
                  <a:schemeClr val="accent3">
                    <a:lumMod val="75000"/>
                  </a:schemeClr>
                </a:solidFill>
              </a:rPr>
              <a:t>ISQC 1</a:t>
            </a:r>
            <a:r>
              <a:rPr lang="en-US" sz="1800" dirty="0">
                <a:solidFill>
                  <a:schemeClr val="accent3">
                    <a:lumMod val="75000"/>
                  </a:schemeClr>
                </a:solidFill>
              </a:rPr>
              <a:t>; Leadership is an element of ISQC </a:t>
            </a:r>
            <a:r>
              <a:rPr lang="en-US" sz="1800" dirty="0" smtClean="0">
                <a:solidFill>
                  <a:schemeClr val="accent3">
                    <a:lumMod val="75000"/>
                  </a:schemeClr>
                </a:solidFill>
              </a:rPr>
              <a:t>1</a:t>
            </a:r>
            <a:endParaRPr lang="en-US" sz="2000" dirty="0" smtClean="0">
              <a:solidFill>
                <a:schemeClr val="accent3">
                  <a:lumMod val="75000"/>
                </a:schemeClr>
              </a:solidFill>
            </a:endParaRPr>
          </a:p>
          <a:p>
            <a:pPr lvl="1">
              <a:buFont typeface="Arial" charset="0"/>
              <a:buChar char="•"/>
            </a:pPr>
            <a:endParaRPr lang="en-US" dirty="0" smtClean="0"/>
          </a:p>
        </p:txBody>
      </p:sp>
      <p:sp>
        <p:nvSpPr>
          <p:cNvPr id="8" name="Title 2"/>
          <p:cNvSpPr>
            <a:spLocks noGrp="1"/>
          </p:cNvSpPr>
          <p:nvPr>
            <p:ph type="title"/>
          </p:nvPr>
        </p:nvSpPr>
        <p:spPr>
          <a:xfrm>
            <a:off x="381000" y="461930"/>
            <a:ext cx="7543800" cy="400050"/>
          </a:xfrm>
        </p:spPr>
        <p:txBody>
          <a:bodyPr/>
          <a:lstStyle/>
          <a:p>
            <a:r>
              <a:rPr lang="en-US" dirty="0"/>
              <a:t>Key ED Comments – Clarity </a:t>
            </a:r>
            <a:r>
              <a:rPr lang="en-US" dirty="0" smtClean="0"/>
              <a:t>of Responsibility</a:t>
            </a:r>
            <a:endParaRPr lang="en-US" dirty="0"/>
          </a:p>
        </p:txBody>
      </p:sp>
      <p:sp>
        <p:nvSpPr>
          <p:cNvPr id="12" name="Rounded Rectangular Callout 11"/>
          <p:cNvSpPr/>
          <p:nvPr/>
        </p:nvSpPr>
        <p:spPr bwMode="auto">
          <a:xfrm>
            <a:off x="6096000" y="1394917"/>
            <a:ext cx="2057400" cy="1219200"/>
          </a:xfrm>
          <a:prstGeom prst="wedgeRoundRectCallou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400" dirty="0">
                <a:solidFill>
                  <a:schemeClr val="accent3">
                    <a:lumMod val="75000"/>
                  </a:schemeClr>
                </a:solidFill>
              </a:rPr>
              <a:t>No </a:t>
            </a:r>
            <a:r>
              <a:rPr lang="en-US" sz="1400" dirty="0" smtClean="0">
                <a:solidFill>
                  <a:schemeClr val="accent3">
                    <a:lumMod val="75000"/>
                  </a:schemeClr>
                </a:solidFill>
              </a:rPr>
              <a:t>senior </a:t>
            </a:r>
            <a:r>
              <a:rPr lang="en-US" sz="1400" dirty="0">
                <a:solidFill>
                  <a:schemeClr val="accent3">
                    <a:lumMod val="75000"/>
                  </a:schemeClr>
                </a:solidFill>
              </a:rPr>
              <a:t>management duties re ethical mind-set in </a:t>
            </a:r>
            <a:r>
              <a:rPr lang="en-US" sz="1400" dirty="0" smtClean="0">
                <a:solidFill>
                  <a:schemeClr val="accent3">
                    <a:lumMod val="75000"/>
                  </a:schemeClr>
                </a:solidFill>
              </a:rPr>
              <a:t>Code?</a:t>
            </a:r>
            <a:endParaRPr lang="en-US" sz="1400" dirty="0">
              <a:solidFill>
                <a:schemeClr val="accent3">
                  <a:lumMod val="75000"/>
                </a:schemeClr>
              </a:solidFill>
            </a:endParaRPr>
          </a:p>
        </p:txBody>
      </p:sp>
      <p:sp>
        <p:nvSpPr>
          <p:cNvPr id="9" name="Rounded Rectangular Callout 8"/>
          <p:cNvSpPr/>
          <p:nvPr/>
        </p:nvSpPr>
        <p:spPr bwMode="auto">
          <a:xfrm>
            <a:off x="3245241" y="1395340"/>
            <a:ext cx="2317359" cy="1252610"/>
          </a:xfrm>
          <a:prstGeom prst="wedgeRoundRectCallou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400" dirty="0">
                <a:solidFill>
                  <a:srgbClr val="295398"/>
                </a:solidFill>
              </a:rPr>
              <a:t>Add </a:t>
            </a:r>
            <a:r>
              <a:rPr lang="en-US" sz="1400" dirty="0" smtClean="0">
                <a:solidFill>
                  <a:srgbClr val="295398"/>
                </a:solidFill>
              </a:rPr>
              <a:t>explanation </a:t>
            </a:r>
            <a:r>
              <a:rPr lang="en-US" sz="1400" dirty="0">
                <a:solidFill>
                  <a:srgbClr val="295398"/>
                </a:solidFill>
              </a:rPr>
              <a:t>of approach to </a:t>
            </a:r>
            <a:r>
              <a:rPr lang="en-US" sz="1400" dirty="0" smtClean="0">
                <a:solidFill>
                  <a:srgbClr val="295398"/>
                </a:solidFill>
              </a:rPr>
              <a:t>responsibility in S120 (The Conceptual Framework)?</a:t>
            </a:r>
            <a:endParaRPr kumimoji="0" lang="en-US" sz="1400" b="0" i="0" u="none" strike="noStrike" cap="none" normalizeH="0" baseline="0" dirty="0">
              <a:ln>
                <a:noFill/>
              </a:ln>
              <a:solidFill>
                <a:srgbClr val="295398"/>
              </a:solidFill>
              <a:effectLst/>
              <a:ea typeface="ヒラギノ角ゴ Pro W3" charset="-128"/>
              <a:cs typeface="ヒラギノ角ゴ Pro W3" charset="-128"/>
            </a:endParaRPr>
          </a:p>
        </p:txBody>
      </p:sp>
      <p:sp>
        <p:nvSpPr>
          <p:cNvPr id="13" name="Rounded Rectangular Callout 12"/>
          <p:cNvSpPr/>
          <p:nvPr/>
        </p:nvSpPr>
        <p:spPr bwMode="auto">
          <a:xfrm>
            <a:off x="1205718" y="1415562"/>
            <a:ext cx="1461282" cy="1232388"/>
          </a:xfrm>
          <a:prstGeom prst="wedgeRoundRectCallout">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400" dirty="0" smtClean="0"/>
              <a:t>Further </a:t>
            </a:r>
            <a:r>
              <a:rPr lang="en-US" sz="1400" dirty="0"/>
              <a:t>work needed to clarify responsibility</a:t>
            </a:r>
            <a:r>
              <a:rPr lang="en-US" sz="1400" dirty="0" smtClean="0"/>
              <a:t>?</a:t>
            </a:r>
            <a:endParaRPr kumimoji="0" lang="en-US" sz="14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3" name="Subtitle 2"/>
          <p:cNvSpPr>
            <a:spLocks noGrp="1"/>
          </p:cNvSpPr>
          <p:nvPr>
            <p:ph type="subTitle" idx="10"/>
          </p:nvPr>
        </p:nvSpPr>
        <p:spPr>
          <a:xfrm>
            <a:off x="381000" y="159264"/>
            <a:ext cx="2667000" cy="171450"/>
          </a:xfrm>
        </p:spPr>
        <p:txBody>
          <a:bodyPr/>
          <a:lstStyle/>
          <a:p>
            <a:r>
              <a:rPr lang="en-US" dirty="0"/>
              <a:t>Feedback on Structure ED-2 </a:t>
            </a:r>
          </a:p>
        </p:txBody>
      </p:sp>
    </p:spTree>
    <p:extLst>
      <p:ext uri="{BB962C8B-B14F-4D97-AF65-F5344CB8AC3E}">
        <p14:creationId xmlns:p14="http://schemas.microsoft.com/office/powerpoint/2010/main" val="2139420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428750"/>
            <a:ext cx="8763000" cy="3207074"/>
          </a:xfrm>
        </p:spPr>
        <p:txBody>
          <a:bodyPr/>
          <a:lstStyle/>
          <a:p>
            <a:pPr lvl="0"/>
            <a:r>
              <a:rPr lang="en-US" sz="2200" dirty="0" smtClean="0"/>
              <a:t>Quality control and consistency review</a:t>
            </a:r>
          </a:p>
          <a:p>
            <a:pPr lvl="1"/>
            <a:r>
              <a:rPr lang="en-US" sz="1800" dirty="0" smtClean="0"/>
              <a:t>Drafting Guidelines updated for Safeguards wording</a:t>
            </a:r>
          </a:p>
          <a:p>
            <a:pPr lvl="0"/>
            <a:r>
              <a:rPr lang="en-US" sz="2200" dirty="0" smtClean="0"/>
              <a:t>Requirements to exercise professional judgment</a:t>
            </a:r>
          </a:p>
          <a:p>
            <a:pPr lvl="0"/>
            <a:r>
              <a:rPr lang="en-US" sz="2200" dirty="0" smtClean="0"/>
              <a:t>Use of “provisions” versus “requirements and guidance”</a:t>
            </a:r>
          </a:p>
          <a:p>
            <a:pPr lvl="0"/>
            <a:r>
              <a:rPr lang="en-US" sz="2200" dirty="0" smtClean="0"/>
              <a:t>Referring to application material in requirements paragraphs</a:t>
            </a:r>
          </a:p>
          <a:p>
            <a:pPr lvl="0"/>
            <a:r>
              <a:rPr lang="en-US" sz="2200" dirty="0" smtClean="0"/>
              <a:t>Use of “All Audit Clients” versus “General” in headings</a:t>
            </a:r>
          </a:p>
          <a:p>
            <a:pPr lvl="1"/>
            <a:r>
              <a:rPr lang="en-US" sz="1800" dirty="0" smtClean="0"/>
              <a:t>Consistently used across all sections</a:t>
            </a:r>
          </a:p>
          <a:p>
            <a:pPr lvl="1">
              <a:spcBef>
                <a:spcPts val="1200"/>
              </a:spcBef>
            </a:pPr>
            <a:endParaRPr lang="en-US" kern="1200" dirty="0"/>
          </a:p>
        </p:txBody>
      </p:sp>
      <p:sp>
        <p:nvSpPr>
          <p:cNvPr id="4" name="Title 3"/>
          <p:cNvSpPr>
            <a:spLocks noGrp="1"/>
          </p:cNvSpPr>
          <p:nvPr>
            <p:ph type="title"/>
          </p:nvPr>
        </p:nvSpPr>
        <p:spPr>
          <a:xfrm>
            <a:off x="352567" y="495300"/>
            <a:ext cx="7772400" cy="400050"/>
          </a:xfrm>
        </p:spPr>
        <p:txBody>
          <a:bodyPr/>
          <a:lstStyle/>
          <a:p>
            <a:r>
              <a:rPr lang="en-US" dirty="0" smtClean="0"/>
              <a:t>Revisions Made Since Sept 2017 IESBA Meeting</a:t>
            </a:r>
            <a:endParaRPr lang="en-US" dirty="0"/>
          </a:p>
        </p:txBody>
      </p:sp>
      <p:sp>
        <p:nvSpPr>
          <p:cNvPr id="5" name="Subtitle 4"/>
          <p:cNvSpPr>
            <a:spLocks noGrp="1"/>
          </p:cNvSpPr>
          <p:nvPr>
            <p:ph type="subTitle" idx="10"/>
          </p:nvPr>
        </p:nvSpPr>
        <p:spPr>
          <a:xfrm>
            <a:off x="381000" y="92820"/>
            <a:ext cx="3429000" cy="269130"/>
          </a:xfrm>
        </p:spPr>
        <p:txBody>
          <a:bodyPr/>
          <a:lstStyle/>
          <a:p>
            <a:r>
              <a:rPr lang="en-US" dirty="0" smtClean="0"/>
              <a:t>General Matters Relating to Structure </a:t>
            </a:r>
            <a:endParaRPr lang="en-US" dirty="0"/>
          </a:p>
        </p:txBody>
      </p:sp>
    </p:spTree>
    <p:extLst>
      <p:ext uri="{BB962C8B-B14F-4D97-AF65-F5344CB8AC3E}">
        <p14:creationId xmlns:p14="http://schemas.microsoft.com/office/powerpoint/2010/main" val="290715505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52550"/>
            <a:ext cx="8763000" cy="3124200"/>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algn="ctr" defTabSz="914400" eaLnBrk="1" fontAlgn="auto" latinLnBrk="0" hangingPunct="1">
              <a:lnSpc>
                <a:spcPct val="100000"/>
              </a:lnSpc>
              <a:spcBef>
                <a:spcPts val="0"/>
              </a:spcBef>
              <a:spcAft>
                <a:spcPts val="0"/>
              </a:spcAft>
              <a:buClrTx/>
              <a:buSzTx/>
              <a:buFontTx/>
              <a:buNone/>
              <a:tabLst/>
              <a:defRPr/>
            </a:pPr>
            <a:r>
              <a:rPr lang="en-US" sz="3200" b="1" dirty="0" smtClean="0"/>
              <a:t>Questions?</a:t>
            </a:r>
          </a:p>
        </p:txBody>
      </p:sp>
      <p:sp>
        <p:nvSpPr>
          <p:cNvPr id="4" name="Subtitle 3"/>
          <p:cNvSpPr>
            <a:spLocks noGrp="1"/>
          </p:cNvSpPr>
          <p:nvPr>
            <p:ph type="subTitle" idx="10"/>
          </p:nvPr>
        </p:nvSpPr>
        <p:spPr/>
        <p:txBody>
          <a:bodyPr/>
          <a:lstStyle/>
          <a:p>
            <a:endParaRPr lang="en-US"/>
          </a:p>
        </p:txBody>
      </p:sp>
      <p:sp>
        <p:nvSpPr>
          <p:cNvPr id="6" name="Title 2"/>
          <p:cNvSpPr>
            <a:spLocks noGrp="1"/>
          </p:cNvSpPr>
          <p:nvPr>
            <p:ph type="title"/>
          </p:nvPr>
        </p:nvSpPr>
        <p:spPr>
          <a:xfrm>
            <a:off x="381000" y="461930"/>
            <a:ext cx="7543800" cy="400050"/>
          </a:xfrm>
        </p:spPr>
        <p:txBody>
          <a:bodyPr/>
          <a:lstStyle/>
          <a:p>
            <a:r>
              <a:rPr lang="en-US" dirty="0" smtClean="0"/>
              <a:t>General </a:t>
            </a:r>
            <a:r>
              <a:rPr lang="en-US" dirty="0"/>
              <a:t>Matters Relating to Structure </a:t>
            </a:r>
          </a:p>
        </p:txBody>
      </p:sp>
    </p:spTree>
    <p:extLst>
      <p:ext uri="{BB962C8B-B14F-4D97-AF65-F5344CB8AC3E}">
        <p14:creationId xmlns:p14="http://schemas.microsoft.com/office/powerpoint/2010/main" val="330613430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50423 Forum of Firms IESBA Peter Hughes" id="{855BE383-8B6C-4EB1-8557-672D5CCEBC22}" vid="{F4A2DCA7-B248-4570-8002-E7D7FAD854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1564</TotalTime>
  <Words>2718</Words>
  <Application>Microsoft Office PowerPoint</Application>
  <PresentationFormat>On-screen Show (16:9)</PresentationFormat>
  <Paragraphs>390</Paragraphs>
  <Slides>46</Slides>
  <Notes>46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46</vt:i4>
      </vt:variant>
    </vt:vector>
  </HeadingPairs>
  <TitlesOfParts>
    <vt:vector size="53" baseType="lpstr">
      <vt:lpstr>MS PGothic</vt:lpstr>
      <vt:lpstr>MS PGothic</vt:lpstr>
      <vt:lpstr>Arial</vt:lpstr>
      <vt:lpstr>Bauer Bodoni Std</vt:lpstr>
      <vt:lpstr>Calibri</vt:lpstr>
      <vt:lpstr>ヒラギノ角ゴ Pro W3</vt:lpstr>
      <vt:lpstr>IESBA_Powerpoint_template_GREEN RIBBON_WIDESCREEN</vt:lpstr>
      <vt:lpstr>Structure and Safeguards</vt:lpstr>
      <vt:lpstr>Towards a Restructured IESBA Code </vt:lpstr>
      <vt:lpstr>Combined Objectives for December Meeting </vt:lpstr>
      <vt:lpstr>PowerPoint Presentation</vt:lpstr>
      <vt:lpstr>Key Features of Restructuring</vt:lpstr>
      <vt:lpstr>Key ED Comments – Overarching Requirements</vt:lpstr>
      <vt:lpstr>Key ED Comments – Clarity of Responsibility</vt:lpstr>
      <vt:lpstr>Revisions Made Since Sept 2017 IESBA Meeting</vt:lpstr>
      <vt:lpstr>General Matters Relating to Structure </vt:lpstr>
      <vt:lpstr>Safeguards Project Overview </vt:lpstr>
      <vt:lpstr>Key Enhancements re Conceptual Framework</vt:lpstr>
      <vt:lpstr>Key ED Comments</vt:lpstr>
      <vt:lpstr>Key ED Comments</vt:lpstr>
      <vt:lpstr>Revisions Made Since Sept 2017 IESBA Meeting</vt:lpstr>
      <vt:lpstr>PowerPoint Presentation</vt:lpstr>
      <vt:lpstr>Application of the Enhanced CF </vt:lpstr>
      <vt:lpstr>General Matters Relating to Safeguards</vt:lpstr>
      <vt:lpstr>PowerPoint Presentation</vt:lpstr>
      <vt:lpstr>Guide to the Code</vt:lpstr>
      <vt:lpstr>Part 1 – Sections 100-120</vt:lpstr>
      <vt:lpstr>Matter for IESBA Consideration </vt:lpstr>
      <vt:lpstr>Part 2 – Sections 200-270 [1]</vt:lpstr>
      <vt:lpstr>Part 2 – Sections 200-270 [2]</vt:lpstr>
      <vt:lpstr>Part 2 – Sections 200-270 [3]</vt:lpstr>
      <vt:lpstr>Matter for IESBA Consideration </vt:lpstr>
      <vt:lpstr>Part 3 – Sections 300-360 [1]</vt:lpstr>
      <vt:lpstr>Part 3 – Sections 300-360 [2]</vt:lpstr>
      <vt:lpstr>Part 3 – Sections 300-360 [3]</vt:lpstr>
      <vt:lpstr>Matter for IESBA Consideration </vt:lpstr>
      <vt:lpstr>Part 4A – Sections 400-410 [1]</vt:lpstr>
      <vt:lpstr>Matters for IESBA Consideration </vt:lpstr>
      <vt:lpstr>Part 4A – Sections 510-523</vt:lpstr>
      <vt:lpstr>Part 4A – Sections 524-540</vt:lpstr>
      <vt:lpstr>Matters for IESBA Consideration </vt:lpstr>
      <vt:lpstr>Part 4A – Section 600 General Provisions [1]</vt:lpstr>
      <vt:lpstr>Part 4A – Section 600 General Provisions [2]</vt:lpstr>
      <vt:lpstr>Part 4A – Section 600 Subsections </vt:lpstr>
      <vt:lpstr>Matters for IESBA Consideration </vt:lpstr>
      <vt:lpstr>Part 4B – Section 800</vt:lpstr>
      <vt:lpstr>Matters for IESBA Consideration </vt:lpstr>
      <vt:lpstr>Part 4B – Sections 900 to 990 [1]</vt:lpstr>
      <vt:lpstr>Part 4B - Sections 900 to 990 [2]</vt:lpstr>
      <vt:lpstr>Part 4B – Sections 900-900 [3] </vt:lpstr>
      <vt:lpstr>Part 4B – Sections 900-990 [4]</vt:lpstr>
      <vt:lpstr>Matters for IESBA Consideration </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IESBA Project Updates</dc:title>
  <dc:creator>Louisa Stevens</dc:creator>
  <cp:lastModifiedBy>Diane Jules</cp:lastModifiedBy>
  <cp:revision>566</cp:revision>
  <cp:lastPrinted>2017-12-03T20:54:20Z</cp:lastPrinted>
  <dcterms:created xsi:type="dcterms:W3CDTF">2015-04-17T20:16:07Z</dcterms:created>
  <dcterms:modified xsi:type="dcterms:W3CDTF">2018-01-24T21:34:15Z</dcterms:modified>
</cp:coreProperties>
</file>