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4"/>
  </p:notesMasterIdLst>
  <p:handoutMasterIdLst>
    <p:handoutMasterId r:id="rId15"/>
  </p:handoutMasterIdLst>
  <p:sldIdLst>
    <p:sldId id="298" r:id="rId2"/>
    <p:sldId id="508" r:id="rId3"/>
    <p:sldId id="510" r:id="rId4"/>
    <p:sldId id="516" r:id="rId5"/>
    <p:sldId id="513" r:id="rId6"/>
    <p:sldId id="514" r:id="rId7"/>
    <p:sldId id="488" r:id="rId8"/>
    <p:sldId id="518" r:id="rId9"/>
    <p:sldId id="519" r:id="rId10"/>
    <p:sldId id="520" r:id="rId11"/>
    <p:sldId id="517" r:id="rId12"/>
    <p:sldId id="295" r:id="rId13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14" clrIdx="0">
    <p:extLst/>
  </p:cmAuthor>
  <p:cmAuthor id="2" name="Elizabeth Higgs" initials="EH" lastIdx="1" clrIdx="1">
    <p:extLst/>
  </p:cmAuthor>
  <p:cmAuthor id="3" name="Elizabeth Higgs" initials="EH [2]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56229"/>
    <a:srgbClr val="295398"/>
    <a:srgbClr val="013C80"/>
    <a:srgbClr val="1A276D"/>
    <a:srgbClr val="FFFFFF"/>
    <a:srgbClr val="12A9D9"/>
    <a:srgbClr val="2D8EC2"/>
    <a:srgbClr val="68B133"/>
    <a:srgbClr val="168136"/>
    <a:srgbClr val="D53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64" autoAdjust="0"/>
    <p:restoredTop sz="85095" autoAdjust="0"/>
  </p:normalViewPr>
  <p:slideViewPr>
    <p:cSldViewPr showGuides="1">
      <p:cViewPr varScale="1">
        <p:scale>
          <a:sx n="100" d="100"/>
          <a:sy n="100" d="100"/>
        </p:scale>
        <p:origin x="691" y="7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90" d="100"/>
          <a:sy n="90" d="100"/>
        </p:scale>
        <p:origin x="2118" y="-29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41" tIns="48321" rIns="96641" bIns="4832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41" tIns="48321" rIns="96641" bIns="48321" rtlCol="0"/>
          <a:lstStyle>
            <a:lvl1pPr algn="r">
              <a:defRPr sz="1200"/>
            </a:lvl1pPr>
          </a:lstStyle>
          <a:p>
            <a:fld id="{2B4B733A-D87D-4E17-B6F1-847B38E03953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41" tIns="48321" rIns="96641" bIns="4832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41" tIns="48321" rIns="96641" bIns="48321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1" tIns="48321" rIns="96641" bIns="48321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1" tIns="48321" rIns="96641" bIns="4832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41" tIns="48321" rIns="96641" bIns="4832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1" tIns="48321" rIns="96641" bIns="48321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40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Structure Phase 2 - Summary of ED Comments, Issues and Task Force Proposals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Agenda Item 2-A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459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907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012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819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748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504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916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Structure Phase 2 - Summary of ED Comments, Issues and Task Force Proposals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Agenda Item 2-A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053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Structure Phase 2 - Summary of ED Comments, Issues and Task Force Proposals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Agenda Item 2-A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64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Structure Phase 2 - Summary of ED Comments, Issues and Task Force Proposals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Agenda Item 2-A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015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Structure Phase 2 - Summary of ED Comments, Issues and Task Force Proposals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Agenda Item 2-A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8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fac.org/publications-resources/iesba-update-toward-restrutured-international-code-ethic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Restructured Code </a:t>
            </a:r>
            <a:r>
              <a:rPr lang="mr-IN" dirty="0" smtClean="0"/>
              <a:t>–</a:t>
            </a:r>
            <a:r>
              <a:rPr lang="en-US" dirty="0" smtClean="0"/>
              <a:t> Effective Date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571750"/>
            <a:ext cx="4724400" cy="109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Don Thomson</a:t>
            </a:r>
          </a:p>
          <a:p>
            <a:pPr marL="393700" indent="-393700"/>
            <a:r>
              <a:rPr lang="en-US" sz="2000" dirty="0" smtClean="0"/>
              <a:t>Structure Task Force Chair</a:t>
            </a:r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Meeting</a:t>
            </a:r>
          </a:p>
          <a:p>
            <a:pPr marL="236538" indent="-236538"/>
            <a:r>
              <a:rPr lang="en-US" sz="1600" dirty="0" smtClean="0"/>
              <a:t>Livingstone, Zambia  </a:t>
            </a:r>
            <a:endParaRPr lang="en-US" sz="1600" dirty="0"/>
          </a:p>
          <a:p>
            <a:pPr marL="236538" indent="-236538"/>
            <a:r>
              <a:rPr lang="en-US" sz="1600" dirty="0" smtClean="0"/>
              <a:t>December 4-8, </a:t>
            </a:r>
            <a:r>
              <a:rPr lang="en-US" sz="1600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991600" cy="3200400"/>
          </a:xfrm>
        </p:spPr>
        <p:txBody>
          <a:bodyPr/>
          <a:lstStyle/>
          <a:p>
            <a:r>
              <a:rPr lang="en-US" dirty="0" smtClean="0"/>
              <a:t>For revised LA provisions: </a:t>
            </a:r>
          </a:p>
          <a:p>
            <a:pPr lvl="1"/>
            <a:r>
              <a:rPr lang="en-US" dirty="0" smtClean="0"/>
              <a:t>In extant S290, </a:t>
            </a:r>
            <a:r>
              <a:rPr lang="en-US" dirty="0"/>
              <a:t>effective for audits of financial statements for periods </a:t>
            </a:r>
            <a:r>
              <a:rPr lang="en-US" dirty="0" smtClean="0">
                <a:cs typeface="Arial" panose="020B0604020202020204" pitchFamily="34" charset="0"/>
              </a:rPr>
              <a:t>≥ </a:t>
            </a:r>
            <a:r>
              <a:rPr lang="en-US" dirty="0" smtClean="0"/>
              <a:t>Dec 15</a:t>
            </a:r>
            <a:r>
              <a:rPr lang="en-US" dirty="0"/>
              <a:t>, </a:t>
            </a:r>
            <a:r>
              <a:rPr lang="en-US" dirty="0" smtClean="0"/>
              <a:t>2018</a:t>
            </a:r>
          </a:p>
          <a:p>
            <a:pPr lvl="1"/>
            <a:r>
              <a:rPr lang="en-US" dirty="0" smtClean="0"/>
              <a:t>In extant S291, assurance engagements covering periods: effective for periods </a:t>
            </a:r>
            <a:r>
              <a:rPr lang="en-US" dirty="0">
                <a:cs typeface="Arial" panose="020B0604020202020204" pitchFamily="34" charset="0"/>
              </a:rPr>
              <a:t>≥ </a:t>
            </a:r>
            <a:r>
              <a:rPr lang="en-US" dirty="0" smtClean="0"/>
              <a:t>Dec 15</a:t>
            </a:r>
            <a:r>
              <a:rPr lang="en-US" dirty="0"/>
              <a:t>, </a:t>
            </a:r>
            <a:r>
              <a:rPr lang="en-US" dirty="0" smtClean="0"/>
              <a:t>2018; otherwise: as of Dec 15</a:t>
            </a:r>
            <a:r>
              <a:rPr lang="en-US" dirty="0"/>
              <a:t>, </a:t>
            </a:r>
            <a:r>
              <a:rPr lang="en-US" dirty="0" smtClean="0"/>
              <a:t>2018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Effective date for revised LA provisions not overridden by effective date of restructured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Committee View</a:t>
            </a:r>
            <a:endParaRPr lang="en-US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988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asked to agree effective </a:t>
            </a:r>
            <a:r>
              <a:rPr lang="en-US" dirty="0"/>
              <a:t>date for </a:t>
            </a:r>
            <a:r>
              <a:rPr lang="en-US" dirty="0" smtClean="0"/>
              <a:t>restructured Code and revised LA provisions</a:t>
            </a:r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IESBA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38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590550"/>
            <a:ext cx="7543800" cy="400050"/>
          </a:xfrm>
        </p:spPr>
        <p:txBody>
          <a:bodyPr/>
          <a:lstStyle/>
          <a:p>
            <a:r>
              <a:rPr lang="en-US" dirty="0" smtClean="0"/>
              <a:t>The Restructured Code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" r="1993"/>
          <a:stretch/>
        </p:blipFill>
        <p:spPr>
          <a:xfrm>
            <a:off x="152400" y="1276350"/>
            <a:ext cx="8839200" cy="3200400"/>
          </a:xfrm>
        </p:spPr>
      </p:pic>
    </p:spTree>
    <p:extLst>
      <p:ext uri="{BB962C8B-B14F-4D97-AF65-F5344CB8AC3E}">
        <p14:creationId xmlns:p14="http://schemas.microsoft.com/office/powerpoint/2010/main" val="3236900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28750"/>
            <a:ext cx="8915400" cy="3215640"/>
          </a:xfrm>
        </p:spPr>
        <p:txBody>
          <a:bodyPr/>
          <a:lstStyle/>
          <a:p>
            <a:r>
              <a:rPr lang="en-US" dirty="0" smtClean="0"/>
              <a:t>Planned release of restructured Code on IESBA website Apr 2018, subject to PIOB approval </a:t>
            </a:r>
          </a:p>
          <a:p>
            <a:r>
              <a:rPr lang="en-US" dirty="0" smtClean="0"/>
              <a:t>Board signaled proposed effective date </a:t>
            </a:r>
            <a:r>
              <a:rPr lang="en-US" dirty="0"/>
              <a:t>in </a:t>
            </a:r>
            <a:r>
              <a:rPr lang="en-US" dirty="0" smtClean="0">
                <a:hlinkClick r:id="rId3"/>
              </a:rPr>
              <a:t>Jan 2017 IESBA </a:t>
            </a:r>
            <a:r>
              <a:rPr lang="en-US" dirty="0">
                <a:hlinkClick r:id="rId3"/>
              </a:rPr>
              <a:t>Update </a:t>
            </a:r>
            <a:endParaRPr lang="en-US" dirty="0" smtClean="0"/>
          </a:p>
          <a:p>
            <a:pPr lvl="1"/>
            <a:r>
              <a:rPr lang="en-US" dirty="0" smtClean="0"/>
              <a:t>With exception of revised LA provisions, Parts 1, 2, 3 and 4B to be effective on Jun 15, 2019</a:t>
            </a:r>
          </a:p>
          <a:p>
            <a:pPr lvl="1"/>
            <a:r>
              <a:rPr lang="en-US" dirty="0" smtClean="0"/>
              <a:t>Part 4A to be effective for audits of financial statements for periods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≥ </a:t>
            </a:r>
            <a:r>
              <a:rPr lang="en-US" dirty="0" smtClean="0"/>
              <a:t>Jun 15, 2019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6858000" cy="30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Date </a:t>
            </a:r>
            <a:r>
              <a:rPr lang="mr-IN" dirty="0" smtClean="0"/>
              <a:t>–</a:t>
            </a:r>
            <a:r>
              <a:rPr lang="en-US" dirty="0" smtClean="0"/>
              <a:t> Recap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01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534400" cy="3276600"/>
          </a:xfrm>
        </p:spPr>
        <p:txBody>
          <a:bodyPr/>
          <a:lstStyle/>
          <a:p>
            <a:r>
              <a:rPr lang="en-US" sz="2100" dirty="0" smtClean="0"/>
              <a:t>Have one effective date </a:t>
            </a:r>
            <a:r>
              <a:rPr lang="en-US" sz="2100" dirty="0"/>
              <a:t>(</a:t>
            </a:r>
            <a:r>
              <a:rPr lang="en-US" sz="2100" dirty="0" smtClean="0"/>
              <a:t>Jun 15</a:t>
            </a:r>
            <a:r>
              <a:rPr lang="en-US" sz="2100" dirty="0"/>
              <a:t>, 2019</a:t>
            </a:r>
            <a:r>
              <a:rPr lang="en-US" sz="2100" dirty="0" smtClean="0"/>
              <a:t>) for restructured Code and other associated pronouncements (i.e., LA and NOCLAR)</a:t>
            </a:r>
          </a:p>
          <a:p>
            <a:r>
              <a:rPr lang="en-US" sz="2100" dirty="0" smtClean="0"/>
              <a:t>Modify effective date for Part 4-B to: effective for periods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≥ </a:t>
            </a:r>
            <a:r>
              <a:rPr lang="en-US" sz="2100" dirty="0" smtClean="0"/>
              <a:t>Dec 15, </a:t>
            </a:r>
            <a:r>
              <a:rPr lang="en-US" sz="2100" dirty="0" smtClean="0"/>
              <a:t>2019 </a:t>
            </a:r>
            <a:r>
              <a:rPr lang="en-US" sz="2100" dirty="0" smtClean="0"/>
              <a:t>(for assurance engagements covering periods); or as of Dec 15, </a:t>
            </a:r>
            <a:r>
              <a:rPr lang="en-US" sz="2100" dirty="0" smtClean="0"/>
              <a:t>2019 (for </a:t>
            </a:r>
            <a:r>
              <a:rPr lang="en-US" sz="2100" dirty="0" smtClean="0"/>
              <a:t>assurance engagements at point in time) </a:t>
            </a:r>
          </a:p>
          <a:p>
            <a:r>
              <a:rPr lang="en-US" sz="2100" dirty="0" smtClean="0"/>
              <a:t>Concern about pace, volume and complexity of changes to Code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Stakeholders (e.g., NSS, firms, MBs) will need more time 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Some jurisdictions (e.g., France and Japan) </a:t>
            </a:r>
            <a:r>
              <a:rPr lang="en-US" sz="1700" dirty="0"/>
              <a:t>will </a:t>
            </a:r>
            <a:r>
              <a:rPr lang="en-US" sz="1700" dirty="0" smtClean="0"/>
              <a:t>have challenges </a:t>
            </a:r>
            <a:r>
              <a:rPr lang="en-US" sz="1700" dirty="0"/>
              <a:t>to </a:t>
            </a:r>
            <a:r>
              <a:rPr lang="en-US" sz="1700" dirty="0" smtClean="0"/>
              <a:t>translate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14350"/>
            <a:ext cx="7543800" cy="400050"/>
          </a:xfrm>
        </p:spPr>
        <p:txBody>
          <a:bodyPr/>
          <a:lstStyle/>
          <a:p>
            <a:r>
              <a:rPr lang="en-US" dirty="0" smtClean="0"/>
              <a:t>Feedback on Structure ED-2 and Safeguards ED-2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19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915400" cy="3291840"/>
          </a:xfrm>
        </p:spPr>
        <p:txBody>
          <a:bodyPr/>
          <a:lstStyle/>
          <a:p>
            <a:r>
              <a:rPr lang="en-US" dirty="0" smtClean="0"/>
              <a:t>Jan 2017 IESBA </a:t>
            </a:r>
            <a:r>
              <a:rPr lang="en-US" dirty="0"/>
              <a:t>Update </a:t>
            </a:r>
            <a:r>
              <a:rPr lang="en-US" dirty="0" smtClean="0"/>
              <a:t>progress report:</a:t>
            </a:r>
            <a:endParaRPr lang="en-US" dirty="0"/>
          </a:p>
          <a:p>
            <a:pPr lvl="1"/>
            <a:r>
              <a:rPr lang="en-US" sz="2200" dirty="0" smtClean="0"/>
              <a:t>Envisaged that Inducements ED would be approved Mar 2017 </a:t>
            </a:r>
          </a:p>
          <a:p>
            <a:r>
              <a:rPr lang="en-US" dirty="0" smtClean="0"/>
              <a:t>However, Inducements </a:t>
            </a:r>
            <a:r>
              <a:rPr lang="en-US" dirty="0"/>
              <a:t>ED </a:t>
            </a:r>
            <a:r>
              <a:rPr lang="en-US" dirty="0" smtClean="0"/>
              <a:t>approved Jun 2017; released Sept 8 with comments due by Dec 8</a:t>
            </a:r>
            <a:endParaRPr lang="en-US" dirty="0"/>
          </a:p>
          <a:p>
            <a:r>
              <a:rPr lang="en-US" dirty="0" smtClean="0"/>
              <a:t>Approval of inducements revisions now anticipated by Jun 2018; release Oct 2018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6858000" cy="30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514350"/>
            <a:ext cx="8229600" cy="509620"/>
          </a:xfrm>
        </p:spPr>
        <p:txBody>
          <a:bodyPr/>
          <a:lstStyle/>
          <a:p>
            <a:r>
              <a:rPr lang="en-US" dirty="0" smtClean="0"/>
              <a:t>Consideration of Inducements Revisions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56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76350"/>
            <a:ext cx="8595360" cy="3276600"/>
          </a:xfrm>
        </p:spPr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eedback on Structure and Safeguards Phase 2 EDs noted</a:t>
            </a:r>
          </a:p>
          <a:p>
            <a:r>
              <a:rPr lang="en-US" dirty="0" smtClean="0"/>
              <a:t>Board considered pros and cons of updated proposal for effective date:</a:t>
            </a:r>
          </a:p>
          <a:p>
            <a:pPr lvl="1"/>
            <a:r>
              <a:rPr lang="en-US" dirty="0" smtClean="0"/>
              <a:t>Parts </a:t>
            </a:r>
            <a:r>
              <a:rPr lang="en-US" dirty="0"/>
              <a:t>1, </a:t>
            </a:r>
            <a:r>
              <a:rPr lang="en-US" dirty="0" smtClean="0"/>
              <a:t>2 and </a:t>
            </a:r>
            <a:r>
              <a:rPr lang="en-US" dirty="0"/>
              <a:t>3 </a:t>
            </a:r>
            <a:r>
              <a:rPr lang="en-US" dirty="0" smtClean="0"/>
              <a:t>effective </a:t>
            </a:r>
            <a:r>
              <a:rPr lang="en-US" dirty="0"/>
              <a:t>Dec. 15, 2019</a:t>
            </a:r>
          </a:p>
          <a:p>
            <a:pPr lvl="1"/>
            <a:r>
              <a:rPr lang="en-US" dirty="0"/>
              <a:t>Part 4A effective for audits of financial statements for periods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≥ </a:t>
            </a:r>
            <a:r>
              <a:rPr lang="en-US" dirty="0" smtClean="0"/>
              <a:t>December </a:t>
            </a:r>
            <a:r>
              <a:rPr lang="en-US" dirty="0"/>
              <a:t>15, 2019</a:t>
            </a:r>
          </a:p>
          <a:p>
            <a:pPr lvl="1"/>
            <a:r>
              <a:rPr lang="en-US" dirty="0" smtClean="0"/>
              <a:t>Part 4B, assurance </a:t>
            </a:r>
            <a:r>
              <a:rPr lang="en-US" dirty="0"/>
              <a:t>engagements </a:t>
            </a:r>
            <a:r>
              <a:rPr lang="en-US" dirty="0" smtClean="0"/>
              <a:t>covering </a:t>
            </a:r>
            <a:r>
              <a:rPr lang="en-US" dirty="0"/>
              <a:t>a </a:t>
            </a:r>
            <a:r>
              <a:rPr lang="en-US" dirty="0" smtClean="0"/>
              <a:t>period: effective </a:t>
            </a:r>
            <a:r>
              <a:rPr lang="en-US" dirty="0"/>
              <a:t>for periods </a:t>
            </a:r>
            <a:r>
              <a:rPr lang="en-US" dirty="0" smtClean="0"/>
              <a:t>beginning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  <a:r>
              <a:rPr lang="en-US" dirty="0" smtClean="0"/>
              <a:t> Dec </a:t>
            </a:r>
            <a:r>
              <a:rPr lang="en-US" dirty="0"/>
              <a:t>15, 2019; </a:t>
            </a:r>
            <a:r>
              <a:rPr lang="en-US" dirty="0" smtClean="0"/>
              <a:t>otherwise: as of Dec </a:t>
            </a:r>
            <a:r>
              <a:rPr lang="en-US" dirty="0"/>
              <a:t>15, 2019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September 2017 IESBA Discussions  </a:t>
            </a:r>
            <a:endParaRPr lang="en-US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08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991600" cy="3200400"/>
          </a:xfrm>
        </p:spPr>
        <p:txBody>
          <a:bodyPr/>
          <a:lstStyle/>
          <a:p>
            <a:r>
              <a:rPr lang="en-US" dirty="0" smtClean="0"/>
              <a:t>Acknowledged stakeholder concerns re need for sufficient lead </a:t>
            </a:r>
            <a:r>
              <a:rPr lang="en-US" dirty="0"/>
              <a:t>time for implementation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Subsequent Planning Committee Reflection </a:t>
            </a:r>
            <a:endParaRPr lang="en-US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51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991600" cy="3200400"/>
          </a:xfrm>
        </p:spPr>
        <p:txBody>
          <a:bodyPr/>
          <a:lstStyle/>
          <a:p>
            <a:r>
              <a:rPr lang="en-US" sz="2200" dirty="0" smtClean="0"/>
              <a:t>However:</a:t>
            </a:r>
          </a:p>
          <a:p>
            <a:pPr lvl="1"/>
            <a:r>
              <a:rPr lang="en-US" sz="1800" dirty="0" smtClean="0"/>
              <a:t>Important substantive improvements from Safeguards and Part C</a:t>
            </a:r>
          </a:p>
          <a:p>
            <a:pPr lvl="1"/>
            <a:r>
              <a:rPr lang="en-US" sz="1800" dirty="0" smtClean="0"/>
              <a:t>Regulatory expectations re public interest in firms’ implementation at earliest</a:t>
            </a:r>
          </a:p>
          <a:p>
            <a:pPr lvl="1"/>
            <a:r>
              <a:rPr lang="en-US" sz="1800" dirty="0" smtClean="0"/>
              <a:t>Full text of final restructured Code available on IESBA website end of Jan 2018, pending PIOB approval, so already ~18 months to June 2019</a:t>
            </a:r>
          </a:p>
          <a:p>
            <a:pPr lvl="1"/>
            <a:r>
              <a:rPr lang="en-US" sz="1800" dirty="0" smtClean="0"/>
              <a:t>Inducements provisions relatively brief, so 8 months implementation lead time not unreasonable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Effective date effectively “guideline” in many jurisdictions due to need for national due process for adoption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Subsequent Planning Committee Reflection </a:t>
            </a:r>
            <a:endParaRPr lang="en-US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031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991600" cy="3200400"/>
          </a:xfrm>
        </p:spPr>
        <p:txBody>
          <a:bodyPr/>
          <a:lstStyle/>
          <a:p>
            <a:r>
              <a:rPr lang="en-US" dirty="0" smtClean="0"/>
              <a:t>With </a:t>
            </a:r>
            <a:r>
              <a:rPr lang="en-US" dirty="0"/>
              <a:t>the exception of </a:t>
            </a:r>
            <a:r>
              <a:rPr lang="en-US" dirty="0" smtClean="0"/>
              <a:t>revised LA provisions: </a:t>
            </a:r>
          </a:p>
          <a:p>
            <a:pPr lvl="1"/>
            <a:r>
              <a:rPr lang="en-US" dirty="0" smtClean="0"/>
              <a:t>Parts </a:t>
            </a:r>
            <a:r>
              <a:rPr lang="en-US" dirty="0"/>
              <a:t>1, </a:t>
            </a:r>
            <a:r>
              <a:rPr lang="en-US" dirty="0" smtClean="0"/>
              <a:t>2 and </a:t>
            </a:r>
            <a:r>
              <a:rPr lang="en-US" dirty="0"/>
              <a:t>3 </a:t>
            </a:r>
            <a:r>
              <a:rPr lang="en-US" dirty="0" smtClean="0"/>
              <a:t>effective as of Jun </a:t>
            </a:r>
            <a:r>
              <a:rPr lang="en-US" dirty="0"/>
              <a:t>15, </a:t>
            </a:r>
            <a:r>
              <a:rPr lang="en-US" dirty="0" smtClean="0"/>
              <a:t>2019</a:t>
            </a:r>
          </a:p>
          <a:p>
            <a:pPr lvl="1"/>
            <a:r>
              <a:rPr lang="en-US" dirty="0"/>
              <a:t>Part 4A effective for audits of financial statements for periods </a:t>
            </a:r>
            <a:r>
              <a:rPr lang="en-US" dirty="0" smtClean="0">
                <a:cs typeface="Arial" panose="020B0604020202020204" pitchFamily="34" charset="0"/>
              </a:rPr>
              <a:t>≥ </a:t>
            </a:r>
            <a:r>
              <a:rPr lang="en-US" dirty="0" smtClean="0"/>
              <a:t>Jun 15</a:t>
            </a:r>
            <a:r>
              <a:rPr lang="en-US" dirty="0"/>
              <a:t>, </a:t>
            </a:r>
            <a:r>
              <a:rPr lang="en-US" dirty="0" smtClean="0"/>
              <a:t>2019</a:t>
            </a:r>
          </a:p>
          <a:p>
            <a:pPr lvl="1"/>
            <a:r>
              <a:rPr lang="en-US" dirty="0" smtClean="0"/>
              <a:t>Part 4B, assurance engagements covering periods: effective for periods </a:t>
            </a:r>
            <a:r>
              <a:rPr lang="en-US" dirty="0">
                <a:cs typeface="Arial" panose="020B0604020202020204" pitchFamily="34" charset="0"/>
              </a:rPr>
              <a:t>≥ </a:t>
            </a:r>
            <a:r>
              <a:rPr lang="en-US" dirty="0"/>
              <a:t>Jun 15, </a:t>
            </a:r>
            <a:r>
              <a:rPr lang="en-US" dirty="0" smtClean="0"/>
              <a:t>2019; otherwise: as of </a:t>
            </a:r>
            <a:r>
              <a:rPr lang="en-US" dirty="0"/>
              <a:t>Jun 15, </a:t>
            </a:r>
            <a:r>
              <a:rPr lang="en-US" dirty="0" smtClean="0"/>
              <a:t>2019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Committee View</a:t>
            </a:r>
            <a:endParaRPr lang="en-US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186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724</TotalTime>
  <Words>673</Words>
  <Application>Microsoft Office PowerPoint</Application>
  <PresentationFormat>On-screen Show (16:9)</PresentationFormat>
  <Paragraphs>92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Restructured Code – Effective Date</vt:lpstr>
      <vt:lpstr>The Restructured Code</vt:lpstr>
      <vt:lpstr>Effective Date – Recap   </vt:lpstr>
      <vt:lpstr>Feedback on Structure ED-2 and Safeguards ED-2 </vt:lpstr>
      <vt:lpstr>Consideration of Inducements Revisions</vt:lpstr>
      <vt:lpstr>Recap of September 2017 IESBA Discussions  </vt:lpstr>
      <vt:lpstr>Subsequent Planning Committee Reflection </vt:lpstr>
      <vt:lpstr>Subsequent Planning Committee Reflection </vt:lpstr>
      <vt:lpstr>Planning Committee View</vt:lpstr>
      <vt:lpstr>Planning Committee View</vt:lpstr>
      <vt:lpstr>Matter for IESBA Consideration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Louisa Stevens</dc:creator>
  <cp:lastModifiedBy>Diane Jules</cp:lastModifiedBy>
  <cp:revision>508</cp:revision>
  <cp:lastPrinted>2017-12-06T13:14:50Z</cp:lastPrinted>
  <dcterms:created xsi:type="dcterms:W3CDTF">2015-04-17T20:16:07Z</dcterms:created>
  <dcterms:modified xsi:type="dcterms:W3CDTF">2017-12-07T05:00:02Z</dcterms:modified>
</cp:coreProperties>
</file>