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298" r:id="rId2"/>
    <p:sldId id="496" r:id="rId3"/>
    <p:sldId id="522" r:id="rId4"/>
    <p:sldId id="493" r:id="rId5"/>
    <p:sldId id="523" r:id="rId6"/>
    <p:sldId id="521" r:id="rId7"/>
    <p:sldId id="524" r:id="rId8"/>
    <p:sldId id="498" r:id="rId9"/>
    <p:sldId id="525" r:id="rId10"/>
    <p:sldId id="527" r:id="rId11"/>
    <p:sldId id="295" r:id="rId12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39" clrIdx="0">
    <p:extLst/>
  </p:cmAuthor>
  <p:cmAuthor id="2" name="Gary Hannaford" initials="GH" lastIdx="8" clrIdx="1">
    <p:extLst/>
  </p:cmAuthor>
  <p:cmAuthor id="3" name="Herbert Smith Freehills" initials="HSF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3D20"/>
    <a:srgbClr val="013C80"/>
    <a:srgbClr val="295398"/>
    <a:srgbClr val="2D8EC2"/>
    <a:srgbClr val="12A9D9"/>
    <a:srgbClr val="1A276D"/>
    <a:srgbClr val="68B133"/>
    <a:srgbClr val="168136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398" autoAdjust="0"/>
    <p:restoredTop sz="51551" autoAdjust="0"/>
  </p:normalViewPr>
  <p:slideViewPr>
    <p:cSldViewPr showGuides="1">
      <p:cViewPr varScale="1">
        <p:scale>
          <a:sx n="69" d="100"/>
          <a:sy n="69" d="100"/>
        </p:scale>
        <p:origin x="66" y="145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523048-8CBC-4454-B798-07965AF3C69D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986B5E8D-B9FC-4146-9408-9F09087090CA}">
      <dgm:prSet phldrT="[Text]" custT="1"/>
      <dgm:spPr/>
      <dgm:t>
        <a:bodyPr/>
        <a:lstStyle/>
        <a:p>
          <a:r>
            <a:rPr lang="en-US" sz="1700" b="0" u="none" dirty="0" smtClean="0"/>
            <a:t>Proposed new application material to explain how compliance with the fundamental principles supports application of professional skepticism in audit and assurance context</a:t>
          </a:r>
          <a:endParaRPr lang="en-US" sz="1700" u="none" dirty="0"/>
        </a:p>
      </dgm:t>
    </dgm:pt>
    <dgm:pt modelId="{6C426138-8130-4A8F-8A7F-F4ABDC94C102}" type="parTrans" cxnId="{60D825DA-727F-4C08-BEB0-05E07BA42E05}">
      <dgm:prSet/>
      <dgm:spPr/>
      <dgm:t>
        <a:bodyPr/>
        <a:lstStyle/>
        <a:p>
          <a:endParaRPr lang="en-US"/>
        </a:p>
      </dgm:t>
    </dgm:pt>
    <dgm:pt modelId="{10CF968D-7F50-45CD-BC0D-FD42B4D61E6E}" type="sibTrans" cxnId="{60D825DA-727F-4C08-BEB0-05E07BA42E05}">
      <dgm:prSet/>
      <dgm:spPr/>
      <dgm:t>
        <a:bodyPr/>
        <a:lstStyle/>
        <a:p>
          <a:endParaRPr lang="en-US"/>
        </a:p>
      </dgm:t>
    </dgm:pt>
    <dgm:pt modelId="{05D7E804-3380-4B12-92EB-28570D723A73}">
      <dgm:prSet custT="1"/>
      <dgm:spPr/>
      <dgm:t>
        <a:bodyPr/>
        <a:lstStyle/>
        <a:p>
          <a:r>
            <a:rPr lang="en-US" sz="1700" dirty="0" smtClean="0"/>
            <a:t>Proposed </a:t>
          </a:r>
          <a:r>
            <a:rPr lang="en-US" sz="1700" b="0" u="none" dirty="0" smtClean="0"/>
            <a:t>new application material to emphasize importance of obtaining sufficient understanding of facts and circumstances when exercising professional judgment </a:t>
          </a:r>
          <a:endParaRPr lang="en-US" sz="1700" dirty="0"/>
        </a:p>
      </dgm:t>
    </dgm:pt>
    <dgm:pt modelId="{EE71729C-1CFF-444B-A92D-1FBEE532D88D}" type="parTrans" cxnId="{10D2B650-0C51-43D1-BEE0-3C815123C6ED}">
      <dgm:prSet/>
      <dgm:spPr/>
      <dgm:t>
        <a:bodyPr/>
        <a:lstStyle/>
        <a:p>
          <a:endParaRPr lang="en-US"/>
        </a:p>
      </dgm:t>
    </dgm:pt>
    <dgm:pt modelId="{48B8C388-B756-4FF4-A546-DA18397E2E1C}" type="sibTrans" cxnId="{10D2B650-0C51-43D1-BEE0-3C815123C6ED}">
      <dgm:prSet/>
      <dgm:spPr/>
      <dgm:t>
        <a:bodyPr/>
        <a:lstStyle/>
        <a:p>
          <a:endParaRPr lang="en-US"/>
        </a:p>
      </dgm:t>
    </dgm:pt>
    <dgm:pt modelId="{83746A0C-4593-49E6-BE8C-59421D916C40}" type="pres">
      <dgm:prSet presAssocID="{DA523048-8CBC-4454-B798-07965AF3C69D}" presName="linearFlow" presStyleCnt="0">
        <dgm:presLayoutVars>
          <dgm:dir/>
          <dgm:resizeHandles val="exact"/>
        </dgm:presLayoutVars>
      </dgm:prSet>
      <dgm:spPr/>
    </dgm:pt>
    <dgm:pt modelId="{A9B66CA2-5254-456E-A1EC-7A46CF3F175C}" type="pres">
      <dgm:prSet presAssocID="{986B5E8D-B9FC-4146-9408-9F09087090CA}" presName="composite" presStyleCnt="0"/>
      <dgm:spPr/>
    </dgm:pt>
    <dgm:pt modelId="{24FB98BC-6911-4C15-B128-66893CF86AEB}" type="pres">
      <dgm:prSet presAssocID="{986B5E8D-B9FC-4146-9408-9F09087090CA}" presName="imgShp" presStyleLbl="fgImgPlace1" presStyleIdx="0" presStyleCnt="2" custScaleX="48762" custScaleY="38087" custLinFactNeighborX="-21930" custLinFactNeighborY="590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35947E6A-8E97-4142-A05C-B48EA72C64ED}" type="pres">
      <dgm:prSet presAssocID="{986B5E8D-B9FC-4146-9408-9F09087090CA}" presName="txShp" presStyleLbl="node1" presStyleIdx="0" presStyleCnt="2" custScaleX="132959" custScaleY="36129" custLinFactNeighborX="-4514" custLinFactNeighborY="65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B7CE45-CB91-435B-8D2A-A003FE2FB91E}" type="pres">
      <dgm:prSet presAssocID="{10CF968D-7F50-45CD-BC0D-FD42B4D61E6E}" presName="spacing" presStyleCnt="0"/>
      <dgm:spPr/>
    </dgm:pt>
    <dgm:pt modelId="{4ECC200E-ECE4-4146-B03A-F78994FCB10B}" type="pres">
      <dgm:prSet presAssocID="{05D7E804-3380-4B12-92EB-28570D723A73}" presName="composite" presStyleCnt="0"/>
      <dgm:spPr/>
    </dgm:pt>
    <dgm:pt modelId="{F97664EE-8916-495C-B980-75A9F91A5B7C}" type="pres">
      <dgm:prSet presAssocID="{05D7E804-3380-4B12-92EB-28570D723A73}" presName="imgShp" presStyleLbl="fgImgPlace1" presStyleIdx="1" presStyleCnt="2" custScaleX="44096" custScaleY="43538" custLinFactNeighborX="-21098" custLinFactNeighborY="-1541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5C75ED38-7756-43CB-897F-07E455BB03DB}" type="pres">
      <dgm:prSet presAssocID="{05D7E804-3380-4B12-92EB-28570D723A73}" presName="txShp" presStyleLbl="node1" presStyleIdx="1" presStyleCnt="2" custScaleX="127747" custScaleY="34119" custLinFactNeighborX="-1908" custLinFactNeighborY="-142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23CCD6-5EB0-411E-997E-B6BFB04A7D17}" type="presOf" srcId="{986B5E8D-B9FC-4146-9408-9F09087090CA}" destId="{35947E6A-8E97-4142-A05C-B48EA72C64ED}" srcOrd="0" destOrd="0" presId="urn:microsoft.com/office/officeart/2005/8/layout/vList3"/>
    <dgm:cxn modelId="{08193218-F335-4F80-973F-0E96837DE020}" type="presOf" srcId="{DA523048-8CBC-4454-B798-07965AF3C69D}" destId="{83746A0C-4593-49E6-BE8C-59421D916C40}" srcOrd="0" destOrd="0" presId="urn:microsoft.com/office/officeart/2005/8/layout/vList3"/>
    <dgm:cxn modelId="{10D2B650-0C51-43D1-BEE0-3C815123C6ED}" srcId="{DA523048-8CBC-4454-B798-07965AF3C69D}" destId="{05D7E804-3380-4B12-92EB-28570D723A73}" srcOrd="1" destOrd="0" parTransId="{EE71729C-1CFF-444B-A92D-1FBEE532D88D}" sibTransId="{48B8C388-B756-4FF4-A546-DA18397E2E1C}"/>
    <dgm:cxn modelId="{4487FB69-2410-4F28-8608-1F7D50EB4C69}" type="presOf" srcId="{05D7E804-3380-4B12-92EB-28570D723A73}" destId="{5C75ED38-7756-43CB-897F-07E455BB03DB}" srcOrd="0" destOrd="0" presId="urn:microsoft.com/office/officeart/2005/8/layout/vList3"/>
    <dgm:cxn modelId="{60D825DA-727F-4C08-BEB0-05E07BA42E05}" srcId="{DA523048-8CBC-4454-B798-07965AF3C69D}" destId="{986B5E8D-B9FC-4146-9408-9F09087090CA}" srcOrd="0" destOrd="0" parTransId="{6C426138-8130-4A8F-8A7F-F4ABDC94C102}" sibTransId="{10CF968D-7F50-45CD-BC0D-FD42B4D61E6E}"/>
    <dgm:cxn modelId="{85B0EE40-5039-48C0-8E36-A008C3E4CA8E}" type="presParOf" srcId="{83746A0C-4593-49E6-BE8C-59421D916C40}" destId="{A9B66CA2-5254-456E-A1EC-7A46CF3F175C}" srcOrd="0" destOrd="0" presId="urn:microsoft.com/office/officeart/2005/8/layout/vList3"/>
    <dgm:cxn modelId="{9CD5675F-9C2C-420C-80D3-D2E122B627D7}" type="presParOf" srcId="{A9B66CA2-5254-456E-A1EC-7A46CF3F175C}" destId="{24FB98BC-6911-4C15-B128-66893CF86AEB}" srcOrd="0" destOrd="0" presId="urn:microsoft.com/office/officeart/2005/8/layout/vList3"/>
    <dgm:cxn modelId="{785059AD-0668-4406-9034-C08C9A75AADF}" type="presParOf" srcId="{A9B66CA2-5254-456E-A1EC-7A46CF3F175C}" destId="{35947E6A-8E97-4142-A05C-B48EA72C64ED}" srcOrd="1" destOrd="0" presId="urn:microsoft.com/office/officeart/2005/8/layout/vList3"/>
    <dgm:cxn modelId="{280AA5FB-1682-479D-9C69-2AC6043BFCA9}" type="presParOf" srcId="{83746A0C-4593-49E6-BE8C-59421D916C40}" destId="{F9B7CE45-CB91-435B-8D2A-A003FE2FB91E}" srcOrd="1" destOrd="0" presId="urn:microsoft.com/office/officeart/2005/8/layout/vList3"/>
    <dgm:cxn modelId="{8BF25D04-CDD1-46B0-9A4A-0D5FC77741D0}" type="presParOf" srcId="{83746A0C-4593-49E6-BE8C-59421D916C40}" destId="{4ECC200E-ECE4-4146-B03A-F78994FCB10B}" srcOrd="2" destOrd="0" presId="urn:microsoft.com/office/officeart/2005/8/layout/vList3"/>
    <dgm:cxn modelId="{FC82F4BF-197B-423C-9983-31A5696F1BB6}" type="presParOf" srcId="{4ECC200E-ECE4-4146-B03A-F78994FCB10B}" destId="{F97664EE-8916-495C-B980-75A9F91A5B7C}" srcOrd="0" destOrd="0" presId="urn:microsoft.com/office/officeart/2005/8/layout/vList3"/>
    <dgm:cxn modelId="{B9A3A616-24BF-4ACE-890C-B2F8E94205FC}" type="presParOf" srcId="{4ECC200E-ECE4-4146-B03A-F78994FCB10B}" destId="{5C75ED38-7756-43CB-897F-07E455BB03D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947E6A-8E97-4142-A05C-B48EA72C64ED}">
      <dsp:nvSpPr>
        <dsp:cNvPr id="0" name=""/>
        <dsp:cNvSpPr/>
      </dsp:nvSpPr>
      <dsp:spPr>
        <a:xfrm rot="10800000">
          <a:off x="246553" y="193879"/>
          <a:ext cx="7815420" cy="92914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4070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u="none" kern="1200" dirty="0" smtClean="0"/>
            <a:t>Proposed new application material to explain how compliance with the fundamental principles supports application of professional skepticism in audit and assurance context</a:t>
          </a:r>
          <a:endParaRPr lang="en-US" sz="1700" u="none" kern="1200" dirty="0"/>
        </a:p>
      </dsp:txBody>
      <dsp:txXfrm rot="10800000">
        <a:off x="478840" y="193879"/>
        <a:ext cx="7583133" cy="929147"/>
      </dsp:txXfrm>
    </dsp:sp>
    <dsp:sp modelId="{24FB98BC-6911-4C15-B128-66893CF86AEB}">
      <dsp:nvSpPr>
        <dsp:cNvPr id="0" name=""/>
        <dsp:cNvSpPr/>
      </dsp:nvSpPr>
      <dsp:spPr>
        <a:xfrm>
          <a:off x="289562" y="152397"/>
          <a:ext cx="1254036" cy="97950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75ED38-7756-43CB-897F-07E455BB03DB}">
      <dsp:nvSpPr>
        <dsp:cNvPr id="0" name=""/>
        <dsp:cNvSpPr/>
      </dsp:nvSpPr>
      <dsp:spPr>
        <a:xfrm rot="10800000">
          <a:off x="552918" y="1377412"/>
          <a:ext cx="7509055" cy="87745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4070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Proposed </a:t>
          </a:r>
          <a:r>
            <a:rPr lang="en-US" sz="1700" b="0" u="none" kern="1200" dirty="0" smtClean="0"/>
            <a:t>new application material to emphasize importance of obtaining sufficient understanding of facts and circumstances when exercising professional judgment </a:t>
          </a:r>
          <a:endParaRPr lang="en-US" sz="1700" kern="1200" dirty="0"/>
        </a:p>
      </dsp:txBody>
      <dsp:txXfrm rot="10800000">
        <a:off x="772282" y="1377412"/>
        <a:ext cx="7289691" cy="877455"/>
      </dsp:txXfrm>
    </dsp:sp>
    <dsp:sp modelId="{F97664EE-8916-495C-B980-75A9F91A5B7C}">
      <dsp:nvSpPr>
        <dsp:cNvPr id="0" name=""/>
        <dsp:cNvSpPr/>
      </dsp:nvSpPr>
      <dsp:spPr>
        <a:xfrm>
          <a:off x="370958" y="1226514"/>
          <a:ext cx="1134038" cy="111968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456" tIns="48228" rIns="96456" bIns="48228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456" tIns="48228" rIns="96456" bIns="48228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6/27/2017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456" tIns="48228" rIns="96456" bIns="48228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5"/>
            <a:ext cx="3169920" cy="481726"/>
          </a:xfrm>
          <a:prstGeom prst="rect">
            <a:avLst/>
          </a:prstGeom>
        </p:spPr>
        <p:txBody>
          <a:bodyPr vert="horz" lIns="96456" tIns="48228" rIns="96456" bIns="48228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456" tIns="48228" rIns="96456" bIns="48228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wrap="square" lIns="96456" tIns="48228" rIns="96456" bIns="48228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56" tIns="48228" rIns="96456" bIns="4822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456" tIns="48228" rIns="96456" bIns="4822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6456" tIns="48228" rIns="96456" bIns="48228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5"/>
            <a:ext cx="3169920" cy="480060"/>
          </a:xfrm>
          <a:prstGeom prst="rect">
            <a:avLst/>
          </a:prstGeom>
        </p:spPr>
        <p:txBody>
          <a:bodyPr vert="horz" wrap="square" lIns="96456" tIns="48228" rIns="96456" bIns="48228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90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210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16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148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147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058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100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5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36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876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Professional Skepticism (PS) 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3000373"/>
            <a:ext cx="5105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Trish Mulvaney, Task Force Member</a:t>
            </a:r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Meeting</a:t>
            </a:r>
          </a:p>
          <a:p>
            <a:pPr marL="236538" indent="-236538"/>
            <a:r>
              <a:rPr lang="en-US" sz="1600" dirty="0" smtClean="0"/>
              <a:t>New York   </a:t>
            </a:r>
            <a:endParaRPr lang="en-US" sz="1600" dirty="0"/>
          </a:p>
          <a:p>
            <a:pPr marL="236538" indent="-236538"/>
            <a:r>
              <a:rPr lang="en-US" sz="1600" dirty="0" smtClean="0"/>
              <a:t>June 19-21, 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063240"/>
          </a:xfrm>
        </p:spPr>
        <p:txBody>
          <a:bodyPr/>
          <a:lstStyle/>
          <a:p>
            <a:r>
              <a:rPr lang="en-US" sz="2200" dirty="0" smtClean="0"/>
              <a:t>Does the analysis correctly identify the concerns </a:t>
            </a:r>
            <a:r>
              <a:rPr lang="en-US" sz="2200" dirty="0"/>
              <a:t>that have led </a:t>
            </a:r>
            <a:r>
              <a:rPr lang="en-US" sz="2200" dirty="0" smtClean="0"/>
              <a:t>to calls </a:t>
            </a:r>
            <a:r>
              <a:rPr lang="en-US" sz="2200" dirty="0"/>
              <a:t>for greater exercise of </a:t>
            </a:r>
            <a:r>
              <a:rPr lang="en-US" sz="2200" dirty="0" smtClean="0"/>
              <a:t>PS?</a:t>
            </a:r>
          </a:p>
          <a:p>
            <a:r>
              <a:rPr lang="en-US" sz="2200" dirty="0" smtClean="0"/>
              <a:t>Are the ways PS concerns </a:t>
            </a:r>
            <a:r>
              <a:rPr lang="en-US" sz="2200" dirty="0"/>
              <a:t>might be </a:t>
            </a:r>
            <a:r>
              <a:rPr lang="en-US" sz="2200" dirty="0" smtClean="0"/>
              <a:t>addressed feasible and responsive to root cause issues and public expectations?  </a:t>
            </a:r>
          </a:p>
          <a:p>
            <a:r>
              <a:rPr lang="en-US" sz="2200" dirty="0" smtClean="0"/>
              <a:t>Are there other suggestions that the Task Force should investigate?</a:t>
            </a:r>
          </a:p>
          <a:p>
            <a:r>
              <a:rPr lang="en-US" sz="2200" dirty="0" smtClean="0"/>
              <a:t>Do IESBA members agree with the proposal to develop a Consultation Paper to obtain public input?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33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7696200" cy="3352800"/>
          </a:xfrm>
        </p:spPr>
        <p:txBody>
          <a:bodyPr>
            <a:normAutofit/>
          </a:bodyPr>
          <a:lstStyle/>
          <a:p>
            <a:pPr marL="0" lvl="0" indent="0">
              <a:spcBef>
                <a:spcPts val="1800"/>
              </a:spcBef>
              <a:buNone/>
            </a:pPr>
            <a:r>
              <a:rPr lang="en-US" dirty="0" smtClean="0"/>
              <a:t>To consider:</a:t>
            </a:r>
          </a:p>
          <a:p>
            <a:pPr marL="731520" indent="-347472">
              <a:spcBef>
                <a:spcPts val="1800"/>
              </a:spcBef>
              <a:buFont typeface="+mj-lt"/>
              <a:buAutoNum type="arabicPeriod"/>
            </a:pPr>
            <a:r>
              <a:rPr lang="en-US" dirty="0" smtClean="0"/>
              <a:t>Whether </a:t>
            </a:r>
            <a:r>
              <a:rPr lang="en-US" dirty="0"/>
              <a:t>there are </a:t>
            </a:r>
            <a:r>
              <a:rPr lang="en-US" dirty="0" smtClean="0"/>
              <a:t>fundamental concerns </a:t>
            </a:r>
            <a:r>
              <a:rPr lang="en-US" dirty="0"/>
              <a:t>or objections to </a:t>
            </a:r>
            <a:r>
              <a:rPr lang="en-US" dirty="0" smtClean="0"/>
              <a:t>the release of the PSWG publication </a:t>
            </a:r>
          </a:p>
          <a:p>
            <a:pPr marL="731520" indent="-347472">
              <a:spcBef>
                <a:spcPts val="1800"/>
              </a:spcBef>
              <a:buFont typeface="+mj-lt"/>
              <a:buAutoNum type="arabicPeriod"/>
            </a:pPr>
            <a:r>
              <a:rPr lang="en-US" dirty="0" smtClean="0"/>
              <a:t>Task Force </a:t>
            </a:r>
            <a:r>
              <a:rPr lang="en-US" dirty="0"/>
              <a:t>proposals </a:t>
            </a:r>
            <a:r>
              <a:rPr lang="en-US" dirty="0" smtClean="0"/>
              <a:t>for progressing a </a:t>
            </a:r>
            <a:r>
              <a:rPr lang="en-US" dirty="0"/>
              <a:t>longer term </a:t>
            </a:r>
            <a:r>
              <a:rPr lang="en-US" dirty="0" smtClean="0"/>
              <a:t>IESBA PS initiative</a:t>
            </a:r>
            <a:endParaRPr lang="en-US" dirty="0"/>
          </a:p>
          <a:p>
            <a:pPr lvl="0">
              <a:spcBef>
                <a:spcPts val="1800"/>
              </a:spcBef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581150"/>
            <a:ext cx="2711606" cy="19812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5791200" cy="3200400"/>
          </a:xfrm>
        </p:spPr>
        <p:txBody>
          <a:bodyPr/>
          <a:lstStyle/>
          <a:p>
            <a:pPr marL="342900" lvl="1" indent="-342900">
              <a:spcBef>
                <a:spcPts val="900"/>
              </a:spcBef>
              <a:buChar char="•"/>
            </a:pPr>
            <a:r>
              <a:rPr lang="en-US" dirty="0" smtClean="0">
                <a:latin typeface="Arial" charset="0"/>
              </a:rPr>
              <a:t>Summarizes key PSWG observations and actions to date as well as intended future SSB actions</a:t>
            </a:r>
          </a:p>
          <a:p>
            <a:pPr marL="342900" lvl="1" indent="-342900">
              <a:spcBef>
                <a:spcPts val="700"/>
              </a:spcBef>
              <a:buChar char="•"/>
            </a:pPr>
            <a:r>
              <a:rPr lang="en-US" dirty="0" smtClean="0">
                <a:latin typeface="Arial" charset="0"/>
              </a:rPr>
              <a:t>Observations related to PS in audits include:</a:t>
            </a:r>
          </a:p>
          <a:p>
            <a:pPr marL="690372" lvl="2" indent="-342900">
              <a:spcBef>
                <a:spcPts val="700"/>
              </a:spcBef>
              <a:buFont typeface="Arial" panose="020B0604020202020204" pitchFamily="34" charset="0"/>
              <a:buChar char="‒"/>
            </a:pPr>
            <a:r>
              <a:rPr lang="en-US" sz="1700" dirty="0" smtClean="0">
                <a:latin typeface="Arial" charset="0"/>
              </a:rPr>
              <a:t>Impact of environmental factors (e.g., resource constraints, local culture)</a:t>
            </a:r>
          </a:p>
          <a:p>
            <a:pPr marL="690372" lvl="2" indent="-342900">
              <a:spcBef>
                <a:spcPts val="700"/>
              </a:spcBef>
              <a:buFont typeface="Arial" panose="020B0604020202020204" pitchFamily="34" charset="0"/>
              <a:buChar char="‒"/>
            </a:pPr>
            <a:r>
              <a:rPr lang="en-US" sz="1700" dirty="0" smtClean="0">
                <a:latin typeface="Arial" charset="0"/>
              </a:rPr>
              <a:t>Awareness of personal traits and biases</a:t>
            </a:r>
          </a:p>
          <a:p>
            <a:pPr marL="690372" lvl="2" indent="-342900">
              <a:spcBef>
                <a:spcPts val="700"/>
              </a:spcBef>
              <a:buFont typeface="Arial" panose="020B0604020202020204" pitchFamily="34" charset="0"/>
              <a:buChar char="‒"/>
            </a:pPr>
            <a:r>
              <a:rPr lang="en-US" sz="1700" dirty="0" smtClean="0">
                <a:latin typeface="Arial" charset="0"/>
              </a:rPr>
              <a:t>Building in PS from the outset</a:t>
            </a:r>
          </a:p>
          <a:p>
            <a:pPr marL="690372" lvl="2" indent="-342900">
              <a:spcBef>
                <a:spcPts val="700"/>
              </a:spcBef>
              <a:buFont typeface="Arial" panose="020B0604020202020204" pitchFamily="34" charset="0"/>
              <a:buChar char="‒"/>
            </a:pPr>
            <a:r>
              <a:rPr lang="en-US" sz="1700" dirty="0" smtClean="0">
                <a:latin typeface="Arial" charset="0"/>
              </a:rPr>
              <a:t>Standard setting alone not enough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PSWG Stakeholder Communication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7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81150"/>
            <a:ext cx="8763000" cy="3048000"/>
          </a:xfrm>
        </p:spPr>
        <p:txBody>
          <a:bodyPr/>
          <a:lstStyle/>
          <a:p>
            <a:r>
              <a:rPr lang="en-US" dirty="0"/>
              <a:t>Do IESBA members have any </a:t>
            </a:r>
            <a:r>
              <a:rPr lang="en-US" dirty="0" smtClean="0"/>
              <a:t>fatal-flaw-type comments on the PSWG PS publication</a:t>
            </a:r>
            <a:r>
              <a:rPr lang="en-US" dirty="0"/>
              <a:t>?</a:t>
            </a:r>
            <a:endParaRPr lang="en-GB" dirty="0"/>
          </a:p>
          <a:p>
            <a:endParaRPr lang="en-US" dirty="0" smtClean="0"/>
          </a:p>
          <a:p>
            <a:r>
              <a:rPr lang="en-US" dirty="0" smtClean="0"/>
              <a:t>Do IESBA members have any </a:t>
            </a:r>
            <a:r>
              <a:rPr lang="en-US" dirty="0"/>
              <a:t>fundamental concerns or objections to the release of the PSWG </a:t>
            </a:r>
            <a:r>
              <a:rPr lang="en-US" dirty="0" smtClean="0"/>
              <a:t>PS publication?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24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52550"/>
            <a:ext cx="6324600" cy="3200400"/>
          </a:xfrm>
        </p:spPr>
        <p:txBody>
          <a:bodyPr/>
          <a:lstStyle/>
          <a:p>
            <a:pPr marL="342900" lvl="1" indent="-34290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charset="0"/>
              </a:rPr>
              <a:t>Responsive to recommendations </a:t>
            </a:r>
            <a:r>
              <a:rPr lang="en-US" sz="2400" dirty="0">
                <a:latin typeface="Arial" charset="0"/>
              </a:rPr>
              <a:t>for </a:t>
            </a:r>
            <a:r>
              <a:rPr lang="en-US" sz="2400" dirty="0" smtClean="0">
                <a:latin typeface="Arial" charset="0"/>
              </a:rPr>
              <a:t>individual SSB </a:t>
            </a:r>
            <a:r>
              <a:rPr lang="en-US" sz="2400" dirty="0">
                <a:latin typeface="Arial" charset="0"/>
              </a:rPr>
              <a:t>actions from </a:t>
            </a:r>
            <a:r>
              <a:rPr lang="en-US" sz="2400" dirty="0" smtClean="0">
                <a:latin typeface="Arial" charset="0"/>
              </a:rPr>
              <a:t>PSWG </a:t>
            </a:r>
          </a:p>
          <a:p>
            <a:pPr marL="690372" lvl="2" indent="-342900">
              <a:spcBef>
                <a:spcPts val="700"/>
              </a:spcBef>
              <a:buFont typeface="Arial" panose="020B0604020202020204" pitchFamily="34" charset="0"/>
              <a:buChar char="‒"/>
            </a:pPr>
            <a:r>
              <a:rPr lang="en-US" sz="2000" dirty="0" smtClean="0">
                <a:latin typeface="Arial" charset="0"/>
              </a:rPr>
              <a:t>Stakeholder </a:t>
            </a:r>
            <a:r>
              <a:rPr lang="en-US" sz="2000" dirty="0">
                <a:latin typeface="Arial" charset="0"/>
              </a:rPr>
              <a:t>feedback to IAASB </a:t>
            </a:r>
            <a:r>
              <a:rPr lang="en-US" sz="2000" dirty="0" smtClean="0">
                <a:latin typeface="Arial" charset="0"/>
              </a:rPr>
              <a:t>ITC</a:t>
            </a:r>
          </a:p>
          <a:p>
            <a:pPr marL="690372" lvl="2" indent="-342900">
              <a:spcBef>
                <a:spcPts val="700"/>
              </a:spcBef>
              <a:buFont typeface="Arial" panose="020B0604020202020204" pitchFamily="34" charset="0"/>
              <a:buChar char="‒"/>
            </a:pPr>
            <a:r>
              <a:rPr lang="en-US" sz="2000" dirty="0" smtClean="0">
                <a:latin typeface="Arial" charset="0"/>
              </a:rPr>
              <a:t>Stakeholder </a:t>
            </a:r>
            <a:r>
              <a:rPr lang="en-US" sz="2000" dirty="0">
                <a:latin typeface="Arial" charset="0"/>
              </a:rPr>
              <a:t>calls </a:t>
            </a:r>
            <a:r>
              <a:rPr lang="en-US" sz="2000" dirty="0" smtClean="0">
                <a:latin typeface="Arial" charset="0"/>
              </a:rPr>
              <a:t>to IESBA (including </a:t>
            </a:r>
            <a:r>
              <a:rPr lang="en-US" sz="2000" dirty="0">
                <a:latin typeface="Arial" charset="0"/>
              </a:rPr>
              <a:t>CAG) to address issues relating to </a:t>
            </a:r>
            <a:r>
              <a:rPr lang="en-US" sz="2000" dirty="0" smtClean="0">
                <a:latin typeface="Arial" charset="0"/>
              </a:rPr>
              <a:t>PS</a:t>
            </a:r>
          </a:p>
          <a:p>
            <a:pPr marL="342900" lvl="1" indent="-34290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charset="0"/>
              </a:rPr>
              <a:t>Discussions </a:t>
            </a:r>
            <a:r>
              <a:rPr lang="en-US" sz="2400" dirty="0">
                <a:latin typeface="Arial" charset="0"/>
              </a:rPr>
              <a:t>with </a:t>
            </a:r>
            <a:r>
              <a:rPr lang="en-US" sz="2400" dirty="0" smtClean="0">
                <a:latin typeface="Arial" charset="0"/>
              </a:rPr>
              <a:t>IAASB, IAESB </a:t>
            </a:r>
            <a:r>
              <a:rPr lang="en-US" sz="2400" dirty="0">
                <a:latin typeface="Arial" charset="0"/>
              </a:rPr>
              <a:t>and </a:t>
            </a:r>
            <a:r>
              <a:rPr lang="en-US" sz="2400" dirty="0" smtClean="0">
                <a:latin typeface="Arial" charset="0"/>
              </a:rPr>
              <a:t>CAGs</a:t>
            </a:r>
            <a:endParaRPr lang="en-US" sz="2400" dirty="0">
              <a:latin typeface="Arial" charset="0"/>
            </a:endParaRPr>
          </a:p>
          <a:p>
            <a:pPr marL="342900" lvl="1" indent="-342900">
              <a:spcBef>
                <a:spcPts val="900"/>
              </a:spcBef>
              <a:buChar char="•"/>
            </a:pPr>
            <a:endParaRPr lang="en-US" dirty="0" smtClean="0"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pPr lvl="1">
              <a:spcBef>
                <a:spcPts val="900"/>
              </a:spcBef>
            </a:pPr>
            <a:r>
              <a:rPr lang="en-US" dirty="0"/>
              <a:t>S</a:t>
            </a:r>
            <a:r>
              <a:rPr lang="en-US" dirty="0" smtClean="0"/>
              <a:t>hort Term Action: May 2017 PS Exposure Draft (ED)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352550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726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696200" cy="762000"/>
          </a:xfrm>
        </p:spPr>
        <p:txBody>
          <a:bodyPr/>
          <a:lstStyle/>
          <a:p>
            <a:r>
              <a:rPr lang="en-US" dirty="0" smtClean="0"/>
              <a:t>Short Term </a:t>
            </a:r>
            <a:r>
              <a:rPr lang="en-US" dirty="0"/>
              <a:t>A</a:t>
            </a:r>
            <a:r>
              <a:rPr lang="en-US" dirty="0" smtClean="0"/>
              <a:t>ction: May </a:t>
            </a:r>
            <a:r>
              <a:rPr lang="en-US" dirty="0"/>
              <a:t>2017 </a:t>
            </a:r>
            <a:r>
              <a:rPr lang="en-US" dirty="0" smtClean="0"/>
              <a:t>PS Exposure Draft (ED)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51198077"/>
              </p:ext>
            </p:extLst>
          </p:nvPr>
        </p:nvGraphicFramePr>
        <p:xfrm>
          <a:off x="320040" y="1276350"/>
          <a:ext cx="88392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3714749"/>
            <a:ext cx="8077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7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The more complex considerations surrounding the exercise of PS were intentionally excluded from the May 2017 PS ED pending further PS TF analysis </a:t>
            </a:r>
            <a:endParaRPr lang="en-US" sz="17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5130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52032"/>
            <a:ext cx="6172200" cy="3200400"/>
          </a:xfrm>
        </p:spPr>
        <p:txBody>
          <a:bodyPr/>
          <a:lstStyle/>
          <a:p>
            <a:pPr marL="342900" lvl="1" indent="-34290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charset="0"/>
              </a:rPr>
              <a:t>What are the behavior attribute gaps underlying lack of sufficient PS?</a:t>
            </a:r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r>
              <a:rPr lang="en-US" sz="1800" dirty="0">
                <a:latin typeface="Arial" charset="0"/>
              </a:rPr>
              <a:t>Should concept of PS, or aspects of it, apply to all PAs</a:t>
            </a:r>
            <a:r>
              <a:rPr lang="en-US" sz="1800" dirty="0" smtClean="0">
                <a:latin typeface="Arial" charset="0"/>
              </a:rPr>
              <a:t>?</a:t>
            </a:r>
            <a:endParaRPr lang="en-US" sz="1800" dirty="0">
              <a:latin typeface="Arial" charset="0"/>
            </a:endParaRPr>
          </a:p>
          <a:p>
            <a:pPr marL="342900" lvl="1" indent="-34290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" charset="0"/>
              </a:rPr>
              <a:t>What are PS implications for non-assurance work?</a:t>
            </a:r>
          </a:p>
          <a:p>
            <a:pPr marL="342900" lvl="1" indent="-34290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charset="0"/>
              </a:rPr>
              <a:t>Can/should there be a harmonized definition of PS across IAASB, IESBA and IAESB standards?</a:t>
            </a:r>
          </a:p>
          <a:p>
            <a:pPr marL="342900" lvl="1" indent="-342900">
              <a:spcBef>
                <a:spcPts val="7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charset="0"/>
              </a:rPr>
              <a:t>Would better guidance (e.g., types and impact of bias, overcoming impediments) improve the appropriate application of PS?</a:t>
            </a:r>
            <a:endParaRPr lang="en-US" sz="1800" dirty="0"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Considerations Requiring Further Analysis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428749"/>
            <a:ext cx="2446867" cy="2446867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9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61930"/>
            <a:ext cx="7848600" cy="400050"/>
          </a:xfrm>
        </p:spPr>
        <p:txBody>
          <a:bodyPr/>
          <a:lstStyle/>
          <a:p>
            <a:r>
              <a:rPr lang="en-US" dirty="0" smtClean="0"/>
              <a:t>Considerations for Meeting Stakeholder Expectations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76350"/>
            <a:ext cx="8991600" cy="3200400"/>
          </a:xfrm>
        </p:spPr>
        <p:txBody>
          <a:bodyPr/>
          <a:lstStyle/>
          <a:p>
            <a:pPr>
              <a:lnSpc>
                <a:spcPts val="2250"/>
              </a:lnSpc>
              <a:spcBef>
                <a:spcPts val="1200"/>
              </a:spcBef>
            </a:pPr>
            <a:r>
              <a:rPr lang="en-US" sz="1800" dirty="0" smtClean="0"/>
              <a:t>PAs are expected to “act in the public interest”  - despite there not being a uniform definition or understanding of the term among stakeholders</a:t>
            </a:r>
          </a:p>
          <a:p>
            <a:pPr lvl="1">
              <a:lnSpc>
                <a:spcPts val="2250"/>
              </a:lnSpc>
              <a:spcBef>
                <a:spcPts val="1200"/>
              </a:spcBef>
            </a:pPr>
            <a:r>
              <a:rPr lang="en-US" sz="1600" dirty="0" smtClean="0"/>
              <a:t>“…PAIBs </a:t>
            </a:r>
            <a:r>
              <a:rPr lang="en-US" sz="1600" dirty="0"/>
              <a:t>should be </a:t>
            </a:r>
            <a:r>
              <a:rPr lang="en-US" sz="1600" dirty="0" smtClean="0"/>
              <a:t>required to </a:t>
            </a:r>
            <a:r>
              <a:rPr lang="en-US" sz="1600" dirty="0"/>
              <a:t>demonstrate </a:t>
            </a:r>
            <a:r>
              <a:rPr lang="en-US" sz="1600" b="1" i="1" dirty="0"/>
              <a:t>enhanced levels of attentiveness and sensitivity to the integrity of information </a:t>
            </a:r>
            <a:r>
              <a:rPr lang="en-US" sz="1600" dirty="0"/>
              <a:t>with which they are </a:t>
            </a:r>
            <a:r>
              <a:rPr lang="en-US" sz="1600" dirty="0" smtClean="0"/>
              <a:t>associated</a:t>
            </a:r>
            <a:r>
              <a:rPr lang="en-US" sz="1600" b="1" i="1" dirty="0" smtClean="0"/>
              <a:t>”</a:t>
            </a:r>
            <a:endParaRPr lang="en-US" sz="1600" b="1" i="1" dirty="0"/>
          </a:p>
          <a:p>
            <a:pPr lvl="1">
              <a:lnSpc>
                <a:spcPts val="2250"/>
              </a:lnSpc>
              <a:spcBef>
                <a:spcPts val="1200"/>
              </a:spcBef>
            </a:pPr>
            <a:r>
              <a:rPr lang="en-US" sz="1600" dirty="0" smtClean="0"/>
              <a:t>“… A </a:t>
            </a:r>
            <a:r>
              <a:rPr lang="en-US" sz="1600" b="1" i="1" dirty="0"/>
              <a:t>skeptical mindset </a:t>
            </a:r>
            <a:r>
              <a:rPr lang="en-US" sz="1600" dirty="0"/>
              <a:t>might help address familiarity and self-interest threats that are created by inherent </a:t>
            </a:r>
            <a:r>
              <a:rPr lang="en-US" sz="1600" b="1" i="1" dirty="0"/>
              <a:t>conflicts of interest </a:t>
            </a:r>
            <a:r>
              <a:rPr lang="en-US" sz="1600" dirty="0"/>
              <a:t>caused by auditors being paid by the entities they </a:t>
            </a:r>
            <a:r>
              <a:rPr lang="en-US" sz="1600" dirty="0" smtClean="0"/>
              <a:t>audit” </a:t>
            </a:r>
            <a:endParaRPr lang="en-US" sz="1600" dirty="0"/>
          </a:p>
          <a:p>
            <a:pPr lvl="1">
              <a:lnSpc>
                <a:spcPts val="2250"/>
              </a:lnSpc>
              <a:spcBef>
                <a:spcPts val="1200"/>
              </a:spcBef>
            </a:pPr>
            <a:r>
              <a:rPr lang="en-US" sz="1600" dirty="0" smtClean="0"/>
              <a:t>“Auditors </a:t>
            </a:r>
            <a:r>
              <a:rPr lang="en-US" sz="1600" dirty="0"/>
              <a:t>cannot be expected to detect and resolve all </a:t>
            </a:r>
            <a:r>
              <a:rPr lang="en-US" sz="1600" dirty="0" smtClean="0"/>
              <a:t>problems … </a:t>
            </a:r>
            <a:r>
              <a:rPr lang="en-US" sz="1600" b="1" i="1" dirty="0" smtClean="0"/>
              <a:t>others </a:t>
            </a:r>
            <a:r>
              <a:rPr lang="en-US" sz="1600" b="1" i="1" dirty="0"/>
              <a:t>in </a:t>
            </a:r>
            <a:r>
              <a:rPr lang="en-US" sz="1600" b="1" i="1" dirty="0" smtClean="0"/>
              <a:t>the financial reporting  supply </a:t>
            </a:r>
            <a:r>
              <a:rPr lang="en-US" sz="1600" b="1" i="1" dirty="0"/>
              <a:t>chain should </a:t>
            </a:r>
            <a:r>
              <a:rPr lang="en-US" sz="1600" b="1" i="1" dirty="0" smtClean="0"/>
              <a:t>be required to exercise PS”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6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 Approach: Deeper Analysis of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589" y="1352550"/>
            <a:ext cx="8645611" cy="3200400"/>
          </a:xfrm>
        </p:spPr>
        <p:txBody>
          <a:bodyPr/>
          <a:lstStyle/>
          <a:p>
            <a:r>
              <a:rPr lang="en-US" dirty="0" smtClean="0"/>
              <a:t>Agenda Item 6-B summarizes:</a:t>
            </a:r>
            <a:endParaRPr lang="en-US" dirty="0"/>
          </a:p>
          <a:p>
            <a:pPr lvl="1"/>
            <a:r>
              <a:rPr lang="en-US" sz="1800" dirty="0" smtClean="0"/>
              <a:t>Concerns </a:t>
            </a:r>
            <a:r>
              <a:rPr lang="en-US" sz="1800" dirty="0"/>
              <a:t>that have given rise to calls for greater exercise of </a:t>
            </a:r>
            <a:r>
              <a:rPr lang="en-US" sz="1800" dirty="0" smtClean="0"/>
              <a:t>PS</a:t>
            </a:r>
            <a:endParaRPr lang="en-US" sz="1800" dirty="0"/>
          </a:p>
          <a:p>
            <a:pPr lvl="1"/>
            <a:r>
              <a:rPr lang="en-US" sz="1800" dirty="0" smtClean="0"/>
              <a:t>Rationale </a:t>
            </a:r>
            <a:r>
              <a:rPr lang="en-US" sz="1800" dirty="0"/>
              <a:t>for addressing those concerns through the </a:t>
            </a:r>
            <a:r>
              <a:rPr lang="en-US" sz="1800" dirty="0" smtClean="0"/>
              <a:t>Code</a:t>
            </a:r>
            <a:endParaRPr lang="en-US" sz="1800" dirty="0"/>
          </a:p>
          <a:p>
            <a:pPr lvl="1"/>
            <a:r>
              <a:rPr lang="en-US" sz="1800" dirty="0" smtClean="0"/>
              <a:t>Ways </a:t>
            </a:r>
            <a:r>
              <a:rPr lang="en-US" sz="1800" dirty="0"/>
              <a:t>in which those concerns might be addressed in the </a:t>
            </a:r>
            <a:r>
              <a:rPr lang="en-US" sz="1800" dirty="0" smtClean="0"/>
              <a:t>Code </a:t>
            </a:r>
            <a:endParaRPr lang="en-US" sz="1800" dirty="0"/>
          </a:p>
          <a:p>
            <a:r>
              <a:rPr lang="en-US" sz="2200" dirty="0" smtClean="0"/>
              <a:t>TF </a:t>
            </a:r>
            <a:r>
              <a:rPr lang="en-US" dirty="0"/>
              <a:t>recommends the </a:t>
            </a:r>
            <a:r>
              <a:rPr lang="en-US" sz="2400" dirty="0" smtClean="0"/>
              <a:t>development of </a:t>
            </a:r>
            <a:r>
              <a:rPr lang="en-US" sz="2400" dirty="0"/>
              <a:t>a </a:t>
            </a:r>
            <a:r>
              <a:rPr lang="en-US" sz="2400" dirty="0" smtClean="0"/>
              <a:t>Consultation Paper </a:t>
            </a:r>
            <a:r>
              <a:rPr lang="en-US" sz="2400" dirty="0"/>
              <a:t>to further </a:t>
            </a:r>
            <a:r>
              <a:rPr lang="en-US" sz="2400" dirty="0" smtClean="0"/>
              <a:t>vet PS issues </a:t>
            </a:r>
            <a:r>
              <a:rPr lang="en-US" sz="2400" dirty="0"/>
              <a:t>and obtain views about </a:t>
            </a:r>
            <a:r>
              <a:rPr lang="en-US" sz="2400" dirty="0" smtClean="0"/>
              <a:t>feasible </a:t>
            </a:r>
            <a:r>
              <a:rPr lang="en-US" sz="2400" dirty="0"/>
              <a:t>and pragmatic </a:t>
            </a:r>
            <a:r>
              <a:rPr lang="en-US" sz="2400" dirty="0" smtClean="0"/>
              <a:t>solutions to enhance application of PS </a:t>
            </a:r>
            <a:endParaRPr lang="en-US" sz="2400" dirty="0"/>
          </a:p>
          <a:p>
            <a:pPr marL="0" indent="0">
              <a:buNone/>
            </a:pPr>
            <a:endParaRPr lang="en-US" sz="2200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9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595</Words>
  <Application>Microsoft Office PowerPoint</Application>
  <PresentationFormat>On-screen Show (16:9)</PresentationFormat>
  <Paragraphs>56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Professional Skepticism (PS)  </vt:lpstr>
      <vt:lpstr>Objectives</vt:lpstr>
      <vt:lpstr>Joint PSWG Stakeholder Communication</vt:lpstr>
      <vt:lpstr>Matters for IESBA Consideration </vt:lpstr>
      <vt:lpstr>Short Term Action: May 2017 PS Exposure Draft (ED)</vt:lpstr>
      <vt:lpstr>Short Term Action: May 2017 PS Exposure Draft (ED)</vt:lpstr>
      <vt:lpstr>PS Considerations Requiring Further Analysis</vt:lpstr>
      <vt:lpstr>Considerations for Meeting Stakeholder Expectations  </vt:lpstr>
      <vt:lpstr>TF Approach: Deeper Analysis of Considerations</vt:lpstr>
      <vt:lpstr>Matters for IESBA Consideration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Skepticism</dc:title>
  <dc:creator>Diane Jules</dc:creator>
  <cp:lastModifiedBy>Geoffrey Kwan</cp:lastModifiedBy>
  <cp:revision>77</cp:revision>
  <cp:lastPrinted>2017-03-12T13:27:44Z</cp:lastPrinted>
  <dcterms:modified xsi:type="dcterms:W3CDTF">2017-06-27T20:31:06Z</dcterms:modified>
</cp:coreProperties>
</file>