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726" r:id="rId1"/>
    <p:sldMasterId id="2147483847" r:id="rId2"/>
    <p:sldMasterId id="2147483849" r:id="rId3"/>
    <p:sldMasterId id="2147483851" r:id="rId4"/>
    <p:sldMasterId id="2147483853" r:id="rId5"/>
    <p:sldMasterId id="2147483855" r:id="rId6"/>
    <p:sldMasterId id="2147483857" r:id="rId7"/>
    <p:sldMasterId id="2147483859" r:id="rId8"/>
    <p:sldMasterId id="2147483861" r:id="rId9"/>
    <p:sldMasterId id="2147483863" r:id="rId10"/>
    <p:sldMasterId id="2147483865" r:id="rId11"/>
    <p:sldMasterId id="2147483867" r:id="rId12"/>
    <p:sldMasterId id="2147483869" r:id="rId13"/>
  </p:sldMasterIdLst>
  <p:notesMasterIdLst>
    <p:notesMasterId r:id="rId25"/>
  </p:notesMasterIdLst>
  <p:handoutMasterIdLst>
    <p:handoutMasterId r:id="rId26"/>
  </p:handoutMasterIdLst>
  <p:sldIdLst>
    <p:sldId id="267" r:id="rId14"/>
    <p:sldId id="288" r:id="rId15"/>
    <p:sldId id="322" r:id="rId16"/>
    <p:sldId id="326" r:id="rId17"/>
    <p:sldId id="323" r:id="rId18"/>
    <p:sldId id="325" r:id="rId19"/>
    <p:sldId id="319" r:id="rId20"/>
    <p:sldId id="320" r:id="rId21"/>
    <p:sldId id="295" r:id="rId22"/>
    <p:sldId id="318" r:id="rId23"/>
    <p:sldId id="296" r:id="rId24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72" userDrawn="1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unning" initials="CD" lastIdx="9" clrIdx="0">
    <p:extLst>
      <p:ext uri="{19B8F6BF-5375-455C-9EA6-DF929625EA0E}">
        <p15:presenceInfo xmlns:p15="http://schemas.microsoft.com/office/powerpoint/2012/main" userId="CDunning" providerId="None"/>
      </p:ext>
    </p:extLst>
  </p:cmAuthor>
  <p:cmAuthor id="2" name="Crouch, Dawn" initials="DC" lastIdx="15" clrIdx="1">
    <p:extLst>
      <p:ext uri="{19B8F6BF-5375-455C-9EA6-DF929625EA0E}">
        <p15:presenceInfo xmlns:p15="http://schemas.microsoft.com/office/powerpoint/2012/main" userId="Crouch, Dawn" providerId="None"/>
      </p:ext>
    </p:extLst>
  </p:cmAuthor>
  <p:cmAuthor id="3" name="Diane Jules" initials="DJ" lastIdx="29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7" autoAdjust="0"/>
    <p:restoredTop sz="63216" autoAdjust="0"/>
  </p:normalViewPr>
  <p:slideViewPr>
    <p:cSldViewPr showGuides="1">
      <p:cViewPr varScale="1">
        <p:scale>
          <a:sx n="86" d="100"/>
          <a:sy n="86" d="100"/>
        </p:scale>
        <p:origin x="108" y="1776"/>
      </p:cViewPr>
      <p:guideLst>
        <p:guide orient="horz" pos="1493"/>
        <p:guide orient="horz" pos="295"/>
        <p:guide orient="horz" pos="850"/>
        <p:guide orient="horz" pos="27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996" y="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698" cy="481875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832" y="0"/>
            <a:ext cx="3169698" cy="481875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/>
            </a:lvl1pPr>
          </a:lstStyle>
          <a:p>
            <a:fld id="{CC248380-94B1-4282-BF5F-0FB8F5E4DC86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325"/>
            <a:ext cx="3169698" cy="481875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832" y="9119325"/>
            <a:ext cx="3169698" cy="481875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/>
            </a:lvl1pPr>
          </a:lstStyle>
          <a:p>
            <a:fld id="{8EB40EC7-3787-4E51-A633-D1714545F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93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58" tIns="48330" rIns="96658" bIns="4833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8" tIns="48330" rIns="96658" bIns="4833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58" tIns="48330" rIns="96658" bIns="4833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0060"/>
          </a:xfrm>
          <a:prstGeom prst="rect">
            <a:avLst/>
          </a:prstGeom>
        </p:spPr>
        <p:txBody>
          <a:bodyPr vert="horz" wrap="square" lIns="96658" tIns="48330" rIns="96658" bIns="4833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77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37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28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39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01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06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82" indent="-179182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89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55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6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14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5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1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47935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657509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98450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470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08783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541748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189530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62014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35569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79859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74728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27/06/2017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896848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Fees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571750"/>
            <a:ext cx="4419600" cy="1314450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Chishala Kateka, IESBA Member and Fees Working Group Chair</a:t>
            </a:r>
          </a:p>
          <a:p>
            <a:endParaRPr lang="en-US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June 19-21, 2017</a:t>
            </a:r>
            <a:endParaRPr lang="en-US" sz="18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81150"/>
            <a:ext cx="8610600" cy="306324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2200" dirty="0" smtClean="0"/>
              <a:t>IESBA </a:t>
            </a:r>
            <a:r>
              <a:rPr lang="en-US" sz="2200" dirty="0"/>
              <a:t>members are asked for views </a:t>
            </a:r>
            <a:r>
              <a:rPr lang="en-US" sz="2200" dirty="0" smtClean="0"/>
              <a:t>about the: </a:t>
            </a:r>
            <a:endParaRPr lang="en-US" sz="2200" dirty="0"/>
          </a:p>
          <a:p>
            <a:pPr marL="795338" indent="-450850">
              <a:buFont typeface="+mj-lt"/>
              <a:buAutoNum type="alphaLcParenR"/>
            </a:pPr>
            <a:r>
              <a:rPr lang="en-US" sz="1800" dirty="0" smtClean="0"/>
              <a:t>Planned approach for revising questionnaires</a:t>
            </a:r>
            <a:endParaRPr lang="en-US" sz="1800" dirty="0"/>
          </a:p>
          <a:p>
            <a:pPr marL="795338" indent="-450850">
              <a:buFont typeface="+mj-lt"/>
              <a:buAutoNum type="alphaLcParenR"/>
            </a:pPr>
            <a:r>
              <a:rPr lang="en-US" sz="1800" dirty="0" smtClean="0"/>
              <a:t>Challenges </a:t>
            </a:r>
            <a:r>
              <a:rPr lang="en-US" sz="1800" dirty="0"/>
              <a:t>highlighted by the WG and its </a:t>
            </a:r>
            <a:r>
              <a:rPr lang="en-US" sz="1800" dirty="0" smtClean="0"/>
              <a:t>reactions</a:t>
            </a:r>
            <a:endParaRPr lang="en-US" sz="1800" dirty="0"/>
          </a:p>
          <a:p>
            <a:pPr marL="795338" indent="-450850">
              <a:buFont typeface="+mj-lt"/>
              <a:buAutoNum type="alphaLcParenR"/>
            </a:pPr>
            <a:r>
              <a:rPr lang="en-US" sz="1800" dirty="0" smtClean="0"/>
              <a:t>New </a:t>
            </a:r>
            <a:r>
              <a:rPr lang="en-US" sz="1800" dirty="0"/>
              <a:t>timing </a:t>
            </a:r>
            <a:r>
              <a:rPr lang="en-US" sz="1800" dirty="0" smtClean="0"/>
              <a:t>for the presentation of the WG’s </a:t>
            </a:r>
            <a:r>
              <a:rPr lang="en-US" sz="1800" dirty="0"/>
              <a:t>final </a:t>
            </a:r>
            <a:r>
              <a:rPr lang="en-US" sz="1800" dirty="0" smtClean="0"/>
              <a:t>recommendations  </a:t>
            </a:r>
            <a:endParaRPr lang="en-US" sz="1800" dirty="0"/>
          </a:p>
          <a:p>
            <a:pPr>
              <a:spcBef>
                <a:spcPts val="1200"/>
              </a:spcBef>
              <a:buFont typeface="+mj-lt"/>
              <a:buAutoNum type="arabicPeriod" startAt="2"/>
            </a:pPr>
            <a:endParaRPr lang="en-US" sz="18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200" dirty="0"/>
              <a:t>What other </a:t>
            </a:r>
            <a:r>
              <a:rPr lang="en-US" sz="2200" dirty="0" smtClean="0"/>
              <a:t>fact finding activities, if any, </a:t>
            </a:r>
            <a:r>
              <a:rPr lang="en-US" sz="2200" dirty="0"/>
              <a:t>should the WG undertake now? </a:t>
            </a:r>
          </a:p>
          <a:p>
            <a:pPr marL="0" indent="0">
              <a:buNone/>
            </a:pPr>
            <a:r>
              <a:rPr lang="en-US" sz="1800" dirty="0"/>
              <a:t>	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2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3223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6477000" cy="3063240"/>
          </a:xfrm>
        </p:spPr>
        <p:txBody>
          <a:bodyPr/>
          <a:lstStyle/>
          <a:p>
            <a:r>
              <a:rPr lang="en-US" dirty="0" smtClean="0"/>
              <a:t>Provide an update on WG’s activities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Feedback from March 2017 Board meeting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Approach to stakeholders outreach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Challenges anticipated by TF</a:t>
            </a:r>
          </a:p>
          <a:p>
            <a:r>
              <a:rPr lang="en-US" dirty="0"/>
              <a:t>Report-back </a:t>
            </a:r>
            <a:r>
              <a:rPr lang="en-US" dirty="0" smtClean="0"/>
              <a:t>on NSS </a:t>
            </a:r>
            <a:r>
              <a:rPr lang="en-US" dirty="0"/>
              <a:t>June 2017 meeting </a:t>
            </a:r>
          </a:p>
          <a:p>
            <a:r>
              <a:rPr lang="en-US" dirty="0" smtClean="0"/>
              <a:t>Next steps</a:t>
            </a:r>
          </a:p>
          <a:p>
            <a:pPr>
              <a:spcBef>
                <a:spcPts val="1200"/>
              </a:spcBef>
            </a:pPr>
            <a:endParaRPr lang="en-US" sz="2200" dirty="0" smtClean="0"/>
          </a:p>
          <a:p>
            <a:pPr>
              <a:spcBef>
                <a:spcPts val="700"/>
              </a:spcBef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Session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428750"/>
            <a:ext cx="272993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90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8763000" cy="30632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100" dirty="0" smtClean="0"/>
              <a:t>Revise questionnaires to provide additional context about key issues to prospective respondents 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Consider external expertise to draft questions</a:t>
            </a: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cs typeface="ＭＳ Ｐゴシック" charset="0"/>
              </a:rPr>
              <a:t>Review timing for </a:t>
            </a:r>
            <a:r>
              <a:rPr lang="en-US" sz="2100" dirty="0" smtClean="0">
                <a:cs typeface="ＭＳ Ｐゴシック" charset="0"/>
              </a:rPr>
              <a:t>the release </a:t>
            </a:r>
            <a:r>
              <a:rPr lang="en-US" sz="2100" dirty="0">
                <a:cs typeface="ＭＳ Ｐゴシック" charset="0"/>
              </a:rPr>
              <a:t>of questionnaires so as to avoid “survey overload</a:t>
            </a:r>
            <a:r>
              <a:rPr lang="en-US" sz="2100" dirty="0" smtClean="0">
                <a:cs typeface="ＭＳ Ｐゴシック" charset="0"/>
              </a:rPr>
              <a:t>” </a:t>
            </a:r>
            <a:endParaRPr lang="en-US" sz="2100" dirty="0">
              <a:cs typeface="ＭＳ Ｐゴシック" charset="0"/>
            </a:endParaRP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cs typeface="ＭＳ Ｐゴシック" charset="0"/>
              </a:rPr>
              <a:t>Expand list of stakeholders (include more investors)</a:t>
            </a: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cs typeface="ＭＳ Ｐゴシック" charset="0"/>
              </a:rPr>
              <a:t>Consider how to overcome challenges that may affect response rate</a:t>
            </a: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200" dirty="0">
              <a:cs typeface="ＭＳ Ｐゴシック" charset="0"/>
            </a:endParaRPr>
          </a:p>
          <a:p>
            <a:pPr>
              <a:spcBef>
                <a:spcPts val="1200"/>
              </a:spcBef>
            </a:pPr>
            <a:endParaRPr lang="en-US" sz="2200" dirty="0"/>
          </a:p>
          <a:p>
            <a:pPr>
              <a:spcBef>
                <a:spcPts val="1200"/>
              </a:spcBef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March 2017 Meeting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17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3063240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ＭＳ Ｐゴシック" charset="0"/>
              </a:rPr>
              <a:t>Who should be involved?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Questionnaires to all stakeholders? Or just to certain stakeholders?</a:t>
            </a: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ＭＳ Ｐゴシック" charset="0"/>
              </a:rPr>
              <a:t>What should be asked?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Tailor </a:t>
            </a:r>
            <a:r>
              <a:rPr lang="en-US" dirty="0" smtClean="0"/>
              <a:t>questions to </a:t>
            </a:r>
            <a:r>
              <a:rPr lang="en-US" dirty="0"/>
              <a:t>each stakeholder group? </a:t>
            </a:r>
            <a:r>
              <a:rPr lang="en-US" dirty="0" smtClean="0"/>
              <a:t>Same questions for all?</a:t>
            </a:r>
            <a:endParaRPr lang="en-US" dirty="0"/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cs typeface="ＭＳ Ｐゴシック" charset="0"/>
              </a:rPr>
              <a:t>How to maximize response rate?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Limitations to questionnaires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Moderated invitation-only global </a:t>
            </a:r>
            <a:r>
              <a:rPr lang="en-US" dirty="0" smtClean="0"/>
              <a:t>roundtables?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in Developing Approach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949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8382000" cy="3063240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ＭＳ Ｐゴシック" charset="0"/>
              </a:rPr>
              <a:t>Questionnaires continues to be best </a:t>
            </a:r>
            <a:r>
              <a:rPr lang="en-US" sz="2200" dirty="0">
                <a:cs typeface="ＭＳ Ｐゴシック" charset="0"/>
              </a:rPr>
              <a:t>approach</a:t>
            </a:r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•"/>
            </a:pPr>
            <a:r>
              <a:rPr lang="en-US" sz="2200" dirty="0" smtClean="0"/>
              <a:t>Questions are being revised</a:t>
            </a:r>
            <a:endParaRPr lang="en-US" sz="2200" dirty="0"/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Assistance from IESBA Technical Advisor, Dr. Eva Tsahuridu</a:t>
            </a:r>
          </a:p>
          <a:p>
            <a:pPr marL="342900" lvl="1" indent="-342900">
              <a:spcBef>
                <a:spcPts val="1200"/>
              </a:spcBef>
              <a:buFont typeface="Courier New" panose="02070309020205020404" pitchFamily="49" charset="0"/>
              <a:buChar char="•"/>
            </a:pPr>
            <a:r>
              <a:rPr lang="en-US" sz="2200" dirty="0" smtClean="0">
                <a:cs typeface="ＭＳ Ｐゴシック" charset="0"/>
              </a:rPr>
              <a:t>Questionnaires to be disseminated by October 2017</a:t>
            </a:r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Recommendation for a 90-day comment period </a:t>
            </a:r>
            <a:endParaRPr lang="en-US" dirty="0"/>
          </a:p>
          <a:p>
            <a:pPr marL="342900" lvl="1" indent="-342900">
              <a:spcBef>
                <a:spcPts val="1200"/>
              </a:spcBef>
              <a:buFont typeface="Courier New" panose="02070309020205020404" pitchFamily="49" charset="0"/>
              <a:buChar char="•"/>
            </a:pPr>
            <a:r>
              <a:rPr lang="en-US" sz="2200" dirty="0" smtClean="0">
                <a:cs typeface="ＭＳ Ｐゴシック" charset="0"/>
              </a:rPr>
              <a:t>Summary and analysis of responses to be presented to Board with TF’s final recommendations in March 2018 </a:t>
            </a:r>
            <a:endParaRPr lang="en-US" sz="2200" dirty="0">
              <a:cs typeface="ＭＳ Ｐゴシック" charset="0"/>
            </a:endParaRPr>
          </a:p>
          <a:p>
            <a:pPr marL="0" lvl="1" indent="0">
              <a:spcBef>
                <a:spcPts val="1200"/>
              </a:spcBef>
              <a:buNone/>
            </a:pPr>
            <a:endParaRPr lang="en-US" sz="2200" dirty="0">
              <a:cs typeface="ＭＳ Ｐゴシック" charset="0"/>
            </a:endParaRPr>
          </a:p>
          <a:p>
            <a:pPr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>
              <a:spcBef>
                <a:spcPts val="1200"/>
              </a:spcBef>
            </a:pPr>
            <a:endParaRPr lang="en-US" sz="2200" dirty="0"/>
          </a:p>
          <a:p>
            <a:pPr>
              <a:spcBef>
                <a:spcPts val="1200"/>
              </a:spcBef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Planned Approach for Stakeholders Outreach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022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49"/>
            <a:ext cx="8763000" cy="3063737"/>
          </a:xfrm>
        </p:spPr>
        <p:txBody>
          <a:bodyPr/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 smtClean="0"/>
              <a:t>Difficult to obtain </a:t>
            </a:r>
            <a:r>
              <a:rPr lang="en-US" sz="2200" dirty="0"/>
              <a:t>i</a:t>
            </a:r>
            <a:r>
              <a:rPr lang="en-US" sz="2200" dirty="0" smtClean="0"/>
              <a:t>nformation about fees due to sensitive nature of the topic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−"/>
            </a:pPr>
            <a:r>
              <a:rPr lang="en-US" sz="1600" dirty="0"/>
              <a:t>Regulators, TCWG, firms and NSS may </a:t>
            </a:r>
            <a:r>
              <a:rPr lang="en-US" sz="1600" dirty="0" smtClean="0"/>
              <a:t>be subject to confidentiality </a:t>
            </a:r>
            <a:r>
              <a:rPr lang="en-US" sz="1600" dirty="0"/>
              <a:t>rules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−"/>
            </a:pPr>
            <a:r>
              <a:rPr lang="en-US" sz="1600" dirty="0" smtClean="0"/>
              <a:t>Investors, preparers and TCWG may not respond to questionnaires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Fact finding activities may not provide new insight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−"/>
            </a:pPr>
            <a:r>
              <a:rPr lang="en-US" sz="1600" dirty="0" smtClean="0"/>
              <a:t>Some issues are broad and often relate to audit quality or independence more broadly 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−"/>
            </a:pPr>
            <a:r>
              <a:rPr lang="en-US" sz="1600" dirty="0" smtClean="0"/>
              <a:t>There appears to be overlap with other IESBA initiatives (future NAS</a:t>
            </a:r>
            <a:r>
              <a:rPr lang="en-US" sz="1600" dirty="0"/>
              <a:t> </a:t>
            </a:r>
            <a:r>
              <a:rPr lang="en-US" sz="1600" dirty="0" smtClean="0"/>
              <a:t>and TCWG projects)</a:t>
            </a:r>
            <a:endParaRPr lang="en-US" sz="1600" dirty="0"/>
          </a:p>
          <a:p>
            <a:pPr marL="0" indent="0">
              <a:spcBef>
                <a:spcPts val="1200"/>
              </a:spcBef>
              <a:buNone/>
            </a:pPr>
            <a:endParaRPr lang="en-US" sz="2200" dirty="0"/>
          </a:p>
          <a:p>
            <a:pPr>
              <a:spcBef>
                <a:spcPts val="1200"/>
              </a:spcBef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Anticipated by 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813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8382000" cy="30632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NSS </a:t>
            </a:r>
            <a:r>
              <a:rPr lang="en-US" sz="2200" dirty="0"/>
              <a:t>participants </a:t>
            </a:r>
            <a:r>
              <a:rPr lang="en-US" sz="2200" dirty="0" smtClean="0"/>
              <a:t>were </a:t>
            </a:r>
            <a:r>
              <a:rPr lang="en-US" sz="2200" dirty="0"/>
              <a:t>asked to share views and </a:t>
            </a:r>
            <a:r>
              <a:rPr lang="en-US" sz="2200" dirty="0" smtClean="0"/>
              <a:t>information:  </a:t>
            </a:r>
            <a:endParaRPr lang="en-US" sz="2200" dirty="0"/>
          </a:p>
          <a:p>
            <a:pPr marL="809244" lvl="1" indent="-457200">
              <a:buFont typeface="+mj-lt"/>
              <a:buAutoNum type="arabicPeriod"/>
            </a:pPr>
            <a:r>
              <a:rPr lang="en-US" dirty="0" smtClean="0"/>
              <a:t>WG’s fact finding </a:t>
            </a:r>
            <a:r>
              <a:rPr lang="en-US" dirty="0"/>
              <a:t>activities </a:t>
            </a:r>
            <a:r>
              <a:rPr lang="en-US" dirty="0" smtClean="0"/>
              <a:t>to-date </a:t>
            </a:r>
            <a:endParaRPr lang="en-US" dirty="0"/>
          </a:p>
          <a:p>
            <a:pPr marL="809244" lvl="1" indent="-457200">
              <a:buFont typeface="+mj-lt"/>
              <a:buAutoNum type="arabicPeriod"/>
            </a:pPr>
            <a:r>
              <a:rPr lang="en-US" dirty="0"/>
              <a:t>Any other activities that the WG should be undertaking now  </a:t>
            </a:r>
          </a:p>
          <a:p>
            <a:pPr marL="809244" lvl="1" indent="-457200">
              <a:buFont typeface="+mj-lt"/>
              <a:buAutoNum type="arabicPeriod"/>
            </a:pPr>
            <a:r>
              <a:rPr lang="en-US" dirty="0"/>
              <a:t>Developments in respective jurisdictions in response to the fee-related concerns raised by stakeholders, in particular regulators and audit oversight bodies</a:t>
            </a:r>
          </a:p>
          <a:p>
            <a:pPr marL="0" indent="0">
              <a:spcBef>
                <a:spcPts val="700"/>
              </a:spcBef>
              <a:buNone/>
            </a:pP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68313"/>
            <a:ext cx="8077200" cy="400050"/>
          </a:xfrm>
        </p:spPr>
        <p:txBody>
          <a:bodyPr/>
          <a:lstStyle/>
          <a:p>
            <a:r>
              <a:rPr lang="en-US" dirty="0" smtClean="0"/>
              <a:t>June 2017 NSS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947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809750"/>
            <a:ext cx="3124200" cy="1603375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4000" dirty="0" smtClean="0">
                <a:solidFill>
                  <a:srgbClr val="0070C0"/>
                </a:solidFill>
              </a:rPr>
              <a:t>Key comments</a:t>
            </a:r>
          </a:p>
          <a:p>
            <a:pPr lvl="1" algn="ctr">
              <a:spcBef>
                <a:spcPts val="1200"/>
              </a:spcBef>
            </a:pPr>
            <a:endParaRPr lang="en-US" sz="1800" dirty="0" smtClean="0">
              <a:solidFill>
                <a:srgbClr val="0070C0"/>
              </a:solidFill>
            </a:endParaRPr>
          </a:p>
          <a:p>
            <a:pPr lvl="1" algn="ctr">
              <a:spcBef>
                <a:spcPts val="1200"/>
              </a:spcBef>
            </a:pPr>
            <a:endParaRPr lang="en-US" sz="1800" dirty="0" smtClean="0">
              <a:solidFill>
                <a:srgbClr val="0070C0"/>
              </a:solidFill>
            </a:endParaRPr>
          </a:p>
          <a:p>
            <a:pPr algn="ctr">
              <a:spcBef>
                <a:spcPts val="1200"/>
              </a:spcBef>
            </a:pPr>
            <a:endParaRPr lang="en-US" dirty="0">
              <a:solidFill>
                <a:srgbClr val="0070C0"/>
              </a:solidFill>
            </a:endParaRPr>
          </a:p>
          <a:p>
            <a:pPr marL="0" indent="0" algn="ctr">
              <a:spcBef>
                <a:spcPts val="700"/>
              </a:spcBef>
              <a:buNone/>
            </a:pP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4589" y="468313"/>
            <a:ext cx="8077200" cy="400050"/>
          </a:xfrm>
        </p:spPr>
        <p:txBody>
          <a:bodyPr/>
          <a:lstStyle/>
          <a:p>
            <a:r>
              <a:rPr lang="en-US" dirty="0" smtClean="0"/>
              <a:t>Feedback from NSS Meeting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505200" y="1568795"/>
            <a:ext cx="5101389" cy="2971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400" kern="0" dirty="0" smtClean="0"/>
              <a:t>Participants were supportive</a:t>
            </a:r>
          </a:p>
          <a:p>
            <a:pPr lvl="1">
              <a:spcBef>
                <a:spcPts val="1200"/>
              </a:spcBef>
            </a:pPr>
            <a:r>
              <a:rPr lang="en-US" sz="2400" kern="0" dirty="0" smtClean="0"/>
              <a:t>Value of academic researches</a:t>
            </a:r>
          </a:p>
          <a:p>
            <a:pPr lvl="1">
              <a:spcBef>
                <a:spcPts val="1200"/>
              </a:spcBef>
            </a:pPr>
            <a:r>
              <a:rPr lang="en-US" sz="2400" kern="0" dirty="0" smtClean="0"/>
              <a:t>Role of audit committees</a:t>
            </a:r>
          </a:p>
          <a:p>
            <a:pPr lvl="1">
              <a:spcBef>
                <a:spcPts val="1200"/>
              </a:spcBef>
            </a:pPr>
            <a:r>
              <a:rPr lang="en-US" sz="2400" kern="0" dirty="0" smtClean="0"/>
              <a:t>Other jurisdictional measures</a:t>
            </a:r>
          </a:p>
          <a:p>
            <a:pPr lvl="1">
              <a:spcBef>
                <a:spcPts val="1200"/>
              </a:spcBef>
            </a:pPr>
            <a:r>
              <a:rPr lang="en-US" sz="2400" kern="0" dirty="0" smtClean="0"/>
              <a:t>Role of the Code</a:t>
            </a:r>
          </a:p>
          <a:p>
            <a:pPr lvl="1">
              <a:spcBef>
                <a:spcPts val="1200"/>
              </a:spcBef>
            </a:pPr>
            <a:endParaRPr lang="en-US" sz="1800" kern="0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endParaRPr lang="en-US" kern="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700"/>
              </a:spcBef>
              <a:buFontTx/>
              <a:buNone/>
            </a:pP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2600013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063240"/>
          </a:xfrm>
        </p:spPr>
        <p:txBody>
          <a:bodyPr/>
          <a:lstStyle/>
          <a:p>
            <a:r>
              <a:rPr lang="en-US" dirty="0" smtClean="0"/>
              <a:t>Disseminate questionnaires by October 2017</a:t>
            </a:r>
          </a:p>
          <a:p>
            <a:pPr lvl="1"/>
            <a:r>
              <a:rPr lang="en-US" dirty="0" smtClean="0"/>
              <a:t>90 days comment period</a:t>
            </a:r>
          </a:p>
          <a:p>
            <a:r>
              <a:rPr lang="en-US" dirty="0" smtClean="0"/>
              <a:t>Present final recommendations to Board in March 2018</a:t>
            </a:r>
          </a:p>
          <a:p>
            <a:r>
              <a:rPr lang="en-US" dirty="0" smtClean="0"/>
              <a:t>Liaise with other WGs/ TFs as needed to </a:t>
            </a:r>
            <a:r>
              <a:rPr lang="en-US" dirty="0"/>
              <a:t>identify relevant fee related </a:t>
            </a:r>
            <a:r>
              <a:rPr lang="en-US" dirty="0" smtClean="0"/>
              <a:t>matters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Next Steps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5747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57BB0C0C-69F4-4EA7-8584-C27CAFD5813F}" vid="{B7BC6B2E-B0DB-41E9-97FE-2BDEFE3CF0CE}"/>
    </a:ext>
  </a:extLst>
</a:theme>
</file>

<file path=ppt/theme/theme10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2280</TotalTime>
  <Words>465</Words>
  <Application>Microsoft Office PowerPoint</Application>
  <PresentationFormat>On-screen Show (16:9)</PresentationFormat>
  <Paragraphs>82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11</vt:i4>
      </vt:variant>
    </vt:vector>
  </HeadingPairs>
  <TitlesOfParts>
    <vt:vector size="32" baseType="lpstr">
      <vt:lpstr>MS PGothic</vt:lpstr>
      <vt:lpstr>MS PGothic</vt:lpstr>
      <vt:lpstr>Arial</vt:lpstr>
      <vt:lpstr>Bauer Bodoni Std</vt:lpstr>
      <vt:lpstr>Calibri</vt:lpstr>
      <vt:lpstr>Courier New</vt:lpstr>
      <vt:lpstr>Verdana</vt:lpstr>
      <vt:lpstr>ヒラギノ角ゴ Pro W3</vt:lpstr>
      <vt:lpstr>IESBA_Powerpoint_template_GREEN RIBBON_WIDESCREEN</vt:lpstr>
      <vt:lpstr>Custom Design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Fees</vt:lpstr>
      <vt:lpstr>Overview of the Session</vt:lpstr>
      <vt:lpstr>Feedback from March 2017 Meeting </vt:lpstr>
      <vt:lpstr>Considerations in Developing Approach </vt:lpstr>
      <vt:lpstr>WG Planned Approach for Stakeholders Outreach</vt:lpstr>
      <vt:lpstr>Challenges Anticipated by WG</vt:lpstr>
      <vt:lpstr>June 2017 NSS Meeting</vt:lpstr>
      <vt:lpstr>Feedback from NSS Meeting</vt:lpstr>
      <vt:lpstr>Recap of Next Steps </vt:lpstr>
      <vt:lpstr>Matters for IESBA Consideration </vt:lpstr>
      <vt:lpstr>PowerPoint Presentation</vt:lpstr>
    </vt:vector>
  </TitlesOfParts>
  <Company>Deloitte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Crouch, Dawn</dc:creator>
  <cp:lastModifiedBy>Geoffrey Kwan</cp:lastModifiedBy>
  <cp:revision>201</cp:revision>
  <cp:lastPrinted>2017-03-08T14:40:29Z</cp:lastPrinted>
  <dcterms:created xsi:type="dcterms:W3CDTF">2016-11-07T18:08:51Z</dcterms:created>
  <dcterms:modified xsi:type="dcterms:W3CDTF">2017-06-27T20:32:13Z</dcterms:modified>
</cp:coreProperties>
</file>