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22"/>
  </p:notesMasterIdLst>
  <p:handoutMasterIdLst>
    <p:handoutMasterId r:id="rId23"/>
  </p:handoutMasterIdLst>
  <p:sldIdLst>
    <p:sldId id="270" r:id="rId2"/>
    <p:sldId id="350" r:id="rId3"/>
    <p:sldId id="352" r:id="rId4"/>
    <p:sldId id="353" r:id="rId5"/>
    <p:sldId id="351" r:id="rId6"/>
    <p:sldId id="272" r:id="rId7"/>
    <p:sldId id="349" r:id="rId8"/>
    <p:sldId id="354" r:id="rId9"/>
    <p:sldId id="356" r:id="rId10"/>
    <p:sldId id="373" r:id="rId11"/>
    <p:sldId id="361" r:id="rId12"/>
    <p:sldId id="372" r:id="rId13"/>
    <p:sldId id="358" r:id="rId14"/>
    <p:sldId id="367" r:id="rId15"/>
    <p:sldId id="362" r:id="rId16"/>
    <p:sldId id="369" r:id="rId17"/>
    <p:sldId id="360" r:id="rId18"/>
    <p:sldId id="363" r:id="rId19"/>
    <p:sldId id="359" r:id="rId20"/>
    <p:sldId id="286" r:id="rId21"/>
  </p:sldIdLst>
  <p:sldSz cx="9144000" cy="5143500" type="screen16x9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17" autoAdjust="0"/>
    <p:restoredTop sz="91467"/>
  </p:normalViewPr>
  <p:slideViewPr>
    <p:cSldViewPr showGuides="1">
      <p:cViewPr varScale="1">
        <p:scale>
          <a:sx n="85" d="100"/>
          <a:sy n="85" d="100"/>
        </p:scale>
        <p:origin x="1056" y="60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5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4" y="0"/>
            <a:ext cx="2971800" cy="466435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C9201B8A-EAE1-4EA5-AC99-585F2FDB78C8}" type="datetimeFigureOut">
              <a:rPr lang="en-US" smtClean="0"/>
              <a:t>6/27/2017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2971800" cy="46643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4" y="8829968"/>
            <a:ext cx="2971800" cy="46643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5247F893-89A7-4BA4-8982-CB4EF2CF35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9911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64820"/>
          </a:xfrm>
          <a:prstGeom prst="rect">
            <a:avLst/>
          </a:prstGeom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6/27/2017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1"/>
            <a:ext cx="5486400" cy="4183380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2971800" cy="464820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4" y="8829966"/>
            <a:ext cx="2971800" cy="464820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7442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677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554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512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073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  <p:sldLayoutId id="2147483847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Structure of the </a:t>
            </a:r>
            <a:r>
              <a:rPr lang="en-US" dirty="0" smtClean="0"/>
              <a:t>Code – Phase 2 </a:t>
            </a:r>
            <a:br>
              <a:rPr lang="en-US" dirty="0" smtClean="0"/>
            </a:br>
            <a:r>
              <a:rPr lang="en-US" dirty="0" smtClean="0"/>
              <a:t>TF Comments and Proposals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267200" y="2647950"/>
            <a:ext cx="4800600" cy="2133599"/>
          </a:xfrm>
        </p:spPr>
        <p:txBody>
          <a:bodyPr/>
          <a:lstStyle/>
          <a:p>
            <a:r>
              <a:rPr lang="en-US" sz="2200" dirty="0" smtClean="0">
                <a:latin typeface="Arial" charset="0"/>
              </a:rPr>
              <a:t>Don Thomson, Task Force Chair</a:t>
            </a:r>
          </a:p>
          <a:p>
            <a:endParaRPr lang="en-US" sz="1800" dirty="0" smtClean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IESBA Meeting</a:t>
            </a:r>
          </a:p>
          <a:p>
            <a:r>
              <a:rPr lang="en-US" sz="1800" dirty="0">
                <a:latin typeface="Arial" charset="0"/>
              </a:rPr>
              <a:t>New York, USA</a:t>
            </a:r>
          </a:p>
          <a:p>
            <a:r>
              <a:rPr lang="en-US" sz="1800" dirty="0" smtClean="0">
                <a:latin typeface="Arial" charset="0"/>
              </a:rPr>
              <a:t>June 19-21, 2017</a:t>
            </a:r>
          </a:p>
          <a:p>
            <a:endParaRPr lang="en-US" sz="18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470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763000" cy="3132766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C</a:t>
            </a:r>
            <a:r>
              <a:rPr lang="en-US" dirty="0" smtClean="0">
                <a:latin typeface="Arial" charset="0"/>
              </a:rPr>
              <a:t>onsistency and clarity being reviewed</a:t>
            </a:r>
          </a:p>
          <a:p>
            <a:pPr lvl="1"/>
            <a:r>
              <a:rPr lang="en-US" sz="2200" dirty="0" smtClean="0">
                <a:latin typeface="Arial" charset="0"/>
              </a:rPr>
              <a:t>Some differences attributable to extant Code and Close-offs</a:t>
            </a:r>
          </a:p>
          <a:p>
            <a:pPr lvl="1"/>
            <a:r>
              <a:rPr lang="en-US" sz="2200" dirty="0" smtClean="0">
                <a:latin typeface="Arial" charset="0"/>
              </a:rPr>
              <a:t>FAQ material supplements the Code</a:t>
            </a:r>
            <a:endParaRPr lang="en-US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S.600 subsection introductions provide context</a:t>
            </a:r>
          </a:p>
          <a:p>
            <a:r>
              <a:rPr lang="en-US" dirty="0" smtClean="0">
                <a:latin typeface="Arial" charset="0"/>
              </a:rPr>
              <a:t>Network firm references reviewed for appropriateness</a:t>
            </a:r>
          </a:p>
          <a:p>
            <a:r>
              <a:rPr lang="en-US" dirty="0" smtClean="0">
                <a:latin typeface="Arial" charset="0"/>
              </a:rPr>
              <a:t>“May” and “might” re likelihood of threats being reviewed </a:t>
            </a:r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4648200" cy="228600"/>
          </a:xfrm>
        </p:spPr>
        <p:txBody>
          <a:bodyPr/>
          <a:lstStyle/>
          <a:p>
            <a:r>
              <a:rPr lang="en-US" dirty="0"/>
              <a:t>Agenda Item 3 – Structure of the Code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772400" cy="762000"/>
          </a:xfrm>
        </p:spPr>
        <p:txBody>
          <a:bodyPr/>
          <a:lstStyle/>
          <a:p>
            <a:r>
              <a:rPr lang="en-US" sz="3200" dirty="0" smtClean="0"/>
              <a:t>Phase 2 – Highlights of Comments</a:t>
            </a:r>
            <a:br>
              <a:rPr lang="en-US" sz="3200" dirty="0" smtClean="0"/>
            </a:br>
            <a:r>
              <a:rPr lang="en-US" sz="3200" dirty="0" smtClean="0"/>
              <a:t>TF Comments and  Proposals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1082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86800" cy="3063240"/>
          </a:xfrm>
        </p:spPr>
        <p:txBody>
          <a:bodyPr/>
          <a:lstStyle/>
          <a:p>
            <a:r>
              <a:rPr lang="en-US" dirty="0" smtClean="0"/>
              <a:t>Sections </a:t>
            </a:r>
            <a:r>
              <a:rPr lang="en-US" dirty="0"/>
              <a:t>cannot be read in isolation</a:t>
            </a:r>
          </a:p>
          <a:p>
            <a:pPr lvl="1"/>
            <a:r>
              <a:rPr lang="en-US" sz="2200" dirty="0"/>
              <a:t>Introductions lengthen the Code and are not requirements</a:t>
            </a:r>
          </a:p>
          <a:p>
            <a:r>
              <a:rPr lang="en-US" dirty="0" smtClean="0"/>
              <a:t>The </a:t>
            </a:r>
            <a:r>
              <a:rPr lang="en-US" dirty="0"/>
              <a:t>Code appears more rules-based</a:t>
            </a:r>
          </a:p>
          <a:p>
            <a:pPr lvl="1"/>
            <a:r>
              <a:rPr lang="en-US" sz="2200" dirty="0"/>
              <a:t>Create a more explicit link to clear ethical outcomes</a:t>
            </a:r>
          </a:p>
          <a:p>
            <a:pPr lvl="1"/>
            <a:r>
              <a:rPr lang="en-US" sz="2200" dirty="0"/>
              <a:t>Emphasize that compliance with specific requirements is not necessarily compliance with the overarching requirements</a:t>
            </a:r>
          </a:p>
          <a:p>
            <a:pPr marL="338328"/>
            <a:r>
              <a:rPr lang="en-US" dirty="0"/>
              <a:t>Some </a:t>
            </a:r>
            <a:r>
              <a:rPr lang="en-US" dirty="0" smtClean="0"/>
              <a:t>requirements explicitly reference </a:t>
            </a:r>
            <a:r>
              <a:rPr lang="en-US" dirty="0"/>
              <a:t>application material</a:t>
            </a:r>
            <a:endParaRPr lang="en-US" dirty="0">
              <a:latin typeface="Arial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4648200" cy="228600"/>
          </a:xfrm>
        </p:spPr>
        <p:txBody>
          <a:bodyPr/>
          <a:lstStyle/>
          <a:p>
            <a:r>
              <a:rPr lang="en-US" dirty="0"/>
              <a:t>Agenda Item 3 – Structure of the Code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772400" cy="762000"/>
          </a:xfrm>
        </p:spPr>
        <p:txBody>
          <a:bodyPr/>
          <a:lstStyle/>
          <a:p>
            <a:r>
              <a:rPr lang="en-US" sz="3200" dirty="0">
                <a:solidFill>
                  <a:srgbClr val="FFFFFF"/>
                </a:solidFill>
              </a:rPr>
              <a:t>Phase 1 – Clarity of </a:t>
            </a:r>
            <a:r>
              <a:rPr lang="en-US" sz="3200" dirty="0" smtClean="0">
                <a:solidFill>
                  <a:srgbClr val="FFFFFF"/>
                </a:solidFill>
              </a:rPr>
              <a:t>Requirements</a:t>
            </a:r>
            <a:br>
              <a:rPr lang="en-US" sz="3200" dirty="0" smtClean="0">
                <a:solidFill>
                  <a:srgbClr val="FFFFFF"/>
                </a:solidFill>
              </a:rPr>
            </a:b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15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86800" cy="306324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dirty="0" smtClean="0"/>
              <a:t>Require knowledge and understanding of section and Part 1</a:t>
            </a:r>
          </a:p>
          <a:p>
            <a:pPr lvl="1"/>
            <a:r>
              <a:rPr lang="en-US" sz="2200" dirty="0" smtClean="0"/>
              <a:t>Guide paragraphs </a:t>
            </a:r>
            <a:r>
              <a:rPr lang="en-US" sz="2200" dirty="0"/>
              <a:t>6-8 </a:t>
            </a:r>
            <a:r>
              <a:rPr lang="en-US" sz="2200" dirty="0" smtClean="0"/>
              <a:t>explain linkage </a:t>
            </a:r>
          </a:p>
          <a:p>
            <a:pPr lvl="1"/>
            <a:r>
              <a:rPr lang="en-US" sz="2200" dirty="0" smtClean="0"/>
              <a:t>Public </a:t>
            </a:r>
            <a:r>
              <a:rPr lang="en-US" sz="2200" dirty="0"/>
              <a:t>t</a:t>
            </a:r>
            <a:r>
              <a:rPr lang="en-US" sz="2200" dirty="0" smtClean="0"/>
              <a:t>rust as an outcome noted as a matter for board 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Introduction reminds users of Part 1 requirements</a:t>
            </a:r>
          </a:p>
          <a:p>
            <a:pPr lvl="1"/>
            <a:r>
              <a:rPr lang="en-US" sz="2200" dirty="0"/>
              <a:t>C</a:t>
            </a:r>
            <a:r>
              <a:rPr lang="en-US" sz="2200" dirty="0" smtClean="0"/>
              <a:t>onsidering streamlining introduction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Restructuring distinguishes, doesn’t add, requirements 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Considering amendment of “R”s explicitly referencing “A”s</a:t>
            </a:r>
          </a:p>
          <a:p>
            <a:pPr lvl="1">
              <a:buFont typeface="Arial" charset="0"/>
              <a:buChar char="•"/>
            </a:pP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4648200" cy="228600"/>
          </a:xfrm>
        </p:spPr>
        <p:txBody>
          <a:bodyPr/>
          <a:lstStyle/>
          <a:p>
            <a:r>
              <a:rPr lang="en-US" dirty="0"/>
              <a:t>Agenda Item 3 – Structure of the Code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772400" cy="762000"/>
          </a:xfrm>
        </p:spPr>
        <p:txBody>
          <a:bodyPr/>
          <a:lstStyle/>
          <a:p>
            <a:r>
              <a:rPr lang="en-US" sz="3200" dirty="0"/>
              <a:t>Phase 1 – Clarity of </a:t>
            </a:r>
            <a:r>
              <a:rPr lang="en-US" sz="3200" dirty="0" smtClean="0"/>
              <a:t>Requirements</a:t>
            </a:r>
            <a:br>
              <a:rPr lang="en-US" sz="3200" dirty="0" smtClean="0"/>
            </a:br>
            <a:r>
              <a:rPr lang="en-US" sz="3200" dirty="0" smtClean="0"/>
              <a:t>TF Comments and Proposals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6032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063240"/>
          </a:xfrm>
        </p:spPr>
        <p:txBody>
          <a:bodyPr/>
          <a:lstStyle/>
          <a:p>
            <a:r>
              <a:rPr lang="en-US" dirty="0" smtClean="0"/>
              <a:t>Some believe further work is needed to clarify responsibility</a:t>
            </a:r>
          </a:p>
          <a:p>
            <a:r>
              <a:rPr lang="en-US" dirty="0" smtClean="0"/>
              <a:t>In S.120, consider an explanation of the approach taken to deal with responsibility (i.e., as set out in 400.4)</a:t>
            </a:r>
          </a:p>
          <a:p>
            <a:r>
              <a:rPr lang="en-US" dirty="0" smtClean="0"/>
              <a:t>Some concern that senior management's responsibility for an ethical mind-set is not mentioned in the Code</a:t>
            </a:r>
          </a:p>
          <a:p>
            <a:r>
              <a:rPr lang="en-US" dirty="0" smtClean="0"/>
              <a:t>Recognize that some requirements apply to individuals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4648200" cy="228600"/>
          </a:xfrm>
        </p:spPr>
        <p:txBody>
          <a:bodyPr/>
          <a:lstStyle/>
          <a:p>
            <a:r>
              <a:rPr lang="en-US" dirty="0"/>
              <a:t>Agenda Item 3 – Structure of the Code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772400" cy="762000"/>
          </a:xfrm>
        </p:spPr>
        <p:txBody>
          <a:bodyPr/>
          <a:lstStyle/>
          <a:p>
            <a:r>
              <a:rPr lang="en-US" sz="3200" dirty="0" smtClean="0">
                <a:solidFill>
                  <a:srgbClr val="FFFFFF"/>
                </a:solidFill>
              </a:rPr>
              <a:t>Phase 1 – Clarity of Responsibility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5312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00150"/>
            <a:ext cx="8610600" cy="3505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dirty="0" smtClean="0"/>
              <a:t>Responsibility for independence addressed in ISQC1/ISAs</a:t>
            </a:r>
          </a:p>
          <a:p>
            <a:pPr lvl="1"/>
            <a:r>
              <a:rPr lang="en-US" sz="2200" dirty="0" smtClean="0"/>
              <a:t>IAASB considering further clarifying responsibility 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ISQC1 requires firm leadership responsibilities</a:t>
            </a:r>
          </a:p>
          <a:p>
            <a:pPr lvl="1"/>
            <a:r>
              <a:rPr lang="en-US" sz="2200" dirty="0" smtClean="0"/>
              <a:t>Senior management of a firm providing assurance services subject to ISQC1; might not be a PA subject to Code</a:t>
            </a:r>
          </a:p>
          <a:p>
            <a:r>
              <a:rPr lang="en-US" dirty="0" smtClean="0"/>
              <a:t>Code explains approach in paragraph 400.4 </a:t>
            </a:r>
          </a:p>
          <a:p>
            <a:pPr lvl="1"/>
            <a:r>
              <a:rPr lang="en-US" sz="2200" dirty="0" smtClean="0"/>
              <a:t>Required to know and understand S.400 for independence</a:t>
            </a:r>
          </a:p>
          <a:p>
            <a:pPr lvl="1"/>
            <a:r>
              <a:rPr lang="en-US" sz="2200" dirty="0" smtClean="0"/>
              <a:t>S.120 not intended to replicate S.400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4648200" cy="228600"/>
          </a:xfrm>
        </p:spPr>
        <p:txBody>
          <a:bodyPr/>
          <a:lstStyle/>
          <a:p>
            <a:r>
              <a:rPr lang="en-US" dirty="0"/>
              <a:t>Agenda Item 3 – Structure of the Code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772400" cy="762000"/>
          </a:xfrm>
        </p:spPr>
        <p:txBody>
          <a:bodyPr/>
          <a:lstStyle/>
          <a:p>
            <a:r>
              <a:rPr lang="en-US" sz="3200" dirty="0" smtClean="0">
                <a:solidFill>
                  <a:srgbClr val="FFFFFF"/>
                </a:solidFill>
              </a:rPr>
              <a:t>Phase 1 – Clarity of Responsibility</a:t>
            </a:r>
            <a:br>
              <a:rPr lang="en-US" sz="3200" dirty="0" smtClean="0">
                <a:solidFill>
                  <a:srgbClr val="FFFFFF"/>
                </a:solidFill>
              </a:rPr>
            </a:br>
            <a:r>
              <a:rPr lang="en-US" sz="3200" dirty="0" smtClean="0">
                <a:solidFill>
                  <a:srgbClr val="FFFFFF"/>
                </a:solidFill>
              </a:rPr>
              <a:t>TF </a:t>
            </a:r>
            <a:r>
              <a:rPr lang="en-US" sz="3200" dirty="0" smtClean="0"/>
              <a:t>Comments and Proposals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3689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132766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Consider scalability</a:t>
            </a:r>
          </a:p>
          <a:p>
            <a:r>
              <a:rPr lang="en-US" dirty="0" smtClean="0">
                <a:latin typeface="Arial" charset="0"/>
              </a:rPr>
              <a:t>Consider headings, sub-headings and numbering</a:t>
            </a:r>
          </a:p>
          <a:p>
            <a:r>
              <a:rPr lang="en-US" dirty="0" smtClean="0">
                <a:latin typeface="Arial" charset="0"/>
              </a:rPr>
              <a:t>Some concern with disproportionate outcomes and ethical conflict resolution (100.3 A2 and 110.3 A1-A2)</a:t>
            </a:r>
          </a:p>
          <a:p>
            <a:r>
              <a:rPr lang="en-US" dirty="0" smtClean="0">
                <a:latin typeface="Arial" charset="0"/>
              </a:rPr>
              <a:t>Some concern with simply stating in 400.2 that </a:t>
            </a:r>
            <a:r>
              <a:rPr lang="en-US" dirty="0">
                <a:latin typeface="Arial" charset="0"/>
              </a:rPr>
              <a:t>the term audit applies equally to </a:t>
            </a:r>
            <a:r>
              <a:rPr lang="en-US" dirty="0" smtClean="0">
                <a:latin typeface="Arial" charset="0"/>
              </a:rPr>
              <a:t>review, and Part 4A applies to both</a:t>
            </a:r>
          </a:p>
          <a:p>
            <a:r>
              <a:rPr lang="en-US" dirty="0" smtClean="0"/>
              <a:t>Consider including the requirement to be independent in S.120 and avoid repeating the independence definition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4648200" cy="228600"/>
          </a:xfrm>
        </p:spPr>
        <p:txBody>
          <a:bodyPr/>
          <a:lstStyle/>
          <a:p>
            <a:r>
              <a:rPr lang="en-US" dirty="0"/>
              <a:t>Agenda Item 3 – Structure of the Code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772400" cy="762000"/>
          </a:xfrm>
        </p:spPr>
        <p:txBody>
          <a:bodyPr/>
          <a:lstStyle/>
          <a:p>
            <a:r>
              <a:rPr lang="en-US" sz="3200" dirty="0" smtClean="0">
                <a:solidFill>
                  <a:srgbClr val="FFFFFF"/>
                </a:solidFill>
              </a:rPr>
              <a:t>Phase 1 – Other Matters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5551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610600" cy="3056566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dirty="0">
                <a:latin typeface="Arial" charset="0"/>
              </a:rPr>
              <a:t>S</a:t>
            </a:r>
            <a:r>
              <a:rPr lang="en-US" dirty="0" smtClean="0">
                <a:latin typeface="Arial" charset="0"/>
              </a:rPr>
              <a:t>calability will be facilitated by enhanced electronic Code</a:t>
            </a:r>
            <a:endParaRPr lang="en-US" dirty="0">
              <a:latin typeface="Arial" charset="0"/>
            </a:endParaRPr>
          </a:p>
          <a:p>
            <a:pPr>
              <a:buFont typeface="Arial" charset="0"/>
              <a:buChar char="•"/>
            </a:pPr>
            <a:r>
              <a:rPr lang="en-US" dirty="0" smtClean="0">
                <a:latin typeface="Arial" charset="0"/>
              </a:rPr>
              <a:t>Headings and subheadings to be reviewed </a:t>
            </a:r>
            <a:endParaRPr lang="en-US" dirty="0">
              <a:latin typeface="Arial" charset="0"/>
            </a:endParaRPr>
          </a:p>
          <a:p>
            <a:pPr>
              <a:buFont typeface="Arial" charset="0"/>
              <a:buChar char="•"/>
            </a:pPr>
            <a:r>
              <a:rPr lang="en-US" dirty="0" smtClean="0">
                <a:latin typeface="Arial" charset="0"/>
              </a:rPr>
              <a:t>Numbering in accordance with agreed-in-principle format</a:t>
            </a:r>
          </a:p>
          <a:p>
            <a:pPr>
              <a:buFont typeface="Arial" charset="0"/>
              <a:buChar char="•"/>
            </a:pPr>
            <a:r>
              <a:rPr lang="en-US" dirty="0" smtClean="0">
                <a:latin typeface="Arial" charset="0"/>
              </a:rPr>
              <a:t>Disproportionate outcomes and ethical conflict resolution to be discussed with regulatory respondent</a:t>
            </a:r>
          </a:p>
          <a:p>
            <a:pPr>
              <a:buFont typeface="Arial" charset="0"/>
              <a:buChar char="•"/>
            </a:pPr>
            <a:r>
              <a:rPr lang="en-US" dirty="0" smtClean="0">
                <a:latin typeface="Arial" charset="0"/>
              </a:rPr>
              <a:t>“Audit” applies to reviews succinct, agreed </a:t>
            </a:r>
            <a:r>
              <a:rPr lang="mr-IN" dirty="0" smtClean="0">
                <a:latin typeface="Arial" charset="0"/>
              </a:rPr>
              <a:t>–</a:t>
            </a:r>
            <a:r>
              <a:rPr lang="en-US" dirty="0" smtClean="0">
                <a:latin typeface="Arial" charset="0"/>
              </a:rPr>
              <a:t> discuss clarity</a:t>
            </a:r>
          </a:p>
          <a:p>
            <a:pPr>
              <a:buFont typeface="Arial" charset="0"/>
              <a:buChar char="•"/>
            </a:pPr>
            <a:r>
              <a:rPr lang="en-US" dirty="0" smtClean="0">
                <a:latin typeface="Arial" charset="0"/>
              </a:rPr>
              <a:t>“R” to be independent in Independence Standards (S.400)</a:t>
            </a:r>
          </a:p>
          <a:p>
            <a:pPr>
              <a:buFont typeface="Arial" charset="0"/>
              <a:buChar char="•"/>
            </a:pPr>
            <a:endParaRPr lang="en-US" dirty="0" smtClean="0">
              <a:solidFill>
                <a:srgbClr val="FF0000"/>
              </a:solidFill>
              <a:latin typeface="Arial" charset="0"/>
            </a:endParaRPr>
          </a:p>
          <a:p>
            <a:pPr lvl="1"/>
            <a:endParaRPr lang="en-US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4648200" cy="228600"/>
          </a:xfrm>
        </p:spPr>
        <p:txBody>
          <a:bodyPr/>
          <a:lstStyle/>
          <a:p>
            <a:r>
              <a:rPr lang="en-US" dirty="0"/>
              <a:t>Agenda Item 3 – Structure of the Code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772400" cy="762000"/>
          </a:xfrm>
        </p:spPr>
        <p:txBody>
          <a:bodyPr/>
          <a:lstStyle/>
          <a:p>
            <a:r>
              <a:rPr lang="en-US" sz="3200" dirty="0" smtClean="0">
                <a:solidFill>
                  <a:srgbClr val="FFFFFF"/>
                </a:solidFill>
              </a:rPr>
              <a:t>Phase 1 – Other Matters</a:t>
            </a:r>
            <a:br>
              <a:rPr lang="en-US" sz="3200" dirty="0" smtClean="0">
                <a:solidFill>
                  <a:srgbClr val="FFFFFF"/>
                </a:solidFill>
              </a:rPr>
            </a:br>
            <a:r>
              <a:rPr lang="en-US" sz="3200" dirty="0" smtClean="0">
                <a:solidFill>
                  <a:srgbClr val="FFFFFF"/>
                </a:solidFill>
              </a:rPr>
              <a:t>TF </a:t>
            </a:r>
            <a:r>
              <a:rPr lang="en-US" sz="3200" dirty="0" smtClean="0"/>
              <a:t>Comments and Proposals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2641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76350"/>
            <a:ext cx="8839200" cy="3056566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Matters </a:t>
            </a:r>
            <a:r>
              <a:rPr lang="en-US" dirty="0" smtClean="0">
                <a:latin typeface="Arial" charset="0"/>
              </a:rPr>
              <a:t>previously to the Board </a:t>
            </a:r>
          </a:p>
          <a:p>
            <a:pPr lvl="1"/>
            <a:r>
              <a:rPr lang="en-US" sz="2200" dirty="0">
                <a:latin typeface="Arial" charset="0"/>
              </a:rPr>
              <a:t>The public </a:t>
            </a:r>
            <a:r>
              <a:rPr lang="en-US" sz="2200" dirty="0" smtClean="0">
                <a:latin typeface="Arial" charset="0"/>
              </a:rPr>
              <a:t>interest </a:t>
            </a:r>
          </a:p>
          <a:p>
            <a:pPr lvl="2">
              <a:buFont typeface="Courier New" charset="0"/>
              <a:buChar char="o"/>
            </a:pPr>
            <a:r>
              <a:rPr lang="en-US" sz="2000" dirty="0" smtClean="0">
                <a:latin typeface="Arial" charset="0"/>
              </a:rPr>
              <a:t>Users</a:t>
            </a:r>
            <a:r>
              <a:rPr lang="en-US" sz="2000" dirty="0">
                <a:latin typeface="Arial" charset="0"/>
              </a:rPr>
              <a:t>’ trust in </a:t>
            </a:r>
            <a:r>
              <a:rPr lang="en-US" sz="2000" dirty="0" smtClean="0">
                <a:latin typeface="Arial" charset="0"/>
              </a:rPr>
              <a:t>PAs a related issue raised by regulatory respondent</a:t>
            </a:r>
          </a:p>
          <a:p>
            <a:pPr lvl="1"/>
            <a:r>
              <a:rPr lang="en-US" sz="2200" dirty="0" smtClean="0">
                <a:latin typeface="Arial" charset="0"/>
              </a:rPr>
              <a:t>Documentation</a:t>
            </a:r>
          </a:p>
          <a:p>
            <a:pPr lvl="1"/>
            <a:r>
              <a:rPr lang="en-US" sz="2200" dirty="0" smtClean="0">
                <a:latin typeface="Arial" charset="0"/>
              </a:rPr>
              <a:t>Alignment of terminology and coordination of other matters across standards-setting boards</a:t>
            </a:r>
          </a:p>
          <a:p>
            <a:pPr lvl="1"/>
            <a:r>
              <a:rPr lang="en-US" sz="2200" dirty="0" smtClean="0">
                <a:latin typeface="Arial" charset="0"/>
              </a:rPr>
              <a:t>Alignment of proposed S.900 with </a:t>
            </a:r>
            <a:r>
              <a:rPr lang="en-US" sz="2200" dirty="0">
                <a:latin typeface="Arial" charset="0"/>
              </a:rPr>
              <a:t>ISAE </a:t>
            </a:r>
            <a:r>
              <a:rPr lang="en-US" sz="2200" dirty="0" smtClean="0">
                <a:latin typeface="Arial" charset="0"/>
              </a:rPr>
              <a:t>3000</a:t>
            </a:r>
          </a:p>
          <a:p>
            <a:pPr lvl="1"/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4648200" cy="228600"/>
          </a:xfrm>
        </p:spPr>
        <p:txBody>
          <a:bodyPr/>
          <a:lstStyle/>
          <a:p>
            <a:r>
              <a:rPr lang="en-US" dirty="0"/>
              <a:t>Agenda Item 3 – Structure of the Code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772400" cy="762000"/>
          </a:xfrm>
        </p:spPr>
        <p:txBody>
          <a:bodyPr/>
          <a:lstStyle/>
          <a:p>
            <a:r>
              <a:rPr lang="en-US" sz="3200" dirty="0"/>
              <a:t>Matters Outside Project </a:t>
            </a:r>
            <a:r>
              <a:rPr lang="en-US" sz="3200" dirty="0" smtClean="0"/>
              <a:t>Scope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1771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00150"/>
            <a:ext cx="8686800" cy="3208966"/>
          </a:xfrm>
        </p:spPr>
        <p:txBody>
          <a:bodyPr/>
          <a:lstStyle/>
          <a:p>
            <a:r>
              <a:rPr lang="en-US" dirty="0" smtClean="0"/>
              <a:t>New matters noted </a:t>
            </a:r>
            <a:r>
              <a:rPr lang="en-US" dirty="0"/>
              <a:t>for </a:t>
            </a:r>
            <a:r>
              <a:rPr lang="en-US" dirty="0" smtClean="0"/>
              <a:t>IESBA Consideration </a:t>
            </a:r>
            <a:endParaRPr lang="en-US" dirty="0"/>
          </a:p>
          <a:p>
            <a:pPr lvl="1"/>
            <a:r>
              <a:rPr lang="en-US" dirty="0" smtClean="0"/>
              <a:t>Consider revising the definition of engagement period and the requirements of R400.31</a:t>
            </a:r>
          </a:p>
          <a:p>
            <a:pPr lvl="1"/>
            <a:r>
              <a:rPr lang="en-US" dirty="0"/>
              <a:t>Consider </a:t>
            </a:r>
            <a:r>
              <a:rPr lang="en-US" dirty="0" smtClean="0"/>
              <a:t>revising the standards </a:t>
            </a:r>
            <a:r>
              <a:rPr lang="en-US" dirty="0"/>
              <a:t>for close </a:t>
            </a:r>
            <a:r>
              <a:rPr lang="en-US" dirty="0" smtClean="0"/>
              <a:t>family, making them the same as those for immediate family</a:t>
            </a:r>
            <a:endParaRPr lang="en-US" dirty="0"/>
          </a:p>
          <a:p>
            <a:pPr lvl="1"/>
            <a:r>
              <a:rPr lang="en-US" dirty="0" smtClean="0"/>
              <a:t>Some sections have no specific requirements</a:t>
            </a:r>
            <a:endParaRPr lang="en-US" dirty="0"/>
          </a:p>
          <a:p>
            <a:pPr lvl="1"/>
            <a:r>
              <a:rPr lang="en-US" dirty="0"/>
              <a:t>Consider whether </a:t>
            </a:r>
            <a:r>
              <a:rPr lang="en-US" dirty="0" smtClean="0"/>
              <a:t>any exceptions </a:t>
            </a:r>
            <a:r>
              <a:rPr lang="en-US" dirty="0"/>
              <a:t>weaken requirements</a:t>
            </a:r>
          </a:p>
          <a:p>
            <a:pPr lvl="1"/>
            <a:r>
              <a:rPr lang="en-US" dirty="0" smtClean="0"/>
              <a:t>For PIEs, consider whether independence standards for other </a:t>
            </a:r>
            <a:r>
              <a:rPr lang="en-US" dirty="0"/>
              <a:t>assurance </a:t>
            </a:r>
            <a:r>
              <a:rPr lang="en-US" dirty="0" smtClean="0"/>
              <a:t>engagements should be the same as for audits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4648200" cy="228600"/>
          </a:xfrm>
        </p:spPr>
        <p:txBody>
          <a:bodyPr/>
          <a:lstStyle/>
          <a:p>
            <a:r>
              <a:rPr lang="en-US" dirty="0"/>
              <a:t>Agenda Item 3 – Structure of the Code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772400" cy="762000"/>
          </a:xfrm>
        </p:spPr>
        <p:txBody>
          <a:bodyPr/>
          <a:lstStyle/>
          <a:p>
            <a:r>
              <a:rPr lang="en-US" sz="3200" dirty="0"/>
              <a:t>Matters Outside Project </a:t>
            </a:r>
            <a:r>
              <a:rPr lang="en-US" sz="3200" dirty="0" smtClean="0"/>
              <a:t>Scope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1162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86800" cy="3063240"/>
          </a:xfrm>
        </p:spPr>
        <p:txBody>
          <a:bodyPr/>
          <a:lstStyle/>
          <a:p>
            <a:r>
              <a:rPr lang="en-US" dirty="0"/>
              <a:t>September – wording, including changes in meaning</a:t>
            </a:r>
          </a:p>
          <a:p>
            <a:r>
              <a:rPr lang="en-US" dirty="0"/>
              <a:t>December – approve restructured Code </a:t>
            </a:r>
          </a:p>
          <a:p>
            <a:r>
              <a:rPr lang="en-US" dirty="0" smtClean="0"/>
              <a:t>After approval – develop electronic </a:t>
            </a:r>
            <a:r>
              <a:rPr lang="en-US" dirty="0"/>
              <a:t>enhancements and </a:t>
            </a:r>
            <a:r>
              <a:rPr lang="en-US" dirty="0" smtClean="0"/>
              <a:t>tools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Early </a:t>
            </a:r>
            <a:r>
              <a:rPr lang="en-US" dirty="0"/>
              <a:t>consideration of implementation issues </a:t>
            </a:r>
            <a:r>
              <a:rPr lang="en-US" dirty="0" smtClean="0"/>
              <a:t>encouraged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4648200" cy="228600"/>
          </a:xfrm>
        </p:spPr>
        <p:txBody>
          <a:bodyPr/>
          <a:lstStyle/>
          <a:p>
            <a:r>
              <a:rPr lang="en-US" dirty="0"/>
              <a:t>Agenda Item 3 – Structure of the Code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772400" cy="762000"/>
          </a:xfrm>
        </p:spPr>
        <p:txBody>
          <a:bodyPr/>
          <a:lstStyle/>
          <a:p>
            <a:r>
              <a:rPr lang="en-US" sz="3200" dirty="0" smtClean="0">
                <a:solidFill>
                  <a:srgbClr val="FFFFFF"/>
                </a:solidFill>
              </a:rPr>
              <a:t>Next Steps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9512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Enhance understandability and improve </a:t>
            </a:r>
            <a:r>
              <a:rPr lang="en-US" dirty="0" smtClean="0">
                <a:latin typeface="Arial" charset="0"/>
              </a:rPr>
              <a:t>usability, facilitating</a:t>
            </a:r>
            <a:endParaRPr lang="en-US" dirty="0">
              <a:latin typeface="Arial" charset="0"/>
            </a:endParaRPr>
          </a:p>
          <a:p>
            <a:pPr lvl="1"/>
            <a:r>
              <a:rPr lang="en-US" sz="2200" dirty="0" smtClean="0">
                <a:latin typeface="Arial" charset="0"/>
              </a:rPr>
              <a:t>Compliance and </a:t>
            </a:r>
            <a:r>
              <a:rPr lang="en-US" sz="2200" dirty="0">
                <a:latin typeface="Arial" charset="0"/>
              </a:rPr>
              <a:t>enforcement</a:t>
            </a:r>
          </a:p>
          <a:p>
            <a:pPr lvl="1"/>
            <a:r>
              <a:rPr lang="en-US" sz="22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Adoption</a:t>
            </a:r>
            <a:endParaRPr lang="en-US" sz="2200" dirty="0">
              <a:solidFill>
                <a:srgbClr val="000000">
                  <a:lumMod val="65000"/>
                  <a:lumOff val="35000"/>
                </a:srgbClr>
              </a:solidFill>
              <a:latin typeface="Arial" charset="0"/>
            </a:endParaRPr>
          </a:p>
          <a:p>
            <a:pPr lvl="1"/>
            <a:r>
              <a:rPr lang="en-US" sz="22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Effective </a:t>
            </a:r>
            <a:r>
              <a:rPr lang="en-US" sz="2200" dirty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implementation </a:t>
            </a:r>
            <a:r>
              <a:rPr lang="en-US" sz="22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and </a:t>
            </a:r>
            <a:r>
              <a:rPr lang="en-US" sz="2200" dirty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consistent application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4648200" cy="228600"/>
          </a:xfrm>
        </p:spPr>
        <p:txBody>
          <a:bodyPr/>
          <a:lstStyle/>
          <a:p>
            <a:r>
              <a:rPr lang="en-US" dirty="0" smtClean="0"/>
              <a:t>Agenda Item 3 – Structure of the Code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772400" cy="762000"/>
          </a:xfrm>
        </p:spPr>
        <p:txBody>
          <a:bodyPr/>
          <a:lstStyle/>
          <a:p>
            <a:r>
              <a:rPr lang="en-US" sz="3200" dirty="0" smtClean="0"/>
              <a:t>How Project Serves the Public Interest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2987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380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Enhanced understandability, improved usability</a:t>
            </a:r>
          </a:p>
          <a:p>
            <a:r>
              <a:rPr lang="en-US" dirty="0">
                <a:latin typeface="Arial" charset="0"/>
              </a:rPr>
              <a:t>Serving the public interest, responsive to stakeholders</a:t>
            </a:r>
          </a:p>
          <a:p>
            <a:pPr lvl="1"/>
            <a:r>
              <a:rPr lang="en-US" dirty="0">
                <a:latin typeface="Arial" charset="0"/>
              </a:rPr>
              <a:t>Requirements distinguished from guidance</a:t>
            </a:r>
          </a:p>
          <a:p>
            <a:pPr lvl="1"/>
            <a:r>
              <a:rPr lang="en-US" dirty="0">
                <a:latin typeface="Arial" charset="0"/>
              </a:rPr>
              <a:t>Increased prominence of principles and the conceptual framework</a:t>
            </a:r>
          </a:p>
          <a:p>
            <a:pPr lvl="1"/>
            <a:r>
              <a:rPr lang="en-US" dirty="0">
                <a:latin typeface="Arial" charset="0"/>
              </a:rPr>
              <a:t>Increased clarity of responsibility</a:t>
            </a:r>
          </a:p>
          <a:p>
            <a:pPr lvl="2">
              <a:buFont typeface="Courier New" charset="0"/>
              <a:buChar char="o"/>
            </a:pPr>
            <a:r>
              <a:rPr lang="en-US" dirty="0">
                <a:latin typeface="Arial" charset="0"/>
              </a:rPr>
              <a:t>IAASB ISQC 1 Task Force considering further clarification</a:t>
            </a:r>
          </a:p>
          <a:p>
            <a:pPr lvl="1"/>
            <a:r>
              <a:rPr lang="en-US" dirty="0">
                <a:latin typeface="Arial" charset="0"/>
              </a:rPr>
              <a:t>Increased clarity of language, improving readability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4648200" cy="228600"/>
          </a:xfrm>
        </p:spPr>
        <p:txBody>
          <a:bodyPr/>
          <a:lstStyle/>
          <a:p>
            <a:r>
              <a:rPr lang="en-US" dirty="0"/>
              <a:t>Agenda Item 3 – Structure of the Code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772400" cy="762000"/>
          </a:xfrm>
        </p:spPr>
        <p:txBody>
          <a:bodyPr/>
          <a:lstStyle/>
          <a:p>
            <a:r>
              <a:rPr lang="en-US" sz="3200" dirty="0"/>
              <a:t>Key Features of the Restructuring</a:t>
            </a:r>
          </a:p>
        </p:txBody>
      </p:sp>
    </p:spTree>
    <p:extLst>
      <p:ext uri="{BB962C8B-B14F-4D97-AF65-F5344CB8AC3E}">
        <p14:creationId xmlns:p14="http://schemas.microsoft.com/office/powerpoint/2010/main" val="115298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title to emphasize key features</a:t>
            </a:r>
          </a:p>
          <a:p>
            <a:r>
              <a:rPr lang="en-US" dirty="0"/>
              <a:t>Guide to the Code</a:t>
            </a:r>
          </a:p>
          <a:p>
            <a:r>
              <a:rPr lang="en-US" dirty="0"/>
              <a:t>More self-contained sections</a:t>
            </a:r>
          </a:p>
          <a:p>
            <a:r>
              <a:rPr lang="en-US" dirty="0" smtClean="0"/>
              <a:t>Careful </a:t>
            </a:r>
            <a:r>
              <a:rPr lang="en-US" dirty="0"/>
              <a:t>to avoid inadvertent changes in meaning</a:t>
            </a:r>
          </a:p>
          <a:p>
            <a:r>
              <a:rPr lang="en-US" dirty="0"/>
              <a:t>Careful to avoid any weakening of the Code</a:t>
            </a:r>
          </a:p>
          <a:p>
            <a:r>
              <a:rPr lang="en-US" dirty="0"/>
              <a:t>Various matters outside scope noted for Board attention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4648200" cy="228600"/>
          </a:xfrm>
        </p:spPr>
        <p:txBody>
          <a:bodyPr/>
          <a:lstStyle/>
          <a:p>
            <a:r>
              <a:rPr lang="en-US" dirty="0"/>
              <a:t>Agenda Item 3 – Structure of the Code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772400" cy="762000"/>
          </a:xfrm>
        </p:spPr>
        <p:txBody>
          <a:bodyPr/>
          <a:lstStyle/>
          <a:p>
            <a:r>
              <a:rPr lang="en-US" sz="3200" dirty="0"/>
              <a:t>Other Features of Restructuring</a:t>
            </a:r>
          </a:p>
        </p:txBody>
      </p:sp>
    </p:spTree>
    <p:extLst>
      <p:ext uri="{BB962C8B-B14F-4D97-AF65-F5344CB8AC3E}">
        <p14:creationId xmlns:p14="http://schemas.microsoft.com/office/powerpoint/2010/main" val="282714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2971800" algn="l"/>
                <a:tab pos="3486150" algn="l"/>
              </a:tabLst>
            </a:pPr>
            <a:r>
              <a:rPr lang="en-US" dirty="0">
                <a:latin typeface="Arial" charset="0"/>
              </a:rPr>
              <a:t>January 2013	– 	Working Group began research</a:t>
            </a:r>
          </a:p>
          <a:p>
            <a:pPr>
              <a:tabLst>
                <a:tab pos="2971800" algn="l"/>
                <a:tab pos="3486150" algn="l"/>
              </a:tabLst>
            </a:pPr>
            <a:r>
              <a:rPr lang="en-US" dirty="0">
                <a:latin typeface="Arial" charset="0"/>
              </a:rPr>
              <a:t>April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dirty="0">
                <a:latin typeface="Arial" charset="0"/>
              </a:rPr>
              <a:t>2014	– 	Project approved</a:t>
            </a:r>
          </a:p>
          <a:p>
            <a:pPr>
              <a:tabLst>
                <a:tab pos="2971800" algn="l"/>
                <a:tab pos="3486150" algn="l"/>
              </a:tabLst>
            </a:pPr>
            <a:r>
              <a:rPr lang="en-US" dirty="0">
                <a:latin typeface="Arial" charset="0"/>
              </a:rPr>
              <a:t>November 2014	– 	Consultation Paper issued</a:t>
            </a:r>
          </a:p>
          <a:p>
            <a:pPr>
              <a:tabLst>
                <a:tab pos="2971800" algn="l"/>
                <a:tab pos="3486150" algn="l"/>
              </a:tabLst>
            </a:pPr>
            <a:r>
              <a:rPr lang="en-US" dirty="0">
                <a:latin typeface="Arial" charset="0"/>
              </a:rPr>
              <a:t>December 2015	– 	Exposure Draft (Phase 1) issued</a:t>
            </a:r>
          </a:p>
          <a:p>
            <a:pPr>
              <a:tabLst>
                <a:tab pos="2971800" algn="l"/>
                <a:tab pos="3486150" algn="l"/>
              </a:tabLst>
            </a:pPr>
            <a:r>
              <a:rPr lang="en-US" dirty="0">
                <a:latin typeface="Arial" charset="0"/>
              </a:rPr>
              <a:t>April 2016 	– 	Comment period ended</a:t>
            </a:r>
          </a:p>
          <a:p>
            <a:pPr>
              <a:tabLst>
                <a:tab pos="2971800" algn="l"/>
                <a:tab pos="3486150" algn="l"/>
              </a:tabLst>
            </a:pPr>
            <a:r>
              <a:rPr lang="en-US" dirty="0">
                <a:latin typeface="Arial" charset="0"/>
              </a:rPr>
              <a:t>January 2017	– 	Exposure Draft (Phase 2) issued</a:t>
            </a:r>
          </a:p>
          <a:p>
            <a:pPr>
              <a:tabLst>
                <a:tab pos="2971800" algn="l"/>
                <a:tab pos="3486150" algn="l"/>
              </a:tabLst>
            </a:pPr>
            <a:r>
              <a:rPr lang="en-US" dirty="0">
                <a:latin typeface="Arial" charset="0"/>
              </a:rPr>
              <a:t>May 2017	– 	Comment period ended</a:t>
            </a:r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4648200" cy="228600"/>
          </a:xfrm>
        </p:spPr>
        <p:txBody>
          <a:bodyPr/>
          <a:lstStyle/>
          <a:p>
            <a:r>
              <a:rPr lang="en-US" dirty="0"/>
              <a:t>Agenda Item 3 – Structure of the Code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772400" cy="762000"/>
          </a:xfrm>
        </p:spPr>
        <p:txBody>
          <a:bodyPr/>
          <a:lstStyle/>
          <a:p>
            <a:r>
              <a:rPr lang="en-US" sz="3200" dirty="0" smtClean="0"/>
              <a:t>Background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990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276600" cy="228600"/>
          </a:xfrm>
        </p:spPr>
        <p:txBody>
          <a:bodyPr/>
          <a:lstStyle/>
          <a:p>
            <a:r>
              <a:rPr lang="en-US" dirty="0"/>
              <a:t>Agenda Item 3 – Structure of the Code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772400" cy="762001"/>
          </a:xfrm>
        </p:spPr>
        <p:txBody>
          <a:bodyPr/>
          <a:lstStyle/>
          <a:p>
            <a:r>
              <a:rPr lang="en-US" sz="3200" dirty="0" smtClean="0"/>
              <a:t>Respondents to Structure ED-2</a:t>
            </a:r>
            <a:endParaRPr lang="en-US" sz="3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533110"/>
              </p:ext>
            </p:extLst>
          </p:nvPr>
        </p:nvGraphicFramePr>
        <p:xfrm>
          <a:off x="381000" y="1352549"/>
          <a:ext cx="8534400" cy="27671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68428"/>
                <a:gridCol w="2365972"/>
              </a:tblGrid>
              <a:tr h="43015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Category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Number</a:t>
                      </a:r>
                      <a:endParaRPr lang="en-US" sz="2400" dirty="0"/>
                    </a:p>
                  </a:txBody>
                  <a:tcPr/>
                </a:tc>
              </a:tr>
              <a:tr h="430156">
                <a:tc>
                  <a:txBody>
                    <a:bodyPr/>
                    <a:lstStyle/>
                    <a:p>
                      <a:r>
                        <a:rPr lang="en-US" sz="2400" kern="12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Regulators and Oversight Authorities</a:t>
                      </a:r>
                      <a:endParaRPr lang="en-US" sz="24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485900" algn="dec"/>
                        </a:tabLst>
                      </a:pPr>
                      <a:r>
                        <a:rPr lang="en-US" sz="24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30156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National Standards Setters </a:t>
                      </a:r>
                      <a:endParaRPr lang="en-US" sz="24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485900" algn="dec"/>
                        </a:tabLst>
                      </a:pPr>
                      <a:r>
                        <a:rPr lang="en-US" sz="24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69076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Firms</a:t>
                      </a:r>
                      <a:endParaRPr lang="en-US" sz="24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485900" algn="dec"/>
                        </a:tabLst>
                      </a:pPr>
                      <a:r>
                        <a:rPr lang="en-US" sz="2400" kern="12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en-US" sz="2400" kern="12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5025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IFAC Member Bodies &amp; </a:t>
                      </a:r>
                      <a:r>
                        <a:rPr lang="en-US" sz="2400" kern="12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Other Prof.</a:t>
                      </a:r>
                      <a:r>
                        <a:rPr lang="en-US" sz="2400" kern="1200" baseline="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Orgs.</a:t>
                      </a:r>
                      <a:endParaRPr lang="en-US" sz="2400" dirty="0" smtClean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485900" algn="dec"/>
                        </a:tabLst>
                        <a:defRPr/>
                      </a:pPr>
                      <a:r>
                        <a:rPr lang="en-US" sz="24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24</a:t>
                      </a:r>
                    </a:p>
                  </a:txBody>
                  <a:tcPr/>
                </a:tc>
              </a:tr>
              <a:tr h="46926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Total </a:t>
                      </a:r>
                      <a:r>
                        <a:rPr lang="en-US" sz="2400" b="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(some responses reflect group input)</a:t>
                      </a:r>
                      <a:endParaRPr lang="en-US" sz="2400" b="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38</a:t>
                      </a:r>
                      <a:endParaRPr lang="en-US" sz="2400" b="1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788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To </a:t>
            </a:r>
            <a:r>
              <a:rPr lang="en-US" dirty="0" smtClean="0">
                <a:latin typeface="Arial" charset="0"/>
              </a:rPr>
              <a:t>consider </a:t>
            </a:r>
            <a:r>
              <a:rPr lang="en-US" dirty="0">
                <a:latin typeface="Arial" charset="0"/>
              </a:rPr>
              <a:t>highlights of </a:t>
            </a:r>
            <a:r>
              <a:rPr lang="en-US" dirty="0" smtClean="0">
                <a:latin typeface="Arial" charset="0"/>
              </a:rPr>
              <a:t>comments on Structure ED-2</a:t>
            </a:r>
          </a:p>
          <a:p>
            <a:endParaRPr lang="en-US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To provide an opportunity for initial input on responses (additional opportunity will be available in September)</a:t>
            </a:r>
            <a:endParaRPr lang="en-US" dirty="0">
              <a:latin typeface="Arial" charset="0"/>
            </a:endParaRPr>
          </a:p>
          <a:p>
            <a:pPr marL="0" indent="0">
              <a:buNone/>
            </a:pPr>
            <a:endParaRPr lang="en-US" dirty="0" smtClean="0">
              <a:latin typeface="Arial" charset="0"/>
            </a:endParaRPr>
          </a:p>
          <a:p>
            <a:pPr marL="0" indent="0">
              <a:buNone/>
            </a:pPr>
            <a:endParaRPr lang="en-US" dirty="0">
              <a:latin typeface="Arial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4648200" cy="228600"/>
          </a:xfrm>
        </p:spPr>
        <p:txBody>
          <a:bodyPr/>
          <a:lstStyle/>
          <a:p>
            <a:r>
              <a:rPr lang="en-US" dirty="0"/>
              <a:t>Agenda Item 3 – Structure of the Code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772400" cy="762000"/>
          </a:xfrm>
        </p:spPr>
        <p:txBody>
          <a:bodyPr/>
          <a:lstStyle/>
          <a:p>
            <a:r>
              <a:rPr lang="en-US" sz="3200" dirty="0" smtClean="0"/>
              <a:t>Objectives of Agenda Item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184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>
                <a:latin typeface="Arial" charset="0"/>
              </a:rPr>
              <a:t>Widespread support </a:t>
            </a:r>
            <a:r>
              <a:rPr lang="en-US" sz="2200" dirty="0" smtClean="0">
                <a:latin typeface="Arial" charset="0"/>
              </a:rPr>
              <a:t>for </a:t>
            </a:r>
            <a:r>
              <a:rPr lang="en-US" sz="2200" dirty="0">
                <a:latin typeface="Arial" charset="0"/>
              </a:rPr>
              <a:t>the </a:t>
            </a:r>
            <a:r>
              <a:rPr lang="en-US" sz="2200" dirty="0" smtClean="0">
                <a:latin typeface="Arial" charset="0"/>
              </a:rPr>
              <a:t>Phase 2 proposals</a:t>
            </a:r>
            <a:endParaRPr lang="en-US" sz="2200" dirty="0">
              <a:latin typeface="Arial" charset="0"/>
            </a:endParaRPr>
          </a:p>
          <a:p>
            <a:r>
              <a:rPr lang="en-US" sz="2200" dirty="0" smtClean="0">
                <a:latin typeface="Arial" charset="0"/>
              </a:rPr>
              <a:t>Some comments that could or should further improve the Code</a:t>
            </a:r>
          </a:p>
          <a:p>
            <a:r>
              <a:rPr lang="en-US" sz="2200" dirty="0" smtClean="0">
                <a:latin typeface="Arial" charset="0"/>
              </a:rPr>
              <a:t>Many </a:t>
            </a:r>
            <a:r>
              <a:rPr lang="en-US" sz="2200" dirty="0">
                <a:latin typeface="Arial" charset="0"/>
              </a:rPr>
              <a:t>helpful wording suggestions </a:t>
            </a:r>
            <a:r>
              <a:rPr lang="en-US" sz="2200" dirty="0" smtClean="0">
                <a:latin typeface="Arial" charset="0"/>
              </a:rPr>
              <a:t>to </a:t>
            </a:r>
            <a:r>
              <a:rPr lang="en-US" sz="2200" dirty="0">
                <a:latin typeface="Arial" charset="0"/>
              </a:rPr>
              <a:t>increase consistency </a:t>
            </a:r>
            <a:r>
              <a:rPr lang="en-US" sz="2200" dirty="0" smtClean="0">
                <a:latin typeface="Arial" charset="0"/>
              </a:rPr>
              <a:t>and avoid </a:t>
            </a:r>
            <a:r>
              <a:rPr lang="en-US" sz="2200" dirty="0">
                <a:latin typeface="Arial" charset="0"/>
              </a:rPr>
              <a:t>possible inadvertent changes in </a:t>
            </a:r>
            <a:r>
              <a:rPr lang="en-US" sz="2200" dirty="0" smtClean="0">
                <a:latin typeface="Arial" charset="0"/>
              </a:rPr>
              <a:t>meaning</a:t>
            </a:r>
            <a:endParaRPr lang="en-US" sz="2200" dirty="0">
              <a:latin typeface="Arial" charset="0"/>
            </a:endParaRPr>
          </a:p>
          <a:p>
            <a:r>
              <a:rPr lang="en-US" sz="2200" dirty="0">
                <a:latin typeface="Arial" charset="0"/>
              </a:rPr>
              <a:t>Some comments related to Phase </a:t>
            </a:r>
            <a:r>
              <a:rPr lang="en-US" sz="2200" dirty="0" smtClean="0">
                <a:latin typeface="Arial" charset="0"/>
              </a:rPr>
              <a:t>1 decisions</a:t>
            </a:r>
            <a:endParaRPr lang="en-US" sz="2200" dirty="0">
              <a:latin typeface="Arial" charset="0"/>
            </a:endParaRPr>
          </a:p>
          <a:p>
            <a:r>
              <a:rPr lang="en-US" sz="2200" dirty="0">
                <a:latin typeface="Arial" charset="0"/>
              </a:rPr>
              <a:t>Some comments </a:t>
            </a:r>
            <a:r>
              <a:rPr lang="en-US" sz="2200" dirty="0" smtClean="0">
                <a:latin typeface="Arial" charset="0"/>
              </a:rPr>
              <a:t>related to matters outside </a:t>
            </a:r>
            <a:r>
              <a:rPr lang="en-US" sz="2200" dirty="0">
                <a:latin typeface="Arial" charset="0"/>
              </a:rPr>
              <a:t>scope of </a:t>
            </a:r>
            <a:r>
              <a:rPr lang="en-US" sz="2200" dirty="0" smtClean="0">
                <a:latin typeface="Arial" charset="0"/>
              </a:rPr>
              <a:t>the project</a:t>
            </a:r>
            <a:endParaRPr lang="en-US" sz="2200" dirty="0">
              <a:latin typeface="Arial" charset="0"/>
            </a:endParaRPr>
          </a:p>
          <a:p>
            <a:pPr lvl="1"/>
            <a:r>
              <a:rPr lang="en-US" sz="2200" dirty="0">
                <a:latin typeface="Arial" charset="0"/>
              </a:rPr>
              <a:t>Referred to another task force or the Board, as appropriate</a:t>
            </a:r>
          </a:p>
          <a:p>
            <a:r>
              <a:rPr lang="en-US" sz="2200" dirty="0">
                <a:latin typeface="Arial" charset="0"/>
              </a:rPr>
              <a:t>Effective date </a:t>
            </a:r>
            <a:r>
              <a:rPr lang="mr-IN" sz="2200" dirty="0">
                <a:latin typeface="Arial" charset="0"/>
              </a:rPr>
              <a:t>–</a:t>
            </a:r>
            <a:r>
              <a:rPr lang="en-US" sz="2200" dirty="0">
                <a:latin typeface="Arial" charset="0"/>
              </a:rPr>
              <a:t> some </a:t>
            </a:r>
            <a:r>
              <a:rPr lang="en-US" sz="2200" dirty="0" smtClean="0">
                <a:latin typeface="Arial" charset="0"/>
              </a:rPr>
              <a:t>accepted; others </a:t>
            </a:r>
            <a:r>
              <a:rPr lang="en-US" sz="2200" dirty="0">
                <a:latin typeface="Arial" charset="0"/>
              </a:rPr>
              <a:t>prefer </a:t>
            </a:r>
            <a:r>
              <a:rPr lang="en-US" sz="2200" dirty="0" smtClean="0">
                <a:latin typeface="Arial" charset="0"/>
              </a:rPr>
              <a:t>all at one date</a:t>
            </a:r>
            <a:endParaRPr lang="en-US" dirty="0">
              <a:latin typeface="Arial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4648200" cy="228600"/>
          </a:xfrm>
        </p:spPr>
        <p:txBody>
          <a:bodyPr/>
          <a:lstStyle/>
          <a:p>
            <a:r>
              <a:rPr lang="en-US" dirty="0"/>
              <a:t>Agenda Item 3 – Structure of the Code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772400" cy="762000"/>
          </a:xfrm>
        </p:spPr>
        <p:txBody>
          <a:bodyPr/>
          <a:lstStyle/>
          <a:p>
            <a:r>
              <a:rPr lang="en-US" sz="3200" dirty="0">
                <a:solidFill>
                  <a:srgbClr val="FFFFFF"/>
                </a:solidFill>
              </a:rPr>
              <a:t>Overview of Comments Received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8501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06324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Some noted drafting inconsistencies between the Parts</a:t>
            </a:r>
          </a:p>
          <a:p>
            <a:r>
              <a:rPr lang="en-US" dirty="0" smtClean="0">
                <a:latin typeface="Arial" charset="0"/>
              </a:rPr>
              <a:t>NOCLAR and S.540 – some question Code's clarity if FAQs</a:t>
            </a:r>
          </a:p>
          <a:p>
            <a:r>
              <a:rPr lang="en-US" dirty="0" smtClean="0">
                <a:latin typeface="Arial" charset="0"/>
              </a:rPr>
              <a:t>S.540 – some suggest aligning effective date (for LA TF)  </a:t>
            </a:r>
          </a:p>
          <a:p>
            <a:r>
              <a:rPr lang="en-US" dirty="0" smtClean="0">
                <a:latin typeface="Arial" charset="0"/>
              </a:rPr>
              <a:t>S.600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</a:rPr>
              <a:t>subsection </a:t>
            </a:r>
            <a:r>
              <a:rPr lang="en-US" dirty="0">
                <a:latin typeface="Arial" charset="0"/>
              </a:rPr>
              <a:t>introductions repetitive, </a:t>
            </a:r>
            <a:r>
              <a:rPr lang="en-US" dirty="0" smtClean="0">
                <a:latin typeface="Arial" charset="0"/>
              </a:rPr>
              <a:t>lengthen Code</a:t>
            </a:r>
          </a:p>
          <a:p>
            <a:r>
              <a:rPr lang="en-US" dirty="0">
                <a:latin typeface="Arial" charset="0"/>
              </a:rPr>
              <a:t>S.600 </a:t>
            </a:r>
            <a:r>
              <a:rPr lang="en-US" dirty="0" smtClean="0">
                <a:latin typeface="Arial" charset="0"/>
              </a:rPr>
              <a:t>–</a:t>
            </a:r>
            <a:r>
              <a:rPr lang="en-US" dirty="0" smtClean="0"/>
              <a:t>“firm</a:t>
            </a:r>
            <a:r>
              <a:rPr lang="en-US" dirty="0"/>
              <a:t>” not always accompanied by “network firm”</a:t>
            </a:r>
          </a:p>
          <a:p>
            <a:r>
              <a:rPr lang="en-US" dirty="0" smtClean="0">
                <a:latin typeface="Arial" charset="0"/>
              </a:rPr>
              <a:t>S.600 – question</a:t>
            </a:r>
            <a:r>
              <a:rPr lang="en-US" dirty="0" smtClean="0"/>
              <a:t> “may” vs. “might” re likelihood of threats</a:t>
            </a:r>
          </a:p>
          <a:p>
            <a:r>
              <a:rPr lang="en-US" dirty="0" smtClean="0"/>
              <a:t>Wording suggestions will be addressed in September</a:t>
            </a:r>
            <a:endParaRPr lang="en-US" dirty="0">
              <a:latin typeface="Arial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4648200" cy="228600"/>
          </a:xfrm>
        </p:spPr>
        <p:txBody>
          <a:bodyPr/>
          <a:lstStyle/>
          <a:p>
            <a:r>
              <a:rPr lang="en-US" dirty="0"/>
              <a:t>Agenda Item 3 – Structure of the Code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772400" cy="762000"/>
          </a:xfrm>
        </p:spPr>
        <p:txBody>
          <a:bodyPr/>
          <a:lstStyle/>
          <a:p>
            <a:r>
              <a:rPr lang="en-US" sz="3200" dirty="0" smtClean="0">
                <a:solidFill>
                  <a:srgbClr val="FFFFFF"/>
                </a:solidFill>
              </a:rPr>
              <a:t>Phase 2 – Highlights of Comments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3602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4042015 IESBA - Structure - Don Thomson_draft 1" id="{05828D31-17F9-40C8-8B99-979CA3D06691}" vid="{8228DAAA-5973-4E8B-AE9A-0B72767F3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14042015 IESBA - Structure - Don Thomson_draft 1</Template>
  <TotalTime>3891</TotalTime>
  <Words>1053</Words>
  <Application>Microsoft Office PowerPoint</Application>
  <PresentationFormat>On-screen Show (16:9)</PresentationFormat>
  <Paragraphs>158</Paragraphs>
  <Slides>20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MS PGothic</vt:lpstr>
      <vt:lpstr>MS PGothic</vt:lpstr>
      <vt:lpstr>Arial</vt:lpstr>
      <vt:lpstr>Bauer Bodoni Std</vt:lpstr>
      <vt:lpstr>Calibri</vt:lpstr>
      <vt:lpstr>Courier New</vt:lpstr>
      <vt:lpstr>ヒラギノ角ゴ Pro W3</vt:lpstr>
      <vt:lpstr>IESBA_Powerpoint_template_GREEN RIBBON_WIDESCREEN</vt:lpstr>
      <vt:lpstr>Structure of the Code – Phase 2  TF Comments and Proposals</vt:lpstr>
      <vt:lpstr>How Project Serves the Public Interest</vt:lpstr>
      <vt:lpstr>Key Features of the Restructuring</vt:lpstr>
      <vt:lpstr>Other Features of Restructuring</vt:lpstr>
      <vt:lpstr>Background</vt:lpstr>
      <vt:lpstr>Respondents to Structure ED-2</vt:lpstr>
      <vt:lpstr>Objectives of Agenda Item</vt:lpstr>
      <vt:lpstr>Overview of Comments Received</vt:lpstr>
      <vt:lpstr>Phase 2 – Highlights of Comments</vt:lpstr>
      <vt:lpstr>Phase 2 – Highlights of Comments TF Comments and  Proposals</vt:lpstr>
      <vt:lpstr>Phase 1 – Clarity of Requirements </vt:lpstr>
      <vt:lpstr>Phase 1 – Clarity of Requirements TF Comments and Proposals</vt:lpstr>
      <vt:lpstr>Phase 1 – Clarity of Responsibility</vt:lpstr>
      <vt:lpstr>Phase 1 – Clarity of Responsibility TF Comments and Proposals</vt:lpstr>
      <vt:lpstr>Phase 1 – Other Matters</vt:lpstr>
      <vt:lpstr>Phase 1 – Other Matters TF Comments and Proposals</vt:lpstr>
      <vt:lpstr>Matters Outside Project Scope</vt:lpstr>
      <vt:lpstr>Matters Outside Project Scope</vt:lpstr>
      <vt:lpstr>Next Steps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Structure of the Code</dc:title>
  <dc:creator>Louisa Stevens</dc:creator>
  <cp:lastModifiedBy>Tania Sanchez</cp:lastModifiedBy>
  <cp:revision>218</cp:revision>
  <cp:lastPrinted>2017-06-18T21:41:47Z</cp:lastPrinted>
  <dcterms:created xsi:type="dcterms:W3CDTF">2015-04-02T02:13:05Z</dcterms:created>
  <dcterms:modified xsi:type="dcterms:W3CDTF">2017-06-27T19:44:46Z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