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6" r:id="rId1"/>
  </p:sldMasterIdLst>
  <p:notesMasterIdLst>
    <p:notesMasterId r:id="rId33"/>
  </p:notesMasterIdLst>
  <p:handoutMasterIdLst>
    <p:handoutMasterId r:id="rId34"/>
  </p:handoutMasterIdLst>
  <p:sldIdLst>
    <p:sldId id="298" r:id="rId2"/>
    <p:sldId id="426" r:id="rId3"/>
    <p:sldId id="406" r:id="rId4"/>
    <p:sldId id="432" r:id="rId5"/>
    <p:sldId id="372" r:id="rId6"/>
    <p:sldId id="421" r:id="rId7"/>
    <p:sldId id="438" r:id="rId8"/>
    <p:sldId id="439" r:id="rId9"/>
    <p:sldId id="417" r:id="rId10"/>
    <p:sldId id="442" r:id="rId11"/>
    <p:sldId id="440" r:id="rId12"/>
    <p:sldId id="441" r:id="rId13"/>
    <p:sldId id="443" r:id="rId14"/>
    <p:sldId id="411" r:id="rId15"/>
    <p:sldId id="446" r:id="rId16"/>
    <p:sldId id="444" r:id="rId17"/>
    <p:sldId id="445" r:id="rId18"/>
    <p:sldId id="419" r:id="rId19"/>
    <p:sldId id="447" r:id="rId20"/>
    <p:sldId id="448" r:id="rId21"/>
    <p:sldId id="450" r:id="rId22"/>
    <p:sldId id="449" r:id="rId23"/>
    <p:sldId id="451" r:id="rId24"/>
    <p:sldId id="452" r:id="rId25"/>
    <p:sldId id="453" r:id="rId26"/>
    <p:sldId id="455" r:id="rId27"/>
    <p:sldId id="454" r:id="rId28"/>
    <p:sldId id="457" r:id="rId29"/>
    <p:sldId id="456" r:id="rId30"/>
    <p:sldId id="458" r:id="rId31"/>
    <p:sldId id="295" r:id="rId32"/>
  </p:sldIdLst>
  <p:sldSz cx="9144000" cy="5143500" type="screen16x9"/>
  <p:notesSz cx="6858000" cy="92964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1493">
          <p15:clr>
            <a:srgbClr val="A4A3A4"/>
          </p15:clr>
        </p15:guide>
        <p15:guide id="2" orient="horz" pos="295">
          <p15:clr>
            <a:srgbClr val="A4A3A4"/>
          </p15:clr>
        </p15:guide>
        <p15:guide id="3" orient="horz" pos="850">
          <p15:clr>
            <a:srgbClr val="A4A3A4"/>
          </p15:clr>
        </p15:guide>
        <p15:guide id="4" orient="horz" pos="2784">
          <p15:clr>
            <a:srgbClr val="A4A3A4"/>
          </p15:clr>
        </p15:guide>
        <p15:guide id="5"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5398"/>
    <a:srgbClr val="12A9D9"/>
    <a:srgbClr val="013C80"/>
    <a:srgbClr val="2D8EC2"/>
    <a:srgbClr val="1A276D"/>
    <a:srgbClr val="68B133"/>
    <a:srgbClr val="168136"/>
    <a:srgbClr val="D53D20"/>
    <a:srgbClr val="D56229"/>
    <a:srgbClr val="E58D2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58810" autoAdjust="0"/>
  </p:normalViewPr>
  <p:slideViewPr>
    <p:cSldViewPr showGuides="1">
      <p:cViewPr varScale="1">
        <p:scale>
          <a:sx n="88" d="100"/>
          <a:sy n="88" d="100"/>
        </p:scale>
        <p:origin x="90" y="1518"/>
      </p:cViewPr>
      <p:guideLst>
        <p:guide orient="horz" pos="1493"/>
        <p:guide orient="horz" pos="295"/>
        <p:guide orient="horz" pos="850"/>
        <p:guide orient="horz" pos="2784"/>
        <p:guide pos="2880"/>
      </p:guideLst>
    </p:cSldViewPr>
  </p:slideViewPr>
  <p:outlineViewPr>
    <p:cViewPr>
      <p:scale>
        <a:sx n="33" d="100"/>
        <a:sy n="33" d="100"/>
      </p:scale>
      <p:origin x="0" y="-811"/>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90" d="100"/>
          <a:sy n="90" d="100"/>
        </p:scale>
        <p:origin x="2118" y="-29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6434"/>
          </a:xfrm>
          <a:prstGeom prst="rect">
            <a:avLst/>
          </a:prstGeom>
        </p:spPr>
        <p:txBody>
          <a:bodyPr vert="horz" lIns="92294" tIns="46147" rIns="92294" bIns="46147" rtlCol="0"/>
          <a:lstStyle>
            <a:lvl1pPr algn="l">
              <a:defRPr sz="1100"/>
            </a:lvl1pPr>
          </a:lstStyle>
          <a:p>
            <a:endParaRPr lang="en-US" dirty="0"/>
          </a:p>
        </p:txBody>
      </p:sp>
      <p:sp>
        <p:nvSpPr>
          <p:cNvPr id="3" name="Date Placeholder 2"/>
          <p:cNvSpPr>
            <a:spLocks noGrp="1"/>
          </p:cNvSpPr>
          <p:nvPr>
            <p:ph type="dt" sz="quarter" idx="1"/>
          </p:nvPr>
        </p:nvSpPr>
        <p:spPr>
          <a:xfrm>
            <a:off x="3884613" y="1"/>
            <a:ext cx="2971800" cy="466434"/>
          </a:xfrm>
          <a:prstGeom prst="rect">
            <a:avLst/>
          </a:prstGeom>
        </p:spPr>
        <p:txBody>
          <a:bodyPr vert="horz" lIns="92294" tIns="46147" rIns="92294" bIns="46147" rtlCol="0"/>
          <a:lstStyle>
            <a:lvl1pPr algn="r">
              <a:defRPr sz="1100"/>
            </a:lvl1pPr>
          </a:lstStyle>
          <a:p>
            <a:fld id="{2B4B733A-D87D-4E17-B6F1-847B38E03953}" type="datetimeFigureOut">
              <a:rPr lang="en-US" smtClean="0"/>
              <a:t>6/27/2017</a:t>
            </a:fld>
            <a:endParaRPr lang="en-US" dirty="0"/>
          </a:p>
        </p:txBody>
      </p:sp>
      <p:sp>
        <p:nvSpPr>
          <p:cNvPr id="4" name="Footer Placeholder 3"/>
          <p:cNvSpPr>
            <a:spLocks noGrp="1"/>
          </p:cNvSpPr>
          <p:nvPr>
            <p:ph type="ftr" sz="quarter" idx="2"/>
          </p:nvPr>
        </p:nvSpPr>
        <p:spPr>
          <a:xfrm>
            <a:off x="0" y="8829968"/>
            <a:ext cx="2971800" cy="466433"/>
          </a:xfrm>
          <a:prstGeom prst="rect">
            <a:avLst/>
          </a:prstGeom>
        </p:spPr>
        <p:txBody>
          <a:bodyPr vert="horz" lIns="92294" tIns="46147" rIns="92294" bIns="46147" rtlCol="0" anchor="b"/>
          <a:lstStyle>
            <a:lvl1pPr algn="l">
              <a:defRPr sz="1100"/>
            </a:lvl1pPr>
          </a:lstStyle>
          <a:p>
            <a:endParaRPr lang="en-US" dirty="0"/>
          </a:p>
        </p:txBody>
      </p:sp>
      <p:sp>
        <p:nvSpPr>
          <p:cNvPr id="5" name="Slide Number Placeholder 4"/>
          <p:cNvSpPr>
            <a:spLocks noGrp="1"/>
          </p:cNvSpPr>
          <p:nvPr>
            <p:ph type="sldNum" sz="quarter" idx="3"/>
          </p:nvPr>
        </p:nvSpPr>
        <p:spPr>
          <a:xfrm>
            <a:off x="3884613" y="8829968"/>
            <a:ext cx="2971800" cy="466433"/>
          </a:xfrm>
          <a:prstGeom prst="rect">
            <a:avLst/>
          </a:prstGeom>
        </p:spPr>
        <p:txBody>
          <a:bodyPr vert="horz" lIns="92294" tIns="46147" rIns="92294" bIns="46147" rtlCol="0" anchor="b"/>
          <a:lstStyle>
            <a:lvl1pPr algn="r">
              <a:defRPr sz="1100"/>
            </a:lvl1pPr>
          </a:lstStyle>
          <a:p>
            <a:fld id="{1A635890-1661-4B08-8516-676FF8611339}" type="slidenum">
              <a:rPr lang="en-US" smtClean="0"/>
              <a:t>‹#›</a:t>
            </a:fld>
            <a:endParaRPr lang="en-US" dirty="0"/>
          </a:p>
        </p:txBody>
      </p:sp>
    </p:spTree>
    <p:extLst>
      <p:ext uri="{BB962C8B-B14F-4D97-AF65-F5344CB8AC3E}">
        <p14:creationId xmlns:p14="http://schemas.microsoft.com/office/powerpoint/2010/main" val="14513857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2294" tIns="46147" rIns="92294" bIns="46147" rtlCol="0"/>
          <a:lstStyle>
            <a:lvl1pPr algn="l">
              <a:defRPr sz="1100">
                <a:ea typeface="ヒラギノ角ゴ Pro W3" charset="-128"/>
                <a:cs typeface="ヒラギノ角ゴ Pro W3" charset="-128"/>
              </a:defRPr>
            </a:lvl1pPr>
          </a:lstStyle>
          <a:p>
            <a:pPr>
              <a:defRPr/>
            </a:pPr>
            <a:endParaRPr lang="en-US" dirty="0"/>
          </a:p>
        </p:txBody>
      </p:sp>
      <p:sp>
        <p:nvSpPr>
          <p:cNvPr id="3" name="Date Placeholder 2"/>
          <p:cNvSpPr>
            <a:spLocks noGrp="1"/>
          </p:cNvSpPr>
          <p:nvPr>
            <p:ph type="dt" idx="1"/>
          </p:nvPr>
        </p:nvSpPr>
        <p:spPr>
          <a:xfrm>
            <a:off x="3884613" y="0"/>
            <a:ext cx="2971800" cy="464820"/>
          </a:xfrm>
          <a:prstGeom prst="rect">
            <a:avLst/>
          </a:prstGeom>
        </p:spPr>
        <p:txBody>
          <a:bodyPr vert="horz" wrap="square" lIns="92294" tIns="46147" rIns="92294" bIns="46147" numCol="1" anchor="t" anchorCtr="0" compatLnSpc="1">
            <a:prstTxWarp prst="textNoShape">
              <a:avLst/>
            </a:prstTxWarp>
          </a:bodyPr>
          <a:lstStyle>
            <a:lvl1pPr algn="r">
              <a:defRPr sz="1100"/>
            </a:lvl1pPr>
          </a:lstStyle>
          <a:p>
            <a:pPr>
              <a:defRPr/>
            </a:pPr>
            <a:fld id="{B12CF44F-EFC8-E748-80EB-4ED396B872D8}" type="datetime1">
              <a:rPr lang="en-US"/>
              <a:pPr>
                <a:defRPr/>
              </a:pPr>
              <a:t>6/27/2017</a:t>
            </a:fld>
            <a:endParaRPr lang="en-US" dirty="0"/>
          </a:p>
        </p:txBody>
      </p:sp>
      <p:sp>
        <p:nvSpPr>
          <p:cNvPr id="4" name="Slide Image Placeholder 3"/>
          <p:cNvSpPr>
            <a:spLocks noGrp="1" noRot="1" noChangeAspect="1"/>
          </p:cNvSpPr>
          <p:nvPr>
            <p:ph type="sldImg" idx="2"/>
          </p:nvPr>
        </p:nvSpPr>
        <p:spPr>
          <a:xfrm>
            <a:off x="330200" y="696913"/>
            <a:ext cx="6197600" cy="3486150"/>
          </a:xfrm>
          <a:prstGeom prst="rect">
            <a:avLst/>
          </a:prstGeom>
          <a:noFill/>
          <a:ln w="12700">
            <a:solidFill>
              <a:prstClr val="black"/>
            </a:solidFill>
          </a:ln>
        </p:spPr>
        <p:txBody>
          <a:bodyPr vert="horz" lIns="92294" tIns="46147" rIns="92294" bIns="46147" rtlCol="0" anchor="ctr"/>
          <a:lstStyle/>
          <a:p>
            <a:pPr lvl="0"/>
            <a:endParaRPr lang="en-US" noProof="0" dirty="0"/>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2294" tIns="46147" rIns="92294" bIns="46147"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967"/>
            <a:ext cx="2971800" cy="464820"/>
          </a:xfrm>
          <a:prstGeom prst="rect">
            <a:avLst/>
          </a:prstGeom>
        </p:spPr>
        <p:txBody>
          <a:bodyPr vert="horz" lIns="92294" tIns="46147" rIns="92294" bIns="46147" rtlCol="0" anchor="b"/>
          <a:lstStyle>
            <a:lvl1pPr algn="l">
              <a:defRPr sz="1100">
                <a:ea typeface="ヒラギノ角ゴ Pro W3" charset="-128"/>
                <a:cs typeface="ヒラギノ角ゴ Pro W3" charset="-128"/>
              </a:defRPr>
            </a:lvl1pPr>
          </a:lstStyle>
          <a:p>
            <a:pPr>
              <a:defRPr/>
            </a:pPr>
            <a:endParaRPr lang="en-US" dirty="0"/>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wrap="square" lIns="92294" tIns="46147" rIns="92294" bIns="46147" numCol="1" anchor="b" anchorCtr="0" compatLnSpc="1">
            <a:prstTxWarp prst="textNoShape">
              <a:avLst/>
            </a:prstTxWarp>
          </a:bodyPr>
          <a:lstStyle>
            <a:lvl1pPr algn="r">
              <a:defRPr sz="1100"/>
            </a:lvl1pPr>
          </a:lstStyle>
          <a:p>
            <a:pPr>
              <a:defRPr/>
            </a:pPr>
            <a:fld id="{F177551F-2C26-5D4E-AA97-F437309E4641}" type="slidenum">
              <a:rPr lang="en-US"/>
              <a:pPr>
                <a:defRPr/>
              </a:pPr>
              <a:t>‹#›</a:t>
            </a:fld>
            <a:endParaRPr lang="en-US" dirty="0"/>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a:t>
            </a:fld>
            <a:endParaRPr lang="en-US" dirty="0"/>
          </a:p>
        </p:txBody>
      </p:sp>
    </p:spTree>
    <p:extLst>
      <p:ext uri="{BB962C8B-B14F-4D97-AF65-F5344CB8AC3E}">
        <p14:creationId xmlns:p14="http://schemas.microsoft.com/office/powerpoint/2010/main" val="24802404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10</a:t>
            </a:fld>
            <a:endParaRPr lang="en-US" dirty="0"/>
          </a:p>
        </p:txBody>
      </p:sp>
    </p:spTree>
    <p:extLst>
      <p:ext uri="{BB962C8B-B14F-4D97-AF65-F5344CB8AC3E}">
        <p14:creationId xmlns:p14="http://schemas.microsoft.com/office/powerpoint/2010/main" val="6378539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r>
              <a:rPr lang="en-US" baseline="0" dirty="0"/>
              <a:t> </a:t>
            </a:r>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11</a:t>
            </a:fld>
            <a:endParaRPr lang="en-US" dirty="0"/>
          </a:p>
        </p:txBody>
      </p:sp>
    </p:spTree>
    <p:extLst>
      <p:ext uri="{BB962C8B-B14F-4D97-AF65-F5344CB8AC3E}">
        <p14:creationId xmlns:p14="http://schemas.microsoft.com/office/powerpoint/2010/main" val="34119858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12</a:t>
            </a:fld>
            <a:endParaRPr lang="en-US" dirty="0"/>
          </a:p>
        </p:txBody>
      </p:sp>
    </p:spTree>
    <p:extLst>
      <p:ext uri="{BB962C8B-B14F-4D97-AF65-F5344CB8AC3E}">
        <p14:creationId xmlns:p14="http://schemas.microsoft.com/office/powerpoint/2010/main" val="32713441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13</a:t>
            </a:fld>
            <a:endParaRPr lang="en-US" dirty="0"/>
          </a:p>
        </p:txBody>
      </p:sp>
    </p:spTree>
    <p:extLst>
      <p:ext uri="{BB962C8B-B14F-4D97-AF65-F5344CB8AC3E}">
        <p14:creationId xmlns:p14="http://schemas.microsoft.com/office/powerpoint/2010/main" val="35418397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14</a:t>
            </a:fld>
            <a:endParaRPr lang="en-US" dirty="0"/>
          </a:p>
        </p:txBody>
      </p:sp>
    </p:spTree>
    <p:extLst>
      <p:ext uri="{BB962C8B-B14F-4D97-AF65-F5344CB8AC3E}">
        <p14:creationId xmlns:p14="http://schemas.microsoft.com/office/powerpoint/2010/main" val="3954823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15</a:t>
            </a:fld>
            <a:endParaRPr lang="en-US" dirty="0"/>
          </a:p>
        </p:txBody>
      </p:sp>
    </p:spTree>
    <p:extLst>
      <p:ext uri="{BB962C8B-B14F-4D97-AF65-F5344CB8AC3E}">
        <p14:creationId xmlns:p14="http://schemas.microsoft.com/office/powerpoint/2010/main" val="25727319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16</a:t>
            </a:fld>
            <a:endParaRPr lang="en-US" dirty="0"/>
          </a:p>
        </p:txBody>
      </p:sp>
    </p:spTree>
    <p:extLst>
      <p:ext uri="{BB962C8B-B14F-4D97-AF65-F5344CB8AC3E}">
        <p14:creationId xmlns:p14="http://schemas.microsoft.com/office/powerpoint/2010/main" val="23473462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17</a:t>
            </a:fld>
            <a:endParaRPr lang="en-US" dirty="0"/>
          </a:p>
        </p:txBody>
      </p:sp>
    </p:spTree>
    <p:extLst>
      <p:ext uri="{BB962C8B-B14F-4D97-AF65-F5344CB8AC3E}">
        <p14:creationId xmlns:p14="http://schemas.microsoft.com/office/powerpoint/2010/main" val="37425913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18</a:t>
            </a:fld>
            <a:endParaRPr lang="en-US" dirty="0"/>
          </a:p>
        </p:txBody>
      </p:sp>
    </p:spTree>
    <p:extLst>
      <p:ext uri="{BB962C8B-B14F-4D97-AF65-F5344CB8AC3E}">
        <p14:creationId xmlns:p14="http://schemas.microsoft.com/office/powerpoint/2010/main" val="11190811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19</a:t>
            </a:fld>
            <a:endParaRPr lang="en-US" dirty="0"/>
          </a:p>
        </p:txBody>
      </p:sp>
    </p:spTree>
    <p:extLst>
      <p:ext uri="{BB962C8B-B14F-4D97-AF65-F5344CB8AC3E}">
        <p14:creationId xmlns:p14="http://schemas.microsoft.com/office/powerpoint/2010/main" val="23201267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a:t>
            </a:fld>
            <a:endParaRPr lang="en-US" dirty="0"/>
          </a:p>
        </p:txBody>
      </p:sp>
    </p:spTree>
    <p:extLst>
      <p:ext uri="{BB962C8B-B14F-4D97-AF65-F5344CB8AC3E}">
        <p14:creationId xmlns:p14="http://schemas.microsoft.com/office/powerpoint/2010/main" val="42066121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20</a:t>
            </a:fld>
            <a:endParaRPr lang="en-US" dirty="0"/>
          </a:p>
        </p:txBody>
      </p:sp>
    </p:spTree>
    <p:extLst>
      <p:ext uri="{BB962C8B-B14F-4D97-AF65-F5344CB8AC3E}">
        <p14:creationId xmlns:p14="http://schemas.microsoft.com/office/powerpoint/2010/main" val="38344565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21</a:t>
            </a:fld>
            <a:endParaRPr lang="en-US" dirty="0"/>
          </a:p>
        </p:txBody>
      </p:sp>
    </p:spTree>
    <p:extLst>
      <p:ext uri="{BB962C8B-B14F-4D97-AF65-F5344CB8AC3E}">
        <p14:creationId xmlns:p14="http://schemas.microsoft.com/office/powerpoint/2010/main" val="20785599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22</a:t>
            </a:fld>
            <a:endParaRPr lang="en-US" dirty="0"/>
          </a:p>
        </p:txBody>
      </p:sp>
    </p:spTree>
    <p:extLst>
      <p:ext uri="{BB962C8B-B14F-4D97-AF65-F5344CB8AC3E}">
        <p14:creationId xmlns:p14="http://schemas.microsoft.com/office/powerpoint/2010/main" val="28469001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23</a:t>
            </a:fld>
            <a:endParaRPr lang="en-US" dirty="0"/>
          </a:p>
        </p:txBody>
      </p:sp>
    </p:spTree>
    <p:extLst>
      <p:ext uri="{BB962C8B-B14F-4D97-AF65-F5344CB8AC3E}">
        <p14:creationId xmlns:p14="http://schemas.microsoft.com/office/powerpoint/2010/main" val="35219772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24</a:t>
            </a:fld>
            <a:endParaRPr lang="en-US" dirty="0"/>
          </a:p>
        </p:txBody>
      </p:sp>
    </p:spTree>
    <p:extLst>
      <p:ext uri="{BB962C8B-B14F-4D97-AF65-F5344CB8AC3E}">
        <p14:creationId xmlns:p14="http://schemas.microsoft.com/office/powerpoint/2010/main" val="3503250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25</a:t>
            </a:fld>
            <a:endParaRPr lang="en-US" dirty="0"/>
          </a:p>
        </p:txBody>
      </p:sp>
    </p:spTree>
    <p:extLst>
      <p:ext uri="{BB962C8B-B14F-4D97-AF65-F5344CB8AC3E}">
        <p14:creationId xmlns:p14="http://schemas.microsoft.com/office/powerpoint/2010/main" val="39668969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26</a:t>
            </a:fld>
            <a:endParaRPr lang="en-US" dirty="0"/>
          </a:p>
        </p:txBody>
      </p:sp>
    </p:spTree>
    <p:extLst>
      <p:ext uri="{BB962C8B-B14F-4D97-AF65-F5344CB8AC3E}">
        <p14:creationId xmlns:p14="http://schemas.microsoft.com/office/powerpoint/2010/main" val="3932334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US" dirty="0"/>
              <a:t>	</a:t>
            </a:r>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27</a:t>
            </a:fld>
            <a:endParaRPr lang="en-US" dirty="0"/>
          </a:p>
        </p:txBody>
      </p:sp>
    </p:spTree>
    <p:extLst>
      <p:ext uri="{BB962C8B-B14F-4D97-AF65-F5344CB8AC3E}">
        <p14:creationId xmlns:p14="http://schemas.microsoft.com/office/powerpoint/2010/main" val="34998881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29</a:t>
            </a:fld>
            <a:endParaRPr lang="en-US" dirty="0"/>
          </a:p>
        </p:txBody>
      </p:sp>
    </p:spTree>
    <p:extLst>
      <p:ext uri="{BB962C8B-B14F-4D97-AF65-F5344CB8AC3E}">
        <p14:creationId xmlns:p14="http://schemas.microsoft.com/office/powerpoint/2010/main" val="24496075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3</a:t>
            </a:fld>
            <a:endParaRPr lang="en-US" dirty="0"/>
          </a:p>
        </p:txBody>
      </p:sp>
    </p:spTree>
    <p:extLst>
      <p:ext uri="{BB962C8B-B14F-4D97-AF65-F5344CB8AC3E}">
        <p14:creationId xmlns:p14="http://schemas.microsoft.com/office/powerpoint/2010/main" val="33611639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4</a:t>
            </a:fld>
            <a:endParaRPr lang="en-US" dirty="0"/>
          </a:p>
        </p:txBody>
      </p:sp>
    </p:spTree>
    <p:extLst>
      <p:ext uri="{BB962C8B-B14F-4D97-AF65-F5344CB8AC3E}">
        <p14:creationId xmlns:p14="http://schemas.microsoft.com/office/powerpoint/2010/main" val="13712504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5</a:t>
            </a:fld>
            <a:endParaRPr lang="en-US" dirty="0"/>
          </a:p>
        </p:txBody>
      </p:sp>
    </p:spTree>
    <p:extLst>
      <p:ext uri="{BB962C8B-B14F-4D97-AF65-F5344CB8AC3E}">
        <p14:creationId xmlns:p14="http://schemas.microsoft.com/office/powerpoint/2010/main" val="753559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6</a:t>
            </a:fld>
            <a:endParaRPr lang="en-US" dirty="0"/>
          </a:p>
        </p:txBody>
      </p:sp>
    </p:spTree>
    <p:extLst>
      <p:ext uri="{BB962C8B-B14F-4D97-AF65-F5344CB8AC3E}">
        <p14:creationId xmlns:p14="http://schemas.microsoft.com/office/powerpoint/2010/main" val="16133028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7</a:t>
            </a:fld>
            <a:endParaRPr lang="en-US" dirty="0"/>
          </a:p>
        </p:txBody>
      </p:sp>
    </p:spTree>
    <p:extLst>
      <p:ext uri="{BB962C8B-B14F-4D97-AF65-F5344CB8AC3E}">
        <p14:creationId xmlns:p14="http://schemas.microsoft.com/office/powerpoint/2010/main" val="5786980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8</a:t>
            </a:fld>
            <a:endParaRPr lang="en-US" dirty="0"/>
          </a:p>
        </p:txBody>
      </p:sp>
    </p:spTree>
    <p:extLst>
      <p:ext uri="{BB962C8B-B14F-4D97-AF65-F5344CB8AC3E}">
        <p14:creationId xmlns:p14="http://schemas.microsoft.com/office/powerpoint/2010/main" val="17315374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9</a:t>
            </a:fld>
            <a:endParaRPr lang="en-US" dirty="0"/>
          </a:p>
        </p:txBody>
      </p:sp>
    </p:spTree>
    <p:extLst>
      <p:ext uri="{BB962C8B-B14F-4D97-AF65-F5344CB8AC3E}">
        <p14:creationId xmlns:p14="http://schemas.microsoft.com/office/powerpoint/2010/main" val="714683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pic>
        <p:nvPicPr>
          <p:cNvPr id="11"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4185" y="384188"/>
            <a:ext cx="2056917" cy="600560"/>
          </a:xfrm>
          <a:prstGeom prst="rect">
            <a:avLst/>
          </a:prstGeom>
        </p:spPr>
      </p:pic>
    </p:spTree>
    <p:extLst>
      <p:ext uri="{BB962C8B-B14F-4D97-AF65-F5344CB8AC3E}">
        <p14:creationId xmlns:p14="http://schemas.microsoft.com/office/powerpoint/2010/main" val="3563081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8357" y="1662424"/>
            <a:ext cx="2627286" cy="767091"/>
          </a:xfrm>
          <a:prstGeom prst="rect">
            <a:avLst/>
          </a:prstGeom>
        </p:spPr>
      </p:pic>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sp>
        <p:nvSpPr>
          <p:cNvPr id="6" name="TextBox 5"/>
          <p:cNvSpPr txBox="1"/>
          <p:nvPr userDrawn="1"/>
        </p:nvSpPr>
        <p:spPr>
          <a:xfrm>
            <a:off x="2215068" y="2744562"/>
            <a:ext cx="4713863" cy="769441"/>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4400" kern="300" dirty="0">
                <a:solidFill>
                  <a:srgbClr val="005BAA"/>
                </a:solidFill>
                <a:latin typeface="Bauer Bodoni Std" pitchFamily="18" charset="0"/>
              </a:rPr>
              <a:t>The Ethics Board</a:t>
            </a:r>
          </a:p>
        </p:txBody>
      </p:sp>
      <p:sp>
        <p:nvSpPr>
          <p:cNvPr id="8" name="TextBox 7"/>
          <p:cNvSpPr txBox="1"/>
          <p:nvPr userDrawn="1"/>
        </p:nvSpPr>
        <p:spPr>
          <a:xfrm>
            <a:off x="3408828" y="3829050"/>
            <a:ext cx="2326342" cy="369332"/>
          </a:xfrm>
          <a:prstGeom prst="rect">
            <a:avLst/>
          </a:prstGeom>
          <a:noFill/>
        </p:spPr>
        <p:txBody>
          <a:bodyPr wrap="none" rtlCol="0">
            <a:spAutoFit/>
          </a:bodyPr>
          <a:lstStyle/>
          <a:p>
            <a:r>
              <a:rPr lang="en-US" sz="1800" dirty="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Tree>
    <p:extLst>
      <p:ext uri="{BB962C8B-B14F-4D97-AF65-F5344CB8AC3E}">
        <p14:creationId xmlns:p14="http://schemas.microsoft.com/office/powerpoint/2010/main" val="3412911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Tree>
    <p:extLst>
      <p:ext uri="{BB962C8B-B14F-4D97-AF65-F5344CB8AC3E}">
        <p14:creationId xmlns:p14="http://schemas.microsoft.com/office/powerpoint/2010/main" val="3346475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96068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33027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733283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2300490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911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Tree>
    <p:extLst>
      <p:ext uri="{BB962C8B-B14F-4D97-AF65-F5344CB8AC3E}">
        <p14:creationId xmlns:p14="http://schemas.microsoft.com/office/powerpoint/2010/main" val="3412911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auto">
          <a:xfrm>
            <a:off x="3029" y="2"/>
            <a:ext cx="9140971" cy="1258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a:solidFill>
                  <a:schemeClr val="bg2"/>
                </a:solidFill>
                <a:cs typeface="MS PGothic" charset="0"/>
              </a:rPr>
              <a:t> | Proprietary and Copyrighted Information</a:t>
            </a:r>
          </a:p>
        </p:txBody>
      </p:sp>
      <p:pic>
        <p:nvPicPr>
          <p:cNvPr id="9"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693" y="4739925"/>
            <a:ext cx="1028458" cy="300280"/>
          </a:xfrm>
          <a:prstGeom prst="rect">
            <a:avLst/>
          </a:prstGeom>
        </p:spPr>
      </p:pic>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Lst>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a:xfrm>
            <a:off x="3962400" y="1398986"/>
            <a:ext cx="5105400" cy="742950"/>
          </a:xfrm>
        </p:spPr>
        <p:txBody>
          <a:bodyPr/>
          <a:lstStyle/>
          <a:p>
            <a:r>
              <a:rPr lang="en-US" dirty="0"/>
              <a:t>Safeguards Phase 2</a:t>
            </a:r>
            <a:endParaRPr lang="en-US" dirty="0">
              <a:latin typeface="Arial" charset="0"/>
            </a:endParaRPr>
          </a:p>
        </p:txBody>
      </p:sp>
      <p:sp>
        <p:nvSpPr>
          <p:cNvPr id="5" name="Subtitle 3"/>
          <p:cNvSpPr txBox="1">
            <a:spLocks/>
          </p:cNvSpPr>
          <p:nvPr/>
        </p:nvSpPr>
        <p:spPr bwMode="auto">
          <a:xfrm>
            <a:off x="4114800" y="2876550"/>
            <a:ext cx="4724400" cy="790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c="http://schemas.openxmlformats.org/markup-compatibility/2006" xmlns:mv="urn:schemas-microsoft-com:mac:vml" xmlns="" xmlns:ma14="http://schemas.microsoft.com/office/mac/drawingml/2011/main" val="1"/>
            </a:ext>
          </a:extLst>
        </p:spPr>
        <p:txBody>
          <a:bodyPr vert="horz" wrap="square" lIns="0" tIns="0" rIns="0" bIns="0" numCol="1" anchor="t" anchorCtr="0" compatLnSpc="1">
            <a:prstTxWarp prst="textNoShape">
              <a:avLst/>
            </a:prstTxWarp>
          </a:bodyPr>
          <a:lstStyle>
            <a:lvl1pPr marL="0" indent="0" algn="l" rtl="0" eaLnBrk="1" fontAlgn="base" hangingPunct="1">
              <a:spcBef>
                <a:spcPct val="20000"/>
              </a:spcBef>
              <a:spcAft>
                <a:spcPct val="0"/>
              </a:spcAft>
              <a:buNone/>
              <a:defRPr sz="1400">
                <a:solidFill>
                  <a:schemeClr val="bg1"/>
                </a:solidFill>
                <a:latin typeface="+mn-lt"/>
                <a:ea typeface="ＭＳ Ｐゴシック" charset="0"/>
                <a:cs typeface="ＭＳ Ｐゴシック" charset="0"/>
              </a:defRPr>
            </a:lvl1pPr>
            <a:lvl2pPr marL="457200" indent="0" algn="ctr" rtl="0" eaLnBrk="1" fontAlgn="base" hangingPunct="1">
              <a:spcBef>
                <a:spcPct val="20000"/>
              </a:spcBef>
              <a:spcAft>
                <a:spcPct val="0"/>
              </a:spcAft>
              <a:buNone/>
              <a:defRPr>
                <a:solidFill>
                  <a:schemeClr val="tx2">
                    <a:lumMod val="65000"/>
                    <a:lumOff val="35000"/>
                  </a:schemeClr>
                </a:solidFill>
                <a:latin typeface="+mn-lt"/>
                <a:ea typeface="ＭＳ Ｐゴシック" charset="0"/>
                <a:cs typeface="+mn-cs"/>
              </a:defRPr>
            </a:lvl2pPr>
            <a:lvl3pPr marL="914400" indent="0" algn="ctr" rtl="0" eaLnBrk="1" fontAlgn="base" hangingPunct="1">
              <a:spcBef>
                <a:spcPct val="20000"/>
              </a:spcBef>
              <a:spcAft>
                <a:spcPct val="0"/>
              </a:spcAft>
              <a:buNone/>
              <a:defRPr sz="1600">
                <a:solidFill>
                  <a:schemeClr val="tx2">
                    <a:lumMod val="65000"/>
                    <a:lumOff val="35000"/>
                  </a:schemeClr>
                </a:solidFill>
                <a:latin typeface="+mn-lt"/>
                <a:ea typeface="ＭＳ Ｐゴシック" charset="0"/>
                <a:cs typeface="+mn-cs"/>
              </a:defRPr>
            </a:lvl3pPr>
            <a:lvl4pPr marL="1371600" indent="0" algn="ctr" rtl="0" eaLnBrk="1" fontAlgn="base" hangingPunct="1">
              <a:spcBef>
                <a:spcPct val="20000"/>
              </a:spcBef>
              <a:spcAft>
                <a:spcPct val="0"/>
              </a:spcAft>
              <a:buNone/>
              <a:defRPr sz="1400">
                <a:solidFill>
                  <a:schemeClr val="tx2">
                    <a:lumMod val="65000"/>
                    <a:lumOff val="35000"/>
                  </a:schemeClr>
                </a:solidFill>
                <a:latin typeface="+mn-lt"/>
                <a:ea typeface="ＭＳ Ｐゴシック" charset="0"/>
                <a:cs typeface="+mn-cs"/>
              </a:defRPr>
            </a:lvl4pPr>
            <a:lvl5pPr marL="1828800" indent="0" algn="ctr" rtl="0" eaLnBrk="1" fontAlgn="base" hangingPunct="1">
              <a:spcBef>
                <a:spcPct val="20000"/>
              </a:spcBef>
              <a:spcAft>
                <a:spcPct val="0"/>
              </a:spcAft>
              <a:buNone/>
              <a:defRPr sz="1200">
                <a:solidFill>
                  <a:schemeClr val="tx2">
                    <a:lumMod val="65000"/>
                    <a:lumOff val="35000"/>
                  </a:schemeClr>
                </a:solidFill>
                <a:latin typeface="+mn-lt"/>
                <a:ea typeface="ＭＳ Ｐゴシック" charset="0"/>
                <a:cs typeface="+mn-cs"/>
              </a:defRPr>
            </a:lvl5pPr>
            <a:lvl6pPr marL="2286000" indent="0" algn="ctr" rtl="0" eaLnBrk="1" fontAlgn="base" hangingPunct="1">
              <a:spcBef>
                <a:spcPct val="20000"/>
              </a:spcBef>
              <a:spcAft>
                <a:spcPct val="0"/>
              </a:spcAft>
              <a:buNone/>
              <a:defRPr sz="2000">
                <a:solidFill>
                  <a:schemeClr val="tx1"/>
                </a:solidFill>
                <a:latin typeface="+mn-lt"/>
                <a:ea typeface="+mn-ea"/>
                <a:cs typeface="+mn-cs"/>
              </a:defRPr>
            </a:lvl6pPr>
            <a:lvl7pPr marL="2743200" indent="0" algn="ctr" rtl="0" eaLnBrk="1" fontAlgn="base" hangingPunct="1">
              <a:spcBef>
                <a:spcPct val="20000"/>
              </a:spcBef>
              <a:spcAft>
                <a:spcPct val="0"/>
              </a:spcAft>
              <a:buNone/>
              <a:defRPr sz="2000">
                <a:solidFill>
                  <a:schemeClr val="tx1"/>
                </a:solidFill>
                <a:latin typeface="+mn-lt"/>
                <a:ea typeface="+mn-ea"/>
                <a:cs typeface="+mn-cs"/>
              </a:defRPr>
            </a:lvl7pPr>
            <a:lvl8pPr marL="3200400" indent="0" algn="ctr" rtl="0" eaLnBrk="1" fontAlgn="base" hangingPunct="1">
              <a:spcBef>
                <a:spcPct val="20000"/>
              </a:spcBef>
              <a:spcAft>
                <a:spcPct val="0"/>
              </a:spcAft>
              <a:buNone/>
              <a:defRPr sz="2000">
                <a:solidFill>
                  <a:schemeClr val="tx1"/>
                </a:solidFill>
                <a:latin typeface="+mn-lt"/>
                <a:ea typeface="+mn-ea"/>
                <a:cs typeface="+mn-cs"/>
              </a:defRPr>
            </a:lvl8pPr>
            <a:lvl9pPr marL="3657600" indent="0" algn="ctr" rtl="0" eaLnBrk="1" fontAlgn="base" hangingPunct="1">
              <a:spcBef>
                <a:spcPct val="20000"/>
              </a:spcBef>
              <a:spcAft>
                <a:spcPct val="0"/>
              </a:spcAft>
              <a:buNone/>
              <a:defRPr sz="2000">
                <a:solidFill>
                  <a:schemeClr val="tx1"/>
                </a:solidFill>
                <a:latin typeface="+mn-lt"/>
                <a:ea typeface="+mn-ea"/>
                <a:cs typeface="+mn-cs"/>
              </a:defRPr>
            </a:lvl9pPr>
          </a:lstStyle>
          <a:p>
            <a:pPr marL="393700" indent="-393700"/>
            <a:r>
              <a:rPr lang="en-US" sz="2000" dirty="0"/>
              <a:t>Gary Hannaford, Task Force Chair</a:t>
            </a:r>
          </a:p>
        </p:txBody>
      </p:sp>
      <p:sp>
        <p:nvSpPr>
          <p:cNvPr id="6" name="Subtitle 3"/>
          <p:cNvSpPr>
            <a:spLocks noGrp="1"/>
          </p:cNvSpPr>
          <p:nvPr>
            <p:ph type="subTitle" idx="1"/>
          </p:nvPr>
        </p:nvSpPr>
        <p:spPr>
          <a:xfrm>
            <a:off x="4114800" y="3790950"/>
            <a:ext cx="4876800" cy="1066800"/>
          </a:xfrm>
        </p:spPr>
        <p:txBody>
          <a:bodyPr/>
          <a:lstStyle/>
          <a:p>
            <a:pPr marL="236538" indent="-236538"/>
            <a:r>
              <a:rPr lang="en-US" sz="1600" dirty="0"/>
              <a:t>IESBA Meeting  </a:t>
            </a:r>
          </a:p>
          <a:p>
            <a:pPr marL="236538" indent="-236538"/>
            <a:r>
              <a:rPr lang="en-US" sz="1600" dirty="0"/>
              <a:t>June 19-21, 2017</a:t>
            </a:r>
          </a:p>
        </p:txBody>
      </p:sp>
    </p:spTree>
    <p:extLst>
      <p:ext uri="{BB962C8B-B14F-4D97-AF65-F5344CB8AC3E}">
        <p14:creationId xmlns:p14="http://schemas.microsoft.com/office/powerpoint/2010/main" val="19679198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352550"/>
            <a:ext cx="8686800" cy="3207074"/>
          </a:xfrm>
        </p:spPr>
        <p:txBody>
          <a:bodyPr/>
          <a:lstStyle/>
          <a:p>
            <a:pPr marL="342900" lvl="1" indent="-342900">
              <a:spcBef>
                <a:spcPts val="600"/>
              </a:spcBef>
              <a:buFontTx/>
              <a:buChar char="•"/>
            </a:pPr>
            <a:r>
              <a:rPr lang="en-US" sz="2200" dirty="0">
                <a:cs typeface="ＭＳ Ｐゴシック" charset="0"/>
              </a:rPr>
              <a:t>Feedback from respondents were split </a:t>
            </a:r>
          </a:p>
          <a:p>
            <a:pPr marL="690372" lvl="1" indent="-342900">
              <a:spcBef>
                <a:spcPts val="600"/>
              </a:spcBef>
            </a:pPr>
            <a:r>
              <a:rPr lang="en-US" sz="1800" kern="1200" dirty="0"/>
              <a:t>Generally supported by regulators, NSS and larger firms </a:t>
            </a:r>
          </a:p>
          <a:p>
            <a:pPr marL="690372" lvl="1" indent="-342900">
              <a:spcBef>
                <a:spcPts val="600"/>
              </a:spcBef>
            </a:pPr>
            <a:r>
              <a:rPr lang="en-US" sz="1800" kern="1200" dirty="0"/>
              <a:t>Strong concerns raised by mid tier firms and SMPs and some member bodies who also reiterate SMP concerns </a:t>
            </a:r>
          </a:p>
          <a:p>
            <a:pPr marL="342900" lvl="1" indent="-342900">
              <a:spcBef>
                <a:spcPts val="600"/>
              </a:spcBef>
              <a:buFontTx/>
              <a:buChar char="•"/>
            </a:pPr>
            <a:r>
              <a:rPr lang="en-US" sz="2200" dirty="0">
                <a:cs typeface="ＭＳ Ｐゴシック" charset="0"/>
              </a:rPr>
              <a:t>Suggested that additional guidance explain what is meant by “seeking out candidates”</a:t>
            </a:r>
          </a:p>
          <a:p>
            <a:pPr marL="342900" lvl="1" indent="-342900">
              <a:spcBef>
                <a:spcPts val="600"/>
              </a:spcBef>
              <a:buFontTx/>
              <a:buChar char="•"/>
            </a:pPr>
            <a:r>
              <a:rPr lang="en-US" sz="2200" dirty="0">
                <a:cs typeface="ＭＳ Ｐゴシック" charset="0"/>
              </a:rPr>
              <a:t>Some believe that safeguards can address threat that might be created by providing those NAS and suggested examples</a:t>
            </a:r>
          </a:p>
          <a:p>
            <a:pPr marL="342900" lvl="1" indent="-342900">
              <a:spcBef>
                <a:spcPts val="600"/>
              </a:spcBef>
              <a:buFontTx/>
              <a:buChar char="•"/>
            </a:pPr>
            <a:endParaRPr lang="en-US" sz="2200" dirty="0">
              <a:cs typeface="ＭＳ Ｐゴシック" charset="0"/>
            </a:endParaRPr>
          </a:p>
        </p:txBody>
      </p:sp>
      <p:sp>
        <p:nvSpPr>
          <p:cNvPr id="4" name="Title 3"/>
          <p:cNvSpPr>
            <a:spLocks noGrp="1"/>
          </p:cNvSpPr>
          <p:nvPr>
            <p:ph type="title"/>
          </p:nvPr>
        </p:nvSpPr>
        <p:spPr/>
        <p:txBody>
          <a:bodyPr/>
          <a:lstStyle/>
          <a:p>
            <a:r>
              <a:rPr lang="en-US" dirty="0"/>
              <a:t>Prohibition of Certain Recruiting Services </a:t>
            </a:r>
          </a:p>
        </p:txBody>
      </p:sp>
      <p:sp>
        <p:nvSpPr>
          <p:cNvPr id="5" name="Subtitle 4"/>
          <p:cNvSpPr>
            <a:spLocks noGrp="1"/>
          </p:cNvSpPr>
          <p:nvPr>
            <p:ph type="subTitle" idx="10"/>
          </p:nvPr>
        </p:nvSpPr>
        <p:spPr/>
        <p:txBody>
          <a:bodyPr/>
          <a:lstStyle/>
          <a:p>
            <a:endParaRPr lang="en-US"/>
          </a:p>
        </p:txBody>
      </p:sp>
    </p:spTree>
    <p:extLst>
      <p:ext uri="{BB962C8B-B14F-4D97-AF65-F5344CB8AC3E}">
        <p14:creationId xmlns:p14="http://schemas.microsoft.com/office/powerpoint/2010/main" val="97775631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352550"/>
            <a:ext cx="8686800" cy="3207074"/>
          </a:xfrm>
        </p:spPr>
        <p:txBody>
          <a:bodyPr/>
          <a:lstStyle/>
          <a:p>
            <a:pPr marL="342900" lvl="1" indent="-342900">
              <a:spcBef>
                <a:spcPts val="600"/>
              </a:spcBef>
              <a:buFontTx/>
              <a:buChar char="•"/>
            </a:pPr>
            <a:r>
              <a:rPr lang="en-US" sz="2200" dirty="0">
                <a:cs typeface="ＭＳ Ｐゴシック" charset="0"/>
              </a:rPr>
              <a:t>Examples of actions suggested by respondents do not meet new description of safeguards</a:t>
            </a:r>
          </a:p>
          <a:p>
            <a:pPr lvl="1">
              <a:spcBef>
                <a:spcPts val="600"/>
              </a:spcBef>
              <a:buFont typeface="Arial" panose="020B0604020202020204" pitchFamily="34" charset="0"/>
              <a:buChar char="–"/>
            </a:pPr>
            <a:r>
              <a:rPr lang="en-US" sz="1800" dirty="0"/>
              <a:t>Involving/having other professionals with no connection to audit </a:t>
            </a:r>
            <a:r>
              <a:rPr lang="en-GB" sz="1800" dirty="0"/>
              <a:t>perform NAS</a:t>
            </a:r>
            <a:endParaRPr lang="en-US" sz="1800" dirty="0"/>
          </a:p>
          <a:p>
            <a:pPr lvl="1">
              <a:spcBef>
                <a:spcPts val="600"/>
              </a:spcBef>
              <a:buFont typeface="Arial" panose="020B0604020202020204" pitchFamily="34" charset="0"/>
              <a:buChar char="–"/>
            </a:pPr>
            <a:r>
              <a:rPr lang="en-US" sz="1800" dirty="0"/>
              <a:t>Having professionals not involved in providing the NAS review any audit work performed that was based on discussions with, or documents prepared by, the individual recommended by the firm</a:t>
            </a:r>
          </a:p>
          <a:p>
            <a:pPr lvl="1">
              <a:spcBef>
                <a:spcPts val="600"/>
              </a:spcBef>
              <a:buFont typeface="Arial" panose="020B0604020202020204" pitchFamily="34" charset="0"/>
              <a:buChar char="–"/>
            </a:pPr>
            <a:r>
              <a:rPr lang="en-GB" sz="1800" dirty="0"/>
              <a:t>Depending on the level and role of the individual hired and their interaction with the audit team, having a partner or senior professional on audit engagement or someone with appropriate expertise review the work this individual provided to the audit team</a:t>
            </a:r>
            <a:endParaRPr lang="en-US" sz="1800" dirty="0"/>
          </a:p>
          <a:p>
            <a:pPr marL="342900" lvl="1" indent="-342900">
              <a:spcBef>
                <a:spcPts val="600"/>
              </a:spcBef>
              <a:buFontTx/>
              <a:buChar char="•"/>
            </a:pPr>
            <a:endParaRPr lang="en-US" sz="2200" dirty="0">
              <a:cs typeface="ＭＳ Ｐゴシック" charset="0"/>
            </a:endParaRPr>
          </a:p>
          <a:p>
            <a:pPr marL="690372" lvl="2" indent="-342900">
              <a:spcBef>
                <a:spcPts val="600"/>
              </a:spcBef>
            </a:pPr>
            <a:endParaRPr lang="en-US" dirty="0">
              <a:cs typeface="ＭＳ Ｐゴシック" charset="0"/>
            </a:endParaRPr>
          </a:p>
          <a:p>
            <a:pPr marL="342900" lvl="1" indent="-342900">
              <a:spcBef>
                <a:spcPts val="600"/>
              </a:spcBef>
              <a:buFontTx/>
              <a:buChar char="•"/>
            </a:pPr>
            <a:endParaRPr lang="en-US" sz="2200" dirty="0">
              <a:cs typeface="ＭＳ Ｐゴシック" charset="0"/>
            </a:endParaRPr>
          </a:p>
        </p:txBody>
      </p:sp>
      <p:sp>
        <p:nvSpPr>
          <p:cNvPr id="4" name="Title 3"/>
          <p:cNvSpPr>
            <a:spLocks noGrp="1"/>
          </p:cNvSpPr>
          <p:nvPr>
            <p:ph type="title"/>
          </p:nvPr>
        </p:nvSpPr>
        <p:spPr/>
        <p:txBody>
          <a:bodyPr/>
          <a:lstStyle/>
          <a:p>
            <a:r>
              <a:rPr lang="en-US" dirty="0"/>
              <a:t>Suggested Safeguards </a:t>
            </a:r>
          </a:p>
        </p:txBody>
      </p:sp>
      <p:sp>
        <p:nvSpPr>
          <p:cNvPr id="5" name="Subtitle 4"/>
          <p:cNvSpPr>
            <a:spLocks noGrp="1"/>
          </p:cNvSpPr>
          <p:nvPr>
            <p:ph type="subTitle" idx="10"/>
          </p:nvPr>
        </p:nvSpPr>
        <p:spPr>
          <a:xfrm>
            <a:off x="381000" y="170268"/>
            <a:ext cx="4038600" cy="228600"/>
          </a:xfrm>
        </p:spPr>
        <p:txBody>
          <a:bodyPr/>
          <a:lstStyle/>
          <a:p>
            <a:r>
              <a:rPr lang="en-US" dirty="0"/>
              <a:t>Prohibition of Certain Recruiting Services </a:t>
            </a:r>
          </a:p>
        </p:txBody>
      </p:sp>
    </p:spTree>
    <p:extLst>
      <p:ext uri="{BB962C8B-B14F-4D97-AF65-F5344CB8AC3E}">
        <p14:creationId xmlns:p14="http://schemas.microsoft.com/office/powerpoint/2010/main" val="79608489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1504950"/>
            <a:ext cx="8686800" cy="3207074"/>
          </a:xfrm>
        </p:spPr>
        <p:txBody>
          <a:bodyPr/>
          <a:lstStyle/>
          <a:p>
            <a:r>
              <a:rPr lang="en-US" dirty="0"/>
              <a:t>Refinements to requirement to clarify the specific facts and circumstances that trigger prohibition</a:t>
            </a:r>
          </a:p>
          <a:p>
            <a:r>
              <a:rPr lang="en-US" sz="2400" dirty="0">
                <a:cs typeface="ＭＳ Ｐゴシック" charset="0"/>
              </a:rPr>
              <a:t>New AM to explain:</a:t>
            </a:r>
          </a:p>
          <a:p>
            <a:pPr lvl="1"/>
            <a:r>
              <a:rPr lang="en-US" sz="2000" dirty="0">
                <a:cs typeface="ＭＳ Ｐゴシック" charset="0"/>
              </a:rPr>
              <a:t>Meaning of the term “seeking for or seeking out candidates …” </a:t>
            </a:r>
          </a:p>
          <a:p>
            <a:pPr lvl="1"/>
            <a:r>
              <a:rPr lang="en-US" sz="2000" dirty="0">
                <a:cs typeface="ＭＳ Ｐゴシック" charset="0"/>
              </a:rPr>
              <a:t>Types of recruiting services that might still be provided</a:t>
            </a:r>
          </a:p>
          <a:p>
            <a:pPr marL="342900" lvl="1" indent="-342900">
              <a:spcBef>
                <a:spcPts val="600"/>
              </a:spcBef>
              <a:buFontTx/>
              <a:buChar char="•"/>
            </a:pPr>
            <a:endParaRPr lang="en-US" sz="2200" dirty="0">
              <a:cs typeface="ＭＳ Ｐゴシック" charset="0"/>
            </a:endParaRPr>
          </a:p>
          <a:p>
            <a:pPr marL="690372" lvl="2" indent="-342900">
              <a:spcBef>
                <a:spcPts val="600"/>
              </a:spcBef>
            </a:pPr>
            <a:endParaRPr lang="en-US" dirty="0">
              <a:cs typeface="ＭＳ Ｐゴシック" charset="0"/>
            </a:endParaRPr>
          </a:p>
          <a:p>
            <a:pPr marL="342900" lvl="1" indent="-342900">
              <a:spcBef>
                <a:spcPts val="600"/>
              </a:spcBef>
              <a:buFontTx/>
              <a:buChar char="•"/>
            </a:pPr>
            <a:endParaRPr lang="en-US" sz="2200" dirty="0">
              <a:cs typeface="ＭＳ Ｐゴシック" charset="0"/>
            </a:endParaRPr>
          </a:p>
        </p:txBody>
      </p:sp>
      <p:sp>
        <p:nvSpPr>
          <p:cNvPr id="4" name="Title 3"/>
          <p:cNvSpPr>
            <a:spLocks noGrp="1"/>
          </p:cNvSpPr>
          <p:nvPr>
            <p:ph type="title"/>
          </p:nvPr>
        </p:nvSpPr>
        <p:spPr/>
        <p:txBody>
          <a:bodyPr/>
          <a:lstStyle/>
          <a:p>
            <a:r>
              <a:rPr lang="en-US" dirty="0"/>
              <a:t>Task Force Proposal </a:t>
            </a:r>
          </a:p>
        </p:txBody>
      </p:sp>
      <p:sp>
        <p:nvSpPr>
          <p:cNvPr id="5" name="Subtitle 4"/>
          <p:cNvSpPr>
            <a:spLocks noGrp="1"/>
          </p:cNvSpPr>
          <p:nvPr>
            <p:ph type="subTitle" idx="10"/>
          </p:nvPr>
        </p:nvSpPr>
        <p:spPr>
          <a:xfrm>
            <a:off x="381000" y="170268"/>
            <a:ext cx="4038600" cy="228600"/>
          </a:xfrm>
        </p:spPr>
        <p:txBody>
          <a:bodyPr/>
          <a:lstStyle/>
          <a:p>
            <a:r>
              <a:rPr lang="en-US" dirty="0"/>
              <a:t>Prohibition of Certain Recruiting Services </a:t>
            </a:r>
          </a:p>
        </p:txBody>
      </p:sp>
    </p:spTree>
    <p:extLst>
      <p:ext uri="{BB962C8B-B14F-4D97-AF65-F5344CB8AC3E}">
        <p14:creationId xmlns:p14="http://schemas.microsoft.com/office/powerpoint/2010/main" val="394466606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581150"/>
            <a:ext cx="8686800" cy="3063240"/>
          </a:xfrm>
        </p:spPr>
        <p:txBody>
          <a:bodyPr/>
          <a:lstStyle/>
          <a:p>
            <a:pPr marL="457200" indent="-457200">
              <a:buFont typeface="+mj-lt"/>
              <a:buAutoNum type="arabicPeriod" startAt="2"/>
            </a:pPr>
            <a:r>
              <a:rPr lang="en-US" dirty="0"/>
              <a:t>Do IESBA members agree with Task Force’s conclusion and proposed revisions relating to prohibition of certain recruiting services?</a:t>
            </a: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Matter for IESBA Consideration </a:t>
            </a:r>
          </a:p>
        </p:txBody>
      </p:sp>
    </p:spTree>
    <p:extLst>
      <p:ext uri="{BB962C8B-B14F-4D97-AF65-F5344CB8AC3E}">
        <p14:creationId xmlns:p14="http://schemas.microsoft.com/office/powerpoint/2010/main" val="7368836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345876"/>
            <a:ext cx="8686800" cy="3207074"/>
          </a:xfrm>
        </p:spPr>
        <p:txBody>
          <a:bodyPr/>
          <a:lstStyle/>
          <a:p>
            <a:pPr lvl="0"/>
            <a:r>
              <a:rPr lang="en-US" sz="2100" dirty="0"/>
              <a:t>Using professionals who are not audit team members to perform the NAS</a:t>
            </a:r>
          </a:p>
          <a:p>
            <a:pPr lvl="0"/>
            <a:r>
              <a:rPr lang="en-US" sz="2100" dirty="0"/>
              <a:t>If NAS is performed by an audit team member, using professionals who are not audit team members, with appropriate expertise to review NAS</a:t>
            </a:r>
          </a:p>
          <a:p>
            <a:pPr lvl="0"/>
            <a:r>
              <a:rPr lang="en-US" sz="2100" dirty="0"/>
              <a:t>Having a professional review audit work or result of NAS </a:t>
            </a:r>
          </a:p>
          <a:p>
            <a:pPr lvl="0"/>
            <a:r>
              <a:rPr lang="en-US" sz="2100" dirty="0"/>
              <a:t>In some cases, having a professional who was not involved in providing NAS review the accounting treatment or presentation in f/s</a:t>
            </a:r>
            <a:endParaRPr lang="en-US" sz="2200" dirty="0"/>
          </a:p>
        </p:txBody>
      </p:sp>
      <p:sp>
        <p:nvSpPr>
          <p:cNvPr id="4" name="Title 3"/>
          <p:cNvSpPr>
            <a:spLocks noGrp="1"/>
          </p:cNvSpPr>
          <p:nvPr>
            <p:ph type="title"/>
          </p:nvPr>
        </p:nvSpPr>
        <p:spPr/>
        <p:txBody>
          <a:bodyPr/>
          <a:lstStyle/>
          <a:p>
            <a:r>
              <a:rPr lang="en-US" dirty="0"/>
              <a:t>Types of General NAS Safeguards – Recap </a:t>
            </a:r>
          </a:p>
        </p:txBody>
      </p:sp>
      <p:sp>
        <p:nvSpPr>
          <p:cNvPr id="5" name="Subtitle 4"/>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290715505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345876"/>
            <a:ext cx="8763000" cy="3207074"/>
          </a:xfrm>
        </p:spPr>
        <p:txBody>
          <a:bodyPr/>
          <a:lstStyle/>
          <a:p>
            <a:pPr marL="342900" lvl="1" indent="-342900">
              <a:lnSpc>
                <a:spcPts val="3000"/>
              </a:lnSpc>
              <a:spcBef>
                <a:spcPts val="1200"/>
              </a:spcBef>
              <a:buFontTx/>
              <a:buChar char="•"/>
            </a:pPr>
            <a:r>
              <a:rPr lang="en-US" sz="2200" dirty="0">
                <a:cs typeface="ＭＳ Ｐゴシック" charset="0"/>
              </a:rPr>
              <a:t>Enhanced description of safeguard established in Phase 1</a:t>
            </a:r>
          </a:p>
          <a:p>
            <a:pPr lvl="1">
              <a:lnSpc>
                <a:spcPts val="3000"/>
              </a:lnSpc>
              <a:spcBef>
                <a:spcPts val="600"/>
              </a:spcBef>
              <a:buFont typeface="Arial" panose="020B0604020202020204" pitchFamily="34" charset="0"/>
              <a:buChar char="–"/>
            </a:pPr>
            <a:r>
              <a:rPr lang="en-US" sz="1800" dirty="0"/>
              <a:t>“Actions, individually or in combination, that PA takes that effectively reduce threats to compliance with FPs to an acceptable level”</a:t>
            </a:r>
          </a:p>
          <a:p>
            <a:pPr lvl="1">
              <a:lnSpc>
                <a:spcPts val="3000"/>
              </a:lnSpc>
              <a:spcBef>
                <a:spcPts val="600"/>
              </a:spcBef>
              <a:buFont typeface="Arial" panose="020B0604020202020204" pitchFamily="34" charset="0"/>
              <a:buChar char="–"/>
            </a:pPr>
            <a:r>
              <a:rPr lang="en-US" sz="1800" dirty="0"/>
              <a:t>Conditions, policies and procedures established by profession, legislation, regulation, the firm, or the employing organization used are no longer characterized as safeguards</a:t>
            </a:r>
          </a:p>
          <a:p>
            <a:pPr marL="342900" lvl="1" indent="-342900">
              <a:lnSpc>
                <a:spcPts val="3000"/>
              </a:lnSpc>
              <a:spcBef>
                <a:spcPts val="1200"/>
              </a:spcBef>
              <a:buFontTx/>
              <a:buChar char="•"/>
            </a:pPr>
            <a:r>
              <a:rPr lang="en-US" sz="2200" dirty="0">
                <a:cs typeface="ＭＳ Ｐゴシック" charset="0"/>
              </a:rPr>
              <a:t>SMP concerns about overall reduction in number of safeguards</a:t>
            </a:r>
            <a:endParaRPr lang="en-US" sz="1600" dirty="0"/>
          </a:p>
          <a:p>
            <a:pPr marL="342900" lvl="1" indent="-342900">
              <a:lnSpc>
                <a:spcPts val="3000"/>
              </a:lnSpc>
              <a:spcBef>
                <a:spcPts val="1200"/>
              </a:spcBef>
              <a:buFontTx/>
              <a:buChar char="•"/>
            </a:pPr>
            <a:endParaRPr lang="en-US" dirty="0">
              <a:cs typeface="ＭＳ Ｐゴシック" charset="0"/>
            </a:endParaRPr>
          </a:p>
          <a:p>
            <a:pPr>
              <a:spcBef>
                <a:spcPts val="900"/>
              </a:spcBef>
            </a:pPr>
            <a:endParaRPr lang="en-US" sz="2200" dirty="0"/>
          </a:p>
        </p:txBody>
      </p:sp>
      <p:sp>
        <p:nvSpPr>
          <p:cNvPr id="4" name="Title 3"/>
          <p:cNvSpPr>
            <a:spLocks noGrp="1"/>
          </p:cNvSpPr>
          <p:nvPr>
            <p:ph type="title"/>
          </p:nvPr>
        </p:nvSpPr>
        <p:spPr/>
        <p:txBody>
          <a:bodyPr/>
          <a:lstStyle/>
          <a:p>
            <a:r>
              <a:rPr lang="en-US" dirty="0"/>
              <a:t>Appropriateness of Safeguards </a:t>
            </a:r>
          </a:p>
        </p:txBody>
      </p:sp>
      <p:sp>
        <p:nvSpPr>
          <p:cNvPr id="5" name="Subtitle 4"/>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100927835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345876"/>
            <a:ext cx="8763000" cy="3207074"/>
          </a:xfrm>
        </p:spPr>
        <p:txBody>
          <a:bodyPr/>
          <a:lstStyle/>
          <a:p>
            <a:pPr marL="342900" lvl="1" indent="-342900">
              <a:lnSpc>
                <a:spcPts val="3000"/>
              </a:lnSpc>
              <a:spcBef>
                <a:spcPts val="600"/>
              </a:spcBef>
              <a:buFontTx/>
              <a:buChar char="•"/>
            </a:pPr>
            <a:r>
              <a:rPr lang="en-US" sz="2200" dirty="0">
                <a:cs typeface="ＭＳ Ｐゴシック" charset="0"/>
              </a:rPr>
              <a:t>More frequently used examples of safeguards are not appropriate to address threats to independence at firm and network firm level</a:t>
            </a:r>
          </a:p>
          <a:p>
            <a:pPr marL="342900" lvl="1" indent="-342900">
              <a:lnSpc>
                <a:spcPts val="3000"/>
              </a:lnSpc>
              <a:spcBef>
                <a:spcPts val="600"/>
              </a:spcBef>
              <a:buFontTx/>
              <a:buChar char="•"/>
            </a:pPr>
            <a:r>
              <a:rPr lang="en-US" sz="2200" dirty="0">
                <a:cs typeface="ＭＳ Ｐゴシック" charset="0"/>
              </a:rPr>
              <a:t>Concern that individual PA doing a review may be inclined to make judgments that protects economics and other interests of firm rather than public interest and needs of investors  </a:t>
            </a:r>
          </a:p>
          <a:p>
            <a:pPr marL="342900" lvl="1" indent="-342900">
              <a:lnSpc>
                <a:spcPts val="3000"/>
              </a:lnSpc>
              <a:spcBef>
                <a:spcPts val="600"/>
              </a:spcBef>
              <a:buFontTx/>
              <a:buChar char="•"/>
            </a:pPr>
            <a:r>
              <a:rPr lang="en-US" sz="2200" dirty="0">
                <a:cs typeface="ＭＳ Ｐゴシック" charset="0"/>
              </a:rPr>
              <a:t>Suggestion for Code to explicitly address </a:t>
            </a:r>
            <a:r>
              <a:rPr lang="en-AU" sz="2200" dirty="0">
                <a:cs typeface="ＭＳ Ｐゴシック" charset="0"/>
              </a:rPr>
              <a:t>“… use of independent external consultants</a:t>
            </a:r>
            <a:r>
              <a:rPr lang="en-AU" sz="2200" dirty="0"/>
              <a:t>…”</a:t>
            </a:r>
            <a:r>
              <a:rPr lang="en-US" sz="2200" dirty="0"/>
              <a:t> </a:t>
            </a:r>
          </a:p>
          <a:p>
            <a:pPr marL="347472" lvl="1" indent="0">
              <a:buNone/>
            </a:pPr>
            <a:endParaRPr lang="en-US" sz="3200" dirty="0"/>
          </a:p>
          <a:p>
            <a:pPr marL="342900" lvl="1" indent="-342900">
              <a:lnSpc>
                <a:spcPts val="3000"/>
              </a:lnSpc>
              <a:spcBef>
                <a:spcPts val="1200"/>
              </a:spcBef>
              <a:buFontTx/>
              <a:buChar char="•"/>
            </a:pPr>
            <a:endParaRPr lang="en-US" dirty="0">
              <a:cs typeface="ＭＳ Ｐゴシック" charset="0"/>
            </a:endParaRPr>
          </a:p>
          <a:p>
            <a:pPr>
              <a:spcBef>
                <a:spcPts val="900"/>
              </a:spcBef>
            </a:pPr>
            <a:endParaRPr lang="en-US" sz="2200" dirty="0"/>
          </a:p>
        </p:txBody>
      </p:sp>
      <p:sp>
        <p:nvSpPr>
          <p:cNvPr id="4" name="Title 3"/>
          <p:cNvSpPr>
            <a:spLocks noGrp="1"/>
          </p:cNvSpPr>
          <p:nvPr>
            <p:ph type="title"/>
          </p:nvPr>
        </p:nvSpPr>
        <p:spPr/>
        <p:txBody>
          <a:bodyPr/>
          <a:lstStyle/>
          <a:p>
            <a:r>
              <a:rPr lang="en-US" dirty="0"/>
              <a:t>Other Concerns Raised</a:t>
            </a:r>
          </a:p>
        </p:txBody>
      </p:sp>
      <p:sp>
        <p:nvSpPr>
          <p:cNvPr id="5" name="Subtitle 4"/>
          <p:cNvSpPr>
            <a:spLocks noGrp="1"/>
          </p:cNvSpPr>
          <p:nvPr>
            <p:ph type="subTitle" idx="10"/>
          </p:nvPr>
        </p:nvSpPr>
        <p:spPr/>
        <p:txBody>
          <a:bodyPr/>
          <a:lstStyle/>
          <a:p>
            <a:r>
              <a:rPr lang="en-US" dirty="0"/>
              <a:t>Appropriateness of Safeguards </a:t>
            </a:r>
          </a:p>
        </p:txBody>
      </p:sp>
    </p:spTree>
    <p:extLst>
      <p:ext uri="{BB962C8B-B14F-4D97-AF65-F5344CB8AC3E}">
        <p14:creationId xmlns:p14="http://schemas.microsoft.com/office/powerpoint/2010/main" val="219430062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345876"/>
            <a:ext cx="8610600" cy="3207074"/>
          </a:xfrm>
        </p:spPr>
        <p:txBody>
          <a:bodyPr/>
          <a:lstStyle/>
          <a:p>
            <a:r>
              <a:rPr lang="en-US" dirty="0"/>
              <a:t>Several refinements aimed at driving further consistency in language used to describe similar safeguards </a:t>
            </a:r>
          </a:p>
          <a:p>
            <a:r>
              <a:rPr lang="en-US" dirty="0"/>
              <a:t>New examples of safeguards suggested include:</a:t>
            </a:r>
          </a:p>
          <a:p>
            <a:pPr lvl="1">
              <a:lnSpc>
                <a:spcPts val="3000"/>
              </a:lnSpc>
            </a:pPr>
            <a:r>
              <a:rPr lang="en-US" sz="1800" dirty="0"/>
              <a:t>Involving another audit firm to perform or re-perform part of the audit</a:t>
            </a:r>
          </a:p>
          <a:p>
            <a:pPr lvl="1">
              <a:lnSpc>
                <a:spcPts val="3000"/>
              </a:lnSpc>
              <a:buFontTx/>
              <a:buChar char="–"/>
            </a:pPr>
            <a:r>
              <a:rPr lang="en-AU" sz="1800" dirty="0"/>
              <a:t>Joint audits</a:t>
            </a:r>
            <a:endParaRPr lang="en-US" sz="1800" dirty="0"/>
          </a:p>
          <a:p>
            <a:pPr lvl="1">
              <a:lnSpc>
                <a:spcPts val="3000"/>
              </a:lnSpc>
              <a:buFontTx/>
              <a:buChar char="–"/>
            </a:pPr>
            <a:r>
              <a:rPr lang="en-AU" sz="1800" dirty="0"/>
              <a:t>Obtaining an advice </a:t>
            </a:r>
            <a:r>
              <a:rPr lang="en-US" sz="1800" dirty="0"/>
              <a:t>from</a:t>
            </a:r>
            <a:r>
              <a:rPr lang="en-AU" sz="1800" dirty="0"/>
              <a:t> a third party in certain circumstances, (e.g., a supervising or a controlling authority)</a:t>
            </a:r>
            <a:r>
              <a:rPr lang="en-US" sz="1800" dirty="0"/>
              <a:t> </a:t>
            </a:r>
            <a:r>
              <a:rPr lang="en-US" dirty="0"/>
              <a:t>	</a:t>
            </a:r>
          </a:p>
          <a:p>
            <a:pPr marL="342900" lvl="1" indent="-342900">
              <a:lnSpc>
                <a:spcPts val="3000"/>
              </a:lnSpc>
              <a:spcBef>
                <a:spcPts val="1200"/>
              </a:spcBef>
              <a:buFontTx/>
              <a:buChar char="•"/>
            </a:pPr>
            <a:endParaRPr lang="en-US" dirty="0">
              <a:cs typeface="ＭＳ Ｐゴシック" charset="0"/>
            </a:endParaRPr>
          </a:p>
          <a:p>
            <a:pPr>
              <a:spcBef>
                <a:spcPts val="900"/>
              </a:spcBef>
            </a:pPr>
            <a:endParaRPr lang="en-US" sz="2200" dirty="0"/>
          </a:p>
        </p:txBody>
      </p:sp>
      <p:sp>
        <p:nvSpPr>
          <p:cNvPr id="4" name="Title 3"/>
          <p:cNvSpPr>
            <a:spLocks noGrp="1"/>
          </p:cNvSpPr>
          <p:nvPr>
            <p:ph type="title"/>
          </p:nvPr>
        </p:nvSpPr>
        <p:spPr/>
        <p:txBody>
          <a:bodyPr/>
          <a:lstStyle/>
          <a:p>
            <a:r>
              <a:rPr lang="en-US" dirty="0"/>
              <a:t>Suggestion to Improve NAS Safeguards</a:t>
            </a:r>
          </a:p>
        </p:txBody>
      </p:sp>
      <p:sp>
        <p:nvSpPr>
          <p:cNvPr id="5" name="Subtitle 4"/>
          <p:cNvSpPr>
            <a:spLocks noGrp="1"/>
          </p:cNvSpPr>
          <p:nvPr>
            <p:ph type="subTitle" idx="10"/>
          </p:nvPr>
        </p:nvSpPr>
        <p:spPr/>
        <p:txBody>
          <a:bodyPr/>
          <a:lstStyle/>
          <a:p>
            <a:r>
              <a:rPr lang="en-US" dirty="0"/>
              <a:t>Appropriateness of Safeguards </a:t>
            </a:r>
          </a:p>
        </p:txBody>
      </p:sp>
    </p:spTree>
    <p:extLst>
      <p:ext uri="{BB962C8B-B14F-4D97-AF65-F5344CB8AC3E}">
        <p14:creationId xmlns:p14="http://schemas.microsoft.com/office/powerpoint/2010/main" val="384983645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276350"/>
            <a:ext cx="8763000" cy="3207074"/>
          </a:xfrm>
        </p:spPr>
        <p:txBody>
          <a:bodyPr/>
          <a:lstStyle/>
          <a:p>
            <a:r>
              <a:rPr lang="en-US" sz="2000" dirty="0"/>
              <a:t>Safeguards in the Code should be neutral and should not distinguish b/w actions that might be performed by professionals who are employed by the firm versus those external to the firm</a:t>
            </a:r>
          </a:p>
          <a:p>
            <a:pPr lvl="1"/>
            <a:r>
              <a:rPr lang="en-US" sz="1800" dirty="0"/>
              <a:t>Agreement that in some cases, e.g., for SMPs, it might be appropriate for professionals external to firm or network firm to be used </a:t>
            </a:r>
          </a:p>
          <a:p>
            <a:pPr lvl="1"/>
            <a:r>
              <a:rPr lang="en-US" sz="1800" dirty="0"/>
              <a:t>Exercise of professional judgment needed to make determination</a:t>
            </a:r>
          </a:p>
          <a:p>
            <a:pPr lvl="0"/>
            <a:r>
              <a:rPr lang="en-US" sz="2000" dirty="0"/>
              <a:t>Further consideration of respondents’ responses about appropriateness of safeguards planned for July 2017</a:t>
            </a:r>
          </a:p>
          <a:p>
            <a:pPr lvl="0"/>
            <a:r>
              <a:rPr lang="en-US" sz="2000" dirty="0"/>
              <a:t>IESBA views welcome now, final proposals to be presented in Sept 2017</a:t>
            </a:r>
            <a:endParaRPr lang="en-US" sz="1800" dirty="0"/>
          </a:p>
        </p:txBody>
      </p:sp>
      <p:sp>
        <p:nvSpPr>
          <p:cNvPr id="4" name="Title 3"/>
          <p:cNvSpPr>
            <a:spLocks noGrp="1"/>
          </p:cNvSpPr>
          <p:nvPr>
            <p:ph type="title"/>
          </p:nvPr>
        </p:nvSpPr>
        <p:spPr/>
        <p:txBody>
          <a:bodyPr/>
          <a:lstStyle/>
          <a:p>
            <a:r>
              <a:rPr lang="en-US" dirty="0"/>
              <a:t>Task Force Preliminary Proposals </a:t>
            </a:r>
          </a:p>
        </p:txBody>
      </p:sp>
      <p:sp>
        <p:nvSpPr>
          <p:cNvPr id="5" name="Subtitle 4"/>
          <p:cNvSpPr>
            <a:spLocks noGrp="1"/>
          </p:cNvSpPr>
          <p:nvPr>
            <p:ph type="subTitle" idx="10"/>
          </p:nvPr>
        </p:nvSpPr>
        <p:spPr>
          <a:xfrm>
            <a:off x="399393" y="105682"/>
            <a:ext cx="3962400" cy="228600"/>
          </a:xfrm>
        </p:spPr>
        <p:txBody>
          <a:bodyPr/>
          <a:lstStyle/>
          <a:p>
            <a:r>
              <a:rPr lang="en-US" dirty="0"/>
              <a:t>Appropriateness of Safeguards </a:t>
            </a:r>
          </a:p>
        </p:txBody>
      </p:sp>
    </p:spTree>
    <p:extLst>
      <p:ext uri="{BB962C8B-B14F-4D97-AF65-F5344CB8AC3E}">
        <p14:creationId xmlns:p14="http://schemas.microsoft.com/office/powerpoint/2010/main" val="251298301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581150"/>
            <a:ext cx="8686800" cy="3063240"/>
          </a:xfrm>
        </p:spPr>
        <p:txBody>
          <a:bodyPr/>
          <a:lstStyle/>
          <a:p>
            <a:pPr marL="457200" indent="-457200">
              <a:buFont typeface="+mj-lt"/>
              <a:buAutoNum type="arabicPeriod" startAt="3"/>
            </a:pPr>
            <a:r>
              <a:rPr lang="en-US" dirty="0"/>
              <a:t>IESBA members are asked to consider respondents’ feedback about appropriateness of examples of safeguards and indicate whether they agree with Task Force’s preliminary proposal</a:t>
            </a: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Matter for IESBA Consideration </a:t>
            </a:r>
          </a:p>
        </p:txBody>
      </p:sp>
    </p:spTree>
    <p:extLst>
      <p:ext uri="{BB962C8B-B14F-4D97-AF65-F5344CB8AC3E}">
        <p14:creationId xmlns:p14="http://schemas.microsoft.com/office/powerpoint/2010/main" val="13514490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200150"/>
            <a:ext cx="8763000" cy="3048000"/>
          </a:xfrm>
        </p:spPr>
        <p:txBody>
          <a:bodyPr/>
          <a:lstStyle/>
          <a:p>
            <a:r>
              <a:rPr lang="en-US" sz="2000" dirty="0"/>
              <a:t>To consider significant issues raised by respondents to Safeguards ED-2 </a:t>
            </a:r>
          </a:p>
          <a:p>
            <a:r>
              <a:rPr lang="en-US" sz="2000" dirty="0"/>
              <a:t>To </a:t>
            </a:r>
            <a:r>
              <a:rPr lang="en-US" sz="2000" dirty="0" smtClean="0"/>
              <a:t>seek input on Task Force’s suggested </a:t>
            </a:r>
            <a:r>
              <a:rPr lang="en-US" sz="2000" dirty="0"/>
              <a:t>revisions to proposed </a:t>
            </a:r>
            <a:r>
              <a:rPr lang="en-US" sz="2000" dirty="0" smtClean="0"/>
              <a:t>S600 </a:t>
            </a:r>
            <a:endParaRPr lang="en-US" sz="2000" dirty="0"/>
          </a:p>
          <a:p>
            <a:pPr lvl="1"/>
            <a:r>
              <a:rPr lang="en-US" sz="1800" dirty="0"/>
              <a:t>Focus of discussion will be on substantive issues in Agenda Item 4-A</a:t>
            </a:r>
          </a:p>
          <a:p>
            <a:pPr lvl="1"/>
            <a:r>
              <a:rPr lang="en-US" sz="1800" dirty="0"/>
              <a:t>Revisions for proposed S600 in Agenda Item 4-B are provided for reference </a:t>
            </a:r>
          </a:p>
          <a:p>
            <a:pPr lvl="1"/>
            <a:r>
              <a:rPr lang="en-US" sz="1800" dirty="0"/>
              <a:t>Formal “first read” of revisions to Safeguards ED-2 planned for Sept 2017</a:t>
            </a:r>
          </a:p>
          <a:p>
            <a:pPr lvl="1"/>
            <a:r>
              <a:rPr lang="en-US" sz="1800" dirty="0"/>
              <a:t>Editorials and drafting suggestions on revisions to proposed S600 are welcome </a:t>
            </a:r>
            <a:r>
              <a:rPr lang="en-US" sz="1800" b="1" u="sng" dirty="0"/>
              <a:t>by email </a:t>
            </a:r>
            <a:r>
              <a:rPr lang="en-US" sz="1800" dirty="0"/>
              <a:t>for Task Force’s further consideration </a:t>
            </a:r>
          </a:p>
          <a:p>
            <a:pPr lvl="1"/>
            <a:endParaRPr lang="en-US" dirty="0"/>
          </a:p>
          <a:p>
            <a:pPr lvl="1"/>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Objectives </a:t>
            </a:r>
          </a:p>
        </p:txBody>
      </p:sp>
    </p:spTree>
    <p:extLst>
      <p:ext uri="{BB962C8B-B14F-4D97-AF65-F5344CB8AC3E}">
        <p14:creationId xmlns:p14="http://schemas.microsoft.com/office/powerpoint/2010/main" val="27314804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345876"/>
            <a:ext cx="8534400" cy="3063240"/>
          </a:xfrm>
        </p:spPr>
        <p:txBody>
          <a:bodyPr/>
          <a:lstStyle/>
          <a:p>
            <a:r>
              <a:rPr lang="en-US" dirty="0"/>
              <a:t>Substantive suggestions made by respondents </a:t>
            </a:r>
            <a:r>
              <a:rPr lang="en-US" dirty="0" smtClean="0"/>
              <a:t>and considered by Task </a:t>
            </a:r>
            <a:r>
              <a:rPr lang="en-US" dirty="0"/>
              <a:t>Force</a:t>
            </a:r>
          </a:p>
          <a:p>
            <a:pPr lvl="1"/>
            <a:r>
              <a:rPr lang="en-NZ" sz="1800" dirty="0"/>
              <a:t>Revised where deemed appropriate general provisions for evaluating level of </a:t>
            </a:r>
            <a:r>
              <a:rPr lang="en-US" sz="1800" dirty="0"/>
              <a:t>threats </a:t>
            </a:r>
          </a:p>
          <a:p>
            <a:pPr lvl="1"/>
            <a:r>
              <a:rPr lang="en-US" sz="1800" dirty="0"/>
              <a:t>Revisit how S600 deals with identifying, evaluating and addressing advocacy threats and made revisions as deemed appropriate </a:t>
            </a:r>
          </a:p>
          <a:p>
            <a:r>
              <a:rPr lang="en-US" dirty="0"/>
              <a:t>Matters that are not substantive but are beyond editorial </a:t>
            </a:r>
          </a:p>
          <a:p>
            <a:r>
              <a:rPr lang="en-US" dirty="0"/>
              <a:t>Task Force plans to consider need for further revisions </a:t>
            </a: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Other Matters Relevant to Revising S600 </a:t>
            </a:r>
          </a:p>
        </p:txBody>
      </p:sp>
    </p:spTree>
    <p:extLst>
      <p:ext uri="{BB962C8B-B14F-4D97-AF65-F5344CB8AC3E}">
        <p14:creationId xmlns:p14="http://schemas.microsoft.com/office/powerpoint/2010/main" val="25233182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345876"/>
            <a:ext cx="8534400" cy="3063240"/>
          </a:xfrm>
        </p:spPr>
        <p:txBody>
          <a:bodyPr/>
          <a:lstStyle/>
          <a:p>
            <a:r>
              <a:rPr lang="en-US" dirty="0"/>
              <a:t>Questions about whether independence provisions relating to other assurance engagements should be the same as those for audit engagements (in particular for PIEs)</a:t>
            </a:r>
          </a:p>
          <a:p>
            <a:pPr lvl="1"/>
            <a:r>
              <a:rPr lang="en-US" dirty="0"/>
              <a:t>Task Force believes that issues goes beyond Safeguards project scope</a:t>
            </a:r>
          </a:p>
          <a:p>
            <a:pPr lvl="0"/>
            <a:r>
              <a:rPr lang="en-US" dirty="0"/>
              <a:t>Further consideration of respondents’ comments on S950 and conforming amendments planned; final proposals to be presented to IESBA in Sept 2017</a:t>
            </a: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a:xfrm>
            <a:off x="228600" y="438150"/>
            <a:ext cx="7772400" cy="400050"/>
          </a:xfrm>
        </p:spPr>
        <p:txBody>
          <a:bodyPr/>
          <a:lstStyle/>
          <a:p>
            <a:r>
              <a:rPr lang="en-US" dirty="0"/>
              <a:t>Proposed Section 950 and Conforming Amendments </a:t>
            </a:r>
          </a:p>
        </p:txBody>
      </p:sp>
    </p:spTree>
    <p:extLst>
      <p:ext uri="{BB962C8B-B14F-4D97-AF65-F5344CB8AC3E}">
        <p14:creationId xmlns:p14="http://schemas.microsoft.com/office/powerpoint/2010/main" val="9943055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581150"/>
            <a:ext cx="8686800" cy="3063240"/>
          </a:xfrm>
        </p:spPr>
        <p:txBody>
          <a:bodyPr/>
          <a:lstStyle/>
          <a:p>
            <a:pPr marL="457200" indent="-457200">
              <a:buFont typeface="+mj-lt"/>
              <a:buAutoNum type="arabicPeriod" startAt="4"/>
            </a:pPr>
            <a:r>
              <a:rPr lang="en-US" dirty="0"/>
              <a:t>IESBA members are asked for views about the TF’s approach to finalize its:</a:t>
            </a:r>
            <a:endParaRPr lang="en-US" sz="2800" dirty="0"/>
          </a:p>
          <a:p>
            <a:pPr marL="822960" lvl="1">
              <a:buFont typeface="+mj-lt"/>
              <a:buAutoNum type="alphaLcParenR"/>
            </a:pPr>
            <a:r>
              <a:rPr lang="en-US" sz="2400" dirty="0"/>
              <a:t>Revisions to proposed Section 600</a:t>
            </a:r>
          </a:p>
          <a:p>
            <a:pPr marL="822960" lvl="1">
              <a:buFont typeface="+mj-lt"/>
              <a:buAutoNum type="alphaLcParenR"/>
            </a:pPr>
            <a:r>
              <a:rPr lang="en-US" sz="2400" dirty="0"/>
              <a:t>Planned approach for revising proposed Section 950, and the conforming amendments</a:t>
            </a: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Matter for IESBA Consideration </a:t>
            </a:r>
          </a:p>
        </p:txBody>
      </p:sp>
    </p:spTree>
    <p:extLst>
      <p:ext uri="{BB962C8B-B14F-4D97-AF65-F5344CB8AC3E}">
        <p14:creationId xmlns:p14="http://schemas.microsoft.com/office/powerpoint/2010/main" val="34277644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345876"/>
            <a:ext cx="8610600" cy="3063240"/>
          </a:xfrm>
        </p:spPr>
        <p:txBody>
          <a:bodyPr/>
          <a:lstStyle/>
          <a:p>
            <a:pPr lvl="0"/>
            <a:r>
              <a:rPr lang="en-US" dirty="0"/>
              <a:t>Some respondents expressed </a:t>
            </a:r>
            <a:r>
              <a:rPr lang="en-CA" dirty="0"/>
              <a:t>concerns about certain Phase 1 matters</a:t>
            </a:r>
          </a:p>
          <a:p>
            <a:pPr lvl="1"/>
            <a:r>
              <a:rPr lang="en-CA" dirty="0"/>
              <a:t>Conditions, policies and procedures or “factors to evaluate level of threats” versus safeguards</a:t>
            </a:r>
            <a:endParaRPr lang="en-US" sz="2800" dirty="0"/>
          </a:p>
          <a:p>
            <a:pPr lvl="1"/>
            <a:r>
              <a:rPr lang="en-US" dirty="0"/>
              <a:t>New descriptions of key terms (RITP, acceptable level,</a:t>
            </a:r>
            <a:r>
              <a:rPr lang="en-US" baseline="30000" dirty="0"/>
              <a:t> </a:t>
            </a:r>
            <a:r>
              <a:rPr lang="en-US" dirty="0"/>
              <a:t>and safeguards)</a:t>
            </a:r>
            <a:endParaRPr lang="en-US" sz="2800" dirty="0"/>
          </a:p>
          <a:p>
            <a:pPr lvl="1"/>
            <a:r>
              <a:rPr lang="en-US" dirty="0"/>
              <a:t>Use of the term “significance” and calls for guidance to explain its meaning, in particular as it relates to identifying, evaluating, and addressing threats </a:t>
            </a:r>
            <a:endParaRPr lang="en-US" sz="2800" dirty="0"/>
          </a:p>
          <a:p>
            <a:pPr marL="0" indent="0">
              <a:buNone/>
            </a:pPr>
            <a:endParaRPr lang="en-US"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a:xfrm>
            <a:off x="457200" y="573418"/>
            <a:ext cx="7772400" cy="400050"/>
          </a:xfrm>
        </p:spPr>
        <p:txBody>
          <a:bodyPr/>
          <a:lstStyle/>
          <a:p>
            <a:r>
              <a:rPr lang="en-US" dirty="0"/>
              <a:t>Feedback on Phase 1 Decisions </a:t>
            </a:r>
          </a:p>
        </p:txBody>
      </p:sp>
    </p:spTree>
    <p:extLst>
      <p:ext uri="{BB962C8B-B14F-4D97-AF65-F5344CB8AC3E}">
        <p14:creationId xmlns:p14="http://schemas.microsoft.com/office/powerpoint/2010/main" val="21239447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345876"/>
            <a:ext cx="8610600" cy="3063240"/>
          </a:xfrm>
        </p:spPr>
        <p:txBody>
          <a:bodyPr/>
          <a:lstStyle/>
          <a:p>
            <a:pPr lvl="0"/>
            <a:r>
              <a:rPr lang="en-US" dirty="0"/>
              <a:t>No change to proposal to re-characterize certain safeguards in extant Code </a:t>
            </a:r>
          </a:p>
          <a:p>
            <a:pPr lvl="0"/>
            <a:r>
              <a:rPr lang="en-US" dirty="0"/>
              <a:t>Basis for Conclusions (</a:t>
            </a:r>
            <a:r>
              <a:rPr lang="en-US" dirty="0" err="1"/>
              <a:t>BfC</a:t>
            </a:r>
            <a:r>
              <a:rPr lang="en-US" dirty="0"/>
              <a:t>) to explain interaction b/w factors that are relevant to evaluate threats and safeguards</a:t>
            </a:r>
          </a:p>
          <a:p>
            <a:pPr lvl="0"/>
            <a:r>
              <a:rPr lang="en-CA" dirty="0"/>
              <a:t>Code requires PAs, firms and network firms to address threats that are not at an acceptable level</a:t>
            </a:r>
          </a:p>
          <a:p>
            <a:pPr lvl="1"/>
            <a:r>
              <a:rPr lang="en-CA" sz="1800" dirty="0"/>
              <a:t>If results of evaluating threats indicate that the level of those threats are at an acceptable level, then no further action would be required</a:t>
            </a:r>
            <a:r>
              <a:rPr lang="en-US" sz="1800" dirty="0"/>
              <a:t> </a:t>
            </a:r>
          </a:p>
        </p:txBody>
      </p:sp>
      <p:sp>
        <p:nvSpPr>
          <p:cNvPr id="3" name="Subtitle 2"/>
          <p:cNvSpPr>
            <a:spLocks noGrp="1"/>
          </p:cNvSpPr>
          <p:nvPr>
            <p:ph type="subTitle" idx="10"/>
          </p:nvPr>
        </p:nvSpPr>
        <p:spPr>
          <a:xfrm>
            <a:off x="228600" y="133350"/>
            <a:ext cx="2819400" cy="95250"/>
          </a:xfrm>
        </p:spPr>
        <p:txBody>
          <a:bodyPr/>
          <a:lstStyle/>
          <a:p>
            <a:r>
              <a:rPr lang="en-US" dirty="0"/>
              <a:t>Feedback on Phase 1 Decisions </a:t>
            </a:r>
          </a:p>
        </p:txBody>
      </p:sp>
      <p:sp>
        <p:nvSpPr>
          <p:cNvPr id="4" name="Title 3"/>
          <p:cNvSpPr>
            <a:spLocks noGrp="1"/>
          </p:cNvSpPr>
          <p:nvPr>
            <p:ph type="title"/>
          </p:nvPr>
        </p:nvSpPr>
        <p:spPr>
          <a:xfrm>
            <a:off x="76200" y="514350"/>
            <a:ext cx="7924800" cy="400050"/>
          </a:xfrm>
        </p:spPr>
        <p:txBody>
          <a:bodyPr/>
          <a:lstStyle/>
          <a:p>
            <a:r>
              <a:rPr lang="en-US" dirty="0"/>
              <a:t>“Factors Relevant to Evaluate Threats” Vs Safeguards </a:t>
            </a:r>
          </a:p>
        </p:txBody>
      </p:sp>
    </p:spTree>
    <p:extLst>
      <p:ext uri="{BB962C8B-B14F-4D97-AF65-F5344CB8AC3E}">
        <p14:creationId xmlns:p14="http://schemas.microsoft.com/office/powerpoint/2010/main" val="19078194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9110" y="1351789"/>
            <a:ext cx="8610600" cy="3063240"/>
          </a:xfrm>
        </p:spPr>
        <p:txBody>
          <a:bodyPr/>
          <a:lstStyle/>
          <a:p>
            <a:pPr lvl="0"/>
            <a:r>
              <a:rPr lang="en-US" dirty="0"/>
              <a:t>Phase 1 of the project emphasizes requirement for PAs to use RITP test when applying CF and establishes a description of the term </a:t>
            </a:r>
          </a:p>
          <a:p>
            <a:pPr lvl="0"/>
            <a:r>
              <a:rPr lang="en-US" dirty="0"/>
              <a:t>General support, but some believe that RITP test should incorporate anticipated views of the public in whose interests the PA has a responsibility to act</a:t>
            </a:r>
          </a:p>
          <a:p>
            <a:pPr lvl="0"/>
            <a:r>
              <a:rPr lang="en-US" dirty="0"/>
              <a:t>Suggestion that IESBA consider introducing a new concept of “investor perception test”</a:t>
            </a:r>
            <a:r>
              <a:rPr lang="en-US" baseline="30000" dirty="0"/>
              <a:t> </a:t>
            </a:r>
            <a:endParaRPr lang="en-US" dirty="0"/>
          </a:p>
          <a:p>
            <a:pPr lvl="0"/>
            <a:endParaRPr lang="en-US" dirty="0"/>
          </a:p>
        </p:txBody>
      </p:sp>
      <p:sp>
        <p:nvSpPr>
          <p:cNvPr id="3" name="Subtitle 2"/>
          <p:cNvSpPr>
            <a:spLocks noGrp="1"/>
          </p:cNvSpPr>
          <p:nvPr>
            <p:ph type="subTitle" idx="10"/>
          </p:nvPr>
        </p:nvSpPr>
        <p:spPr>
          <a:xfrm>
            <a:off x="228600" y="133350"/>
            <a:ext cx="2819400" cy="95250"/>
          </a:xfrm>
        </p:spPr>
        <p:txBody>
          <a:bodyPr/>
          <a:lstStyle/>
          <a:p>
            <a:r>
              <a:rPr lang="en-US" dirty="0"/>
              <a:t>Feedback on Phase 1 Decisions </a:t>
            </a:r>
          </a:p>
        </p:txBody>
      </p:sp>
      <p:sp>
        <p:nvSpPr>
          <p:cNvPr id="4" name="Title 3"/>
          <p:cNvSpPr>
            <a:spLocks noGrp="1"/>
          </p:cNvSpPr>
          <p:nvPr>
            <p:ph type="title"/>
          </p:nvPr>
        </p:nvSpPr>
        <p:spPr>
          <a:xfrm>
            <a:off x="228600" y="576046"/>
            <a:ext cx="7772400" cy="400050"/>
          </a:xfrm>
        </p:spPr>
        <p:txBody>
          <a:bodyPr/>
          <a:lstStyle/>
          <a:p>
            <a:r>
              <a:rPr lang="en-US" dirty="0"/>
              <a:t>RITP</a:t>
            </a:r>
          </a:p>
        </p:txBody>
      </p:sp>
    </p:spTree>
    <p:extLst>
      <p:ext uri="{BB962C8B-B14F-4D97-AF65-F5344CB8AC3E}">
        <p14:creationId xmlns:p14="http://schemas.microsoft.com/office/powerpoint/2010/main" val="20183004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9110" y="1351789"/>
            <a:ext cx="8610600" cy="3063240"/>
          </a:xfrm>
        </p:spPr>
        <p:txBody>
          <a:bodyPr/>
          <a:lstStyle/>
          <a:p>
            <a:pPr lvl="0"/>
            <a:r>
              <a:rPr lang="en-US" dirty="0"/>
              <a:t>Phase 1 established revised description for “acceptable level” as “a level at which a professional accountant using the RITP test </a:t>
            </a:r>
            <a:r>
              <a:rPr lang="en-US" i="1" dirty="0"/>
              <a:t>would likely </a:t>
            </a:r>
            <a:r>
              <a:rPr lang="en-US" dirty="0"/>
              <a:t>conclude that the PA complies with the </a:t>
            </a:r>
            <a:r>
              <a:rPr lang="en-US" dirty="0" smtClean="0"/>
              <a:t>FPs” </a:t>
            </a:r>
            <a:endParaRPr lang="en-US" dirty="0"/>
          </a:p>
          <a:p>
            <a:pPr lvl="0"/>
            <a:r>
              <a:rPr lang="en-US" dirty="0"/>
              <a:t>Some respondents reiterated concerns raised on Safeguards ED-1</a:t>
            </a:r>
          </a:p>
        </p:txBody>
      </p:sp>
      <p:sp>
        <p:nvSpPr>
          <p:cNvPr id="3" name="Subtitle 2"/>
          <p:cNvSpPr>
            <a:spLocks noGrp="1"/>
          </p:cNvSpPr>
          <p:nvPr>
            <p:ph type="subTitle" idx="10"/>
          </p:nvPr>
        </p:nvSpPr>
        <p:spPr>
          <a:xfrm>
            <a:off x="228600" y="133350"/>
            <a:ext cx="2819400" cy="95250"/>
          </a:xfrm>
        </p:spPr>
        <p:txBody>
          <a:bodyPr/>
          <a:lstStyle/>
          <a:p>
            <a:r>
              <a:rPr lang="en-US" dirty="0"/>
              <a:t>Feedback on Phase 1 Decisions </a:t>
            </a:r>
          </a:p>
        </p:txBody>
      </p:sp>
      <p:sp>
        <p:nvSpPr>
          <p:cNvPr id="4" name="Title 3"/>
          <p:cNvSpPr>
            <a:spLocks noGrp="1"/>
          </p:cNvSpPr>
          <p:nvPr>
            <p:ph type="title"/>
          </p:nvPr>
        </p:nvSpPr>
        <p:spPr>
          <a:xfrm>
            <a:off x="228600" y="576046"/>
            <a:ext cx="7772400" cy="400050"/>
          </a:xfrm>
        </p:spPr>
        <p:txBody>
          <a:bodyPr/>
          <a:lstStyle/>
          <a:p>
            <a:r>
              <a:rPr lang="en-US" dirty="0"/>
              <a:t>Acceptable Level </a:t>
            </a:r>
          </a:p>
        </p:txBody>
      </p:sp>
    </p:spTree>
    <p:extLst>
      <p:ext uri="{BB962C8B-B14F-4D97-AF65-F5344CB8AC3E}">
        <p14:creationId xmlns:p14="http://schemas.microsoft.com/office/powerpoint/2010/main" val="34975804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00150"/>
            <a:ext cx="8839200" cy="3063240"/>
          </a:xfrm>
        </p:spPr>
        <p:txBody>
          <a:bodyPr/>
          <a:lstStyle/>
          <a:p>
            <a:r>
              <a:rPr lang="en-US" dirty="0"/>
              <a:t>No changes to Phase 1 text</a:t>
            </a:r>
          </a:p>
          <a:p>
            <a:r>
              <a:rPr lang="en-US" dirty="0" err="1"/>
              <a:t>BfC</a:t>
            </a:r>
            <a:r>
              <a:rPr lang="en-US" dirty="0"/>
              <a:t> to further clarify rationale for IESBA decisions with respect to Phase 1 </a:t>
            </a:r>
          </a:p>
          <a:p>
            <a:pPr lvl="1"/>
            <a:r>
              <a:rPr lang="en-US" dirty="0"/>
              <a:t>Clarify relevance of “acceptable level” in the applying the enhanced CF</a:t>
            </a:r>
          </a:p>
          <a:p>
            <a:pPr lvl="1"/>
            <a:r>
              <a:rPr lang="en-US" dirty="0"/>
              <a:t>Emphasize that RITP test is intended to be objective and from perspective of a RITP</a:t>
            </a:r>
          </a:p>
          <a:p>
            <a:pPr marL="342900" lvl="1" indent="-342900">
              <a:spcBef>
                <a:spcPts val="600"/>
              </a:spcBef>
              <a:buChar char="•"/>
            </a:pPr>
            <a:r>
              <a:rPr lang="en-US" sz="2400" dirty="0">
                <a:cs typeface="ＭＳ Ｐゴシック" charset="0"/>
              </a:rPr>
              <a:t>Consideration of a description for significance is out of scope</a:t>
            </a:r>
          </a:p>
        </p:txBody>
      </p:sp>
      <p:sp>
        <p:nvSpPr>
          <p:cNvPr id="3" name="Subtitle 2"/>
          <p:cNvSpPr>
            <a:spLocks noGrp="1"/>
          </p:cNvSpPr>
          <p:nvPr>
            <p:ph type="subTitle" idx="10"/>
          </p:nvPr>
        </p:nvSpPr>
        <p:spPr>
          <a:xfrm>
            <a:off x="228600" y="133350"/>
            <a:ext cx="2819400" cy="95250"/>
          </a:xfrm>
        </p:spPr>
        <p:txBody>
          <a:bodyPr/>
          <a:lstStyle/>
          <a:p>
            <a:r>
              <a:rPr lang="en-US" dirty="0"/>
              <a:t>Feedback on Phase 1 Decisions </a:t>
            </a:r>
          </a:p>
        </p:txBody>
      </p:sp>
      <p:sp>
        <p:nvSpPr>
          <p:cNvPr id="4" name="Title 3"/>
          <p:cNvSpPr>
            <a:spLocks noGrp="1"/>
          </p:cNvSpPr>
          <p:nvPr>
            <p:ph type="title"/>
          </p:nvPr>
        </p:nvSpPr>
        <p:spPr>
          <a:xfrm>
            <a:off x="228600" y="576046"/>
            <a:ext cx="7772400" cy="400050"/>
          </a:xfrm>
        </p:spPr>
        <p:txBody>
          <a:bodyPr/>
          <a:lstStyle/>
          <a:p>
            <a:r>
              <a:rPr lang="en-US" dirty="0"/>
              <a:t>Task Force Proposals </a:t>
            </a:r>
          </a:p>
        </p:txBody>
      </p:sp>
    </p:spTree>
    <p:extLst>
      <p:ext uri="{BB962C8B-B14F-4D97-AF65-F5344CB8AC3E}">
        <p14:creationId xmlns:p14="http://schemas.microsoft.com/office/powerpoint/2010/main" val="14178477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581150"/>
            <a:ext cx="8686800" cy="3063240"/>
          </a:xfrm>
        </p:spPr>
        <p:txBody>
          <a:bodyPr/>
          <a:lstStyle/>
          <a:p>
            <a:pPr marL="457200" indent="-457200">
              <a:buFont typeface="+mj-lt"/>
              <a:buAutoNum type="arabicPeriod" startAt="5"/>
            </a:pPr>
            <a:r>
              <a:rPr lang="en-US" dirty="0"/>
              <a:t>IESBA members are asked for views about Task </a:t>
            </a:r>
            <a:r>
              <a:rPr lang="en-US" dirty="0" smtClean="0"/>
              <a:t>Force’s </a:t>
            </a:r>
            <a:r>
              <a:rPr lang="en-US" dirty="0"/>
              <a:t>proposals in response to feedback received on Phase 1</a:t>
            </a:r>
            <a:endParaRPr lang="en-US" sz="2400"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Matter for IESBA Consideration </a:t>
            </a:r>
          </a:p>
        </p:txBody>
      </p:sp>
    </p:spTree>
    <p:extLst>
      <p:ext uri="{BB962C8B-B14F-4D97-AF65-F5344CB8AC3E}">
        <p14:creationId xmlns:p14="http://schemas.microsoft.com/office/powerpoint/2010/main" val="41959517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346533"/>
            <a:ext cx="8991600" cy="3063240"/>
          </a:xfrm>
        </p:spPr>
        <p:txBody>
          <a:bodyPr/>
          <a:lstStyle/>
          <a:p>
            <a:pPr lvl="0">
              <a:spcBef>
                <a:spcPts val="1200"/>
              </a:spcBef>
            </a:pPr>
            <a:r>
              <a:rPr lang="en-GB" sz="2200" dirty="0"/>
              <a:t>Terminology in the Code and the IAASB’s standards should be more closely aligned</a:t>
            </a:r>
            <a:r>
              <a:rPr lang="en-US" sz="2200" dirty="0"/>
              <a:t>   </a:t>
            </a:r>
          </a:p>
          <a:p>
            <a:pPr lvl="0"/>
            <a:r>
              <a:rPr lang="en-US" sz="2200" dirty="0"/>
              <a:t>Some concerns about pace of changes to Code in recent years</a:t>
            </a:r>
          </a:p>
          <a:p>
            <a:pPr lvl="1"/>
            <a:r>
              <a:rPr lang="en-GB" sz="1800" dirty="0"/>
              <a:t>More time needed to adopt and incorporate the changes </a:t>
            </a:r>
          </a:p>
          <a:p>
            <a:pPr lvl="1"/>
            <a:r>
              <a:rPr lang="en-GB" sz="1800" dirty="0"/>
              <a:t>Some jurisdictions (e.g., France and Japan) will be challenged to translate </a:t>
            </a:r>
          </a:p>
          <a:p>
            <a:r>
              <a:rPr lang="en-GB" sz="2200" dirty="0"/>
              <a:t>Some suggested extending planned effective dates</a:t>
            </a:r>
            <a:r>
              <a:rPr lang="en-US" sz="2000" dirty="0"/>
              <a:t> </a:t>
            </a:r>
          </a:p>
          <a:p>
            <a:endParaRPr lang="en-US" sz="2200" dirty="0"/>
          </a:p>
          <a:p>
            <a:pPr lvl="0">
              <a:spcBef>
                <a:spcPts val="1200"/>
              </a:spcBef>
            </a:pPr>
            <a:endParaRPr lang="en-US" dirty="0"/>
          </a:p>
        </p:txBody>
      </p:sp>
      <p:sp>
        <p:nvSpPr>
          <p:cNvPr id="3" name="Subtitle 2"/>
          <p:cNvSpPr>
            <a:spLocks noGrp="1"/>
          </p:cNvSpPr>
          <p:nvPr>
            <p:ph type="subTitle" idx="10"/>
          </p:nvPr>
        </p:nvSpPr>
        <p:spPr>
          <a:xfrm>
            <a:off x="228600" y="133350"/>
            <a:ext cx="2819400" cy="95250"/>
          </a:xfrm>
        </p:spPr>
        <p:txBody>
          <a:bodyPr/>
          <a:lstStyle/>
          <a:p>
            <a:endParaRPr lang="en-US" dirty="0"/>
          </a:p>
        </p:txBody>
      </p:sp>
      <p:sp>
        <p:nvSpPr>
          <p:cNvPr id="4" name="Title 3"/>
          <p:cNvSpPr>
            <a:spLocks noGrp="1"/>
          </p:cNvSpPr>
          <p:nvPr>
            <p:ph type="title"/>
          </p:nvPr>
        </p:nvSpPr>
        <p:spPr>
          <a:xfrm>
            <a:off x="228600" y="576046"/>
            <a:ext cx="7772400" cy="400050"/>
          </a:xfrm>
        </p:spPr>
        <p:txBody>
          <a:bodyPr/>
          <a:lstStyle/>
          <a:p>
            <a:r>
              <a:rPr lang="en-US" dirty="0"/>
              <a:t>Matters for IESBA Noting and Further Consideration </a:t>
            </a:r>
          </a:p>
        </p:txBody>
      </p:sp>
    </p:spTree>
    <p:extLst>
      <p:ext uri="{BB962C8B-B14F-4D97-AF65-F5344CB8AC3E}">
        <p14:creationId xmlns:p14="http://schemas.microsoft.com/office/powerpoint/2010/main" val="19550353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428750"/>
            <a:ext cx="8915400" cy="3276600"/>
          </a:xfrm>
        </p:spPr>
        <p:txBody>
          <a:bodyPr/>
          <a:lstStyle/>
          <a:p>
            <a:r>
              <a:rPr lang="en-US" dirty="0"/>
              <a:t>Phase 1 of project agreed in principle in Dec 2016</a:t>
            </a:r>
          </a:p>
          <a:p>
            <a:r>
              <a:rPr lang="en-US" dirty="0"/>
              <a:t>Phase 2 of project approved for exposure in Dec </a:t>
            </a:r>
            <a:r>
              <a:rPr lang="en-US" dirty="0" smtClean="0"/>
              <a:t>2016</a:t>
            </a:r>
            <a:endParaRPr lang="en-US" dirty="0"/>
          </a:p>
          <a:p>
            <a:pPr lvl="1"/>
            <a:r>
              <a:rPr lang="en-US" sz="1800" dirty="0"/>
              <a:t>Released in Jan 2017</a:t>
            </a:r>
          </a:p>
          <a:p>
            <a:pPr lvl="1"/>
            <a:r>
              <a:rPr lang="en-US" sz="1800" dirty="0"/>
              <a:t>Comment period for Safeguards ED-2 closed April 25, 2017</a:t>
            </a:r>
          </a:p>
          <a:p>
            <a:pPr lvl="1">
              <a:spcBef>
                <a:spcPts val="800"/>
              </a:spcBef>
            </a:pPr>
            <a:r>
              <a:rPr lang="en-US" sz="1800" u="sng" dirty="0"/>
              <a:t>46</a:t>
            </a:r>
            <a:r>
              <a:rPr lang="en-US" sz="1800" dirty="0"/>
              <a:t> comment letters received across a range of stakeholder categories </a:t>
            </a:r>
          </a:p>
          <a:p>
            <a:r>
              <a:rPr lang="en-US" dirty="0"/>
              <a:t>Task Force meeting May 15-17, 2017 to consider responses</a:t>
            </a:r>
          </a:p>
          <a:p>
            <a:r>
              <a:rPr lang="en-US" dirty="0"/>
              <a:t>Proposals to be refined in July 2017</a:t>
            </a:r>
          </a:p>
        </p:txBody>
      </p:sp>
      <p:sp>
        <p:nvSpPr>
          <p:cNvPr id="4" name="Title 3"/>
          <p:cNvSpPr>
            <a:spLocks noGrp="1"/>
          </p:cNvSpPr>
          <p:nvPr>
            <p:ph type="title"/>
          </p:nvPr>
        </p:nvSpPr>
        <p:spPr>
          <a:xfrm>
            <a:off x="381000" y="285750"/>
            <a:ext cx="7543800" cy="762000"/>
          </a:xfrm>
        </p:spPr>
        <p:txBody>
          <a:bodyPr/>
          <a:lstStyle/>
          <a:p>
            <a:r>
              <a:rPr lang="en-US" dirty="0"/>
              <a:t>Introduction </a:t>
            </a:r>
          </a:p>
        </p:txBody>
      </p:sp>
    </p:spTree>
    <p:extLst>
      <p:ext uri="{BB962C8B-B14F-4D97-AF65-F5344CB8AC3E}">
        <p14:creationId xmlns:p14="http://schemas.microsoft.com/office/powerpoint/2010/main" val="1688033171"/>
      </p:ext>
    </p:extLst>
  </p:cSld>
  <p:clrMapOvr>
    <a:masterClrMapping/>
  </p:clrMapOvr>
  <p:transitio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581150"/>
            <a:ext cx="8686800" cy="3063240"/>
          </a:xfrm>
        </p:spPr>
        <p:txBody>
          <a:bodyPr/>
          <a:lstStyle/>
          <a:p>
            <a:pPr marL="457200" indent="-457200">
              <a:buFont typeface="+mj-lt"/>
              <a:buAutoNum type="arabicPeriod" startAt="6"/>
            </a:pPr>
            <a:r>
              <a:rPr lang="en-US" dirty="0"/>
              <a:t>IESBA members are asked to express any other views about the feedback on Safeguards ED-2 and the TF’s proposals </a:t>
            </a:r>
            <a:endParaRPr lang="en-US" sz="2400" dirty="0"/>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Matter for IESBA Consideration </a:t>
            </a:r>
          </a:p>
        </p:txBody>
      </p:sp>
    </p:spTree>
    <p:extLst>
      <p:ext uri="{BB962C8B-B14F-4D97-AF65-F5344CB8AC3E}">
        <p14:creationId xmlns:p14="http://schemas.microsoft.com/office/powerpoint/2010/main" val="21745189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07079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76350"/>
            <a:ext cx="8991600" cy="3207074"/>
          </a:xfrm>
        </p:spPr>
        <p:txBody>
          <a:bodyPr/>
          <a:lstStyle/>
          <a:p>
            <a:r>
              <a:rPr lang="en-US" dirty="0">
                <a:cs typeface="ＭＳ Ｐゴシック" charset="0"/>
              </a:rPr>
              <a:t>Certain proposals in Safeguards </a:t>
            </a:r>
            <a:r>
              <a:rPr lang="en-US" dirty="0"/>
              <a:t>ED-2 were developed </a:t>
            </a:r>
            <a:r>
              <a:rPr lang="en-US" dirty="0">
                <a:cs typeface="ＭＳ Ｐゴシック" charset="0"/>
              </a:rPr>
              <a:t>jointly with Structure Task Force including:</a:t>
            </a:r>
          </a:p>
          <a:p>
            <a:pPr lvl="1"/>
            <a:r>
              <a:rPr lang="en-US" dirty="0">
                <a:cs typeface="ＭＳ Ｐゴシック" charset="0"/>
              </a:rPr>
              <a:t>Introductory material in paragraphs 600.1 and 600.2 </a:t>
            </a:r>
          </a:p>
          <a:p>
            <a:pPr lvl="1"/>
            <a:r>
              <a:rPr lang="en-US" dirty="0">
                <a:cs typeface="ＭＳ Ｐゴシック" charset="0"/>
              </a:rPr>
              <a:t>Approach to refer to provisions in CF</a:t>
            </a:r>
          </a:p>
          <a:p>
            <a:pPr lvl="1"/>
            <a:r>
              <a:rPr lang="en-US" dirty="0">
                <a:cs typeface="ＭＳ Ｐゴシック" charset="0"/>
              </a:rPr>
              <a:t>Matters relating to use of “may versus might”</a:t>
            </a:r>
          </a:p>
          <a:p>
            <a:pPr lvl="1"/>
            <a:r>
              <a:rPr lang="en-US" dirty="0">
                <a:cs typeface="ＭＳ Ｐゴシック" charset="0"/>
              </a:rPr>
              <a:t>Explicit reference to “firms versus network firms”</a:t>
            </a:r>
          </a:p>
          <a:p>
            <a:pPr marL="342900" lvl="1" indent="-342900">
              <a:spcBef>
                <a:spcPts val="600"/>
              </a:spcBef>
              <a:buChar char="•"/>
            </a:pPr>
            <a:r>
              <a:rPr lang="en-US" sz="2400" dirty="0">
                <a:cs typeface="ＭＳ Ｐゴシック" charset="0"/>
              </a:rPr>
              <a:t>Structural matters deferred for July 2017 Task Force discussions and will be presented to IESBA in Sept 2017</a:t>
            </a:r>
          </a:p>
        </p:txBody>
      </p:sp>
      <p:sp>
        <p:nvSpPr>
          <p:cNvPr id="4" name="Title 3"/>
          <p:cNvSpPr>
            <a:spLocks noGrp="1"/>
          </p:cNvSpPr>
          <p:nvPr>
            <p:ph type="title"/>
          </p:nvPr>
        </p:nvSpPr>
        <p:spPr>
          <a:xfrm>
            <a:off x="368474" y="570326"/>
            <a:ext cx="7772400" cy="400050"/>
          </a:xfrm>
        </p:spPr>
        <p:txBody>
          <a:bodyPr/>
          <a:lstStyle/>
          <a:p>
            <a:r>
              <a:rPr lang="en-US" dirty="0"/>
              <a:t>Involvement of Structure Task Force </a:t>
            </a:r>
          </a:p>
        </p:txBody>
      </p:sp>
      <p:sp>
        <p:nvSpPr>
          <p:cNvPr id="3" name="Subtitle 2"/>
          <p:cNvSpPr>
            <a:spLocks noGrp="1"/>
          </p:cNvSpPr>
          <p:nvPr>
            <p:ph type="subTitle" idx="10"/>
          </p:nvPr>
        </p:nvSpPr>
        <p:spPr>
          <a:xfrm>
            <a:off x="381000" y="133350"/>
            <a:ext cx="4724400" cy="152400"/>
          </a:xfrm>
        </p:spPr>
        <p:txBody>
          <a:bodyPr/>
          <a:lstStyle/>
          <a:p>
            <a:endParaRPr lang="en-US" dirty="0"/>
          </a:p>
        </p:txBody>
      </p:sp>
    </p:spTree>
    <p:extLst>
      <p:ext uri="{BB962C8B-B14F-4D97-AF65-F5344CB8AC3E}">
        <p14:creationId xmlns:p14="http://schemas.microsoft.com/office/powerpoint/2010/main" val="300392869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06991" y="1276350"/>
            <a:ext cx="8937009" cy="3276600"/>
          </a:xfrm>
        </p:spPr>
        <p:txBody>
          <a:bodyPr/>
          <a:lstStyle/>
          <a:p>
            <a:pPr marL="342900" lvl="1" indent="-342900">
              <a:spcBef>
                <a:spcPts val="500"/>
              </a:spcBef>
              <a:buChar char="•"/>
            </a:pPr>
            <a:r>
              <a:rPr lang="en-US" dirty="0">
                <a:cs typeface="ＭＳ Ｐゴシック" charset="0"/>
              </a:rPr>
              <a:t>Enhanced conceptual framework (CF) with more robust provisions to:  </a:t>
            </a:r>
          </a:p>
          <a:p>
            <a:pPr lvl="1">
              <a:spcBef>
                <a:spcPts val="500"/>
              </a:spcBef>
            </a:pPr>
            <a:r>
              <a:rPr lang="en-US" dirty="0"/>
              <a:t>Identify, evaluate and address threats</a:t>
            </a:r>
          </a:p>
          <a:p>
            <a:pPr lvl="1">
              <a:spcBef>
                <a:spcPts val="500"/>
              </a:spcBef>
            </a:pPr>
            <a:r>
              <a:rPr lang="en-US" dirty="0"/>
              <a:t>Emphasize that threats which are not at an acceptable level should be addressed in accordance to provisions in CF</a:t>
            </a:r>
          </a:p>
          <a:p>
            <a:pPr lvl="1">
              <a:spcBef>
                <a:spcPts val="500"/>
              </a:spcBef>
            </a:pPr>
            <a:r>
              <a:rPr lang="en-US" dirty="0"/>
              <a:t>Explains that there are some situations in which threats cannot be addressed by applying safeguards</a:t>
            </a:r>
          </a:p>
          <a:p>
            <a:pPr lvl="1">
              <a:spcBef>
                <a:spcPts val="500"/>
              </a:spcBef>
            </a:pPr>
            <a:r>
              <a:rPr lang="en-US" dirty="0"/>
              <a:t>Includes streamlined examples of safeguards that are better linked to threats </a:t>
            </a:r>
          </a:p>
          <a:p>
            <a:pPr lvl="1">
              <a:spcBef>
                <a:spcPts val="500"/>
              </a:spcBef>
            </a:pPr>
            <a:r>
              <a:rPr lang="en-US" dirty="0"/>
              <a:t>Clarifies the meaning of key terms used in the CF </a:t>
            </a:r>
          </a:p>
        </p:txBody>
      </p:sp>
      <p:sp>
        <p:nvSpPr>
          <p:cNvPr id="4" name="Title 3"/>
          <p:cNvSpPr>
            <a:spLocks noGrp="1"/>
          </p:cNvSpPr>
          <p:nvPr>
            <p:ph type="title"/>
          </p:nvPr>
        </p:nvSpPr>
        <p:spPr>
          <a:xfrm>
            <a:off x="381000" y="285750"/>
            <a:ext cx="7848600" cy="762000"/>
          </a:xfrm>
        </p:spPr>
        <p:txBody>
          <a:bodyPr/>
          <a:lstStyle/>
          <a:p>
            <a:r>
              <a:rPr lang="en-US" dirty="0"/>
              <a:t>Recap of Safeguards ED-1 Proposals </a:t>
            </a:r>
          </a:p>
        </p:txBody>
      </p:sp>
    </p:spTree>
    <p:extLst>
      <p:ext uri="{BB962C8B-B14F-4D97-AF65-F5344CB8AC3E}">
        <p14:creationId xmlns:p14="http://schemas.microsoft.com/office/powerpoint/2010/main" val="1326115031"/>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bwMode="auto">
          <a:xfrm>
            <a:off x="152400" y="1352550"/>
            <a:ext cx="86868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6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342900" lvl="1" indent="-342900">
              <a:spcBef>
                <a:spcPts val="1200"/>
              </a:spcBef>
              <a:buFontTx/>
              <a:buChar char="•"/>
            </a:pPr>
            <a:r>
              <a:rPr lang="en-US" dirty="0">
                <a:cs typeface="ＭＳ Ｐゴシック" charset="0"/>
              </a:rPr>
              <a:t>General support for project objectives and for Safeguards ED-2</a:t>
            </a:r>
          </a:p>
          <a:p>
            <a:pPr marL="342900" lvl="1" indent="-342900">
              <a:spcBef>
                <a:spcPts val="600"/>
              </a:spcBef>
              <a:buFontTx/>
              <a:buChar char="•"/>
            </a:pPr>
            <a:r>
              <a:rPr lang="en-US" dirty="0">
                <a:cs typeface="ＭＳ Ｐゴシック" charset="0"/>
              </a:rPr>
              <a:t>Comments raised about: </a:t>
            </a:r>
          </a:p>
          <a:p>
            <a:pPr lvl="1">
              <a:spcBef>
                <a:spcPts val="600"/>
              </a:spcBef>
              <a:buFont typeface="Arial" panose="020B0604020202020204" pitchFamily="34" charset="0"/>
              <a:buChar char="–"/>
            </a:pPr>
            <a:r>
              <a:rPr lang="en-US" sz="1600" dirty="0"/>
              <a:t>Matters relating to the permissibility of certain NAS to audit clients (mostly from regulators)</a:t>
            </a:r>
          </a:p>
          <a:p>
            <a:pPr lvl="1">
              <a:spcBef>
                <a:spcPts val="600"/>
              </a:spcBef>
              <a:buFont typeface="Arial" panose="020B0604020202020204" pitchFamily="34" charset="0"/>
              <a:buChar char="–"/>
            </a:pPr>
            <a:r>
              <a:rPr lang="en-US" sz="1600" dirty="0"/>
              <a:t>Proposal to extend prohibition for certain types of recruiting services to all entities: Support from some, but also some concerns (mostly from SMPs)</a:t>
            </a:r>
          </a:p>
          <a:p>
            <a:pPr lvl="1">
              <a:spcBef>
                <a:spcPts val="600"/>
              </a:spcBef>
              <a:buFont typeface="Arial" panose="020B0604020202020204" pitchFamily="34" charset="0"/>
              <a:buChar char="–"/>
            </a:pPr>
            <a:r>
              <a:rPr lang="en-US" sz="1600" dirty="0"/>
              <a:t>Certain IESBA agreed in principle decisions </a:t>
            </a:r>
          </a:p>
          <a:p>
            <a:pPr lvl="1">
              <a:spcBef>
                <a:spcPts val="600"/>
              </a:spcBef>
              <a:buFont typeface="Arial" panose="020B0604020202020204" pitchFamily="34" charset="0"/>
              <a:buChar char="–"/>
            </a:pPr>
            <a:r>
              <a:rPr lang="en-US" sz="1600" dirty="0"/>
              <a:t>Whether independence provisions relating to other assurance engagements should be the same as those for audit engagements (in particular for PIEs)</a:t>
            </a:r>
          </a:p>
          <a:p>
            <a:pPr marL="347472" lvl="1" indent="0">
              <a:spcBef>
                <a:spcPts val="600"/>
              </a:spcBef>
              <a:buNone/>
            </a:pPr>
            <a:endParaRPr lang="en-US" sz="1600" dirty="0"/>
          </a:p>
        </p:txBody>
      </p:sp>
      <p:sp>
        <p:nvSpPr>
          <p:cNvPr id="4" name="Title 3"/>
          <p:cNvSpPr txBox="1">
            <a:spLocks/>
          </p:cNvSpPr>
          <p:nvPr/>
        </p:nvSpPr>
        <p:spPr>
          <a:xfrm>
            <a:off x="304800" y="514350"/>
            <a:ext cx="7924800" cy="400050"/>
          </a:xfrm>
          <a:prstGeom prst="rect">
            <a:avLst/>
          </a:prstGeom>
        </p:spPr>
        <p:txBody>
          <a:bodyPr/>
          <a:lst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a:lstStyle>
          <a:p>
            <a:r>
              <a:rPr lang="en-US" kern="0" dirty="0"/>
              <a:t>Highlights of Comments </a:t>
            </a:r>
          </a:p>
        </p:txBody>
      </p:sp>
    </p:spTree>
    <p:extLst>
      <p:ext uri="{BB962C8B-B14F-4D97-AF65-F5344CB8AC3E}">
        <p14:creationId xmlns:p14="http://schemas.microsoft.com/office/powerpoint/2010/main" val="20081296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428750"/>
            <a:ext cx="8839200" cy="3207074"/>
          </a:xfrm>
        </p:spPr>
        <p:txBody>
          <a:bodyPr/>
          <a:lstStyle/>
          <a:p>
            <a:pPr marL="342900" lvl="1" indent="-342900">
              <a:spcBef>
                <a:spcPts val="600"/>
              </a:spcBef>
              <a:buFontTx/>
              <a:buChar char="•"/>
            </a:pPr>
            <a:r>
              <a:rPr lang="en-US" sz="2200" dirty="0">
                <a:cs typeface="ＭＳ Ｐゴシック" charset="0"/>
              </a:rPr>
              <a:t>Focus of Safeguards project is on clarifying the safeguards </a:t>
            </a:r>
          </a:p>
          <a:p>
            <a:pPr lvl="1">
              <a:spcBef>
                <a:spcPts val="600"/>
              </a:spcBef>
              <a:buFont typeface="Arial" panose="020B0604020202020204" pitchFamily="34" charset="0"/>
              <a:buChar char="–"/>
            </a:pPr>
            <a:r>
              <a:rPr lang="en-US" sz="1800" dirty="0"/>
              <a:t>NAS sections explain how firms and network firms should apply the enhanced CF to identify, evaluate and address threats to independence that are created by providing NAS to audit and assurance clients </a:t>
            </a:r>
          </a:p>
          <a:p>
            <a:pPr marL="342900" lvl="1" indent="-342900">
              <a:spcBef>
                <a:spcPts val="600"/>
              </a:spcBef>
              <a:buFontTx/>
              <a:buChar char="•"/>
            </a:pPr>
            <a:r>
              <a:rPr lang="en-US" sz="2200" dirty="0"/>
              <a:t>Clarification that safeguards </a:t>
            </a:r>
            <a:r>
              <a:rPr lang="en-US" sz="2200" u="sng" dirty="0"/>
              <a:t>may not </a:t>
            </a:r>
            <a:r>
              <a:rPr lang="en-US" sz="2200" dirty="0"/>
              <a:t>always be available or capable of addressing threats</a:t>
            </a:r>
          </a:p>
          <a:p>
            <a:pPr lvl="1">
              <a:spcBef>
                <a:spcPts val="600"/>
              </a:spcBef>
              <a:buFont typeface="Arial" panose="020B0604020202020204" pitchFamily="34" charset="0"/>
              <a:buChar char="–"/>
            </a:pPr>
            <a:r>
              <a:rPr lang="en-US" sz="1800" dirty="0"/>
              <a:t>For example, prohibition of certain recruiting services</a:t>
            </a:r>
          </a:p>
          <a:p>
            <a:pPr marL="342900" lvl="1" indent="-342900">
              <a:spcBef>
                <a:spcPts val="600"/>
              </a:spcBef>
              <a:buFontTx/>
              <a:buChar char="•"/>
            </a:pPr>
            <a:r>
              <a:rPr lang="en-US" sz="2200" dirty="0">
                <a:cs typeface="ＭＳ Ｐゴシック" charset="0"/>
              </a:rPr>
              <a:t>IESBA agreed to address matters relating to permissibility of NAS as separate work stream  </a:t>
            </a:r>
          </a:p>
          <a:p>
            <a:pPr marL="347472" lvl="1" indent="0">
              <a:spcBef>
                <a:spcPts val="600"/>
              </a:spcBef>
              <a:buNone/>
            </a:pPr>
            <a:endParaRPr lang="en-US" dirty="0">
              <a:cs typeface="ＭＳ Ｐゴシック" charset="0"/>
            </a:endParaRPr>
          </a:p>
        </p:txBody>
      </p:sp>
      <p:sp>
        <p:nvSpPr>
          <p:cNvPr id="4" name="Title 3"/>
          <p:cNvSpPr>
            <a:spLocks noGrp="1"/>
          </p:cNvSpPr>
          <p:nvPr>
            <p:ph type="title"/>
          </p:nvPr>
        </p:nvSpPr>
        <p:spPr>
          <a:xfrm>
            <a:off x="373039" y="531642"/>
            <a:ext cx="7543800" cy="400050"/>
          </a:xfrm>
        </p:spPr>
        <p:txBody>
          <a:bodyPr/>
          <a:lstStyle/>
          <a:p>
            <a:r>
              <a:rPr lang="en-US" dirty="0"/>
              <a:t>Permissibility of NAS </a:t>
            </a:r>
            <a:r>
              <a:rPr lang="en-US" dirty="0" smtClean="0"/>
              <a:t> </a:t>
            </a:r>
            <a:endParaRPr lang="en-US" dirty="0"/>
          </a:p>
        </p:txBody>
      </p:sp>
      <p:sp>
        <p:nvSpPr>
          <p:cNvPr id="5" name="Subtitle 4"/>
          <p:cNvSpPr>
            <a:spLocks noGrp="1"/>
          </p:cNvSpPr>
          <p:nvPr>
            <p:ph type="subTitle" idx="10"/>
          </p:nvPr>
        </p:nvSpPr>
        <p:spPr/>
        <p:txBody>
          <a:bodyPr/>
          <a:lstStyle/>
          <a:p>
            <a:endParaRPr lang="en-US"/>
          </a:p>
        </p:txBody>
      </p:sp>
    </p:spTree>
    <p:extLst>
      <p:ext uri="{BB962C8B-B14F-4D97-AF65-F5344CB8AC3E}">
        <p14:creationId xmlns:p14="http://schemas.microsoft.com/office/powerpoint/2010/main" val="383169622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581150"/>
            <a:ext cx="8458200" cy="3063240"/>
          </a:xfrm>
        </p:spPr>
        <p:txBody>
          <a:bodyPr/>
          <a:lstStyle/>
          <a:p>
            <a:pPr marL="457200" indent="-457200">
              <a:buFont typeface="+mj-lt"/>
              <a:buAutoNum type="arabicPeriod"/>
            </a:pPr>
            <a:r>
              <a:rPr lang="en-US" dirty="0"/>
              <a:t>Do IESBA members agree with Task Force’s conclusions about the issues raised relating to permissibility of NAS?</a:t>
            </a: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Matter for IESBA Consideration </a:t>
            </a:r>
          </a:p>
        </p:txBody>
      </p:sp>
    </p:spTree>
    <p:extLst>
      <p:ext uri="{BB962C8B-B14F-4D97-AF65-F5344CB8AC3E}">
        <p14:creationId xmlns:p14="http://schemas.microsoft.com/office/powerpoint/2010/main" val="8990322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0207" y="1352550"/>
            <a:ext cx="8915400" cy="3207074"/>
          </a:xfrm>
        </p:spPr>
        <p:txBody>
          <a:bodyPr/>
          <a:lstStyle/>
          <a:p>
            <a:pPr marL="342900" lvl="1" indent="-342900">
              <a:spcBef>
                <a:spcPts val="600"/>
              </a:spcBef>
              <a:buFontTx/>
              <a:buChar char="•"/>
            </a:pPr>
            <a:r>
              <a:rPr lang="en-US" sz="2200" dirty="0">
                <a:cs typeface="ＭＳ Ｐゴシック" charset="0"/>
              </a:rPr>
              <a:t>Safeguards ED-2 extended PIE prohibition to all entities </a:t>
            </a:r>
          </a:p>
          <a:p>
            <a:pPr marL="342900" lvl="1" indent="-342900">
              <a:spcBef>
                <a:spcPts val="600"/>
              </a:spcBef>
              <a:buFontTx/>
              <a:buChar char="•"/>
            </a:pPr>
            <a:r>
              <a:rPr lang="en-US" sz="2200" dirty="0">
                <a:cs typeface="ＭＳ Ｐゴシック" charset="0"/>
              </a:rPr>
              <a:t>Prohibition applies to specific types of recruiting services:</a:t>
            </a:r>
          </a:p>
          <a:p>
            <a:pPr lvl="1">
              <a:spcBef>
                <a:spcPts val="600"/>
              </a:spcBef>
              <a:buFont typeface="Arial" panose="020B0604020202020204" pitchFamily="34" charset="0"/>
              <a:buChar char="–"/>
            </a:pPr>
            <a:r>
              <a:rPr lang="en-US" sz="1800" dirty="0"/>
              <a:t>Searching for or seeking out candidates for such positions</a:t>
            </a:r>
          </a:p>
          <a:p>
            <a:pPr lvl="1">
              <a:spcBef>
                <a:spcPts val="600"/>
              </a:spcBef>
              <a:buFont typeface="Arial" panose="020B0604020202020204" pitchFamily="34" charset="0"/>
              <a:buChar char="–"/>
            </a:pPr>
            <a:r>
              <a:rPr lang="en-US" sz="1800" dirty="0"/>
              <a:t>Undertaking reference checks of prospective candidates for such positions</a:t>
            </a:r>
          </a:p>
          <a:p>
            <a:r>
              <a:rPr lang="en-US" sz="2200" dirty="0"/>
              <a:t>Prohibition applies to specific positions:</a:t>
            </a:r>
          </a:p>
          <a:p>
            <a:pPr lvl="1"/>
            <a:r>
              <a:rPr lang="en-US" dirty="0"/>
              <a:t>Director or officer of the entity </a:t>
            </a:r>
          </a:p>
          <a:p>
            <a:pPr lvl="1"/>
            <a:r>
              <a:rPr lang="en-US" dirty="0"/>
              <a:t>Senior management in a position to exert significant influence over preparation of client’s accounting records or f/s on which firm will opine</a:t>
            </a:r>
          </a:p>
        </p:txBody>
      </p:sp>
      <p:sp>
        <p:nvSpPr>
          <p:cNvPr id="4" name="Title 3"/>
          <p:cNvSpPr>
            <a:spLocks noGrp="1"/>
          </p:cNvSpPr>
          <p:nvPr>
            <p:ph type="title"/>
          </p:nvPr>
        </p:nvSpPr>
        <p:spPr/>
        <p:txBody>
          <a:bodyPr/>
          <a:lstStyle/>
          <a:p>
            <a:r>
              <a:rPr lang="en-US" dirty="0"/>
              <a:t>Prohibition of Certain Recruiting Services </a:t>
            </a:r>
          </a:p>
        </p:txBody>
      </p:sp>
      <p:sp>
        <p:nvSpPr>
          <p:cNvPr id="5" name="Subtitle 4"/>
          <p:cNvSpPr>
            <a:spLocks noGrp="1"/>
          </p:cNvSpPr>
          <p:nvPr>
            <p:ph type="subTitle" idx="10"/>
          </p:nvPr>
        </p:nvSpPr>
        <p:spPr/>
        <p:txBody>
          <a:bodyPr/>
          <a:lstStyle/>
          <a:p>
            <a:endParaRPr lang="en-US"/>
          </a:p>
        </p:txBody>
      </p:sp>
    </p:spTree>
    <p:extLst>
      <p:ext uri="{BB962C8B-B14F-4D97-AF65-F5344CB8AC3E}">
        <p14:creationId xmlns:p14="http://schemas.microsoft.com/office/powerpoint/2010/main" val="74698580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theme/theme1.xml><?xml version="1.0" encoding="utf-8"?>
<a:theme xmlns:a="http://schemas.openxmlformats.org/drawingml/2006/main" name="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0150423 Forum of Firms IESBA Peter Hughes" id="{855BE383-8B6C-4EB1-8557-672D5CCEBC22}" vid="{F4A2DCA7-B248-4570-8002-E7D7FAD854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20150423 Forum of Firms IESBA Peter Hughes</Template>
  <TotalTime>3256</TotalTime>
  <Words>1855</Words>
  <Application>Microsoft Office PowerPoint</Application>
  <PresentationFormat>On-screen Show (16:9)</PresentationFormat>
  <Paragraphs>192</Paragraphs>
  <Slides>31</Slides>
  <Notes>28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MS PGothic</vt:lpstr>
      <vt:lpstr>MS PGothic</vt:lpstr>
      <vt:lpstr>Arial</vt:lpstr>
      <vt:lpstr>Bauer Bodoni Std</vt:lpstr>
      <vt:lpstr>Calibri</vt:lpstr>
      <vt:lpstr>ヒラギノ角ゴ Pro W3</vt:lpstr>
      <vt:lpstr>IESBA_Powerpoint_template_GREEN RIBBON_WIDESCREEN</vt:lpstr>
      <vt:lpstr>Safeguards Phase 2</vt:lpstr>
      <vt:lpstr>Objectives </vt:lpstr>
      <vt:lpstr>Introduction </vt:lpstr>
      <vt:lpstr>Involvement of Structure Task Force </vt:lpstr>
      <vt:lpstr>Recap of Safeguards ED-1 Proposals </vt:lpstr>
      <vt:lpstr>PowerPoint Presentation</vt:lpstr>
      <vt:lpstr>Permissibility of NAS  </vt:lpstr>
      <vt:lpstr>Matter for IESBA Consideration </vt:lpstr>
      <vt:lpstr>Prohibition of Certain Recruiting Services </vt:lpstr>
      <vt:lpstr>Prohibition of Certain Recruiting Services </vt:lpstr>
      <vt:lpstr>Suggested Safeguards </vt:lpstr>
      <vt:lpstr>Task Force Proposal </vt:lpstr>
      <vt:lpstr>Matter for IESBA Consideration </vt:lpstr>
      <vt:lpstr>Types of General NAS Safeguards – Recap </vt:lpstr>
      <vt:lpstr>Appropriateness of Safeguards </vt:lpstr>
      <vt:lpstr>Other Concerns Raised</vt:lpstr>
      <vt:lpstr>Suggestion to Improve NAS Safeguards</vt:lpstr>
      <vt:lpstr>Task Force Preliminary Proposals </vt:lpstr>
      <vt:lpstr>Matter for IESBA Consideration </vt:lpstr>
      <vt:lpstr>Other Matters Relevant to Revising S600 </vt:lpstr>
      <vt:lpstr>Proposed Section 950 and Conforming Amendments </vt:lpstr>
      <vt:lpstr>Matter for IESBA Consideration </vt:lpstr>
      <vt:lpstr>Feedback on Phase 1 Decisions </vt:lpstr>
      <vt:lpstr>“Factors Relevant to Evaluate Threats” Vs Safeguards </vt:lpstr>
      <vt:lpstr>RITP</vt:lpstr>
      <vt:lpstr>Acceptable Level </vt:lpstr>
      <vt:lpstr>Task Force Proposals </vt:lpstr>
      <vt:lpstr>Matter for IESBA Consideration </vt:lpstr>
      <vt:lpstr>Matters for IESBA Noting and Further Consideration </vt:lpstr>
      <vt:lpstr>Matter for IESBA Consideration </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IESBA Project Updates</dc:title>
  <dc:creator>Louisa Stevens</dc:creator>
  <cp:lastModifiedBy>Geoffrey Kwan</cp:lastModifiedBy>
  <cp:revision>342</cp:revision>
  <cp:lastPrinted>2016-06-27T16:40:54Z</cp:lastPrinted>
  <dcterms:created xsi:type="dcterms:W3CDTF">2015-04-17T20:16:07Z</dcterms:created>
  <dcterms:modified xsi:type="dcterms:W3CDTF">2017-06-27T20:37:40Z</dcterms:modified>
</cp:coreProperties>
</file>