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6"/>
  </p:notesMasterIdLst>
  <p:handoutMasterIdLst>
    <p:handoutMasterId r:id="rId17"/>
  </p:handoutMasterIdLst>
  <p:sldIdLst>
    <p:sldId id="328" r:id="rId2"/>
    <p:sldId id="370" r:id="rId3"/>
    <p:sldId id="371" r:id="rId4"/>
    <p:sldId id="372" r:id="rId5"/>
    <p:sldId id="376" r:id="rId6"/>
    <p:sldId id="374" r:id="rId7"/>
    <p:sldId id="373" r:id="rId8"/>
    <p:sldId id="377" r:id="rId9"/>
    <p:sldId id="382" r:id="rId10"/>
    <p:sldId id="378" r:id="rId11"/>
    <p:sldId id="379" r:id="rId12"/>
    <p:sldId id="311" r:id="rId13"/>
    <p:sldId id="381" r:id="rId14"/>
    <p:sldId id="276" r:id="rId15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76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ICPA" initials="A" lastIdx="16" clrIdx="0"/>
  <p:cmAuthor id="1" name="Chris Jackson" initials="CJ" lastIdx="1" clrIdx="1"/>
  <p:cmAuthor id="2" name="Lisa Snyder" initials="LS" lastIdx="24" clrIdx="2">
    <p:extLst/>
  </p:cmAuthor>
  <p:cmAuthor id="3" name="Kaushal Gandhi" initials="KG" lastIdx="13" clrIdx="3">
    <p:extLst/>
  </p:cmAuthor>
  <p:cmAuthor id="4" name="IESBA Staff" initials="STAFF" lastIdx="2" clrIdx="4">
    <p:extLst/>
  </p:cmAuthor>
  <p:cmAuthor id="5" name="Helene Agélii" initials="" lastIdx="8" clrIdx="5"/>
  <p:cmAuthor id="6" name="Diane Jules" initials="DJ" lastIdx="16" clrIdx="6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80"/>
    <a:srgbClr val="12A9D9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4887" autoAdjust="0"/>
    <p:restoredTop sz="47526" autoAdjust="0"/>
  </p:normalViewPr>
  <p:slideViewPr>
    <p:cSldViewPr showGuides="1">
      <p:cViewPr varScale="1">
        <p:scale>
          <a:sx n="68" d="100"/>
          <a:sy n="68" d="100"/>
        </p:scale>
        <p:origin x="2808" y="60"/>
      </p:cViewPr>
      <p:guideLst>
        <p:guide orient="horz" pos="1476"/>
        <p:guide orient="horz" pos="295"/>
        <p:guide orient="horz" pos="852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3438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6/18/2017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77" tIns="46238" rIns="92477" bIns="462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7" tIns="46238" rIns="92477" bIns="4623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77" tIns="46238" rIns="92477" bIns="4623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wrap="square" lIns="92477" tIns="46238" rIns="92477" bIns="462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9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US" b="0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62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0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36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81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80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8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3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94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11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61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01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76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0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86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US" sz="20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9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of Part </a:t>
            </a:r>
            <a:r>
              <a:rPr lang="en-US" dirty="0" smtClean="0"/>
              <a:t>C Phase 2 - </a:t>
            </a:r>
            <a:br>
              <a:rPr lang="en-US" dirty="0" smtClean="0"/>
            </a:br>
            <a:r>
              <a:rPr lang="en-US" dirty="0" smtClean="0"/>
              <a:t>Inducements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Helene Agélii </a:t>
            </a:r>
            <a:r>
              <a:rPr lang="en-US" sz="2200" dirty="0" smtClean="0">
                <a:latin typeface="Arial" charset="0"/>
              </a:rPr>
              <a:t>– IESBA member and Task </a:t>
            </a:r>
            <a:r>
              <a:rPr lang="en-US" sz="2200" dirty="0">
                <a:latin typeface="Arial" charset="0"/>
              </a:rPr>
              <a:t>Force Chair</a:t>
            </a:r>
          </a:p>
          <a:p>
            <a:endParaRPr lang="en-US" sz="1800" dirty="0">
              <a:latin typeface="Arial" charset="0"/>
            </a:endParaRPr>
          </a:p>
          <a:p>
            <a:r>
              <a:rPr lang="en-US" sz="1800" dirty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 </a:t>
            </a:r>
          </a:p>
          <a:p>
            <a:r>
              <a:rPr lang="en-US" sz="1800" dirty="0" smtClean="0">
                <a:latin typeface="Arial" charset="0"/>
              </a:rPr>
              <a:t>June 19-21, </a:t>
            </a:r>
            <a:r>
              <a:rPr lang="en-US" sz="1800" dirty="0">
                <a:latin typeface="Arial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5607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420 and 906 – Conforming Amendments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356360"/>
            <a:ext cx="4191000" cy="319659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TF’s approach and rationale: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Takes into account Board input during March 2017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Retain the scope of </a:t>
            </a:r>
            <a:r>
              <a:rPr lang="en-US" sz="2000" dirty="0"/>
              <a:t>S</a:t>
            </a:r>
            <a:r>
              <a:rPr lang="en-US" sz="2000" dirty="0" smtClean="0"/>
              <a:t>420 and S906 to gifts and hospitality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Holistic approach vs new elements in the sections</a:t>
            </a:r>
            <a:endParaRPr lang="en-US" sz="2000" dirty="0"/>
          </a:p>
          <a:p>
            <a:pPr marL="347472" lvl="1" indent="0">
              <a:buNone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 bwMode="auto">
          <a:xfrm>
            <a:off x="5029200" y="1352550"/>
            <a:ext cx="3346556" cy="316420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ea typeface="ヒラギノ角ゴ Pro W3" charset="-128"/>
                <a:cs typeface="ヒラギノ角ゴ Pro W3" charset="-128"/>
              </a:rPr>
              <a:t>Provisions for all PAPPs when offering and accepting all inducements – S340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ight Arrow 4"/>
          <p:cNvSpPr/>
          <p:nvPr/>
        </p:nvSpPr>
        <p:spPr bwMode="auto">
          <a:xfrm rot="20711078">
            <a:off x="3915271" y="3133252"/>
            <a:ext cx="1009292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943600" y="2647950"/>
            <a:ext cx="2057400" cy="1505994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7885" y="3199837"/>
            <a:ext cx="2338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Audits &amp; reviews – S420</a:t>
            </a:r>
          </a:p>
          <a:p>
            <a:pPr algn="ctr"/>
            <a:r>
              <a:rPr lang="en-US" sz="1400" dirty="0" smtClean="0"/>
              <a:t>Other assurance</a:t>
            </a:r>
            <a:r>
              <a:rPr lang="en-US" sz="1400" dirty="0"/>
              <a:t> – </a:t>
            </a:r>
            <a:r>
              <a:rPr lang="en-US" sz="1400" dirty="0" smtClean="0"/>
              <a:t>S906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080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420 and 906 – Conforming Amendments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356360"/>
            <a:ext cx="8458200" cy="30632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Rationale for key changes to turnaround version: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Title changed back to “Gifts and Hospitality”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Introduction Section (paras 420.2 and 906.2)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Merging 420.5 A1 with R420.4 (906.5 A1 with R906.4)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Sections 420 (Revised) and 906 (Revised)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4876800" cy="616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Matters for Board’s Consideration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114550"/>
            <a:ext cx="853440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Does </a:t>
            </a: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IESBA agree with </a:t>
            </a: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proposed conforming amendments to proposed S420 and S906</a:t>
            </a: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5625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dirty="0" smtClean="0"/>
              <a:t>Release ED – July 2017 </a:t>
            </a:r>
          </a:p>
          <a:p>
            <a:r>
              <a:rPr lang="en-US" dirty="0" smtClean="0"/>
              <a:t>120 </a:t>
            </a:r>
            <a:r>
              <a:rPr lang="en-US" dirty="0"/>
              <a:t>day comment </a:t>
            </a:r>
            <a:r>
              <a:rPr lang="en-US" dirty="0" smtClean="0"/>
              <a:t>period – Nov 2017</a:t>
            </a:r>
          </a:p>
          <a:p>
            <a:r>
              <a:rPr lang="en-US" dirty="0" smtClean="0"/>
              <a:t>Full review of ED comments – March 2018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</a:t>
            </a:r>
            <a:r>
              <a:rPr lang="en-US" dirty="0"/>
              <a:t>Forward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2979986"/>
            <a:ext cx="528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Matters for Board’s Consideration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469779"/>
            <a:ext cx="853440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Do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IESBA members agree with the proposed timeline and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MS Mincho" panose="02020609040205080304" pitchFamily="49" charset="-128"/>
                <a:cs typeface="Times New Roman" panose="02020603050405020304" pitchFamily="18" charset="0"/>
              </a:rPr>
              <a:t>the exposure period?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284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Part C Phase 1</a:t>
            </a:r>
          </a:p>
          <a:p>
            <a:pPr marL="801688" indent="-344488"/>
            <a:r>
              <a:rPr lang="en-US" dirty="0" smtClean="0"/>
              <a:t>Restructured text included in Structured ED-2 </a:t>
            </a:r>
          </a:p>
          <a:p>
            <a:pPr marL="801688" indent="-344488"/>
            <a:endParaRPr lang="en-US" sz="20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Part C Phase 2</a:t>
            </a:r>
          </a:p>
          <a:p>
            <a:pPr marL="801688" lvl="1" indent="-344488">
              <a:buFont typeface="Arial" panose="020B0604020202020204" pitchFamily="34" charset="0"/>
              <a:buChar char="•"/>
            </a:pPr>
            <a:r>
              <a:rPr lang="en-US" sz="2400" dirty="0" smtClean="0"/>
              <a:t>Applicability – Full review of ED comments (tomorrow)</a:t>
            </a:r>
          </a:p>
          <a:p>
            <a:pPr marL="801688" lvl="1" indent="-344488">
              <a:buFont typeface="Arial" panose="020B0604020202020204" pitchFamily="34" charset="0"/>
              <a:buChar char="•"/>
            </a:pPr>
            <a:r>
              <a:rPr lang="en-US" sz="2400" dirty="0" smtClean="0"/>
              <a:t>Inducements – Aim to obtain Board approval for exposure at this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C – Projects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March 2017 Board meeting </a:t>
            </a:r>
          </a:p>
          <a:p>
            <a:pPr marL="801688" lvl="1" indent="-3444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Focus on S250 (PAIBs)</a:t>
            </a:r>
          </a:p>
          <a:p>
            <a:pPr marL="801688" lvl="1" indent="-3444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Highlighted consequential amendments to S340 (PAPPs)</a:t>
            </a:r>
          </a:p>
          <a:p>
            <a:pPr marL="801688" lvl="1" indent="-3444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Discussed S420 and S906 (Audit, Review and other Assurance Engagements)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May 2017 Board teleconference </a:t>
            </a:r>
          </a:p>
          <a:p>
            <a:pPr marL="801688" lvl="1" indent="-344488">
              <a:buFont typeface="Arial" panose="020B0604020202020204" pitchFamily="34" charset="0"/>
              <a:buChar char="•"/>
            </a:pPr>
            <a:r>
              <a:rPr lang="en-US" dirty="0" smtClean="0"/>
              <a:t>Substantive Board agreement reached on Section 250 text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Inducements – Recap of Board Discussions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3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Inducements – Outline of Session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7650" y="1353096"/>
            <a:ext cx="2247900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13C80"/>
                </a:solidFill>
              </a:rPr>
              <a:t>Section 250</a:t>
            </a:r>
          </a:p>
          <a:p>
            <a:pPr algn="ctr"/>
            <a:r>
              <a:rPr lang="en-US" sz="2000" dirty="0" smtClean="0"/>
              <a:t>Discuss and agree to finalized text for ED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66053" y="2581754"/>
            <a:ext cx="251460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13C80"/>
                </a:solidFill>
              </a:rPr>
              <a:t>Sections 420/906</a:t>
            </a:r>
          </a:p>
          <a:p>
            <a:pPr algn="ctr"/>
            <a:r>
              <a:rPr lang="en-US" sz="2000" dirty="0" smtClean="0"/>
              <a:t>Discuss and agree on </a:t>
            </a:r>
            <a:r>
              <a:rPr lang="en-US" sz="2000" dirty="0"/>
              <a:t>c</a:t>
            </a:r>
            <a:r>
              <a:rPr lang="en-US" sz="2000" dirty="0" smtClean="0"/>
              <a:t>onforming amendments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318361" y="2073922"/>
            <a:ext cx="2343150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13C80"/>
                </a:solidFill>
              </a:rPr>
              <a:t>Section 340</a:t>
            </a:r>
          </a:p>
          <a:p>
            <a:pPr algn="ctr"/>
            <a:r>
              <a:rPr lang="en-US" sz="2000" dirty="0" smtClean="0"/>
              <a:t>Discuss and agree on consequential amendments</a:t>
            </a:r>
            <a:endParaRPr lang="en-US" sz="2000" dirty="0"/>
          </a:p>
        </p:txBody>
      </p:sp>
      <p:sp>
        <p:nvSpPr>
          <p:cNvPr id="8" name="Right Arrow 7"/>
          <p:cNvSpPr/>
          <p:nvPr/>
        </p:nvSpPr>
        <p:spPr bwMode="auto">
          <a:xfrm rot="1608005">
            <a:off x="2643187" y="1934042"/>
            <a:ext cx="609600" cy="436096"/>
          </a:xfrm>
          <a:prstGeom prst="rightArrow">
            <a:avLst>
              <a:gd name="adj1" fmla="val 4572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1608005">
            <a:off x="5697099" y="2961515"/>
            <a:ext cx="609600" cy="436096"/>
          </a:xfrm>
          <a:prstGeom prst="rightArrow">
            <a:avLst>
              <a:gd name="adj1" fmla="val 45721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834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 support from Board during teleconference </a:t>
            </a:r>
          </a:p>
          <a:p>
            <a:r>
              <a:rPr lang="en-US" dirty="0" smtClean="0"/>
              <a:t>Key changes highlighted in </a:t>
            </a:r>
            <a:r>
              <a:rPr lang="en-US" sz="2000" dirty="0" smtClean="0"/>
              <a:t>Agenda Item 2-A</a:t>
            </a:r>
            <a:r>
              <a:rPr lang="en-US" dirty="0" smtClean="0"/>
              <a:t>: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dirty="0" smtClean="0"/>
              <a:t>Reverse order of clauses in R250.5 – PA needs to have some knowledge to begin with  </a:t>
            </a:r>
            <a:endParaRPr lang="en-US" dirty="0"/>
          </a:p>
          <a:p>
            <a:pPr lvl="1">
              <a:buFont typeface="Arial" panose="020B0604020202020204" pitchFamily="34" charset="0"/>
              <a:buChar char="−"/>
            </a:pPr>
            <a:r>
              <a:rPr lang="en-US" dirty="0" smtClean="0"/>
              <a:t>Subheadings made clearer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250 – Revisions since May 2017 Teleconference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9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4876800" cy="616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 for Board’s Consideration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Section 250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190750"/>
            <a:ext cx="8305800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TF’s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proposals in Agenda Item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2-B </a:t>
            </a:r>
          </a:p>
          <a:p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Does IESBA agree with revised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text for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proposed S250? 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9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352551"/>
            <a:ext cx="1828800" cy="31242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anchor="t" anchorCtr="0"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1800" b="1" dirty="0" smtClean="0"/>
              <a:t>Agreed-in-Principle Text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800" kern="1200" dirty="0" smtClean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kern="1200" dirty="0" smtClean="0"/>
              <a:t>Restructured </a:t>
            </a:r>
            <a:r>
              <a:rPr lang="en-US" sz="1800" kern="1200" dirty="0"/>
              <a:t>extant provisions for PAPPs (S340</a:t>
            </a:r>
            <a:r>
              <a:rPr lang="en-US" sz="1800" kern="1200" dirty="0" smtClean="0"/>
              <a:t>)</a:t>
            </a:r>
            <a:endParaRPr lang="en-US" sz="18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340 – Consequential Amendments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267200" y="1352551"/>
            <a:ext cx="4610100" cy="3124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13C8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Tx/>
              <a:buNone/>
            </a:pPr>
            <a:r>
              <a:rPr lang="en-US" sz="1800" b="1" kern="0" dirty="0" smtClean="0">
                <a:solidFill>
                  <a:srgbClr val="013C80"/>
                </a:solidFill>
              </a:rPr>
              <a:t>Proposed Section 340 (Revised)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Cover all </a:t>
            </a:r>
            <a:r>
              <a:rPr lang="en-US" sz="1800" dirty="0" smtClean="0">
                <a:solidFill>
                  <a:srgbClr val="013C80"/>
                </a:solidFill>
              </a:rPr>
              <a:t>types of inducements</a:t>
            </a:r>
            <a:endParaRPr lang="en-US" sz="1800" dirty="0">
              <a:solidFill>
                <a:srgbClr val="013C80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Include offering of inducements by PAs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Provides definition of inducements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Clear prohibitions and requirements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How to determine intent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Guidance on applying CF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Expanded section on ICFM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13C80"/>
                </a:solidFill>
              </a:rPr>
              <a:t>Reference to </a:t>
            </a:r>
            <a:r>
              <a:rPr lang="en-US" sz="1800" dirty="0" smtClean="0">
                <a:solidFill>
                  <a:srgbClr val="013C80"/>
                </a:solidFill>
              </a:rPr>
              <a:t>other sections</a:t>
            </a:r>
            <a:endParaRPr lang="en-US" sz="1800" dirty="0">
              <a:solidFill>
                <a:srgbClr val="013C80"/>
              </a:solidFill>
            </a:endParaRPr>
          </a:p>
          <a:p>
            <a:pPr marL="0" indent="0">
              <a:buFontTx/>
              <a:buNone/>
            </a:pPr>
            <a:endParaRPr lang="en-US" sz="2000" kern="0" dirty="0"/>
          </a:p>
        </p:txBody>
      </p:sp>
      <p:sp>
        <p:nvSpPr>
          <p:cNvPr id="14" name="Right Arrow 13"/>
          <p:cNvSpPr/>
          <p:nvPr/>
        </p:nvSpPr>
        <p:spPr bwMode="auto">
          <a:xfrm>
            <a:off x="1938435" y="1792509"/>
            <a:ext cx="22098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5000" y="2289282"/>
            <a:ext cx="2295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Changes to enhance guidance for PAPPs when dealing with inducements</a:t>
            </a:r>
            <a:r>
              <a:rPr lang="en-US" sz="1600" i="1" dirty="0"/>
              <a:t>, thereby </a:t>
            </a:r>
            <a:r>
              <a:rPr lang="en-US" sz="1600" i="1" dirty="0" smtClean="0"/>
              <a:t>making Code </a:t>
            </a:r>
            <a:r>
              <a:rPr lang="en-US" sz="1600" i="1" dirty="0"/>
              <a:t>more robust </a:t>
            </a:r>
          </a:p>
        </p:txBody>
      </p:sp>
      <p:sp>
        <p:nvSpPr>
          <p:cNvPr id="18" name="Right Arrow 17"/>
          <p:cNvSpPr/>
          <p:nvPr/>
        </p:nvSpPr>
        <p:spPr bwMode="auto">
          <a:xfrm>
            <a:off x="1905000" y="3975763"/>
            <a:ext cx="22098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05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340 – Consequential Amendments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356360"/>
            <a:ext cx="8458200" cy="30632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Agenda Item 2-C highlights how the text in S250 has been tailored for PAPPs/client relationship: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Changed reference to entities/individuals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Tweaked examples in certain paras. (e.g., 340.11 A4, 340.13 A1)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Removed PAIB references to S240 and S270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Added references to International Independence Standards (S420 and S906)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07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Section 340</a:t>
            </a:r>
            <a:r>
              <a:rPr lang="en-US" dirty="0"/>
              <a:t> 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4876800" cy="616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 for Board’s Consideration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006636"/>
            <a:ext cx="85344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Does IESBA agree with proposals in proposed Section 340</a:t>
            </a:r>
            <a:r>
              <a:rPr lang="en-US" sz="2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5945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9927</TotalTime>
  <Words>544</Words>
  <Application>Microsoft Office PowerPoint</Application>
  <PresentationFormat>On-screen Show (16:9)</PresentationFormat>
  <Paragraphs>106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MS Mincho</vt:lpstr>
      <vt:lpstr>MS PGothic</vt:lpstr>
      <vt:lpstr>MS PGothic</vt:lpstr>
      <vt:lpstr>Arial</vt:lpstr>
      <vt:lpstr>Bauer Bodoni Std</vt:lpstr>
      <vt:lpstr>Calibri</vt:lpstr>
      <vt:lpstr>Courier New</vt:lpstr>
      <vt:lpstr>Times New Roman</vt:lpstr>
      <vt:lpstr>ヒラギノ角ゴ Pro W3</vt:lpstr>
      <vt:lpstr>IESBA_Powerpoint_template_GREEN RIBBON_WIDESCREEN</vt:lpstr>
      <vt:lpstr>Review of Part C Phase 2 -  Inducements</vt:lpstr>
      <vt:lpstr>Part C – Projects Status</vt:lpstr>
      <vt:lpstr>Inducements – Recap of Board Discussions</vt:lpstr>
      <vt:lpstr>Inducements – Outline of Session</vt:lpstr>
      <vt:lpstr>Section 250 – Revisions since May 2017 Teleconference </vt:lpstr>
      <vt:lpstr>Proposed Section 250</vt:lpstr>
      <vt:lpstr>Section 340 – Consequential Amendments</vt:lpstr>
      <vt:lpstr>Section 340 – Consequential Amendments</vt:lpstr>
      <vt:lpstr>Proposed Section 340 </vt:lpstr>
      <vt:lpstr>Sections 420 and 906 – Conforming Amendments</vt:lpstr>
      <vt:lpstr>Sections 420 and 906 – Conforming Amendments</vt:lpstr>
      <vt:lpstr>Proposed Sections 420 (Revised) and 906 (Revised)</vt:lpstr>
      <vt:lpstr>Way Forward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Geoffrey Kwan</cp:lastModifiedBy>
  <cp:revision>472</cp:revision>
  <cp:lastPrinted>2017-03-07T19:24:04Z</cp:lastPrinted>
  <dcterms:created xsi:type="dcterms:W3CDTF">2014-03-04T20:18:41Z</dcterms:created>
  <dcterms:modified xsi:type="dcterms:W3CDTF">2017-06-19T00:10:32Z</dcterms:modified>
</cp:coreProperties>
</file>