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726" r:id="rId1"/>
  </p:sldMasterIdLst>
  <p:notesMasterIdLst>
    <p:notesMasterId r:id="rId24"/>
  </p:notesMasterIdLst>
  <p:handoutMasterIdLst>
    <p:handoutMasterId r:id="rId25"/>
  </p:handoutMasterIdLst>
  <p:sldIdLst>
    <p:sldId id="328" r:id="rId2"/>
    <p:sldId id="370" r:id="rId3"/>
    <p:sldId id="384" r:id="rId4"/>
    <p:sldId id="382" r:id="rId5"/>
    <p:sldId id="387" r:id="rId6"/>
    <p:sldId id="383" r:id="rId7"/>
    <p:sldId id="404" r:id="rId8"/>
    <p:sldId id="385" r:id="rId9"/>
    <p:sldId id="388" r:id="rId10"/>
    <p:sldId id="402" r:id="rId11"/>
    <p:sldId id="403" r:id="rId12"/>
    <p:sldId id="390" r:id="rId13"/>
    <p:sldId id="391" r:id="rId14"/>
    <p:sldId id="405" r:id="rId15"/>
    <p:sldId id="395" r:id="rId16"/>
    <p:sldId id="396" r:id="rId17"/>
    <p:sldId id="397" r:id="rId18"/>
    <p:sldId id="398" r:id="rId19"/>
    <p:sldId id="399" r:id="rId20"/>
    <p:sldId id="400" r:id="rId21"/>
    <p:sldId id="381" r:id="rId22"/>
    <p:sldId id="276" r:id="rId23"/>
  </p:sldIdLst>
  <p:sldSz cx="9144000" cy="5143500" type="screen16x9"/>
  <p:notesSz cx="6950075" cy="9236075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1476" userDrawn="1">
          <p15:clr>
            <a:srgbClr val="A4A3A4"/>
          </p15:clr>
        </p15:guide>
        <p15:guide id="2" orient="horz" pos="295">
          <p15:clr>
            <a:srgbClr val="A4A3A4"/>
          </p15:clr>
        </p15:guide>
        <p15:guide id="3" orient="horz" pos="852" userDrawn="1">
          <p15:clr>
            <a:srgbClr val="A4A3A4"/>
          </p15:clr>
        </p15:guide>
        <p15:guide id="4" orient="horz" pos="2784">
          <p15:clr>
            <a:srgbClr val="A4A3A4"/>
          </p15:clr>
        </p15:guide>
        <p15:guide id="5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AICPA" initials="A" lastIdx="16" clrIdx="0"/>
  <p:cmAuthor id="7" name="Diane Jules" initials="DJ" lastIdx="10" clrIdx="7">
    <p:extLst>
      <p:ext uri="{19B8F6BF-5375-455C-9EA6-DF929625EA0E}">
        <p15:presenceInfo xmlns:p15="http://schemas.microsoft.com/office/powerpoint/2012/main" userId="S-1-5-21-1801674531-1972579041-839522115-7232" providerId="AD"/>
      </p:ext>
    </p:extLst>
  </p:cmAuthor>
  <p:cmAuthor id="1" name="Chris Jackson" initials="CJ" lastIdx="1" clrIdx="1"/>
  <p:cmAuthor id="2" name="Lisa Snyder" initials="LS" lastIdx="24" clrIdx="2">
    <p:extLst/>
  </p:cmAuthor>
  <p:cmAuthor id="3" name="Kaushal Gandhi" initials="KG" lastIdx="13" clrIdx="3">
    <p:extLst/>
  </p:cmAuthor>
  <p:cmAuthor id="4" name="IESBA Staff" initials="STAFF" lastIdx="2" clrIdx="4">
    <p:extLst/>
  </p:cmAuthor>
  <p:cmAuthor id="5" name="Helene Agélii" initials="" lastIdx="8" clrIdx="5"/>
  <p:cmAuthor id="6" name="Geoffrey Kwan" initials="GK" lastIdx="1" clrIdx="6">
    <p:extLst>
      <p:ext uri="{19B8F6BF-5375-455C-9EA6-DF929625EA0E}">
        <p15:presenceInfo xmlns:p15="http://schemas.microsoft.com/office/powerpoint/2012/main" userId="Geoffrey Kwan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FFFF"/>
    <a:srgbClr val="013C80"/>
    <a:srgbClr val="12A9D9"/>
    <a:srgbClr val="2D8EC2"/>
    <a:srgbClr val="1A276D"/>
    <a:srgbClr val="68B133"/>
    <a:srgbClr val="168136"/>
    <a:srgbClr val="D53D20"/>
    <a:srgbClr val="D56229"/>
    <a:srgbClr val="E58D2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680" autoAdjust="0"/>
    <p:restoredTop sz="64648" autoAdjust="0"/>
  </p:normalViewPr>
  <p:slideViewPr>
    <p:cSldViewPr showGuides="1">
      <p:cViewPr varScale="1">
        <p:scale>
          <a:sx n="89" d="100"/>
          <a:sy n="89" d="100"/>
        </p:scale>
        <p:origin x="102" y="1800"/>
      </p:cViewPr>
      <p:guideLst>
        <p:guide orient="horz" pos="1476"/>
        <p:guide orient="horz" pos="295"/>
        <p:guide orient="horz" pos="852"/>
        <p:guide orient="horz" pos="2784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>
        <p:scale>
          <a:sx n="100" d="100"/>
          <a:sy n="100" d="100"/>
        </p:scale>
        <p:origin x="564" y="-49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commentAuthors" Target="commentAuthor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11699" cy="461804"/>
          </a:xfrm>
          <a:prstGeom prst="rect">
            <a:avLst/>
          </a:prstGeom>
        </p:spPr>
        <p:txBody>
          <a:bodyPr vert="horz" lIns="92477" tIns="46238" rIns="92477" bIns="46238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36769" y="0"/>
            <a:ext cx="3011699" cy="461804"/>
          </a:xfrm>
          <a:prstGeom prst="rect">
            <a:avLst/>
          </a:prstGeom>
        </p:spPr>
        <p:txBody>
          <a:bodyPr vert="horz" lIns="92477" tIns="46238" rIns="92477" bIns="46238" rtlCol="0"/>
          <a:lstStyle>
            <a:lvl1pPr algn="r">
              <a:defRPr sz="1200"/>
            </a:lvl1pPr>
          </a:lstStyle>
          <a:p>
            <a:fld id="{93682A5F-F17B-4C40-B99D-30D9C2CFAA66}" type="datetimeFigureOut">
              <a:rPr lang="en-US" smtClean="0"/>
              <a:t>6/27/2017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772669"/>
            <a:ext cx="3011699" cy="461804"/>
          </a:xfrm>
          <a:prstGeom prst="rect">
            <a:avLst/>
          </a:prstGeom>
        </p:spPr>
        <p:txBody>
          <a:bodyPr vert="horz" lIns="92477" tIns="46238" rIns="92477" bIns="46238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36769" y="8772669"/>
            <a:ext cx="3011699" cy="461804"/>
          </a:xfrm>
          <a:prstGeom prst="rect">
            <a:avLst/>
          </a:prstGeom>
        </p:spPr>
        <p:txBody>
          <a:bodyPr vert="horz" lIns="92477" tIns="46238" rIns="92477" bIns="46238" rtlCol="0" anchor="b"/>
          <a:lstStyle>
            <a:lvl1pPr algn="r">
              <a:defRPr sz="1200"/>
            </a:lvl1pPr>
          </a:lstStyle>
          <a:p>
            <a:fld id="{4507F8FB-B504-446D-8915-3A268CFC75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965633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11699" cy="461804"/>
          </a:xfrm>
          <a:prstGeom prst="rect">
            <a:avLst/>
          </a:prstGeom>
        </p:spPr>
        <p:txBody>
          <a:bodyPr vert="horz" lIns="92477" tIns="46238" rIns="92477" bIns="46238" rtlCol="0"/>
          <a:lstStyle>
            <a:lvl1pPr algn="l">
              <a:defRPr sz="1200"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36769" y="0"/>
            <a:ext cx="3011699" cy="461804"/>
          </a:xfrm>
          <a:prstGeom prst="rect">
            <a:avLst/>
          </a:prstGeom>
        </p:spPr>
        <p:txBody>
          <a:bodyPr vert="horz" wrap="square" lIns="92477" tIns="46238" rIns="92477" bIns="46238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B12CF44F-EFC8-E748-80EB-4ED396B872D8}" type="datetime1">
              <a:rPr lang="en-US"/>
              <a:pPr>
                <a:defRPr/>
              </a:pPr>
              <a:t>6/27/2017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96875" y="692150"/>
            <a:ext cx="6156325" cy="34639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477" tIns="46238" rIns="92477" bIns="46238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95008" y="4387136"/>
            <a:ext cx="5560060" cy="4156234"/>
          </a:xfrm>
          <a:prstGeom prst="rect">
            <a:avLst/>
          </a:prstGeom>
        </p:spPr>
        <p:txBody>
          <a:bodyPr vert="horz" lIns="92477" tIns="46238" rIns="92477" bIns="46238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772669"/>
            <a:ext cx="3011699" cy="461804"/>
          </a:xfrm>
          <a:prstGeom prst="rect">
            <a:avLst/>
          </a:prstGeom>
        </p:spPr>
        <p:txBody>
          <a:bodyPr vert="horz" lIns="92477" tIns="46238" rIns="92477" bIns="46238" rtlCol="0" anchor="b"/>
          <a:lstStyle>
            <a:lvl1pPr algn="l">
              <a:defRPr sz="1200"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36769" y="8772669"/>
            <a:ext cx="3011699" cy="461804"/>
          </a:xfrm>
          <a:prstGeom prst="rect">
            <a:avLst/>
          </a:prstGeom>
        </p:spPr>
        <p:txBody>
          <a:bodyPr vert="horz" wrap="square" lIns="92477" tIns="46238" rIns="92477" bIns="46238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F177551F-2C26-5D4E-AA97-F437309E464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555759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27969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002141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181381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769721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425347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919342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/>
              <a:pPr>
                <a:defRPr/>
              </a:pPr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248082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/>
              <a:pPr>
                <a:defRPr/>
              </a:pPr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16852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077339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739743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952743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270396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360595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831147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263121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3039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www.ifac.org/" TargetMode="Externa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ChangeArrowheads="1"/>
          </p:cNvSpPr>
          <p:nvPr userDrawn="1"/>
        </p:nvSpPr>
        <p:spPr bwMode="auto">
          <a:xfrm>
            <a:off x="0" y="0"/>
            <a:ext cx="9144000" cy="51435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" name="Rectangle 5"/>
          <p:cNvSpPr>
            <a:spLocks noChangeArrowheads="1"/>
          </p:cNvSpPr>
          <p:nvPr userDrawn="1"/>
        </p:nvSpPr>
        <p:spPr bwMode="auto">
          <a:xfrm>
            <a:off x="0" y="1198961"/>
            <a:ext cx="9144000" cy="3950208"/>
          </a:xfrm>
          <a:prstGeom prst="rect">
            <a:avLst/>
          </a:prstGeom>
          <a:gradFill rotWithShape="0">
            <a:gsLst>
              <a:gs pos="0">
                <a:srgbClr val="18276E"/>
              </a:gs>
              <a:gs pos="100000">
                <a:srgbClr val="0092D2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11" name="Picture 6" descr="Ribbon_green_1.25in_width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600" y="1198961"/>
            <a:ext cx="6629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267200" y="1398986"/>
            <a:ext cx="4648200" cy="742950"/>
          </a:xfrm>
        </p:spPr>
        <p:txBody>
          <a:bodyPr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4267200" y="2484835"/>
            <a:ext cx="3060700" cy="1314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384188"/>
            <a:ext cx="2075688" cy="600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30818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ack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 userDrawn="1"/>
        </p:nvSpPr>
        <p:spPr>
          <a:xfrm>
            <a:off x="3825610" y="3829050"/>
            <a:ext cx="14927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>
                <a:solidFill>
                  <a:schemeClr val="tx2">
                    <a:lumMod val="65000"/>
                    <a:lumOff val="35000"/>
                  </a:schemeClr>
                </a:solidFill>
                <a:hlinkClick r:id="rId2"/>
              </a:rPr>
              <a:t>www.ifac.org</a:t>
            </a:r>
            <a:endParaRPr lang="en-US" sz="1800" dirty="0">
              <a:solidFill>
                <a:schemeClr val="tx2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6370" y="1662424"/>
            <a:ext cx="2651261" cy="767091"/>
          </a:xfrm>
          <a:prstGeom prst="rect">
            <a:avLst/>
          </a:prstGeom>
        </p:spPr>
      </p:pic>
      <p:sp>
        <p:nvSpPr>
          <p:cNvPr id="7" name="Rectangle 5"/>
          <p:cNvSpPr>
            <a:spLocks noChangeArrowheads="1"/>
          </p:cNvSpPr>
          <p:nvPr userDrawn="1"/>
        </p:nvSpPr>
        <p:spPr bwMode="auto">
          <a:xfrm flipH="1">
            <a:off x="384175" y="4572000"/>
            <a:ext cx="8759825" cy="46038"/>
          </a:xfrm>
          <a:prstGeom prst="rect">
            <a:avLst/>
          </a:prstGeom>
          <a:gradFill rotWithShape="1">
            <a:gsLst>
              <a:gs pos="0">
                <a:srgbClr val="168136"/>
              </a:gs>
              <a:gs pos="999">
                <a:srgbClr val="168136"/>
              </a:gs>
              <a:gs pos="100000">
                <a:srgbClr val="68B133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" name="TextBox 5"/>
          <p:cNvSpPr txBox="1"/>
          <p:nvPr userDrawn="1"/>
        </p:nvSpPr>
        <p:spPr>
          <a:xfrm>
            <a:off x="2215068" y="2744562"/>
            <a:ext cx="4713863" cy="76944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pPr algn="ctr"/>
            <a:r>
              <a:rPr lang="en-US" sz="4400" kern="300" dirty="0">
                <a:solidFill>
                  <a:srgbClr val="005BAA"/>
                </a:solidFill>
                <a:latin typeface="Bauer Bodoni Std" pitchFamily="18" charset="0"/>
              </a:rPr>
              <a:t>The Ethics Board</a:t>
            </a:r>
          </a:p>
        </p:txBody>
      </p:sp>
    </p:spTree>
    <p:extLst>
      <p:ext uri="{BB962C8B-B14F-4D97-AF65-F5344CB8AC3E}">
        <p14:creationId xmlns:p14="http://schemas.microsoft.com/office/powerpoint/2010/main" val="34129119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600"/>
              </a:spcBef>
              <a:defRPr/>
            </a:lvl1pPr>
            <a:lvl2pPr>
              <a:spcBef>
                <a:spcPts val="776"/>
              </a:spcBef>
              <a:defRPr/>
            </a:lvl2pPr>
            <a:lvl3pPr>
              <a:spcBef>
                <a:spcPts val="776"/>
              </a:spcBef>
              <a:defRPr/>
            </a:lvl3pPr>
            <a:lvl4pPr>
              <a:spcBef>
                <a:spcPts val="776"/>
              </a:spcBef>
              <a:defRPr/>
            </a:lvl4pPr>
            <a:lvl5pPr>
              <a:spcBef>
                <a:spcPts val="776"/>
              </a:spcBef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Subtitle 2"/>
          <p:cNvSpPr>
            <a:spLocks noGrp="1"/>
          </p:cNvSpPr>
          <p:nvPr>
            <p:ph type="subTitle" idx="10"/>
          </p:nvPr>
        </p:nvSpPr>
        <p:spPr>
          <a:xfrm>
            <a:off x="381000" y="57150"/>
            <a:ext cx="2667000" cy="171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461930"/>
            <a:ext cx="7543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64755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817854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39078"/>
            <a:ext cx="5791200" cy="481012"/>
          </a:xfrm>
        </p:spPr>
        <p:txBody>
          <a:bodyPr/>
          <a:lstStyle>
            <a:lvl1pPr algn="l">
              <a:defRPr sz="24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349374"/>
            <a:ext cx="5111750" cy="3070225"/>
          </a:xfrm>
        </p:spPr>
        <p:txBody>
          <a:bodyPr/>
          <a:lstStyle>
            <a:lvl1pPr>
              <a:defRPr sz="24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6" y="1349377"/>
            <a:ext cx="3084513" cy="307022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960684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6" y="3305177"/>
            <a:ext cx="8113713" cy="1021557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6" y="2180035"/>
            <a:ext cx="8113713" cy="1125140"/>
          </a:xfrm>
        </p:spPr>
        <p:txBody>
          <a:bodyPr anchor="b"/>
          <a:lstStyle>
            <a:lvl1pPr marL="0" indent="0">
              <a:buNone/>
              <a:defRPr sz="24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330276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1349375"/>
            <a:ext cx="4114800" cy="3070225"/>
          </a:xfrm>
        </p:spPr>
        <p:txBody>
          <a:bodyPr/>
          <a:lstStyle>
            <a:lvl1pPr>
              <a:defRPr lang="en-US" dirty="0" smtClean="0"/>
            </a:lvl1pPr>
            <a:lvl2pPr>
              <a:defRPr lang="en-US" dirty="0" smtClean="0"/>
            </a:lvl2pPr>
            <a:lvl3pPr>
              <a:defRPr lang="en-US" dirty="0" smtClean="0"/>
            </a:lvl3pPr>
            <a:lvl4pPr>
              <a:defRPr lang="en-US" dirty="0" smtClean="0"/>
            </a:lvl4pPr>
            <a:lvl5pPr>
              <a:defRPr lang="en-US" dirty="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49375"/>
            <a:ext cx="4114800" cy="3070225"/>
          </a:xfrm>
        </p:spPr>
        <p:txBody>
          <a:bodyPr/>
          <a:lstStyle>
            <a:lvl1pPr>
              <a:defRPr sz="24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381000" y="457200"/>
            <a:ext cx="7543800" cy="40005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Subtitle 2"/>
          <p:cNvSpPr>
            <a:spLocks noGrp="1"/>
          </p:cNvSpPr>
          <p:nvPr>
            <p:ph type="subTitle" idx="10"/>
          </p:nvPr>
        </p:nvSpPr>
        <p:spPr>
          <a:xfrm>
            <a:off x="381000" y="137160"/>
            <a:ext cx="2667000" cy="171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32838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381000" y="457200"/>
            <a:ext cx="7543800" cy="40005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Subtitle 2"/>
          <p:cNvSpPr>
            <a:spLocks noGrp="1"/>
          </p:cNvSpPr>
          <p:nvPr>
            <p:ph type="subTitle" idx="10"/>
          </p:nvPr>
        </p:nvSpPr>
        <p:spPr>
          <a:xfrm>
            <a:off x="381000" y="137160"/>
            <a:ext cx="2667000" cy="171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04901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379119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1000" y="1349375"/>
            <a:ext cx="8458200" cy="30702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34129119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8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029" y="2"/>
            <a:ext cx="9140971" cy="12588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5"/>
          <p:cNvSpPr>
            <a:spLocks noChangeArrowheads="1"/>
          </p:cNvSpPr>
          <p:nvPr/>
        </p:nvSpPr>
        <p:spPr bwMode="auto">
          <a:xfrm flipH="1">
            <a:off x="384175" y="4572000"/>
            <a:ext cx="8759825" cy="46038"/>
          </a:xfrm>
          <a:prstGeom prst="rect">
            <a:avLst/>
          </a:prstGeom>
          <a:gradFill rotWithShape="1">
            <a:gsLst>
              <a:gs pos="0">
                <a:srgbClr val="168136"/>
              </a:gs>
              <a:gs pos="999">
                <a:srgbClr val="168136"/>
              </a:gs>
              <a:gs pos="100000">
                <a:srgbClr val="68B133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126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461930"/>
            <a:ext cx="7543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26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1000" y="1345876"/>
            <a:ext cx="8458200" cy="3063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Slide Number Placeholder 3"/>
          <p:cNvSpPr txBox="1">
            <a:spLocks noGrp="1"/>
          </p:cNvSpPr>
          <p:nvPr/>
        </p:nvSpPr>
        <p:spPr bwMode="auto">
          <a:xfrm>
            <a:off x="6424616" y="4824412"/>
            <a:ext cx="2414587" cy="11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defTabSz="4572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37931725" indent="-37474525" defTabSz="4572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pPr algn="r">
              <a:defRPr/>
            </a:pPr>
            <a:r>
              <a:rPr lang="en-US" sz="800" dirty="0">
                <a:solidFill>
                  <a:schemeClr val="bg2"/>
                </a:solidFill>
                <a:cs typeface="MS PGothic" charset="0"/>
              </a:rPr>
              <a:t>Page </a:t>
            </a:r>
            <a:fld id="{95158037-59F0-9C4B-B231-1C776117AADA}" type="slidenum">
              <a:rPr lang="en-US" sz="800" smtClean="0">
                <a:solidFill>
                  <a:schemeClr val="bg2"/>
                </a:solidFill>
              </a:rPr>
              <a:pPr algn="r">
                <a:defRPr/>
              </a:pPr>
              <a:t>‹#›</a:t>
            </a:fld>
            <a:r>
              <a:rPr lang="en-US" sz="800" dirty="0">
                <a:solidFill>
                  <a:schemeClr val="bg2"/>
                </a:solidFill>
                <a:cs typeface="MS PGothic" charset="0"/>
              </a:rPr>
              <a:t>  |  Confidential and Proprietary Information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4739925"/>
            <a:ext cx="1037844" cy="30028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43" r:id="rId1"/>
    <p:sldLayoutId id="2147483825" r:id="rId2"/>
    <p:sldLayoutId id="2147483845" r:id="rId3"/>
    <p:sldLayoutId id="2147483846" r:id="rId4"/>
    <p:sldLayoutId id="2147483826" r:id="rId5"/>
    <p:sldLayoutId id="2147483827" r:id="rId6"/>
    <p:sldLayoutId id="2147483828" r:id="rId7"/>
    <p:sldLayoutId id="2147483829" r:id="rId8"/>
    <p:sldLayoutId id="2147483830" r:id="rId9"/>
    <p:sldLayoutId id="2147483844" r:id="rId10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+mj-lt"/>
          <a:ea typeface="ＭＳ Ｐゴシック" charset="0"/>
          <a:cs typeface="ＭＳ Ｐゴシック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9pPr>
    </p:titleStyle>
    <p:bodyStyle>
      <a:lvl1pPr marL="342900" indent="-342900" algn="l" rtl="0" eaLnBrk="1" fontAlgn="base" hangingPunct="1">
        <a:spcBef>
          <a:spcPts val="776"/>
        </a:spcBef>
        <a:spcAft>
          <a:spcPct val="0"/>
        </a:spcAft>
        <a:buChar char="•"/>
        <a:defRPr sz="24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ＭＳ Ｐゴシック" charset="0"/>
        </a:defRPr>
      </a:lvl1pPr>
      <a:lvl2pPr marL="694944" indent="-347472" algn="l" rtl="0" eaLnBrk="1" fontAlgn="base" hangingPunct="1">
        <a:spcBef>
          <a:spcPts val="776"/>
        </a:spcBef>
        <a:spcAft>
          <a:spcPct val="0"/>
        </a:spcAft>
        <a:buChar char="–"/>
        <a:defRPr sz="20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2pPr>
      <a:lvl3pPr marL="1042416" indent="-347472" algn="l" rtl="0" eaLnBrk="1" fontAlgn="base" hangingPunct="1">
        <a:spcBef>
          <a:spcPts val="776"/>
        </a:spcBef>
        <a:spcAft>
          <a:spcPct val="0"/>
        </a:spcAft>
        <a:buChar char="•"/>
        <a:defRPr sz="18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3pPr>
      <a:lvl4pPr marL="1389888" indent="-347472" algn="l" rtl="0" eaLnBrk="1" fontAlgn="base" hangingPunct="1">
        <a:spcBef>
          <a:spcPts val="776"/>
        </a:spcBef>
        <a:spcAft>
          <a:spcPct val="0"/>
        </a:spcAft>
        <a:buChar char="–"/>
        <a:defRPr sz="16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4pPr>
      <a:lvl5pPr marL="1737360" indent="-347472" algn="l" rtl="0" eaLnBrk="1" fontAlgn="base" hangingPunct="1">
        <a:spcBef>
          <a:spcPts val="776"/>
        </a:spcBef>
        <a:spcAft>
          <a:spcPct val="0"/>
        </a:spcAft>
        <a:buChar char="»"/>
        <a:defRPr sz="14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Review of Part </a:t>
            </a:r>
            <a:r>
              <a:rPr lang="en-US" dirty="0" smtClean="0"/>
              <a:t>C Phase 2 - </a:t>
            </a:r>
            <a:br>
              <a:rPr lang="en-US" dirty="0" smtClean="0"/>
            </a:br>
            <a:r>
              <a:rPr lang="en-US" dirty="0" smtClean="0"/>
              <a:t>Applicability</a:t>
            </a:r>
            <a:endParaRPr lang="en-US" dirty="0">
              <a:latin typeface="Arial" charset="0"/>
            </a:endParaRPr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>
          <a:xfrm>
            <a:off x="4267200" y="2647950"/>
            <a:ext cx="4800600" cy="2133599"/>
          </a:xfrm>
        </p:spPr>
        <p:txBody>
          <a:bodyPr/>
          <a:lstStyle/>
          <a:p>
            <a:r>
              <a:rPr lang="en-US" sz="2200" dirty="0">
                <a:latin typeface="Arial" charset="0"/>
              </a:rPr>
              <a:t>Helene Agélii </a:t>
            </a:r>
            <a:r>
              <a:rPr lang="en-US" sz="2200" dirty="0" smtClean="0">
                <a:latin typeface="Arial" charset="0"/>
              </a:rPr>
              <a:t>– IESBA Member and Task </a:t>
            </a:r>
            <a:r>
              <a:rPr lang="en-US" sz="2200" dirty="0">
                <a:latin typeface="Arial" charset="0"/>
              </a:rPr>
              <a:t>Force Chair</a:t>
            </a:r>
          </a:p>
          <a:p>
            <a:endParaRPr lang="en-US" sz="1800" dirty="0">
              <a:latin typeface="Arial" charset="0"/>
            </a:endParaRPr>
          </a:p>
          <a:p>
            <a:r>
              <a:rPr lang="en-US" sz="1800" dirty="0">
                <a:latin typeface="Arial" charset="0"/>
              </a:rPr>
              <a:t>IESBA Meeting</a:t>
            </a:r>
          </a:p>
          <a:p>
            <a:r>
              <a:rPr lang="en-US" sz="1800" dirty="0">
                <a:latin typeface="Arial" charset="0"/>
              </a:rPr>
              <a:t>New York, USA </a:t>
            </a:r>
          </a:p>
          <a:p>
            <a:r>
              <a:rPr lang="en-US" sz="1800" dirty="0" smtClean="0">
                <a:latin typeface="Arial" charset="0"/>
              </a:rPr>
              <a:t>June 19-21, </a:t>
            </a:r>
            <a:r>
              <a:rPr lang="en-US" sz="1800" dirty="0">
                <a:latin typeface="Arial" charset="0"/>
              </a:rPr>
              <a:t>2017</a:t>
            </a:r>
          </a:p>
        </p:txBody>
      </p:sp>
    </p:spTree>
    <p:extLst>
      <p:ext uri="{BB962C8B-B14F-4D97-AF65-F5344CB8AC3E}">
        <p14:creationId xmlns:p14="http://schemas.microsoft.com/office/powerpoint/2010/main" val="256079191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029173" y="1183842"/>
            <a:ext cx="3048000" cy="387674"/>
          </a:xfrm>
        </p:spPr>
        <p:txBody>
          <a:bodyPr/>
          <a:lstStyle/>
          <a:p>
            <a:pPr marL="0" indent="0" algn="ctr">
              <a:buNone/>
            </a:pPr>
            <a:r>
              <a:rPr lang="en-US" b="1" dirty="0" smtClean="0"/>
              <a:t>Secon</a:t>
            </a:r>
            <a:r>
              <a:rPr lang="en-US" b="1" dirty="0"/>
              <a:t>d</a:t>
            </a:r>
            <a:r>
              <a:rPr lang="en-US" b="1" dirty="0" smtClean="0"/>
              <a:t> sentence</a:t>
            </a:r>
            <a:r>
              <a:rPr lang="en-US" dirty="0" smtClean="0"/>
              <a:t>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81000" y="461930"/>
            <a:ext cx="7696200" cy="400050"/>
          </a:xfrm>
        </p:spPr>
        <p:txBody>
          <a:bodyPr/>
          <a:lstStyle/>
          <a:p>
            <a:r>
              <a:rPr lang="en-US" dirty="0" smtClean="0"/>
              <a:t>2. Clarity of Requirement Paragraphs – TF Proposals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81000" y="1893692"/>
            <a:ext cx="3962399" cy="230832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800" dirty="0"/>
              <a:t>Where a </a:t>
            </a:r>
            <a:r>
              <a:rPr lang="en-US" sz="1800" dirty="0" smtClean="0"/>
              <a:t>PAPP is </a:t>
            </a:r>
            <a:r>
              <a:rPr lang="en-US" sz="1800" dirty="0"/>
              <a:t>performing professional activities pursuant to the </a:t>
            </a:r>
            <a:r>
              <a:rPr lang="en-US" sz="1800" dirty="0" smtClean="0"/>
              <a:t>PAPP’s </a:t>
            </a:r>
            <a:r>
              <a:rPr lang="en-US" sz="1800" dirty="0"/>
              <a:t>employment or ownership relationship with the firm, there might be </a:t>
            </a:r>
            <a:r>
              <a:rPr lang="en-US" sz="1800" dirty="0" err="1" smtClean="0"/>
              <a:t>req’ts</a:t>
            </a:r>
            <a:r>
              <a:rPr lang="en-US" sz="1800" dirty="0" smtClean="0"/>
              <a:t> and AM in </a:t>
            </a:r>
            <a:r>
              <a:rPr lang="en-US" sz="1800" dirty="0"/>
              <a:t>Part 2 that are also applicable to those circumstances. If so, the </a:t>
            </a:r>
            <a:r>
              <a:rPr lang="en-US" sz="1800" dirty="0" smtClean="0"/>
              <a:t>PAPP shall </a:t>
            </a:r>
            <a:r>
              <a:rPr lang="en-US" sz="1800" dirty="0"/>
              <a:t>comply with the relevant </a:t>
            </a:r>
            <a:r>
              <a:rPr lang="en-US" sz="1800" dirty="0" smtClean="0"/>
              <a:t>provisions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715000" y="1893378"/>
            <a:ext cx="3276600" cy="258532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800" dirty="0"/>
              <a:t>Where an individual who is a </a:t>
            </a:r>
            <a:r>
              <a:rPr lang="en-US" sz="1800" b="1" i="1" dirty="0" smtClean="0"/>
              <a:t>PAPP is </a:t>
            </a:r>
            <a:r>
              <a:rPr lang="en-US" sz="1800" b="1" i="1" dirty="0"/>
              <a:t>performing professional activities </a:t>
            </a:r>
            <a:r>
              <a:rPr lang="en-US" sz="1800" dirty="0"/>
              <a:t>other than for clients of the </a:t>
            </a:r>
            <a:r>
              <a:rPr lang="en-US" sz="1800" dirty="0" smtClean="0"/>
              <a:t>PAPP’s </a:t>
            </a:r>
            <a:r>
              <a:rPr lang="en-US" sz="1800" dirty="0"/>
              <a:t>firm, </a:t>
            </a:r>
            <a:r>
              <a:rPr lang="en-US" sz="1800" b="1" i="1" dirty="0"/>
              <a:t>and there are </a:t>
            </a:r>
            <a:r>
              <a:rPr lang="en-US" sz="1800" b="1" i="1" dirty="0" err="1" smtClean="0"/>
              <a:t>req’ts</a:t>
            </a:r>
            <a:r>
              <a:rPr lang="en-US" sz="1800" b="1" i="1" dirty="0" smtClean="0"/>
              <a:t> </a:t>
            </a:r>
            <a:r>
              <a:rPr lang="en-US" sz="1800" b="1" i="1" dirty="0"/>
              <a:t>and </a:t>
            </a:r>
            <a:r>
              <a:rPr lang="en-US" sz="1800" b="1" i="1" dirty="0" smtClean="0"/>
              <a:t>AM  </a:t>
            </a:r>
            <a:r>
              <a:rPr lang="en-US" sz="1800" b="1" i="1" dirty="0"/>
              <a:t>in Part 2 that are applicable</a:t>
            </a:r>
            <a:r>
              <a:rPr lang="en-US" sz="1800" dirty="0"/>
              <a:t>, the </a:t>
            </a:r>
            <a:r>
              <a:rPr lang="en-US" sz="1800" dirty="0" smtClean="0"/>
              <a:t>PAPP shall </a:t>
            </a:r>
            <a:r>
              <a:rPr lang="en-US" sz="1800" dirty="0"/>
              <a:t>comply with those relevant </a:t>
            </a:r>
            <a:r>
              <a:rPr lang="en-US" sz="1800" dirty="0" smtClean="0"/>
              <a:t>provisions</a:t>
            </a:r>
            <a:endParaRPr lang="en-US" sz="1800" dirty="0"/>
          </a:p>
        </p:txBody>
      </p:sp>
      <p:sp>
        <p:nvSpPr>
          <p:cNvPr id="7" name="TextBox 6"/>
          <p:cNvSpPr txBox="1"/>
          <p:nvPr/>
        </p:nvSpPr>
        <p:spPr>
          <a:xfrm>
            <a:off x="381000" y="1432027"/>
            <a:ext cx="800100" cy="461665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ED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7391400" y="1431713"/>
            <a:ext cx="1600200" cy="461665"/>
          </a:xfrm>
          <a:prstGeom prst="rect">
            <a:avLst/>
          </a:prstGeom>
          <a:solidFill>
            <a:schemeClr val="accent6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Revised</a:t>
            </a:r>
            <a:endParaRPr lang="en-US" dirty="0"/>
          </a:p>
        </p:txBody>
      </p:sp>
      <p:sp>
        <p:nvSpPr>
          <p:cNvPr id="9" name="Right Arrow 8"/>
          <p:cNvSpPr/>
          <p:nvPr/>
        </p:nvSpPr>
        <p:spPr bwMode="auto">
          <a:xfrm>
            <a:off x="4553173" y="2800350"/>
            <a:ext cx="1066800" cy="608654"/>
          </a:xfrm>
          <a:prstGeom prst="rightArrow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ヒラギノ角ゴ Pro W3" charset="-128"/>
              <a:cs typeface="ヒラギノ角ゴ Pro W3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7963782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42900" y="1374738"/>
            <a:ext cx="8458200" cy="997274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Matter for IESBA Consideration:</a:t>
            </a:r>
          </a:p>
          <a:p>
            <a:pPr marL="0" indent="0">
              <a:buNone/>
            </a:pPr>
            <a:endParaRPr lang="en-US" dirty="0" smtClean="0"/>
          </a:p>
          <a:p>
            <a:endParaRPr lang="en-US" sz="2000" dirty="0" smtClean="0"/>
          </a:p>
          <a:p>
            <a:endParaRPr lang="en-US" sz="2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Clarity of Requirement paragraphs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685800" y="2190750"/>
            <a:ext cx="8115300" cy="193899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tx2">
                    <a:lumMod val="65000"/>
                    <a:lumOff val="35000"/>
                  </a:schemeClr>
                </a:solidFill>
              </a:rPr>
              <a:t>TF </a:t>
            </a:r>
            <a:r>
              <a:rPr lang="en-US" dirty="0">
                <a:solidFill>
                  <a:schemeClr val="tx2">
                    <a:lumMod val="65000"/>
                    <a:lumOff val="35000"/>
                  </a:schemeClr>
                </a:solidFill>
              </a:rPr>
              <a:t>response to comments about clarity of Requirement </a:t>
            </a:r>
            <a:r>
              <a:rPr lang="en-US" dirty="0" smtClean="0">
                <a:solidFill>
                  <a:schemeClr val="tx2">
                    <a:lumMod val="65000"/>
                    <a:lumOff val="35000"/>
                  </a:schemeClr>
                </a:solidFill>
              </a:rPr>
              <a:t>paragraphs</a:t>
            </a:r>
          </a:p>
          <a:p>
            <a:endParaRPr lang="en-US" dirty="0">
              <a:solidFill>
                <a:schemeClr val="tx2">
                  <a:lumMod val="65000"/>
                  <a:lumOff val="35000"/>
                </a:schemeClr>
              </a:solidFill>
            </a:endParaRPr>
          </a:p>
          <a:p>
            <a:r>
              <a:rPr lang="en-US" dirty="0" smtClean="0">
                <a:solidFill>
                  <a:schemeClr val="tx2">
                    <a:lumMod val="65000"/>
                    <a:lumOff val="35000"/>
                  </a:schemeClr>
                </a:solidFill>
              </a:rPr>
              <a:t>Does IESBA agree with the TF’s preliminary </a:t>
            </a:r>
            <a:r>
              <a:rPr lang="en-US" dirty="0">
                <a:solidFill>
                  <a:schemeClr val="tx2">
                    <a:lumMod val="65000"/>
                    <a:lumOff val="35000"/>
                  </a:schemeClr>
                </a:solidFill>
              </a:rPr>
              <a:t>revisions to </a:t>
            </a:r>
            <a:r>
              <a:rPr lang="en-US" dirty="0" smtClean="0">
                <a:solidFill>
                  <a:schemeClr val="tx2">
                    <a:lumMod val="65000"/>
                    <a:lumOff val="35000"/>
                  </a:schemeClr>
                </a:solidFill>
              </a:rPr>
              <a:t>para </a:t>
            </a:r>
            <a:r>
              <a:rPr lang="en-US" dirty="0">
                <a:solidFill>
                  <a:schemeClr val="tx2">
                    <a:lumMod val="65000"/>
                    <a:lumOff val="35000"/>
                  </a:schemeClr>
                </a:solidFill>
              </a:rPr>
              <a:t>R120.4 and </a:t>
            </a:r>
            <a:r>
              <a:rPr lang="en-US" dirty="0" smtClean="0">
                <a:solidFill>
                  <a:schemeClr val="tx2">
                    <a:lumMod val="65000"/>
                    <a:lumOff val="35000"/>
                  </a:schemeClr>
                </a:solidFill>
              </a:rPr>
              <a:t>R300.5?</a:t>
            </a:r>
          </a:p>
        </p:txBody>
      </p:sp>
    </p:spTree>
    <p:extLst>
      <p:ext uri="{BB962C8B-B14F-4D97-AF65-F5344CB8AC3E}">
        <p14:creationId xmlns:p14="http://schemas.microsoft.com/office/powerpoint/2010/main" val="329744250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Key concerns from respondents: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000" dirty="0" smtClean="0"/>
              <a:t>Compliance of Part C by non-PA individuals </a:t>
            </a:r>
            <a:r>
              <a:rPr lang="en-US" sz="2000" dirty="0"/>
              <a:t>working </a:t>
            </a:r>
            <a:r>
              <a:rPr lang="en-US" sz="2000" dirty="0" smtClean="0"/>
              <a:t>in firm </a:t>
            </a:r>
            <a:r>
              <a:rPr lang="en-US" sz="2000" dirty="0"/>
              <a:t>(e.g., a lawyer</a:t>
            </a:r>
            <a:r>
              <a:rPr lang="en-US" sz="2000" dirty="0" smtClean="0"/>
              <a:t>)</a:t>
            </a:r>
            <a:endParaRPr lang="en-US" sz="2000" dirty="0"/>
          </a:p>
          <a:p>
            <a:pPr>
              <a:buFont typeface="Arial" panose="020B0604020202020204" pitchFamily="34" charset="0"/>
              <a:buChar char="•"/>
            </a:pPr>
            <a:r>
              <a:rPr lang="en-US" sz="2000" dirty="0" smtClean="0"/>
              <a:t>Whether the proposals cover contractors of firms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81000" y="461930"/>
            <a:ext cx="7924800" cy="400050"/>
          </a:xfrm>
        </p:spPr>
        <p:txBody>
          <a:bodyPr/>
          <a:lstStyle/>
          <a:p>
            <a:r>
              <a:rPr lang="en-US" dirty="0"/>
              <a:t>3</a:t>
            </a:r>
            <a:r>
              <a:rPr lang="en-US" dirty="0" smtClean="0"/>
              <a:t>. Scope of Requirement Paragraphs </a:t>
            </a:r>
            <a:r>
              <a:rPr lang="en-US" dirty="0"/>
              <a:t>(</a:t>
            </a:r>
            <a:r>
              <a:rPr lang="en-US" sz="1800" dirty="0"/>
              <a:t>R120.4 &amp; R300.5</a:t>
            </a:r>
            <a:r>
              <a:rPr lang="en-US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40842204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Individual non-PAs:</a:t>
            </a:r>
          </a:p>
          <a:p>
            <a:pPr lvl="1"/>
            <a:r>
              <a:rPr lang="en-US" dirty="0"/>
              <a:t>I</a:t>
            </a:r>
            <a:r>
              <a:rPr lang="en-US" dirty="0" smtClean="0"/>
              <a:t>ndividual non-PAs not within scope (TF’s view)</a:t>
            </a:r>
          </a:p>
          <a:p>
            <a:pPr lvl="1"/>
            <a:r>
              <a:rPr lang="en-US" dirty="0" smtClean="0"/>
              <a:t>TF’s rationale is based on extant definitions</a:t>
            </a:r>
          </a:p>
          <a:p>
            <a:pPr lvl="1"/>
            <a:r>
              <a:rPr lang="en-US" dirty="0" smtClean="0"/>
              <a:t>To avoid confusion, revised proposals to include only individuals PAs</a:t>
            </a:r>
          </a:p>
          <a:p>
            <a:r>
              <a:rPr lang="en-US" dirty="0" smtClean="0"/>
              <a:t>PAs working as contractors</a:t>
            </a:r>
          </a:p>
          <a:p>
            <a:pPr lvl="1"/>
            <a:r>
              <a:rPr lang="en-US" dirty="0" smtClean="0"/>
              <a:t>Issue not relevant in light of revised proposals to requirement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81000" y="461930"/>
            <a:ext cx="7924800" cy="400050"/>
          </a:xfrm>
        </p:spPr>
        <p:txBody>
          <a:bodyPr/>
          <a:lstStyle/>
          <a:p>
            <a:r>
              <a:rPr lang="en-US" dirty="0"/>
              <a:t>3</a:t>
            </a:r>
            <a:r>
              <a:rPr lang="en-US" dirty="0" smtClean="0"/>
              <a:t>. Scope of Requirement Paragraphs – TF Proposal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083851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42900" y="1374738"/>
            <a:ext cx="8458200" cy="997274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Matters for IESBA Consideration:</a:t>
            </a:r>
          </a:p>
          <a:p>
            <a:pPr marL="0" indent="0">
              <a:buNone/>
            </a:pPr>
            <a:endParaRPr lang="en-US" dirty="0" smtClean="0"/>
          </a:p>
          <a:p>
            <a:endParaRPr lang="en-US" sz="2000" dirty="0" smtClean="0"/>
          </a:p>
          <a:p>
            <a:endParaRPr lang="en-US" sz="2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Scope of Requirement paragraphs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514350" y="1915274"/>
            <a:ext cx="8115300" cy="193899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200" dirty="0" smtClean="0">
                <a:solidFill>
                  <a:schemeClr val="tx2">
                    <a:lumMod val="65000"/>
                    <a:lumOff val="35000"/>
                  </a:schemeClr>
                </a:solidFill>
              </a:rPr>
              <a:t>TF </a:t>
            </a:r>
            <a:r>
              <a:rPr lang="en-US" sz="2200" dirty="0">
                <a:solidFill>
                  <a:schemeClr val="tx2">
                    <a:lumMod val="65000"/>
                    <a:lumOff val="35000"/>
                  </a:schemeClr>
                </a:solidFill>
              </a:rPr>
              <a:t>response to comments about s</a:t>
            </a:r>
            <a:r>
              <a:rPr lang="en-US" sz="2200" dirty="0" smtClean="0">
                <a:solidFill>
                  <a:schemeClr val="tx2">
                    <a:lumMod val="65000"/>
                    <a:lumOff val="35000"/>
                  </a:schemeClr>
                </a:solidFill>
              </a:rPr>
              <a:t>cope </a:t>
            </a:r>
            <a:r>
              <a:rPr lang="en-US" sz="2200" dirty="0">
                <a:solidFill>
                  <a:schemeClr val="tx2">
                    <a:lumMod val="65000"/>
                    <a:lumOff val="35000"/>
                  </a:schemeClr>
                </a:solidFill>
              </a:rPr>
              <a:t>of Requirement paragraphs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200" dirty="0" smtClean="0">
                <a:solidFill>
                  <a:schemeClr val="tx2">
                    <a:lumMod val="65000"/>
                    <a:lumOff val="35000"/>
                  </a:schemeClr>
                </a:solidFill>
              </a:rPr>
              <a:t>Extant </a:t>
            </a:r>
            <a:r>
              <a:rPr lang="en-US" sz="2200" dirty="0">
                <a:solidFill>
                  <a:schemeClr val="tx2">
                    <a:lumMod val="65000"/>
                    <a:lumOff val="35000"/>
                  </a:schemeClr>
                </a:solidFill>
              </a:rPr>
              <a:t>definitions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chemeClr val="tx2">
                    <a:lumMod val="65000"/>
                    <a:lumOff val="35000"/>
                  </a:schemeClr>
                </a:solidFill>
              </a:rPr>
              <a:t>TF’s rationale to clarify Part C applicability to individual PAs </a:t>
            </a:r>
            <a:r>
              <a:rPr lang="en-US" sz="2200" dirty="0" smtClean="0">
                <a:solidFill>
                  <a:schemeClr val="tx2">
                    <a:lumMod val="65000"/>
                    <a:lumOff val="35000"/>
                  </a:schemeClr>
                </a:solidFill>
              </a:rPr>
              <a:t>only</a:t>
            </a:r>
            <a:endParaRPr lang="en-US" sz="2200" dirty="0">
              <a:solidFill>
                <a:schemeClr val="tx2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910764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Whilst most respondents did not raise concerns or provide </a:t>
            </a:r>
            <a:r>
              <a:rPr lang="en-US" dirty="0" smtClean="0">
                <a:solidFill>
                  <a:schemeClr val="tx1"/>
                </a:solidFill>
              </a:rPr>
              <a:t>alternatives, other questions raised suggest need for clarification</a:t>
            </a:r>
          </a:p>
          <a:p>
            <a:r>
              <a:rPr lang="en-US" dirty="0" smtClean="0"/>
              <a:t>Key suggestions:</a:t>
            </a:r>
          </a:p>
          <a:p>
            <a:pPr lvl="1"/>
            <a:r>
              <a:rPr lang="en-US" dirty="0" smtClean="0"/>
              <a:t>Minor changes to example</a:t>
            </a:r>
          </a:p>
          <a:p>
            <a:pPr lvl="1"/>
            <a:r>
              <a:rPr lang="en-US" dirty="0" smtClean="0"/>
              <a:t>Replace with new example (e.g., preparing engagement budgets)</a:t>
            </a:r>
          </a:p>
          <a:p>
            <a:pPr lvl="1"/>
            <a:r>
              <a:rPr lang="en-US" dirty="0" smtClean="0"/>
              <a:t>Replace with more guidance - non-exhaustive list of situations</a:t>
            </a:r>
          </a:p>
          <a:p>
            <a:pPr lvl="1"/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4. Relevance of Examples (120.4 A1 and 300.5 A1)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833989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38328"/>
            <a:r>
              <a:rPr lang="en-US" dirty="0" smtClean="0"/>
              <a:t>Replace specific example with a non-exhaustive list</a:t>
            </a:r>
          </a:p>
          <a:p>
            <a:pPr marL="690372" lvl="1"/>
            <a:r>
              <a:rPr lang="en-US" dirty="0" smtClean="0"/>
              <a:t>Rationale – breadth vs depth</a:t>
            </a:r>
          </a:p>
          <a:p>
            <a:pPr marL="690372" lvl="1"/>
            <a:r>
              <a:rPr lang="en-US" dirty="0" smtClean="0"/>
              <a:t>Four </a:t>
            </a:r>
            <a:r>
              <a:rPr lang="en-US" dirty="0"/>
              <a:t>e</a:t>
            </a:r>
            <a:r>
              <a:rPr lang="en-US" dirty="0" smtClean="0"/>
              <a:t>xamples that cover different relationships in different situations:</a:t>
            </a:r>
          </a:p>
          <a:p>
            <a:pPr marL="1037844" lvl="2">
              <a:buFont typeface="Courier New" panose="02070309020205020404" pitchFamily="49" charset="0"/>
              <a:buChar char="o"/>
            </a:pPr>
            <a:r>
              <a:rPr lang="en-US" dirty="0" smtClean="0"/>
              <a:t>Senior staff, supplier, internal department</a:t>
            </a:r>
          </a:p>
          <a:p>
            <a:pPr marL="1037844" lvl="2">
              <a:buFont typeface="Courier New" panose="02070309020205020404" pitchFamily="49" charset="0"/>
              <a:buChar char="o"/>
            </a:pPr>
            <a:r>
              <a:rPr lang="en-US" dirty="0" smtClean="0"/>
              <a:t>Conflicts of interest, pressure, inducement and preparation of information for internal use </a:t>
            </a:r>
          </a:p>
          <a:p>
            <a:pPr marL="1037844" lvl="2">
              <a:buFont typeface="Courier New" panose="02070309020205020404" pitchFamily="49" charset="0"/>
              <a:buChar char="o"/>
            </a:pPr>
            <a:endParaRPr lang="en-US" dirty="0" smtClean="0"/>
          </a:p>
          <a:p>
            <a:pPr marL="1037844" lvl="2">
              <a:buFont typeface="+mj-lt"/>
              <a:buAutoNum type="alphaLcParenR"/>
            </a:pPr>
            <a:endParaRPr lang="en-US" dirty="0" smtClean="0"/>
          </a:p>
        </p:txBody>
      </p:sp>
      <p:sp>
        <p:nvSpPr>
          <p:cNvPr id="3" name="Subtitle 2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4. Relevance of Example – TF Proposals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57508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1345876"/>
            <a:ext cx="8458200" cy="616274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Matters for IESBA Consideration:</a:t>
            </a:r>
          </a:p>
          <a:p>
            <a:pPr marL="1037844" lvl="2">
              <a:buFont typeface="Courier New" panose="02070309020205020404" pitchFamily="49" charset="0"/>
              <a:buChar char="o"/>
            </a:pPr>
            <a:endParaRPr lang="en-US" dirty="0" smtClean="0"/>
          </a:p>
        </p:txBody>
      </p:sp>
      <p:sp>
        <p:nvSpPr>
          <p:cNvPr id="3" name="Subtitle 2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4. Relevance of Example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685800" y="2114550"/>
            <a:ext cx="7772400" cy="193899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chemeClr val="tx2">
                    <a:lumMod val="65000"/>
                    <a:lumOff val="35000"/>
                  </a:schemeClr>
                </a:solidFill>
              </a:rPr>
              <a:t>TF’s proposal to replace the specific example with a list of situations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chemeClr val="tx2">
                    <a:lumMod val="65000"/>
                    <a:lumOff val="35000"/>
                  </a:schemeClr>
                </a:solidFill>
              </a:rPr>
              <a:t>Relevance of </a:t>
            </a:r>
            <a:r>
              <a:rPr lang="en-US" sz="2200" dirty="0" smtClean="0">
                <a:solidFill>
                  <a:schemeClr val="tx2">
                    <a:lumMod val="65000"/>
                    <a:lumOff val="35000"/>
                  </a:schemeClr>
                </a:solidFill>
              </a:rPr>
              <a:t>situations </a:t>
            </a:r>
            <a:r>
              <a:rPr lang="en-US" sz="2200" dirty="0">
                <a:solidFill>
                  <a:schemeClr val="tx2">
                    <a:lumMod val="65000"/>
                    <a:lumOff val="35000"/>
                  </a:schemeClr>
                </a:solidFill>
              </a:rPr>
              <a:t>listed in Agenda item 7-B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chemeClr val="tx2">
                    <a:lumMod val="65000"/>
                    <a:lumOff val="35000"/>
                  </a:schemeClr>
                </a:solidFill>
              </a:rPr>
              <a:t>If the example is to be retained, should it be amended or </a:t>
            </a:r>
            <a:r>
              <a:rPr lang="en-US" sz="2200" dirty="0" smtClean="0">
                <a:solidFill>
                  <a:schemeClr val="tx2">
                    <a:lumMod val="65000"/>
                    <a:lumOff val="35000"/>
                  </a:schemeClr>
                </a:solidFill>
              </a:rPr>
              <a:t>replaced</a:t>
            </a:r>
            <a:endParaRPr lang="en-US" sz="2200" dirty="0">
              <a:solidFill>
                <a:schemeClr val="tx2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831621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1345876"/>
            <a:ext cx="8458200" cy="2597474"/>
          </a:xfrm>
        </p:spPr>
        <p:txBody>
          <a:bodyPr/>
          <a:lstStyle/>
          <a:p>
            <a:r>
              <a:rPr lang="en-US" dirty="0" smtClean="0"/>
              <a:t>Respondents are generally supportive</a:t>
            </a:r>
          </a:p>
          <a:p>
            <a:r>
              <a:rPr lang="en-US" dirty="0" smtClean="0"/>
              <a:t>A number of options were suggested</a:t>
            </a:r>
          </a:p>
          <a:p>
            <a:r>
              <a:rPr lang="en-US" dirty="0" smtClean="0"/>
              <a:t>TF proposal:</a:t>
            </a:r>
          </a:p>
          <a:p>
            <a:pPr lvl="1"/>
            <a:r>
              <a:rPr lang="en-US" dirty="0" smtClean="0"/>
              <a:t>No change to the locations</a:t>
            </a:r>
          </a:p>
          <a:p>
            <a:pPr lvl="1"/>
            <a:r>
              <a:rPr lang="en-US" dirty="0" smtClean="0"/>
              <a:t>TF will review additional guidance already in the Code</a:t>
            </a:r>
          </a:p>
          <a:p>
            <a:r>
              <a:rPr lang="en-US" dirty="0" smtClean="0"/>
              <a:t>Matter </a:t>
            </a:r>
            <a:r>
              <a:rPr lang="en-US" dirty="0"/>
              <a:t>for IESBA </a:t>
            </a:r>
            <a:r>
              <a:rPr lang="en-US" dirty="0" smtClean="0"/>
              <a:t>Consideration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5. Location of Applicability Paragraphs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104900" y="3943350"/>
            <a:ext cx="6096000" cy="40011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pPr lvl="1"/>
            <a:r>
              <a:rPr lang="en-US" sz="2000" dirty="0">
                <a:solidFill>
                  <a:schemeClr val="tx2">
                    <a:lumMod val="65000"/>
                    <a:lumOff val="35000"/>
                  </a:schemeClr>
                </a:solidFill>
              </a:rPr>
              <a:t>Do IESBA members agree with TF proposal?  </a:t>
            </a:r>
          </a:p>
        </p:txBody>
      </p:sp>
    </p:spTree>
    <p:extLst>
      <p:ext uri="{BB962C8B-B14F-4D97-AF65-F5344CB8AC3E}">
        <p14:creationId xmlns:p14="http://schemas.microsoft.com/office/powerpoint/2010/main" val="291746669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US" sz="2000" dirty="0" smtClean="0"/>
              <a:t>Division by Roles</a:t>
            </a:r>
            <a:endParaRPr lang="en-US" sz="2000" dirty="0"/>
          </a:p>
          <a:p>
            <a:pPr marL="457200" indent="-457200">
              <a:buFont typeface="+mj-lt"/>
              <a:buAutoNum type="arabicPeriod"/>
            </a:pPr>
            <a:r>
              <a:rPr lang="en-US" sz="2000" dirty="0" smtClean="0"/>
              <a:t>Definitions of PAPP and PAIB lacks clarity: </a:t>
            </a:r>
            <a:endParaRPr lang="en-US" dirty="0" smtClean="0"/>
          </a:p>
          <a:p>
            <a:pPr marL="798513" lvl="1" indent="-334963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 smtClean="0"/>
              <a:t>Definition of PAPP may include PAIB working in a firm (e.g. CFO of the firm)</a:t>
            </a:r>
          </a:p>
          <a:p>
            <a:pPr marL="798513" lvl="1" indent="-334963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 smtClean="0"/>
              <a:t>Definition of PAIB may include PAPP</a:t>
            </a:r>
          </a:p>
          <a:p>
            <a:pPr marL="798513" lvl="1" indent="-334963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 smtClean="0"/>
              <a:t>Respondents did not believe these gaps will impact the intended objective of the proposals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6. Other Matters – Structure of the Code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43238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Project objective</a:t>
            </a:r>
          </a:p>
          <a:p>
            <a:r>
              <a:rPr lang="en-US" dirty="0" smtClean="0"/>
              <a:t>Approach adopted by TF:</a:t>
            </a:r>
          </a:p>
          <a:p>
            <a:pPr marL="693738" lvl="1" indent="-346075">
              <a:buFont typeface="Arial" panose="020B0604020202020204" pitchFamily="34" charset="0"/>
              <a:buChar char="–"/>
            </a:pPr>
            <a:r>
              <a:rPr lang="en-US" dirty="0"/>
              <a:t>Holistic</a:t>
            </a:r>
          </a:p>
          <a:p>
            <a:pPr lvl="1">
              <a:buFont typeface="Arial" panose="020B0604020202020204" pitchFamily="34" charset="0"/>
              <a:buChar char="–"/>
            </a:pPr>
            <a:r>
              <a:rPr lang="en-US" dirty="0"/>
              <a:t>Does not identify </a:t>
            </a:r>
            <a:r>
              <a:rPr lang="en-US" dirty="0" smtClean="0"/>
              <a:t>specific </a:t>
            </a:r>
            <a:r>
              <a:rPr lang="en-US" dirty="0"/>
              <a:t>ethical </a:t>
            </a:r>
            <a:r>
              <a:rPr lang="en-US" dirty="0" smtClean="0"/>
              <a:t>issues/matters</a:t>
            </a:r>
          </a:p>
          <a:p>
            <a:r>
              <a:rPr lang="en-US" dirty="0" smtClean="0"/>
              <a:t>ED released in January 2017 with comment period closed on April 25, 2017</a:t>
            </a:r>
          </a:p>
          <a:p>
            <a:pPr lvl="1">
              <a:buFont typeface="Arial" panose="020B0604020202020204" pitchFamily="34" charset="0"/>
              <a:buChar char="–"/>
            </a:pPr>
            <a:endParaRPr lang="en-US" dirty="0" smtClean="0"/>
          </a:p>
          <a:p>
            <a:endParaRPr lang="en-US" dirty="0" smtClean="0"/>
          </a:p>
        </p:txBody>
      </p:sp>
      <p:sp>
        <p:nvSpPr>
          <p:cNvPr id="3" name="Subtitle 2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Applicability – Background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47152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1345876"/>
            <a:ext cx="8458200" cy="2445074"/>
          </a:xfrm>
        </p:spPr>
        <p:txBody>
          <a:bodyPr/>
          <a:lstStyle/>
          <a:p>
            <a:r>
              <a:rPr lang="en-US" dirty="0" smtClean="0"/>
              <a:t>TF proposal:</a:t>
            </a:r>
          </a:p>
          <a:p>
            <a:pPr lvl="1"/>
            <a:r>
              <a:rPr lang="en-US" dirty="0" smtClean="0"/>
              <a:t>Issues regarding definitions outside the scope of this project</a:t>
            </a:r>
          </a:p>
          <a:p>
            <a:pPr lvl="1"/>
            <a:r>
              <a:rPr lang="en-US" dirty="0" smtClean="0"/>
              <a:t>TF’s view is that these concerns will not impact on the objective of the Applicability paragraphs</a:t>
            </a:r>
          </a:p>
          <a:p>
            <a:pPr lvl="1"/>
            <a:r>
              <a:rPr lang="en-US" dirty="0" smtClean="0"/>
              <a:t>Recommend the Board to consider the concerns at a later date</a:t>
            </a:r>
          </a:p>
          <a:p>
            <a:pPr marL="338328">
              <a:spcBef>
                <a:spcPts val="1200"/>
              </a:spcBef>
            </a:pPr>
            <a:r>
              <a:rPr lang="en-US" dirty="0" smtClean="0"/>
              <a:t>Matters for IESBA Consideration: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6. Other Matters – Structure of the Code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524000" y="3874736"/>
            <a:ext cx="6705600" cy="40011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pPr marL="690372" lvl="1"/>
            <a:r>
              <a:rPr lang="en-US" sz="2000"/>
              <a:t>Do IESBA members agree with the TF’s proposal?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41940966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0" y="1276350"/>
            <a:ext cx="9144000" cy="3276600"/>
          </a:xfrm>
        </p:spPr>
        <p:txBody>
          <a:bodyPr/>
          <a:lstStyle/>
          <a:p>
            <a:r>
              <a:rPr lang="en-US" dirty="0" smtClean="0"/>
              <a:t>TF will:</a:t>
            </a:r>
          </a:p>
          <a:p>
            <a:pPr lvl="1"/>
            <a:r>
              <a:rPr lang="en-US" dirty="0" smtClean="0"/>
              <a:t>Consider Board’s comments during its July 2017 meeting</a:t>
            </a:r>
            <a:endParaRPr lang="en-US" dirty="0"/>
          </a:p>
          <a:p>
            <a:pPr lvl="1"/>
            <a:r>
              <a:rPr lang="en-US" dirty="0" smtClean="0"/>
              <a:t>Liaise with Structure TF on matters relating to Structure of the Code </a:t>
            </a:r>
          </a:p>
          <a:p>
            <a:pPr>
              <a:spcBef>
                <a:spcPts val="1200"/>
              </a:spcBef>
            </a:pPr>
            <a:r>
              <a:rPr lang="en-US" dirty="0" smtClean="0"/>
              <a:t>IESBA to consider a “second read” in September 2017 </a:t>
            </a:r>
          </a:p>
          <a:p>
            <a:pPr>
              <a:spcBef>
                <a:spcPts val="1200"/>
              </a:spcBef>
            </a:pPr>
            <a:r>
              <a:rPr lang="en-US" dirty="0" smtClean="0"/>
              <a:t>Finalization of revisions to proposals clarify applicability by December 2017 is on track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Way </a:t>
            </a:r>
            <a:r>
              <a:rPr lang="en-US" dirty="0"/>
              <a:t>Forward</a:t>
            </a:r>
          </a:p>
        </p:txBody>
      </p:sp>
    </p:spTree>
    <p:extLst>
      <p:ext uri="{BB962C8B-B14F-4D97-AF65-F5344CB8AC3E}">
        <p14:creationId xmlns:p14="http://schemas.microsoft.com/office/powerpoint/2010/main" val="2612848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806649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US" dirty="0" smtClean="0"/>
              <a:t>Overview 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Clarity of Requirement paragraphs (R120.4 &amp; R300.5)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Scope of Requirement paragraphs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Relevance of example in paragraphs 120.4A1 &amp; 300.5 A1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Location of Applicability paragraphs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Other matters</a:t>
            </a:r>
          </a:p>
          <a:p>
            <a:pPr marL="457200" indent="-457200">
              <a:buFont typeface="+mj-lt"/>
              <a:buAutoNum type="arabicPeriod"/>
            </a:pP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Session Outline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45937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Received 39 comment letters </a:t>
            </a:r>
          </a:p>
          <a:p>
            <a:r>
              <a:rPr lang="en-US" dirty="0" smtClean="0"/>
              <a:t>Respondents are generally supportive of:</a:t>
            </a:r>
          </a:p>
          <a:p>
            <a:pPr lvl="1">
              <a:buFont typeface="Arial" panose="020B0604020202020204" pitchFamily="34" charset="0"/>
              <a:buChar char="−"/>
            </a:pPr>
            <a:r>
              <a:rPr lang="en-US" dirty="0" smtClean="0"/>
              <a:t>Objectives of the proposals</a:t>
            </a:r>
          </a:p>
          <a:p>
            <a:pPr lvl="1">
              <a:buFont typeface="Arial" panose="020B0604020202020204" pitchFamily="34" charset="0"/>
              <a:buChar char="−"/>
            </a:pPr>
            <a:r>
              <a:rPr lang="en-US" dirty="0" smtClean="0"/>
              <a:t>The holistic approach</a:t>
            </a:r>
          </a:p>
          <a:p>
            <a:pPr marL="338328"/>
            <a:r>
              <a:rPr lang="en-US" dirty="0" smtClean="0"/>
              <a:t>Only a few respondents expressed general concerns about increasing complexity of Code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1. Overview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85198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Key comments: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000" dirty="0"/>
              <a:t>Clarity </a:t>
            </a:r>
            <a:r>
              <a:rPr lang="en-US" sz="2000" dirty="0" smtClean="0"/>
              <a:t>of the Requirement paragraphs – when is Part C applicable to PAPPs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000" dirty="0" smtClean="0"/>
              <a:t>Scope of the Requirement paragraphs – individual non-PAs working in a firm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000" dirty="0" smtClean="0"/>
              <a:t>Specific example vs non-exhaustive list of relevant situations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000" dirty="0" smtClean="0"/>
              <a:t>Definitions of PAPP and PAIB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1. Overview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43813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In response, </a:t>
            </a:r>
            <a:r>
              <a:rPr lang="en-US" dirty="0" smtClean="0"/>
              <a:t>the TF: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000" dirty="0"/>
              <a:t>M</a:t>
            </a:r>
            <a:r>
              <a:rPr lang="en-US" sz="2000" dirty="0" smtClean="0"/>
              <a:t>ade </a:t>
            </a:r>
            <a:r>
              <a:rPr lang="en-US" sz="2000" dirty="0"/>
              <a:t>preliminary revisions </a:t>
            </a:r>
            <a:r>
              <a:rPr lang="en-US" sz="2000" dirty="0" smtClean="0"/>
              <a:t>to both the proposed requirement and application material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000" dirty="0"/>
              <a:t>S</a:t>
            </a:r>
            <a:r>
              <a:rPr lang="en-US" sz="2000" dirty="0" smtClean="0"/>
              <a:t>ought early feedback from Structure TF</a:t>
            </a:r>
            <a:endParaRPr lang="en-US" sz="2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1. Overview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733352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1345876"/>
            <a:ext cx="4953000" cy="616274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Matter for IESBA Consideration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1. Overview</a:t>
            </a:r>
            <a:endParaRPr lang="en-US" dirty="0"/>
          </a:p>
        </p:txBody>
      </p:sp>
      <p:sp>
        <p:nvSpPr>
          <p:cNvPr id="5" name="Content Placeholder 1"/>
          <p:cNvSpPr txBox="1">
            <a:spLocks/>
          </p:cNvSpPr>
          <p:nvPr/>
        </p:nvSpPr>
        <p:spPr bwMode="auto">
          <a:xfrm>
            <a:off x="990600" y="2266950"/>
            <a:ext cx="7162800" cy="101791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ts val="600"/>
              </a:spcBef>
              <a:spcAft>
                <a:spcPct val="0"/>
              </a:spcAft>
              <a:buChar char="•"/>
              <a:defRPr sz="24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694944" indent="-347472" algn="l" rtl="0" eaLnBrk="1" fontAlgn="base" hangingPunct="1">
              <a:spcBef>
                <a:spcPts val="776"/>
              </a:spcBef>
              <a:spcAft>
                <a:spcPct val="0"/>
              </a:spcAft>
              <a:buChar char="–"/>
              <a:defRPr sz="20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2pPr>
            <a:lvl3pPr marL="1042416" indent="-347472" algn="l" rtl="0" eaLnBrk="1" fontAlgn="base" hangingPunct="1">
              <a:spcBef>
                <a:spcPts val="776"/>
              </a:spcBef>
              <a:spcAft>
                <a:spcPct val="0"/>
              </a:spcAft>
              <a:buChar char="•"/>
              <a:defRPr sz="18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3pPr>
            <a:lvl4pPr marL="1389888" indent="-347472" algn="l" rtl="0" eaLnBrk="1" fontAlgn="base" hangingPunct="1">
              <a:spcBef>
                <a:spcPts val="776"/>
              </a:spcBef>
              <a:spcAft>
                <a:spcPct val="0"/>
              </a:spcAft>
              <a:buChar char="–"/>
              <a:defRPr sz="16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4pPr>
            <a:lvl5pPr marL="1737360" indent="-347472" algn="l" rtl="0" eaLnBrk="1" fontAlgn="base" hangingPunct="1">
              <a:spcBef>
                <a:spcPts val="776"/>
              </a:spcBef>
              <a:spcAft>
                <a:spcPct val="0"/>
              </a:spcAft>
              <a:buChar char="»"/>
              <a:defRPr sz="14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Tx/>
              <a:buNone/>
            </a:pPr>
            <a:r>
              <a:rPr lang="en-US" sz="2000" dirty="0" smtClean="0"/>
              <a:t>Views about </a:t>
            </a:r>
            <a:r>
              <a:rPr lang="en-US" sz="2000" dirty="0"/>
              <a:t>general </a:t>
            </a:r>
            <a:r>
              <a:rPr lang="en-US" sz="2200" dirty="0"/>
              <a:t>comments</a:t>
            </a:r>
            <a:r>
              <a:rPr lang="en-US" sz="2000" dirty="0"/>
              <a:t> on </a:t>
            </a:r>
            <a:r>
              <a:rPr lang="en-US" sz="2000" dirty="0" smtClean="0"/>
              <a:t>Applicability </a:t>
            </a:r>
            <a:r>
              <a:rPr lang="en-US" sz="2000" dirty="0"/>
              <a:t>ED and </a:t>
            </a:r>
            <a:r>
              <a:rPr lang="en-US" sz="2000" dirty="0" smtClean="0"/>
              <a:t>TF’s response </a:t>
            </a:r>
            <a:endParaRPr lang="en-US" sz="2000" kern="0" dirty="0" smtClean="0"/>
          </a:p>
        </p:txBody>
      </p:sp>
    </p:spTree>
    <p:extLst>
      <p:ext uri="{BB962C8B-B14F-4D97-AF65-F5344CB8AC3E}">
        <p14:creationId xmlns:p14="http://schemas.microsoft.com/office/powerpoint/2010/main" val="314007945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Majority of respondents did not raise any issues</a:t>
            </a:r>
          </a:p>
          <a:p>
            <a:r>
              <a:rPr lang="en-US" dirty="0" smtClean="0"/>
              <a:t>Key comments:  </a:t>
            </a:r>
          </a:p>
          <a:p>
            <a:pPr lvl="1">
              <a:spcBef>
                <a:spcPts val="600"/>
              </a:spcBef>
              <a:buFont typeface="Arial" panose="020B0604020202020204" pitchFamily="34" charset="0"/>
              <a:buChar char="−"/>
            </a:pPr>
            <a:r>
              <a:rPr lang="en-US" dirty="0"/>
              <a:t>First sentence may be inaccurate – phrase “ethical issues”</a:t>
            </a:r>
          </a:p>
          <a:p>
            <a:pPr lvl="1">
              <a:spcBef>
                <a:spcPts val="600"/>
              </a:spcBef>
              <a:buFont typeface="Arial" panose="020B0604020202020204" pitchFamily="34" charset="0"/>
              <a:buChar char="−"/>
            </a:pPr>
            <a:r>
              <a:rPr lang="en-US" dirty="0"/>
              <a:t>Should state the whole Code may be applicable</a:t>
            </a:r>
          </a:p>
          <a:p>
            <a:pPr lvl="1">
              <a:spcBef>
                <a:spcPts val="600"/>
              </a:spcBef>
              <a:buFont typeface="Arial" panose="020B0604020202020204" pitchFamily="34" charset="0"/>
              <a:buChar char="−"/>
            </a:pPr>
            <a:r>
              <a:rPr lang="en-US" dirty="0"/>
              <a:t>Unclear what circumstances will trigger applicability</a:t>
            </a:r>
          </a:p>
          <a:p>
            <a:pPr lvl="1">
              <a:spcBef>
                <a:spcPts val="600"/>
              </a:spcBef>
              <a:buFont typeface="Arial" panose="020B0604020202020204" pitchFamily="34" charset="0"/>
              <a:buChar char="−"/>
            </a:pPr>
            <a:r>
              <a:rPr lang="en-US" dirty="0"/>
              <a:t>Does not cover the situation whereby a PA has multiple roles as both a PAPP and PAIB</a:t>
            </a:r>
          </a:p>
          <a:p>
            <a:pPr lvl="1">
              <a:buFont typeface="Courier New" panose="02070309020205020404" pitchFamily="49" charset="0"/>
              <a:buChar char="o"/>
            </a:pPr>
            <a:endParaRPr lang="en-US" dirty="0" smtClean="0"/>
          </a:p>
          <a:p>
            <a:pPr lvl="1">
              <a:buFont typeface="Courier New" panose="02070309020205020404" pitchFamily="49" charset="0"/>
              <a:buChar char="o"/>
            </a:pPr>
            <a:endParaRPr lang="en-US" dirty="0" smtClean="0"/>
          </a:p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2. Clarity of Requirement Paragraphs (</a:t>
            </a:r>
            <a:r>
              <a:rPr lang="en-US" sz="1800" dirty="0" smtClean="0"/>
              <a:t>R120.4 &amp; R300.5</a:t>
            </a:r>
            <a:r>
              <a:rPr lang="en-US" dirty="0" smtClean="0"/>
              <a:t>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660957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dirty="0" smtClean="0"/>
              <a:t>First sentence</a:t>
            </a:r>
            <a:r>
              <a:rPr lang="en-US" dirty="0" smtClean="0"/>
              <a:t>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81000" y="461930"/>
            <a:ext cx="7696200" cy="400050"/>
          </a:xfrm>
        </p:spPr>
        <p:txBody>
          <a:bodyPr/>
          <a:lstStyle/>
          <a:p>
            <a:r>
              <a:rPr lang="en-US" dirty="0" smtClean="0"/>
              <a:t>2. Clarity of Requirement Paragraphs – TF Proposals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298524" y="2777487"/>
            <a:ext cx="2819400" cy="120032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800" dirty="0" smtClean="0"/>
              <a:t>When </a:t>
            </a:r>
            <a:r>
              <a:rPr lang="en-US" sz="1800" dirty="0"/>
              <a:t>facing an ethical issue, a </a:t>
            </a:r>
            <a:r>
              <a:rPr lang="en-US" sz="1800" dirty="0" smtClean="0"/>
              <a:t>PA shall </a:t>
            </a:r>
            <a:r>
              <a:rPr lang="en-US" sz="1800" dirty="0"/>
              <a:t>consider the context within which the issue has </a:t>
            </a:r>
            <a:r>
              <a:rPr lang="en-US" sz="1800" dirty="0" smtClean="0"/>
              <a:t>occurred.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447095" y="1948820"/>
            <a:ext cx="4419600" cy="230832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800" dirty="0" smtClean="0"/>
              <a:t>A PA shall </a:t>
            </a:r>
            <a:r>
              <a:rPr lang="en-US" sz="1800" dirty="0"/>
              <a:t>consider the </a:t>
            </a:r>
            <a:r>
              <a:rPr lang="en-US" sz="1800" b="1" i="1" dirty="0"/>
              <a:t>facts and circumstances</a:t>
            </a:r>
            <a:r>
              <a:rPr lang="en-US" sz="1800" dirty="0"/>
              <a:t>, including any professional activities, interests and relationships</a:t>
            </a:r>
            <a:r>
              <a:rPr lang="en-US" sz="1800" b="1" i="1" dirty="0"/>
              <a:t> that might create threats to compliance with the </a:t>
            </a:r>
            <a:r>
              <a:rPr lang="en-US" sz="1800" b="1" i="1" dirty="0" smtClean="0"/>
              <a:t>FPs</a:t>
            </a:r>
            <a:r>
              <a:rPr lang="en-US" sz="1800" dirty="0" smtClean="0"/>
              <a:t>, and </a:t>
            </a:r>
            <a:r>
              <a:rPr lang="en-US" sz="1800" b="1" i="1" dirty="0"/>
              <a:t>the context in which they apply </a:t>
            </a:r>
            <a:r>
              <a:rPr lang="en-US" sz="1800" dirty="0"/>
              <a:t>and comply with the relevant requirements of the </a:t>
            </a:r>
            <a:r>
              <a:rPr lang="en-US" sz="1800" dirty="0" smtClean="0"/>
              <a:t>Code</a:t>
            </a:r>
            <a:endParaRPr lang="en-US" sz="1800" dirty="0"/>
          </a:p>
        </p:txBody>
      </p:sp>
      <p:sp>
        <p:nvSpPr>
          <p:cNvPr id="7" name="TextBox 6"/>
          <p:cNvSpPr txBox="1"/>
          <p:nvPr/>
        </p:nvSpPr>
        <p:spPr>
          <a:xfrm>
            <a:off x="1308174" y="2315822"/>
            <a:ext cx="800100" cy="461665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ED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5829300" y="1505368"/>
            <a:ext cx="1600200" cy="461665"/>
          </a:xfrm>
          <a:prstGeom prst="rect">
            <a:avLst/>
          </a:prstGeom>
          <a:solidFill>
            <a:schemeClr val="accent6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Revised</a:t>
            </a:r>
            <a:endParaRPr lang="en-US" dirty="0"/>
          </a:p>
        </p:txBody>
      </p:sp>
      <p:sp>
        <p:nvSpPr>
          <p:cNvPr id="9" name="Right Arrow 8"/>
          <p:cNvSpPr/>
          <p:nvPr/>
        </p:nvSpPr>
        <p:spPr bwMode="auto">
          <a:xfrm>
            <a:off x="3247016" y="3121195"/>
            <a:ext cx="1066800" cy="608654"/>
          </a:xfrm>
          <a:prstGeom prst="rightArrow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ヒラギノ角ゴ Pro W3" charset="-128"/>
              <a:cs typeface="ヒラギノ角ゴ Pro W3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235262514"/>
      </p:ext>
    </p:extLst>
  </p:cSld>
  <p:clrMapOvr>
    <a:masterClrMapping/>
  </p:clrMapOvr>
</p:sld>
</file>

<file path=ppt/theme/theme1.xml><?xml version="1.0" encoding="utf-8"?>
<a:theme xmlns:a="http://schemas.openxmlformats.org/drawingml/2006/main" name="IESBA_Powerpoint_template_GREEN RIBBON_WIDESCREEN">
  <a:themeElements>
    <a:clrScheme name="IFAC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5BAA"/>
      </a:accent1>
      <a:accent2>
        <a:srgbClr val="00C0F3"/>
      </a:accent2>
      <a:accent3>
        <a:srgbClr val="F15A22"/>
      </a:accent3>
      <a:accent4>
        <a:srgbClr val="FAA61A"/>
      </a:accent4>
      <a:accent5>
        <a:srgbClr val="0D9C4A"/>
      </a:accent5>
      <a:accent6>
        <a:srgbClr val="8DC63F"/>
      </a:accent6>
      <a:hlink>
        <a:srgbClr val="009999"/>
      </a:hlink>
      <a:folHlink>
        <a:srgbClr val="99CC0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charset="-128"/>
            <a:cs typeface="ヒラギノ角ゴ Pro W3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charset="-128"/>
            <a:cs typeface="ヒラギノ角ゴ Pro W3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10607</TotalTime>
  <Words>984</Words>
  <Application>Microsoft Office PowerPoint</Application>
  <PresentationFormat>On-screen Show (16:9)</PresentationFormat>
  <Paragraphs>141</Paragraphs>
  <Slides>22</Slides>
  <Notes>16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30" baseType="lpstr">
      <vt:lpstr>MS PGothic</vt:lpstr>
      <vt:lpstr>MS PGothic</vt:lpstr>
      <vt:lpstr>Arial</vt:lpstr>
      <vt:lpstr>Bauer Bodoni Std</vt:lpstr>
      <vt:lpstr>Calibri</vt:lpstr>
      <vt:lpstr>Courier New</vt:lpstr>
      <vt:lpstr>ヒラギノ角ゴ Pro W3</vt:lpstr>
      <vt:lpstr>IESBA_Powerpoint_template_GREEN RIBBON_WIDESCREEN</vt:lpstr>
      <vt:lpstr>Review of Part C Phase 2 -  Applicability</vt:lpstr>
      <vt:lpstr>Applicability – Background</vt:lpstr>
      <vt:lpstr>Session Outline</vt:lpstr>
      <vt:lpstr>1. Overview</vt:lpstr>
      <vt:lpstr>1. Overview</vt:lpstr>
      <vt:lpstr>1. Overview</vt:lpstr>
      <vt:lpstr>1. Overview</vt:lpstr>
      <vt:lpstr>2. Clarity of Requirement Paragraphs (R120.4 &amp; R300.5)</vt:lpstr>
      <vt:lpstr>2. Clarity of Requirement Paragraphs – TF Proposals</vt:lpstr>
      <vt:lpstr>2. Clarity of Requirement Paragraphs – TF Proposals</vt:lpstr>
      <vt:lpstr>Clarity of Requirement paragraphs</vt:lpstr>
      <vt:lpstr>3. Scope of Requirement Paragraphs (R120.4 &amp; R300.5)</vt:lpstr>
      <vt:lpstr>3. Scope of Requirement Paragraphs – TF Proposal</vt:lpstr>
      <vt:lpstr>Scope of Requirement paragraphs</vt:lpstr>
      <vt:lpstr>4. Relevance of Examples (120.4 A1 and 300.5 A1)</vt:lpstr>
      <vt:lpstr>4. Relevance of Example – TF Proposals</vt:lpstr>
      <vt:lpstr>4. Relevance of Example</vt:lpstr>
      <vt:lpstr>5. Location of Applicability Paragraphs</vt:lpstr>
      <vt:lpstr>6. Other Matters – Structure of the Code</vt:lpstr>
      <vt:lpstr>6. Other Matters – Structure of the Code</vt:lpstr>
      <vt:lpstr>Way Forward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Headline 24pt Arial Bold</dc:title>
  <dc:creator>Chris Jackson</dc:creator>
  <cp:lastModifiedBy>Geoffrey Kwan</cp:lastModifiedBy>
  <cp:revision>515</cp:revision>
  <cp:lastPrinted>2017-03-07T19:24:04Z</cp:lastPrinted>
  <dcterms:created xsi:type="dcterms:W3CDTF">2014-03-04T20:18:41Z</dcterms:created>
  <dcterms:modified xsi:type="dcterms:W3CDTF">2017-06-27T20:34:41Z</dcterms:modified>
</cp:coreProperties>
</file>