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8"/>
  </p:notesMasterIdLst>
  <p:sldIdLst>
    <p:sldId id="278" r:id="rId2"/>
    <p:sldId id="307" r:id="rId3"/>
    <p:sldId id="319" r:id="rId4"/>
    <p:sldId id="308" r:id="rId5"/>
    <p:sldId id="310" r:id="rId6"/>
    <p:sldId id="314" r:id="rId7"/>
    <p:sldId id="309" r:id="rId8"/>
    <p:sldId id="311" r:id="rId9"/>
    <p:sldId id="313" r:id="rId10"/>
    <p:sldId id="315" r:id="rId11"/>
    <p:sldId id="316" r:id="rId12"/>
    <p:sldId id="312" r:id="rId13"/>
    <p:sldId id="317" r:id="rId14"/>
    <p:sldId id="318" r:id="rId15"/>
    <p:sldId id="320" r:id="rId16"/>
    <p:sldId id="323" r:id="rId17"/>
  </p:sldIdLst>
  <p:sldSz cx="9144000" cy="6858000" type="letter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91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95959"/>
    <a:srgbClr val="12A9D9"/>
    <a:srgbClr val="013C80"/>
    <a:srgbClr val="2D8EC2"/>
    <a:srgbClr val="1A276D"/>
    <a:srgbClr val="68B133"/>
    <a:srgbClr val="168136"/>
    <a:srgbClr val="D53D20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68130" autoAdjust="0"/>
  </p:normalViewPr>
  <p:slideViewPr>
    <p:cSldViewPr showGuides="1">
      <p:cViewPr varScale="1">
        <p:scale>
          <a:sx n="55" d="100"/>
          <a:sy n="55" d="100"/>
        </p:scale>
        <p:origin x="1037" y="43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-3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1704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br-fs01\company\Clients\IFAC\3927%20IFAC%20update%202016\Inputs\Accountancy%20vs%20fraud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14035457309775"/>
          <c:y val="8.9597807822282327E-2"/>
          <c:w val="0.78996001780422431"/>
          <c:h val="0.77542374912454026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41275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Accountants!$C$5:$C$33</c:f>
              <c:numCache>
                <c:formatCode>0.0%</c:formatCode>
                <c:ptCount val="29"/>
                <c:pt idx="0">
                  <c:v>7.9949766677665027E-3</c:v>
                </c:pt>
                <c:pt idx="1">
                  <c:v>1.0324988964746144E-2</c:v>
                </c:pt>
                <c:pt idx="2">
                  <c:v>8.0048253751261265E-3</c:v>
                </c:pt>
                <c:pt idx="3">
                  <c:v>4.7090527164748153E-3</c:v>
                </c:pt>
                <c:pt idx="4">
                  <c:v>5.5377284347295835E-3</c:v>
                </c:pt>
                <c:pt idx="5">
                  <c:v>2.0092071584533893E-2</c:v>
                </c:pt>
                <c:pt idx="6">
                  <c:v>7.190769252973097E-3</c:v>
                </c:pt>
                <c:pt idx="7">
                  <c:v>9.5242207346378314E-3</c:v>
                </c:pt>
                <c:pt idx="8">
                  <c:v>8.8018692624248166E-3</c:v>
                </c:pt>
                <c:pt idx="9">
                  <c:v>1.2325723088393309E-2</c:v>
                </c:pt>
                <c:pt idx="10">
                  <c:v>3.36367750799672E-3</c:v>
                </c:pt>
                <c:pt idx="11">
                  <c:v>5.6763974790573863E-3</c:v>
                </c:pt>
                <c:pt idx="12">
                  <c:v>7.2118638806501637E-3</c:v>
                </c:pt>
                <c:pt idx="13">
                  <c:v>1.5910181876366739E-2</c:v>
                </c:pt>
                <c:pt idx="14">
                  <c:v>1.8432995951417005E-2</c:v>
                </c:pt>
                <c:pt idx="15">
                  <c:v>4.2958763466252846E-3</c:v>
                </c:pt>
                <c:pt idx="16">
                  <c:v>8.7096517910746438E-3</c:v>
                </c:pt>
                <c:pt idx="17">
                  <c:v>1.006638928890431E-2</c:v>
                </c:pt>
                <c:pt idx="18">
                  <c:v>9.1890174603174619E-3</c:v>
                </c:pt>
                <c:pt idx="19">
                  <c:v>1.4259297622570782E-2</c:v>
                </c:pt>
                <c:pt idx="20">
                  <c:v>1.550225677839511E-2</c:v>
                </c:pt>
                <c:pt idx="21">
                  <c:v>2.0245908340214697E-2</c:v>
                </c:pt>
                <c:pt idx="22">
                  <c:v>4.0248461091749984E-3</c:v>
                </c:pt>
                <c:pt idx="23">
                  <c:v>1.1530146094722242E-3</c:v>
                </c:pt>
                <c:pt idx="24">
                  <c:v>3.8841979085401023E-3</c:v>
                </c:pt>
                <c:pt idx="25">
                  <c:v>4.5224375997311239E-3</c:v>
                </c:pt>
                <c:pt idx="26">
                  <c:v>8.7949374091601004E-4</c:v>
                </c:pt>
                <c:pt idx="27">
                  <c:v>1.4562417008459323E-2</c:v>
                </c:pt>
                <c:pt idx="28">
                  <c:v>1.1378516048644188E-2</c:v>
                </c:pt>
              </c:numCache>
            </c:numRef>
          </c:xVal>
          <c:yVal>
            <c:numRef>
              <c:f>Accountants!$I$5:$I$33</c:f>
              <c:numCache>
                <c:formatCode>0</c:formatCode>
                <c:ptCount val="29"/>
                <c:pt idx="0">
                  <c:v>76</c:v>
                </c:pt>
                <c:pt idx="1">
                  <c:v>83</c:v>
                </c:pt>
                <c:pt idx="2">
                  <c:v>81</c:v>
                </c:pt>
                <c:pt idx="3">
                  <c:v>70</c:v>
                </c:pt>
                <c:pt idx="4">
                  <c:v>81</c:v>
                </c:pt>
                <c:pt idx="5">
                  <c:v>75</c:v>
                </c:pt>
                <c:pt idx="6">
                  <c:v>46</c:v>
                </c:pt>
                <c:pt idx="7">
                  <c:v>87</c:v>
                </c:pt>
                <c:pt idx="8">
                  <c:v>89</c:v>
                </c:pt>
                <c:pt idx="9">
                  <c:v>77</c:v>
                </c:pt>
                <c:pt idx="10">
                  <c:v>51</c:v>
                </c:pt>
                <c:pt idx="11">
                  <c:v>56</c:v>
                </c:pt>
                <c:pt idx="12">
                  <c:v>76</c:v>
                </c:pt>
                <c:pt idx="13">
                  <c:v>56</c:v>
                </c:pt>
                <c:pt idx="14">
                  <c:v>81</c:v>
                </c:pt>
                <c:pt idx="15">
                  <c:v>51</c:v>
                </c:pt>
                <c:pt idx="16">
                  <c:v>90</c:v>
                </c:pt>
                <c:pt idx="17">
                  <c:v>46</c:v>
                </c:pt>
                <c:pt idx="18">
                  <c:v>51</c:v>
                </c:pt>
                <c:pt idx="19">
                  <c:v>61</c:v>
                </c:pt>
                <c:pt idx="20">
                  <c:v>60</c:v>
                </c:pt>
                <c:pt idx="21">
                  <c:v>70</c:v>
                </c:pt>
                <c:pt idx="22">
                  <c:v>55</c:v>
                </c:pt>
                <c:pt idx="23">
                  <c:v>75</c:v>
                </c:pt>
                <c:pt idx="24">
                  <c:v>75</c:v>
                </c:pt>
                <c:pt idx="25">
                  <c:v>50</c:v>
                </c:pt>
                <c:pt idx="26">
                  <c:v>56</c:v>
                </c:pt>
                <c:pt idx="27">
                  <c:v>79</c:v>
                </c:pt>
                <c:pt idx="28">
                  <c:v>88</c:v>
                </c:pt>
              </c:numCache>
            </c:numRef>
          </c:yVal>
          <c:smooth val="0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603504"/>
        <c:axId val="440604624"/>
      </c:scatterChart>
      <c:valAx>
        <c:axId val="440603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/>
                  <a:t>Accountants as % workforce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0604624"/>
        <c:crosses val="autoZero"/>
        <c:crossBetween val="midCat"/>
      </c:valAx>
      <c:valAx>
        <c:axId val="440604624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/>
                  <a:t>Score on TI index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0603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0.07516</cdr:x>
      <cdr:y>0</cdr:y>
    </cdr:from>
    <cdr:to>
      <cdr:x>0.26239</cdr:x>
      <cdr:y>0.05936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906" y="-1"/>
          <a:ext cx="968723" cy="2466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lIns="0" tIns="0" rIns="0" bIns="0" rtlCol="0">
          <a:noAutofit/>
        </a:bodyPr>
        <a:lstStyle xmlns:a="http://schemas.openxmlformats.org/drawingml/2006/main"/>
        <a:p xmlns:a="http://schemas.openxmlformats.org/drawingml/2006/main">
          <a:r>
            <a:rPr lang="en-GB" sz="1200" dirty="0" smtClean="0"/>
            <a:t>R</a:t>
          </a:r>
          <a:r>
            <a:rPr lang="en-GB" sz="1200" baseline="30000" dirty="0" smtClean="0"/>
            <a:t>2</a:t>
          </a:r>
          <a:r>
            <a:rPr lang="en-GB" sz="1200" dirty="0" smtClean="0"/>
            <a:t> = 5%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00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72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33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75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58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36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48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5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55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44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26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94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12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59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95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nci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6200" y="1674091"/>
            <a:ext cx="6375400" cy="50292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rgbClr val="595959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" y="696043"/>
            <a:ext cx="2058988" cy="67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9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option">
    <p:bg>
      <p:bgPr>
        <a:gradFill>
          <a:gsLst>
            <a:gs pos="3000">
              <a:srgbClr val="00C0F3"/>
            </a:gs>
            <a:gs pos="81000">
              <a:srgbClr val="005BA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38100" y="2057400"/>
            <a:ext cx="906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</a:rPr>
              <a:t>#BuildTrust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0" y="510540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379" y="1752600"/>
            <a:ext cx="3287242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4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AB52FA-F517-45A1-9B18-EEAAB2BF04AB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83157B8-6752-4D41-9993-98FD6641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9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dirty="0" smtClean="0"/>
              <a:t>Transition slide / new topic</a:t>
            </a:r>
            <a:endParaRPr lang="en-US" dirty="0"/>
          </a:p>
        </p:txBody>
      </p:sp>
      <p:pic>
        <p:nvPicPr>
          <p:cNvPr id="11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6330623"/>
            <a:ext cx="1096963" cy="35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172201" y="6432550"/>
            <a:ext cx="266700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IFAC Council Meeting 2016 | Brasilia, </a:t>
            </a:r>
            <a:r>
              <a:rPr lang="en-US" sz="800" dirty="0" err="1" smtClean="0">
                <a:solidFill>
                  <a:schemeClr val="bg2"/>
                </a:solidFill>
                <a:cs typeface="MS PGothic" charset="0"/>
              </a:rPr>
              <a:t>Brasil</a:t>
            </a:r>
            <a:endParaRPr lang="en-US" sz="800" dirty="0" smtClean="0">
              <a:solidFill>
                <a:schemeClr val="bg2"/>
              </a:solidFill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33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172201" y="6432550"/>
            <a:ext cx="266700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endParaRPr lang="en-US" sz="800" dirty="0" smtClean="0">
              <a:solidFill>
                <a:schemeClr val="bg2"/>
              </a:solidFill>
              <a:cs typeface="MS PGothic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6330623"/>
            <a:ext cx="1096963" cy="35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7" r:id="rId2"/>
    <p:sldLayoutId id="2147483825" r:id="rId3"/>
    <p:sldLayoutId id="2147483845" r:id="rId4"/>
    <p:sldLayoutId id="2147483846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44" r:id="rId11"/>
    <p:sldLayoutId id="2147483852" r:id="rId12"/>
    <p:sldLayoutId id="214748385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The Accountancy Profession – Playing a Positive Role in Tackling Corruption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2895600"/>
            <a:ext cx="3060700" cy="1600200"/>
          </a:xfrm>
        </p:spPr>
        <p:txBody>
          <a:bodyPr/>
          <a:lstStyle/>
          <a:p>
            <a:r>
              <a:rPr lang="en-US" b="1" dirty="0"/>
              <a:t>Amir Ghandar</a:t>
            </a:r>
          </a:p>
          <a:p>
            <a:r>
              <a:rPr lang="en-US" dirty="0" smtClean="0"/>
              <a:t>Deputy Director, </a:t>
            </a:r>
            <a:r>
              <a:rPr lang="en-US" dirty="0"/>
              <a:t>Public Policy &amp; Regulation</a:t>
            </a:r>
          </a:p>
          <a:p>
            <a:r>
              <a:rPr lang="en-US" dirty="0" smtClean="0"/>
              <a:t>March 14, 2017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3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475571"/>
            <a:ext cx="5133686" cy="42116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FATF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553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2674" y="1524000"/>
            <a:ext cx="5154851" cy="41148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08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Overall a positive impact</a:t>
            </a:r>
          </a:p>
          <a:p>
            <a:endParaRPr lang="en-US" dirty="0"/>
          </a:p>
          <a:p>
            <a:r>
              <a:rPr lang="en-US" dirty="0"/>
              <a:t>The code + international standards are key</a:t>
            </a:r>
          </a:p>
          <a:p>
            <a:endParaRPr lang="en-US" dirty="0"/>
          </a:p>
          <a:p>
            <a:r>
              <a:rPr lang="en-US" dirty="0"/>
              <a:t>Governance architecture, government and business role crucial</a:t>
            </a:r>
          </a:p>
          <a:p>
            <a:endParaRPr lang="en-US" dirty="0"/>
          </a:p>
          <a:p>
            <a:r>
              <a:rPr lang="en-US" dirty="0"/>
              <a:t>Have to work together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9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mage result for b20 business german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457" y="1112279"/>
            <a:ext cx="1933101" cy="150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profession’s efforts:</a:t>
            </a:r>
            <a:br>
              <a:rPr lang="en-US" dirty="0" smtClean="0"/>
            </a:br>
            <a:r>
              <a:rPr lang="en-US" dirty="0" smtClean="0"/>
              <a:t>Engaging with the international community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4" t="1449" r="986"/>
          <a:stretch/>
        </p:blipFill>
        <p:spPr>
          <a:xfrm>
            <a:off x="5588000" y="1524000"/>
            <a:ext cx="2962291" cy="4381500"/>
          </a:xfrm>
          <a:prstGeom prst="rect">
            <a:avLst/>
          </a:prstGeom>
        </p:spPr>
      </p:pic>
      <p:pic>
        <p:nvPicPr>
          <p:cNvPr id="1026" name="Picture 2" descr="Image result for g20 chin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421" y="4343400"/>
            <a:ext cx="2874433" cy="161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fat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1850" y="3785136"/>
            <a:ext cx="2300526" cy="23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result for oec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24" y="1479073"/>
            <a:ext cx="2435225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#buildtrust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428" y="2663618"/>
            <a:ext cx="310896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443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profession’s efforts:</a:t>
            </a:r>
            <a:br>
              <a:rPr lang="en-US" dirty="0" smtClean="0"/>
            </a:br>
            <a:r>
              <a:rPr lang="en-US" dirty="0" smtClean="0"/>
              <a:t>Pan professional corruption statement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333070" y="1905000"/>
            <a:ext cx="4191000" cy="3095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“We deplore corruption and the significant harm it causes; we play a vital role in training, educating and supporting our professions to uphold the highest levels of integrity and ethical standards</a:t>
            </a:r>
            <a:r>
              <a:rPr lang="en-US" b="1" i="1" dirty="0" smtClean="0">
                <a:solidFill>
                  <a:schemeClr val="accent1"/>
                </a:solidFill>
              </a:rPr>
              <a:t>.”</a:t>
            </a:r>
            <a:endParaRPr lang="en-US" b="1" i="1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1600200"/>
            <a:ext cx="3341557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1832809"/>
            <a:ext cx="6858000" cy="368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53" y="2590800"/>
            <a:ext cx="3681413" cy="168210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200" y="1474269"/>
            <a:ext cx="58674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 smtClean="0"/>
              <a:t>Accountability. </a:t>
            </a:r>
            <a:r>
              <a:rPr lang="en-US" sz="4000" b="1" dirty="0" smtClean="0">
                <a:solidFill>
                  <a:schemeClr val="accent5"/>
                </a:solidFill>
              </a:rPr>
              <a:t>Now.</a:t>
            </a:r>
            <a:endParaRPr lang="en-US" sz="4000" b="1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global profession’s efforts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50"/>
          <a:stretch/>
        </p:blipFill>
        <p:spPr>
          <a:xfrm>
            <a:off x="4953000" y="3686510"/>
            <a:ext cx="3521138" cy="196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9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kind of role are professional accountants playing when it comes to tackling corruption?</a:t>
            </a:r>
          </a:p>
          <a:p>
            <a:endParaRPr lang="en-US" dirty="0" smtClean="0"/>
          </a:p>
          <a:p>
            <a:r>
              <a:rPr lang="en-US" dirty="0" smtClean="0"/>
              <a:t>How is IFAC and the international accountancy profession involved in global efforts to combat corruption?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Sneak preview: upcoming IFAC initiative on public trust in taxation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cover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8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important?</a:t>
            </a:r>
            <a:endParaRPr lang="en-US" dirty="0"/>
          </a:p>
        </p:txBody>
      </p:sp>
      <p:pic>
        <p:nvPicPr>
          <p:cNvPr id="5" name="Picture 4" descr="Image result for rio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348" y="3340660"/>
            <a:ext cx="4139936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corruption impact on econom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0419" y="860363"/>
            <a:ext cx="4531579" cy="255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mage result for poverty corrup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333375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745" y="1408889"/>
            <a:ext cx="4165060" cy="112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94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these news stories have in common?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9"/>
          <a:stretch/>
        </p:blipFill>
        <p:spPr>
          <a:xfrm>
            <a:off x="4885251" y="4372737"/>
            <a:ext cx="3039549" cy="7326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423"/>
          <a:stretch/>
        </p:blipFill>
        <p:spPr>
          <a:xfrm>
            <a:off x="3429000" y="1606660"/>
            <a:ext cx="5030023" cy="16853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9" y="4266809"/>
            <a:ext cx="3486840" cy="9488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75" y="1889248"/>
            <a:ext cx="2370813" cy="56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Transparency International Perceptions of Corruption</a:t>
            </a:r>
            <a:endParaRPr lang="en-US" dirty="0"/>
          </a:p>
        </p:txBody>
      </p:sp>
      <p:pic>
        <p:nvPicPr>
          <p:cNvPr id="1026" name="Picture 2" descr="Image result for transparency international corruption ma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553200" cy="394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78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Accountants in workforce and TI index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894192"/>
              </p:ext>
            </p:extLst>
          </p:nvPr>
        </p:nvGraphicFramePr>
        <p:xfrm>
          <a:off x="838200" y="1524000"/>
          <a:ext cx="7620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6321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Countries with IFAC Member Organizations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7667226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9200" y="1600200"/>
            <a:ext cx="6403340" cy="401778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professional accountants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accountants and TI index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490571"/>
            <a:ext cx="5235344" cy="41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24971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BLUE RIBBO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uncil PPT template" id="{FE8FDDD6-FF0D-4D54-9630-D94531602249}" vid="{F555BA78-8FFB-4B5C-8BBE-6735C7669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Council PPT template</Template>
  <TotalTime>469</TotalTime>
  <Words>223</Words>
  <Application>Microsoft Office PowerPoint</Application>
  <PresentationFormat>Letter Paper (8.5x11 in)</PresentationFormat>
  <Paragraphs>52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ヒラギノ角ゴ Pro W3</vt:lpstr>
      <vt:lpstr>IFAC_Powerpoint_template_BLUE RIBBON</vt:lpstr>
      <vt:lpstr>The Accountancy Profession – Playing a Positive Role in Tackling Corruption</vt:lpstr>
      <vt:lpstr>Things to cover today</vt:lpstr>
      <vt:lpstr>Why is this important?</vt:lpstr>
      <vt:lpstr>What do these news stories have in common?</vt:lpstr>
      <vt:lpstr>Transparency International Perceptions of Corruption</vt:lpstr>
      <vt:lpstr>Accountants in workforce and TI index</vt:lpstr>
      <vt:lpstr>Countries with IFAC Member Organizations</vt:lpstr>
      <vt:lpstr>Number of professional accountants </vt:lpstr>
      <vt:lpstr>Professional accountants and TI index</vt:lpstr>
      <vt:lpstr>FATF Countries</vt:lpstr>
      <vt:lpstr>Professionalism</vt:lpstr>
      <vt:lpstr>What does it mean?</vt:lpstr>
      <vt:lpstr>The global profession’s efforts: Engaging with the international community</vt:lpstr>
      <vt:lpstr>The global profession’s efforts: Pan professional corruption statement</vt:lpstr>
      <vt:lpstr>The global profession’s efforts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Ghandar</dc:creator>
  <cp:lastModifiedBy>Amir Ghandar</cp:lastModifiedBy>
  <cp:revision>79</cp:revision>
  <cp:lastPrinted>2016-10-25T19:57:21Z</cp:lastPrinted>
  <dcterms:created xsi:type="dcterms:W3CDTF">2017-01-03T15:22:30Z</dcterms:created>
  <dcterms:modified xsi:type="dcterms:W3CDTF">2017-03-14T19:53:54Z</dcterms:modified>
</cp:coreProperties>
</file>