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 bookmarkIdSeed="2">
  <p:sldMasterIdLst>
    <p:sldMasterId id="2147483726" r:id="rId1"/>
    <p:sldMasterId id="2147483847" r:id="rId2"/>
    <p:sldMasterId id="2147483849" r:id="rId3"/>
    <p:sldMasterId id="2147483851" r:id="rId4"/>
    <p:sldMasterId id="2147483853" r:id="rId5"/>
    <p:sldMasterId id="2147483855" r:id="rId6"/>
    <p:sldMasterId id="2147483857" r:id="rId7"/>
    <p:sldMasterId id="2147483859" r:id="rId8"/>
    <p:sldMasterId id="2147483861" r:id="rId9"/>
    <p:sldMasterId id="2147483863" r:id="rId10"/>
    <p:sldMasterId id="2147483865" r:id="rId11"/>
    <p:sldMasterId id="2147483867" r:id="rId12"/>
    <p:sldMasterId id="2147483869" r:id="rId13"/>
  </p:sldMasterIdLst>
  <p:notesMasterIdLst>
    <p:notesMasterId r:id="rId33"/>
  </p:notesMasterIdLst>
  <p:handoutMasterIdLst>
    <p:handoutMasterId r:id="rId34"/>
  </p:handoutMasterIdLst>
  <p:sldIdLst>
    <p:sldId id="267" r:id="rId14"/>
    <p:sldId id="288" r:id="rId15"/>
    <p:sldId id="290" r:id="rId16"/>
    <p:sldId id="303" r:id="rId17"/>
    <p:sldId id="302" r:id="rId18"/>
    <p:sldId id="298" r:id="rId19"/>
    <p:sldId id="299" r:id="rId20"/>
    <p:sldId id="304" r:id="rId21"/>
    <p:sldId id="305" r:id="rId22"/>
    <p:sldId id="306" r:id="rId23"/>
    <p:sldId id="307" r:id="rId24"/>
    <p:sldId id="308" r:id="rId25"/>
    <p:sldId id="293" r:id="rId26"/>
    <p:sldId id="310" r:id="rId27"/>
    <p:sldId id="313" r:id="rId28"/>
    <p:sldId id="312" r:id="rId29"/>
    <p:sldId id="295" r:id="rId30"/>
    <p:sldId id="318" r:id="rId31"/>
    <p:sldId id="296" r:id="rId32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72" userDrawn="1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 userDrawn="1">
          <p15:clr>
            <a:srgbClr val="A4A3A4"/>
          </p15:clr>
        </p15:guide>
        <p15:guide id="2" pos="218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Dunning" initials="CD" lastIdx="9" clrIdx="0">
    <p:extLst>
      <p:ext uri="{19B8F6BF-5375-455C-9EA6-DF929625EA0E}">
        <p15:presenceInfo xmlns:p15="http://schemas.microsoft.com/office/powerpoint/2012/main" userId="CDunning" providerId="None"/>
      </p:ext>
    </p:extLst>
  </p:cmAuthor>
  <p:cmAuthor id="2" name="Crouch, Dawn" initials="DC" lastIdx="15" clrIdx="1">
    <p:extLst>
      <p:ext uri="{19B8F6BF-5375-455C-9EA6-DF929625EA0E}">
        <p15:presenceInfo xmlns:p15="http://schemas.microsoft.com/office/powerpoint/2012/main" userId="Crouch, Dawn" providerId="None"/>
      </p:ext>
    </p:extLst>
  </p:cmAuthor>
  <p:cmAuthor id="3" name="Diane Jules" initials="DJ" lastIdx="29" clrIdx="2">
    <p:extLst>
      <p:ext uri="{19B8F6BF-5375-455C-9EA6-DF929625EA0E}">
        <p15:presenceInfo xmlns:p15="http://schemas.microsoft.com/office/powerpoint/2012/main" userId="S-1-5-21-1801674531-1972579041-839522115-72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54" autoAdjust="0"/>
  </p:normalViewPr>
  <p:slideViewPr>
    <p:cSldViewPr showGuides="1">
      <p:cViewPr varScale="1">
        <p:scale>
          <a:sx n="85" d="100"/>
          <a:sy n="85" d="100"/>
        </p:scale>
        <p:origin x="60" y="76"/>
      </p:cViewPr>
      <p:guideLst>
        <p:guide orient="horz" pos="1493"/>
        <p:guide orient="horz" pos="295"/>
        <p:guide orient="horz" pos="850"/>
        <p:guide orient="horz" pos="2772"/>
        <p:guide pos="2880"/>
      </p:guideLst>
    </p:cSldViewPr>
  </p:slideViewPr>
  <p:outlineViewPr>
    <p:cViewPr>
      <p:scale>
        <a:sx n="33" d="100"/>
        <a:sy n="33" d="100"/>
      </p:scale>
      <p:origin x="0" y="-41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2544" y="28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tableStyles" Target="tableStyles.xml"/><Relationship Id="rId21" Type="http://schemas.openxmlformats.org/officeDocument/2006/relationships/slide" Target="slides/slide8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commentAuthors" Target="commentAuthor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248380-94B1-4282-BF5F-0FB8F5E4DC86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B40EC7-3787-4E51-A633-D1714545F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193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wrap="square" lIns="92487" tIns="46244" rIns="92487" bIns="4624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3/24/2017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7" tIns="46244" rIns="92487" bIns="46244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87" tIns="46244" rIns="92487" bIns="4624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1804"/>
          </a:xfrm>
          <a:prstGeom prst="rect">
            <a:avLst/>
          </a:prstGeom>
        </p:spPr>
        <p:txBody>
          <a:bodyPr vert="horz" wrap="square" lIns="92487" tIns="46244" rIns="92487" bIns="4624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2772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526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0841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7512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966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5795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6511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942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8752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5370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028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739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829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54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7041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6529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68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7727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240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13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24/03/2017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2479355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24/03/2017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1657509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24/03/2017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5984500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24/03/2017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74705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24/03/2017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2087832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24/03/2017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541748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24/03/2017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1895303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24/03/2017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662014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24/03/2017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5355690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24/03/2017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9798593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24/03/2017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4747282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24/03/2017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9896848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Fees Briefing Paper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3400" y="2724150"/>
            <a:ext cx="4003288" cy="1314450"/>
          </a:xfrm>
        </p:spPr>
        <p:txBody>
          <a:bodyPr/>
          <a:lstStyle/>
          <a:p>
            <a:r>
              <a:rPr lang="en-US" sz="1800" dirty="0" smtClean="0">
                <a:latin typeface="Arial" charset="0"/>
              </a:rPr>
              <a:t>Chishala Kateka, IESBA Member and Fees Working Group Chair</a:t>
            </a: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IESBA Meeting</a:t>
            </a:r>
          </a:p>
          <a:p>
            <a:r>
              <a:rPr lang="en-US" dirty="0" smtClean="0">
                <a:latin typeface="Arial" charset="0"/>
              </a:rPr>
              <a:t>March 13-15, 2017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dirty="0" smtClean="0"/>
              <a:t>WG’s view: 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Findings in the summary of academic research are generally inconclusive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More information is required to better understand the nature and extent of any fee-related issues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 Finding - Review </a:t>
            </a:r>
            <a:r>
              <a:rPr lang="en-US" dirty="0"/>
              <a:t>of Academic Research</a:t>
            </a:r>
          </a:p>
        </p:txBody>
      </p:sp>
    </p:spTree>
    <p:extLst>
      <p:ext uri="{BB962C8B-B14F-4D97-AF65-F5344CB8AC3E}">
        <p14:creationId xmlns:p14="http://schemas.microsoft.com/office/powerpoint/2010/main" val="13547365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800"/>
              </a:spcBef>
              <a:buNone/>
            </a:pPr>
            <a:endParaRPr lang="en-US" dirty="0" smtClean="0"/>
          </a:p>
          <a:p>
            <a:pPr marL="0" indent="0">
              <a:spcBef>
                <a:spcPts val="1800"/>
              </a:spcBef>
              <a:buNone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 Finding - G-20 Benchmarking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5300" y="1951356"/>
            <a:ext cx="51054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1.  Review of academic research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5300" y="2849712"/>
            <a:ext cx="51054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b="1" dirty="0"/>
              <a:t>2.  G-20 benchmarking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" y="3698940"/>
            <a:ext cx="51054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3.  Stakeholders outreach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144460"/>
            <a:ext cx="234315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1199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800"/>
              </a:spcBef>
              <a:buNone/>
            </a:pPr>
            <a:endParaRPr lang="en-US" dirty="0" smtClean="0"/>
          </a:p>
          <a:p>
            <a:pPr marL="0" indent="0">
              <a:spcBef>
                <a:spcPts val="1800"/>
              </a:spcBef>
              <a:buNone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 Finding - G-20 Benchmarking</a:t>
            </a:r>
            <a:endParaRPr lang="en-US" dirty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533400" y="1428750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en-US" kern="0" dirty="0" smtClean="0"/>
              <a:t>The WG conducted an overview of the fees provisions in G-20 jurisdictions</a:t>
            </a:r>
          </a:p>
          <a:p>
            <a:pPr>
              <a:spcBef>
                <a:spcPts val="1800"/>
              </a:spcBef>
            </a:pPr>
            <a:r>
              <a:rPr lang="en-US" kern="0" dirty="0" smtClean="0"/>
              <a:t>The WG has highlighted three jurisdictional measures in the briefing paper:</a:t>
            </a:r>
          </a:p>
          <a:p>
            <a:pPr marL="809244" lvl="1" indent="-457200">
              <a:spcBef>
                <a:spcPts val="1200"/>
              </a:spcBef>
              <a:buFont typeface="+mj-lt"/>
              <a:buAutoNum type="arabicPeriod"/>
            </a:pPr>
            <a:r>
              <a:rPr lang="en-US" kern="0" dirty="0" smtClean="0"/>
              <a:t>Pre-approval of services by TCWG</a:t>
            </a:r>
          </a:p>
          <a:p>
            <a:pPr marL="809244" lvl="1" indent="-457200">
              <a:spcBef>
                <a:spcPts val="1200"/>
              </a:spcBef>
              <a:buFont typeface="+mj-lt"/>
              <a:buAutoNum type="arabicPeriod"/>
            </a:pPr>
            <a:r>
              <a:rPr lang="en-US" kern="0" dirty="0" smtClean="0"/>
              <a:t>Required auditor </a:t>
            </a:r>
            <a:r>
              <a:rPr lang="en-US" kern="0" dirty="0"/>
              <a:t>c</a:t>
            </a:r>
            <a:r>
              <a:rPr lang="en-US" kern="0" dirty="0" smtClean="0"/>
              <a:t>ommunication about fees</a:t>
            </a:r>
          </a:p>
          <a:p>
            <a:pPr marL="809244" lvl="1" indent="-457200">
              <a:spcBef>
                <a:spcPts val="1200"/>
              </a:spcBef>
              <a:buFont typeface="+mj-lt"/>
              <a:buAutoNum type="arabicPeriod"/>
            </a:pPr>
            <a:r>
              <a:rPr lang="en-US" kern="0" dirty="0" smtClean="0"/>
              <a:t>Fee cap for provision of non-audit services to audit clients</a:t>
            </a:r>
          </a:p>
          <a:p>
            <a:pPr>
              <a:spcBef>
                <a:spcPts val="1800"/>
              </a:spcBef>
            </a:pPr>
            <a:endParaRPr lang="en-US" sz="2000" kern="0" dirty="0" smtClean="0"/>
          </a:p>
          <a:p>
            <a:pPr>
              <a:spcBef>
                <a:spcPts val="1800"/>
              </a:spcBef>
            </a:pPr>
            <a:endParaRPr lang="en-US" kern="0" dirty="0" smtClean="0"/>
          </a:p>
          <a:p>
            <a:pPr>
              <a:spcBef>
                <a:spcPts val="1800"/>
              </a:spcBef>
            </a:pPr>
            <a:endParaRPr lang="en-US" kern="0" dirty="0" smtClean="0"/>
          </a:p>
          <a:p>
            <a:endParaRPr lang="en-US" kern="0" dirty="0" smtClean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6755170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063240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dirty="0"/>
              <a:t>IESBA members are asked to share their views about: </a:t>
            </a:r>
          </a:p>
          <a:p>
            <a:pPr marL="804672" lvl="1" indent="-457200">
              <a:buFont typeface="+mj-lt"/>
              <a:buAutoNum type="alphaLcParenR"/>
            </a:pPr>
            <a:r>
              <a:rPr lang="en-US" sz="2400" dirty="0" smtClean="0"/>
              <a:t>The WG’s </a:t>
            </a:r>
            <a:r>
              <a:rPr lang="en-US" sz="2400" dirty="0"/>
              <a:t>fact finding completed to-date and its observations. </a:t>
            </a:r>
          </a:p>
          <a:p>
            <a:pPr marL="804672" lvl="1" indent="-457200">
              <a:buFont typeface="+mj-lt"/>
              <a:buAutoNum type="alphaLcParenR"/>
            </a:pPr>
            <a:r>
              <a:rPr lang="en-US" sz="2400" dirty="0" smtClean="0"/>
              <a:t>The list </a:t>
            </a:r>
            <a:r>
              <a:rPr lang="en-US" sz="2400" dirty="0"/>
              <a:t>of stakeholders in Appendix 2 and the questions to be asked of each stakeholder group. 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IESBA Consideration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0713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800"/>
              </a:spcBef>
              <a:buNone/>
            </a:pPr>
            <a:endParaRPr lang="en-US" dirty="0" smtClean="0"/>
          </a:p>
          <a:p>
            <a:pPr marL="0" indent="0">
              <a:spcBef>
                <a:spcPts val="1800"/>
              </a:spcBef>
              <a:buNone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 Finding – Stakeholders Outreach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5300" y="1951356"/>
            <a:ext cx="51054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1.  Review of academic research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5300" y="2849712"/>
            <a:ext cx="51054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2.  G-20 benchmarking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" y="3698940"/>
            <a:ext cx="51054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3.  Stakeholders outreach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700" y="2190750"/>
            <a:ext cx="3473364" cy="1858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5894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800"/>
              </a:spcBef>
              <a:buNone/>
            </a:pPr>
            <a:endParaRPr lang="en-US" dirty="0" smtClean="0"/>
          </a:p>
          <a:p>
            <a:pPr marL="0" indent="0">
              <a:spcBef>
                <a:spcPts val="1800"/>
              </a:spcBef>
              <a:buNone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 Finding – Stakeholders Outreach </a:t>
            </a:r>
            <a:endParaRPr lang="en-US" dirty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533400" y="14982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en-US" sz="2000" kern="0" dirty="0" smtClean="0"/>
              <a:t>The WG intends to send questionnaires to firms, regulators and audit oversight bodies, corporate governance community and investors</a:t>
            </a:r>
          </a:p>
          <a:p>
            <a:pPr>
              <a:spcBef>
                <a:spcPts val="1800"/>
              </a:spcBef>
            </a:pPr>
            <a:r>
              <a:rPr lang="en-US" sz="2000" kern="0" dirty="0" smtClean="0"/>
              <a:t>The WG is seeking the Board’s input on two aspects:</a:t>
            </a:r>
          </a:p>
          <a:p>
            <a:pPr lvl="1">
              <a:spcBef>
                <a:spcPts val="1800"/>
              </a:spcBef>
              <a:buFont typeface="+mj-lt"/>
              <a:buAutoNum type="alphaLcParenR"/>
            </a:pPr>
            <a:r>
              <a:rPr lang="en-US" kern="0" dirty="0" smtClean="0"/>
              <a:t>The list of stakeholders under each category of stakeholders</a:t>
            </a:r>
          </a:p>
          <a:p>
            <a:pPr lvl="1">
              <a:spcBef>
                <a:spcPts val="1800"/>
              </a:spcBef>
              <a:buFont typeface="+mj-lt"/>
              <a:buAutoNum type="alphaLcParenR"/>
            </a:pPr>
            <a:r>
              <a:rPr lang="en-US" kern="0" dirty="0" smtClean="0"/>
              <a:t>The questions for each category</a:t>
            </a:r>
            <a:endParaRPr lang="en-US" sz="2000" kern="0" dirty="0" smtClean="0"/>
          </a:p>
          <a:p>
            <a:pPr>
              <a:spcBef>
                <a:spcPts val="1800"/>
              </a:spcBef>
            </a:pPr>
            <a:endParaRPr lang="en-US" kern="0" dirty="0" smtClean="0"/>
          </a:p>
          <a:p>
            <a:pPr>
              <a:spcBef>
                <a:spcPts val="1800"/>
              </a:spcBef>
            </a:pPr>
            <a:endParaRPr lang="en-US" kern="0" dirty="0" smtClean="0"/>
          </a:p>
          <a:p>
            <a:endParaRPr lang="en-US" kern="0" dirty="0" smtClean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7582782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 Finding – Stakeholders Outreach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428750"/>
            <a:ext cx="8382000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Stakeholder group:</a:t>
            </a:r>
          </a:p>
          <a:p>
            <a:pPr marL="914400" lvl="1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Firms</a:t>
            </a:r>
          </a:p>
          <a:p>
            <a:pPr marL="914400" lvl="1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Those charged with governance </a:t>
            </a:r>
          </a:p>
          <a:p>
            <a:pPr marL="914400" lvl="1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Audit oversight bodies and regulator</a:t>
            </a:r>
          </a:p>
          <a:p>
            <a:pPr marL="914400" lvl="1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National Standard Setters</a:t>
            </a:r>
          </a:p>
          <a:p>
            <a:pPr marL="914400" lvl="1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Investors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5376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763000" cy="3063240"/>
          </a:xfrm>
        </p:spPr>
        <p:txBody>
          <a:bodyPr/>
          <a:lstStyle/>
          <a:p>
            <a:r>
              <a:rPr lang="en-US" dirty="0" smtClean="0"/>
              <a:t>WG will distribute questionnaires to stakeholders after incorporating the Board’s comments and changes </a:t>
            </a:r>
          </a:p>
          <a:p>
            <a:r>
              <a:rPr lang="en-US" dirty="0" smtClean="0"/>
              <a:t>WG will review responses and conduct additional follow up discussions, outreach activities and research if appropriate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5747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063240"/>
          </a:xfrm>
        </p:spPr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en-US" dirty="0" smtClean="0"/>
              <a:t>IESBA </a:t>
            </a:r>
            <a:r>
              <a:rPr lang="en-US" dirty="0"/>
              <a:t>members are asked for views about possible next steps, or other actions, if any, that the WG should take to obtain an understanding of whether there is a relationship between fees charged and threats to compliance with the fundamental principles or to independence.</a:t>
            </a: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IESBA Consideration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829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32232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28750"/>
            <a:ext cx="5334000" cy="306324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 smtClean="0"/>
              <a:t>Receive an update of  the WG’s fact finding activities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Provide input on the upcoming stakeholders outreach</a:t>
            </a:r>
            <a:endParaRPr lang="en-US" dirty="0"/>
          </a:p>
          <a:p>
            <a:pPr>
              <a:spcBef>
                <a:spcPts val="1800"/>
              </a:spcBef>
            </a:pPr>
            <a:r>
              <a:rPr lang="en-US" dirty="0" smtClean="0"/>
              <a:t>Exchange views about next steps </a:t>
            </a:r>
          </a:p>
          <a:p>
            <a:pPr>
              <a:spcBef>
                <a:spcPts val="1200"/>
              </a:spcBef>
            </a:pPr>
            <a:endParaRPr lang="en-US" sz="2200" dirty="0" smtClean="0"/>
          </a:p>
          <a:p>
            <a:pPr>
              <a:spcBef>
                <a:spcPts val="700"/>
              </a:spcBef>
            </a:pP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the Session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26" y="1428750"/>
            <a:ext cx="3166409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4905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352550"/>
            <a:ext cx="8610600" cy="3283274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dirty="0" smtClean="0"/>
              <a:t>Responsive </a:t>
            </a:r>
            <a:r>
              <a:rPr lang="en-US" dirty="0"/>
              <a:t>to </a:t>
            </a:r>
            <a:r>
              <a:rPr lang="en-US" dirty="0" smtClean="0"/>
              <a:t>regulatory concerns and PIOB’s </a:t>
            </a:r>
            <a:r>
              <a:rPr lang="en-US" dirty="0"/>
              <a:t>call </a:t>
            </a:r>
            <a:r>
              <a:rPr lang="en-US" dirty="0" smtClean="0"/>
              <a:t>in early 2015 to </a:t>
            </a:r>
            <a:r>
              <a:rPr lang="en-US" dirty="0"/>
              <a:t>revisit issues on auditor independence from a broader perspective, including </a:t>
            </a:r>
            <a:r>
              <a:rPr lang="en-US" dirty="0" smtClean="0"/>
              <a:t>fee-related issues</a:t>
            </a:r>
          </a:p>
          <a:p>
            <a:pPr>
              <a:spcBef>
                <a:spcPts val="1000"/>
              </a:spcBef>
            </a:pPr>
            <a:r>
              <a:rPr lang="en-US" dirty="0" smtClean="0"/>
              <a:t>Supported </a:t>
            </a:r>
            <a:r>
              <a:rPr lang="en-US" dirty="0"/>
              <a:t>by CAG and other stakeholders </a:t>
            </a:r>
            <a:endParaRPr lang="en-US" dirty="0" smtClean="0"/>
          </a:p>
          <a:p>
            <a:pPr>
              <a:spcBef>
                <a:spcPts val="1000"/>
              </a:spcBef>
            </a:pPr>
            <a:r>
              <a:rPr lang="en-US" dirty="0" smtClean="0"/>
              <a:t>IESBA brought forward its fees related initiatives that was originally scheduled to commence in 2017</a:t>
            </a:r>
          </a:p>
          <a:p>
            <a:pPr>
              <a:spcBef>
                <a:spcPts val="1000"/>
              </a:spcBef>
            </a:pPr>
            <a:r>
              <a:rPr lang="en-US" dirty="0" smtClean="0"/>
              <a:t>WG was established in July 2015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 - Fees Initiative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3145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– Objectives of the WG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150495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rPr>
              <a:t>Two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rPr>
              <a:t>objectives 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rPr>
              <a:t>Fact finding –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rPr>
              <a:t>Is there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rPr>
              <a:t>is a relationship between fees and threats to compliance with FPs and to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rPr>
              <a:t>independence?</a:t>
            </a:r>
            <a:endParaRPr lang="en-US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rPr>
              <a:t>Develop recommendation for IESBA’s consideration </a:t>
            </a:r>
            <a:endParaRPr lang="en-US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  <a:ea typeface="ＭＳ Ｐゴシック" charset="0"/>
              <a:cs typeface="ＭＳ Ｐゴシック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9887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19400" y="1407160"/>
            <a:ext cx="6019800" cy="2902274"/>
          </a:xfrm>
        </p:spPr>
        <p:txBody>
          <a:bodyPr/>
          <a:lstStyle/>
          <a:p>
            <a:pPr lvl="1">
              <a:spcBef>
                <a:spcPts val="1000"/>
              </a:spcBef>
              <a:buFont typeface="+mj-lt"/>
              <a:buAutoNum type="arabicPeriod"/>
            </a:pPr>
            <a:r>
              <a:rPr lang="en-US" sz="2400" dirty="0" smtClean="0"/>
              <a:t>Level </a:t>
            </a:r>
            <a:r>
              <a:rPr lang="en-US" sz="2400" dirty="0"/>
              <a:t>of audit </a:t>
            </a:r>
            <a:r>
              <a:rPr lang="en-US" sz="2400" dirty="0" smtClean="0"/>
              <a:t>fees</a:t>
            </a:r>
          </a:p>
          <a:p>
            <a:pPr lvl="1">
              <a:spcBef>
                <a:spcPts val="1000"/>
              </a:spcBef>
              <a:buFont typeface="+mj-lt"/>
              <a:buAutoNum type="arabicPeriod"/>
            </a:pPr>
            <a:r>
              <a:rPr lang="en-US" sz="2400" dirty="0"/>
              <a:t>Relative size of fees </a:t>
            </a:r>
            <a:endParaRPr lang="en-US" sz="2400" dirty="0" smtClean="0"/>
          </a:p>
          <a:p>
            <a:pPr lvl="1">
              <a:spcBef>
                <a:spcPts val="1000"/>
              </a:spcBef>
              <a:buFont typeface="+mj-lt"/>
              <a:buAutoNum type="arabicPeriod"/>
            </a:pPr>
            <a:r>
              <a:rPr lang="en-US" sz="2400" dirty="0" smtClean="0"/>
              <a:t>Ratio </a:t>
            </a:r>
            <a:r>
              <a:rPr lang="en-US" sz="2400" dirty="0"/>
              <a:t>of </a:t>
            </a:r>
            <a:r>
              <a:rPr lang="en-US" sz="2400" dirty="0" smtClean="0"/>
              <a:t>non-audit services fees </a:t>
            </a:r>
            <a:r>
              <a:rPr lang="en-US" sz="2400" dirty="0"/>
              <a:t>to audit fees </a:t>
            </a:r>
          </a:p>
          <a:p>
            <a:pPr lvl="1">
              <a:spcBef>
                <a:spcPts val="1000"/>
              </a:spcBef>
              <a:buFont typeface="+mj-lt"/>
              <a:buAutoNum type="arabicPeriod"/>
            </a:pPr>
            <a:r>
              <a:rPr lang="en-US" sz="2400" dirty="0"/>
              <a:t>F</a:t>
            </a:r>
            <a:r>
              <a:rPr lang="en-US" sz="2400" dirty="0" smtClean="0"/>
              <a:t>irm with significant non-audit service business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– Four Areas of Focus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581150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0912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dirty="0" smtClean="0"/>
              <a:t>“</a:t>
            </a:r>
            <a:r>
              <a:rPr lang="en-US" dirty="0"/>
              <a:t>Non-audit services” </a:t>
            </a:r>
            <a:r>
              <a:rPr lang="en-US" dirty="0" smtClean="0"/>
              <a:t>is used in the terms of reference and the research scope</a:t>
            </a:r>
          </a:p>
          <a:p>
            <a:pPr>
              <a:spcBef>
                <a:spcPts val="1800"/>
              </a:spcBef>
            </a:pPr>
            <a:r>
              <a:rPr lang="en-US" dirty="0"/>
              <a:t>“Non-assurance services</a:t>
            </a:r>
            <a:r>
              <a:rPr lang="en-US" dirty="0" smtClean="0"/>
              <a:t>” is the term used widely in the Code</a:t>
            </a:r>
          </a:p>
          <a:p>
            <a:pPr>
              <a:spcBef>
                <a:spcPts val="1800"/>
              </a:spcBef>
            </a:pPr>
            <a:r>
              <a:rPr lang="en-US" kern="1200" dirty="0" smtClean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The WG agrees to use “non-assurance </a:t>
            </a:r>
            <a:r>
              <a:rPr lang="en-US" kern="12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services” for </a:t>
            </a:r>
            <a:r>
              <a:rPr lang="en-US" kern="1200" dirty="0" smtClean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forming </a:t>
            </a:r>
            <a:r>
              <a:rPr lang="en-US" kern="12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conclusions about its fact finding activities except when referring to the codes, rules or regulations of others</a:t>
            </a:r>
            <a:endParaRPr lang="en-US" dirty="0" smtClean="0"/>
          </a:p>
          <a:p>
            <a:pPr>
              <a:spcBef>
                <a:spcPts val="1800"/>
              </a:spcBef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– Non-audit vs non-assurance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1639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dirty="0" smtClean="0">
                <a:solidFill>
                  <a:schemeClr val="tx1"/>
                </a:solidFill>
              </a:rPr>
              <a:t>Three key fact finding activities: 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endParaRPr lang="en-US" dirty="0" smtClean="0"/>
          </a:p>
          <a:p>
            <a:pPr marL="0" indent="0">
              <a:spcBef>
                <a:spcPts val="1800"/>
              </a:spcBef>
              <a:buNone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to Fact Finding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5300" y="1951356"/>
            <a:ext cx="51054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1. 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Review of academic research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5300" y="2849712"/>
            <a:ext cx="51054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  G-20 benchmarking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" y="3698940"/>
            <a:ext cx="51054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3.  Stakeholders outreach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4986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800"/>
              </a:spcBef>
              <a:buNone/>
            </a:pPr>
            <a:endParaRPr lang="en-US" dirty="0" smtClean="0"/>
          </a:p>
          <a:p>
            <a:pPr marL="0" indent="0">
              <a:spcBef>
                <a:spcPts val="1800"/>
              </a:spcBef>
              <a:buNone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 Finding - Review of Academic Research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5300" y="1951356"/>
            <a:ext cx="51054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1. 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Review of academic research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5300" y="2849712"/>
            <a:ext cx="51054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.  G-20 benchmarking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" y="3698940"/>
            <a:ext cx="51054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3.  Stakeholders outreach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349375"/>
            <a:ext cx="2038223" cy="308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9906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dirty="0" smtClean="0"/>
              <a:t>Based on Prof. Hay’s observations: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Evidence for four areas of focus is generally lacking or mixed except for one aspect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There has been consistent findings that suggest a link </a:t>
            </a:r>
            <a:r>
              <a:rPr lang="en-US" sz="2000" dirty="0"/>
              <a:t>between </a:t>
            </a:r>
            <a:r>
              <a:rPr lang="en-US" sz="2000" dirty="0" smtClean="0"/>
              <a:t>higher </a:t>
            </a:r>
            <a:r>
              <a:rPr lang="en-US" sz="2000" dirty="0"/>
              <a:t>non-audit fees charged </a:t>
            </a:r>
            <a:r>
              <a:rPr lang="en-US" sz="2000" dirty="0" smtClean="0"/>
              <a:t>and threats to independence in appearance.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Overall, research findings did not suggest widespread ethical problems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 Finding - Review </a:t>
            </a:r>
            <a:r>
              <a:rPr lang="en-US" dirty="0"/>
              <a:t>of Academic Research</a:t>
            </a:r>
          </a:p>
        </p:txBody>
      </p:sp>
    </p:spTree>
    <p:extLst>
      <p:ext uri="{BB962C8B-B14F-4D97-AF65-F5344CB8AC3E}">
        <p14:creationId xmlns:p14="http://schemas.microsoft.com/office/powerpoint/2010/main" val="19121623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57BB0C0C-69F4-4EA7-8584-C27CAFD5813F}" vid="{B7BC6B2E-B0DB-41E9-97FE-2BDEFE3CF0CE}"/>
    </a:ext>
  </a:extLst>
</a:theme>
</file>

<file path=ppt/theme/theme10.xml><?xml version="1.0" encoding="utf-8"?>
<a:theme xmlns:a="http://schemas.openxmlformats.org/drawingml/2006/main" name="8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11.xml><?xml version="1.0" encoding="utf-8"?>
<a:theme xmlns:a="http://schemas.openxmlformats.org/drawingml/2006/main" name="9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12.xml><?xml version="1.0" encoding="utf-8"?>
<a:theme xmlns:a="http://schemas.openxmlformats.org/drawingml/2006/main" name="10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13.xml><?xml version="1.0" encoding="utf-8"?>
<a:theme xmlns:a="http://schemas.openxmlformats.org/drawingml/2006/main" name="1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7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8.xml><?xml version="1.0" encoding="utf-8"?>
<a:theme xmlns:a="http://schemas.openxmlformats.org/drawingml/2006/main" name="6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9.xml><?xml version="1.0" encoding="utf-8"?>
<a:theme xmlns:a="http://schemas.openxmlformats.org/drawingml/2006/main" name="7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IESBA_Powerpoint_template_GREEN RIBBON_WIDESCREEN</Template>
  <TotalTime>1828</TotalTime>
  <Words>664</Words>
  <Application>Microsoft Office PowerPoint</Application>
  <PresentationFormat>On-screen Show (16:9)</PresentationFormat>
  <Paragraphs>108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13</vt:i4>
      </vt:variant>
      <vt:variant>
        <vt:lpstr>Slide Titles</vt:lpstr>
      </vt:variant>
      <vt:variant>
        <vt:i4>19</vt:i4>
      </vt:variant>
    </vt:vector>
  </HeadingPairs>
  <TitlesOfParts>
    <vt:vector size="39" baseType="lpstr">
      <vt:lpstr>ＭＳ Ｐゴシック</vt:lpstr>
      <vt:lpstr>ＭＳ Ｐゴシック</vt:lpstr>
      <vt:lpstr>Arial</vt:lpstr>
      <vt:lpstr>Bauer Bodoni Std</vt:lpstr>
      <vt:lpstr>Calibri</vt:lpstr>
      <vt:lpstr>Verdana</vt:lpstr>
      <vt:lpstr>ヒラギノ角ゴ Pro W3</vt:lpstr>
      <vt:lpstr>IESBA_Powerpoint_template_GREEN RIBBON_WIDESCREEN</vt:lpstr>
      <vt:lpstr>Custom Design</vt:lpstr>
      <vt:lpstr>1_Custom Design</vt:lpstr>
      <vt:lpstr>2_Custom Design</vt:lpstr>
      <vt:lpstr>3_Custom Design</vt:lpstr>
      <vt:lpstr>4_Custom Design</vt:lpstr>
      <vt:lpstr>5_Custom Design</vt:lpstr>
      <vt:lpstr>6_Custom Design</vt:lpstr>
      <vt:lpstr>7_Custom Design</vt:lpstr>
      <vt:lpstr>8_Custom Design</vt:lpstr>
      <vt:lpstr>9_Custom Design</vt:lpstr>
      <vt:lpstr>10_Custom Design</vt:lpstr>
      <vt:lpstr>11_Custom Design</vt:lpstr>
      <vt:lpstr>Fees Briefing Paper</vt:lpstr>
      <vt:lpstr>Overview of the Session</vt:lpstr>
      <vt:lpstr>Background  - Fees Initiative </vt:lpstr>
      <vt:lpstr>Background – Objectives of the WG</vt:lpstr>
      <vt:lpstr>Background – Four Areas of Focus</vt:lpstr>
      <vt:lpstr>Background – Non-audit vs non-assurance </vt:lpstr>
      <vt:lpstr>Approach to Fact Finding </vt:lpstr>
      <vt:lpstr>Fact Finding - Review of Academic Research</vt:lpstr>
      <vt:lpstr>Fact Finding - Review of Academic Research</vt:lpstr>
      <vt:lpstr>Fact Finding - Review of Academic Research</vt:lpstr>
      <vt:lpstr>Fact Finding - G-20 Benchmarking</vt:lpstr>
      <vt:lpstr>Fact Finding - G-20 Benchmarking</vt:lpstr>
      <vt:lpstr>Matters for IESBA Consideration </vt:lpstr>
      <vt:lpstr>Fact Finding – Stakeholders Outreach</vt:lpstr>
      <vt:lpstr>Fact Finding – Stakeholders Outreach </vt:lpstr>
      <vt:lpstr>Fact Finding – Stakeholders Outreach </vt:lpstr>
      <vt:lpstr>Next Steps </vt:lpstr>
      <vt:lpstr>Matters for IESBA Consideration </vt:lpstr>
      <vt:lpstr>PowerPoint Presentation</vt:lpstr>
    </vt:vector>
  </TitlesOfParts>
  <Company>Deloitte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Crouch, Dawn</dc:creator>
  <cp:lastModifiedBy>Tania Sanchez</cp:lastModifiedBy>
  <cp:revision>154</cp:revision>
  <cp:lastPrinted>2017-03-08T14:40:29Z</cp:lastPrinted>
  <dcterms:created xsi:type="dcterms:W3CDTF">2016-11-07T18:08:51Z</dcterms:created>
  <dcterms:modified xsi:type="dcterms:W3CDTF">2017-03-24T18:42:35Z</dcterms:modified>
</cp:coreProperties>
</file>