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26" r:id="rId1"/>
  </p:sldMasterIdLst>
  <p:notesMasterIdLst>
    <p:notesMasterId r:id="rId22"/>
  </p:notesMasterIdLst>
  <p:handoutMasterIdLst>
    <p:handoutMasterId r:id="rId23"/>
  </p:handoutMasterIdLst>
  <p:sldIdLst>
    <p:sldId id="298" r:id="rId2"/>
    <p:sldId id="496" r:id="rId3"/>
    <p:sldId id="480" r:id="rId4"/>
    <p:sldId id="493" r:id="rId5"/>
    <p:sldId id="498" r:id="rId6"/>
    <p:sldId id="513" r:id="rId7"/>
    <p:sldId id="517" r:id="rId8"/>
    <p:sldId id="507" r:id="rId9"/>
    <p:sldId id="515" r:id="rId10"/>
    <p:sldId id="510" r:id="rId11"/>
    <p:sldId id="478" r:id="rId12"/>
    <p:sldId id="516" r:id="rId13"/>
    <p:sldId id="511" r:id="rId14"/>
    <p:sldId id="502" r:id="rId15"/>
    <p:sldId id="508" r:id="rId16"/>
    <p:sldId id="514" r:id="rId17"/>
    <p:sldId id="518" r:id="rId18"/>
    <p:sldId id="519" r:id="rId19"/>
    <p:sldId id="512" r:id="rId20"/>
    <p:sldId id="295" r:id="rId21"/>
  </p:sldIdLst>
  <p:sldSz cx="9144000" cy="5143500" type="screen16x9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493">
          <p15:clr>
            <a:srgbClr val="A4A3A4"/>
          </p15:clr>
        </p15:guide>
        <p15:guide id="2" orient="horz" pos="295">
          <p15:clr>
            <a:srgbClr val="A4A3A4"/>
          </p15:clr>
        </p15:guide>
        <p15:guide id="3" orient="horz" pos="850">
          <p15:clr>
            <a:srgbClr val="A4A3A4"/>
          </p15:clr>
        </p15:guide>
        <p15:guide id="4" orient="horz" pos="2784">
          <p15:clr>
            <a:srgbClr val="A4A3A4"/>
          </p15:clr>
        </p15:guide>
        <p15:guide id="5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iane Jules" initials="DJ" lastIdx="39" clrIdx="0">
    <p:extLst/>
  </p:cmAuthor>
  <p:cmAuthor id="2" name="Gary Hannaford" initials="GH" lastIdx="8" clrIdx="1">
    <p:extLst/>
  </p:cmAuthor>
  <p:cmAuthor id="3" name="Herbert Smith Freehills" initials="HSF" lastIdx="1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53D20"/>
    <a:srgbClr val="013C80"/>
    <a:srgbClr val="295398"/>
    <a:srgbClr val="2D8EC2"/>
    <a:srgbClr val="12A9D9"/>
    <a:srgbClr val="1A276D"/>
    <a:srgbClr val="68B133"/>
    <a:srgbClr val="168136"/>
    <a:srgbClr val="D56229"/>
    <a:srgbClr val="E58D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398" autoAdjust="0"/>
    <p:restoredTop sz="72132" autoAdjust="0"/>
  </p:normalViewPr>
  <p:slideViewPr>
    <p:cSldViewPr showGuides="1">
      <p:cViewPr varScale="1">
        <p:scale>
          <a:sx n="85" d="100"/>
          <a:sy n="85" d="100"/>
        </p:scale>
        <p:origin x="821" y="58"/>
      </p:cViewPr>
      <p:guideLst>
        <p:guide orient="horz" pos="1493"/>
        <p:guide orient="horz" pos="295"/>
        <p:guide orient="horz" pos="850"/>
        <p:guide orient="horz" pos="2784"/>
        <p:guide pos="2880"/>
      </p:guideLst>
    </p:cSldViewPr>
  </p:slideViewPr>
  <p:outlineViewPr>
    <p:cViewPr>
      <p:scale>
        <a:sx n="33" d="100"/>
        <a:sy n="33" d="100"/>
      </p:scale>
      <p:origin x="0" y="-811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169920" cy="481727"/>
          </a:xfrm>
          <a:prstGeom prst="rect">
            <a:avLst/>
          </a:prstGeom>
        </p:spPr>
        <p:txBody>
          <a:bodyPr vert="horz" lIns="96456" tIns="48228" rIns="96456" bIns="48228" rtlCol="0"/>
          <a:lstStyle>
            <a:lvl1pPr algn="l">
              <a:defRPr sz="11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8" y="1"/>
            <a:ext cx="3169920" cy="481727"/>
          </a:xfrm>
          <a:prstGeom prst="rect">
            <a:avLst/>
          </a:prstGeom>
        </p:spPr>
        <p:txBody>
          <a:bodyPr vert="horz" lIns="96456" tIns="48228" rIns="96456" bIns="48228" rtlCol="0"/>
          <a:lstStyle>
            <a:lvl1pPr algn="r">
              <a:defRPr sz="1100"/>
            </a:lvl1pPr>
          </a:lstStyle>
          <a:p>
            <a:fld id="{2B4B733A-D87D-4E17-B6F1-847B38E03953}" type="datetimeFigureOut">
              <a:rPr lang="en-US" smtClean="0"/>
              <a:t>3/13/2017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5"/>
            <a:ext cx="3169920" cy="481726"/>
          </a:xfrm>
          <a:prstGeom prst="rect">
            <a:avLst/>
          </a:prstGeom>
        </p:spPr>
        <p:txBody>
          <a:bodyPr vert="horz" lIns="96456" tIns="48228" rIns="96456" bIns="48228" rtlCol="0" anchor="b"/>
          <a:lstStyle>
            <a:lvl1pPr algn="l">
              <a:defRPr sz="11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8" y="9119475"/>
            <a:ext cx="3169920" cy="481726"/>
          </a:xfrm>
          <a:prstGeom prst="rect">
            <a:avLst/>
          </a:prstGeom>
        </p:spPr>
        <p:txBody>
          <a:bodyPr vert="horz" lIns="96456" tIns="48228" rIns="96456" bIns="48228" rtlCol="0" anchor="b"/>
          <a:lstStyle>
            <a:lvl1pPr algn="r">
              <a:defRPr sz="1100"/>
            </a:lvl1pPr>
          </a:lstStyle>
          <a:p>
            <a:fld id="{1A635890-1661-4B08-8516-676FF861133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13857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456" tIns="48228" rIns="96456" bIns="48228" rtlCol="0"/>
          <a:lstStyle>
            <a:lvl1pPr algn="l">
              <a:defRPr sz="11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8" y="0"/>
            <a:ext cx="3169920" cy="480060"/>
          </a:xfrm>
          <a:prstGeom prst="rect">
            <a:avLst/>
          </a:prstGeom>
        </p:spPr>
        <p:txBody>
          <a:bodyPr vert="horz" wrap="square" lIns="96456" tIns="48228" rIns="96456" bIns="48228" numCol="1" anchor="t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3/13/2017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19138"/>
            <a:ext cx="64008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456" tIns="48228" rIns="96456" bIns="48228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1" y="4560571"/>
            <a:ext cx="5852160" cy="4320540"/>
          </a:xfrm>
          <a:prstGeom prst="rect">
            <a:avLst/>
          </a:prstGeom>
        </p:spPr>
        <p:txBody>
          <a:bodyPr vert="horz" lIns="96456" tIns="48228" rIns="96456" bIns="48228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5"/>
            <a:ext cx="3169920" cy="480060"/>
          </a:xfrm>
          <a:prstGeom prst="rect">
            <a:avLst/>
          </a:prstGeom>
        </p:spPr>
        <p:txBody>
          <a:bodyPr vert="horz" lIns="96456" tIns="48228" rIns="96456" bIns="48228" rtlCol="0" anchor="b"/>
          <a:lstStyle>
            <a:lvl1pPr algn="l">
              <a:defRPr sz="11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8" y="9119475"/>
            <a:ext cx="3169920" cy="480060"/>
          </a:xfrm>
          <a:prstGeom prst="rect">
            <a:avLst/>
          </a:prstGeom>
        </p:spPr>
        <p:txBody>
          <a:bodyPr vert="horz" wrap="square" lIns="96456" tIns="48228" rIns="96456" bIns="48228" numCol="1" anchor="b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74909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16050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8788" y="720725"/>
            <a:ext cx="6397625" cy="35988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474284" lvl="1">
              <a:spcBef>
                <a:spcPts val="623"/>
              </a:spcBef>
            </a:pP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29755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Note to Richard</a:t>
            </a:r>
            <a:r>
              <a:rPr lang="en-US" baseline="0" dirty="0" smtClean="0"/>
              <a:t> – also mention that SMPC q</a:t>
            </a:r>
            <a:r>
              <a:rPr lang="en-US" dirty="0" smtClean="0"/>
              <a:t>uestioned the usefulness of proposed clarification to CF and </a:t>
            </a:r>
            <a:r>
              <a:rPr lang="en-US" dirty="0" err="1" smtClean="0"/>
              <a:t>riased</a:t>
            </a:r>
            <a:r>
              <a:rPr lang="en-US" dirty="0" smtClean="0"/>
              <a:t> concerns about additional work effort and need for more documentation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0426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28890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319753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1" defTabSz="477820">
              <a:defRPr/>
            </a:pPr>
            <a:r>
              <a:rPr lang="en-US" sz="1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Richard to indicate that draft outline of this publication was to be presented to the IAASB and IESBA at their </a:t>
            </a:r>
            <a:r>
              <a:rPr lang="en-US" sz="1700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March 2017</a:t>
            </a:r>
            <a:r>
              <a:rPr lang="en-US" sz="1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meetings and to the IAESB at its </a:t>
            </a:r>
            <a:r>
              <a:rPr lang="en-US" sz="1700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April 2017</a:t>
            </a:r>
            <a:r>
              <a:rPr lang="en-US" sz="1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meeting but PSWG has agreed to defer and present near-final draft document at June 2017 meetings of all SSBs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334411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1408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9824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10162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53452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91479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01364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Note to Richard</a:t>
            </a:r>
            <a:r>
              <a:rPr lang="en-GB" baseline="0" dirty="0" smtClean="0"/>
              <a:t> – Indicate that CAG also provided some drafting suggestions that you will cover later in your presentation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56691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477820">
              <a:defRPr/>
            </a:pPr>
            <a:r>
              <a:rPr lang="en-GB" dirty="0" smtClean="0"/>
              <a:t>Note to Richard</a:t>
            </a:r>
            <a:r>
              <a:rPr lang="en-GB" baseline="0" dirty="0" smtClean="0"/>
              <a:t> – Indicate that SMPC also provided some drafting suggestions that you will cover later in your presentation </a:t>
            </a:r>
            <a:endParaRPr lang="en-GB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82207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8788" y="720725"/>
            <a:ext cx="6397625" cy="35988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474284" lvl="1">
              <a:spcBef>
                <a:spcPts val="623"/>
              </a:spcBef>
            </a:pP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2369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48059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198961"/>
            <a:ext cx="9144000" cy="3950208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11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8961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398986"/>
            <a:ext cx="4648200" cy="742950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185" y="384188"/>
            <a:ext cx="2056917" cy="60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0818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357" y="1662424"/>
            <a:ext cx="2627286" cy="767091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2215068" y="2744562"/>
            <a:ext cx="4713863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4400" kern="300" dirty="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3408828" y="382905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776"/>
              </a:spcBef>
              <a:defRPr/>
            </a:lvl2pPr>
            <a:lvl3pPr>
              <a:spcBef>
                <a:spcPts val="776"/>
              </a:spcBef>
              <a:defRPr/>
            </a:lvl3pPr>
            <a:lvl4pPr>
              <a:spcBef>
                <a:spcPts val="776"/>
              </a:spcBef>
              <a:defRPr/>
            </a:lvl4pPr>
            <a:lvl5pPr>
              <a:spcBef>
                <a:spcPts val="776"/>
              </a:spcBef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475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078"/>
            <a:ext cx="5791200" cy="481012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9374"/>
            <a:ext cx="511175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6" y="1349377"/>
            <a:ext cx="3084513" cy="30702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6" y="3305177"/>
            <a:ext cx="8113713" cy="102155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6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3027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49375"/>
            <a:ext cx="4114800" cy="3070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9375"/>
            <a:ext cx="411480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2838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0490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911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349375"/>
            <a:ext cx="8458200" cy="3070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9" y="2"/>
            <a:ext cx="9140971" cy="125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45876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>
                <a:solidFill>
                  <a:schemeClr val="bg2"/>
                </a:solidFill>
                <a:cs typeface="MS PGothic" charset="0"/>
              </a:rPr>
              <a:t> | Proprietary and Copyrighted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93" y="4739925"/>
            <a:ext cx="1028458" cy="3002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25" r:id="rId2"/>
    <p:sldLayoutId id="2147483845" r:id="rId3"/>
    <p:sldLayoutId id="2147483846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44" r:id="rId10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44" indent="-347472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416" indent="-347472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88" indent="-347472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60" indent="-347472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ctrTitle"/>
          </p:nvPr>
        </p:nvSpPr>
        <p:spPr>
          <a:xfrm>
            <a:off x="3962400" y="1398986"/>
            <a:ext cx="5105400" cy="742950"/>
          </a:xfrm>
        </p:spPr>
        <p:txBody>
          <a:bodyPr/>
          <a:lstStyle/>
          <a:p>
            <a:r>
              <a:rPr lang="en-US" dirty="0" smtClean="0"/>
              <a:t>Professional Skepticism </a:t>
            </a:r>
            <a:endParaRPr lang="en-US" dirty="0">
              <a:latin typeface="Arial" charset="0"/>
            </a:endParaRPr>
          </a:p>
        </p:txBody>
      </p:sp>
      <p:sp>
        <p:nvSpPr>
          <p:cNvPr id="5" name="Subtitle 3"/>
          <p:cNvSpPr txBox="1">
            <a:spLocks/>
          </p:cNvSpPr>
          <p:nvPr/>
        </p:nvSpPr>
        <p:spPr bwMode="auto">
          <a:xfrm>
            <a:off x="3962400" y="3000373"/>
            <a:ext cx="5105400" cy="790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c="http://schemas.openxmlformats.org/markup-compatibility/2006" xmlns:mv="urn:schemas-microsoft-com:mac:vml"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bg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2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93700" indent="-393700"/>
            <a:r>
              <a:rPr lang="en-US" sz="2000" dirty="0" smtClean="0"/>
              <a:t>Richard Fleck, IESBA WG Chair</a:t>
            </a:r>
            <a:endParaRPr lang="en-US" sz="2000" dirty="0"/>
          </a:p>
        </p:txBody>
      </p:sp>
      <p:sp>
        <p:nvSpPr>
          <p:cNvPr id="6" name="Subtitle 3"/>
          <p:cNvSpPr>
            <a:spLocks noGrp="1"/>
          </p:cNvSpPr>
          <p:nvPr>
            <p:ph type="subTitle" idx="1"/>
          </p:nvPr>
        </p:nvSpPr>
        <p:spPr>
          <a:xfrm>
            <a:off x="3962400" y="3790950"/>
            <a:ext cx="4876800" cy="1066800"/>
          </a:xfrm>
        </p:spPr>
        <p:txBody>
          <a:bodyPr/>
          <a:lstStyle/>
          <a:p>
            <a:pPr marL="236538" indent="-236538"/>
            <a:r>
              <a:rPr lang="en-US" sz="1600" dirty="0" smtClean="0"/>
              <a:t>IESBA Meeting</a:t>
            </a:r>
          </a:p>
          <a:p>
            <a:pPr marL="236538" indent="-236538"/>
            <a:r>
              <a:rPr lang="en-US" sz="1600" dirty="0" smtClean="0"/>
              <a:t>New York   </a:t>
            </a:r>
            <a:endParaRPr lang="en-US" sz="1600" dirty="0"/>
          </a:p>
          <a:p>
            <a:pPr marL="236538" indent="-236538"/>
            <a:r>
              <a:rPr lang="en-US" sz="1600" dirty="0" smtClean="0"/>
              <a:t>March 13-15, 2017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967919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504950"/>
            <a:ext cx="8686800" cy="3063240"/>
          </a:xfrm>
        </p:spPr>
        <p:txBody>
          <a:bodyPr/>
          <a:lstStyle/>
          <a:p>
            <a:pPr marL="0" indent="-347472">
              <a:lnSpc>
                <a:spcPts val="3000"/>
              </a:lnSpc>
              <a:spcBef>
                <a:spcPts val="12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3200" dirty="0" smtClean="0"/>
              <a:t> Do IESBA members support:</a:t>
            </a:r>
          </a:p>
          <a:p>
            <a:pPr marL="866394" lvl="1" indent="-514350">
              <a:lnSpc>
                <a:spcPts val="38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–"/>
            </a:pPr>
            <a:r>
              <a:rPr lang="en-US" sz="2800" dirty="0"/>
              <a:t>PS Project proposal in </a:t>
            </a:r>
            <a:r>
              <a:rPr lang="en-US" sz="2800" b="1" dirty="0"/>
              <a:t>Agenda Item </a:t>
            </a:r>
            <a:r>
              <a:rPr lang="en-US" sz="2800" b="1" dirty="0" smtClean="0"/>
              <a:t>2-B</a:t>
            </a:r>
            <a:r>
              <a:rPr lang="en-US" sz="2800" dirty="0" smtClean="0"/>
              <a:t>?</a:t>
            </a:r>
            <a:endParaRPr lang="en-US" sz="2800" dirty="0"/>
          </a:p>
          <a:p>
            <a:pPr marL="866394" lvl="1" indent="-514350">
              <a:lnSpc>
                <a:spcPts val="38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–"/>
            </a:pPr>
            <a:r>
              <a:rPr lang="en-US" sz="2800" dirty="0"/>
              <a:t>WG’s proposed text to describe linkage b/w FPs and PS in </a:t>
            </a:r>
            <a:r>
              <a:rPr lang="en-US" sz="2800" b="1" dirty="0"/>
              <a:t>Agenda Item </a:t>
            </a:r>
            <a:r>
              <a:rPr lang="en-US" sz="2800" b="1" dirty="0" smtClean="0"/>
              <a:t>2-C (Updated</a:t>
            </a:r>
            <a:r>
              <a:rPr lang="en-US" sz="2800" b="1" dirty="0" smtClean="0"/>
              <a:t>)</a:t>
            </a:r>
            <a:r>
              <a:rPr lang="en-US" sz="2800" dirty="0" smtClean="0"/>
              <a:t>?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Matters for IESBA Consideration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46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464" y="400050"/>
            <a:ext cx="7638536" cy="514350"/>
          </a:xfrm>
        </p:spPr>
        <p:txBody>
          <a:bodyPr/>
          <a:lstStyle/>
          <a:p>
            <a:pPr>
              <a:spcBef>
                <a:spcPts val="900"/>
              </a:spcBef>
            </a:pPr>
            <a:r>
              <a:rPr lang="en-US" dirty="0" smtClean="0"/>
              <a:t>Clarification – Exercise Professional Judgment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76350"/>
            <a:ext cx="8763000" cy="3200400"/>
          </a:xfrm>
        </p:spPr>
        <p:txBody>
          <a:bodyPr/>
          <a:lstStyle/>
          <a:p>
            <a:pPr marL="342900" lvl="1" indent="-342900">
              <a:lnSpc>
                <a:spcPts val="3000"/>
              </a:lnSpc>
              <a:spcBef>
                <a:spcPts val="300"/>
              </a:spcBef>
              <a:spcAft>
                <a:spcPts val="300"/>
              </a:spcAft>
              <a:buChar char="•"/>
            </a:pPr>
            <a:r>
              <a:rPr lang="en-GB" sz="2400" dirty="0" smtClean="0">
                <a:cs typeface="ＭＳ Ｐゴシック" charset="0"/>
              </a:rPr>
              <a:t>Enhanced CF through Safeguards project</a:t>
            </a:r>
            <a:endParaRPr lang="en-GB" sz="2400" dirty="0">
              <a:cs typeface="ＭＳ Ｐゴシック" charset="0"/>
            </a:endParaRPr>
          </a:p>
          <a:p>
            <a:pPr lvl="1">
              <a:lnSpc>
                <a:spcPts val="3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dirty="0"/>
              <a:t>R</a:t>
            </a:r>
            <a:r>
              <a:rPr lang="en-US" dirty="0" smtClean="0"/>
              <a:t>eflections on feedback received to-date suggest need for clarification to enhanced CF to help PAs better comply with FPs </a:t>
            </a:r>
          </a:p>
          <a:p>
            <a:pPr>
              <a:lnSpc>
                <a:spcPts val="3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dirty="0" smtClean="0"/>
              <a:t>Proposed clarification will make it explicit that PAs should obtain </a:t>
            </a:r>
            <a:r>
              <a:rPr lang="en-US" i="1" dirty="0" smtClean="0"/>
              <a:t>an understanding of facts and circumstances </a:t>
            </a:r>
            <a:r>
              <a:rPr lang="en-US" dirty="0" smtClean="0"/>
              <a:t>when exercising PJ</a:t>
            </a:r>
          </a:p>
          <a:p>
            <a:pPr marL="347472" lvl="1" indent="0">
              <a:lnSpc>
                <a:spcPts val="2100"/>
              </a:lnSpc>
              <a:spcBef>
                <a:spcPts val="1200"/>
              </a:spcBef>
              <a:buNone/>
            </a:pPr>
            <a:endParaRPr lang="en-US" sz="1800" dirty="0" smtClean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596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Concerns that proposed changes to R120.5(a) might imply additional work effort and more documentation </a:t>
            </a:r>
          </a:p>
          <a:p>
            <a:r>
              <a:rPr lang="en-US" dirty="0" smtClean="0"/>
              <a:t>Confusion about what is meant by “clear understanding”</a:t>
            </a:r>
          </a:p>
          <a:p>
            <a:r>
              <a:rPr lang="en-US" dirty="0" smtClean="0"/>
              <a:t>Comments on 120.5 A1 </a:t>
            </a:r>
          </a:p>
          <a:p>
            <a:pPr lvl="1"/>
            <a:r>
              <a:rPr lang="en-US" dirty="0"/>
              <a:t>Add words “known to the accountant” to align with R120.5 (a)</a:t>
            </a:r>
          </a:p>
          <a:p>
            <a:pPr lvl="1"/>
            <a:r>
              <a:rPr lang="en-US" dirty="0" smtClean="0"/>
              <a:t>Drop the words “in all cases” because relevant facts may not always be available </a:t>
            </a:r>
          </a:p>
          <a:p>
            <a:pPr lvl="1"/>
            <a:r>
              <a:rPr lang="en-US" dirty="0" smtClean="0"/>
              <a:t>Clarify that examples of matters in list may not be the only ones </a:t>
            </a:r>
          </a:p>
          <a:p>
            <a:pPr marL="347472" lvl="1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Advance Feedback – PSWG CAG and SMPC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27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565910"/>
            <a:ext cx="8763000" cy="3063240"/>
          </a:xfrm>
        </p:spPr>
        <p:txBody>
          <a:bodyPr/>
          <a:lstStyle/>
          <a:p>
            <a:pPr marL="512064" indent="-512064">
              <a:lnSpc>
                <a:spcPts val="3800"/>
              </a:lnSpc>
              <a:spcBef>
                <a:spcPts val="1200"/>
              </a:spcBef>
              <a:spcAft>
                <a:spcPts val="1200"/>
              </a:spcAft>
              <a:buFont typeface="+mj-lt"/>
              <a:buAutoNum type="arabicPeriod" startAt="2"/>
            </a:pPr>
            <a:r>
              <a:rPr lang="en-US" sz="2800" dirty="0" smtClean="0"/>
              <a:t>Do IESBA members support the proposed text to clarify </a:t>
            </a:r>
            <a:r>
              <a:rPr lang="en-US" sz="2800" dirty="0" err="1" smtClean="0"/>
              <a:t>req’t</a:t>
            </a:r>
            <a:r>
              <a:rPr lang="en-US" sz="2800" dirty="0" smtClean="0"/>
              <a:t> to exercise PJ in </a:t>
            </a:r>
            <a:r>
              <a:rPr lang="en-US" sz="2800" b="1" dirty="0" smtClean="0"/>
              <a:t>Agenda Item 2-D (Updated) ?</a:t>
            </a:r>
          </a:p>
          <a:p>
            <a:pPr marL="514350" indent="-514350">
              <a:lnSpc>
                <a:spcPts val="3800"/>
              </a:lnSpc>
              <a:spcBef>
                <a:spcPts val="1200"/>
              </a:spcBef>
              <a:spcAft>
                <a:spcPts val="1200"/>
              </a:spcAft>
              <a:buFont typeface="+mj-lt"/>
              <a:buAutoNum type="arabicPeriod" startAt="2"/>
            </a:pP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Matters for IESBA Consideration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4472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45876"/>
            <a:ext cx="8763000" cy="3207074"/>
          </a:xfrm>
        </p:spPr>
        <p:txBody>
          <a:bodyPr/>
          <a:lstStyle/>
          <a:p>
            <a:r>
              <a:rPr lang="en-US" sz="2200" dirty="0" smtClean="0"/>
              <a:t>WG advised PSWG of its plan to put forward proposals to IESBA at its March 2017 meeting and has received preliminary comments </a:t>
            </a:r>
          </a:p>
          <a:p>
            <a:pPr>
              <a:spcBef>
                <a:spcPts val="1200"/>
              </a:spcBef>
            </a:pPr>
            <a:r>
              <a:rPr lang="en-US" sz="2200" dirty="0" smtClean="0"/>
              <a:t>Subject to IESBA support for and finalization of proposals </a:t>
            </a:r>
          </a:p>
          <a:p>
            <a:pPr lvl="1"/>
            <a:r>
              <a:rPr lang="en-US" sz="1800" i="1" dirty="0" smtClean="0"/>
              <a:t>Immediately after meeting</a:t>
            </a:r>
            <a:r>
              <a:rPr lang="en-US" sz="1800" dirty="0" smtClean="0"/>
              <a:t>: Input of a “fatal flaw nature” to be requested from PSWG, IAASB and IAESB </a:t>
            </a:r>
          </a:p>
          <a:p>
            <a:pPr lvl="1"/>
            <a:r>
              <a:rPr lang="en-US" sz="1800" i="1" dirty="0" smtClean="0"/>
              <a:t>Mid-April 2017</a:t>
            </a:r>
            <a:r>
              <a:rPr lang="en-US" sz="1800" dirty="0" smtClean="0"/>
              <a:t>: IESBA to consider significant issues via teleconference  (if needed)</a:t>
            </a:r>
          </a:p>
          <a:p>
            <a:pPr lvl="1"/>
            <a:r>
              <a:rPr lang="en-US" sz="1800" i="1" dirty="0" smtClean="0"/>
              <a:t>Late-April 2017</a:t>
            </a:r>
            <a:r>
              <a:rPr lang="en-US" sz="1800" dirty="0" smtClean="0"/>
              <a:t>: Planned release of EDs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Way Forward and Interaction with Others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824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14967"/>
            <a:ext cx="8610600" cy="3207074"/>
          </a:xfrm>
        </p:spPr>
        <p:txBody>
          <a:bodyPr/>
          <a:lstStyle/>
          <a:p>
            <a:r>
              <a:rPr lang="en-US" sz="2800" dirty="0" smtClean="0"/>
              <a:t>A longer term project will involve considering </a:t>
            </a:r>
          </a:p>
          <a:p>
            <a:pPr lvl="1"/>
            <a:r>
              <a:rPr lang="en-US" sz="2400" dirty="0" smtClean="0"/>
              <a:t>Whether and, if so, how to convey to all PAs need to apply “PS”</a:t>
            </a:r>
          </a:p>
          <a:p>
            <a:pPr lvl="1"/>
            <a:r>
              <a:rPr lang="en-US" sz="2400" dirty="0" smtClean="0"/>
              <a:t>Whether and, if so, how proportionality might be introduced to address application of “PS” in different circumstances/engagements.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514350"/>
            <a:ext cx="7543800" cy="400050"/>
          </a:xfrm>
        </p:spPr>
        <p:txBody>
          <a:bodyPr/>
          <a:lstStyle/>
          <a:p>
            <a:r>
              <a:rPr lang="en-US" dirty="0" smtClean="0"/>
              <a:t>Looking Ahead to Longer Term PS Initiatives (1)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1835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A </a:t>
            </a:r>
            <a:r>
              <a:rPr lang="en-US" sz="2800" dirty="0"/>
              <a:t>longer term project </a:t>
            </a:r>
            <a:r>
              <a:rPr lang="en-US" sz="2800" dirty="0" smtClean="0"/>
              <a:t>might also involve </a:t>
            </a:r>
            <a:r>
              <a:rPr lang="en-US" sz="2800" dirty="0"/>
              <a:t>considering 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US" sz="2400" dirty="0" smtClean="0"/>
              <a:t>Whether material </a:t>
            </a:r>
            <a:r>
              <a:rPr lang="en-US" sz="2400" dirty="0"/>
              <a:t>to address </a:t>
            </a:r>
            <a:r>
              <a:rPr lang="en-US" sz="2400" dirty="0" smtClean="0"/>
              <a:t>bias </a:t>
            </a:r>
            <a:r>
              <a:rPr lang="en-US" sz="2400" dirty="0"/>
              <a:t>and </a:t>
            </a:r>
            <a:r>
              <a:rPr lang="en-US" sz="2400" dirty="0" smtClean="0"/>
              <a:t>other impediments to </a:t>
            </a:r>
            <a:r>
              <a:rPr lang="en-US" sz="2400" dirty="0"/>
              <a:t>application of </a:t>
            </a:r>
            <a:r>
              <a:rPr lang="en-US" sz="2400" dirty="0" smtClean="0"/>
              <a:t>“PS” </a:t>
            </a:r>
            <a:r>
              <a:rPr lang="en-US" sz="2400" dirty="0"/>
              <a:t>should be developed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US" sz="2400" dirty="0" smtClean="0"/>
              <a:t>Merits </a:t>
            </a:r>
            <a:r>
              <a:rPr lang="en-US" sz="2400" dirty="0"/>
              <a:t>of a non-authoritative publication to explain the expectations of a PA more </a:t>
            </a:r>
            <a:r>
              <a:rPr lang="en-US" sz="2400" dirty="0" smtClean="0"/>
              <a:t>broadly</a:t>
            </a:r>
          </a:p>
          <a:p>
            <a:pPr lvl="1"/>
            <a:endParaRPr lang="en-US" dirty="0" smtClean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Looking Ahead to Longer Term PS Initiatives </a:t>
            </a:r>
            <a:r>
              <a:rPr lang="en-US" dirty="0" smtClean="0"/>
              <a:t>(2)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0069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 on PSWG Activities (1)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276350"/>
            <a:ext cx="9144000" cy="3429000"/>
          </a:xfrm>
        </p:spPr>
        <p:txBody>
          <a:bodyPr/>
          <a:lstStyle/>
          <a:p>
            <a:pPr marL="342900" lvl="1" indent="-342900">
              <a:spcBef>
                <a:spcPts val="600"/>
              </a:spcBef>
              <a:buFont typeface="Arial"/>
              <a:buChar char="•"/>
            </a:pPr>
            <a:r>
              <a:rPr lang="en-US" sz="2400" dirty="0" smtClean="0">
                <a:cs typeface="ＭＳ Ｐゴシック" charset="0"/>
              </a:rPr>
              <a:t>PSWG is planning to issue joint stakeholder </a:t>
            </a:r>
            <a:r>
              <a:rPr lang="en-US" sz="2400" dirty="0">
                <a:cs typeface="ＭＳ Ｐゴシック" charset="0"/>
              </a:rPr>
              <a:t>communication </a:t>
            </a:r>
            <a:endParaRPr lang="en-US" sz="2400" dirty="0" smtClean="0">
              <a:cs typeface="ＭＳ Ｐゴシック" charset="0"/>
            </a:endParaRPr>
          </a:p>
          <a:p>
            <a:pPr lvl="1">
              <a:buFont typeface="Arial"/>
              <a:buChar char="–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To give 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prominence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to SSBs’ work on PS, 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and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highlight 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role of others </a:t>
            </a:r>
            <a:endParaRPr lang="en-US" sz="1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42900" lvl="1" indent="-342900">
              <a:spcBef>
                <a:spcPts val="600"/>
              </a:spcBef>
              <a:buFont typeface="Arial"/>
              <a:buChar char="•"/>
            </a:pPr>
            <a:r>
              <a:rPr lang="en-US" sz="2400" dirty="0">
                <a:cs typeface="ＭＳ Ｐゴシック" charset="0"/>
              </a:rPr>
              <a:t>Publication </a:t>
            </a:r>
            <a:r>
              <a:rPr lang="en-US" sz="2400" dirty="0" smtClean="0">
                <a:cs typeface="ＭＳ Ｐゴシック" charset="0"/>
              </a:rPr>
              <a:t>will</a:t>
            </a:r>
          </a:p>
          <a:p>
            <a:pPr lvl="1">
              <a:buFont typeface="Arial"/>
              <a:buChar char="–"/>
            </a:pP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Highlight PSWG’s identification of significant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issues 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to-date based on feedback from all three SSBs’ stakeholders</a:t>
            </a:r>
          </a:p>
          <a:p>
            <a:pPr lvl="1">
              <a:buFont typeface="Arial"/>
              <a:buChar char="–"/>
            </a:pP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Provide an update on current and planned SSBs’ activities both individually and jointly </a:t>
            </a:r>
          </a:p>
          <a:p>
            <a:pPr lvl="1">
              <a:buFont typeface="Arial"/>
              <a:buChar char="–"/>
            </a:pP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Challenges identified to-date by PSWG </a:t>
            </a:r>
          </a:p>
          <a:p>
            <a:pPr lvl="1">
              <a:buFont typeface="Arial"/>
              <a:buChar char="–"/>
            </a:pP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Call for action by others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 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financial reporting supply chain</a:t>
            </a:r>
          </a:p>
          <a:p>
            <a:pPr marL="690372" lvl="2" indent="-342900">
              <a:spcBef>
                <a:spcPts val="600"/>
              </a:spcBef>
              <a:buFont typeface="Arial"/>
              <a:buChar char="•"/>
            </a:pPr>
            <a:endParaRPr lang="en-US" sz="2000" dirty="0" smtClean="0">
              <a:solidFill>
                <a:schemeClr val="tx1">
                  <a:lumMod val="65000"/>
                  <a:lumOff val="35000"/>
                </a:schemeClr>
              </a:solidFill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679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 on PSWG Activities (2)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1276350"/>
            <a:ext cx="8763000" cy="3505200"/>
          </a:xfrm>
        </p:spPr>
        <p:txBody>
          <a:bodyPr/>
          <a:lstStyle/>
          <a:p>
            <a:pPr marL="342900" lvl="1" indent="-342900">
              <a:spcBef>
                <a:spcPts val="600"/>
              </a:spcBef>
              <a:buFont typeface="Arial"/>
              <a:buChar char="•"/>
            </a:pPr>
            <a:r>
              <a:rPr lang="en-US" sz="2400" dirty="0">
                <a:cs typeface="ＭＳ Ｐゴシック" charset="0"/>
              </a:rPr>
              <a:t>PSWG agreed on </a:t>
            </a:r>
            <a:r>
              <a:rPr lang="en-US" sz="2400" dirty="0" smtClean="0">
                <a:cs typeface="ＭＳ Ｐゴシック" charset="0"/>
              </a:rPr>
              <a:t>need </a:t>
            </a:r>
            <a:r>
              <a:rPr lang="en-US" sz="2400" dirty="0">
                <a:cs typeface="ＭＳ Ｐゴシック" charset="0"/>
              </a:rPr>
              <a:t>to explore </a:t>
            </a:r>
            <a:r>
              <a:rPr lang="en-US" sz="2400" dirty="0" smtClean="0">
                <a:cs typeface="ＭＳ Ｐゴシック" charset="0"/>
              </a:rPr>
              <a:t>implications </a:t>
            </a:r>
            <a:r>
              <a:rPr lang="en-US" sz="2400" dirty="0">
                <a:cs typeface="ＭＳ Ｐゴシック" charset="0"/>
              </a:rPr>
              <a:t>and </a:t>
            </a:r>
            <a:r>
              <a:rPr lang="en-US" sz="2400" dirty="0" smtClean="0">
                <a:cs typeface="ＭＳ Ｐゴシック" charset="0"/>
              </a:rPr>
              <a:t>potential unintended </a:t>
            </a:r>
            <a:r>
              <a:rPr lang="en-US" sz="2400" dirty="0">
                <a:cs typeface="ＭＳ Ｐゴシック" charset="0"/>
              </a:rPr>
              <a:t>consequences </a:t>
            </a:r>
            <a:r>
              <a:rPr lang="en-US" sz="2400" dirty="0" smtClean="0">
                <a:cs typeface="ＭＳ Ｐゴシック" charset="0"/>
              </a:rPr>
              <a:t>of changes </a:t>
            </a:r>
            <a:r>
              <a:rPr lang="en-US" sz="2400" dirty="0">
                <a:cs typeface="ＭＳ Ｐゴシック" charset="0"/>
              </a:rPr>
              <a:t>to concept of PS in </a:t>
            </a:r>
            <a:r>
              <a:rPr lang="en-US" sz="2400" dirty="0" smtClean="0">
                <a:cs typeface="ＭＳ Ｐゴシック" charset="0"/>
              </a:rPr>
              <a:t>IAASB’s standards</a:t>
            </a:r>
          </a:p>
          <a:p>
            <a:pPr marL="342900" lvl="1" indent="-342900">
              <a:spcBef>
                <a:spcPts val="600"/>
              </a:spcBef>
              <a:buFont typeface="Arial"/>
              <a:buChar char="•"/>
            </a:pPr>
            <a:r>
              <a:rPr lang="en-US" sz="2400" dirty="0" smtClean="0">
                <a:cs typeface="ＭＳ Ｐゴシック" charset="0"/>
              </a:rPr>
              <a:t>Varied views among PSWG members about</a:t>
            </a:r>
          </a:p>
          <a:p>
            <a:pPr lvl="1">
              <a:buFont typeface="Arial"/>
              <a:buChar char="–"/>
            </a:pP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Scope of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PSWG remit 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and how it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compares 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to traditional WGs </a:t>
            </a:r>
            <a:endParaRPr lang="en-US" sz="1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>
              <a:buFont typeface="Arial"/>
              <a:buChar char="–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How to prioritize activities in 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light of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different SSBs’ mandates and already fully committed work programs</a:t>
            </a: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>
              <a:buFont typeface="Arial"/>
              <a:buChar char="–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Timing and extent of involvement needed by others SSBs in progressing individual SSB initiatives </a:t>
            </a: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3804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" y="1504950"/>
            <a:ext cx="8915400" cy="3063240"/>
          </a:xfrm>
        </p:spPr>
        <p:txBody>
          <a:bodyPr/>
          <a:lstStyle/>
          <a:p>
            <a:pPr marL="514350" indent="-514350">
              <a:lnSpc>
                <a:spcPts val="3800"/>
              </a:lnSpc>
              <a:spcBef>
                <a:spcPts val="1200"/>
              </a:spcBef>
              <a:spcAft>
                <a:spcPts val="1200"/>
              </a:spcAft>
              <a:buFont typeface="+mj-lt"/>
              <a:buAutoNum type="arabicPeriod" startAt="3"/>
            </a:pPr>
            <a:r>
              <a:rPr lang="en-US" sz="2800" dirty="0" smtClean="0"/>
              <a:t>IESBA </a:t>
            </a:r>
            <a:r>
              <a:rPr lang="en-US" sz="2800" dirty="0"/>
              <a:t>members are asked </a:t>
            </a:r>
            <a:r>
              <a:rPr lang="en-US" sz="2800" dirty="0" smtClean="0"/>
              <a:t>for views about the WG’s current thinking? </a:t>
            </a:r>
            <a:r>
              <a:rPr lang="en-US" sz="2800" dirty="0"/>
              <a:t> </a:t>
            </a:r>
            <a:endParaRPr lang="en-US" sz="2800" dirty="0" smtClean="0"/>
          </a:p>
          <a:p>
            <a:pPr marL="514350" indent="-514350">
              <a:lnSpc>
                <a:spcPts val="3800"/>
              </a:lnSpc>
              <a:spcBef>
                <a:spcPts val="1200"/>
              </a:spcBef>
              <a:spcAft>
                <a:spcPts val="1200"/>
              </a:spcAft>
              <a:buFont typeface="+mj-lt"/>
              <a:buAutoNum type="arabicPeriod" startAt="3"/>
            </a:pPr>
            <a:r>
              <a:rPr lang="en-US" sz="2800" dirty="0" smtClean="0"/>
              <a:t>What other actions should be taken to respond </a:t>
            </a:r>
            <a:r>
              <a:rPr lang="en-US" sz="2800" dirty="0"/>
              <a:t>to </a:t>
            </a:r>
            <a:r>
              <a:rPr lang="en-US" sz="2800" dirty="0" smtClean="0"/>
              <a:t>stakeholder concerns about “PS” in the context of the Code? 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Matters for IESBA Consideration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048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352550"/>
            <a:ext cx="7086600" cy="3352800"/>
          </a:xfrm>
        </p:spPr>
        <p:txBody>
          <a:bodyPr>
            <a:normAutofit/>
          </a:bodyPr>
          <a:lstStyle/>
          <a:p>
            <a:pPr lvl="0">
              <a:spcBef>
                <a:spcPts val="1800"/>
              </a:spcBef>
            </a:pPr>
            <a:r>
              <a:rPr lang="en-US" dirty="0"/>
              <a:t>To consider and approve a project proposal </a:t>
            </a:r>
            <a:endParaRPr lang="en-US" dirty="0" smtClean="0"/>
          </a:p>
          <a:p>
            <a:pPr>
              <a:spcBef>
                <a:spcPts val="1800"/>
              </a:spcBef>
            </a:pPr>
            <a:r>
              <a:rPr lang="en-US" dirty="0"/>
              <a:t>To consider, with a view to approving for exposure, proposed </a:t>
            </a:r>
            <a:r>
              <a:rPr lang="en-US" dirty="0" smtClean="0"/>
              <a:t>text to describe linkage </a:t>
            </a:r>
            <a:r>
              <a:rPr lang="en-US" dirty="0"/>
              <a:t>between </a:t>
            </a:r>
            <a:r>
              <a:rPr lang="en-US" dirty="0" smtClean="0"/>
              <a:t>FPs and PS</a:t>
            </a:r>
            <a:r>
              <a:rPr lang="en-US" dirty="0"/>
              <a:t> </a:t>
            </a:r>
            <a:endParaRPr lang="en-US" dirty="0" smtClean="0"/>
          </a:p>
          <a:p>
            <a:pPr>
              <a:spcBef>
                <a:spcPts val="1800"/>
              </a:spcBef>
            </a:pPr>
            <a:r>
              <a:rPr lang="en-US" dirty="0" smtClean="0"/>
              <a:t>To </a:t>
            </a:r>
            <a:r>
              <a:rPr lang="en-US" dirty="0"/>
              <a:t>consider, with a view to approving for exposure, proposed </a:t>
            </a:r>
            <a:r>
              <a:rPr lang="en-US" dirty="0" smtClean="0"/>
              <a:t>text to </a:t>
            </a:r>
            <a:r>
              <a:rPr lang="en-US" dirty="0"/>
              <a:t>clarify </a:t>
            </a:r>
            <a:r>
              <a:rPr lang="en-US" dirty="0" err="1" smtClean="0"/>
              <a:t>req’t</a:t>
            </a:r>
            <a:r>
              <a:rPr lang="en-US" dirty="0" smtClean="0"/>
              <a:t> for PAs to exercise PJ when </a:t>
            </a:r>
            <a:r>
              <a:rPr lang="en-US" dirty="0"/>
              <a:t>applying </a:t>
            </a:r>
            <a:r>
              <a:rPr lang="en-US" dirty="0" smtClean="0"/>
              <a:t>the CF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1885950"/>
            <a:ext cx="2450794" cy="82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615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0707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7067" y="611965"/>
            <a:ext cx="7924800" cy="357220"/>
          </a:xfrm>
        </p:spPr>
        <p:txBody>
          <a:bodyPr/>
          <a:lstStyle/>
          <a:p>
            <a:r>
              <a:rPr lang="en-US" dirty="0" smtClean="0"/>
              <a:t>Reference to PS in SSBs’ Standards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9138" y="1342464"/>
            <a:ext cx="8648700" cy="3210485"/>
          </a:xfrm>
        </p:spPr>
        <p:txBody>
          <a:bodyPr/>
          <a:lstStyle/>
          <a:p>
            <a:pPr marL="257175" lvl="1" indent="-257175">
              <a:lnSpc>
                <a:spcPts val="3000"/>
              </a:lnSpc>
              <a:spcBef>
                <a:spcPts val="300"/>
              </a:spcBef>
              <a:spcAft>
                <a:spcPts val="300"/>
              </a:spcAft>
              <a:buChar char="•"/>
            </a:pPr>
            <a:r>
              <a:rPr lang="en-GB" sz="2400" dirty="0">
                <a:cs typeface="ＭＳ Ｐゴシック" charset="0"/>
              </a:rPr>
              <a:t>PS is defined in IAASB’s standards </a:t>
            </a:r>
          </a:p>
          <a:p>
            <a:pPr lvl="1">
              <a:lnSpc>
                <a:spcPts val="3000"/>
              </a:lnSpc>
              <a:spcBef>
                <a:spcPts val="300"/>
              </a:spcBef>
              <a:spcAft>
                <a:spcPts val="300"/>
              </a:spcAft>
            </a:pPr>
            <a:r>
              <a:rPr lang="en-GB" sz="1800" dirty="0"/>
              <a:t>Applies to PAs who perform audits and other assurance engagements only </a:t>
            </a:r>
          </a:p>
          <a:p>
            <a:pPr marL="257175" lvl="1" indent="-257175">
              <a:lnSpc>
                <a:spcPts val="3000"/>
              </a:lnSpc>
              <a:spcBef>
                <a:spcPts val="300"/>
              </a:spcBef>
              <a:spcAft>
                <a:spcPts val="300"/>
              </a:spcAft>
              <a:buChar char="•"/>
            </a:pPr>
            <a:r>
              <a:rPr lang="en-GB" sz="2400" dirty="0">
                <a:cs typeface="ＭＳ Ｐゴシック" charset="0"/>
              </a:rPr>
              <a:t>Code only refers to PS as part of describing independence</a:t>
            </a:r>
          </a:p>
          <a:p>
            <a:pPr lvl="1">
              <a:lnSpc>
                <a:spcPts val="3000"/>
              </a:lnSpc>
              <a:spcBef>
                <a:spcPts val="300"/>
              </a:spcBef>
              <a:spcAft>
                <a:spcPts val="300"/>
              </a:spcAft>
            </a:pPr>
            <a:r>
              <a:rPr lang="en-GB" sz="1800" dirty="0"/>
              <a:t>Independence applies to audits and other assurance engagements only</a:t>
            </a:r>
          </a:p>
          <a:p>
            <a:pPr marL="257175" lvl="1" indent="-257175">
              <a:lnSpc>
                <a:spcPts val="3000"/>
              </a:lnSpc>
              <a:spcBef>
                <a:spcPts val="300"/>
              </a:spcBef>
              <a:spcAft>
                <a:spcPts val="300"/>
              </a:spcAft>
              <a:buChar char="•"/>
            </a:pPr>
            <a:r>
              <a:rPr lang="en-GB" sz="2400" dirty="0">
                <a:cs typeface="ＭＳ Ｐゴシック" charset="0"/>
              </a:rPr>
              <a:t>IAESB standards refer to PS definition in the IAASB’s standards</a:t>
            </a:r>
          </a:p>
          <a:p>
            <a:pPr lvl="1">
              <a:lnSpc>
                <a:spcPts val="3000"/>
              </a:lnSpc>
              <a:spcBef>
                <a:spcPts val="300"/>
              </a:spcBef>
              <a:spcAft>
                <a:spcPts val="300"/>
              </a:spcAft>
            </a:pPr>
            <a:r>
              <a:rPr lang="en-GB" sz="1800" dirty="0" smtClean="0"/>
              <a:t>PS applies </a:t>
            </a:r>
            <a:r>
              <a:rPr lang="en-GB" sz="1800" dirty="0"/>
              <a:t>to all PAs, including </a:t>
            </a:r>
            <a:r>
              <a:rPr lang="en-GB" sz="1800" dirty="0" smtClean="0"/>
              <a:t>PAIBs who </a:t>
            </a:r>
            <a:r>
              <a:rPr lang="en-GB" sz="1800" dirty="0"/>
              <a:t>prepare financial </a:t>
            </a:r>
            <a:r>
              <a:rPr lang="en-GB" sz="1800" dirty="0" smtClean="0"/>
              <a:t>statements  </a:t>
            </a:r>
            <a:endParaRPr lang="en-GB" sz="1800" dirty="0"/>
          </a:p>
          <a:p>
            <a:pPr marL="257175" lvl="1" indent="-257175">
              <a:buChar char="•"/>
            </a:pPr>
            <a:endParaRPr lang="en-GB" sz="1800" b="1" dirty="0"/>
          </a:p>
          <a:p>
            <a:pPr lvl="1"/>
            <a:endParaRPr lang="en-US" sz="1500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7891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52550"/>
            <a:ext cx="8763000" cy="3048000"/>
          </a:xfrm>
        </p:spPr>
        <p:txBody>
          <a:bodyPr/>
          <a:lstStyle/>
          <a:p>
            <a:pPr>
              <a:lnSpc>
                <a:spcPts val="3000"/>
              </a:lnSpc>
              <a:spcBef>
                <a:spcPts val="1200"/>
              </a:spcBef>
            </a:pPr>
            <a:r>
              <a:rPr lang="en-US" dirty="0" smtClean="0"/>
              <a:t>Initial WG proposals for PS discussed at Q4 2016 meetings of PSWG, IESBA </a:t>
            </a:r>
            <a:r>
              <a:rPr lang="en-US" dirty="0"/>
              <a:t>CAG, IAASB and </a:t>
            </a:r>
            <a:r>
              <a:rPr lang="en-US" dirty="0" smtClean="0"/>
              <a:t>IESBA</a:t>
            </a:r>
          </a:p>
          <a:p>
            <a:pPr>
              <a:lnSpc>
                <a:spcPts val="3000"/>
              </a:lnSpc>
              <a:spcBef>
                <a:spcPts val="1200"/>
              </a:spcBef>
            </a:pPr>
            <a:r>
              <a:rPr lang="en-US"/>
              <a:t>Two </a:t>
            </a:r>
            <a:r>
              <a:rPr lang="en-US" smtClean="0"/>
              <a:t>principle </a:t>
            </a:r>
            <a:r>
              <a:rPr lang="en-US" dirty="0"/>
              <a:t>concerns:</a:t>
            </a:r>
          </a:p>
          <a:p>
            <a:pPr lvl="1">
              <a:lnSpc>
                <a:spcPts val="3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sz="1800" dirty="0"/>
              <a:t>Concern that extending PS to all PAs would </a:t>
            </a:r>
            <a:r>
              <a:rPr lang="en-US" sz="1800" dirty="0" smtClean="0"/>
              <a:t>dilute the concept of PS in </a:t>
            </a:r>
            <a:r>
              <a:rPr lang="en-US" sz="1800" dirty="0"/>
              <a:t>IAASB’s </a:t>
            </a:r>
            <a:r>
              <a:rPr lang="en-US" sz="1800" dirty="0" smtClean="0"/>
              <a:t>standards</a:t>
            </a:r>
            <a:endParaRPr lang="en-US" sz="1800" dirty="0"/>
          </a:p>
          <a:p>
            <a:pPr lvl="1">
              <a:lnSpc>
                <a:spcPts val="3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sz="1800" dirty="0"/>
              <a:t>Concern that to extend PS to all PAs might have unintended consequences </a:t>
            </a:r>
          </a:p>
          <a:p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Recap of Feedback </a:t>
            </a:r>
            <a:r>
              <a:rPr lang="en-US" dirty="0"/>
              <a:t>to IESBA about PS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8243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IESBA WG Proposals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3589" y="1352550"/>
            <a:ext cx="8798011" cy="3200400"/>
          </a:xfrm>
        </p:spPr>
        <p:txBody>
          <a:bodyPr/>
          <a:lstStyle/>
          <a:p>
            <a:pPr>
              <a:lnSpc>
                <a:spcPts val="3000"/>
              </a:lnSpc>
              <a:spcBef>
                <a:spcPts val="1200"/>
              </a:spcBef>
              <a:spcAft>
                <a:spcPts val="600"/>
              </a:spcAft>
            </a:pPr>
            <a:r>
              <a:rPr lang="en-GB" dirty="0" smtClean="0"/>
              <a:t>Input from December 2016 meetings used to redraft PS project proposal and </a:t>
            </a:r>
          </a:p>
          <a:p>
            <a:pPr lvl="1">
              <a:lnSpc>
                <a:spcPts val="3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dirty="0" smtClean="0"/>
              <a:t>Refine proposed description of linkage b/w FPs and PS</a:t>
            </a:r>
          </a:p>
          <a:p>
            <a:pPr lvl="1">
              <a:lnSpc>
                <a:spcPts val="3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dirty="0" smtClean="0"/>
              <a:t>Propose clarifications to existing </a:t>
            </a:r>
            <a:r>
              <a:rPr lang="en-GB" dirty="0" err="1" smtClean="0"/>
              <a:t>req’t</a:t>
            </a:r>
            <a:r>
              <a:rPr lang="en-GB" dirty="0" smtClean="0"/>
              <a:t> to exercise PJ when applying the CF (</a:t>
            </a:r>
            <a:r>
              <a:rPr lang="en-GB" dirty="0" err="1" smtClean="0"/>
              <a:t>req’t</a:t>
            </a:r>
            <a:r>
              <a:rPr lang="en-GB" dirty="0" smtClean="0"/>
              <a:t> </a:t>
            </a:r>
            <a:r>
              <a:rPr lang="en-GB" dirty="0"/>
              <a:t>to apply critical </a:t>
            </a:r>
            <a:r>
              <a:rPr lang="en-GB" dirty="0" err="1" smtClean="0"/>
              <a:t>mindset</a:t>
            </a:r>
            <a:r>
              <a:rPr lang="en-GB" dirty="0" smtClean="0"/>
              <a:t> withdrawn)</a:t>
            </a:r>
            <a:endParaRPr lang="en-GB" dirty="0"/>
          </a:p>
          <a:p>
            <a:pPr lvl="1">
              <a:lnSpc>
                <a:spcPts val="3000"/>
              </a:lnSpc>
              <a:spcBef>
                <a:spcPts val="600"/>
              </a:spcBef>
              <a:spcAft>
                <a:spcPts val="600"/>
              </a:spcAft>
            </a:pPr>
            <a:endParaRPr lang="en-GB" dirty="0" smtClean="0"/>
          </a:p>
          <a:p>
            <a:pPr lvl="1">
              <a:lnSpc>
                <a:spcPts val="2250"/>
              </a:lnSpc>
              <a:spcBef>
                <a:spcPts val="1200"/>
              </a:spcBef>
            </a:pPr>
            <a:endParaRPr lang="en-GB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165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76350"/>
            <a:ext cx="8610600" cy="3429000"/>
          </a:xfrm>
        </p:spPr>
        <p:txBody>
          <a:bodyPr>
            <a:normAutofit lnSpcReduction="10000"/>
          </a:bodyPr>
          <a:lstStyle/>
          <a:p>
            <a:pPr marL="342900" lvl="1" indent="-342900">
              <a:spcBef>
                <a:spcPts val="600"/>
              </a:spcBef>
              <a:buFontTx/>
              <a:buChar char="•"/>
            </a:pPr>
            <a:r>
              <a:rPr lang="en-US" sz="2400" dirty="0">
                <a:cs typeface="ＭＳ Ｐゴシック" charset="0"/>
              </a:rPr>
              <a:t>Full support for </a:t>
            </a:r>
          </a:p>
          <a:p>
            <a:pPr lvl="1"/>
            <a:r>
              <a:rPr lang="en-US" dirty="0" smtClean="0"/>
              <a:t>PS Project Proposal</a:t>
            </a:r>
          </a:p>
          <a:p>
            <a:pPr lvl="1"/>
            <a:r>
              <a:rPr lang="en-US" dirty="0" smtClean="0"/>
              <a:t>Proposed text to describe linkage b/w FPs and PS (120.13)</a:t>
            </a:r>
          </a:p>
          <a:p>
            <a:pPr lvl="1"/>
            <a:r>
              <a:rPr lang="en-US" dirty="0"/>
              <a:t>Proposed clarification to </a:t>
            </a:r>
            <a:r>
              <a:rPr lang="en-US" dirty="0" smtClean="0"/>
              <a:t>existing </a:t>
            </a:r>
            <a:r>
              <a:rPr lang="en-US" dirty="0" err="1" smtClean="0"/>
              <a:t>req’t</a:t>
            </a:r>
            <a:r>
              <a:rPr lang="en-US" dirty="0" smtClean="0"/>
              <a:t> </a:t>
            </a:r>
            <a:r>
              <a:rPr lang="en-US" dirty="0"/>
              <a:t>and new </a:t>
            </a:r>
            <a:r>
              <a:rPr lang="en-US" dirty="0" smtClean="0"/>
              <a:t>AM relating to exercising PJ when </a:t>
            </a:r>
            <a:r>
              <a:rPr lang="en-US" dirty="0"/>
              <a:t>applying the </a:t>
            </a:r>
            <a:r>
              <a:rPr lang="en-US" dirty="0" smtClean="0"/>
              <a:t>CF (120.5)</a:t>
            </a:r>
            <a:endParaRPr lang="en-US" dirty="0"/>
          </a:p>
          <a:p>
            <a:r>
              <a:rPr lang="en-US" dirty="0" smtClean="0"/>
              <a:t>Importance of SSBs’ prioritization of LT </a:t>
            </a:r>
            <a:r>
              <a:rPr lang="en-US" dirty="0"/>
              <a:t>initiative to address issues relating to applying “PS” (however described) by all PAs </a:t>
            </a:r>
            <a:r>
              <a:rPr lang="en-US" dirty="0" smtClean="0"/>
              <a:t>emphasized</a:t>
            </a:r>
            <a:endParaRPr lang="en-US" dirty="0"/>
          </a:p>
          <a:p>
            <a:pPr lvl="1"/>
            <a:r>
              <a:rPr lang="en-US" dirty="0"/>
              <a:t>PS </a:t>
            </a:r>
            <a:r>
              <a:rPr lang="en-US" dirty="0" smtClean="0"/>
              <a:t>necessary </a:t>
            </a:r>
            <a:r>
              <a:rPr lang="en-US" dirty="0"/>
              <a:t>for all PAs, </a:t>
            </a:r>
            <a:r>
              <a:rPr lang="en-US" dirty="0" smtClean="0"/>
              <a:t>but </a:t>
            </a:r>
            <a:r>
              <a:rPr lang="en-US" dirty="0"/>
              <a:t>level should be higher for auditors</a:t>
            </a:r>
          </a:p>
          <a:p>
            <a:pPr lvl="1"/>
            <a:endParaRPr lang="en-US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Takeaways from March 2017 IESBA CAG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7935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Suggested need for longer </a:t>
            </a:r>
            <a:r>
              <a:rPr lang="en-US" dirty="0"/>
              <a:t>term project involving all three </a:t>
            </a:r>
            <a:r>
              <a:rPr lang="en-US" dirty="0" smtClean="0"/>
              <a:t>SSBs to </a:t>
            </a:r>
            <a:r>
              <a:rPr lang="en-US" dirty="0"/>
              <a:t>re-visit </a:t>
            </a:r>
            <a:r>
              <a:rPr lang="en-US" dirty="0" smtClean="0"/>
              <a:t>notion </a:t>
            </a:r>
            <a:r>
              <a:rPr lang="en-US" dirty="0"/>
              <a:t>of </a:t>
            </a:r>
            <a:r>
              <a:rPr lang="en-US" dirty="0" smtClean="0"/>
              <a:t>PS</a:t>
            </a:r>
          </a:p>
          <a:p>
            <a:r>
              <a:rPr lang="en-US" dirty="0" smtClean="0"/>
              <a:t>Support for decision </a:t>
            </a:r>
            <a:r>
              <a:rPr lang="en-US" dirty="0"/>
              <a:t>to focus on PS </a:t>
            </a:r>
            <a:r>
              <a:rPr lang="en-US" dirty="0" smtClean="0"/>
              <a:t>in context of audit and assurance only and clarifying </a:t>
            </a:r>
            <a:r>
              <a:rPr lang="en-US" dirty="0" err="1" smtClean="0"/>
              <a:t>req’t</a:t>
            </a:r>
            <a:r>
              <a:rPr lang="en-US" dirty="0" smtClean="0"/>
              <a:t> to exercise PJ</a:t>
            </a:r>
            <a:endParaRPr lang="en-US" dirty="0"/>
          </a:p>
          <a:p>
            <a:pPr lvl="1"/>
            <a:r>
              <a:rPr lang="en-US" dirty="0" smtClean="0"/>
              <a:t>Welcomed withdrawal of </a:t>
            </a:r>
            <a:r>
              <a:rPr lang="en-US" dirty="0" err="1" smtClean="0"/>
              <a:t>req’t</a:t>
            </a:r>
            <a:r>
              <a:rPr lang="en-US" dirty="0" smtClean="0"/>
              <a:t> to “apply critical mindset” for all PAs</a:t>
            </a:r>
          </a:p>
          <a:p>
            <a:r>
              <a:rPr lang="en-US" dirty="0" smtClean="0"/>
              <a:t>Concerns about timing </a:t>
            </a:r>
          </a:p>
          <a:p>
            <a:pPr lvl="1"/>
            <a:r>
              <a:rPr lang="en-US" dirty="0" smtClean="0"/>
              <a:t>Proposed approach for coordination with IAASB </a:t>
            </a:r>
            <a:r>
              <a:rPr lang="en-US" dirty="0"/>
              <a:t>and </a:t>
            </a:r>
            <a:r>
              <a:rPr lang="en-US" dirty="0" smtClean="0"/>
              <a:t>IAESB 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Reactions from SMPC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1536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464" y="400050"/>
            <a:ext cx="7638536" cy="514350"/>
          </a:xfrm>
        </p:spPr>
        <p:txBody>
          <a:bodyPr/>
          <a:lstStyle/>
          <a:p>
            <a:pPr>
              <a:spcBef>
                <a:spcPts val="900"/>
              </a:spcBef>
            </a:pPr>
            <a:r>
              <a:rPr lang="en-US" dirty="0" smtClean="0"/>
              <a:t>Linkage between FPs and 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76350"/>
            <a:ext cx="8915400" cy="3200400"/>
          </a:xfrm>
        </p:spPr>
        <p:txBody>
          <a:bodyPr/>
          <a:lstStyle/>
          <a:p>
            <a:pPr>
              <a:lnSpc>
                <a:spcPts val="3000"/>
              </a:lnSpc>
              <a:spcBef>
                <a:spcPts val="1200"/>
              </a:spcBef>
              <a:spcAft>
                <a:spcPts val="600"/>
              </a:spcAft>
            </a:pPr>
            <a:r>
              <a:rPr lang="en-US" dirty="0" smtClean="0"/>
              <a:t>Broadening description of PS or changing how PS is used in Code (e.g., require for PS for all PAs) requires consideration of complex issues in a coordinated manner by SSBs</a:t>
            </a:r>
          </a:p>
          <a:p>
            <a:pPr>
              <a:lnSpc>
                <a:spcPts val="3000"/>
              </a:lnSpc>
              <a:spcBef>
                <a:spcPts val="1200"/>
              </a:spcBef>
              <a:spcAft>
                <a:spcPts val="600"/>
              </a:spcAft>
            </a:pPr>
            <a:r>
              <a:rPr lang="en-US" dirty="0" smtClean="0"/>
              <a:t>In short term, public interest is best served if IESBA focuses its attention on emphasizing PS for audits, reviews and other assurance engagements </a:t>
            </a:r>
          </a:p>
          <a:p>
            <a:pPr lvl="1">
              <a:lnSpc>
                <a:spcPts val="3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Proposed text provides examples to illustrate interaction b/w FPs and PS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044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76350"/>
            <a:ext cx="8458200" cy="3063240"/>
          </a:xfrm>
        </p:spPr>
        <p:txBody>
          <a:bodyPr/>
          <a:lstStyle/>
          <a:p>
            <a:r>
              <a:rPr lang="en-US" dirty="0" smtClean="0"/>
              <a:t>Editorial refinements suggested to 120.13 A1 </a:t>
            </a:r>
          </a:p>
          <a:p>
            <a:r>
              <a:rPr lang="en-US" dirty="0" smtClean="0"/>
              <a:t>Comments on 120.13 A2 </a:t>
            </a:r>
          </a:p>
          <a:p>
            <a:pPr lvl="1">
              <a:spcBef>
                <a:spcPts val="600"/>
              </a:spcBef>
            </a:pPr>
            <a:r>
              <a:rPr lang="en-US" sz="1800" dirty="0" smtClean="0">
                <a:cs typeface="ＭＳ Ｐゴシック" charset="0"/>
              </a:rPr>
              <a:t>Questions about whether use of word “requires” introduces hidden </a:t>
            </a:r>
            <a:r>
              <a:rPr lang="en-US" sz="1800" dirty="0" err="1" smtClean="0">
                <a:cs typeface="ＭＳ Ｐゴシック" charset="0"/>
              </a:rPr>
              <a:t>req’ts</a:t>
            </a:r>
            <a:r>
              <a:rPr lang="en-US" sz="1800" dirty="0" smtClean="0">
                <a:cs typeface="ＭＳ Ｐゴシック" charset="0"/>
              </a:rPr>
              <a:t> </a:t>
            </a:r>
          </a:p>
          <a:p>
            <a:pPr lvl="1">
              <a:spcBef>
                <a:spcPts val="600"/>
              </a:spcBef>
            </a:pPr>
            <a:r>
              <a:rPr lang="en-US" sz="1800" dirty="0" smtClean="0">
                <a:cs typeface="ＭＳ Ｐゴシック" charset="0"/>
              </a:rPr>
              <a:t>Examples in bulleted list should be more audit and assurance specific</a:t>
            </a:r>
          </a:p>
          <a:p>
            <a:pPr lvl="1">
              <a:spcBef>
                <a:spcPts val="600"/>
              </a:spcBef>
            </a:pPr>
            <a:r>
              <a:rPr lang="en-US" sz="1800" dirty="0" smtClean="0">
                <a:cs typeface="ＭＳ Ｐゴシック" charset="0"/>
              </a:rPr>
              <a:t>Suggestions to clarify description of linkage with respect to i</a:t>
            </a:r>
            <a:r>
              <a:rPr lang="en-US" sz="1800" dirty="0" smtClean="0"/>
              <a:t>ntegrity, confidentiality and professional behavior</a:t>
            </a:r>
          </a:p>
          <a:p>
            <a:pPr lvl="1">
              <a:spcBef>
                <a:spcPts val="600"/>
              </a:spcBef>
            </a:pPr>
            <a:r>
              <a:rPr lang="en-US" sz="1800" dirty="0" smtClean="0"/>
              <a:t>Some material in IAASB’s standards is repeated </a:t>
            </a:r>
          </a:p>
          <a:p>
            <a:pPr lvl="1">
              <a:spcBef>
                <a:spcPts val="600"/>
              </a:spcBef>
            </a:pPr>
            <a:r>
              <a:rPr lang="en-US" sz="1800" dirty="0" smtClean="0"/>
              <a:t>Some further alignment needed to the Code’s new drafting conventions </a:t>
            </a:r>
          </a:p>
          <a:p>
            <a:pPr lvl="1"/>
            <a:endParaRPr lang="en-US" sz="1800" dirty="0" smtClean="0"/>
          </a:p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514350"/>
            <a:ext cx="7543800" cy="400050"/>
          </a:xfrm>
        </p:spPr>
        <p:txBody>
          <a:bodyPr/>
          <a:lstStyle/>
          <a:p>
            <a:r>
              <a:rPr lang="en-US" dirty="0" smtClean="0"/>
              <a:t>Advance Feedback – PSWG, </a:t>
            </a:r>
            <a:r>
              <a:rPr lang="en-US" dirty="0"/>
              <a:t>CAG and SMPC</a:t>
            </a:r>
          </a:p>
        </p:txBody>
      </p:sp>
    </p:spTree>
    <p:extLst>
      <p:ext uri="{BB962C8B-B14F-4D97-AF65-F5344CB8AC3E}">
        <p14:creationId xmlns:p14="http://schemas.microsoft.com/office/powerpoint/2010/main" val="3934962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ESBA_Powerpoint_template_GREEN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20150423 Forum of Firms IESBA Peter Hughes" id="{855BE383-8B6C-4EB1-8557-672D5CCEBC22}" vid="{F4A2DCA7-B248-4570-8002-E7D7FAD854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1217</Words>
  <Application>Microsoft Office PowerPoint</Application>
  <PresentationFormat>On-screen Show (16:9)</PresentationFormat>
  <Paragraphs>113</Paragraphs>
  <Slides>20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ＭＳ Ｐゴシック</vt:lpstr>
      <vt:lpstr>ＭＳ Ｐゴシック</vt:lpstr>
      <vt:lpstr>Arial</vt:lpstr>
      <vt:lpstr>Bauer Bodoni Std</vt:lpstr>
      <vt:lpstr>Calibri</vt:lpstr>
      <vt:lpstr>ヒラギノ角ゴ Pro W3</vt:lpstr>
      <vt:lpstr>IESBA_Powerpoint_template_GREEN RIBBON_WIDESCREEN</vt:lpstr>
      <vt:lpstr>Professional Skepticism </vt:lpstr>
      <vt:lpstr>Objectives</vt:lpstr>
      <vt:lpstr>Reference to PS in SSBs’ Standards </vt:lpstr>
      <vt:lpstr>Recap of Feedback to IESBA about PS </vt:lpstr>
      <vt:lpstr>IESBA WG Proposals </vt:lpstr>
      <vt:lpstr>Key Takeaways from March 2017 IESBA CAG</vt:lpstr>
      <vt:lpstr>General Reactions from SMPC</vt:lpstr>
      <vt:lpstr>Linkage between FPs and PS</vt:lpstr>
      <vt:lpstr>Advance Feedback – PSWG, CAG and SMPC</vt:lpstr>
      <vt:lpstr>Matters for IESBA Consideration </vt:lpstr>
      <vt:lpstr>Clarification – Exercise Professional Judgment</vt:lpstr>
      <vt:lpstr>Advance Feedback – PSWG CAG and SMPC</vt:lpstr>
      <vt:lpstr>Matters for IESBA Consideration </vt:lpstr>
      <vt:lpstr>Way Forward and Interaction with Others</vt:lpstr>
      <vt:lpstr>Looking Ahead to Longer Term PS Initiatives (1)</vt:lpstr>
      <vt:lpstr>Looking Ahead to Longer Term PS Initiatives (2)</vt:lpstr>
      <vt:lpstr>Update on PSWG Activities (1) </vt:lpstr>
      <vt:lpstr>Update on PSWG Activities (2)</vt:lpstr>
      <vt:lpstr>Matters for IESBA Consideration 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Professional Skepticism</dc:title>
  <dc:creator>Diane Jules</dc:creator>
  <cp:lastModifiedBy>Diane Jules</cp:lastModifiedBy>
  <cp:revision>28</cp:revision>
  <cp:lastPrinted>2017-03-12T13:27:44Z</cp:lastPrinted>
  <dcterms:modified xsi:type="dcterms:W3CDTF">2017-03-13T15:21:17Z</dcterms:modified>
</cp:coreProperties>
</file>