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25"/>
  </p:notesMasterIdLst>
  <p:handoutMasterIdLst>
    <p:handoutMasterId r:id="rId26"/>
  </p:handoutMasterIdLst>
  <p:sldIdLst>
    <p:sldId id="328" r:id="rId2"/>
    <p:sldId id="332" r:id="rId3"/>
    <p:sldId id="330" r:id="rId4"/>
    <p:sldId id="338" r:id="rId5"/>
    <p:sldId id="358" r:id="rId6"/>
    <p:sldId id="336" r:id="rId7"/>
    <p:sldId id="369" r:id="rId8"/>
    <p:sldId id="365" r:id="rId9"/>
    <p:sldId id="341" r:id="rId10"/>
    <p:sldId id="360" r:id="rId11"/>
    <p:sldId id="354" r:id="rId12"/>
    <p:sldId id="361" r:id="rId13"/>
    <p:sldId id="367" r:id="rId14"/>
    <p:sldId id="352" r:id="rId15"/>
    <p:sldId id="362" r:id="rId16"/>
    <p:sldId id="355" r:id="rId17"/>
    <p:sldId id="353" r:id="rId18"/>
    <p:sldId id="363" r:id="rId19"/>
    <p:sldId id="344" r:id="rId20"/>
    <p:sldId id="357" r:id="rId21"/>
    <p:sldId id="368" r:id="rId22"/>
    <p:sldId id="311" r:id="rId23"/>
    <p:sldId id="276" r:id="rId24"/>
  </p:sldIdLst>
  <p:sldSz cx="9144000" cy="5143500" type="screen16x9"/>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ICPA" initials="A" lastIdx="16" clrIdx="0"/>
  <p:cmAuthor id="1" name="Chris Jackson" initials="CJ" lastIdx="1" clrIdx="1"/>
  <p:cmAuthor id="2" name="Lisa Snyder" initials="LS" lastIdx="24" clrIdx="2">
    <p:extLst/>
  </p:cmAuthor>
  <p:cmAuthor id="3" name="Kaushal Gandhi" initials="KG" lastIdx="13" clrIdx="3">
    <p:extLst/>
  </p:cmAuthor>
  <p:cmAuthor id="4" name="IESBA Staff" initials="STAFF" lastIdx="2" clrIdx="4">
    <p:extLst/>
  </p:cmAuthor>
  <p:cmAuthor id="5" name="Helene Agélii" initials="" lastIdx="8"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80" autoAdjust="0"/>
    <p:restoredTop sz="67473" autoAdjust="0"/>
  </p:normalViewPr>
  <p:slideViewPr>
    <p:cSldViewPr showGuides="1">
      <p:cViewPr varScale="1">
        <p:scale>
          <a:sx n="79" d="100"/>
          <a:sy n="79" d="100"/>
        </p:scale>
        <p:origin x="1661" y="72"/>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478" y="-365"/>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17-03-12T16:22:54.946" idx="13">
    <p:pos x="3468" y="2004"/>
    <p:text>3 IOSOC reps and 1 Basel rep and one other.</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17-03-07T14:21:32.639" idx="11">
    <p:pos x="650" y="827"/>
    <p:text>I don't think these view need a slide, but am adding just in case.  I think they should be considered on our Sunday meeting</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6" tIns="46583" rIns="93166" bIns="46583"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3166" tIns="46583" rIns="93166" bIns="46583" rtlCol="0"/>
          <a:lstStyle>
            <a:lvl1pPr algn="r">
              <a:defRPr sz="1200"/>
            </a:lvl1pPr>
          </a:lstStyle>
          <a:p>
            <a:fld id="{93682A5F-F17B-4C40-B99D-30D9C2CFAA66}" type="datetimeFigureOut">
              <a:rPr lang="en-US" smtClean="0"/>
              <a:t>3/13/2017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6" tIns="46583" rIns="93166" bIns="46583"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3166" tIns="46583" rIns="93166" bIns="46583" rtlCol="0" anchor="b"/>
          <a:lstStyle>
            <a:lvl1pPr algn="r">
              <a:defRPr sz="1200"/>
            </a:lvl1pPr>
          </a:lstStyle>
          <a:p>
            <a:fld id="{4507F8FB-B504-446D-8915-3A268CFC7536}" type="slidenum">
              <a:rPr lang="en-US" smtClean="0"/>
              <a:t>‹#›</a:t>
            </a:fld>
            <a:endParaRPr lang="en-US"/>
          </a:p>
        </p:txBody>
      </p:sp>
    </p:spTree>
    <p:extLst>
      <p:ext uri="{BB962C8B-B14F-4D97-AF65-F5344CB8AC3E}">
        <p14:creationId xmlns:p14="http://schemas.microsoft.com/office/powerpoint/2010/main" val="36696563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6" tIns="46583" rIns="93166" bIns="46583"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70939" y="0"/>
            <a:ext cx="3037840" cy="464820"/>
          </a:xfrm>
          <a:prstGeom prst="rect">
            <a:avLst/>
          </a:prstGeom>
        </p:spPr>
        <p:txBody>
          <a:bodyPr vert="horz" wrap="square" lIns="93166" tIns="46583" rIns="93166" bIns="46583" numCol="1" anchor="t" anchorCtr="0" compatLnSpc="1">
            <a:prstTxWarp prst="textNoShape">
              <a:avLst/>
            </a:prstTxWarp>
          </a:bodyPr>
          <a:lstStyle>
            <a:lvl1pPr algn="r">
              <a:defRPr sz="1200"/>
            </a:lvl1pPr>
          </a:lstStyle>
          <a:p>
            <a:pPr>
              <a:defRPr/>
            </a:pPr>
            <a:fld id="{B12CF44F-EFC8-E748-80EB-4ED396B872D8}" type="datetime1">
              <a:rPr lang="en-US"/>
              <a:pPr>
                <a:defRPr/>
              </a:pPr>
              <a:t>3/13/2017</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66" tIns="46583" rIns="93166" bIns="46583" rtlCol="0" anchor="ctr"/>
          <a:lstStyle/>
          <a:p>
            <a:pPr lvl="0"/>
            <a:endParaRPr lang="en-US" noProof="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6" tIns="46583" rIns="93166" bIns="4658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6" tIns="46583" rIns="93166" bIns="46583"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wrap="square" lIns="93166" tIns="46583" rIns="93166" bIns="46583"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412279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10</a:t>
            </a:fld>
            <a:endParaRPr lang="en-US" sz="1200" dirty="0"/>
          </a:p>
        </p:txBody>
      </p:sp>
    </p:spTree>
    <p:extLst>
      <p:ext uri="{BB962C8B-B14F-4D97-AF65-F5344CB8AC3E}">
        <p14:creationId xmlns:p14="http://schemas.microsoft.com/office/powerpoint/2010/main" val="4138104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t>If PA believes there is actual or perceived intent, cannot offer or accept the inducement, regardless of trivial</a:t>
            </a:r>
            <a:r>
              <a:rPr lang="en-US" baseline="0" dirty="0"/>
              <a:t> and inconsequential</a:t>
            </a:r>
            <a:endParaRPr lang="en-US" dirty="0"/>
          </a:p>
          <a:p>
            <a:pPr eaLnBrk="1" hangingPunct="1">
              <a:spcBef>
                <a:spcPct val="0"/>
              </a:spcBef>
            </a:pPr>
            <a:endParaRPr lang="en-US" dirty="0"/>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11</a:t>
            </a:fld>
            <a:endParaRPr lang="en-US" sz="1200" dirty="0"/>
          </a:p>
        </p:txBody>
      </p:sp>
    </p:spTree>
    <p:extLst>
      <p:ext uri="{BB962C8B-B14F-4D97-AF65-F5344CB8AC3E}">
        <p14:creationId xmlns:p14="http://schemas.microsoft.com/office/powerpoint/2010/main" val="38688131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12</a:t>
            </a:fld>
            <a:endParaRPr lang="en-US" sz="1200" dirty="0"/>
          </a:p>
        </p:txBody>
      </p:sp>
    </p:spTree>
    <p:extLst>
      <p:ext uri="{BB962C8B-B14F-4D97-AF65-F5344CB8AC3E}">
        <p14:creationId xmlns:p14="http://schemas.microsoft.com/office/powerpoint/2010/main" val="12860273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13</a:t>
            </a:fld>
            <a:endParaRPr lang="en-US" sz="1200" dirty="0"/>
          </a:p>
        </p:txBody>
      </p:sp>
    </p:spTree>
    <p:extLst>
      <p:ext uri="{BB962C8B-B14F-4D97-AF65-F5344CB8AC3E}">
        <p14:creationId xmlns:p14="http://schemas.microsoft.com/office/powerpoint/2010/main" val="1408764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lang="en-US" dirty="0">
                <a:solidFill>
                  <a:srgbClr val="000000">
                    <a:lumMod val="65000"/>
                    <a:lumOff val="35000"/>
                  </a:srgbClr>
                </a:solidFill>
              </a:rPr>
              <a:t>Considering more examples of factors to consider</a:t>
            </a:r>
            <a:endParaRPr lang="en-US" dirty="0"/>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14</a:t>
            </a:fld>
            <a:endParaRPr lang="en-US" sz="1200" dirty="0"/>
          </a:p>
        </p:txBody>
      </p:sp>
    </p:spTree>
    <p:extLst>
      <p:ext uri="{BB962C8B-B14F-4D97-AF65-F5344CB8AC3E}">
        <p14:creationId xmlns:p14="http://schemas.microsoft.com/office/powerpoint/2010/main" val="2649203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15</a:t>
            </a:fld>
            <a:endParaRPr lang="en-US" sz="1200" dirty="0"/>
          </a:p>
        </p:txBody>
      </p:sp>
    </p:spTree>
    <p:extLst>
      <p:ext uri="{BB962C8B-B14F-4D97-AF65-F5344CB8AC3E}">
        <p14:creationId xmlns:p14="http://schemas.microsoft.com/office/powerpoint/2010/main" val="9054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One</a:t>
            </a:r>
            <a:r>
              <a:rPr lang="en-US" baseline="0" dirty="0">
                <a:latin typeface="Calibri" charset="0"/>
                <a:ea typeface="ＭＳ Ｐゴシック" charset="0"/>
                <a:cs typeface="ＭＳ Ｐゴシック" charset="0"/>
              </a:rPr>
              <a:t> of the proposed actions to address the threat is recusal.</a:t>
            </a: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A PA cannot simply</a:t>
            </a:r>
            <a:r>
              <a:rPr lang="en-US" baseline="0" dirty="0">
                <a:latin typeface="Calibri" charset="0"/>
                <a:ea typeface="ＭＳ Ｐゴシック" charset="0"/>
                <a:cs typeface="ＭＳ Ｐゴシック" charset="0"/>
              </a:rPr>
              <a:t> recuse and address the threat by “passing the bucket”. </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r>
              <a:rPr lang="en-US" baseline="0" dirty="0">
                <a:latin typeface="Calibri" charset="0"/>
                <a:ea typeface="ＭＳ Ｐゴシック" charset="0"/>
                <a:cs typeface="ＭＳ Ｐゴシック" charset="0"/>
              </a:rPr>
              <a:t>In addition to removing themselves, the PA has to be satisfied that the individual who’ll be making such decisions can do so in an objective manner.</a:t>
            </a:r>
            <a:endParaRPr lang="en-US"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16</a:t>
            </a:fld>
            <a:endParaRPr lang="en-US" sz="1200" dirty="0"/>
          </a:p>
        </p:txBody>
      </p:sp>
    </p:spTree>
    <p:extLst>
      <p:ext uri="{BB962C8B-B14F-4D97-AF65-F5344CB8AC3E}">
        <p14:creationId xmlns:p14="http://schemas.microsoft.com/office/powerpoint/2010/main" val="333989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636588" y="911225"/>
            <a:ext cx="5737225" cy="3227388"/>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69508" indent="-169508" eaLnBrk="1" hangingPunct="1">
              <a:spcBef>
                <a:spcPct val="0"/>
              </a:spcBef>
              <a:buFont typeface="Arial" panose="020B0604020202020204" pitchFamily="34" charset="0"/>
              <a:buChar char="•"/>
            </a:pPr>
            <a:r>
              <a:rPr lang="en-US" dirty="0">
                <a:latin typeface="Calibri" charset="0"/>
                <a:ea typeface="ＭＳ Ｐゴシック" charset="0"/>
                <a:cs typeface="ＭＳ Ｐゴシック" charset="0"/>
              </a:rPr>
              <a:t>The</a:t>
            </a:r>
            <a:r>
              <a:rPr lang="en-US" baseline="0" dirty="0">
                <a:latin typeface="Calibri" charset="0"/>
                <a:ea typeface="ＭＳ Ｐゴシック" charset="0"/>
                <a:cs typeface="ＭＳ Ｐゴシック" charset="0"/>
              </a:rPr>
              <a:t> TF is proposing further guidance on inducements offered or accepted by immediate and close family members:</a:t>
            </a:r>
          </a:p>
          <a:p>
            <a:pPr marL="169508" indent="-169508" eaLnBrk="1" hangingPunct="1">
              <a:spcBef>
                <a:spcPct val="0"/>
              </a:spcBef>
              <a:buFont typeface="Arial" panose="020B0604020202020204" pitchFamily="34" charset="0"/>
              <a:buChar char="•"/>
            </a:pPr>
            <a:r>
              <a:rPr lang="en-US" baseline="0" dirty="0">
                <a:latin typeface="Calibri" charset="0"/>
                <a:ea typeface="ＭＳ Ｐゴシック" charset="0"/>
                <a:cs typeface="ＭＳ Ｐゴシック" charset="0"/>
              </a:rPr>
              <a:t>The TF </a:t>
            </a:r>
            <a:r>
              <a:rPr lang="en-US" dirty="0">
                <a:latin typeface="Calibri" charset="0"/>
                <a:ea typeface="ＭＳ Ｐゴシック" charset="0"/>
                <a:cs typeface="ＭＳ Ｐゴシック" charset="0"/>
              </a:rPr>
              <a:t>believes</a:t>
            </a:r>
            <a:r>
              <a:rPr lang="en-US" baseline="0" dirty="0">
                <a:latin typeface="Calibri" charset="0"/>
                <a:ea typeface="ＭＳ Ｐゴシック" charset="0"/>
                <a:cs typeface="ＭＳ Ｐゴシック" charset="0"/>
              </a:rPr>
              <a:t> it is</a:t>
            </a:r>
            <a:r>
              <a:rPr lang="en-US" dirty="0">
                <a:latin typeface="Calibri" charset="0"/>
                <a:ea typeface="ＭＳ Ｐゴシック" charset="0"/>
                <a:cs typeface="ＭＳ Ｐゴシック" charset="0"/>
              </a:rPr>
              <a:t> important for a PA to remain alert to the fact that inducements might not always be focused on the PA directly but can be used,</a:t>
            </a:r>
            <a:r>
              <a:rPr lang="en-US" baseline="0" dirty="0">
                <a:latin typeface="Calibri" charset="0"/>
                <a:ea typeface="ＭＳ Ｐゴシック" charset="0"/>
                <a:cs typeface="ＭＳ Ｐゴシック" charset="0"/>
              </a:rPr>
              <a:t> for example, </a:t>
            </a:r>
            <a:r>
              <a:rPr lang="en-US" dirty="0">
                <a:latin typeface="Calibri" charset="0"/>
                <a:ea typeface="ＭＳ Ｐゴシック" charset="0"/>
                <a:cs typeface="ＭＳ Ｐゴシック" charset="0"/>
              </a:rPr>
              <a:t>to influence the PA through their immediate or close family members.</a:t>
            </a:r>
          </a:p>
          <a:p>
            <a:pPr marL="169508" indent="-169508" eaLnBrk="1" hangingPunct="1">
              <a:spcBef>
                <a:spcPct val="0"/>
              </a:spcBef>
              <a:buFont typeface="Arial" panose="020B0604020202020204" pitchFamily="34" charset="0"/>
              <a:buChar char="•"/>
            </a:pPr>
            <a:r>
              <a:rPr lang="en-US" dirty="0">
                <a:latin typeface="Calibri" charset="0"/>
                <a:ea typeface="ＭＳ Ｐゴシック" charset="0"/>
                <a:cs typeface="ＭＳ Ｐゴシック" charset="0"/>
              </a:rPr>
              <a:t>The TF recognized</a:t>
            </a:r>
            <a:r>
              <a:rPr lang="en-US" baseline="0" dirty="0">
                <a:latin typeface="Calibri" charset="0"/>
                <a:ea typeface="ＭＳ Ｐゴシック" charset="0"/>
                <a:cs typeface="ＭＳ Ｐゴシック" charset="0"/>
              </a:rPr>
              <a:t> that we can’t have any requirements directed to the PA’s immediate/close family since the Code is not enforceable against them.</a:t>
            </a:r>
          </a:p>
          <a:p>
            <a:pPr marL="169508" indent="-169508">
              <a:buFont typeface="Arial" panose="020B0604020202020204" pitchFamily="34" charset="0"/>
              <a:buChar char="•"/>
            </a:pPr>
            <a:r>
              <a:rPr lang="en-US" dirty="0"/>
              <a:t>However, consistent with the extant Code, if a PA is aware of a family member offering or accepting an inducement, the PA should be required to evaluate any threats </a:t>
            </a:r>
            <a:r>
              <a:rPr lang="en-US" b="1" dirty="0"/>
              <a:t>to the PA’s</a:t>
            </a:r>
            <a:r>
              <a:rPr lang="en-US" dirty="0"/>
              <a:t> compliance with the fundamental principles that might arise. </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This slide describes the requirements</a:t>
            </a:r>
            <a:r>
              <a:rPr lang="en-US" baseline="0" dirty="0">
                <a:latin typeface="Calibri" charset="0"/>
                <a:ea typeface="ＭＳ Ｐゴシック" charset="0"/>
                <a:cs typeface="ＭＳ Ｐゴシック" charset="0"/>
              </a:rPr>
              <a:t> for the PA with regard to immediate or close family members.  </a:t>
            </a:r>
          </a:p>
          <a:p>
            <a:pPr eaLnBrk="1" hangingPunct="1">
              <a:spcBef>
                <a:spcPct val="0"/>
              </a:spcBef>
            </a:pPr>
            <a:r>
              <a:rPr lang="en-US" baseline="0" dirty="0">
                <a:latin typeface="Calibri" charset="0"/>
                <a:ea typeface="ＭＳ Ｐゴシック" charset="0"/>
                <a:cs typeface="ＭＳ Ｐゴシック" charset="0"/>
              </a:rPr>
              <a:t/>
            </a:r>
            <a:br>
              <a:rPr lang="en-US" baseline="0" dirty="0">
                <a:latin typeface="Calibri" charset="0"/>
                <a:ea typeface="ＭＳ Ｐゴシック" charset="0"/>
                <a:cs typeface="ＭＳ Ｐゴシック" charset="0"/>
              </a:rPr>
            </a:br>
            <a:r>
              <a:rPr lang="en-US" baseline="0" dirty="0">
                <a:latin typeface="Calibri" charset="0"/>
                <a:ea typeface="ＭＳ Ｐゴシック" charset="0"/>
                <a:cs typeface="ＭＳ Ｐゴシック" charset="0"/>
              </a:rPr>
              <a:t>Read from slide.</a:t>
            </a:r>
          </a:p>
          <a:p>
            <a:pPr eaLnBrk="1" hangingPunct="1">
              <a:spcBef>
                <a:spcPct val="0"/>
              </a:spcBef>
            </a:pPr>
            <a:r>
              <a:rPr lang="en-US" baseline="0" dirty="0">
                <a:latin typeface="Calibri" charset="0"/>
                <a:ea typeface="ＭＳ Ｐゴシック" charset="0"/>
                <a:cs typeface="ＭＳ Ｐゴシック" charset="0"/>
              </a:rPr>
              <a:t>Relationship between each of the parties:  PA – family member, PA – CP, and family member - CP</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17</a:t>
            </a:fld>
            <a:endParaRPr lang="en-US" sz="1200" dirty="0"/>
          </a:p>
        </p:txBody>
      </p:sp>
    </p:spTree>
    <p:extLst>
      <p:ext uri="{BB962C8B-B14F-4D97-AF65-F5344CB8AC3E}">
        <p14:creationId xmlns:p14="http://schemas.microsoft.com/office/powerpoint/2010/main" val="466816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635000" y="909638"/>
            <a:ext cx="5740400" cy="3228975"/>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baseline="0"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18</a:t>
            </a:fld>
            <a:endParaRPr lang="en-US" sz="1200" dirty="0"/>
          </a:p>
        </p:txBody>
      </p:sp>
    </p:spTree>
    <p:extLst>
      <p:ext uri="{BB962C8B-B14F-4D97-AF65-F5344CB8AC3E}">
        <p14:creationId xmlns:p14="http://schemas.microsoft.com/office/powerpoint/2010/main" val="25905056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Broader than just dealing with gifts</a:t>
            </a:r>
            <a:r>
              <a:rPr lang="en-US" baseline="0" dirty="0">
                <a:latin typeface="Calibri" charset="0"/>
                <a:ea typeface="ＭＳ Ｐゴシック" charset="0"/>
                <a:cs typeface="ＭＳ Ｐゴシック" charset="0"/>
              </a:rPr>
              <a:t> and hospitality</a:t>
            </a:r>
          </a:p>
          <a:p>
            <a:pPr eaLnBrk="1" hangingPunct="1">
              <a:spcBef>
                <a:spcPct val="0"/>
              </a:spcBef>
            </a:pPr>
            <a:endParaRPr lang="en-US"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Because of the guidance</a:t>
            </a:r>
            <a:r>
              <a:rPr lang="en-US" baseline="0" dirty="0">
                <a:latin typeface="Calibri" charset="0"/>
                <a:ea typeface="ＭＳ Ｐゴシック" charset="0"/>
                <a:cs typeface="ＭＳ Ｐゴシック" charset="0"/>
              </a:rPr>
              <a:t> in the Independence Sections, the applicability of section 340 to inducements in audit reviews and other assurance situations is a bit unclear. It’s also unclear how Part 3 relates to the Independence Standards, especially when the same topic is being dealt with in both Parts. </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r>
              <a:rPr lang="en-US" dirty="0">
                <a:latin typeface="Calibri" charset="0"/>
                <a:ea typeface="ＭＳ Ｐゴシック" charset="0"/>
                <a:cs typeface="ＭＳ Ｐゴシック" charset="0"/>
              </a:rPr>
              <a:t>Currently, these section just relate to gifts and hospitality.</a:t>
            </a: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19</a:t>
            </a:fld>
            <a:endParaRPr lang="en-US" sz="1200" dirty="0"/>
          </a:p>
        </p:txBody>
      </p:sp>
    </p:spTree>
    <p:extLst>
      <p:ext uri="{BB962C8B-B14F-4D97-AF65-F5344CB8AC3E}">
        <p14:creationId xmlns:p14="http://schemas.microsoft.com/office/powerpoint/2010/main" val="345522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Let’s begin with a short summary of where the</a:t>
            </a:r>
            <a:r>
              <a:rPr lang="en-US" baseline="0" dirty="0">
                <a:latin typeface="Calibri" charset="0"/>
                <a:ea typeface="ＭＳ Ｐゴシック" charset="0"/>
                <a:cs typeface="ＭＳ Ｐゴシック" charset="0"/>
              </a:rPr>
              <a:t> Part C project is right now.</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r>
              <a:rPr lang="en-US" baseline="0" dirty="0">
                <a:latin typeface="Calibri" charset="0"/>
                <a:ea typeface="ＭＳ Ｐゴシック" charset="0"/>
                <a:cs typeface="ＭＳ Ｐゴシック" charset="0"/>
              </a:rPr>
              <a:t>Phase 2 Applicability paragraphs were also approved for exposure at the December meeting.</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extLst>
      <p:ext uri="{BB962C8B-B14F-4D97-AF65-F5344CB8AC3E}">
        <p14:creationId xmlns:p14="http://schemas.microsoft.com/office/powerpoint/2010/main" val="399963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Stricter guidance compared to S340, not much room for addressing</a:t>
            </a:r>
            <a:r>
              <a:rPr lang="en-US" baseline="0" dirty="0">
                <a:latin typeface="Calibri" charset="0"/>
                <a:ea typeface="ＭＳ Ｐゴシック" charset="0"/>
                <a:cs typeface="ＭＳ Ｐゴシック" charset="0"/>
              </a:rPr>
              <a:t> threats.</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r>
              <a:rPr lang="en-US" baseline="0" dirty="0">
                <a:latin typeface="Calibri" charset="0"/>
                <a:ea typeface="ＭＳ Ｐゴシック" charset="0"/>
                <a:cs typeface="ＭＳ Ｐゴシック" charset="0"/>
              </a:rPr>
              <a:t>TF proposes to keep this divergence.</a:t>
            </a:r>
          </a:p>
          <a:p>
            <a:pPr eaLnBrk="1" hangingPunct="1">
              <a:spcBef>
                <a:spcPct val="0"/>
              </a:spcBef>
            </a:pPr>
            <a:r>
              <a:rPr lang="en-US" baseline="0" dirty="0">
                <a:latin typeface="Calibri" charset="0"/>
                <a:ea typeface="ＭＳ Ｐゴシック" charset="0"/>
                <a:cs typeface="ＭＳ Ｐゴシック" charset="0"/>
              </a:rPr>
              <a:t>However, parts in S340 still applicable:</a:t>
            </a:r>
          </a:p>
          <a:p>
            <a:pPr marL="171450" indent="-171450" eaLnBrk="1" hangingPunct="1">
              <a:spcBef>
                <a:spcPct val="0"/>
              </a:spcBef>
              <a:buFontTx/>
              <a:buChar char="-"/>
            </a:pPr>
            <a:r>
              <a:rPr lang="en-US" baseline="0" dirty="0">
                <a:latin typeface="Calibri" charset="0"/>
                <a:ea typeface="ＭＳ Ｐゴシック" charset="0"/>
                <a:cs typeface="ＭＳ Ｐゴシック" charset="0"/>
              </a:rPr>
              <a:t>Intent test</a:t>
            </a:r>
          </a:p>
          <a:p>
            <a:pPr marL="171450" indent="-171450" eaLnBrk="1" hangingPunct="1">
              <a:spcBef>
                <a:spcPct val="0"/>
              </a:spcBef>
              <a:buFontTx/>
              <a:buChar char="-"/>
            </a:pPr>
            <a:r>
              <a:rPr lang="en-US" baseline="0" dirty="0">
                <a:latin typeface="Calibri" charset="0"/>
                <a:ea typeface="ＭＳ Ｐゴシック" charset="0"/>
                <a:cs typeface="ＭＳ Ｐゴシック" charset="0"/>
              </a:rPr>
              <a:t>Immediate and close family members</a:t>
            </a:r>
          </a:p>
          <a:p>
            <a:pPr marL="0" indent="0" eaLnBrk="1" hangingPunct="1">
              <a:spcBef>
                <a:spcPct val="0"/>
              </a:spcBef>
              <a:buFontTx/>
              <a:buNone/>
            </a:pPr>
            <a:r>
              <a:rPr lang="en-US" baseline="0" dirty="0">
                <a:latin typeface="Calibri" charset="0"/>
                <a:ea typeface="ＭＳ Ｐゴシック" charset="0"/>
                <a:cs typeface="ＭＳ Ｐゴシック" charset="0"/>
              </a:rPr>
              <a:t>- Offering  of an inducement not considered a conforming change</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20</a:t>
            </a:fld>
            <a:endParaRPr lang="en-US" sz="1200" dirty="0"/>
          </a:p>
        </p:txBody>
      </p:sp>
    </p:spTree>
    <p:extLst>
      <p:ext uri="{BB962C8B-B14F-4D97-AF65-F5344CB8AC3E}">
        <p14:creationId xmlns:p14="http://schemas.microsoft.com/office/powerpoint/2010/main" val="1026409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21</a:t>
            </a:fld>
            <a:endParaRPr lang="en-US" sz="1200" dirty="0"/>
          </a:p>
        </p:txBody>
      </p:sp>
    </p:spTree>
    <p:extLst>
      <p:ext uri="{BB962C8B-B14F-4D97-AF65-F5344CB8AC3E}">
        <p14:creationId xmlns:p14="http://schemas.microsoft.com/office/powerpoint/2010/main" val="21050729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 from slide.</a:t>
            </a: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22</a:t>
            </a:fld>
            <a:endParaRPr lang="en-US"/>
          </a:p>
        </p:txBody>
      </p:sp>
    </p:spTree>
    <p:extLst>
      <p:ext uri="{BB962C8B-B14F-4D97-AF65-F5344CB8AC3E}">
        <p14:creationId xmlns:p14="http://schemas.microsoft.com/office/powerpoint/2010/main" val="40649819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23</a:t>
            </a:fld>
            <a:endParaRPr lang="en-US"/>
          </a:p>
        </p:txBody>
      </p:sp>
    </p:spTree>
    <p:extLst>
      <p:ext uri="{BB962C8B-B14F-4D97-AF65-F5344CB8AC3E}">
        <p14:creationId xmlns:p14="http://schemas.microsoft.com/office/powerpoint/2010/main" val="1801685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First</a:t>
            </a:r>
            <a:r>
              <a:rPr lang="en-US" baseline="0" dirty="0">
                <a:latin typeface="Calibri" charset="0"/>
                <a:ea typeface="ＭＳ Ｐゴシック" charset="0"/>
                <a:cs typeface="ＭＳ Ｐゴシック" charset="0"/>
              </a:rPr>
              <a:t> Part C session with total focus on the inducement sections</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r>
              <a:rPr lang="en-US" baseline="0" dirty="0">
                <a:latin typeface="Calibri" charset="0"/>
                <a:ea typeface="ＭＳ Ｐゴシック" charset="0"/>
                <a:cs typeface="ＭＳ Ｐゴシック" charset="0"/>
              </a:rPr>
              <a:t>Since we’re aiming for exposure; a good thing that this coincides with a Board meeting where we have less papers than usual to prepare.</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r>
              <a:rPr lang="en-US" baseline="0" dirty="0">
                <a:latin typeface="Calibri" charset="0"/>
                <a:ea typeface="ＭＳ Ｐゴシック" charset="0"/>
                <a:cs typeface="ＭＳ Ｐゴシック" charset="0"/>
              </a:rPr>
              <a:t>Last week a CAG meeting – overall supportive – but I’ll highlight the discussions and comments that were raised in conjunction to the actual topics</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r>
              <a:rPr lang="en-US" baseline="0" dirty="0">
                <a:latin typeface="Calibri" charset="0"/>
                <a:ea typeface="ＭＳ Ｐゴシック" charset="0"/>
                <a:cs typeface="ＭＳ Ｐゴシック" charset="0"/>
              </a:rPr>
              <a:t>Also, we received a number of comments before this meeting, some of them are more of a fundamental nature. The TF met yesterday, we’ve gone through the comments, I encourage you to raise these issues once again. </a:t>
            </a:r>
          </a:p>
          <a:p>
            <a:pPr eaLnBrk="1" hangingPunct="1">
              <a:spcBef>
                <a:spcPct val="0"/>
              </a:spcBef>
            </a:pPr>
            <a:endParaRPr lang="en-US" baseline="0" dirty="0">
              <a:latin typeface="Calibri" charset="0"/>
              <a:ea typeface="ＭＳ Ｐゴシック" charset="0"/>
              <a:cs typeface="ＭＳ Ｐゴシック" charset="0"/>
            </a:endParaRPr>
          </a:p>
          <a:p>
            <a:pPr eaLnBrk="1" hangingPunct="1">
              <a:spcBef>
                <a:spcPct val="0"/>
              </a:spcBef>
            </a:pPr>
            <a:r>
              <a:rPr lang="en-US" baseline="0" dirty="0">
                <a:latin typeface="Calibri" charset="0"/>
                <a:ea typeface="ＭＳ Ｐゴシック" charset="0"/>
                <a:cs typeface="ＭＳ Ｐゴシック" charset="0"/>
              </a:rPr>
              <a:t>We’ve also received comments from the </a:t>
            </a:r>
            <a:r>
              <a:rPr lang="en-US" baseline="0" dirty="0" err="1">
                <a:latin typeface="Calibri" charset="0"/>
                <a:ea typeface="ＭＳ Ｐゴシック" charset="0"/>
                <a:cs typeface="ＭＳ Ｐゴシック" charset="0"/>
              </a:rPr>
              <a:t>SMPc</a:t>
            </a:r>
            <a:r>
              <a:rPr lang="en-US" baseline="0" dirty="0">
                <a:latin typeface="Calibri" charset="0"/>
                <a:ea typeface="ＭＳ Ｐゴシック" charset="0"/>
                <a:cs typeface="ＭＳ Ｐゴシック" charset="0"/>
              </a:rPr>
              <a:t> – highlight them as well.</a:t>
            </a:r>
          </a:p>
          <a:p>
            <a:pPr eaLnBrk="1" hangingPunct="1">
              <a:spcBef>
                <a:spcPct val="0"/>
              </a:spcBef>
            </a:pPr>
            <a:endParaRPr lang="en-US" baseline="0" dirty="0">
              <a:latin typeface="Calibri" charset="0"/>
              <a:ea typeface="ＭＳ Ｐゴシック" charset="0"/>
              <a:cs typeface="ＭＳ Ｐゴシック" charset="0"/>
            </a:endParaRPr>
          </a:p>
          <a:p>
            <a:pPr marL="228600" indent="-228600" eaLnBrk="1" hangingPunct="1">
              <a:spcBef>
                <a:spcPct val="0"/>
              </a:spcBef>
              <a:buAutoNum type="arabicParenR"/>
            </a:pPr>
            <a:r>
              <a:rPr lang="en-US" baseline="0" dirty="0">
                <a:latin typeface="Calibri" charset="0"/>
                <a:ea typeface="ＭＳ Ｐゴシック" charset="0"/>
                <a:cs typeface="ＭＳ Ｐゴシック" charset="0"/>
              </a:rPr>
              <a:t>The issues paper</a:t>
            </a:r>
          </a:p>
          <a:p>
            <a:pPr marL="228600" indent="-228600" eaLnBrk="1" hangingPunct="1">
              <a:spcBef>
                <a:spcPct val="0"/>
              </a:spcBef>
              <a:buAutoNum type="arabicParenR"/>
            </a:pPr>
            <a:r>
              <a:rPr lang="en-US" baseline="0" dirty="0">
                <a:latin typeface="Calibri" charset="0"/>
                <a:ea typeface="ＭＳ Ｐゴシック" charset="0"/>
                <a:cs typeface="ＭＳ Ｐゴシック" charset="0"/>
              </a:rPr>
              <a:t>The revised sessions paragraph by paragraph</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extLst>
      <p:ext uri="{BB962C8B-B14F-4D97-AF65-F5344CB8AC3E}">
        <p14:creationId xmlns:p14="http://schemas.microsoft.com/office/powerpoint/2010/main" val="1675812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normAutofit fontScale="70000" lnSpcReduction="20000"/>
          </a:bodyPr>
          <a:lstStyle/>
          <a:p>
            <a:pPr marL="171428" indent="-171428">
              <a:buFont typeface="Arial" panose="020B0604020202020204" pitchFamily="34" charset="0"/>
              <a:buChar char="•"/>
            </a:pPr>
            <a:r>
              <a:rPr lang="en-US" dirty="0"/>
              <a:t>During the December meeting the TF suggested that “inducements” should be used as an overarching neutral</a:t>
            </a:r>
            <a:r>
              <a:rPr lang="en-US" baseline="0" dirty="0"/>
              <a:t> term, which raised some concerns from the</a:t>
            </a:r>
            <a:r>
              <a:rPr lang="en-US" dirty="0"/>
              <a:t> Board</a:t>
            </a:r>
            <a:r>
              <a:rPr lang="en-US" baseline="0" dirty="0"/>
              <a:t>.</a:t>
            </a:r>
          </a:p>
          <a:p>
            <a:pPr marL="171428" indent="-171428">
              <a:buFont typeface="Arial" panose="020B0604020202020204" pitchFamily="34" charset="0"/>
              <a:buChar char="•"/>
            </a:pPr>
            <a:endParaRPr lang="en-US" baseline="0" dirty="0"/>
          </a:p>
          <a:p>
            <a:pPr marL="171428" indent="-171428">
              <a:buFont typeface="Arial" panose="020B0604020202020204" pitchFamily="34" charset="0"/>
              <a:buChar char="•"/>
            </a:pPr>
            <a:r>
              <a:rPr lang="en-US" baseline="0" dirty="0"/>
              <a:t>TF decided to look at it once again. </a:t>
            </a:r>
          </a:p>
          <a:p>
            <a:pPr marL="171428" indent="-171428">
              <a:buFont typeface="Arial" panose="020B0604020202020204" pitchFamily="34" charset="0"/>
              <a:buChar char="•"/>
            </a:pPr>
            <a:r>
              <a:rPr lang="en-US" baseline="0" dirty="0"/>
              <a:t>First of all; one could question the rationale for using the term at all, since we already concluded that inducement does have a negative connotation, it’s not that easy to translate and it is also pretty unlikely a “search term” in an electronic version.</a:t>
            </a:r>
          </a:p>
          <a:p>
            <a:pPr marL="171428" indent="-171428">
              <a:buFont typeface="Arial" panose="020B0604020202020204" pitchFamily="34" charset="0"/>
              <a:buChar char="•"/>
            </a:pPr>
            <a:r>
              <a:rPr lang="en-US" baseline="0" dirty="0"/>
              <a:t>However, the TF concluded that at least for practical reasons it would be helpful to have a collective term, that’s why proposing we keep it.</a:t>
            </a:r>
          </a:p>
          <a:p>
            <a:pPr marL="171428" indent="-171428">
              <a:buFont typeface="Arial" panose="020B0604020202020204" pitchFamily="34" charset="0"/>
              <a:buChar char="•"/>
            </a:pPr>
            <a:endParaRPr lang="en-US" baseline="0" dirty="0"/>
          </a:p>
          <a:p>
            <a:pPr marL="171428" indent="-171428">
              <a:buFont typeface="Arial" panose="020B0604020202020204" pitchFamily="34" charset="0"/>
              <a:buChar char="•"/>
            </a:pPr>
            <a:endParaRPr lang="en-US" dirty="0"/>
          </a:p>
          <a:p>
            <a:pPr marL="171428" indent="-171428">
              <a:buFont typeface="Arial" panose="020B0604020202020204" pitchFamily="34" charset="0"/>
              <a:buChar char="•"/>
            </a:pPr>
            <a:r>
              <a:rPr lang="en-US" dirty="0"/>
              <a:t>About the neutrality of the word – several </a:t>
            </a:r>
            <a:r>
              <a:rPr lang="en-US" baseline="0" dirty="0"/>
              <a:t>dictionaries defines the word in a neutral way: even though it says that inducements are used to influence behavior – it does not say that they are used to influence behavior with an inappropriate intent. </a:t>
            </a:r>
          </a:p>
          <a:p>
            <a:pPr marL="171428" indent="-171428">
              <a:buFont typeface="Arial" panose="020B0604020202020204" pitchFamily="34" charset="0"/>
              <a:buChar char="•"/>
            </a:pPr>
            <a:r>
              <a:rPr lang="en-US" baseline="0" dirty="0"/>
              <a:t>Added a definition in p.340.5 A1 to clarify the neutrality of the term:</a:t>
            </a:r>
            <a:endParaRPr lang="en-US" dirty="0"/>
          </a:p>
          <a:p>
            <a:pPr marL="171428" indent="-171428">
              <a:buFont typeface="Arial" panose="020B0604020202020204" pitchFamily="34" charset="0"/>
              <a:buChar char="•"/>
            </a:pPr>
            <a:r>
              <a:rPr lang="en-US" dirty="0"/>
              <a:t>” An inducement is an object, situation, or action that is used as a means to influence another individual’s behavior. “ </a:t>
            </a:r>
          </a:p>
          <a:p>
            <a:pPr marL="171428" indent="-171428">
              <a:buFont typeface="Arial" panose="020B0604020202020204" pitchFamily="34" charset="0"/>
              <a:buChar char="•"/>
            </a:pPr>
            <a:r>
              <a:rPr lang="en-US" dirty="0"/>
              <a:t>Some inducements can be used to encourage positive beneficial behaviors, for example an employer offering incentive programs to its employees. </a:t>
            </a:r>
          </a:p>
          <a:p>
            <a:pPr marL="171428" indent="-171428">
              <a:buFont typeface="Arial" panose="020B0604020202020204" pitchFamily="34" charset="0"/>
              <a:buChar char="•"/>
            </a:pPr>
            <a:r>
              <a:rPr lang="en-US" dirty="0"/>
              <a:t>In para. 250.6A1, we stress that “depending</a:t>
            </a:r>
            <a:r>
              <a:rPr lang="en-US" baseline="0" dirty="0"/>
              <a:t> on the circumstances” the offering or accepting of inducements might affect the PA’s ability to comply with the FPs.</a:t>
            </a:r>
            <a:endParaRPr lang="en-US" dirty="0"/>
          </a:p>
          <a:p>
            <a:pPr marL="171428" indent="-171428">
              <a:buFont typeface="Arial" panose="020B0604020202020204" pitchFamily="34" charset="0"/>
              <a:buChar char="•"/>
            </a:pPr>
            <a:endParaRPr lang="en-US" dirty="0"/>
          </a:p>
          <a:p>
            <a:pPr marL="171428" indent="-171428">
              <a:buFont typeface="Arial" panose="020B0604020202020204" pitchFamily="34" charset="0"/>
              <a:buChar char="•"/>
            </a:pPr>
            <a:r>
              <a:rPr lang="en-US" dirty="0"/>
              <a:t>Consistent</a:t>
            </a:r>
            <a:r>
              <a:rPr lang="en-US" baseline="0" dirty="0"/>
              <a:t> with this approach, the TF is also of the view that the title “Gifts, Hospitality and other Inducements” can be retained.</a:t>
            </a:r>
          </a:p>
          <a:p>
            <a:pPr marL="171428" indent="-171428">
              <a:buFont typeface="Arial" panose="020B0604020202020204" pitchFamily="34" charset="0"/>
              <a:buChar char="•"/>
            </a:pPr>
            <a:r>
              <a:rPr lang="en-US" baseline="0" dirty="0"/>
              <a:t>(Maybe mention that someone might think that why do we then need to change the extant title – gifts and hospitality are likely search terms and also in the titles of the inducements sections in Part 3 and in the Independence Standards.)</a:t>
            </a:r>
          </a:p>
          <a:p>
            <a:pPr marL="171428" indent="-171428">
              <a:buFont typeface="Arial" panose="020B0604020202020204" pitchFamily="34" charset="0"/>
              <a:buChar char="•"/>
            </a:pPr>
            <a:endParaRPr lang="en-US" baseline="0" dirty="0"/>
          </a:p>
          <a:p>
            <a:r>
              <a:rPr lang="en-US" dirty="0">
                <a:solidFill>
                  <a:srgbClr val="FFFF00"/>
                </a:solidFill>
              </a:rPr>
              <a:t>CAG views:</a:t>
            </a:r>
          </a:p>
          <a:p>
            <a:pPr lvl="1"/>
            <a:r>
              <a:rPr lang="en-US" dirty="0"/>
              <a:t>Agree that “inducement” has negative connotation, but this does not affect the standard in the way it is written</a:t>
            </a:r>
          </a:p>
          <a:p>
            <a:endParaRPr lang="en-US" dirty="0"/>
          </a:p>
          <a:p>
            <a:endParaRPr lang="en-US" dirty="0"/>
          </a:p>
          <a:p>
            <a:endParaRPr lang="en-US" dirty="0"/>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dirty="0"/>
          </a:p>
        </p:txBody>
      </p:sp>
    </p:spTree>
    <p:extLst>
      <p:ext uri="{BB962C8B-B14F-4D97-AF65-F5344CB8AC3E}">
        <p14:creationId xmlns:p14="http://schemas.microsoft.com/office/powerpoint/2010/main" val="2280037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normAutofit/>
          </a:bodyPr>
          <a:lstStyle/>
          <a:p>
            <a:endParaRPr lang="en-US" dirty="0"/>
          </a:p>
          <a:p>
            <a:endParaRPr lang="en-US" dirty="0"/>
          </a:p>
          <a:p>
            <a:endParaRPr lang="en-US" dirty="0"/>
          </a:p>
          <a:p>
            <a:endParaRPr lang="en-US" dirty="0"/>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dirty="0"/>
          </a:p>
        </p:txBody>
      </p:sp>
    </p:spTree>
    <p:extLst>
      <p:ext uri="{BB962C8B-B14F-4D97-AF65-F5344CB8AC3E}">
        <p14:creationId xmlns:p14="http://schemas.microsoft.com/office/powerpoint/2010/main" val="14085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normAutofit/>
          </a:bodyPr>
          <a:lstStyle/>
          <a:p>
            <a:pPr marL="171428" indent="-171428">
              <a:buFont typeface="Arial" panose="020B0604020202020204" pitchFamily="34" charset="0"/>
              <a:buChar char="•"/>
            </a:pPr>
            <a:r>
              <a:rPr lang="en-US" dirty="0"/>
              <a:t>TF believes illegal inducements, such as bribery and corruption, that are adequately covered by laws and regulations should be addressed in the standard but not be the focus of the section. </a:t>
            </a:r>
          </a:p>
          <a:p>
            <a:pPr marL="171428" indent="-171428">
              <a:buFont typeface="Arial" panose="020B0604020202020204" pitchFamily="34" charset="0"/>
              <a:buChar char="•"/>
            </a:pPr>
            <a:r>
              <a:rPr lang="en-US" dirty="0"/>
              <a:t>What we’ve done is include a requirement in the standard that would require PAs to understand and comply with all relevant laws and regulation on bribery and corruption.  See par. R250.7</a:t>
            </a:r>
          </a:p>
          <a:p>
            <a:pPr marL="171428" indent="-171428">
              <a:buFont typeface="Arial" panose="020B0604020202020204" pitchFamily="34" charset="0"/>
              <a:buChar char="•"/>
            </a:pPr>
            <a:r>
              <a:rPr lang="en-US" dirty="0"/>
              <a:t>The rest of the standard is primarily principles-based and focused on ethical and</a:t>
            </a:r>
            <a:r>
              <a:rPr lang="en-US" baseline="0" dirty="0"/>
              <a:t> not illegal dilemmas surrounding inducements. </a:t>
            </a:r>
          </a:p>
          <a:p>
            <a:pPr marL="171428" indent="-171428">
              <a:buFont typeface="Arial" panose="020B0604020202020204" pitchFamily="34" charset="0"/>
              <a:buChar char="•"/>
            </a:pPr>
            <a:r>
              <a:rPr lang="en-US" dirty="0"/>
              <a:t>Added some wording</a:t>
            </a:r>
            <a:r>
              <a:rPr lang="en-US" baseline="0" dirty="0"/>
              <a:t> in the introduction – a lot of pushback already…</a:t>
            </a:r>
            <a:endParaRPr lang="en-US" dirty="0"/>
          </a:p>
          <a:p>
            <a:pPr marL="0" indent="0">
              <a:buFont typeface="Arial" panose="020B0604020202020204" pitchFamily="34" charset="0"/>
              <a:buNone/>
            </a:pPr>
            <a:endParaRPr lang="en-US" dirty="0"/>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dirty="0"/>
          </a:p>
        </p:txBody>
      </p:sp>
    </p:spTree>
    <p:extLst>
      <p:ext uri="{BB962C8B-B14F-4D97-AF65-F5344CB8AC3E}">
        <p14:creationId xmlns:p14="http://schemas.microsoft.com/office/powerpoint/2010/main" val="3351292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fontScale="55000" lnSpcReduction="20000"/>
          </a:bodyPr>
          <a:lstStyle/>
          <a:p>
            <a:pPr marL="0" indent="0">
              <a:buFont typeface="Arial" panose="020B0604020202020204" pitchFamily="34" charset="0"/>
              <a:buNone/>
            </a:pPr>
            <a:r>
              <a:rPr lang="en-US" dirty="0"/>
              <a:t>Earlier we’ve considered whether we should define B&amp;C within the standard but agreed not to for a number of reasons.</a:t>
            </a:r>
          </a:p>
          <a:p>
            <a:pPr marL="171428" indent="-171428">
              <a:buFont typeface="Arial" panose="020B0604020202020204" pitchFamily="34" charset="0"/>
              <a:buChar char="•"/>
            </a:pPr>
            <a:r>
              <a:rPr lang="en-US" dirty="0"/>
              <a:t>Nothing in these agenda</a:t>
            </a:r>
            <a:r>
              <a:rPr lang="en-US" baseline="0" dirty="0"/>
              <a:t> papers about a definition.</a:t>
            </a:r>
          </a:p>
          <a:p>
            <a:pPr marL="171428" indent="-171428">
              <a:buFont typeface="Arial" panose="020B0604020202020204" pitchFamily="34" charset="0"/>
              <a:buChar char="•"/>
            </a:pPr>
            <a:r>
              <a:rPr lang="en-US" baseline="0" dirty="0"/>
              <a:t>However raised in the CAG papers as a response to the September CAG meeting and the Board discussions afterwards.</a:t>
            </a:r>
          </a:p>
          <a:p>
            <a:pPr marL="171428" indent="-171428">
              <a:buFont typeface="Arial" panose="020B0604020202020204" pitchFamily="34" charset="0"/>
              <a:buChar char="•"/>
            </a:pPr>
            <a:endParaRPr lang="en-US" baseline="0" dirty="0"/>
          </a:p>
          <a:p>
            <a:pPr marL="171428" marR="0" lvl="0" indent="-171428"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mn-lt"/>
                <a:ea typeface="ＭＳ Ｐゴシック" charset="-128"/>
                <a:cs typeface="ＭＳ Ｐゴシック" charset="-128"/>
              </a:rPr>
              <a:t>IOSCO concern: Don’t stop short by saying that IESBA considered other people’s definition and couldn’t find a suitable once and hence stopped. IESBA should be taking responsibility to devise a definition. There are several things in the IESBA Code that are different from what is expected from a regulatory perspective. PA must follow the laws in a jurisdiction, regardless of what is in the Code. Could the IESBA Code could be as aspirational as relates to BC? Set a standard to what the IESBA believes definition of BC should be and then leave up to jurisdictions to determine whether the IESBA definition conflicts with their laws and regulations. If conflict then PA goes with that jurisdictions laws. This is what the IESBA should be aspiring to. Also</a:t>
            </a:r>
            <a:r>
              <a:rPr lang="en-US" sz="1200" kern="1200" baseline="0" dirty="0">
                <a:solidFill>
                  <a:schemeClr val="tx1"/>
                </a:solidFill>
                <a:effectLst/>
                <a:latin typeface="+mn-lt"/>
                <a:ea typeface="ＭＳ Ｐゴシック" charset="-128"/>
                <a:cs typeface="ＭＳ Ｐゴシック" charset="-128"/>
              </a:rPr>
              <a:t> enforceability</a:t>
            </a:r>
          </a:p>
          <a:p>
            <a:pPr marL="171428" marR="0" lvl="0" indent="-171428"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ＭＳ Ｐゴシック" charset="-128"/>
                <a:cs typeface="ＭＳ Ｐゴシック" charset="-128"/>
              </a:rPr>
              <a:t>“Might be good” – raise the bar but also acknowledge cultural differences</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171428" marR="0" lvl="0" indent="-171428"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kern="1200" baseline="0" dirty="0">
              <a:solidFill>
                <a:schemeClr val="tx1"/>
              </a:solidFill>
              <a:effectLst/>
              <a:latin typeface="+mn-lt"/>
              <a:ea typeface="ＭＳ Ｐゴシック" charset="-128"/>
              <a:cs typeface="ＭＳ Ｐゴシック" charset="-128"/>
            </a:endParaRPr>
          </a:p>
          <a:p>
            <a:pPr marL="171428" marR="0" lvl="0" indent="-171428"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ＭＳ Ｐゴシック" charset="-128"/>
                <a:cs typeface="ＭＳ Ｐゴシック" charset="-128"/>
              </a:rPr>
              <a:t>Those against a definition:</a:t>
            </a:r>
          </a:p>
          <a:p>
            <a:pPr marL="171428" marR="0" lvl="0" indent="-171428"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ＭＳ Ｐゴシック" charset="-128"/>
                <a:cs typeface="ＭＳ Ｐゴシック" charset="-128"/>
              </a:rPr>
              <a:t>Could create conflicts</a:t>
            </a:r>
          </a:p>
          <a:p>
            <a:pPr marL="171428" marR="0" lvl="0" indent="-171428"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ＭＳ Ｐゴシック" charset="-128"/>
                <a:cs typeface="ＭＳ Ｐゴシック" charset="-128"/>
              </a:rPr>
              <a:t>Legislative issue not ethical one</a:t>
            </a:r>
          </a:p>
          <a:p>
            <a:pPr marL="171428" marR="0" lvl="0" indent="-171428"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ＭＳ Ｐゴシック" charset="-128"/>
                <a:cs typeface="ＭＳ Ｐゴシック" charset="-128"/>
              </a:rPr>
              <a:t>Not necessary</a:t>
            </a: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ＭＳ Ｐゴシック" charset="-128"/>
                <a:cs typeface="ＭＳ Ｐゴシック" charset="-128"/>
              </a:rPr>
              <a:t>A definition would not improve the guidance in the section, we don’t think that on balance the advantages of having a definition would override the disadvantages.</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ＭＳ Ｐゴシック" charset="-128"/>
                <a:cs typeface="ＭＳ Ｐゴシック" charset="-128"/>
              </a:rPr>
              <a:t>First of all: the Code is dealing with ethical dilemmas. We believe that G&amp;H probably one of the few topics in the Code that actually concerns every single PA. When we </a:t>
            </a:r>
            <a:r>
              <a:rPr lang="en-US" sz="1200" kern="1200" baseline="0" dirty="0" err="1">
                <a:solidFill>
                  <a:schemeClr val="tx1"/>
                </a:solidFill>
                <a:effectLst/>
                <a:latin typeface="+mn-lt"/>
                <a:ea typeface="ＭＳ Ｐゴシック" charset="-128"/>
                <a:cs typeface="ＭＳ Ｐゴシック" charset="-128"/>
              </a:rPr>
              <a:t>strated</a:t>
            </a:r>
            <a:r>
              <a:rPr lang="en-US" sz="1200" kern="1200" baseline="0" dirty="0">
                <a:solidFill>
                  <a:schemeClr val="tx1"/>
                </a:solidFill>
                <a:effectLst/>
                <a:latin typeface="+mn-lt"/>
                <a:ea typeface="ＭＳ Ｐゴシック" charset="-128"/>
                <a:cs typeface="ＭＳ Ｐゴシック" charset="-128"/>
              </a:rPr>
              <a:t> revising this section it was with the intent to provide more robust and practical tools to use when facing these situations. In other words, we’ve tried to  taken an approach that would involve the majority of likely situations, not primary be focusing on the much less common situations that might be illegal in some jurisdictions and not in others</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ＭＳ Ｐゴシック" charset="-128"/>
                <a:cs typeface="ＭＳ Ｐゴシック" charset="-128"/>
              </a:rPr>
              <a:t>Code include several definitions, some of them might be defined differently in other jurisdictions or ethical Codes. Unlike a lot of other issues dealt with in the Code B&amp;C are legal terms for criminal actions. </a:t>
            </a:r>
            <a:endParaRPr lang="sv-SE" sz="1200" kern="1200" dirty="0">
              <a:solidFill>
                <a:schemeClr val="tx1"/>
              </a:solidFill>
              <a:effectLst/>
              <a:latin typeface="+mn-lt"/>
              <a:ea typeface="ＭＳ Ｐゴシック" charset="-128"/>
              <a:cs typeface="ＭＳ Ｐゴシック" charset="-128"/>
            </a:endParaRPr>
          </a:p>
          <a:p>
            <a:pPr marL="171428" indent="-171428">
              <a:buFont typeface="Arial" panose="020B0604020202020204" pitchFamily="34" charset="0"/>
              <a:buChar char="•"/>
            </a:pPr>
            <a:r>
              <a:rPr lang="en-US" dirty="0"/>
              <a:t>It would be difficult to develop a specific definition that can be applied globally given the variety of jurisdictional definitions. Add confusion</a:t>
            </a:r>
          </a:p>
          <a:p>
            <a:pPr marL="171428" indent="-171428">
              <a:buFont typeface="Arial" panose="020B0604020202020204" pitchFamily="34" charset="0"/>
              <a:buChar char="•"/>
            </a:pPr>
            <a:r>
              <a:rPr lang="en-US" dirty="0"/>
              <a:t>Bribery and corruption are widely used and generally understood terms. A generic definition within the Code could set an adverse precedent and may raise questions about whether other widely used terms should also be defined. </a:t>
            </a:r>
          </a:p>
          <a:p>
            <a:pPr marL="171428" indent="-171428">
              <a:buFont typeface="Arial" panose="020B0604020202020204" pitchFamily="34" charset="0"/>
              <a:buChar char="•"/>
            </a:pPr>
            <a:r>
              <a:rPr lang="en-US" dirty="0"/>
              <a:t>Also, inclusion of a definition could incorrectly suggest that the scope of Section 250 is aimed at addressing bribery and corruption. Then not visit</a:t>
            </a:r>
            <a:r>
              <a:rPr lang="en-US" baseline="0" dirty="0"/>
              <a:t> this section.</a:t>
            </a:r>
            <a:endParaRPr lang="en-US" dirty="0"/>
          </a:p>
          <a:p>
            <a:pPr marL="171428" indent="-171428">
              <a:buFont typeface="Arial" panose="020B0604020202020204" pitchFamily="34" charset="0"/>
              <a:buChar char="•"/>
            </a:pPr>
            <a:r>
              <a:rPr lang="en-US" dirty="0"/>
              <a:t>There was also a suggestion to consider including a reference to a definition(s) outside the Code but the TF concluded that there was no such single globally accepted definition. </a:t>
            </a:r>
          </a:p>
          <a:p>
            <a:endParaRPr lang="sv-SE" dirty="0"/>
          </a:p>
        </p:txBody>
      </p:sp>
      <p:sp>
        <p:nvSpPr>
          <p:cNvPr id="4" name="Platshållare för bildnummer 3"/>
          <p:cNvSpPr>
            <a:spLocks noGrp="1"/>
          </p:cNvSpPr>
          <p:nvPr>
            <p:ph type="sldNum" sz="quarter" idx="10"/>
          </p:nvPr>
        </p:nvSpPr>
        <p:spPr/>
        <p:txBody>
          <a:bodyPr/>
          <a:lstStyle/>
          <a:p>
            <a:pPr>
              <a:defRPr/>
            </a:pPr>
            <a:fld id="{F177551F-2C26-5D4E-AA97-F437309E4641}" type="slidenum">
              <a:rPr lang="en-US" smtClean="0"/>
              <a:pPr>
                <a:defRPr/>
              </a:pPr>
              <a:t>7</a:t>
            </a:fld>
            <a:endParaRPr lang="en-US"/>
          </a:p>
        </p:txBody>
      </p:sp>
    </p:spTree>
    <p:extLst>
      <p:ext uri="{BB962C8B-B14F-4D97-AF65-F5344CB8AC3E}">
        <p14:creationId xmlns:p14="http://schemas.microsoft.com/office/powerpoint/2010/main" val="2334014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normAutofit/>
          </a:bodyPr>
          <a:lstStyle/>
          <a:p>
            <a:pPr marL="171428" indent="-171428">
              <a:buFont typeface="Arial" panose="020B0604020202020204" pitchFamily="34" charset="0"/>
              <a:buChar char="•"/>
            </a:pPr>
            <a:endParaRPr lang="en-US" dirty="0"/>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dirty="0"/>
          </a:p>
        </p:txBody>
      </p:sp>
    </p:spTree>
    <p:extLst>
      <p:ext uri="{BB962C8B-B14F-4D97-AF65-F5344CB8AC3E}">
        <p14:creationId xmlns:p14="http://schemas.microsoft.com/office/powerpoint/2010/main" val="1982428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28" indent="-171428" eaLnBrk="1" hangingPunct="1">
              <a:spcBef>
                <a:spcPct val="0"/>
              </a:spcBef>
              <a:buFont typeface="Arial" panose="020B0604020202020204" pitchFamily="34" charset="0"/>
              <a:buChar char="•"/>
            </a:pPr>
            <a:r>
              <a:rPr lang="en-US" dirty="0"/>
              <a:t>In determining whether the inducement is made or can be perceived with an intent to improperly influence the PA, the proposal incorporates the reasonable and informed third party test.</a:t>
            </a:r>
          </a:p>
          <a:p>
            <a:pPr marL="171428" indent="-171428" eaLnBrk="1" hangingPunct="1">
              <a:spcBef>
                <a:spcPct val="0"/>
              </a:spcBef>
              <a:buFont typeface="Arial" panose="020B0604020202020204" pitchFamily="34" charset="0"/>
              <a:buChar char="•"/>
            </a:pPr>
            <a:r>
              <a:rPr lang="en-US" dirty="0"/>
              <a:t>Board considered whether a different test might be more appropriate, such as the “man/woman on the bus/street” for  purposes of evaluating an inducement.</a:t>
            </a:r>
          </a:p>
          <a:p>
            <a:pPr marL="171428" indent="-171428" eaLnBrk="1" hangingPunct="1">
              <a:spcBef>
                <a:spcPct val="0"/>
              </a:spcBef>
              <a:buFont typeface="Arial" panose="020B0604020202020204" pitchFamily="34" charset="0"/>
              <a:buChar char="•"/>
            </a:pPr>
            <a:r>
              <a:rPr lang="en-US" dirty="0"/>
              <a:t>The TF concluded that the RITP test was appropriate and noted that using the “man on the street” test could result in prohibiting all inducements.</a:t>
            </a:r>
          </a:p>
          <a:p>
            <a:pPr marL="171428" indent="-171428" eaLnBrk="1" hangingPunct="1">
              <a:spcBef>
                <a:spcPct val="0"/>
              </a:spcBef>
              <a:buFont typeface="Arial" panose="020B0604020202020204" pitchFamily="34" charset="0"/>
              <a:buChar char="•"/>
            </a:pPr>
            <a:r>
              <a:rPr lang="en-US" dirty="0"/>
              <a:t>The TF was also concerned about including a test that would set a new precedent in the Code and if we were to consider such a test it would have to be established first and could have broader applicability to other standards in the Code.</a:t>
            </a:r>
          </a:p>
          <a:p>
            <a:pPr marL="171428" indent="-171428" eaLnBrk="1" hangingPunct="1">
              <a:spcBef>
                <a:spcPct val="0"/>
              </a:spcBef>
              <a:buFont typeface="Arial" panose="020B0604020202020204" pitchFamily="34" charset="0"/>
              <a:buChar char="•"/>
            </a:pPr>
            <a:endParaRPr lang="en-US" dirty="0"/>
          </a:p>
          <a:p>
            <a:pPr marL="171428" indent="-171428" eaLnBrk="1" hangingPunct="1">
              <a:spcBef>
                <a:spcPct val="0"/>
              </a:spcBef>
              <a:buFont typeface="Arial" panose="020B0604020202020204" pitchFamily="34" charset="0"/>
              <a:buChar char="•"/>
            </a:pPr>
            <a:r>
              <a:rPr lang="en-US" dirty="0"/>
              <a:t>Overall support from</a:t>
            </a:r>
            <a:r>
              <a:rPr lang="en-US" baseline="0" dirty="0"/>
              <a:t> the CAG</a:t>
            </a:r>
          </a:p>
          <a:p>
            <a:pPr marL="171428" marR="0" lvl="0" indent="-171428"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dirty="0"/>
              <a:t>SMPC: agree to revert back to RITP. RITP would also address cultural differences</a:t>
            </a:r>
          </a:p>
          <a:p>
            <a:pPr marL="0" indent="0" eaLnBrk="1" hangingPunct="1">
              <a:spcBef>
                <a:spcPct val="0"/>
              </a:spcBef>
              <a:buFont typeface="Arial" panose="020B0604020202020204" pitchFamily="34" charset="0"/>
              <a:buNone/>
            </a:pPr>
            <a:endParaRPr lang="en-US" baseline="0" dirty="0"/>
          </a:p>
          <a:p>
            <a:pPr marL="171428" indent="-171428" eaLnBrk="1" hangingPunct="1">
              <a:spcBef>
                <a:spcPct val="0"/>
              </a:spcBef>
              <a:buFont typeface="Arial" panose="020B0604020202020204" pitchFamily="34" charset="0"/>
              <a:buChar char="•"/>
            </a:pPr>
            <a:endParaRPr lang="en-US" dirty="0"/>
          </a:p>
          <a:p>
            <a:pPr eaLnBrk="1" hangingPunct="1">
              <a:spcBef>
                <a:spcPct val="0"/>
              </a:spcBef>
            </a:pPr>
            <a:endParaRPr lang="en-US" dirty="0"/>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485" indent="-289418">
              <a:defRPr sz="2400">
                <a:solidFill>
                  <a:schemeClr val="tx1"/>
                </a:solidFill>
                <a:latin typeface="Arial" charset="0"/>
                <a:ea typeface="ヒラギノ角ゴ Pro W3" charset="0"/>
                <a:cs typeface="ヒラギノ角ゴ Pro W3" charset="0"/>
              </a:defRPr>
            </a:lvl2pPr>
            <a:lvl3pPr marL="1157669" indent="-231534">
              <a:defRPr sz="2400">
                <a:solidFill>
                  <a:schemeClr val="tx1"/>
                </a:solidFill>
                <a:latin typeface="Arial" charset="0"/>
                <a:ea typeface="ヒラギノ角ゴ Pro W3" charset="0"/>
                <a:cs typeface="ヒラギノ角ゴ Pro W3" charset="0"/>
              </a:defRPr>
            </a:lvl3pPr>
            <a:lvl4pPr marL="1620737" indent="-231534">
              <a:defRPr sz="2400">
                <a:solidFill>
                  <a:schemeClr val="tx1"/>
                </a:solidFill>
                <a:latin typeface="Arial" charset="0"/>
                <a:ea typeface="ヒラギノ角ゴ Pro W3" charset="0"/>
                <a:cs typeface="ヒラギノ角ゴ Pro W3" charset="0"/>
              </a:defRPr>
            </a:lvl4pPr>
            <a:lvl5pPr marL="2083806" indent="-231534">
              <a:defRPr sz="2400">
                <a:solidFill>
                  <a:schemeClr val="tx1"/>
                </a:solidFill>
                <a:latin typeface="Arial" charset="0"/>
                <a:ea typeface="ヒラギノ角ゴ Pro W3" charset="0"/>
                <a:cs typeface="ヒラギノ角ゴ Pro W3" charset="0"/>
              </a:defRPr>
            </a:lvl5pPr>
            <a:lvl6pPr marL="2546874"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09940"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009"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077" indent="-231534"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dirty="0"/>
          </a:p>
        </p:txBody>
      </p:sp>
    </p:spTree>
    <p:extLst>
      <p:ext uri="{BB962C8B-B14F-4D97-AF65-F5344CB8AC3E}">
        <p14:creationId xmlns:p14="http://schemas.microsoft.com/office/powerpoint/2010/main" val="636529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fac.org/"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800" y="384188"/>
            <a:ext cx="2075688" cy="600560"/>
          </a:xfrm>
          <a:prstGeom prst="rect">
            <a:avLst/>
          </a:prstGeom>
        </p:spPr>
      </p:pic>
    </p:spTree>
    <p:extLst>
      <p:ext uri="{BB962C8B-B14F-4D97-AF65-F5344CB8AC3E}">
        <p14:creationId xmlns:p14="http://schemas.microsoft.com/office/powerpoint/2010/main"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5" name="TextBox 4"/>
          <p:cNvSpPr txBox="1"/>
          <p:nvPr userDrawn="1"/>
        </p:nvSpPr>
        <p:spPr>
          <a:xfrm>
            <a:off x="3825610" y="3829050"/>
            <a:ext cx="1492781" cy="369332"/>
          </a:xfrm>
          <a:prstGeom prst="rect">
            <a:avLst/>
          </a:prstGeom>
          <a:noFill/>
        </p:spPr>
        <p:txBody>
          <a:bodyPr wrap="none" rtlCol="0">
            <a:spAutoFit/>
          </a:bodyPr>
          <a:lstStyle/>
          <a:p>
            <a:r>
              <a:rPr lang="en-US" sz="1800" dirty="0">
                <a:solidFill>
                  <a:schemeClr val="tx2">
                    <a:lumMod val="65000"/>
                    <a:lumOff val="35000"/>
                  </a:schemeClr>
                </a:solidFill>
                <a:hlinkClick r:id="rId2"/>
              </a:rPr>
              <a:t>www.ifac.org</a:t>
            </a:r>
            <a:endParaRPr lang="en-US" sz="1800" dirty="0">
              <a:solidFill>
                <a:schemeClr val="tx2">
                  <a:lumMod val="65000"/>
                  <a:lumOff val="35000"/>
                </a:scheme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6370" y="1662424"/>
            <a:ext cx="2651261"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Tree>
    <p:extLst>
      <p:ext uri="{BB962C8B-B14F-4D97-AF65-F5344CB8AC3E}">
        <p14:creationId xmlns:p14="http://schemas.microsoft.com/office/powerpoint/2010/main" val="3412911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a:solidFill>
                  <a:schemeClr val="bg2"/>
                </a:solidFill>
                <a:cs typeface="MS PGothic" charset="0"/>
              </a:rPr>
              <a:t>  |  Confidential and Proprietary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1000" y="4739925"/>
            <a:ext cx="1037844"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a:t>Review of Part C</a:t>
            </a:r>
            <a:endParaRPr lang="en-US" dirty="0">
              <a:latin typeface="Arial" charset="0"/>
            </a:endParaRPr>
          </a:p>
        </p:txBody>
      </p:sp>
      <p:sp>
        <p:nvSpPr>
          <p:cNvPr id="5" name="Subtitle 2"/>
          <p:cNvSpPr>
            <a:spLocks noGrp="1"/>
          </p:cNvSpPr>
          <p:nvPr>
            <p:ph type="subTitle" idx="1"/>
          </p:nvPr>
        </p:nvSpPr>
        <p:spPr>
          <a:xfrm>
            <a:off x="4267200" y="2647950"/>
            <a:ext cx="4800600" cy="2133599"/>
          </a:xfrm>
        </p:spPr>
        <p:txBody>
          <a:bodyPr/>
          <a:lstStyle/>
          <a:p>
            <a:r>
              <a:rPr lang="en-US" sz="2200" dirty="0">
                <a:latin typeface="Arial" charset="0"/>
              </a:rPr>
              <a:t>Helene Agélii - Task Force Chair</a:t>
            </a:r>
          </a:p>
          <a:p>
            <a:endParaRPr lang="en-US" sz="1800" dirty="0">
              <a:latin typeface="Arial" charset="0"/>
            </a:endParaRPr>
          </a:p>
          <a:p>
            <a:r>
              <a:rPr lang="en-US" sz="1800" dirty="0">
                <a:latin typeface="Arial" charset="0"/>
              </a:rPr>
              <a:t>IESBA Meeting</a:t>
            </a:r>
          </a:p>
          <a:p>
            <a:r>
              <a:rPr lang="en-US" sz="1800" dirty="0">
                <a:latin typeface="Arial" charset="0"/>
              </a:rPr>
              <a:t>New York, USA </a:t>
            </a:r>
          </a:p>
          <a:p>
            <a:r>
              <a:rPr lang="en-US" sz="1800" dirty="0">
                <a:latin typeface="Arial" charset="0"/>
              </a:rPr>
              <a:t>March 13, 2017</a:t>
            </a:r>
          </a:p>
        </p:txBody>
      </p:sp>
    </p:spTree>
    <p:extLst>
      <p:ext uri="{BB962C8B-B14F-4D97-AF65-F5344CB8AC3E}">
        <p14:creationId xmlns:p14="http://schemas.microsoft.com/office/powerpoint/2010/main" val="2560791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IESBA members are asked for views on the Task Force’s conclusion that the RITP test is relevant in Section 250</a:t>
            </a:r>
          </a:p>
          <a:p>
            <a:pPr lvl="1"/>
            <a:endParaRPr lang="en-US" dirty="0"/>
          </a:p>
          <a:p>
            <a:endParaRPr lang="en-US" dirty="0"/>
          </a:p>
          <a:p>
            <a:pPr lvl="1"/>
            <a:endParaRPr lang="en-US" dirty="0"/>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RITP</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133644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IESBA: Replace with more objective test</a:t>
            </a:r>
          </a:p>
          <a:p>
            <a:r>
              <a:rPr lang="en-US" dirty="0"/>
              <a:t>Task Force Response:</a:t>
            </a:r>
          </a:p>
          <a:p>
            <a:pPr lvl="1"/>
            <a:r>
              <a:rPr lang="en-US" dirty="0"/>
              <a:t>Intent only be evaluated to certain extent</a:t>
            </a:r>
          </a:p>
          <a:p>
            <a:pPr lvl="1"/>
            <a:r>
              <a:rPr lang="en-US" dirty="0"/>
              <a:t>Subjectivity limited: “the accountant has reason to believe” (R250.10/11)</a:t>
            </a:r>
          </a:p>
          <a:p>
            <a:pPr lvl="1"/>
            <a:r>
              <a:rPr lang="en-US" dirty="0"/>
              <a:t>Objectivity: Factors in 250.10 A1</a:t>
            </a:r>
          </a:p>
          <a:p>
            <a:pPr lvl="1"/>
            <a:endParaRPr lang="en-US" dirty="0"/>
          </a:p>
          <a:p>
            <a:endParaRPr lang="en-US" dirty="0"/>
          </a:p>
          <a:p>
            <a:pPr lvl="1"/>
            <a:endParaRPr lang="en-US" dirty="0"/>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Intent</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952355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CAG views:</a:t>
            </a:r>
          </a:p>
          <a:p>
            <a:pPr lvl="1"/>
            <a:r>
              <a:rPr lang="en-US" dirty="0"/>
              <a:t>Is there a need to separate between intent test and other threats?</a:t>
            </a:r>
          </a:p>
          <a:p>
            <a:pPr lvl="1"/>
            <a:r>
              <a:rPr lang="en-US" dirty="0"/>
              <a:t>How “inducement” is used would affect the manner in which intent would be considered</a:t>
            </a:r>
          </a:p>
          <a:p>
            <a:r>
              <a:rPr lang="en-US" dirty="0"/>
              <a:t>SMPC: </a:t>
            </a:r>
          </a:p>
          <a:p>
            <a:pPr lvl="1"/>
            <a:r>
              <a:rPr lang="en-US" dirty="0"/>
              <a:t>Intent cannot be fully known. Degree of guess work</a:t>
            </a:r>
          </a:p>
          <a:p>
            <a:pPr lvl="1"/>
            <a:r>
              <a:rPr lang="en-US" dirty="0"/>
              <a:t>Evaluation of intent linked to compliance with FPs</a:t>
            </a:r>
          </a:p>
          <a:p>
            <a:pPr lvl="1"/>
            <a:endParaRPr lang="en-US" dirty="0"/>
          </a:p>
          <a:p>
            <a:endParaRPr lang="en-US" dirty="0"/>
          </a:p>
          <a:p>
            <a:pPr lvl="1"/>
            <a:endParaRPr lang="en-US" dirty="0"/>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Intent</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25407250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IESBA members are asked it they:</a:t>
            </a:r>
          </a:p>
          <a:p>
            <a:pPr lvl="1"/>
            <a:r>
              <a:rPr lang="en-US" dirty="0"/>
              <a:t>Agree with the Task Force’s conclusions to retain the intent test?</a:t>
            </a:r>
          </a:p>
          <a:p>
            <a:pPr lvl="1"/>
            <a:r>
              <a:rPr lang="en-US" dirty="0"/>
              <a:t>Believe that intent should be considered as a threat and not as a separate test?</a:t>
            </a:r>
          </a:p>
          <a:p>
            <a:pPr lvl="1"/>
            <a:endParaRPr lang="en-US" dirty="0"/>
          </a:p>
          <a:p>
            <a:endParaRPr lang="en-US" dirty="0"/>
          </a:p>
          <a:p>
            <a:pPr lvl="1"/>
            <a:endParaRPr lang="en-US" dirty="0"/>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Intent</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594007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IESBA: 	</a:t>
            </a:r>
          </a:p>
          <a:p>
            <a:pPr lvl="1"/>
            <a:r>
              <a:rPr lang="en-US" dirty="0"/>
              <a:t>Duplication confusing</a:t>
            </a:r>
          </a:p>
          <a:p>
            <a:pPr lvl="1"/>
            <a:r>
              <a:rPr lang="en-US" dirty="0"/>
              <a:t>Using “red flags” to assess threats</a:t>
            </a:r>
          </a:p>
          <a:p>
            <a:pPr lvl="0"/>
            <a:r>
              <a:rPr lang="en-US" dirty="0">
                <a:solidFill>
                  <a:srgbClr val="000000">
                    <a:lumMod val="65000"/>
                    <a:lumOff val="35000"/>
                  </a:srgbClr>
                </a:solidFill>
              </a:rPr>
              <a:t>Task Force Response:</a:t>
            </a:r>
          </a:p>
          <a:p>
            <a:pPr lvl="1"/>
            <a:r>
              <a:rPr lang="en-US" dirty="0">
                <a:solidFill>
                  <a:srgbClr val="000000">
                    <a:lumMod val="65000"/>
                    <a:lumOff val="35000"/>
                  </a:srgbClr>
                </a:solidFill>
              </a:rPr>
              <a:t>Reference added to 250.14 A1</a:t>
            </a:r>
          </a:p>
          <a:p>
            <a:pPr lvl="1"/>
            <a:r>
              <a:rPr lang="en-US" dirty="0">
                <a:solidFill>
                  <a:srgbClr val="000000">
                    <a:lumMod val="65000"/>
                    <a:lumOff val="35000"/>
                  </a:srgbClr>
                </a:solidFill>
              </a:rPr>
              <a:t>Reverse approach considered</a:t>
            </a:r>
          </a:p>
          <a:p>
            <a:pPr marL="347472" lvl="1" indent="0">
              <a:buNone/>
            </a:pPr>
            <a:endParaRPr lang="en-US" dirty="0"/>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Factors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2814548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IESBA members are asked for views on the revisions made of the factors for evaluating the level of any threats with a reference paragraph</a:t>
            </a:r>
          </a:p>
          <a:p>
            <a:pPr lvl="1"/>
            <a:endParaRPr lang="en-US" dirty="0"/>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Factors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143840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Section 270: consider if recusal addresses threat</a:t>
            </a:r>
            <a:endParaRPr lang="en-US" dirty="0">
              <a:solidFill>
                <a:srgbClr val="000000">
                  <a:lumMod val="65000"/>
                  <a:lumOff val="35000"/>
                </a:srgbClr>
              </a:solidFill>
            </a:endParaRPr>
          </a:p>
          <a:p>
            <a:endParaRPr lang="en-US" dirty="0"/>
          </a:p>
          <a:p>
            <a:r>
              <a:rPr lang="en-US" dirty="0"/>
              <a:t>Proposals aligned with Section 270</a:t>
            </a: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Recusing</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4070086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pPr>
              <a:spcAft>
                <a:spcPts val="600"/>
              </a:spcAft>
              <a:buFont typeface="Arial" panose="020B0604020202020204" pitchFamily="34" charset="0"/>
              <a:buChar char="•"/>
            </a:pPr>
            <a:r>
              <a:rPr lang="en-US" dirty="0"/>
              <a:t>PAs need to:</a:t>
            </a:r>
          </a:p>
          <a:p>
            <a:pPr lvl="1">
              <a:spcBef>
                <a:spcPts val="600"/>
              </a:spcBef>
              <a:spcAft>
                <a:spcPts val="600"/>
              </a:spcAft>
            </a:pPr>
            <a:r>
              <a:rPr lang="en-US" dirty="0"/>
              <a:t>Discuss threats with relevant family members</a:t>
            </a:r>
          </a:p>
          <a:p>
            <a:pPr lvl="1">
              <a:spcBef>
                <a:spcPts val="600"/>
              </a:spcBef>
              <a:spcAft>
                <a:spcPts val="600"/>
              </a:spcAft>
            </a:pPr>
            <a:r>
              <a:rPr lang="en-US" dirty="0"/>
              <a:t>Advise not to offer/accept inducement if threats exist</a:t>
            </a:r>
          </a:p>
          <a:p>
            <a:pPr lvl="1">
              <a:spcBef>
                <a:spcPts val="600"/>
              </a:spcBef>
              <a:spcAft>
                <a:spcPts val="600"/>
              </a:spcAft>
            </a:pPr>
            <a:r>
              <a:rPr lang="en-US" dirty="0"/>
              <a:t>Evaluate threats if offered/accepted, unless trivial and inconsequential</a:t>
            </a:r>
          </a:p>
          <a:p>
            <a:pPr lvl="2">
              <a:lnSpc>
                <a:spcPts val="1700"/>
              </a:lnSpc>
              <a:spcBef>
                <a:spcPts val="600"/>
              </a:spcBef>
              <a:spcAft>
                <a:spcPts val="600"/>
              </a:spcAft>
            </a:pPr>
            <a:r>
              <a:rPr lang="en-US" dirty="0"/>
              <a:t>Use same factors if PA offered/received inducement directly</a:t>
            </a:r>
          </a:p>
          <a:p>
            <a:pPr lvl="2">
              <a:lnSpc>
                <a:spcPts val="1700"/>
              </a:lnSpc>
              <a:spcBef>
                <a:spcPts val="600"/>
              </a:spcBef>
              <a:spcAft>
                <a:spcPts val="600"/>
              </a:spcAft>
            </a:pPr>
            <a:r>
              <a:rPr lang="en-US" dirty="0"/>
              <a:t>Additional factor: relationship between 3 parties</a:t>
            </a:r>
          </a:p>
          <a:p>
            <a:pPr lvl="2">
              <a:lnSpc>
                <a:spcPts val="1700"/>
              </a:lnSpc>
              <a:spcBef>
                <a:spcPts val="600"/>
              </a:spcBef>
              <a:spcAft>
                <a:spcPts val="600"/>
              </a:spcAft>
            </a:pPr>
            <a:r>
              <a:rPr lang="en-US" dirty="0"/>
              <a:t>Refrain from making any business decisions with counterparty</a:t>
            </a:r>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a:t>
            </a:r>
            <a:br>
              <a:rPr lang="en-US" dirty="0">
                <a:solidFill>
                  <a:srgbClr val="FFFFFF"/>
                </a:solidFill>
                <a:latin typeface="Arial" charset="0"/>
              </a:rPr>
            </a:br>
            <a:r>
              <a:rPr lang="en-US" dirty="0">
                <a:solidFill>
                  <a:srgbClr val="FFFFFF"/>
                </a:solidFill>
                <a:latin typeface="Arial" charset="0"/>
              </a:rPr>
              <a:t>Immediate and Close Family Members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336330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pPr>
              <a:spcAft>
                <a:spcPts val="600"/>
              </a:spcAft>
            </a:pPr>
            <a:r>
              <a:rPr lang="en-US" dirty="0"/>
              <a:t>IESBA members are asked for views on the revisions to the proposed guidance outlined above</a:t>
            </a: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Recusing and</a:t>
            </a:r>
            <a:br>
              <a:rPr lang="en-US" dirty="0">
                <a:solidFill>
                  <a:srgbClr val="FFFFFF"/>
                </a:solidFill>
                <a:latin typeface="Arial" charset="0"/>
              </a:rPr>
            </a:br>
            <a:r>
              <a:rPr lang="en-US" dirty="0">
                <a:solidFill>
                  <a:srgbClr val="FFFFFF"/>
                </a:solidFill>
                <a:latin typeface="Arial" charset="0"/>
              </a:rPr>
              <a:t>Immediate and Close Family Members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845666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Sec. 340 – Prof. Accountants in Public Practice (PAPP)</a:t>
            </a:r>
          </a:p>
          <a:p>
            <a:pPr lvl="1"/>
            <a:r>
              <a:rPr lang="en-US" dirty="0"/>
              <a:t>Counterparty is client</a:t>
            </a:r>
          </a:p>
          <a:p>
            <a:pPr lvl="1"/>
            <a:r>
              <a:rPr lang="en-US" dirty="0"/>
              <a:t>Include offering of inducements</a:t>
            </a:r>
          </a:p>
          <a:p>
            <a:pPr lvl="1"/>
            <a:r>
              <a:rPr lang="en-US" dirty="0"/>
              <a:t>Examples: Client / PAPP appropriate</a:t>
            </a:r>
          </a:p>
          <a:p>
            <a:pPr lvl="1"/>
            <a:r>
              <a:rPr lang="en-US" dirty="0"/>
              <a:t>Not applicable to audits, reviews and other assurance engagements</a:t>
            </a:r>
          </a:p>
          <a:p>
            <a:pPr lvl="1"/>
            <a:r>
              <a:rPr lang="en-US" dirty="0"/>
              <a:t>Sec. 420/906 - applicable to audits, reviews and other assurance engagements</a:t>
            </a:r>
          </a:p>
          <a:p>
            <a:endParaRPr lang="en-US" dirty="0"/>
          </a:p>
          <a:p>
            <a:pPr lvl="1"/>
            <a:endParaRPr lang="en-US" dirty="0"/>
          </a:p>
          <a:p>
            <a:pPr marL="0" indent="0">
              <a:buNone/>
            </a:pPr>
            <a:endParaRPr lang="en-US" dirty="0"/>
          </a:p>
          <a:p>
            <a:pPr lvl="1"/>
            <a:endParaRPr lang="en-US" dirty="0"/>
          </a:p>
          <a:p>
            <a:endParaRPr lang="en-US" dirty="0"/>
          </a:p>
          <a:p>
            <a:pPr lvl="1"/>
            <a:endParaRPr lang="en-US" dirty="0"/>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a:t>
            </a:r>
            <a:br>
              <a:rPr lang="en-US" dirty="0">
                <a:solidFill>
                  <a:srgbClr val="FFFFFF"/>
                </a:solidFill>
                <a:latin typeface="Arial" charset="0"/>
              </a:rPr>
            </a:br>
            <a:r>
              <a:rPr lang="en-US" dirty="0">
                <a:solidFill>
                  <a:srgbClr val="FFFFFF"/>
                </a:solidFill>
                <a:latin typeface="Arial" charset="0"/>
              </a:rPr>
              <a:t>Conforming Amendments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574934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pPr lvl="0"/>
            <a:r>
              <a:rPr lang="en-US" dirty="0"/>
              <a:t>Phase 1:</a:t>
            </a:r>
          </a:p>
          <a:p>
            <a:pPr lvl="1"/>
            <a:r>
              <a:rPr lang="en-US" dirty="0"/>
              <a:t>Restructured text approved at December 2016 IESBA meeting and included in Structure ED-2</a:t>
            </a:r>
          </a:p>
          <a:p>
            <a:r>
              <a:rPr lang="en-US" dirty="0">
                <a:solidFill>
                  <a:srgbClr val="000000">
                    <a:lumMod val="65000"/>
                    <a:lumOff val="35000"/>
                  </a:srgbClr>
                </a:solidFill>
                <a:latin typeface="Arial" charset="0"/>
              </a:rPr>
              <a:t>Phase 2 - Applicability of Part C to PAPPs:</a:t>
            </a:r>
          </a:p>
          <a:p>
            <a:pPr lvl="1"/>
            <a:r>
              <a:rPr lang="en-US" dirty="0">
                <a:solidFill>
                  <a:srgbClr val="000000">
                    <a:lumMod val="65000"/>
                    <a:lumOff val="35000"/>
                  </a:srgbClr>
                </a:solidFill>
                <a:latin typeface="Arial" charset="0"/>
              </a:rPr>
              <a:t>Agreed Part C applicable to PAPPs and addition of “applicability paragraphs”</a:t>
            </a:r>
          </a:p>
          <a:p>
            <a:pPr lvl="1"/>
            <a:r>
              <a:rPr lang="en-US" dirty="0">
                <a:solidFill>
                  <a:srgbClr val="000000">
                    <a:lumMod val="65000"/>
                    <a:lumOff val="35000"/>
                  </a:srgbClr>
                </a:solidFill>
                <a:latin typeface="Arial" charset="0"/>
              </a:rPr>
              <a:t>Exposed in separate ED in January 2017. Deadline for responses is April 25, 2017</a:t>
            </a:r>
          </a:p>
        </p:txBody>
      </p:sp>
      <p:sp>
        <p:nvSpPr>
          <p:cNvPr id="30722" name="Title 14"/>
          <p:cNvSpPr>
            <a:spLocks noGrp="1"/>
          </p:cNvSpPr>
          <p:nvPr>
            <p:ph type="title"/>
          </p:nvPr>
        </p:nvSpPr>
        <p:spPr/>
        <p:txBody>
          <a:bodyPr/>
          <a:lstStyle/>
          <a:p>
            <a:r>
              <a:rPr lang="en-US" dirty="0">
                <a:solidFill>
                  <a:srgbClr val="FFFFFF"/>
                </a:solidFill>
                <a:latin typeface="Arial" charset="0"/>
              </a:rPr>
              <a:t>Part C - Project Status and Timeline</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870975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Divergence between Sec 340 and Sec. 420/906</a:t>
            </a:r>
          </a:p>
          <a:p>
            <a:pPr lvl="1"/>
            <a:r>
              <a:rPr lang="en-US" dirty="0"/>
              <a:t>Sec. 420/906</a:t>
            </a:r>
          </a:p>
          <a:p>
            <a:pPr lvl="2"/>
            <a:r>
              <a:rPr lang="en-US" dirty="0"/>
              <a:t>Can only accept if “trivial and inconsequential” </a:t>
            </a:r>
          </a:p>
          <a:p>
            <a:pPr lvl="2"/>
            <a:r>
              <a:rPr lang="en-US" dirty="0"/>
              <a:t>Useful requirements and application material Section 340</a:t>
            </a:r>
          </a:p>
          <a:p>
            <a:pPr lvl="2"/>
            <a:r>
              <a:rPr lang="en-US" dirty="0"/>
              <a:t>No directions on offering. Change would be substantive. </a:t>
            </a:r>
          </a:p>
          <a:p>
            <a:pPr marL="347472" lvl="1" indent="0">
              <a:buNone/>
            </a:pPr>
            <a:endParaRPr lang="en-US" dirty="0"/>
          </a:p>
          <a:p>
            <a:pPr lvl="2"/>
            <a:endParaRPr lang="en-US" dirty="0"/>
          </a:p>
          <a:p>
            <a:pPr lvl="1"/>
            <a:endParaRPr lang="en-US" dirty="0"/>
          </a:p>
          <a:p>
            <a:pPr lvl="1"/>
            <a:endParaRPr lang="en-US" dirty="0"/>
          </a:p>
          <a:p>
            <a:pPr lvl="1"/>
            <a:endParaRPr lang="en-US" dirty="0"/>
          </a:p>
          <a:p>
            <a:endParaRPr lang="en-US" dirty="0"/>
          </a:p>
          <a:p>
            <a:pPr lvl="1"/>
            <a:endParaRPr lang="en-US" dirty="0"/>
          </a:p>
          <a:p>
            <a:endParaRPr lang="en-US" dirty="0"/>
          </a:p>
          <a:p>
            <a:pPr lvl="1"/>
            <a:endParaRPr lang="en-US" dirty="0"/>
          </a:p>
          <a:p>
            <a:pPr marL="0" indent="0">
              <a:buNone/>
            </a:pPr>
            <a:endParaRPr lang="en-US" dirty="0"/>
          </a:p>
          <a:p>
            <a:pPr lvl="1"/>
            <a:endParaRPr lang="en-US" dirty="0"/>
          </a:p>
          <a:p>
            <a:endParaRPr lang="en-US" dirty="0"/>
          </a:p>
          <a:p>
            <a:pPr lvl="1"/>
            <a:endParaRPr lang="en-US" dirty="0"/>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a:t>
            </a:r>
            <a:br>
              <a:rPr lang="en-US" dirty="0">
                <a:solidFill>
                  <a:srgbClr val="FFFFFF"/>
                </a:solidFill>
                <a:latin typeface="Arial" charset="0"/>
              </a:rPr>
            </a:br>
            <a:r>
              <a:rPr lang="en-US" dirty="0">
                <a:solidFill>
                  <a:srgbClr val="FFFFFF"/>
                </a:solidFill>
                <a:latin typeface="Arial" charset="0"/>
              </a:rPr>
              <a:t>Conforming Amendments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2818625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IESBA members are asked for views on:</a:t>
            </a:r>
          </a:p>
          <a:p>
            <a:pPr>
              <a:buFontTx/>
              <a:buChar char="-"/>
            </a:pPr>
            <a:r>
              <a:rPr lang="en-US" dirty="0"/>
              <a:t>the relationship between Section 340 and Sections 420/906</a:t>
            </a:r>
          </a:p>
          <a:p>
            <a:pPr marL="0" indent="0">
              <a:buNone/>
            </a:pPr>
            <a:r>
              <a:rPr lang="en-US" dirty="0"/>
              <a:t>-   the issues addressed in proposed Sections 420/906</a:t>
            </a:r>
          </a:p>
          <a:p>
            <a:endParaRPr lang="en-US" dirty="0"/>
          </a:p>
          <a:p>
            <a:pPr lvl="1"/>
            <a:endParaRPr lang="en-US" dirty="0"/>
          </a:p>
          <a:p>
            <a:pPr lvl="1"/>
            <a:endParaRPr lang="en-US" dirty="0"/>
          </a:p>
          <a:p>
            <a:endParaRPr lang="en-US" dirty="0"/>
          </a:p>
          <a:p>
            <a:pPr lvl="1"/>
            <a:endParaRPr lang="en-US" dirty="0"/>
          </a:p>
          <a:p>
            <a:pPr marL="0" indent="0">
              <a:buNone/>
            </a:pPr>
            <a:endParaRPr lang="en-US" dirty="0"/>
          </a:p>
          <a:p>
            <a:pPr lvl="1"/>
            <a:endParaRPr lang="en-US" dirty="0"/>
          </a:p>
          <a:p>
            <a:endParaRPr lang="en-US" dirty="0"/>
          </a:p>
          <a:p>
            <a:pPr lvl="1"/>
            <a:endParaRPr lang="en-US" dirty="0"/>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a:t>
            </a:r>
            <a:br>
              <a:rPr lang="en-US" dirty="0">
                <a:solidFill>
                  <a:srgbClr val="FFFFFF"/>
                </a:solidFill>
                <a:latin typeface="Arial" charset="0"/>
              </a:rPr>
            </a:br>
            <a:r>
              <a:rPr lang="en-US" dirty="0">
                <a:solidFill>
                  <a:srgbClr val="FFFFFF"/>
                </a:solidFill>
                <a:latin typeface="Arial" charset="0"/>
              </a:rPr>
              <a:t>Conforming Amendments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692173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76350"/>
            <a:ext cx="9144000" cy="3276600"/>
          </a:xfrm>
        </p:spPr>
        <p:txBody>
          <a:bodyPr/>
          <a:lstStyle/>
          <a:p>
            <a:pPr marL="0" indent="0">
              <a:buNone/>
            </a:pPr>
            <a:endParaRPr lang="en-US" dirty="0"/>
          </a:p>
          <a:p>
            <a:r>
              <a:rPr lang="en-US" dirty="0"/>
              <a:t>Release ED: April 2017 with 90 day comment period</a:t>
            </a:r>
          </a:p>
          <a:p>
            <a:r>
              <a:rPr lang="en-US" dirty="0"/>
              <a:t>Finalize Phase 2: With restructured Code</a:t>
            </a: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The Way Forward</a:t>
            </a:r>
          </a:p>
        </p:txBody>
      </p:sp>
    </p:spTree>
    <p:extLst>
      <p:ext uri="{BB962C8B-B14F-4D97-AF65-F5344CB8AC3E}">
        <p14:creationId xmlns:p14="http://schemas.microsoft.com/office/powerpoint/2010/main" val="42562512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664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00150"/>
            <a:ext cx="8458200" cy="3352800"/>
          </a:xfrm>
        </p:spPr>
        <p:txBody>
          <a:bodyPr/>
          <a:lstStyle/>
          <a:p>
            <a:r>
              <a:rPr lang="en-US" dirty="0">
                <a:solidFill>
                  <a:srgbClr val="000000">
                    <a:lumMod val="65000"/>
                    <a:lumOff val="35000"/>
                  </a:srgbClr>
                </a:solidFill>
                <a:latin typeface="Arial" charset="0"/>
              </a:rPr>
              <a:t>June 2016 IESBA:</a:t>
            </a:r>
          </a:p>
          <a:p>
            <a:pPr lvl="1"/>
            <a:r>
              <a:rPr lang="en-US" dirty="0">
                <a:solidFill>
                  <a:srgbClr val="000000">
                    <a:lumMod val="65000"/>
                    <a:lumOff val="35000"/>
                  </a:srgbClr>
                </a:solidFill>
                <a:latin typeface="Arial" charset="0"/>
              </a:rPr>
              <a:t>Proposed enhancements to Sec. 250</a:t>
            </a:r>
          </a:p>
          <a:p>
            <a:r>
              <a:rPr lang="en-US" dirty="0"/>
              <a:t>September 2016 IESBA:</a:t>
            </a:r>
          </a:p>
          <a:p>
            <a:pPr lvl="1"/>
            <a:r>
              <a:rPr lang="en-US" dirty="0">
                <a:solidFill>
                  <a:srgbClr val="000000">
                    <a:lumMod val="65000"/>
                    <a:lumOff val="35000"/>
                  </a:srgbClr>
                </a:solidFill>
                <a:latin typeface="Arial" charset="0"/>
              </a:rPr>
              <a:t>Strawman</a:t>
            </a:r>
          </a:p>
          <a:p>
            <a:r>
              <a:rPr lang="en-US" dirty="0"/>
              <a:t>December 2016 IESBA:</a:t>
            </a:r>
          </a:p>
          <a:p>
            <a:pPr lvl="1"/>
            <a:r>
              <a:rPr lang="en-US" dirty="0"/>
              <a:t>First read of proposed text</a:t>
            </a:r>
          </a:p>
          <a:p>
            <a:r>
              <a:rPr lang="en-US" dirty="0"/>
              <a:t>March 2017 IESBA:</a:t>
            </a:r>
          </a:p>
          <a:p>
            <a:pPr lvl="1"/>
            <a:r>
              <a:rPr lang="en-US" dirty="0"/>
              <a:t>Second read with view to exposure</a:t>
            </a: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266690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IESBA: concern over term “inducements” – not all gifts and hospitality are inducements</a:t>
            </a:r>
            <a:endParaRPr lang="en-US" dirty="0">
              <a:solidFill>
                <a:srgbClr val="000000">
                  <a:lumMod val="65000"/>
                  <a:lumOff val="35000"/>
                </a:srgbClr>
              </a:solidFill>
            </a:endParaRPr>
          </a:p>
          <a:p>
            <a:pPr lvl="0"/>
            <a:r>
              <a:rPr lang="en-US" dirty="0">
                <a:solidFill>
                  <a:srgbClr val="000000">
                    <a:lumMod val="65000"/>
                    <a:lumOff val="35000"/>
                  </a:srgbClr>
                </a:solidFill>
              </a:rPr>
              <a:t>Task Force Response:</a:t>
            </a:r>
          </a:p>
          <a:p>
            <a:pPr lvl="1"/>
            <a:r>
              <a:rPr lang="en-US" dirty="0">
                <a:solidFill>
                  <a:srgbClr val="000000">
                    <a:lumMod val="65000"/>
                    <a:lumOff val="35000"/>
                  </a:srgbClr>
                </a:solidFill>
              </a:rPr>
              <a:t>Inducements: collective term for different means to influence</a:t>
            </a:r>
          </a:p>
          <a:p>
            <a:pPr lvl="2"/>
            <a:r>
              <a:rPr lang="en-US" dirty="0">
                <a:solidFill>
                  <a:srgbClr val="000000">
                    <a:lumMod val="65000"/>
                    <a:lumOff val="35000"/>
                  </a:srgbClr>
                </a:solidFill>
              </a:rPr>
              <a:t>Improperly and positively </a:t>
            </a:r>
          </a:p>
          <a:p>
            <a:pPr lvl="1"/>
            <a:r>
              <a:rPr lang="en-US" dirty="0">
                <a:solidFill>
                  <a:srgbClr val="000000">
                    <a:lumMod val="65000"/>
                    <a:lumOff val="35000"/>
                  </a:srgbClr>
                </a:solidFill>
              </a:rPr>
              <a:t>Clarification: “inducements” influence behavior, but not necessarily with inappropriate intent</a:t>
            </a:r>
          </a:p>
          <a:p>
            <a:pPr lvl="1"/>
            <a:r>
              <a:rPr lang="en-US" dirty="0">
                <a:solidFill>
                  <a:srgbClr val="000000">
                    <a:lumMod val="65000"/>
                    <a:lumOff val="35000"/>
                  </a:srgbClr>
                </a:solidFill>
              </a:rPr>
              <a:t>Title can be retained</a:t>
            </a:r>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a:t>
            </a:r>
            <a:br>
              <a:rPr lang="en-US" dirty="0">
                <a:solidFill>
                  <a:srgbClr val="FFFFFF"/>
                </a:solidFill>
                <a:latin typeface="Arial" charset="0"/>
              </a:rPr>
            </a:br>
            <a:r>
              <a:rPr lang="en-US" dirty="0">
                <a:solidFill>
                  <a:srgbClr val="FFFFFF"/>
                </a:solidFill>
                <a:latin typeface="Arial" charset="0"/>
              </a:rPr>
              <a:t>Use of “Inducements” and Title of Sec. 250</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656212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solidFill>
                  <a:srgbClr val="000000">
                    <a:lumMod val="65000"/>
                    <a:lumOff val="35000"/>
                  </a:srgbClr>
                </a:solidFill>
              </a:rPr>
              <a:t>IESBA members are asked for views about the Task Force’s revisions to its December 2016 proposals aimed at clarifying:</a:t>
            </a:r>
          </a:p>
          <a:p>
            <a:pPr lvl="1"/>
            <a:r>
              <a:rPr lang="en-US" dirty="0">
                <a:solidFill>
                  <a:srgbClr val="000000">
                    <a:lumMod val="65000"/>
                    <a:lumOff val="35000"/>
                  </a:srgbClr>
                </a:solidFill>
              </a:rPr>
              <a:t>The intended meaning of the term “inducement” and how it should be considered in the context of the proposed Section 250</a:t>
            </a:r>
          </a:p>
          <a:p>
            <a:endParaRPr lang="en-US" dirty="0">
              <a:solidFill>
                <a:srgbClr val="000000">
                  <a:lumMod val="65000"/>
                  <a:lumOff val="35000"/>
                </a:srgbClr>
              </a:solidFill>
            </a:endParaRPr>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a:t>
            </a:r>
            <a:br>
              <a:rPr lang="en-US" dirty="0">
                <a:solidFill>
                  <a:srgbClr val="FFFFFF"/>
                </a:solidFill>
                <a:latin typeface="Arial" charset="0"/>
              </a:rPr>
            </a:br>
            <a:r>
              <a:rPr lang="en-US" dirty="0">
                <a:solidFill>
                  <a:srgbClr val="FFFFFF"/>
                </a:solidFill>
                <a:latin typeface="Arial" charset="0"/>
              </a:rPr>
              <a:t>Use of “Inducements” and Title of Sec. 250</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241142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534400" cy="3276600"/>
          </a:xfrm>
        </p:spPr>
        <p:txBody>
          <a:bodyPr/>
          <a:lstStyle/>
          <a:p>
            <a:r>
              <a:rPr lang="en-US" dirty="0"/>
              <a:t>IESBA: Clarify scope on illegal bribery and corruption</a:t>
            </a:r>
          </a:p>
          <a:p>
            <a:endParaRPr lang="en-US" dirty="0"/>
          </a:p>
          <a:p>
            <a:r>
              <a:rPr lang="en-US" dirty="0"/>
              <a:t>Task Force Response:</a:t>
            </a:r>
          </a:p>
          <a:p>
            <a:pPr lvl="1"/>
            <a:r>
              <a:rPr lang="en-US" dirty="0"/>
              <a:t>Revised para. 250.3 to reference requirement in para. R250.7</a:t>
            </a:r>
          </a:p>
          <a:p>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Bribery and Corruption</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588341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lvl="1">
              <a:buFont typeface="Arial" panose="020B0604020202020204" pitchFamily="34" charset="0"/>
              <a:buChar char="•"/>
            </a:pPr>
            <a:r>
              <a:rPr lang="en-US" dirty="0"/>
              <a:t>TF’s rationale for not including a definition</a:t>
            </a:r>
          </a:p>
          <a:p>
            <a:pPr lvl="1"/>
            <a:r>
              <a:rPr lang="en-US" dirty="0" smtClean="0"/>
              <a:t>Generic </a:t>
            </a:r>
            <a:r>
              <a:rPr lang="en-US" dirty="0"/>
              <a:t>definition: Adverse precedent</a:t>
            </a:r>
          </a:p>
          <a:p>
            <a:pPr lvl="1"/>
            <a:r>
              <a:rPr lang="en-US" dirty="0"/>
              <a:t>Might imply Section 250 aimed at bribery and corruption</a:t>
            </a:r>
          </a:p>
          <a:p>
            <a:pPr lvl="1"/>
            <a:r>
              <a:rPr lang="en-US" dirty="0"/>
              <a:t>No single global definition to reference</a:t>
            </a:r>
          </a:p>
          <a:p>
            <a:pPr marL="347472" lvl="1" indent="0">
              <a:buNone/>
            </a:pPr>
            <a:endParaRPr lang="en-US" smtClean="0"/>
          </a:p>
          <a:p>
            <a:pPr marL="347472" lvl="1" indent="0">
              <a:buNone/>
            </a:pPr>
            <a:r>
              <a:rPr lang="en-US" smtClean="0"/>
              <a:t>CAG </a:t>
            </a:r>
            <a:r>
              <a:rPr lang="en-US" dirty="0"/>
              <a:t>views: </a:t>
            </a:r>
          </a:p>
          <a:p>
            <a:pPr marL="694944" lvl="2" indent="0">
              <a:buNone/>
            </a:pPr>
            <a:r>
              <a:rPr lang="en-US" dirty="0"/>
              <a:t>11 indicated that definition not needed. 5 in favor of including definition</a:t>
            </a:r>
            <a:endParaRPr lang="sv-SE" dirty="0"/>
          </a:p>
        </p:txBody>
      </p:sp>
      <p:sp>
        <p:nvSpPr>
          <p:cNvPr id="3" name="Underrubrik 2"/>
          <p:cNvSpPr>
            <a:spLocks noGrp="1"/>
          </p:cNvSpPr>
          <p:nvPr>
            <p:ph type="subTitle" idx="10"/>
          </p:nvPr>
        </p:nvSpPr>
        <p:spPr/>
        <p:txBody>
          <a:bodyPr/>
          <a:lstStyle/>
          <a:p>
            <a:endParaRPr lang="sv-SE"/>
          </a:p>
        </p:txBody>
      </p:sp>
      <p:sp>
        <p:nvSpPr>
          <p:cNvPr id="4" name="Rubrik 3"/>
          <p:cNvSpPr>
            <a:spLocks noGrp="1"/>
          </p:cNvSpPr>
          <p:nvPr>
            <p:ph type="title"/>
          </p:nvPr>
        </p:nvSpPr>
        <p:spPr/>
        <p:txBody>
          <a:bodyPr/>
          <a:lstStyle/>
          <a:p>
            <a:r>
              <a:rPr lang="sv-SE" dirty="0"/>
              <a:t>Definition </a:t>
            </a:r>
            <a:r>
              <a:rPr lang="sv-SE" dirty="0" err="1"/>
              <a:t>of</a:t>
            </a:r>
            <a:r>
              <a:rPr lang="sv-SE" dirty="0"/>
              <a:t> </a:t>
            </a:r>
            <a:r>
              <a:rPr lang="sv-SE" dirty="0" err="1"/>
              <a:t>Bribery</a:t>
            </a:r>
            <a:r>
              <a:rPr lang="sv-SE" dirty="0"/>
              <a:t> and </a:t>
            </a:r>
            <a:r>
              <a:rPr lang="sv-SE" dirty="0" err="1"/>
              <a:t>Corruption</a:t>
            </a:r>
            <a:endParaRPr lang="sv-SE" dirty="0"/>
          </a:p>
        </p:txBody>
      </p:sp>
    </p:spTree>
    <p:extLst>
      <p:ext uri="{BB962C8B-B14F-4D97-AF65-F5344CB8AC3E}">
        <p14:creationId xmlns:p14="http://schemas.microsoft.com/office/powerpoint/2010/main" val="560209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534400" cy="3276600"/>
          </a:xfrm>
        </p:spPr>
        <p:txBody>
          <a:bodyPr/>
          <a:lstStyle/>
          <a:p>
            <a:r>
              <a:rPr lang="en-US" dirty="0"/>
              <a:t>IESBA members are asked for views about the Task Force’s revisions to its December 2016 proposals aimed at clarifying:</a:t>
            </a:r>
          </a:p>
          <a:p>
            <a:pPr lvl="1"/>
            <a:r>
              <a:rPr lang="en-US" dirty="0"/>
              <a:t>The scope of the proposed Section 250</a:t>
            </a:r>
            <a:endParaRPr lang="en-US" dirty="0">
              <a:solidFill>
                <a:srgbClr val="000000">
                  <a:lumMod val="65000"/>
                  <a:lumOff val="35000"/>
                </a:srgbClr>
              </a:solidFill>
            </a:endParaRPr>
          </a:p>
          <a:p>
            <a:r>
              <a:rPr lang="en-US" dirty="0">
                <a:solidFill>
                  <a:srgbClr val="000000">
                    <a:lumMod val="65000"/>
                    <a:lumOff val="35000"/>
                  </a:srgbClr>
                </a:solidFill>
              </a:rPr>
              <a:t>IESBA members are asked for views about including  definitions of bribery and corruption in Section 250</a:t>
            </a:r>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Bribery and Corruption</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712432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276600"/>
          </a:xfrm>
        </p:spPr>
        <p:txBody>
          <a:bodyPr/>
          <a:lstStyle/>
          <a:p>
            <a:r>
              <a:rPr lang="en-US" dirty="0"/>
              <a:t>IESBA: Maintain RITP test </a:t>
            </a:r>
          </a:p>
          <a:p>
            <a:pPr lvl="1"/>
            <a:r>
              <a:rPr lang="en-US" dirty="0"/>
              <a:t>“Anyone” test not established</a:t>
            </a:r>
          </a:p>
          <a:p>
            <a:r>
              <a:rPr lang="en-US" dirty="0"/>
              <a:t>Task Force Response:</a:t>
            </a:r>
          </a:p>
          <a:p>
            <a:pPr lvl="1"/>
            <a:r>
              <a:rPr lang="en-US" dirty="0"/>
              <a:t>“Anyone” test could forbid any inducements</a:t>
            </a:r>
          </a:p>
          <a:p>
            <a:pPr lvl="1"/>
            <a:r>
              <a:rPr lang="en-US" dirty="0"/>
              <a:t>Difficult to enforce</a:t>
            </a:r>
          </a:p>
          <a:p>
            <a:pPr lvl="1"/>
            <a:r>
              <a:rPr lang="en-US" dirty="0"/>
              <a:t>Revert back to RITP test</a:t>
            </a:r>
          </a:p>
          <a:p>
            <a:r>
              <a:rPr lang="en-US" dirty="0"/>
              <a:t>CAG and SMPC views</a:t>
            </a:r>
          </a:p>
          <a:p>
            <a:pPr lvl="1"/>
            <a:endParaRPr lang="en-US" dirty="0"/>
          </a:p>
          <a:p>
            <a:endParaRPr lang="en-US" dirty="0"/>
          </a:p>
          <a:p>
            <a:pPr lvl="1"/>
            <a:endParaRPr lang="en-US" dirty="0"/>
          </a:p>
          <a:p>
            <a:pPr lvl="1"/>
            <a:endParaRPr lang="en-US" dirty="0"/>
          </a:p>
          <a:p>
            <a:endParaRPr lang="en-US" dirty="0">
              <a:solidFill>
                <a:srgbClr val="000000">
                  <a:lumMod val="65000"/>
                  <a:lumOff val="35000"/>
                </a:srgbClr>
              </a:solidFill>
              <a:latin typeface="Arial" charset="0"/>
            </a:endParaRPr>
          </a:p>
        </p:txBody>
      </p:sp>
      <p:sp>
        <p:nvSpPr>
          <p:cNvPr id="30722" name="Title 14"/>
          <p:cNvSpPr>
            <a:spLocks noGrp="1"/>
          </p:cNvSpPr>
          <p:nvPr>
            <p:ph type="title"/>
          </p:nvPr>
        </p:nvSpPr>
        <p:spPr/>
        <p:txBody>
          <a:bodyPr/>
          <a:lstStyle/>
          <a:p>
            <a:r>
              <a:rPr lang="en-US" dirty="0">
                <a:solidFill>
                  <a:srgbClr val="FFFFFF"/>
                </a:solidFill>
                <a:latin typeface="Arial" charset="0"/>
              </a:rPr>
              <a:t>Phase 2 – Sec. 250 – Inducements: RITP</a:t>
            </a:r>
            <a:endParaRPr lang="en-US" sz="3200" dirty="0"/>
          </a:p>
        </p:txBody>
      </p:sp>
      <p:sp>
        <p:nvSpPr>
          <p:cNvPr id="3" name="Subtitle 2"/>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3146768452"/>
      </p:ext>
    </p:extLst>
  </p:cSld>
  <p:clrMapOvr>
    <a:masterClrMapping/>
  </p:clrMapOvr>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9186</TotalTime>
  <Words>2546</Words>
  <Application>Microsoft Office PowerPoint</Application>
  <PresentationFormat>On-screen Show (16:9)</PresentationFormat>
  <Paragraphs>283</Paragraphs>
  <Slides>23</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MS PGothic</vt:lpstr>
      <vt:lpstr>MS PGothic</vt:lpstr>
      <vt:lpstr>Arial</vt:lpstr>
      <vt:lpstr>Bauer Bodoni Std</vt:lpstr>
      <vt:lpstr>Calibri</vt:lpstr>
      <vt:lpstr>ヒラギノ角ゴ Pro W3</vt:lpstr>
      <vt:lpstr>IESBA_Powerpoint_template_GREEN RIBBON_WIDESCREEN</vt:lpstr>
      <vt:lpstr>Review of Part C</vt:lpstr>
      <vt:lpstr>Part C - Project Status and Timeline</vt:lpstr>
      <vt:lpstr>Phase 2 – Sec. 250 - Inducements</vt:lpstr>
      <vt:lpstr>Phase 2 – Sec. 250 – Inducements: Use of “Inducements” and Title of Sec. 250</vt:lpstr>
      <vt:lpstr>Phase 2 – Sec. 250 – Inducements: Use of “Inducements” and Title of Sec. 250</vt:lpstr>
      <vt:lpstr>Phase 2 – Sec. 250 – Inducements: Bribery and Corruption</vt:lpstr>
      <vt:lpstr>Definition of Bribery and Corruption</vt:lpstr>
      <vt:lpstr>Phase 2 – Sec. 250 – Inducements: Bribery and Corruption</vt:lpstr>
      <vt:lpstr>Phase 2 – Sec. 250 – Inducements: RITP</vt:lpstr>
      <vt:lpstr>Phase 2 – Sec. 250 – Inducements: RITP</vt:lpstr>
      <vt:lpstr>Phase 2 – Sec. 250 – Inducements: Intent</vt:lpstr>
      <vt:lpstr>Phase 2 – Sec. 250 – Inducements: Intent</vt:lpstr>
      <vt:lpstr>Phase 2 – Sec. 250 – Inducements: Intent</vt:lpstr>
      <vt:lpstr>Phase 2 – Sec. 250 – Inducements: Factors</vt:lpstr>
      <vt:lpstr>Phase 2 – Sec. 250 – Inducements: Factors</vt:lpstr>
      <vt:lpstr>Phase 2 – Sec. 250 – Inducements: Recusing</vt:lpstr>
      <vt:lpstr>Phase 2 – Sec. 250 – Inducements Immediate and Close Family Members</vt:lpstr>
      <vt:lpstr>Phase 2 – Sec. 250 – Inducements: Recusing and Immediate and Close Family Members</vt:lpstr>
      <vt:lpstr>Phase 2 – Sec. 250 – Inducements:  Conforming Amendments</vt:lpstr>
      <vt:lpstr>Phase 2 – Sec. 250 – Inducements:  Conforming Amendments</vt:lpstr>
      <vt:lpstr>Phase 2 – Sec. 250 – Inducements:  Conforming Amendments</vt:lpstr>
      <vt:lpstr>The Way Forward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Chris Jackson</dc:creator>
  <cp:lastModifiedBy>Kaushal Gandhi</cp:lastModifiedBy>
  <cp:revision>384</cp:revision>
  <cp:lastPrinted>2017-03-07T19:24:04Z</cp:lastPrinted>
  <dcterms:created xsi:type="dcterms:W3CDTF">2014-03-04T20:18:41Z</dcterms:created>
  <dcterms:modified xsi:type="dcterms:W3CDTF">2017-03-13T14:42:16Z</dcterms:modified>
</cp:coreProperties>
</file>