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34"/>
  </p:notesMasterIdLst>
  <p:handoutMasterIdLst>
    <p:handoutMasterId r:id="rId35"/>
  </p:handoutMasterIdLst>
  <p:sldIdLst>
    <p:sldId id="298" r:id="rId2"/>
    <p:sldId id="372" r:id="rId3"/>
    <p:sldId id="377" r:id="rId4"/>
    <p:sldId id="385" r:id="rId5"/>
    <p:sldId id="358" r:id="rId6"/>
    <p:sldId id="379" r:id="rId7"/>
    <p:sldId id="380" r:id="rId8"/>
    <p:sldId id="389" r:id="rId9"/>
    <p:sldId id="390" r:id="rId10"/>
    <p:sldId id="382" r:id="rId11"/>
    <p:sldId id="411" r:id="rId12"/>
    <p:sldId id="396" r:id="rId13"/>
    <p:sldId id="395" r:id="rId14"/>
    <p:sldId id="406" r:id="rId15"/>
    <p:sldId id="397" r:id="rId16"/>
    <p:sldId id="386" r:id="rId17"/>
    <p:sldId id="384" r:id="rId18"/>
    <p:sldId id="399" r:id="rId19"/>
    <p:sldId id="398" r:id="rId20"/>
    <p:sldId id="391" r:id="rId21"/>
    <p:sldId id="400" r:id="rId22"/>
    <p:sldId id="409" r:id="rId23"/>
    <p:sldId id="407" r:id="rId24"/>
    <p:sldId id="388" r:id="rId25"/>
    <p:sldId id="402" r:id="rId26"/>
    <p:sldId id="392" r:id="rId27"/>
    <p:sldId id="403" r:id="rId28"/>
    <p:sldId id="410" r:id="rId29"/>
    <p:sldId id="408" r:id="rId30"/>
    <p:sldId id="405" r:id="rId31"/>
    <p:sldId id="375" r:id="rId32"/>
    <p:sldId id="295" r:id="rId33"/>
  </p:sldIdLst>
  <p:sldSz cx="9144000" cy="5143500" type="screen16x9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howGuides="1">
      <p:cViewPr varScale="1">
        <p:scale>
          <a:sx n="113" d="100"/>
          <a:sy n="113" d="100"/>
        </p:scale>
        <p:origin x="542" y="91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E24B67-DFFF-4292-A50A-7C232BF43536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2547DD3-2737-473E-9134-5B5AC7AEA259}">
      <dgm:prSet phldrT="[Text]" custT="1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en-US" sz="1200" b="1" dirty="0" smtClean="0"/>
            <a:t>Familiarity/ self-interest threats</a:t>
          </a:r>
          <a:endParaRPr lang="en-US" sz="1200" b="1" dirty="0"/>
        </a:p>
      </dgm:t>
    </dgm:pt>
    <dgm:pt modelId="{3D4B2787-49B7-45B7-9665-A88CEB61353B}" type="parTrans" cxnId="{143B2720-01AA-4912-955D-F7D4E646A771}">
      <dgm:prSet/>
      <dgm:spPr/>
      <dgm:t>
        <a:bodyPr/>
        <a:lstStyle/>
        <a:p>
          <a:endParaRPr lang="en-US"/>
        </a:p>
      </dgm:t>
    </dgm:pt>
    <dgm:pt modelId="{CD39984C-9217-4F20-933D-3511656F3998}" type="sibTrans" cxnId="{143B2720-01AA-4912-955D-F7D4E646A771}">
      <dgm:prSet/>
      <dgm:spPr/>
      <dgm:t>
        <a:bodyPr/>
        <a:lstStyle/>
        <a:p>
          <a:endParaRPr lang="en-US"/>
        </a:p>
      </dgm:t>
    </dgm:pt>
    <dgm:pt modelId="{D2781D49-A496-4E26-98D7-409F84CB7A40}">
      <dgm:prSet phldrT="[Text]" custT="1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en-US" sz="1200" b="1" dirty="0" smtClean="0"/>
            <a:t>Knowledge and experience</a:t>
          </a:r>
          <a:endParaRPr lang="en-US" sz="1200" b="1" dirty="0"/>
        </a:p>
      </dgm:t>
    </dgm:pt>
    <dgm:pt modelId="{E4CB23BB-8030-4BAF-B070-46D0D9C7903B}" type="parTrans" cxnId="{DED5F42A-3221-4A2F-94B0-423D97BF7452}">
      <dgm:prSet/>
      <dgm:spPr/>
      <dgm:t>
        <a:bodyPr/>
        <a:lstStyle/>
        <a:p>
          <a:endParaRPr lang="en-US"/>
        </a:p>
      </dgm:t>
    </dgm:pt>
    <dgm:pt modelId="{2870FA2A-1102-4F71-A413-FC6A385F56FD}" type="sibTrans" cxnId="{DED5F42A-3221-4A2F-94B0-423D97BF7452}">
      <dgm:prSet/>
      <dgm:spPr/>
      <dgm:t>
        <a:bodyPr/>
        <a:lstStyle/>
        <a:p>
          <a:endParaRPr lang="en-US"/>
        </a:p>
      </dgm:t>
    </dgm:pt>
    <dgm:pt modelId="{68985F07-7A94-4155-BB7B-B4E24DAF1FCB}" type="pres">
      <dgm:prSet presAssocID="{E0E24B67-DFFF-4292-A50A-7C232BF43536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296D482-FC82-4927-B2D5-5E61B10A4A8F}" type="pres">
      <dgm:prSet presAssocID="{E0E24B67-DFFF-4292-A50A-7C232BF43536}" presName="dummyMaxCanvas" presStyleCnt="0"/>
      <dgm:spPr/>
    </dgm:pt>
    <dgm:pt modelId="{2B7BD8CD-0DD6-4641-AD09-BE3B6E738475}" type="pres">
      <dgm:prSet presAssocID="{E0E24B67-DFFF-4292-A50A-7C232BF43536}" presName="parentComposite" presStyleCnt="0"/>
      <dgm:spPr/>
    </dgm:pt>
    <dgm:pt modelId="{C5F124B2-82F7-4239-B7EE-BCE533CA5237}" type="pres">
      <dgm:prSet presAssocID="{E0E24B67-DFFF-4292-A50A-7C232BF43536}" presName="parent1" presStyleLbl="alignAccFollowNode1" presStyleIdx="0" presStyleCnt="4" custScaleX="149099" custScaleY="313276" custLinFactY="51986" custLinFactNeighborX="-14682" custLinFactNeighborY="100000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72A35F5F-D68A-47C2-B839-F89F76E264B6}" type="pres">
      <dgm:prSet presAssocID="{E0E24B67-DFFF-4292-A50A-7C232BF43536}" presName="parent2" presStyleLbl="alignAccFollowNode1" presStyleIdx="1" presStyleCnt="4" custScaleX="145422" custScaleY="319349" custLinFactY="51986" custLinFactNeighborX="28041" custLinFactNeighborY="100000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EE242160-9C46-4FC4-9303-9D20B5CA3768}" type="pres">
      <dgm:prSet presAssocID="{E0E24B67-DFFF-4292-A50A-7C232BF43536}" presName="childrenComposite" presStyleCnt="0"/>
      <dgm:spPr/>
    </dgm:pt>
    <dgm:pt modelId="{70835D51-084B-4326-8232-2D635B67AC23}" type="pres">
      <dgm:prSet presAssocID="{E0E24B67-DFFF-4292-A50A-7C232BF43536}" presName="dummyMaxCanvas_ChildArea" presStyleCnt="0"/>
      <dgm:spPr/>
    </dgm:pt>
    <dgm:pt modelId="{92ADA90A-3909-4FE5-BA81-8CBC2FD36271}" type="pres">
      <dgm:prSet presAssocID="{E0E24B67-DFFF-4292-A50A-7C232BF43536}" presName="fulcrum" presStyleLbl="alignAccFollowNode1" presStyleIdx="2" presStyleCnt="4"/>
      <dgm:spPr/>
    </dgm:pt>
    <dgm:pt modelId="{EEF7EBCD-2C61-4136-991D-151AC72ECBB4}" type="pres">
      <dgm:prSet presAssocID="{E0E24B67-DFFF-4292-A50A-7C232BF43536}" presName="balance_00" presStyleLbl="alignAccFollowNode1" presStyleIdx="3" presStyleCnt="4">
        <dgm:presLayoutVars>
          <dgm:bulletEnabled val="1"/>
        </dgm:presLayoutVars>
      </dgm:prSet>
      <dgm:spPr/>
    </dgm:pt>
  </dgm:ptLst>
  <dgm:cxnLst>
    <dgm:cxn modelId="{143B2720-01AA-4912-955D-F7D4E646A771}" srcId="{E0E24B67-DFFF-4292-A50A-7C232BF43536}" destId="{A2547DD3-2737-473E-9134-5B5AC7AEA259}" srcOrd="0" destOrd="0" parTransId="{3D4B2787-49B7-45B7-9665-A88CEB61353B}" sibTransId="{CD39984C-9217-4F20-933D-3511656F3998}"/>
    <dgm:cxn modelId="{DED5F42A-3221-4A2F-94B0-423D97BF7452}" srcId="{E0E24B67-DFFF-4292-A50A-7C232BF43536}" destId="{D2781D49-A496-4E26-98D7-409F84CB7A40}" srcOrd="1" destOrd="0" parTransId="{E4CB23BB-8030-4BAF-B070-46D0D9C7903B}" sibTransId="{2870FA2A-1102-4F71-A413-FC6A385F56FD}"/>
    <dgm:cxn modelId="{404E3B74-C4EF-48DD-B611-8F293AEB4E15}" type="presOf" srcId="{D2781D49-A496-4E26-98D7-409F84CB7A40}" destId="{72A35F5F-D68A-47C2-B839-F89F76E264B6}" srcOrd="0" destOrd="0" presId="urn:microsoft.com/office/officeart/2005/8/layout/balance1"/>
    <dgm:cxn modelId="{BAD70307-59C0-4C49-82D1-80F49EA3AC76}" type="presOf" srcId="{E0E24B67-DFFF-4292-A50A-7C232BF43536}" destId="{68985F07-7A94-4155-BB7B-B4E24DAF1FCB}" srcOrd="0" destOrd="0" presId="urn:microsoft.com/office/officeart/2005/8/layout/balance1"/>
    <dgm:cxn modelId="{8B588285-6C56-4850-8F11-B63486D184E0}" type="presOf" srcId="{A2547DD3-2737-473E-9134-5B5AC7AEA259}" destId="{C5F124B2-82F7-4239-B7EE-BCE533CA5237}" srcOrd="0" destOrd="0" presId="urn:microsoft.com/office/officeart/2005/8/layout/balance1"/>
    <dgm:cxn modelId="{5753D424-AD0E-46EF-9CFA-6CB7E5BA7D6B}" type="presParOf" srcId="{68985F07-7A94-4155-BB7B-B4E24DAF1FCB}" destId="{0296D482-FC82-4927-B2D5-5E61B10A4A8F}" srcOrd="0" destOrd="0" presId="urn:microsoft.com/office/officeart/2005/8/layout/balance1"/>
    <dgm:cxn modelId="{323B44C0-4954-4172-9D92-5A74729D8772}" type="presParOf" srcId="{68985F07-7A94-4155-BB7B-B4E24DAF1FCB}" destId="{2B7BD8CD-0DD6-4641-AD09-BE3B6E738475}" srcOrd="1" destOrd="0" presId="urn:microsoft.com/office/officeart/2005/8/layout/balance1"/>
    <dgm:cxn modelId="{F938DF46-EC2C-449D-BD83-0D2D092CB054}" type="presParOf" srcId="{2B7BD8CD-0DD6-4641-AD09-BE3B6E738475}" destId="{C5F124B2-82F7-4239-B7EE-BCE533CA5237}" srcOrd="0" destOrd="0" presId="urn:microsoft.com/office/officeart/2005/8/layout/balance1"/>
    <dgm:cxn modelId="{C990C904-A9CD-459E-85DF-5E72D623D9C0}" type="presParOf" srcId="{2B7BD8CD-0DD6-4641-AD09-BE3B6E738475}" destId="{72A35F5F-D68A-47C2-B839-F89F76E264B6}" srcOrd="1" destOrd="0" presId="urn:microsoft.com/office/officeart/2005/8/layout/balance1"/>
    <dgm:cxn modelId="{684173C5-8C53-46E9-9DD8-CB6C7CABEB81}" type="presParOf" srcId="{68985F07-7A94-4155-BB7B-B4E24DAF1FCB}" destId="{EE242160-9C46-4FC4-9303-9D20B5CA3768}" srcOrd="2" destOrd="0" presId="urn:microsoft.com/office/officeart/2005/8/layout/balance1"/>
    <dgm:cxn modelId="{AEAC9D4E-BFDC-48EA-A361-8B3044CB7653}" type="presParOf" srcId="{EE242160-9C46-4FC4-9303-9D20B5CA3768}" destId="{70835D51-084B-4326-8232-2D635B67AC23}" srcOrd="0" destOrd="0" presId="urn:microsoft.com/office/officeart/2005/8/layout/balance1"/>
    <dgm:cxn modelId="{09A07917-9DA3-410C-8A7D-B765A6395ECC}" type="presParOf" srcId="{EE242160-9C46-4FC4-9303-9D20B5CA3768}" destId="{92ADA90A-3909-4FE5-BA81-8CBC2FD36271}" srcOrd="1" destOrd="0" presId="urn:microsoft.com/office/officeart/2005/8/layout/balance1"/>
    <dgm:cxn modelId="{B3EB5949-9BED-46C3-B6FA-0045935E3F98}" type="presParOf" srcId="{EE242160-9C46-4FC4-9303-9D20B5CA3768}" destId="{EEF7EBCD-2C61-4136-991D-151AC72ECBB4}" srcOrd="2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19890B-825C-4FCB-B4E2-AE7B92F7440D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5DF8D4-7B3D-4CE9-A129-24E3842EFBD0}">
      <dgm:prSet phldrT="[Text]" custT="1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US" sz="1200" b="1" dirty="0" smtClean="0"/>
            <a:t>Principles</a:t>
          </a:r>
          <a:endParaRPr lang="en-US" sz="1200" b="1" dirty="0"/>
        </a:p>
      </dgm:t>
    </dgm:pt>
    <dgm:pt modelId="{37F15BDD-9A6C-4D9C-A02E-C242910741B6}" type="parTrans" cxnId="{A18DDA0A-0682-447D-8833-B6CE81FE5CC1}">
      <dgm:prSet/>
      <dgm:spPr/>
      <dgm:t>
        <a:bodyPr/>
        <a:lstStyle/>
        <a:p>
          <a:endParaRPr lang="en-US"/>
        </a:p>
      </dgm:t>
    </dgm:pt>
    <dgm:pt modelId="{E82AFB12-0EDE-46E5-8378-BF8D5C120EA8}" type="sibTrans" cxnId="{A18DDA0A-0682-447D-8833-B6CE81FE5CC1}">
      <dgm:prSet/>
      <dgm:spPr/>
      <dgm:t>
        <a:bodyPr/>
        <a:lstStyle/>
        <a:p>
          <a:endParaRPr lang="en-US"/>
        </a:p>
      </dgm:t>
    </dgm:pt>
    <dgm:pt modelId="{CFB7213E-2C4B-4108-8AB3-576083390572}">
      <dgm:prSet phldrT="[Text]" custT="1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US" sz="1200" b="1" dirty="0" smtClean="0"/>
            <a:t>Rules</a:t>
          </a:r>
          <a:endParaRPr lang="en-US" sz="1200" b="1" dirty="0"/>
        </a:p>
      </dgm:t>
    </dgm:pt>
    <dgm:pt modelId="{DF3BDC93-B33F-470A-9AFF-EC794B65CB89}" type="parTrans" cxnId="{44662819-DC4F-4B66-B856-2E5787720050}">
      <dgm:prSet/>
      <dgm:spPr/>
      <dgm:t>
        <a:bodyPr/>
        <a:lstStyle/>
        <a:p>
          <a:endParaRPr lang="en-US"/>
        </a:p>
      </dgm:t>
    </dgm:pt>
    <dgm:pt modelId="{E7800EDC-C8F7-43D4-8958-5654F53F29D6}" type="sibTrans" cxnId="{44662819-DC4F-4B66-B856-2E5787720050}">
      <dgm:prSet/>
      <dgm:spPr/>
      <dgm:t>
        <a:bodyPr/>
        <a:lstStyle/>
        <a:p>
          <a:endParaRPr lang="en-US"/>
        </a:p>
      </dgm:t>
    </dgm:pt>
    <dgm:pt modelId="{F111F513-1DD7-4A8B-8002-8374DD12E177}" type="pres">
      <dgm:prSet presAssocID="{C219890B-825C-4FCB-B4E2-AE7B92F7440D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E3A778-0BC9-43DB-8076-BC7F76BAD062}" type="pres">
      <dgm:prSet presAssocID="{C219890B-825C-4FCB-B4E2-AE7B92F7440D}" presName="dummyMaxCanvas" presStyleCnt="0"/>
      <dgm:spPr/>
    </dgm:pt>
    <dgm:pt modelId="{5719B88E-D2B9-4ACD-90EC-2C3FE1A95119}" type="pres">
      <dgm:prSet presAssocID="{C219890B-825C-4FCB-B4E2-AE7B92F7440D}" presName="parentComposite" presStyleCnt="0"/>
      <dgm:spPr/>
    </dgm:pt>
    <dgm:pt modelId="{762F476D-8601-4411-8F43-F0C93FC36623}" type="pres">
      <dgm:prSet presAssocID="{C219890B-825C-4FCB-B4E2-AE7B92F7440D}" presName="parent1" presStyleLbl="alignAccFollowNode1" presStyleIdx="0" presStyleCnt="4" custScaleX="120967" custScaleY="237139" custLinFactY="97557" custLinFactNeighborX="-11142" custLinFactNeighborY="100000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2A1681D7-B0B6-46AD-A30C-05EF0AFD9E0A}" type="pres">
      <dgm:prSet presAssocID="{C219890B-825C-4FCB-B4E2-AE7B92F7440D}" presName="parent2" presStyleLbl="alignAccFollowNode1" presStyleIdx="1" presStyleCnt="4" custScaleX="123286" custScaleY="237139" custLinFactY="97557" custLinFactNeighborX="-6524" custLinFactNeighborY="100000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5425C141-E65A-46D5-B7D0-10D24954667C}" type="pres">
      <dgm:prSet presAssocID="{C219890B-825C-4FCB-B4E2-AE7B92F7440D}" presName="childrenComposite" presStyleCnt="0"/>
      <dgm:spPr/>
    </dgm:pt>
    <dgm:pt modelId="{C242EE48-B198-4244-A18F-F7DC76352D79}" type="pres">
      <dgm:prSet presAssocID="{C219890B-825C-4FCB-B4E2-AE7B92F7440D}" presName="dummyMaxCanvas_ChildArea" presStyleCnt="0"/>
      <dgm:spPr/>
    </dgm:pt>
    <dgm:pt modelId="{8F002478-1003-4A44-903F-B359362C55C3}" type="pres">
      <dgm:prSet presAssocID="{C219890B-825C-4FCB-B4E2-AE7B92F7440D}" presName="fulcrum" presStyleLbl="alignAccFollowNode1" presStyleIdx="2" presStyleCnt="4"/>
      <dgm:spPr/>
    </dgm:pt>
    <dgm:pt modelId="{859CF0D6-45BE-41A1-83AB-949E8B9D23E2}" type="pres">
      <dgm:prSet presAssocID="{C219890B-825C-4FCB-B4E2-AE7B92F7440D}" presName="balance_00" presStyleLbl="alignAccFollowNode1" presStyleIdx="3" presStyleCnt="4">
        <dgm:presLayoutVars>
          <dgm:bulletEnabled val="1"/>
        </dgm:presLayoutVars>
      </dgm:prSet>
      <dgm:spPr/>
    </dgm:pt>
  </dgm:ptLst>
  <dgm:cxnLst>
    <dgm:cxn modelId="{5065AA23-3F46-45EE-A08E-9AB1F2D38BB9}" type="presOf" srcId="{7B5DF8D4-7B3D-4CE9-A129-24E3842EFBD0}" destId="{762F476D-8601-4411-8F43-F0C93FC36623}" srcOrd="0" destOrd="0" presId="urn:microsoft.com/office/officeart/2005/8/layout/balance1"/>
    <dgm:cxn modelId="{819BB4DD-E89E-4D3B-9540-B6EF1D7F52F9}" type="presOf" srcId="{CFB7213E-2C4B-4108-8AB3-576083390572}" destId="{2A1681D7-B0B6-46AD-A30C-05EF0AFD9E0A}" srcOrd="0" destOrd="0" presId="urn:microsoft.com/office/officeart/2005/8/layout/balance1"/>
    <dgm:cxn modelId="{7E09435B-B860-4E4A-ACFD-FE3799843EF2}" type="presOf" srcId="{C219890B-825C-4FCB-B4E2-AE7B92F7440D}" destId="{F111F513-1DD7-4A8B-8002-8374DD12E177}" srcOrd="0" destOrd="0" presId="urn:microsoft.com/office/officeart/2005/8/layout/balance1"/>
    <dgm:cxn modelId="{A18DDA0A-0682-447D-8833-B6CE81FE5CC1}" srcId="{C219890B-825C-4FCB-B4E2-AE7B92F7440D}" destId="{7B5DF8D4-7B3D-4CE9-A129-24E3842EFBD0}" srcOrd="0" destOrd="0" parTransId="{37F15BDD-9A6C-4D9C-A02E-C242910741B6}" sibTransId="{E82AFB12-0EDE-46E5-8378-BF8D5C120EA8}"/>
    <dgm:cxn modelId="{44662819-DC4F-4B66-B856-2E5787720050}" srcId="{C219890B-825C-4FCB-B4E2-AE7B92F7440D}" destId="{CFB7213E-2C4B-4108-8AB3-576083390572}" srcOrd="1" destOrd="0" parTransId="{DF3BDC93-B33F-470A-9AFF-EC794B65CB89}" sibTransId="{E7800EDC-C8F7-43D4-8958-5654F53F29D6}"/>
    <dgm:cxn modelId="{960C0B83-619A-4F8C-8329-63C2C2321D15}" type="presParOf" srcId="{F111F513-1DD7-4A8B-8002-8374DD12E177}" destId="{C1E3A778-0BC9-43DB-8076-BC7F76BAD062}" srcOrd="0" destOrd="0" presId="urn:microsoft.com/office/officeart/2005/8/layout/balance1"/>
    <dgm:cxn modelId="{FBAB2C99-4025-4664-A968-B6392761C2D0}" type="presParOf" srcId="{F111F513-1DD7-4A8B-8002-8374DD12E177}" destId="{5719B88E-D2B9-4ACD-90EC-2C3FE1A95119}" srcOrd="1" destOrd="0" presId="urn:microsoft.com/office/officeart/2005/8/layout/balance1"/>
    <dgm:cxn modelId="{74B2AA78-1C12-4B12-81A8-798EE9977D2E}" type="presParOf" srcId="{5719B88E-D2B9-4ACD-90EC-2C3FE1A95119}" destId="{762F476D-8601-4411-8F43-F0C93FC36623}" srcOrd="0" destOrd="0" presId="urn:microsoft.com/office/officeart/2005/8/layout/balance1"/>
    <dgm:cxn modelId="{A76338A6-2605-4099-A244-21C4BAFCB747}" type="presParOf" srcId="{5719B88E-D2B9-4ACD-90EC-2C3FE1A95119}" destId="{2A1681D7-B0B6-46AD-A30C-05EF0AFD9E0A}" srcOrd="1" destOrd="0" presId="urn:microsoft.com/office/officeart/2005/8/layout/balance1"/>
    <dgm:cxn modelId="{F014D415-F7CE-4F04-8277-2E49EDF5FCB1}" type="presParOf" srcId="{F111F513-1DD7-4A8B-8002-8374DD12E177}" destId="{5425C141-E65A-46D5-B7D0-10D24954667C}" srcOrd="2" destOrd="0" presId="urn:microsoft.com/office/officeart/2005/8/layout/balance1"/>
    <dgm:cxn modelId="{93F7C768-D934-40C5-8A2B-2110481F97F6}" type="presParOf" srcId="{5425C141-E65A-46D5-B7D0-10D24954667C}" destId="{C242EE48-B198-4244-A18F-F7DC76352D79}" srcOrd="0" destOrd="0" presId="urn:microsoft.com/office/officeart/2005/8/layout/balance1"/>
    <dgm:cxn modelId="{64500737-CE95-4865-A259-3A76CBDD961D}" type="presParOf" srcId="{5425C141-E65A-46D5-B7D0-10D24954667C}" destId="{8F002478-1003-4A44-903F-B359362C55C3}" srcOrd="1" destOrd="0" presId="urn:microsoft.com/office/officeart/2005/8/layout/balance1"/>
    <dgm:cxn modelId="{B735290F-B5AE-411C-BB8B-21491984D2D2}" type="presParOf" srcId="{5425C141-E65A-46D5-B7D0-10D24954667C}" destId="{859CF0D6-45BE-41A1-83AB-949E8B9D23E2}" srcOrd="2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F1161E-854E-42D7-A82E-7FFA35284E86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76798C-FBF1-408C-B50D-C3A45AFAB009}">
      <dgm:prSet phldrT="[Text]" phldr="1"/>
      <dgm:spPr/>
      <dgm:t>
        <a:bodyPr/>
        <a:lstStyle/>
        <a:p>
          <a:endParaRPr lang="en-US"/>
        </a:p>
      </dgm:t>
    </dgm:pt>
    <dgm:pt modelId="{C6811A5B-54FA-4872-8395-5C2762D285E5}" type="parTrans" cxnId="{43AA6E8C-77D2-44B8-BBA4-7C390575C239}">
      <dgm:prSet/>
      <dgm:spPr/>
      <dgm:t>
        <a:bodyPr/>
        <a:lstStyle/>
        <a:p>
          <a:endParaRPr lang="en-US"/>
        </a:p>
      </dgm:t>
    </dgm:pt>
    <dgm:pt modelId="{68DF13DC-8C2A-478E-8842-76F3FBD9336E}" type="sibTrans" cxnId="{43AA6E8C-77D2-44B8-BBA4-7C390575C239}">
      <dgm:prSet/>
      <dgm:spPr/>
      <dgm:t>
        <a:bodyPr/>
        <a:lstStyle/>
        <a:p>
          <a:endParaRPr lang="en-US"/>
        </a:p>
      </dgm:t>
    </dgm:pt>
    <dgm:pt modelId="{2F41220B-1130-4E2C-BF69-91FF2E52248A}">
      <dgm:prSet phldrT="[Text]" phldr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en-US" dirty="0"/>
        </a:p>
      </dgm:t>
    </dgm:pt>
    <dgm:pt modelId="{6A825528-C258-47B8-A9D3-2C741C64C883}" type="parTrans" cxnId="{AB1544E2-438B-467D-9623-26C56E9E278A}">
      <dgm:prSet/>
      <dgm:spPr/>
      <dgm:t>
        <a:bodyPr/>
        <a:lstStyle/>
        <a:p>
          <a:endParaRPr lang="en-US"/>
        </a:p>
      </dgm:t>
    </dgm:pt>
    <dgm:pt modelId="{DDD7DB89-AD35-4F85-80F8-8EA82E7FE715}" type="sibTrans" cxnId="{AB1544E2-438B-467D-9623-26C56E9E278A}">
      <dgm:prSet/>
      <dgm:spPr/>
      <dgm:t>
        <a:bodyPr/>
        <a:lstStyle/>
        <a:p>
          <a:endParaRPr lang="en-US"/>
        </a:p>
      </dgm:t>
    </dgm:pt>
    <dgm:pt modelId="{1D11327E-F01B-4E7B-99DB-41E6F7E91E16}">
      <dgm:prSet phldrT="[Text]" phldr="1"/>
      <dgm:spPr/>
      <dgm:t>
        <a:bodyPr/>
        <a:lstStyle/>
        <a:p>
          <a:endParaRPr lang="en-US"/>
        </a:p>
      </dgm:t>
    </dgm:pt>
    <dgm:pt modelId="{08201D57-8A57-474C-822D-76544213ECC2}" type="parTrans" cxnId="{E204A58F-0AFE-4D78-B699-C2A4564DE7E9}">
      <dgm:prSet/>
      <dgm:spPr/>
      <dgm:t>
        <a:bodyPr/>
        <a:lstStyle/>
        <a:p>
          <a:endParaRPr lang="en-US"/>
        </a:p>
      </dgm:t>
    </dgm:pt>
    <dgm:pt modelId="{33E5037C-A9D1-4C1A-9BAA-EFCE74190868}" type="sibTrans" cxnId="{E204A58F-0AFE-4D78-B699-C2A4564DE7E9}">
      <dgm:prSet/>
      <dgm:spPr/>
      <dgm:t>
        <a:bodyPr/>
        <a:lstStyle/>
        <a:p>
          <a:endParaRPr lang="en-US"/>
        </a:p>
      </dgm:t>
    </dgm:pt>
    <dgm:pt modelId="{DD06A683-2FD4-4B97-8365-719055627D10}">
      <dgm:prSet phldrT="[Text]" phldr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en-US"/>
        </a:p>
      </dgm:t>
    </dgm:pt>
    <dgm:pt modelId="{8FDE5BCD-594C-43FF-A399-60687BBA2F24}" type="parTrans" cxnId="{A086D1BA-2FB6-4FC6-ACD2-D0FA29FD0758}">
      <dgm:prSet/>
      <dgm:spPr/>
      <dgm:t>
        <a:bodyPr/>
        <a:lstStyle/>
        <a:p>
          <a:endParaRPr lang="en-US"/>
        </a:p>
      </dgm:t>
    </dgm:pt>
    <dgm:pt modelId="{D5BD1ADB-A769-4DC8-BF29-B449F73A7EA8}" type="sibTrans" cxnId="{A086D1BA-2FB6-4FC6-ACD2-D0FA29FD0758}">
      <dgm:prSet/>
      <dgm:spPr/>
      <dgm:t>
        <a:bodyPr/>
        <a:lstStyle/>
        <a:p>
          <a:endParaRPr lang="en-US"/>
        </a:p>
      </dgm:t>
    </dgm:pt>
    <dgm:pt modelId="{CF9508DD-D959-4451-97D3-4268372E1BB0}">
      <dgm:prSet phldrT="[Text]" phldr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en-US" dirty="0"/>
        </a:p>
      </dgm:t>
    </dgm:pt>
    <dgm:pt modelId="{161E7852-EAD8-482C-A48A-FA757F2C2D5A}" type="parTrans" cxnId="{FF8AAB69-3039-4630-A699-BD334D4E64CC}">
      <dgm:prSet/>
      <dgm:spPr/>
      <dgm:t>
        <a:bodyPr/>
        <a:lstStyle/>
        <a:p>
          <a:endParaRPr lang="en-US"/>
        </a:p>
      </dgm:t>
    </dgm:pt>
    <dgm:pt modelId="{6850A126-5399-4411-8EAB-85764E9FB244}" type="sibTrans" cxnId="{FF8AAB69-3039-4630-A699-BD334D4E64CC}">
      <dgm:prSet/>
      <dgm:spPr/>
      <dgm:t>
        <a:bodyPr/>
        <a:lstStyle/>
        <a:p>
          <a:endParaRPr lang="en-US"/>
        </a:p>
      </dgm:t>
    </dgm:pt>
    <dgm:pt modelId="{50A29269-C1F0-4E59-8030-BBB2C2FE3121}" type="pres">
      <dgm:prSet presAssocID="{AFF1161E-854E-42D7-A82E-7FFA35284E86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06533A-75E5-47E5-8EB2-F0684861D827}" type="pres">
      <dgm:prSet presAssocID="{AFF1161E-854E-42D7-A82E-7FFA35284E86}" presName="dummyMaxCanvas" presStyleCnt="0"/>
      <dgm:spPr/>
    </dgm:pt>
    <dgm:pt modelId="{3259381B-D747-48D0-8288-5098D60795D3}" type="pres">
      <dgm:prSet presAssocID="{AFF1161E-854E-42D7-A82E-7FFA35284E86}" presName="parentComposite" presStyleCnt="0"/>
      <dgm:spPr/>
    </dgm:pt>
    <dgm:pt modelId="{4BB84E8D-6921-4AC7-8D35-38C86FF678A3}" type="pres">
      <dgm:prSet presAssocID="{AFF1161E-854E-42D7-A82E-7FFA35284E86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34B838B2-657B-4D6F-BBD2-7BD4D330E19F}" type="pres">
      <dgm:prSet presAssocID="{AFF1161E-854E-42D7-A82E-7FFA35284E86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1B62B2DC-6576-4F03-AF8A-B6753C44E075}" type="pres">
      <dgm:prSet presAssocID="{AFF1161E-854E-42D7-A82E-7FFA35284E86}" presName="childrenComposite" presStyleCnt="0"/>
      <dgm:spPr/>
    </dgm:pt>
    <dgm:pt modelId="{AA4C7F91-97EE-400B-96B0-A32E35C80BC6}" type="pres">
      <dgm:prSet presAssocID="{AFF1161E-854E-42D7-A82E-7FFA35284E86}" presName="dummyMaxCanvas_ChildArea" presStyleCnt="0"/>
      <dgm:spPr/>
    </dgm:pt>
    <dgm:pt modelId="{C902B2FD-1119-4A6B-AF6F-76CAA234FC62}" type="pres">
      <dgm:prSet presAssocID="{AFF1161E-854E-42D7-A82E-7FFA35284E86}" presName="fulcrum" presStyleLbl="alignAccFollowNode1" presStyleIdx="2" presStyleCnt="4"/>
      <dgm:spPr/>
    </dgm:pt>
    <dgm:pt modelId="{A4E5D2FF-6F35-404A-8848-B06ED89BBB93}" type="pres">
      <dgm:prSet presAssocID="{AFF1161E-854E-42D7-A82E-7FFA35284E86}" presName="balance_12" presStyleLbl="alignAccFollowNode1" presStyleIdx="3" presStyleCnt="4">
        <dgm:presLayoutVars>
          <dgm:bulletEnabled val="1"/>
        </dgm:presLayoutVars>
      </dgm:prSet>
      <dgm:spPr/>
    </dgm:pt>
    <dgm:pt modelId="{3E1CDFF2-050D-48D8-BB51-AEC11276C88F}" type="pres">
      <dgm:prSet presAssocID="{AFF1161E-854E-42D7-A82E-7FFA35284E86}" presName="right_12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6B2549-73CE-445B-854C-32712BF1E3E9}" type="pres">
      <dgm:prSet presAssocID="{AFF1161E-854E-42D7-A82E-7FFA35284E86}" presName="right_12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02D118-DB47-42CE-B466-04BE9D193401}" type="pres">
      <dgm:prSet presAssocID="{AFF1161E-854E-42D7-A82E-7FFA35284E86}" presName="left_12_1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0715FC5-BA82-4A69-BA3D-362AC1A9A6AE}" type="presOf" srcId="{2F41220B-1130-4E2C-BF69-91FF2E52248A}" destId="{ED02D118-DB47-42CE-B466-04BE9D193401}" srcOrd="0" destOrd="0" presId="urn:microsoft.com/office/officeart/2005/8/layout/balance1"/>
    <dgm:cxn modelId="{AB1544E2-438B-467D-9623-26C56E9E278A}" srcId="{5876798C-FBF1-408C-B50D-C3A45AFAB009}" destId="{2F41220B-1130-4E2C-BF69-91FF2E52248A}" srcOrd="0" destOrd="0" parTransId="{6A825528-C258-47B8-A9D3-2C741C64C883}" sibTransId="{DDD7DB89-AD35-4F85-80F8-8EA82E7FE715}"/>
    <dgm:cxn modelId="{E31FEE49-DD4C-4A99-B8A2-B840EC1B606A}" type="presOf" srcId="{1D11327E-F01B-4E7B-99DB-41E6F7E91E16}" destId="{34B838B2-657B-4D6F-BBD2-7BD4D330E19F}" srcOrd="0" destOrd="0" presId="urn:microsoft.com/office/officeart/2005/8/layout/balance1"/>
    <dgm:cxn modelId="{A086D1BA-2FB6-4FC6-ACD2-D0FA29FD0758}" srcId="{1D11327E-F01B-4E7B-99DB-41E6F7E91E16}" destId="{DD06A683-2FD4-4B97-8365-719055627D10}" srcOrd="0" destOrd="0" parTransId="{8FDE5BCD-594C-43FF-A399-60687BBA2F24}" sibTransId="{D5BD1ADB-A769-4DC8-BF29-B449F73A7EA8}"/>
    <dgm:cxn modelId="{C23F2A9A-1200-43FE-A317-84E64F6746D7}" type="presOf" srcId="{DD06A683-2FD4-4B97-8365-719055627D10}" destId="{3E1CDFF2-050D-48D8-BB51-AEC11276C88F}" srcOrd="0" destOrd="0" presId="urn:microsoft.com/office/officeart/2005/8/layout/balance1"/>
    <dgm:cxn modelId="{696CB188-6857-4515-B668-978BE2802B15}" type="presOf" srcId="{CF9508DD-D959-4451-97D3-4268372E1BB0}" destId="{C26B2549-73CE-445B-854C-32712BF1E3E9}" srcOrd="0" destOrd="0" presId="urn:microsoft.com/office/officeart/2005/8/layout/balance1"/>
    <dgm:cxn modelId="{9D15618B-C121-42C1-9F4D-BE085C23F1E1}" type="presOf" srcId="{AFF1161E-854E-42D7-A82E-7FFA35284E86}" destId="{50A29269-C1F0-4E59-8030-BBB2C2FE3121}" srcOrd="0" destOrd="0" presId="urn:microsoft.com/office/officeart/2005/8/layout/balance1"/>
    <dgm:cxn modelId="{43AA6E8C-77D2-44B8-BBA4-7C390575C239}" srcId="{AFF1161E-854E-42D7-A82E-7FFA35284E86}" destId="{5876798C-FBF1-408C-B50D-C3A45AFAB009}" srcOrd="0" destOrd="0" parTransId="{C6811A5B-54FA-4872-8395-5C2762D285E5}" sibTransId="{68DF13DC-8C2A-478E-8842-76F3FBD9336E}"/>
    <dgm:cxn modelId="{CE6749A8-B8F8-4D54-B9F2-5B0B7CFE2186}" type="presOf" srcId="{5876798C-FBF1-408C-B50D-C3A45AFAB009}" destId="{4BB84E8D-6921-4AC7-8D35-38C86FF678A3}" srcOrd="0" destOrd="0" presId="urn:microsoft.com/office/officeart/2005/8/layout/balance1"/>
    <dgm:cxn modelId="{FF8AAB69-3039-4630-A699-BD334D4E64CC}" srcId="{1D11327E-F01B-4E7B-99DB-41E6F7E91E16}" destId="{CF9508DD-D959-4451-97D3-4268372E1BB0}" srcOrd="1" destOrd="0" parTransId="{161E7852-EAD8-482C-A48A-FA757F2C2D5A}" sibTransId="{6850A126-5399-4411-8EAB-85764E9FB244}"/>
    <dgm:cxn modelId="{E204A58F-0AFE-4D78-B699-C2A4564DE7E9}" srcId="{AFF1161E-854E-42D7-A82E-7FFA35284E86}" destId="{1D11327E-F01B-4E7B-99DB-41E6F7E91E16}" srcOrd="1" destOrd="0" parTransId="{08201D57-8A57-474C-822D-76544213ECC2}" sibTransId="{33E5037C-A9D1-4C1A-9BAA-EFCE74190868}"/>
    <dgm:cxn modelId="{E756FCDB-34BA-4437-8FF0-FC28D77B34B2}" type="presParOf" srcId="{50A29269-C1F0-4E59-8030-BBB2C2FE3121}" destId="{FC06533A-75E5-47E5-8EB2-F0684861D827}" srcOrd="0" destOrd="0" presId="urn:microsoft.com/office/officeart/2005/8/layout/balance1"/>
    <dgm:cxn modelId="{C49417CB-5FFB-41A1-8268-83A8CAAE73E0}" type="presParOf" srcId="{50A29269-C1F0-4E59-8030-BBB2C2FE3121}" destId="{3259381B-D747-48D0-8288-5098D60795D3}" srcOrd="1" destOrd="0" presId="urn:microsoft.com/office/officeart/2005/8/layout/balance1"/>
    <dgm:cxn modelId="{51CDDB10-3D5D-462F-A12F-6E509F6DA4B0}" type="presParOf" srcId="{3259381B-D747-48D0-8288-5098D60795D3}" destId="{4BB84E8D-6921-4AC7-8D35-38C86FF678A3}" srcOrd="0" destOrd="0" presId="urn:microsoft.com/office/officeart/2005/8/layout/balance1"/>
    <dgm:cxn modelId="{691D7828-6274-46CB-A6EC-FF0D47E0183F}" type="presParOf" srcId="{3259381B-D747-48D0-8288-5098D60795D3}" destId="{34B838B2-657B-4D6F-BBD2-7BD4D330E19F}" srcOrd="1" destOrd="0" presId="urn:microsoft.com/office/officeart/2005/8/layout/balance1"/>
    <dgm:cxn modelId="{FFDCFFD5-7E36-4418-821C-2390EE540209}" type="presParOf" srcId="{50A29269-C1F0-4E59-8030-BBB2C2FE3121}" destId="{1B62B2DC-6576-4F03-AF8A-B6753C44E075}" srcOrd="2" destOrd="0" presId="urn:microsoft.com/office/officeart/2005/8/layout/balance1"/>
    <dgm:cxn modelId="{72BEAD7A-774F-4A22-AA9A-A6C6BB5C6855}" type="presParOf" srcId="{1B62B2DC-6576-4F03-AF8A-B6753C44E075}" destId="{AA4C7F91-97EE-400B-96B0-A32E35C80BC6}" srcOrd="0" destOrd="0" presId="urn:microsoft.com/office/officeart/2005/8/layout/balance1"/>
    <dgm:cxn modelId="{D7CCE4DD-B4AF-4548-B6D1-03A767B401D2}" type="presParOf" srcId="{1B62B2DC-6576-4F03-AF8A-B6753C44E075}" destId="{C902B2FD-1119-4A6B-AF6F-76CAA234FC62}" srcOrd="1" destOrd="0" presId="urn:microsoft.com/office/officeart/2005/8/layout/balance1"/>
    <dgm:cxn modelId="{80D1C16A-7972-4F9C-8892-C1A13DB75DC6}" type="presParOf" srcId="{1B62B2DC-6576-4F03-AF8A-B6753C44E075}" destId="{A4E5D2FF-6F35-404A-8848-B06ED89BBB93}" srcOrd="2" destOrd="0" presId="urn:microsoft.com/office/officeart/2005/8/layout/balance1"/>
    <dgm:cxn modelId="{077A6B09-44F0-4C5B-8FCF-907E100C9716}" type="presParOf" srcId="{1B62B2DC-6576-4F03-AF8A-B6753C44E075}" destId="{3E1CDFF2-050D-48D8-BB51-AEC11276C88F}" srcOrd="3" destOrd="0" presId="urn:microsoft.com/office/officeart/2005/8/layout/balance1"/>
    <dgm:cxn modelId="{FC1E2DC9-0DE2-40B2-83D3-58B5130C844E}" type="presParOf" srcId="{1B62B2DC-6576-4F03-AF8A-B6753C44E075}" destId="{C26B2549-73CE-445B-854C-32712BF1E3E9}" srcOrd="4" destOrd="0" presId="urn:microsoft.com/office/officeart/2005/8/layout/balance1"/>
    <dgm:cxn modelId="{359FB3E9-2CAF-438D-A4F5-9D4309893936}" type="presParOf" srcId="{1B62B2DC-6576-4F03-AF8A-B6753C44E075}" destId="{ED02D118-DB47-42CE-B466-04BE9D193401}" srcOrd="5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68E5A58-E688-44E8-8CFD-96F42369FCB5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A6504E-34FC-48DA-A7DF-68B76CC4C4C4}">
      <dgm:prSet phldrT="[Text]"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sz="1400" dirty="0" smtClean="0"/>
            <a:t>Benefits</a:t>
          </a:r>
          <a:endParaRPr lang="en-US" sz="1400" dirty="0"/>
        </a:p>
      </dgm:t>
    </dgm:pt>
    <dgm:pt modelId="{E542016A-1150-4532-B7CA-BC8F9BF6DBBF}" type="parTrans" cxnId="{526C0D46-FAF4-4AEA-918A-3CEFF839DC5C}">
      <dgm:prSet/>
      <dgm:spPr/>
      <dgm:t>
        <a:bodyPr/>
        <a:lstStyle/>
        <a:p>
          <a:endParaRPr lang="en-US"/>
        </a:p>
      </dgm:t>
    </dgm:pt>
    <dgm:pt modelId="{70DF0F80-6869-4213-9491-0D96B663A57B}" type="sibTrans" cxnId="{526C0D46-FAF4-4AEA-918A-3CEFF839DC5C}">
      <dgm:prSet/>
      <dgm:spPr/>
      <dgm:t>
        <a:bodyPr/>
        <a:lstStyle/>
        <a:p>
          <a:endParaRPr lang="en-US"/>
        </a:p>
      </dgm:t>
    </dgm:pt>
    <dgm:pt modelId="{1E405428-C84E-4BBA-A0FB-B546ECE918DE}">
      <dgm:prSet phldrT="[Text]"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sz="1400" dirty="0" smtClean="0"/>
            <a:t>Costs</a:t>
          </a:r>
          <a:endParaRPr lang="en-US" sz="1400" dirty="0"/>
        </a:p>
      </dgm:t>
    </dgm:pt>
    <dgm:pt modelId="{1BAD8A88-1CEB-460D-BD75-75B59FC25BE7}" type="parTrans" cxnId="{908B7FB2-6624-4110-919B-EF3F4DDC2796}">
      <dgm:prSet/>
      <dgm:spPr/>
      <dgm:t>
        <a:bodyPr/>
        <a:lstStyle/>
        <a:p>
          <a:endParaRPr lang="en-US"/>
        </a:p>
      </dgm:t>
    </dgm:pt>
    <dgm:pt modelId="{08C84162-91AB-4D29-A11C-386B40C3CC74}" type="sibTrans" cxnId="{908B7FB2-6624-4110-919B-EF3F4DDC2796}">
      <dgm:prSet/>
      <dgm:spPr/>
      <dgm:t>
        <a:bodyPr/>
        <a:lstStyle/>
        <a:p>
          <a:endParaRPr lang="en-US"/>
        </a:p>
      </dgm:t>
    </dgm:pt>
    <dgm:pt modelId="{4AE7CDF1-ECB9-4FD5-8C6E-E83CAE9D9328}">
      <dgm:prSet phldrT="[Text]" phldr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en-US"/>
        </a:p>
      </dgm:t>
    </dgm:pt>
    <dgm:pt modelId="{2F1E838F-57F5-4B3A-8E79-5117A86AFDEE}" type="parTrans" cxnId="{21BBB0B4-359D-44FA-B7EB-075DDFE9259D}">
      <dgm:prSet/>
      <dgm:spPr/>
      <dgm:t>
        <a:bodyPr/>
        <a:lstStyle/>
        <a:p>
          <a:endParaRPr lang="en-US"/>
        </a:p>
      </dgm:t>
    </dgm:pt>
    <dgm:pt modelId="{F4A720B6-CB08-4AAF-9C32-BE00E856A637}" type="sibTrans" cxnId="{21BBB0B4-359D-44FA-B7EB-075DDFE9259D}">
      <dgm:prSet/>
      <dgm:spPr/>
      <dgm:t>
        <a:bodyPr/>
        <a:lstStyle/>
        <a:p>
          <a:endParaRPr lang="en-US"/>
        </a:p>
      </dgm:t>
    </dgm:pt>
    <dgm:pt modelId="{9F285B5B-348A-45C9-9C0E-18BDB0A7A408}">
      <dgm:prSet phldrT="[Text]" phldr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en-US"/>
        </a:p>
      </dgm:t>
    </dgm:pt>
    <dgm:pt modelId="{D40BE1C3-F23C-4184-89A2-64B9C8E75D94}" type="sibTrans" cxnId="{112713CA-5E7A-4B06-8111-153276C4AAF4}">
      <dgm:prSet/>
      <dgm:spPr/>
      <dgm:t>
        <a:bodyPr/>
        <a:lstStyle/>
        <a:p>
          <a:endParaRPr lang="en-US"/>
        </a:p>
      </dgm:t>
    </dgm:pt>
    <dgm:pt modelId="{C86DE38F-FE74-4240-8097-588BD7E57E71}" type="parTrans" cxnId="{112713CA-5E7A-4B06-8111-153276C4AAF4}">
      <dgm:prSet/>
      <dgm:spPr/>
      <dgm:t>
        <a:bodyPr/>
        <a:lstStyle/>
        <a:p>
          <a:endParaRPr lang="en-US"/>
        </a:p>
      </dgm:t>
    </dgm:pt>
    <dgm:pt modelId="{9B5B3F4E-53A9-490C-8BCC-5D9989114765}">
      <dgm:prSet phldrT="[Text]" phldr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en-US"/>
        </a:p>
      </dgm:t>
    </dgm:pt>
    <dgm:pt modelId="{3D604FB3-A76F-4C9C-896E-1CF51AF3D2BE}" type="sibTrans" cxnId="{A4222696-8B4B-49B0-ACB7-1468E1E894B1}">
      <dgm:prSet/>
      <dgm:spPr/>
      <dgm:t>
        <a:bodyPr/>
        <a:lstStyle/>
        <a:p>
          <a:endParaRPr lang="en-US"/>
        </a:p>
      </dgm:t>
    </dgm:pt>
    <dgm:pt modelId="{9AEF996E-95F9-45F8-B006-6B0540216E22}" type="parTrans" cxnId="{A4222696-8B4B-49B0-ACB7-1468E1E894B1}">
      <dgm:prSet/>
      <dgm:spPr/>
      <dgm:t>
        <a:bodyPr/>
        <a:lstStyle/>
        <a:p>
          <a:endParaRPr lang="en-US"/>
        </a:p>
      </dgm:t>
    </dgm:pt>
    <dgm:pt modelId="{6849F82F-D4D2-481E-B079-86F08F3FEE69}" type="pres">
      <dgm:prSet presAssocID="{C68E5A58-E688-44E8-8CFD-96F42369FCB5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05C3BBB-C08C-4C53-9613-CE1F513E41E8}" type="pres">
      <dgm:prSet presAssocID="{C68E5A58-E688-44E8-8CFD-96F42369FCB5}" presName="dummyMaxCanvas" presStyleCnt="0"/>
      <dgm:spPr/>
    </dgm:pt>
    <dgm:pt modelId="{F85480E2-E752-4DBF-B74C-CB9E0F64F582}" type="pres">
      <dgm:prSet presAssocID="{C68E5A58-E688-44E8-8CFD-96F42369FCB5}" presName="parentComposite" presStyleCnt="0"/>
      <dgm:spPr/>
    </dgm:pt>
    <dgm:pt modelId="{544BB7AF-59E2-48B4-A131-CBAFBA0561D7}" type="pres">
      <dgm:prSet presAssocID="{C68E5A58-E688-44E8-8CFD-96F42369FCB5}" presName="parent1" presStyleLbl="alignAccFollowNode1" presStyleIdx="0" presStyleCnt="4" custScaleX="124778" custLinFactY="12216" custLinFactNeighborX="9529" custLinFactNeighborY="100000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5640A2F7-F0D7-48D5-8845-503474CCDCDB}" type="pres">
      <dgm:prSet presAssocID="{C68E5A58-E688-44E8-8CFD-96F42369FCB5}" presName="parent2" presStyleLbl="alignAccFollowNode1" presStyleIdx="1" presStyleCnt="4" custScaleX="115139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AA858AFB-6586-47D9-89DF-5E63FBA1A049}" type="pres">
      <dgm:prSet presAssocID="{C68E5A58-E688-44E8-8CFD-96F42369FCB5}" presName="childrenComposite" presStyleCnt="0"/>
      <dgm:spPr/>
    </dgm:pt>
    <dgm:pt modelId="{4387FAB8-8703-47E2-BA8F-0CB35D486C3F}" type="pres">
      <dgm:prSet presAssocID="{C68E5A58-E688-44E8-8CFD-96F42369FCB5}" presName="dummyMaxCanvas_ChildArea" presStyleCnt="0"/>
      <dgm:spPr/>
    </dgm:pt>
    <dgm:pt modelId="{570F1EF4-3F4C-4C0A-8364-C43C7576DAC8}" type="pres">
      <dgm:prSet presAssocID="{C68E5A58-E688-44E8-8CFD-96F42369FCB5}" presName="fulcrum" presStyleLbl="alignAccFollowNode1" presStyleIdx="2" presStyleCnt="4"/>
      <dgm:spPr/>
    </dgm:pt>
    <dgm:pt modelId="{E69C3E20-87CE-4519-94D0-4A754446F6E6}" type="pres">
      <dgm:prSet presAssocID="{C68E5A58-E688-44E8-8CFD-96F42369FCB5}" presName="balance_12" presStyleLbl="alignAccFollowNode1" presStyleIdx="3" presStyleCnt="4">
        <dgm:presLayoutVars>
          <dgm:bulletEnabled val="1"/>
        </dgm:presLayoutVars>
      </dgm:prSet>
      <dgm:spPr/>
    </dgm:pt>
    <dgm:pt modelId="{56CD3668-E0AA-4D97-9A3D-EA958138F49F}" type="pres">
      <dgm:prSet presAssocID="{C68E5A58-E688-44E8-8CFD-96F42369FCB5}" presName="right_12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2D6188-3788-4CE6-B2E1-A91E26D3C272}" type="pres">
      <dgm:prSet presAssocID="{C68E5A58-E688-44E8-8CFD-96F42369FCB5}" presName="right_12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C09079-4C51-4697-AAAD-6AB9DA635E7C}" type="pres">
      <dgm:prSet presAssocID="{C68E5A58-E688-44E8-8CFD-96F42369FCB5}" presName="left_12_1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1E0BB0-6E4F-48FE-B6FB-C5ECB5BF2A5C}" type="presOf" srcId="{C3A6504E-34FC-48DA-A7DF-68B76CC4C4C4}" destId="{544BB7AF-59E2-48B4-A131-CBAFBA0561D7}" srcOrd="0" destOrd="0" presId="urn:microsoft.com/office/officeart/2005/8/layout/balance1"/>
    <dgm:cxn modelId="{1C8A9C9C-F5B4-4C8A-B030-688B4452CBD8}" type="presOf" srcId="{4AE7CDF1-ECB9-4FD5-8C6E-E83CAE9D9328}" destId="{56CD3668-E0AA-4D97-9A3D-EA958138F49F}" srcOrd="0" destOrd="0" presId="urn:microsoft.com/office/officeart/2005/8/layout/balance1"/>
    <dgm:cxn modelId="{526C0D46-FAF4-4AEA-918A-3CEFF839DC5C}" srcId="{C68E5A58-E688-44E8-8CFD-96F42369FCB5}" destId="{C3A6504E-34FC-48DA-A7DF-68B76CC4C4C4}" srcOrd="0" destOrd="0" parTransId="{E542016A-1150-4532-B7CA-BC8F9BF6DBBF}" sibTransId="{70DF0F80-6869-4213-9491-0D96B663A57B}"/>
    <dgm:cxn modelId="{112713CA-5E7A-4B06-8111-153276C4AAF4}" srcId="{C3A6504E-34FC-48DA-A7DF-68B76CC4C4C4}" destId="{9F285B5B-348A-45C9-9C0E-18BDB0A7A408}" srcOrd="0" destOrd="0" parTransId="{C86DE38F-FE74-4240-8097-588BD7E57E71}" sibTransId="{D40BE1C3-F23C-4184-89A2-64B9C8E75D94}"/>
    <dgm:cxn modelId="{21BBB0B4-359D-44FA-B7EB-075DDFE9259D}" srcId="{1E405428-C84E-4BBA-A0FB-B546ECE918DE}" destId="{4AE7CDF1-ECB9-4FD5-8C6E-E83CAE9D9328}" srcOrd="0" destOrd="0" parTransId="{2F1E838F-57F5-4B3A-8E79-5117A86AFDEE}" sibTransId="{F4A720B6-CB08-4AAF-9C32-BE00E856A637}"/>
    <dgm:cxn modelId="{061DD988-DF83-40B6-A16E-FE85C003C54B}" type="presOf" srcId="{1E405428-C84E-4BBA-A0FB-B546ECE918DE}" destId="{5640A2F7-F0D7-48D5-8845-503474CCDCDB}" srcOrd="0" destOrd="0" presId="urn:microsoft.com/office/officeart/2005/8/layout/balance1"/>
    <dgm:cxn modelId="{908B7FB2-6624-4110-919B-EF3F4DDC2796}" srcId="{C68E5A58-E688-44E8-8CFD-96F42369FCB5}" destId="{1E405428-C84E-4BBA-A0FB-B546ECE918DE}" srcOrd="1" destOrd="0" parTransId="{1BAD8A88-1CEB-460D-BD75-75B59FC25BE7}" sibTransId="{08C84162-91AB-4D29-A11C-386B40C3CC74}"/>
    <dgm:cxn modelId="{A4222696-8B4B-49B0-ACB7-1468E1E894B1}" srcId="{1E405428-C84E-4BBA-A0FB-B546ECE918DE}" destId="{9B5B3F4E-53A9-490C-8BCC-5D9989114765}" srcOrd="1" destOrd="0" parTransId="{9AEF996E-95F9-45F8-B006-6B0540216E22}" sibTransId="{3D604FB3-A76F-4C9C-896E-1CF51AF3D2BE}"/>
    <dgm:cxn modelId="{F2371631-7DAB-42A6-B458-15B166448358}" type="presOf" srcId="{9F285B5B-348A-45C9-9C0E-18BDB0A7A408}" destId="{94C09079-4C51-4697-AAAD-6AB9DA635E7C}" srcOrd="0" destOrd="0" presId="urn:microsoft.com/office/officeart/2005/8/layout/balance1"/>
    <dgm:cxn modelId="{1D9945B9-9F02-424C-8418-9BAF729A0241}" type="presOf" srcId="{9B5B3F4E-53A9-490C-8BCC-5D9989114765}" destId="{232D6188-3788-4CE6-B2E1-A91E26D3C272}" srcOrd="0" destOrd="0" presId="urn:microsoft.com/office/officeart/2005/8/layout/balance1"/>
    <dgm:cxn modelId="{099128CD-00E4-4792-8D7D-B0E9C308F25A}" type="presOf" srcId="{C68E5A58-E688-44E8-8CFD-96F42369FCB5}" destId="{6849F82F-D4D2-481E-B079-86F08F3FEE69}" srcOrd="0" destOrd="0" presId="urn:microsoft.com/office/officeart/2005/8/layout/balance1"/>
    <dgm:cxn modelId="{68BA4454-E26A-4185-B54A-184D47D03D94}" type="presParOf" srcId="{6849F82F-D4D2-481E-B079-86F08F3FEE69}" destId="{705C3BBB-C08C-4C53-9613-CE1F513E41E8}" srcOrd="0" destOrd="0" presId="urn:microsoft.com/office/officeart/2005/8/layout/balance1"/>
    <dgm:cxn modelId="{266CF862-F6B7-439C-A3B5-50C8EF73258A}" type="presParOf" srcId="{6849F82F-D4D2-481E-B079-86F08F3FEE69}" destId="{F85480E2-E752-4DBF-B74C-CB9E0F64F582}" srcOrd="1" destOrd="0" presId="urn:microsoft.com/office/officeart/2005/8/layout/balance1"/>
    <dgm:cxn modelId="{0C7B6FF6-7252-49A8-83AD-34A79AB4D011}" type="presParOf" srcId="{F85480E2-E752-4DBF-B74C-CB9E0F64F582}" destId="{544BB7AF-59E2-48B4-A131-CBAFBA0561D7}" srcOrd="0" destOrd="0" presId="urn:microsoft.com/office/officeart/2005/8/layout/balance1"/>
    <dgm:cxn modelId="{D3E158B2-12D4-40F8-84D1-CC67C2D14119}" type="presParOf" srcId="{F85480E2-E752-4DBF-B74C-CB9E0F64F582}" destId="{5640A2F7-F0D7-48D5-8845-503474CCDCDB}" srcOrd="1" destOrd="0" presId="urn:microsoft.com/office/officeart/2005/8/layout/balance1"/>
    <dgm:cxn modelId="{E5978B57-E652-4839-8729-3C196925E351}" type="presParOf" srcId="{6849F82F-D4D2-481E-B079-86F08F3FEE69}" destId="{AA858AFB-6586-47D9-89DF-5E63FBA1A049}" srcOrd="2" destOrd="0" presId="urn:microsoft.com/office/officeart/2005/8/layout/balance1"/>
    <dgm:cxn modelId="{95089233-7FF1-4EFF-9546-E3483BA168BF}" type="presParOf" srcId="{AA858AFB-6586-47D9-89DF-5E63FBA1A049}" destId="{4387FAB8-8703-47E2-BA8F-0CB35D486C3F}" srcOrd="0" destOrd="0" presId="urn:microsoft.com/office/officeart/2005/8/layout/balance1"/>
    <dgm:cxn modelId="{EE10834E-13D0-45EB-8028-8ACC18F3B011}" type="presParOf" srcId="{AA858AFB-6586-47D9-89DF-5E63FBA1A049}" destId="{570F1EF4-3F4C-4C0A-8364-C43C7576DAC8}" srcOrd="1" destOrd="0" presId="urn:microsoft.com/office/officeart/2005/8/layout/balance1"/>
    <dgm:cxn modelId="{1E38F83D-10AB-4319-B932-41D56D1C206A}" type="presParOf" srcId="{AA858AFB-6586-47D9-89DF-5E63FBA1A049}" destId="{E69C3E20-87CE-4519-94D0-4A754446F6E6}" srcOrd="2" destOrd="0" presId="urn:microsoft.com/office/officeart/2005/8/layout/balance1"/>
    <dgm:cxn modelId="{475B6742-93A2-40F6-9CD0-EFAD37A31B69}" type="presParOf" srcId="{AA858AFB-6586-47D9-89DF-5E63FBA1A049}" destId="{56CD3668-E0AA-4D97-9A3D-EA958138F49F}" srcOrd="3" destOrd="0" presId="urn:microsoft.com/office/officeart/2005/8/layout/balance1"/>
    <dgm:cxn modelId="{3E036923-2CD5-4D36-80FE-CF26F1F5114B}" type="presParOf" srcId="{AA858AFB-6586-47D9-89DF-5E63FBA1A049}" destId="{232D6188-3788-4CE6-B2E1-A91E26D3C272}" srcOrd="4" destOrd="0" presId="urn:microsoft.com/office/officeart/2005/8/layout/balance1"/>
    <dgm:cxn modelId="{928D76A3-1085-4D4A-8895-CB2975E8D96F}" type="presParOf" srcId="{AA858AFB-6586-47D9-89DF-5E63FBA1A049}" destId="{94C09079-4C51-4697-AAAD-6AB9DA635E7C}" srcOrd="5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F124B2-82F7-4239-B7EE-BCE533CA5237}">
      <dsp:nvSpPr>
        <dsp:cNvPr id="0" name=""/>
        <dsp:cNvSpPr/>
      </dsp:nvSpPr>
      <dsp:spPr>
        <a:xfrm>
          <a:off x="518268" y="406388"/>
          <a:ext cx="1088642" cy="1270764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Familiarity/ self-interest threats</a:t>
          </a:r>
          <a:endParaRPr lang="en-US" sz="1200" b="1" kern="1200" dirty="0"/>
        </a:p>
      </dsp:txBody>
      <dsp:txXfrm>
        <a:off x="550153" y="438273"/>
        <a:ext cx="1024872" cy="1206994"/>
      </dsp:txXfrm>
    </dsp:sp>
    <dsp:sp modelId="{72A35F5F-D68A-47C2-B839-F89F76E264B6}">
      <dsp:nvSpPr>
        <dsp:cNvPr id="0" name=""/>
        <dsp:cNvSpPr/>
      </dsp:nvSpPr>
      <dsp:spPr>
        <a:xfrm>
          <a:off x="1898290" y="394071"/>
          <a:ext cx="1061794" cy="1295398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Knowledge and experience</a:t>
          </a:r>
          <a:endParaRPr lang="en-US" sz="1200" b="1" kern="1200" dirty="0"/>
        </a:p>
      </dsp:txBody>
      <dsp:txXfrm>
        <a:off x="1929389" y="425170"/>
        <a:ext cx="999596" cy="1233200"/>
      </dsp:txXfrm>
    </dsp:sp>
    <dsp:sp modelId="{92ADA90A-3909-4FE5-BA81-8CBC2FD36271}">
      <dsp:nvSpPr>
        <dsp:cNvPr id="0" name=""/>
        <dsp:cNvSpPr/>
      </dsp:nvSpPr>
      <dsp:spPr>
        <a:xfrm>
          <a:off x="1538292" y="1946399"/>
          <a:ext cx="304228" cy="304228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F7EBCD-2C61-4136-991D-151AC72ECBB4}">
      <dsp:nvSpPr>
        <dsp:cNvPr id="0" name=""/>
        <dsp:cNvSpPr/>
      </dsp:nvSpPr>
      <dsp:spPr>
        <a:xfrm>
          <a:off x="777722" y="1819029"/>
          <a:ext cx="1825368" cy="12331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2F476D-8601-4411-8F43-F0C93FC36623}">
      <dsp:nvSpPr>
        <dsp:cNvPr id="0" name=""/>
        <dsp:cNvSpPr/>
      </dsp:nvSpPr>
      <dsp:spPr>
        <a:xfrm>
          <a:off x="457203" y="700983"/>
          <a:ext cx="934834" cy="1018118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Principles</a:t>
          </a:r>
          <a:endParaRPr lang="en-US" sz="1200" b="1" kern="1200" dirty="0"/>
        </a:p>
      </dsp:txBody>
      <dsp:txXfrm>
        <a:off x="484583" y="728363"/>
        <a:ext cx="880074" cy="963358"/>
      </dsp:txXfrm>
    </dsp:sp>
    <dsp:sp modelId="{2A1681D7-B0B6-46AD-A30C-05EF0AFD9E0A}">
      <dsp:nvSpPr>
        <dsp:cNvPr id="0" name=""/>
        <dsp:cNvSpPr/>
      </dsp:nvSpPr>
      <dsp:spPr>
        <a:xfrm>
          <a:off x="1600198" y="700983"/>
          <a:ext cx="952755" cy="1018118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Rules</a:t>
          </a:r>
          <a:endParaRPr lang="en-US" sz="1200" b="1" kern="1200" dirty="0"/>
        </a:p>
      </dsp:txBody>
      <dsp:txXfrm>
        <a:off x="1628103" y="728888"/>
        <a:ext cx="896945" cy="962308"/>
      </dsp:txXfrm>
    </dsp:sp>
    <dsp:sp modelId="{8F002478-1003-4A44-903F-B359362C55C3}">
      <dsp:nvSpPr>
        <dsp:cNvPr id="0" name=""/>
        <dsp:cNvSpPr/>
      </dsp:nvSpPr>
      <dsp:spPr>
        <a:xfrm>
          <a:off x="1412340" y="1971865"/>
          <a:ext cx="322000" cy="322000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9CF0D6-45BE-41A1-83AB-949E8B9D23E2}">
      <dsp:nvSpPr>
        <dsp:cNvPr id="0" name=""/>
        <dsp:cNvSpPr/>
      </dsp:nvSpPr>
      <dsp:spPr>
        <a:xfrm>
          <a:off x="607339" y="1837054"/>
          <a:ext cx="1932003" cy="13051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4E8D-6921-4AC7-8D35-38C86FF678A3}">
      <dsp:nvSpPr>
        <dsp:cNvPr id="0" name=""/>
        <dsp:cNvSpPr/>
      </dsp:nvSpPr>
      <dsp:spPr>
        <a:xfrm>
          <a:off x="914908" y="0"/>
          <a:ext cx="841247" cy="4673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928596" y="13688"/>
        <a:ext cx="813871" cy="439983"/>
      </dsp:txXfrm>
    </dsp:sp>
    <dsp:sp modelId="{34B838B2-657B-4D6F-BBD2-7BD4D330E19F}">
      <dsp:nvSpPr>
        <dsp:cNvPr id="0" name=""/>
        <dsp:cNvSpPr/>
      </dsp:nvSpPr>
      <dsp:spPr>
        <a:xfrm>
          <a:off x="2130043" y="0"/>
          <a:ext cx="841247" cy="46735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2143731" y="13688"/>
        <a:ext cx="813871" cy="439983"/>
      </dsp:txXfrm>
    </dsp:sp>
    <dsp:sp modelId="{C902B2FD-1119-4A6B-AF6F-76CAA234FC62}">
      <dsp:nvSpPr>
        <dsp:cNvPr id="0" name=""/>
        <dsp:cNvSpPr/>
      </dsp:nvSpPr>
      <dsp:spPr>
        <a:xfrm>
          <a:off x="1767840" y="1986279"/>
          <a:ext cx="350519" cy="350519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E5D2FF-6F35-404A-8848-B06ED89BBB93}">
      <dsp:nvSpPr>
        <dsp:cNvPr id="0" name=""/>
        <dsp:cNvSpPr/>
      </dsp:nvSpPr>
      <dsp:spPr>
        <a:xfrm rot="240000">
          <a:off x="891219" y="1836077"/>
          <a:ext cx="2103761" cy="1471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1CDFF2-050D-48D8-BB51-AEC11276C88F}">
      <dsp:nvSpPr>
        <dsp:cNvPr id="0" name=""/>
        <dsp:cNvSpPr/>
      </dsp:nvSpPr>
      <dsp:spPr>
        <a:xfrm rot="240000">
          <a:off x="2141060" y="1244590"/>
          <a:ext cx="865950" cy="614088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/>
        </a:p>
      </dsp:txBody>
      <dsp:txXfrm>
        <a:off x="2171037" y="1274567"/>
        <a:ext cx="805996" cy="554134"/>
      </dsp:txXfrm>
    </dsp:sp>
    <dsp:sp modelId="{C26B2549-73CE-445B-854C-32712BF1E3E9}">
      <dsp:nvSpPr>
        <dsp:cNvPr id="0" name=""/>
        <dsp:cNvSpPr/>
      </dsp:nvSpPr>
      <dsp:spPr>
        <a:xfrm rot="240000">
          <a:off x="2187796" y="608981"/>
          <a:ext cx="865950" cy="614088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2217773" y="638958"/>
        <a:ext cx="805996" cy="554134"/>
      </dsp:txXfrm>
    </dsp:sp>
    <dsp:sp modelId="{ED02D118-DB47-42CE-B466-04BE9D193401}">
      <dsp:nvSpPr>
        <dsp:cNvPr id="0" name=""/>
        <dsp:cNvSpPr/>
      </dsp:nvSpPr>
      <dsp:spPr>
        <a:xfrm rot="240000">
          <a:off x="937608" y="1160465"/>
          <a:ext cx="865950" cy="614088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100" kern="1200" dirty="0"/>
        </a:p>
      </dsp:txBody>
      <dsp:txXfrm>
        <a:off x="967585" y="1190442"/>
        <a:ext cx="805996" cy="5541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4BB7AF-59E2-48B4-A131-CBAFBA0561D7}">
      <dsp:nvSpPr>
        <dsp:cNvPr id="0" name=""/>
        <dsp:cNvSpPr/>
      </dsp:nvSpPr>
      <dsp:spPr>
        <a:xfrm>
          <a:off x="855817" y="455745"/>
          <a:ext cx="912174" cy="406132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Benefits</a:t>
          </a:r>
          <a:endParaRPr lang="en-US" sz="1400" kern="1200" dirty="0"/>
        </a:p>
      </dsp:txBody>
      <dsp:txXfrm>
        <a:off x="867712" y="467640"/>
        <a:ext cx="888384" cy="382342"/>
      </dsp:txXfrm>
    </dsp:sp>
    <dsp:sp modelId="{5640A2F7-F0D7-48D5-8845-503474CCDCDB}">
      <dsp:nvSpPr>
        <dsp:cNvPr id="0" name=""/>
        <dsp:cNvSpPr/>
      </dsp:nvSpPr>
      <dsp:spPr>
        <a:xfrm>
          <a:off x="1877333" y="0"/>
          <a:ext cx="841709" cy="406132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Costs</a:t>
          </a:r>
          <a:endParaRPr lang="en-US" sz="1400" kern="1200" dirty="0"/>
        </a:p>
      </dsp:txBody>
      <dsp:txXfrm>
        <a:off x="1889228" y="11895"/>
        <a:ext cx="817919" cy="382342"/>
      </dsp:txXfrm>
    </dsp:sp>
    <dsp:sp modelId="{570F1EF4-3F4C-4C0A-8364-C43C7576DAC8}">
      <dsp:nvSpPr>
        <dsp:cNvPr id="0" name=""/>
        <dsp:cNvSpPr/>
      </dsp:nvSpPr>
      <dsp:spPr>
        <a:xfrm>
          <a:off x="1600300" y="1726061"/>
          <a:ext cx="304599" cy="304599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9C3E20-87CE-4519-94D0-4A754446F6E6}">
      <dsp:nvSpPr>
        <dsp:cNvPr id="0" name=""/>
        <dsp:cNvSpPr/>
      </dsp:nvSpPr>
      <dsp:spPr>
        <a:xfrm rot="240000">
          <a:off x="838523" y="1595537"/>
          <a:ext cx="1828153" cy="12783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CD3668-E0AA-4D97-9A3D-EA958138F49F}">
      <dsp:nvSpPr>
        <dsp:cNvPr id="0" name=""/>
        <dsp:cNvSpPr/>
      </dsp:nvSpPr>
      <dsp:spPr>
        <a:xfrm rot="240000">
          <a:off x="1924626" y="1081539"/>
          <a:ext cx="752504" cy="533638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1950676" y="1107589"/>
        <a:ext cx="700404" cy="481538"/>
      </dsp:txXfrm>
    </dsp:sp>
    <dsp:sp modelId="{232D6188-3788-4CE6-B2E1-A91E26D3C272}">
      <dsp:nvSpPr>
        <dsp:cNvPr id="0" name=""/>
        <dsp:cNvSpPr/>
      </dsp:nvSpPr>
      <dsp:spPr>
        <a:xfrm rot="240000">
          <a:off x="1965239" y="529200"/>
          <a:ext cx="752504" cy="533638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1991289" y="555250"/>
        <a:ext cx="700404" cy="481538"/>
      </dsp:txXfrm>
    </dsp:sp>
    <dsp:sp modelId="{94C09079-4C51-4697-AAAD-6AB9DA635E7C}">
      <dsp:nvSpPr>
        <dsp:cNvPr id="0" name=""/>
        <dsp:cNvSpPr/>
      </dsp:nvSpPr>
      <dsp:spPr>
        <a:xfrm rot="240000">
          <a:off x="878835" y="1008436"/>
          <a:ext cx="752504" cy="533638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904885" y="1034486"/>
        <a:ext cx="700404" cy="4815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2B4B733A-D87D-4E17-B6F1-847B38E03953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1A635890-1661-4B08-8516-676FF8611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85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7" rIns="96653" bIns="48327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53" tIns="48327" rIns="96653" bIns="4832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786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185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069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diagramDrawing" Target="../diagrams/drawing2.xml"/><Relationship Id="rId18" Type="http://schemas.microsoft.com/office/2007/relationships/diagramDrawing" Target="../diagrams/drawing3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12" Type="http://schemas.openxmlformats.org/officeDocument/2006/relationships/diagramColors" Target="../diagrams/colors2.xml"/><Relationship Id="rId17" Type="http://schemas.openxmlformats.org/officeDocument/2006/relationships/diagramColors" Target="../diagrams/colors3.xml"/><Relationship Id="rId2" Type="http://schemas.openxmlformats.org/officeDocument/2006/relationships/diagramData" Target="../diagrams/data1.xml"/><Relationship Id="rId16" Type="http://schemas.openxmlformats.org/officeDocument/2006/relationships/diagramQuickStyle" Target="../diagrams/quickStyle3.xml"/><Relationship Id="rId20" Type="http://schemas.openxmlformats.org/officeDocument/2006/relationships/image" Target="../media/image8.jpg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openxmlformats.org/officeDocument/2006/relationships/diagramQuickStyle" Target="../diagrams/quickStyle2.xml"/><Relationship Id="rId5" Type="http://schemas.openxmlformats.org/officeDocument/2006/relationships/diagramColors" Target="../diagrams/colors1.xml"/><Relationship Id="rId15" Type="http://schemas.openxmlformats.org/officeDocument/2006/relationships/diagramLayout" Target="../diagrams/layout3.xml"/><Relationship Id="rId10" Type="http://schemas.openxmlformats.org/officeDocument/2006/relationships/diagramLayout" Target="../diagrams/layout2.xml"/><Relationship Id="rId19" Type="http://schemas.openxmlformats.org/officeDocument/2006/relationships/image" Target="../media/image7.jpg"/><Relationship Id="rId4" Type="http://schemas.openxmlformats.org/officeDocument/2006/relationships/diagramQuickStyle" Target="../diagrams/quickStyle1.xml"/><Relationship Id="rId9" Type="http://schemas.openxmlformats.org/officeDocument/2006/relationships/diagramData" Target="../diagrams/data2.xml"/><Relationship Id="rId14" Type="http://schemas.openxmlformats.org/officeDocument/2006/relationships/diagramData" Target="../diagrams/data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5105400" cy="742950"/>
          </a:xfrm>
        </p:spPr>
        <p:txBody>
          <a:bodyPr/>
          <a:lstStyle/>
          <a:p>
            <a:r>
              <a:rPr lang="en-US" dirty="0" smtClean="0"/>
              <a:t>Long Association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4114800" y="2800350"/>
            <a:ext cx="4724400" cy="790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000" dirty="0" smtClean="0"/>
              <a:t>Richard Fleck, Task Force Chair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4114800" y="3790950"/>
            <a:ext cx="4876800" cy="1066800"/>
          </a:xfrm>
        </p:spPr>
        <p:txBody>
          <a:bodyPr/>
          <a:lstStyle/>
          <a:p>
            <a:pPr marL="236538" indent="-236538"/>
            <a:r>
              <a:rPr lang="en-US" sz="1600" dirty="0" smtClean="0"/>
              <a:t>IESBA Meeting</a:t>
            </a:r>
          </a:p>
          <a:p>
            <a:pPr marL="236538" indent="-236538"/>
            <a:r>
              <a:rPr lang="en-US" sz="1600" dirty="0" smtClean="0"/>
              <a:t>New York</a:t>
            </a:r>
            <a:endParaRPr lang="en-US" sz="1600" dirty="0"/>
          </a:p>
          <a:p>
            <a:pPr marL="236538" indent="-236538"/>
            <a:r>
              <a:rPr lang="en-US" sz="1600" smtClean="0"/>
              <a:t>June 27-29, </a:t>
            </a:r>
            <a:r>
              <a:rPr lang="en-US" sz="1600" dirty="0" smtClean="0"/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196791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sz="2200" dirty="0" smtClean="0"/>
              <a:t>3-year cooling-off for EQCR</a:t>
            </a:r>
          </a:p>
          <a:p>
            <a:r>
              <a:rPr lang="en-US" sz="2200" u="sng" dirty="0" smtClean="0"/>
              <a:t>No</a:t>
            </a:r>
            <a:r>
              <a:rPr lang="en-US" sz="2200" dirty="0" smtClean="0"/>
              <a:t> distinction between listed and non-listed PIEs</a:t>
            </a:r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Revised Task Force Proposal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EQCR Cooling-off </a:t>
            </a:r>
            <a:r>
              <a:rPr lang="en-US" dirty="0" smtClean="0"/>
              <a:t>Period</a:t>
            </a:r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891812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86800" cy="3207074"/>
          </a:xfrm>
        </p:spPr>
        <p:txBody>
          <a:bodyPr/>
          <a:lstStyle/>
          <a:p>
            <a:r>
              <a:rPr lang="en-US" sz="2200" dirty="0" smtClean="0"/>
              <a:t>Remove differentiation between listed and non-listed PIEs</a:t>
            </a:r>
          </a:p>
          <a:p>
            <a:r>
              <a:rPr lang="en-US" sz="2200" dirty="0" smtClean="0"/>
              <a:t>Unnecessary – EQCRs only appointed where:</a:t>
            </a:r>
          </a:p>
          <a:p>
            <a:pPr lvl="1"/>
            <a:r>
              <a:rPr lang="en-US" sz="1800" dirty="0" smtClean="0"/>
              <a:t>Required by ISQC 1 (i.e., for listed entities)</a:t>
            </a:r>
          </a:p>
          <a:p>
            <a:pPr lvl="1"/>
            <a:r>
              <a:rPr lang="en-US" sz="1800" dirty="0" smtClean="0"/>
              <a:t>Firm has decided EQCR needed based on firm’s criteria pursuant to ISQC 1</a:t>
            </a:r>
          </a:p>
          <a:p>
            <a:pPr lvl="1"/>
            <a:r>
              <a:rPr lang="en-US" sz="1800" dirty="0" smtClean="0"/>
              <a:t>Required by law or regulation</a:t>
            </a:r>
          </a:p>
          <a:p>
            <a:r>
              <a:rPr lang="en-US" sz="2200" dirty="0" smtClean="0"/>
              <a:t>Elimination of bifurcation:</a:t>
            </a:r>
          </a:p>
          <a:p>
            <a:pPr lvl="1"/>
            <a:r>
              <a:rPr lang="en-US" sz="1800" dirty="0" smtClean="0"/>
              <a:t>Cuts away layer of complexity and fixes illogical outcomes</a:t>
            </a:r>
          </a:p>
          <a:p>
            <a:pPr lvl="1"/>
            <a:r>
              <a:rPr lang="en-US" sz="1800" dirty="0" smtClean="0"/>
              <a:t>Alleviates concerns re SMPs – EQCR only where required as per above</a:t>
            </a: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124200" cy="304800"/>
          </a:xfrm>
        </p:spPr>
        <p:txBody>
          <a:bodyPr/>
          <a:lstStyle/>
          <a:p>
            <a:r>
              <a:rPr lang="en-US" dirty="0" smtClean="0"/>
              <a:t>EQCR Cooling-off</a:t>
            </a:r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6846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763000" cy="3207074"/>
          </a:xfrm>
        </p:spPr>
        <p:txBody>
          <a:bodyPr/>
          <a:lstStyle/>
          <a:p>
            <a:r>
              <a:rPr lang="en-US" sz="2200" dirty="0" smtClean="0"/>
              <a:t>3 years off vs 5 years:</a:t>
            </a:r>
          </a:p>
          <a:p>
            <a:pPr lvl="1"/>
            <a:r>
              <a:rPr lang="en-US" sz="1800" dirty="0" smtClean="0"/>
              <a:t>Some G20 jurisdictions already require 5 years, in particular US, Canada, UK, and Japan (which tend to have largest numbers of listed entities)</a:t>
            </a:r>
          </a:p>
          <a:p>
            <a:pPr lvl="1"/>
            <a:r>
              <a:rPr lang="en-US" sz="1800" dirty="0" smtClean="0"/>
              <a:t>In other G20 jurisdictions</a:t>
            </a:r>
            <a:r>
              <a:rPr lang="en-US" sz="1800" dirty="0"/>
              <a:t>, no consensus approach (e.g. US exemptions for SMPs; </a:t>
            </a:r>
            <a:r>
              <a:rPr lang="en-US" sz="1800" dirty="0" smtClean="0"/>
              <a:t>Canada exclusion of small </a:t>
            </a:r>
            <a:r>
              <a:rPr lang="en-US" sz="1800" dirty="0" err="1" smtClean="0"/>
              <a:t>listeds</a:t>
            </a:r>
            <a:r>
              <a:rPr lang="en-US" sz="1800" dirty="0" smtClean="0"/>
              <a:t> from PIEs; 2 </a:t>
            </a:r>
            <a:r>
              <a:rPr lang="en-US" sz="1800" dirty="0"/>
              <a:t>years for </a:t>
            </a:r>
            <a:r>
              <a:rPr lang="en-US" sz="1800" dirty="0" smtClean="0"/>
              <a:t>SMPs in Japan; </a:t>
            </a:r>
            <a:r>
              <a:rPr lang="en-US" sz="1800" dirty="0"/>
              <a:t>no cooling-off required in EU)</a:t>
            </a:r>
          </a:p>
          <a:p>
            <a:pPr lvl="1"/>
            <a:r>
              <a:rPr lang="en-US" sz="1800" dirty="0" smtClean="0"/>
              <a:t>Public interest lies in facilitating development of EQCR approach more widely</a:t>
            </a:r>
          </a:p>
          <a:p>
            <a:pPr lvl="1"/>
            <a:r>
              <a:rPr lang="en-US" sz="1800" dirty="0" smtClean="0"/>
              <a:t>Proposed EQCR cooling-off regime will fill gap in EU legislation</a:t>
            </a:r>
          </a:p>
          <a:p>
            <a:pPr lvl="1"/>
            <a:r>
              <a:rPr lang="en-US" sz="1800"/>
              <a:t>A</a:t>
            </a:r>
            <a:r>
              <a:rPr lang="en-US" sz="1800" smtClean="0"/>
              <a:t>chieves </a:t>
            </a:r>
            <a:r>
              <a:rPr lang="en-US" sz="1800" dirty="0" smtClean="0"/>
              <a:t>better balance</a:t>
            </a: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124200" cy="304800"/>
          </a:xfrm>
        </p:spPr>
        <p:txBody>
          <a:bodyPr/>
          <a:lstStyle/>
          <a:p>
            <a:r>
              <a:rPr lang="en-US" dirty="0" smtClean="0"/>
              <a:t>Revised EQCR Cooling-off Proposal</a:t>
            </a:r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190345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sz="2200" dirty="0" smtClean="0"/>
              <a:t>Why 3 years vs 2 years?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Recognizes special importance of EQCR role vs KAPs other than EP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Ensures full 2 years away from audit engagement</a:t>
            </a:r>
          </a:p>
          <a:p>
            <a:pPr>
              <a:spcBef>
                <a:spcPts val="900"/>
              </a:spcBef>
            </a:pPr>
            <a:r>
              <a:rPr lang="en-US" sz="2200" dirty="0" smtClean="0"/>
              <a:t>Keep provision under future review</a:t>
            </a:r>
            <a:endParaRPr lang="en-US" sz="2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124200" cy="304800"/>
          </a:xfrm>
        </p:spPr>
        <p:txBody>
          <a:bodyPr/>
          <a:lstStyle/>
          <a:p>
            <a:r>
              <a:rPr lang="en-US" dirty="0" smtClean="0"/>
              <a:t>Revised EQCR Cooling-off Proposal</a:t>
            </a:r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96788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pPr>
              <a:spcBef>
                <a:spcPts val="900"/>
              </a:spcBef>
            </a:pPr>
            <a:r>
              <a:rPr lang="en-US" sz="2000" dirty="0" smtClean="0"/>
              <a:t>Broadly supportive of TF proposal, but:</a:t>
            </a:r>
          </a:p>
          <a:p>
            <a:pPr lvl="1">
              <a:spcBef>
                <a:spcPts val="700"/>
              </a:spcBef>
            </a:pPr>
            <a:r>
              <a:rPr lang="en-US" sz="1700" dirty="0"/>
              <a:t>Over-emphasis on numbers vs broader view of independence?</a:t>
            </a:r>
          </a:p>
          <a:p>
            <a:pPr lvl="1">
              <a:spcBef>
                <a:spcPts val="700"/>
              </a:spcBef>
            </a:pPr>
            <a:r>
              <a:rPr lang="en-US" sz="1700" dirty="0"/>
              <a:t>Focus on rules creates opportunity for circumvention</a:t>
            </a:r>
            <a:endParaRPr lang="en-US" sz="1700" dirty="0" smtClean="0"/>
          </a:p>
          <a:p>
            <a:pPr>
              <a:spcBef>
                <a:spcPts val="700"/>
              </a:spcBef>
            </a:pPr>
            <a:r>
              <a:rPr lang="en-US" sz="2000" dirty="0" smtClean="0"/>
              <a:t>Some NSS not supportive</a:t>
            </a:r>
          </a:p>
          <a:p>
            <a:pPr lvl="1">
              <a:spcBef>
                <a:spcPts val="700"/>
              </a:spcBef>
            </a:pPr>
            <a:r>
              <a:rPr lang="en-US" sz="1700" dirty="0" smtClean="0"/>
              <a:t>“Lack of resources” argument a red herring – EQCRs who cool off can move into EQCR roles on other audits within the same firm</a:t>
            </a:r>
          </a:p>
          <a:p>
            <a:pPr lvl="1">
              <a:spcBef>
                <a:spcPts val="700"/>
              </a:spcBef>
            </a:pPr>
            <a:r>
              <a:rPr lang="en-US" sz="1700" dirty="0" smtClean="0"/>
              <a:t>Reach out to user community</a:t>
            </a:r>
          </a:p>
          <a:p>
            <a:pPr>
              <a:spcBef>
                <a:spcPts val="700"/>
              </a:spcBef>
            </a:pPr>
            <a:r>
              <a:rPr lang="en-US" sz="2000" dirty="0" smtClean="0"/>
              <a:t>Resourcing issue a real one in the short term in the EU</a:t>
            </a:r>
          </a:p>
          <a:p>
            <a:pPr lvl="1">
              <a:spcBef>
                <a:spcPts val="700"/>
              </a:spcBef>
            </a:pPr>
            <a:r>
              <a:rPr lang="en-US" sz="1700" dirty="0" smtClean="0"/>
              <a:t>Increasing numbers of entities regarded as PIEs, e.g., France, Spain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NSS Reactions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124200" cy="304800"/>
          </a:xfrm>
        </p:spPr>
        <p:txBody>
          <a:bodyPr/>
          <a:lstStyle/>
          <a:p>
            <a:r>
              <a:rPr lang="en-US" dirty="0" smtClean="0"/>
              <a:t>Revised EQCR Cooling-off Proposal</a:t>
            </a:r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399459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295400" y="2190750"/>
            <a:ext cx="6477000" cy="11430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Do IESBA members agree with TF proposal?</a:t>
            </a:r>
          </a:p>
        </p:txBody>
      </p:sp>
    </p:spTree>
    <p:extLst>
      <p:ext uri="{BB962C8B-B14F-4D97-AF65-F5344CB8AC3E}">
        <p14:creationId xmlns:p14="http://schemas.microsoft.com/office/powerpoint/2010/main" val="161994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Jurisdictional Safeguards – Re-ED Proposal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Cooling-off period of 5 years for EP (PIE audits) and EQCR (listed PIE audits) may be reduced to 3 years provided:</a:t>
            </a:r>
          </a:p>
          <a:p>
            <a:pPr lvl="1"/>
            <a:r>
              <a:rPr lang="en-US" sz="1800" dirty="0" smtClean="0"/>
              <a:t>Independent regulatory inspection regime; and</a:t>
            </a:r>
          </a:p>
          <a:p>
            <a:pPr lvl="1"/>
            <a:r>
              <a:rPr lang="en-US" sz="1800" dirty="0" smtClean="0"/>
              <a:t>Time-on period &lt; 7 years OR mandatory firm rotation or mandatory retendering at least every 10 years</a:t>
            </a:r>
            <a:endParaRPr lang="en-US" sz="18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94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sz="2200" dirty="0" smtClean="0"/>
              <a:t>Overwhelming support across all stakeholder groups</a:t>
            </a:r>
          </a:p>
          <a:p>
            <a:r>
              <a:rPr lang="en-US" sz="2200" dirty="0" smtClean="0"/>
              <a:t>But: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for Overall Proposal?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Jurisdictional Safeguards</a:t>
            </a:r>
            <a:endParaRPr lang="en-US" dirty="0"/>
          </a:p>
        </p:txBody>
      </p:sp>
      <p:sp>
        <p:nvSpPr>
          <p:cNvPr id="6" name="Oval Callout 5"/>
          <p:cNvSpPr/>
          <p:nvPr/>
        </p:nvSpPr>
        <p:spPr bwMode="auto">
          <a:xfrm>
            <a:off x="1066800" y="2114550"/>
            <a:ext cx="3429000" cy="152400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Still disproportionate outcome between listed and non-listed PIEs in some jurisdictions?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4686300" y="2190750"/>
            <a:ext cx="3352800" cy="129540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Illogical outcome in EU with EQCR cooling off longer than EP?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439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sz="2200" dirty="0" smtClean="0"/>
              <a:t>Substantial support across all stakeholder groups</a:t>
            </a:r>
          </a:p>
          <a:p>
            <a:r>
              <a:rPr lang="en-US" sz="2200" dirty="0" smtClean="0"/>
              <a:t>But some reservations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Preconditions for Provision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038600" cy="304800"/>
          </a:xfrm>
        </p:spPr>
        <p:txBody>
          <a:bodyPr/>
          <a:lstStyle/>
          <a:p>
            <a:r>
              <a:rPr lang="en-US" dirty="0" smtClean="0"/>
              <a:t>Conditions for Jurisdictional Safeguards provision</a:t>
            </a:r>
            <a:endParaRPr lang="en-US" dirty="0"/>
          </a:p>
        </p:txBody>
      </p:sp>
      <p:sp>
        <p:nvSpPr>
          <p:cNvPr id="6" name="Oval Callout 5"/>
          <p:cNvSpPr/>
          <p:nvPr/>
        </p:nvSpPr>
        <p:spPr bwMode="auto">
          <a:xfrm>
            <a:off x="762000" y="2436282"/>
            <a:ext cx="2667000" cy="1430867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Even more complexity and rules with detailed conditions?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2895600" y="2226677"/>
            <a:ext cx="3390900" cy="1445471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Tied too closely to EU legislation? No flexibility for future jurisdictional alternatives?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Oval Callout 7"/>
          <p:cNvSpPr/>
          <p:nvPr/>
        </p:nvSpPr>
        <p:spPr bwMode="auto">
          <a:xfrm>
            <a:off x="5715000" y="1955038"/>
            <a:ext cx="3200400" cy="1438341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Unnecessary focus on number of years? Allow for professional judgment?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Oval Callout 8"/>
          <p:cNvSpPr/>
          <p:nvPr/>
        </p:nvSpPr>
        <p:spPr bwMode="auto">
          <a:xfrm>
            <a:off x="6685280" y="3181350"/>
            <a:ext cx="1866900" cy="1126068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Why not also include joint audits?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448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r>
              <a:rPr lang="en-US" sz="2200" dirty="0" smtClean="0"/>
              <a:t>Disagreement from one respondent: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Mandatory firm rotation does not address threats at level of individual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Mandatory retendering without mandatory rotation may provide no additional safeguard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Regulatory inspection regime provides only general oversight – cannot help mitigate threats created by </a:t>
            </a:r>
            <a:r>
              <a:rPr lang="en-US" sz="1800" dirty="0"/>
              <a:t>long association </a:t>
            </a:r>
          </a:p>
          <a:p>
            <a:pPr lvl="1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for Proposal?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Jurisdictional Safeguards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3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610600" cy="3276600"/>
          </a:xfrm>
        </p:spPr>
        <p:txBody>
          <a:bodyPr/>
          <a:lstStyle/>
          <a:p>
            <a:pPr>
              <a:spcBef>
                <a:spcPts val="900"/>
              </a:spcBef>
            </a:pPr>
            <a:r>
              <a:rPr lang="en-US" sz="2000" dirty="0" smtClean="0"/>
              <a:t>Re-ED issued Feb 2016 focused on 3 remaining issues:</a:t>
            </a:r>
          </a:p>
          <a:p>
            <a:pPr lvl="1">
              <a:spcBef>
                <a:spcPts val="800"/>
              </a:spcBef>
            </a:pPr>
            <a:r>
              <a:rPr lang="en-US" sz="1600" dirty="0" smtClean="0"/>
              <a:t>Cooling-off period for EQCR on PIE audit</a:t>
            </a:r>
          </a:p>
          <a:p>
            <a:pPr lvl="1">
              <a:spcBef>
                <a:spcPts val="800"/>
              </a:spcBef>
            </a:pPr>
            <a:r>
              <a:rPr lang="en-US" sz="1600" dirty="0" smtClean="0"/>
              <a:t>Whether to allow reduction of 5-year cooling off period for EPs and EQCRs (listed PIEs) to 3 years where alternative jurisdictional safeguards exist</a:t>
            </a:r>
          </a:p>
          <a:p>
            <a:pPr lvl="1">
              <a:spcBef>
                <a:spcPts val="800"/>
              </a:spcBef>
            </a:pPr>
            <a:r>
              <a:rPr lang="en-US" sz="1600" dirty="0" smtClean="0"/>
              <a:t>How long to cool off if service in combination of EP, EQCR and other KAP roles</a:t>
            </a:r>
          </a:p>
          <a:p>
            <a:pPr>
              <a:spcBef>
                <a:spcPts val="800"/>
              </a:spcBef>
            </a:pPr>
            <a:r>
              <a:rPr lang="en-US" sz="2000" dirty="0" smtClean="0"/>
              <a:t>Comment period closed May 9; 35 responses received across range of stakeholder categories</a:t>
            </a:r>
          </a:p>
          <a:p>
            <a:pPr>
              <a:spcBef>
                <a:spcPts val="800"/>
              </a:spcBef>
            </a:pPr>
            <a:r>
              <a:rPr lang="en-US" sz="2000" dirty="0" smtClean="0"/>
              <a:t>Task Force meeting May 23-24 to consider responses</a:t>
            </a:r>
          </a:p>
          <a:p>
            <a:pPr>
              <a:spcBef>
                <a:spcPts val="900"/>
              </a:spcBef>
            </a:pPr>
            <a:r>
              <a:rPr lang="en-US" sz="2000" dirty="0" smtClean="0"/>
              <a:t>Discussion with NSS liaison group June 15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dirty="0"/>
              <a:t>Background and Recent Activities</a:t>
            </a:r>
          </a:p>
        </p:txBody>
      </p:sp>
    </p:spTree>
    <p:extLst>
      <p:ext uri="{BB962C8B-B14F-4D97-AF65-F5344CB8AC3E}">
        <p14:creationId xmlns:p14="http://schemas.microsoft.com/office/powerpoint/2010/main" val="13261150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sz="2200" dirty="0" smtClean="0"/>
              <a:t>Retain provision but do not link so closely to EU requirements: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Mandatory firm rotation or retendering after a predefined period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Joint audits for a predefined period</a:t>
            </a:r>
          </a:p>
          <a:p>
            <a:pPr>
              <a:spcBef>
                <a:spcPts val="900"/>
              </a:spcBef>
            </a:pPr>
            <a:r>
              <a:rPr lang="en-US" sz="2200" dirty="0" smtClean="0"/>
              <a:t>Provision would apply only to EPs (given revised EQCR cooling-off proposal)</a:t>
            </a:r>
            <a:endParaRPr lang="en-US" sz="2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Revised Task Force Proposal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Jurisdictional Safeguards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41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sz="2200" dirty="0" smtClean="0"/>
              <a:t>Appropriate not to completely disregard jurisdictional safeguards</a:t>
            </a:r>
          </a:p>
          <a:p>
            <a:pPr>
              <a:spcBef>
                <a:spcPts val="900"/>
              </a:spcBef>
            </a:pPr>
            <a:r>
              <a:rPr lang="en-US" sz="2200" dirty="0" smtClean="0"/>
              <a:t>Inappropriate to exclude joint audits 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Concept has legislative backing in some jurisdictions such as EU</a:t>
            </a:r>
          </a:p>
          <a:p>
            <a:pPr>
              <a:spcBef>
                <a:spcPts val="900"/>
              </a:spcBef>
            </a:pPr>
            <a:r>
              <a:rPr lang="en-US" sz="2200" dirty="0" smtClean="0"/>
              <a:t>Recognize legislators </a:t>
            </a:r>
            <a:r>
              <a:rPr lang="en-US" sz="2200" dirty="0"/>
              <a:t>or regulators as </a:t>
            </a:r>
            <a:r>
              <a:rPr lang="en-US" sz="2200" dirty="0" smtClean="0"/>
              <a:t>legitimate bodies </a:t>
            </a:r>
            <a:r>
              <a:rPr lang="en-US" sz="2200" dirty="0"/>
              <a:t>to </a:t>
            </a:r>
            <a:r>
              <a:rPr lang="en-US" sz="2200" dirty="0" smtClean="0"/>
              <a:t>determine formulation of safeguards re MFR/MT and joint audits</a:t>
            </a:r>
            <a:endParaRPr lang="en-US" sz="2200" dirty="0"/>
          </a:p>
          <a:p>
            <a:pPr lvl="1">
              <a:spcBef>
                <a:spcPts val="900"/>
              </a:spcBef>
            </a:pPr>
            <a:r>
              <a:rPr lang="en-US" sz="1800" dirty="0" smtClean="0"/>
              <a:t>Better enables application of provision beyond EU</a:t>
            </a:r>
          </a:p>
          <a:p>
            <a:pPr>
              <a:spcBef>
                <a:spcPts val="900"/>
              </a:spcBef>
            </a:pPr>
            <a:r>
              <a:rPr lang="en-US" sz="2200" dirty="0" smtClean="0"/>
              <a:t>Application only to EPs reduces concerns re complexity</a:t>
            </a:r>
            <a:endParaRPr lang="en-US" sz="2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Jurisdictional Safeguards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6839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pPr>
              <a:spcBef>
                <a:spcPts val="900"/>
              </a:spcBef>
            </a:pPr>
            <a:r>
              <a:rPr lang="en-US" sz="2000" dirty="0" smtClean="0"/>
              <a:t>Polarized views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Against:</a:t>
            </a:r>
          </a:p>
          <a:p>
            <a:pPr lvl="2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Not appropriate to “offset” jurisdictional safeguards against familiarity threat at level of the individual</a:t>
            </a:r>
          </a:p>
          <a:p>
            <a:pPr lvl="2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The Code has to stand on its own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For</a:t>
            </a:r>
          </a:p>
          <a:p>
            <a:pPr lvl="2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Not for IESBA to question a jurisdiction’s approach to address familiarity issue</a:t>
            </a:r>
          </a:p>
          <a:p>
            <a:pPr lvl="2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1600" dirty="0" smtClean="0"/>
              <a:t>Important for the Code to work with national regulation</a:t>
            </a:r>
          </a:p>
          <a:p>
            <a:r>
              <a:rPr lang="en-US" sz="2000" dirty="0" smtClean="0"/>
              <a:t>Jurisdictional “safeguards” concept inconsistent with revised IESBA thinking re safeguards</a:t>
            </a:r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NSS Reactions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Jurisdictional Safeguards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16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295400" y="2190750"/>
            <a:ext cx="6477000" cy="11430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Do IESBA members agree with TF proposal?</a:t>
            </a:r>
          </a:p>
        </p:txBody>
      </p:sp>
    </p:spTree>
    <p:extLst>
      <p:ext uri="{BB962C8B-B14F-4D97-AF65-F5344CB8AC3E}">
        <p14:creationId xmlns:p14="http://schemas.microsoft.com/office/powerpoint/2010/main" val="351717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615821"/>
              </p:ext>
            </p:extLst>
          </p:nvPr>
        </p:nvGraphicFramePr>
        <p:xfrm>
          <a:off x="609600" y="1352550"/>
          <a:ext cx="7772399" cy="312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4249"/>
                <a:gridCol w="2194249"/>
                <a:gridCol w="1707501"/>
                <a:gridCol w="1676400"/>
              </a:tblGrid>
              <a:tr h="4953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Case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Threshold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Listed PIE Cool-off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Non-Listed</a:t>
                      </a:r>
                      <a:r>
                        <a:rPr lang="en-US" sz="1600" baseline="0" dirty="0" smtClean="0"/>
                        <a:t> PIE Cool-off</a:t>
                      </a:r>
                      <a:endParaRPr lang="en-US" sz="1600" dirty="0" smtClean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EP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4 or more years OR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2 of last 3 years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5 years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5 years</a:t>
                      </a:r>
                      <a:endParaRPr lang="en-US" sz="1600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EQCR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4 or more years OR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2 of last 3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5 years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3 years</a:t>
                      </a:r>
                      <a:endParaRPr lang="en-US" sz="1600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Combination</a:t>
                      </a:r>
                      <a:r>
                        <a:rPr lang="en-US" sz="1600" baseline="0" dirty="0" smtClean="0"/>
                        <a:t> or EP/EQCR roles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4 or more years OR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/>
                        <a:t>2 of last 3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 years</a:t>
                      </a:r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Any other KAP combinations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–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2 years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2 years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in Combination of Roles – Re-ED Proposal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82055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sz="2200" dirty="0" smtClean="0"/>
              <a:t>Broad support for direction of proposal</a:t>
            </a:r>
          </a:p>
          <a:p>
            <a:r>
              <a:rPr lang="en-US" sz="2200" dirty="0" smtClean="0"/>
              <a:t>But:</a:t>
            </a:r>
          </a:p>
          <a:p>
            <a:pPr lvl="1"/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for Proposal?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Service in Combination of Roles</a:t>
            </a:r>
            <a:endParaRPr lang="en-US" dirty="0"/>
          </a:p>
        </p:txBody>
      </p:sp>
      <p:sp>
        <p:nvSpPr>
          <p:cNvPr id="6" name="Oval Callout 5"/>
          <p:cNvSpPr/>
          <p:nvPr/>
        </p:nvSpPr>
        <p:spPr bwMode="auto">
          <a:xfrm>
            <a:off x="790998" y="2266950"/>
            <a:ext cx="1799801" cy="1123098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Increasing complexity arbitrarily?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2512907" y="2154126"/>
            <a:ext cx="2560744" cy="1235922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Explore simpler approach that will be easier to appl</a:t>
            </a:r>
            <a:r>
              <a:rPr lang="en-US" sz="1400" dirty="0" smtClean="0"/>
              <a:t>y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Oval Callout 7"/>
          <p:cNvSpPr/>
          <p:nvPr/>
        </p:nvSpPr>
        <p:spPr bwMode="auto">
          <a:xfrm>
            <a:off x="5981700" y="3067181"/>
            <a:ext cx="2667000" cy="1079027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Consider only one of the two criteria but not both?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Oval Callout 8"/>
          <p:cNvSpPr/>
          <p:nvPr/>
        </p:nvSpPr>
        <p:spPr bwMode="auto">
          <a:xfrm>
            <a:off x="5029200" y="1992300"/>
            <a:ext cx="2286000" cy="1132205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Too rules-based and prescriptive?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Oval Callout 9"/>
          <p:cNvSpPr/>
          <p:nvPr/>
        </p:nvSpPr>
        <p:spPr bwMode="auto">
          <a:xfrm>
            <a:off x="3032548" y="3390048"/>
            <a:ext cx="2819400" cy="858101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Focus only on majority of 7 years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914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sz="2200" dirty="0" smtClean="0"/>
              <a:t>If EP for 4 or more years → cool off 5 years</a:t>
            </a:r>
          </a:p>
          <a:p>
            <a:pPr>
              <a:spcBef>
                <a:spcPts val="1200"/>
              </a:spcBef>
            </a:pPr>
            <a:r>
              <a:rPr lang="en-US" sz="2200" dirty="0" smtClean="0"/>
              <a:t>If EQCR </a:t>
            </a:r>
            <a:r>
              <a:rPr lang="en-US" sz="2200" dirty="0"/>
              <a:t>for 4 or more years → </a:t>
            </a:r>
            <a:r>
              <a:rPr lang="en-US" sz="2200" dirty="0" smtClean="0"/>
              <a:t>cool off 3 years</a:t>
            </a:r>
          </a:p>
          <a:p>
            <a:pPr>
              <a:spcBef>
                <a:spcPts val="1200"/>
              </a:spcBef>
            </a:pPr>
            <a:r>
              <a:rPr lang="en-US" sz="2200" dirty="0" smtClean="0"/>
              <a:t>If combination of EP and EQCR roles </a:t>
            </a:r>
            <a:r>
              <a:rPr lang="en-US" sz="2200" dirty="0"/>
              <a:t>for 4 or more </a:t>
            </a:r>
            <a:r>
              <a:rPr lang="en-US" sz="2200" dirty="0" smtClean="0"/>
              <a:t>years: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If EP </a:t>
            </a:r>
            <a:r>
              <a:rPr lang="en-US" sz="1800" dirty="0"/>
              <a:t>for 3 or more years → cool off 5 years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Otherwise cool off 3 years</a:t>
            </a:r>
          </a:p>
          <a:p>
            <a:pPr>
              <a:spcBef>
                <a:spcPts val="1200"/>
              </a:spcBef>
            </a:pPr>
            <a:r>
              <a:rPr lang="en-US" sz="2200" dirty="0" smtClean="0"/>
              <a:t>Any other combination of KAP roles </a:t>
            </a:r>
            <a:r>
              <a:rPr lang="en-US" sz="2200" dirty="0"/>
              <a:t>→ cool off </a:t>
            </a:r>
            <a:r>
              <a:rPr lang="en-US" sz="2200" dirty="0" smtClean="0"/>
              <a:t>2 </a:t>
            </a:r>
            <a:r>
              <a:rPr lang="en-US" sz="2200" dirty="0"/>
              <a:t>years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8229600" cy="400050"/>
          </a:xfrm>
        </p:spPr>
        <p:txBody>
          <a:bodyPr/>
          <a:lstStyle/>
          <a:p>
            <a:r>
              <a:rPr lang="en-US" dirty="0"/>
              <a:t>Revised </a:t>
            </a:r>
            <a:r>
              <a:rPr lang="en-US" dirty="0" smtClean="0"/>
              <a:t>Proposal (Appendix 2 Agenda Item 6-A)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Service in Combination of Roles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pPr>
              <a:spcBef>
                <a:spcPts val="900"/>
              </a:spcBef>
            </a:pPr>
            <a:r>
              <a:rPr lang="en-US" sz="2200" dirty="0" smtClean="0"/>
              <a:t>Important to recognize EP/EQCR/KAP roles vary in importance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Some degree of complexity unavoidable to deal with different possible combinations of roles</a:t>
            </a:r>
          </a:p>
          <a:p>
            <a:pPr>
              <a:spcBef>
                <a:spcPts val="700"/>
              </a:spcBef>
            </a:pPr>
            <a:r>
              <a:rPr lang="en-US" sz="2200" dirty="0" smtClean="0"/>
              <a:t>Already in rules-based territory with partner rotation for PIEs</a:t>
            </a:r>
          </a:p>
          <a:p>
            <a:pPr>
              <a:spcBef>
                <a:spcPts val="700"/>
              </a:spcBef>
            </a:pPr>
            <a:r>
              <a:rPr lang="en-US" sz="2200" dirty="0" smtClean="0"/>
              <a:t>Appropriately weighs length of service in EP vs EQCR roles</a:t>
            </a:r>
          </a:p>
          <a:p>
            <a:pPr>
              <a:spcBef>
                <a:spcPts val="700"/>
              </a:spcBef>
            </a:pPr>
            <a:r>
              <a:rPr lang="en-US" sz="2200" dirty="0" smtClean="0"/>
              <a:t>Removal of “2 out of last 3 years” criterion reduces complexity</a:t>
            </a:r>
          </a:p>
          <a:p>
            <a:pPr>
              <a:spcBef>
                <a:spcPts val="700"/>
              </a:spcBef>
            </a:pPr>
            <a:r>
              <a:rPr lang="en-US" sz="2200" dirty="0" smtClean="0"/>
              <a:t>Illustrative table will greatly assist understanding &amp; application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To be included in Basis for Conclusions and Q&amp;As</a:t>
            </a: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Service in Combination of Roles</a:t>
            </a:r>
          </a:p>
        </p:txBody>
      </p:sp>
    </p:spTree>
    <p:extLst>
      <p:ext uri="{BB962C8B-B14F-4D97-AF65-F5344CB8AC3E}">
        <p14:creationId xmlns:p14="http://schemas.microsoft.com/office/powerpoint/2010/main" val="130830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sz="2200" dirty="0" smtClean="0"/>
              <a:t>Largely supportive of simplification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But still some perception of high complexity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NSS Reactions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Service in Combination of Roles</a:t>
            </a:r>
          </a:p>
        </p:txBody>
      </p:sp>
    </p:spTree>
    <p:extLst>
      <p:ext uri="{BB962C8B-B14F-4D97-AF65-F5344CB8AC3E}">
        <p14:creationId xmlns:p14="http://schemas.microsoft.com/office/powerpoint/2010/main" val="98168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295400" y="2190750"/>
            <a:ext cx="6477000" cy="11430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3200" b="1" dirty="0" smtClean="0"/>
              <a:t>Do IESBA members agree with TF proposal?</a:t>
            </a:r>
          </a:p>
        </p:txBody>
      </p:sp>
    </p:spTree>
    <p:extLst>
      <p:ext uri="{BB962C8B-B14F-4D97-AF65-F5344CB8AC3E}">
        <p14:creationId xmlns:p14="http://schemas.microsoft.com/office/powerpoint/2010/main" val="42796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 txBox="1">
            <a:spLocks/>
          </p:cNvSpPr>
          <p:nvPr/>
        </p:nvSpPr>
        <p:spPr>
          <a:xfrm>
            <a:off x="381000" y="461930"/>
            <a:ext cx="7543800" cy="4000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r>
              <a:rPr lang="en-US" dirty="0" smtClean="0"/>
              <a:t>General Comments</a:t>
            </a:r>
            <a:endParaRPr lang="en-US" kern="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13639293"/>
              </p:ext>
            </p:extLst>
          </p:nvPr>
        </p:nvGraphicFramePr>
        <p:xfrm>
          <a:off x="439145" y="2266950"/>
          <a:ext cx="3380814" cy="2028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63" y="1437228"/>
            <a:ext cx="2243104" cy="11317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382" y="1276350"/>
            <a:ext cx="505569" cy="50556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275" y="2441787"/>
            <a:ext cx="505569" cy="505569"/>
          </a:xfrm>
          <a:prstGeom prst="rect">
            <a:avLst/>
          </a:prstGeom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808021618"/>
              </p:ext>
            </p:extLst>
          </p:nvPr>
        </p:nvGraphicFramePr>
        <p:xfrm>
          <a:off x="3383080" y="1079639"/>
          <a:ext cx="3146681" cy="2146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736662265"/>
              </p:ext>
            </p:extLst>
          </p:nvPr>
        </p:nvGraphicFramePr>
        <p:xfrm>
          <a:off x="5486400" y="1869748"/>
          <a:ext cx="3886200" cy="2336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567" y="1450953"/>
            <a:ext cx="1312745" cy="9894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536" y="1516500"/>
            <a:ext cx="505569" cy="5055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339" y="1652089"/>
            <a:ext cx="1351055" cy="135105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1381" y="2440434"/>
            <a:ext cx="505569" cy="505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22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sz="2200" dirty="0" smtClean="0"/>
              <a:t>Task Force recommendation for IESBA to monitor: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IAASB’s initiative to review ISQC 1 for possible revision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How the proposals work in practice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Experiences and effects re implementation of MFR in EU and other jurisdictions</a:t>
            </a:r>
          </a:p>
          <a:p>
            <a:pPr marL="0" indent="0">
              <a:spcBef>
                <a:spcPts val="700"/>
              </a:spcBef>
              <a:buNone/>
            </a:pPr>
            <a:endParaRPr lang="en-US" sz="22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 Forward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71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85608"/>
              </p:ext>
            </p:extLst>
          </p:nvPr>
        </p:nvGraphicFramePr>
        <p:xfrm>
          <a:off x="457200" y="1428750"/>
          <a:ext cx="8382000" cy="2743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6858000"/>
              </a:tblGrid>
              <a:tr h="489857">
                <a:tc>
                  <a:txBody>
                    <a:bodyPr/>
                    <a:lstStyle/>
                    <a:p>
                      <a:r>
                        <a:rPr lang="en-US" dirty="0" smtClean="0"/>
                        <a:t>Timing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</a:tr>
              <a:tr h="489857">
                <a:tc rowSpan="2"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Sept 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Discussion with</a:t>
                      </a:r>
                      <a:r>
                        <a:rPr lang="en-US" baseline="0" dirty="0" smtClean="0"/>
                        <a:t> IESBA CAG</a:t>
                      </a:r>
                      <a:endParaRPr lang="en-US" dirty="0"/>
                    </a:p>
                  </a:txBody>
                  <a:tcPr/>
                </a:tc>
              </a:tr>
              <a:tr h="72614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IESBA approval under current structure</a:t>
                      </a:r>
                      <a:r>
                        <a:rPr lang="en-US" baseline="0" dirty="0" smtClean="0"/>
                        <a:t> and drafting conventions (“close off”) and consideration of draft restructured text</a:t>
                      </a:r>
                      <a:endParaRPr lang="en-US" dirty="0"/>
                    </a:p>
                  </a:txBody>
                  <a:tcPr/>
                </a:tc>
              </a:tr>
              <a:tr h="489857">
                <a:tc rowSpan="2"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Dec 2016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PIOB approval of due</a:t>
                      </a:r>
                      <a:r>
                        <a:rPr lang="en-US" baseline="0" dirty="0" smtClean="0"/>
                        <a:t> process for </a:t>
                      </a:r>
                      <a:r>
                        <a:rPr lang="en-US" dirty="0" smtClean="0"/>
                        <a:t>close-off document</a:t>
                      </a:r>
                      <a:endParaRPr lang="en-US" dirty="0"/>
                    </a:p>
                  </a:txBody>
                  <a:tcPr/>
                </a:tc>
              </a:tr>
              <a:tr h="54748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IESBA approval of restructured text for exposure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55201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70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6953378"/>
              </p:ext>
            </p:extLst>
          </p:nvPr>
        </p:nvGraphicFramePr>
        <p:xfrm>
          <a:off x="762000" y="1581150"/>
          <a:ext cx="77724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4953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Category of KAP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Listed PIE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Non-Listed</a:t>
                      </a:r>
                      <a:r>
                        <a:rPr lang="en-US" sz="1600" baseline="0" dirty="0" smtClean="0"/>
                        <a:t> PIE</a:t>
                      </a:r>
                      <a:endParaRPr lang="en-US" sz="1600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EP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7/5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7/5</a:t>
                      </a:r>
                      <a:endParaRPr lang="en-US" sz="1600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EQCR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7/5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7/3</a:t>
                      </a:r>
                      <a:endParaRPr lang="en-US" sz="1600" dirty="0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Other KAPs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7/2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/>
                        <a:t>7/2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EQCR Cooling-off Period – Re-ED Proposal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17413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sz="2200" dirty="0" smtClean="0"/>
              <a:t>Some support but also some reservations among those in support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Added complexity from bifurcation between listed and non-listed PIEs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Will exacerbate scarcity of EQCR supply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/>
              <a:t>Will significantly adversely impact SMPs</a:t>
            </a:r>
          </a:p>
          <a:p>
            <a:pPr>
              <a:spcBef>
                <a:spcPts val="900"/>
              </a:spcBef>
            </a:pPr>
            <a:r>
              <a:rPr lang="en-US" sz="2200" dirty="0" smtClean="0"/>
              <a:t>One respondent supporting 5 years for </a:t>
            </a:r>
            <a:r>
              <a:rPr lang="en-US" sz="2200" i="1" dirty="0" smtClean="0"/>
              <a:t>all</a:t>
            </a:r>
            <a:r>
              <a:rPr lang="en-US" sz="2200" dirty="0" smtClean="0"/>
              <a:t> PIE audits</a:t>
            </a:r>
          </a:p>
          <a:p>
            <a:pPr>
              <a:spcBef>
                <a:spcPts val="900"/>
              </a:spcBef>
            </a:pPr>
            <a:r>
              <a:rPr lang="en-US" sz="2200" dirty="0" smtClean="0"/>
              <a:t>Substantial body of respondents not supportive</a:t>
            </a:r>
            <a:endParaRPr lang="en-US" sz="2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for Proposal?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EQCR </a:t>
            </a:r>
            <a:r>
              <a:rPr lang="en-US" dirty="0"/>
              <a:t>Cooling-off Proposal</a:t>
            </a:r>
          </a:p>
        </p:txBody>
      </p:sp>
    </p:spTree>
    <p:extLst>
      <p:ext uri="{BB962C8B-B14F-4D97-AF65-F5344CB8AC3E}">
        <p14:creationId xmlns:p14="http://schemas.microsoft.com/office/powerpoint/2010/main" val="373173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86800" cy="3207074"/>
          </a:xfrm>
        </p:spPr>
        <p:txBody>
          <a:bodyPr/>
          <a:lstStyle/>
          <a:p>
            <a:r>
              <a:rPr lang="en-US" sz="2200" dirty="0" smtClean="0"/>
              <a:t>Bifurcation of listed and non-listed PIEs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Concerns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 smtClean="0"/>
              <a:t>EQCR </a:t>
            </a:r>
            <a:r>
              <a:rPr lang="en-US" dirty="0"/>
              <a:t>Cooling-off Proposal</a:t>
            </a:r>
          </a:p>
        </p:txBody>
      </p:sp>
      <p:sp>
        <p:nvSpPr>
          <p:cNvPr id="6" name="Oval Callout 5"/>
          <p:cNvSpPr/>
          <p:nvPr/>
        </p:nvSpPr>
        <p:spPr bwMode="auto">
          <a:xfrm>
            <a:off x="5029200" y="1733550"/>
            <a:ext cx="3657600" cy="129540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Suggesting non-listed PIEs may be of less public interest than listed PIEs?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990600" y="1859579"/>
            <a:ext cx="1837266" cy="768572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Setting precedent?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Oval Callout 7"/>
          <p:cNvSpPr/>
          <p:nvPr/>
        </p:nvSpPr>
        <p:spPr bwMode="auto">
          <a:xfrm>
            <a:off x="2801619" y="2089360"/>
            <a:ext cx="2121747" cy="792953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Another layer of complexity?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Oval Callout 8"/>
          <p:cNvSpPr/>
          <p:nvPr/>
        </p:nvSpPr>
        <p:spPr bwMode="auto">
          <a:xfrm>
            <a:off x="2504440" y="3096050"/>
            <a:ext cx="4328160" cy="1221192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Necessary? Already accepted fresh look can be achieved with 3 years in some cases 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Oval Callout 9"/>
          <p:cNvSpPr/>
          <p:nvPr/>
        </p:nvSpPr>
        <p:spPr bwMode="auto">
          <a:xfrm>
            <a:off x="388620" y="2949413"/>
            <a:ext cx="2545080" cy="911361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Why not similar approach for EP?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1" name="Oval Callout 10"/>
          <p:cNvSpPr/>
          <p:nvPr/>
        </p:nvSpPr>
        <p:spPr bwMode="auto">
          <a:xfrm>
            <a:off x="6553200" y="2876550"/>
            <a:ext cx="2133600" cy="121920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Issue already addressed by ISQC 1.A50?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26152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sz="2200" dirty="0" smtClean="0"/>
              <a:t>Evidence-based proposals</a:t>
            </a:r>
          </a:p>
          <a:p>
            <a:pPr>
              <a:spcBef>
                <a:spcPts val="900"/>
              </a:spcBef>
            </a:pPr>
            <a:endParaRPr lang="en-US" sz="2200" dirty="0" smtClean="0"/>
          </a:p>
          <a:p>
            <a:pPr>
              <a:spcBef>
                <a:spcPts val="900"/>
              </a:spcBef>
            </a:pPr>
            <a:endParaRPr lang="en-US" sz="2200" dirty="0" smtClean="0"/>
          </a:p>
          <a:p>
            <a:pPr>
              <a:spcBef>
                <a:spcPts val="900"/>
              </a:spcBef>
            </a:pPr>
            <a:r>
              <a:rPr lang="en-US" sz="2200" dirty="0" smtClean="0"/>
              <a:t>Complexity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Concerns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EQCR Cooling-off Proposal</a:t>
            </a:r>
          </a:p>
          <a:p>
            <a:endParaRPr lang="en-US" b="1" dirty="0"/>
          </a:p>
        </p:txBody>
      </p:sp>
      <p:sp>
        <p:nvSpPr>
          <p:cNvPr id="6" name="Oval Callout 5"/>
          <p:cNvSpPr/>
          <p:nvPr/>
        </p:nvSpPr>
        <p:spPr bwMode="auto">
          <a:xfrm>
            <a:off x="2362200" y="1793066"/>
            <a:ext cx="2778760" cy="93056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Evidence proposals will work better?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5334000" y="1696174"/>
            <a:ext cx="2438400" cy="1121758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Evidence current 2-year cooling-off not working?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Oval Callout 7"/>
          <p:cNvSpPr/>
          <p:nvPr/>
        </p:nvSpPr>
        <p:spPr bwMode="auto">
          <a:xfrm>
            <a:off x="1143000" y="3304440"/>
            <a:ext cx="1905000" cy="879637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Too complex for all firms?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Oval Callout 8"/>
          <p:cNvSpPr/>
          <p:nvPr/>
        </p:nvSpPr>
        <p:spPr bwMode="auto">
          <a:xfrm>
            <a:off x="3276600" y="3059056"/>
            <a:ext cx="1788160" cy="1158464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Too difficult and costly to manage?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Oval Callout 9"/>
          <p:cNvSpPr/>
          <p:nvPr/>
        </p:nvSpPr>
        <p:spPr bwMode="auto">
          <a:xfrm>
            <a:off x="5293360" y="3103257"/>
            <a:ext cx="3107267" cy="1137546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Magnified with overlay upon jurisdictional requirements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88104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86800" cy="3207074"/>
          </a:xfrm>
        </p:spPr>
        <p:txBody>
          <a:bodyPr/>
          <a:lstStyle/>
          <a:p>
            <a:r>
              <a:rPr lang="en-US" sz="2200" dirty="0"/>
              <a:t>Impact on SMPs and market competition</a:t>
            </a:r>
          </a:p>
          <a:p>
            <a:pPr lvl="1">
              <a:spcBef>
                <a:spcPts val="900"/>
              </a:spcBef>
            </a:pPr>
            <a:endParaRPr lang="en-US" sz="1800" dirty="0" smtClean="0"/>
          </a:p>
          <a:p>
            <a:pPr lvl="1">
              <a:spcBef>
                <a:spcPts val="900"/>
              </a:spcBef>
            </a:pPr>
            <a:endParaRPr lang="en-US" sz="1800" dirty="0"/>
          </a:p>
          <a:p>
            <a:pPr lvl="1">
              <a:spcBef>
                <a:spcPts val="900"/>
              </a:spcBef>
            </a:pPr>
            <a:endParaRPr lang="en-US" sz="1800" dirty="0" smtClean="0"/>
          </a:p>
          <a:p>
            <a:pPr>
              <a:spcBef>
                <a:spcPts val="900"/>
              </a:spcBef>
            </a:pPr>
            <a:r>
              <a:rPr lang="en-US" sz="2200" dirty="0" smtClean="0"/>
              <a:t>Proportionality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Concerns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EQCR Cooling-off </a:t>
            </a:r>
            <a:r>
              <a:rPr lang="en-US" dirty="0" smtClean="0"/>
              <a:t>Proposal</a:t>
            </a:r>
            <a:endParaRPr lang="en-US" dirty="0"/>
          </a:p>
          <a:p>
            <a:endParaRPr lang="en-US" b="1" dirty="0"/>
          </a:p>
        </p:txBody>
      </p:sp>
      <p:sp>
        <p:nvSpPr>
          <p:cNvPr id="6" name="Oval Callout 5"/>
          <p:cNvSpPr/>
          <p:nvPr/>
        </p:nvSpPr>
        <p:spPr bwMode="auto">
          <a:xfrm>
            <a:off x="611295" y="1771900"/>
            <a:ext cx="3420533" cy="108780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Excessively restrictive/ competitive disadvantage for SMPs?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3953934" y="1789964"/>
            <a:ext cx="2367280" cy="108780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Further concentration in PIE market?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Oval Callout 7"/>
          <p:cNvSpPr/>
          <p:nvPr/>
        </p:nvSpPr>
        <p:spPr bwMode="auto">
          <a:xfrm>
            <a:off x="6096000" y="1726316"/>
            <a:ext cx="2362200" cy="591309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De facto MFR?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Oval Callout 8"/>
          <p:cNvSpPr/>
          <p:nvPr/>
        </p:nvSpPr>
        <p:spPr bwMode="auto">
          <a:xfrm>
            <a:off x="606214" y="3486150"/>
            <a:ext cx="2670386" cy="83820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Commensurate with role or risks?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Oval Callout 9"/>
          <p:cNvSpPr/>
          <p:nvPr/>
        </p:nvSpPr>
        <p:spPr bwMode="auto">
          <a:xfrm>
            <a:off x="2667000" y="3257550"/>
            <a:ext cx="3733800" cy="106680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Disproportionate impact on non-listed PIEs with overlay in some countries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32635454"/>
              </p:ext>
            </p:extLst>
          </p:nvPr>
        </p:nvGraphicFramePr>
        <p:xfrm>
          <a:off x="5638800" y="2495550"/>
          <a:ext cx="3505200" cy="20306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4715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86800" cy="3207074"/>
          </a:xfrm>
        </p:spPr>
        <p:txBody>
          <a:bodyPr/>
          <a:lstStyle/>
          <a:p>
            <a:r>
              <a:rPr lang="en-US" sz="2200" dirty="0" smtClean="0"/>
              <a:t>Potential unintended consequences</a:t>
            </a:r>
            <a:endParaRPr lang="en-US" sz="2200" dirty="0"/>
          </a:p>
          <a:p>
            <a:pPr marL="347472" lvl="1" indent="0">
              <a:spcBef>
                <a:spcPts val="900"/>
              </a:spcBef>
              <a:buNone/>
            </a:pPr>
            <a:endParaRPr lang="en-US" sz="1800" dirty="0" smtClean="0"/>
          </a:p>
          <a:p>
            <a:pPr>
              <a:spcBef>
                <a:spcPts val="900"/>
              </a:spcBef>
            </a:pPr>
            <a:endParaRPr lang="en-US" sz="2200" dirty="0" smtClean="0"/>
          </a:p>
          <a:p>
            <a:pPr>
              <a:spcBef>
                <a:spcPts val="900"/>
              </a:spcBef>
            </a:pPr>
            <a:endParaRPr lang="en-US" sz="2200" dirty="0"/>
          </a:p>
          <a:p>
            <a:pPr>
              <a:spcBef>
                <a:spcPts val="0"/>
              </a:spcBef>
            </a:pPr>
            <a:r>
              <a:rPr lang="en-US" sz="2200" dirty="0" smtClean="0"/>
              <a:t>Compatibility with EU framework</a:t>
            </a:r>
          </a:p>
          <a:p>
            <a:pPr marL="347472" lvl="1" indent="0">
              <a:spcBef>
                <a:spcPts val="900"/>
              </a:spcBef>
              <a:buNone/>
            </a:pPr>
            <a:endParaRPr lang="en-US" sz="18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Concerns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US" dirty="0"/>
              <a:t>EQCR Cooling-off </a:t>
            </a:r>
            <a:r>
              <a:rPr lang="en-US" dirty="0" smtClean="0"/>
              <a:t>Proposal</a:t>
            </a:r>
            <a:endParaRPr lang="en-US" dirty="0"/>
          </a:p>
          <a:p>
            <a:endParaRPr lang="en-US" b="1" dirty="0"/>
          </a:p>
        </p:txBody>
      </p:sp>
      <p:sp>
        <p:nvSpPr>
          <p:cNvPr id="6" name="Oval Callout 5"/>
          <p:cNvSpPr/>
          <p:nvPr/>
        </p:nvSpPr>
        <p:spPr bwMode="auto">
          <a:xfrm>
            <a:off x="304800" y="1766868"/>
            <a:ext cx="3276600" cy="1076897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Further strain on experienced resources – impact on AQ?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3048000" y="1733953"/>
            <a:ext cx="3124200" cy="1068006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Pressure to use inexperienced people – </a:t>
            </a:r>
            <a:r>
              <a:rPr lang="en-US" sz="1600" dirty="0"/>
              <a:t>impact on AQ?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Oval Callout 7"/>
          <p:cNvSpPr/>
          <p:nvPr/>
        </p:nvSpPr>
        <p:spPr bwMode="auto">
          <a:xfrm>
            <a:off x="5715000" y="1445253"/>
            <a:ext cx="3124200" cy="1395914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Partners required to move around more –will profession attract and retain talent?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Oval Callout 8"/>
          <p:cNvSpPr/>
          <p:nvPr/>
        </p:nvSpPr>
        <p:spPr bwMode="auto">
          <a:xfrm>
            <a:off x="609600" y="3380413"/>
            <a:ext cx="3217334" cy="1042095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Listed/non-listed PIE split not compatible with EU legislation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Oval Callout 9"/>
          <p:cNvSpPr/>
          <p:nvPr/>
        </p:nvSpPr>
        <p:spPr bwMode="auto">
          <a:xfrm>
            <a:off x="3056467" y="3681087"/>
            <a:ext cx="2819400" cy="710518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600" dirty="0" smtClean="0"/>
              <a:t>EQCR not required to rotate in EU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1" name="Oval Callout 10"/>
          <p:cNvSpPr/>
          <p:nvPr/>
        </p:nvSpPr>
        <p:spPr bwMode="auto">
          <a:xfrm>
            <a:off x="5486400" y="2990270"/>
            <a:ext cx="3200400" cy="1346883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1A276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ヒラギノ角ゴ Pro W3" charset="-128"/>
                <a:cs typeface="ヒラギノ角ゴ Pro W3" charset="-128"/>
              </a:rPr>
              <a:t>Unintended result in EU: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ヒラギノ角ゴ Pro W3" charset="-128"/>
                <a:cs typeface="ヒラギノ角ゴ Pro W3" charset="-128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ヒラギノ角ゴ Pro W3" charset="-128"/>
                <a:cs typeface="ヒラギノ角ゴ Pro W3" charset="-128"/>
              </a:rPr>
              <a:t>EQCR required to cool off longer than KAPs (</a:t>
            </a:r>
            <a:r>
              <a:rPr lang="en-US" sz="1600" dirty="0" smtClean="0">
                <a:ea typeface="ヒラギノ角ゴ Pro W3" charset="-128"/>
                <a:cs typeface="ヒラギノ角ゴ Pro W3" charset="-128"/>
              </a:rPr>
              <a:t>including EP)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ヒラギノ角ゴ Pro W3" charset="-128"/>
                <a:cs typeface="ヒラギノ角ゴ Pro W3" charset="-128"/>
              </a:rPr>
              <a:t>?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5459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20150423 Forum of Firms IESBA Peter Hughes</Template>
  <TotalTime>1770</TotalTime>
  <Words>1518</Words>
  <Application>Microsoft Office PowerPoint</Application>
  <PresentationFormat>On-screen Show (16:9)</PresentationFormat>
  <Paragraphs>251</Paragraphs>
  <Slides>32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ＭＳ Ｐゴシック</vt:lpstr>
      <vt:lpstr>ＭＳ Ｐゴシック</vt:lpstr>
      <vt:lpstr>Arial</vt:lpstr>
      <vt:lpstr>Bauer Bodoni Std</vt:lpstr>
      <vt:lpstr>Calibri</vt:lpstr>
      <vt:lpstr>Wingdings</vt:lpstr>
      <vt:lpstr>ヒラギノ角ゴ Pro W3</vt:lpstr>
      <vt:lpstr>IESBA_Powerpoint_template_GREEN RIBBON_WIDESCREEN</vt:lpstr>
      <vt:lpstr>Long Association</vt:lpstr>
      <vt:lpstr>Background and Recent Activities</vt:lpstr>
      <vt:lpstr>PowerPoint Presentation</vt:lpstr>
      <vt:lpstr>EQCR Cooling-off Period – Re-ED Proposal</vt:lpstr>
      <vt:lpstr>Support for Proposal?</vt:lpstr>
      <vt:lpstr>Key Concerns</vt:lpstr>
      <vt:lpstr>Key Concerns</vt:lpstr>
      <vt:lpstr>Key Concerns</vt:lpstr>
      <vt:lpstr>Key Concerns</vt:lpstr>
      <vt:lpstr>Revised Task Force Proposal</vt:lpstr>
      <vt:lpstr>Rationale</vt:lpstr>
      <vt:lpstr>Rationale</vt:lpstr>
      <vt:lpstr>Rationale</vt:lpstr>
      <vt:lpstr>NSS Reactions</vt:lpstr>
      <vt:lpstr>PowerPoint Presentation</vt:lpstr>
      <vt:lpstr>Jurisdictional Safeguards – Re-ED Proposal</vt:lpstr>
      <vt:lpstr>Support for Overall Proposal?</vt:lpstr>
      <vt:lpstr>Preconditions for Provision</vt:lpstr>
      <vt:lpstr>Support for Proposal?</vt:lpstr>
      <vt:lpstr>Revised Task Force Proposal</vt:lpstr>
      <vt:lpstr>Rationale</vt:lpstr>
      <vt:lpstr>NSS Reactions</vt:lpstr>
      <vt:lpstr>PowerPoint Presentation</vt:lpstr>
      <vt:lpstr>Service in Combination of Roles – Re-ED Proposal</vt:lpstr>
      <vt:lpstr>Support for Proposal?</vt:lpstr>
      <vt:lpstr>Revised Proposal (Appendix 2 Agenda Item 6-A)</vt:lpstr>
      <vt:lpstr>Rationale</vt:lpstr>
      <vt:lpstr>NSS Reactions</vt:lpstr>
      <vt:lpstr>PowerPoint Presentation</vt:lpstr>
      <vt:lpstr>Way Forward</vt:lpstr>
      <vt:lpstr>Next Steps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IESBA Project Updates</dc:title>
  <dc:creator>Louisa Stevens</dc:creator>
  <cp:lastModifiedBy>Ken Siong</cp:lastModifiedBy>
  <cp:revision>220</cp:revision>
  <cp:lastPrinted>2016-06-03T16:49:48Z</cp:lastPrinted>
  <dcterms:created xsi:type="dcterms:W3CDTF">2015-04-17T20:16:07Z</dcterms:created>
  <dcterms:modified xsi:type="dcterms:W3CDTF">2016-06-29T11:47:54Z</dcterms:modified>
</cp:coreProperties>
</file>