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9"/>
  </p:notesMasterIdLst>
  <p:handoutMasterIdLst>
    <p:handoutMasterId r:id="rId10"/>
  </p:handoutMasterIdLst>
  <p:sldIdLst>
    <p:sldId id="270" r:id="rId2"/>
    <p:sldId id="271" r:id="rId3"/>
    <p:sldId id="308" r:id="rId4"/>
    <p:sldId id="289" r:id="rId5"/>
    <p:sldId id="325" r:id="rId6"/>
    <p:sldId id="315" r:id="rId7"/>
    <p:sldId id="286" r:id="rId8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13" autoAdjust="0"/>
    <p:restoredTop sz="94660"/>
  </p:normalViewPr>
  <p:slideViewPr>
    <p:cSldViewPr showGuides="1">
      <p:cViewPr varScale="1">
        <p:scale>
          <a:sx n="93" d="100"/>
          <a:sy n="93" d="100"/>
        </p:scale>
        <p:origin x="588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9" y="1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9201B8A-EAE1-4EA5-AC99-585F2FDB78C8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9" y="8772670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2275" y="704850"/>
            <a:ext cx="6270625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715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22275" y="704850"/>
            <a:ext cx="6270625" cy="35274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0766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– Phase 2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June 27-29, 2016</a:t>
            </a:r>
          </a:p>
        </p:txBody>
      </p:sp>
    </p:spTree>
    <p:extLst>
      <p:ext uri="{BB962C8B-B14F-4D97-AF65-F5344CB8AC3E}">
        <p14:creationId xmlns:p14="http://schemas.microsoft.com/office/powerpoint/2010/main" val="16247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Restructuring directly by the Structure TF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Section 800 (extant 290.500)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Section 900 (extant 291)</a:t>
            </a:r>
          </a:p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Overseeing restructuring by other task forces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Long Association, NOCLAR, Part C and Safeguards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Drafting guidelines help us achieve consistency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Structure Phase 2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Agenda Item 2-B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52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Obtain the IESBA's views on</a:t>
            </a:r>
          </a:p>
          <a:p>
            <a:pPr lvl="1"/>
            <a:r>
              <a:rPr lang="en-US" dirty="0" smtClean="0">
                <a:latin typeface="Arial" charset="0"/>
              </a:rPr>
              <a:t>Draft changes to Section 800 in response to Board input</a:t>
            </a:r>
          </a:p>
          <a:p>
            <a:pPr lvl="1"/>
            <a:r>
              <a:rPr lang="en-US" dirty="0" smtClean="0">
                <a:latin typeface="Arial" charset="0"/>
              </a:rPr>
              <a:t>A first read of some draft restructured paragraphs in Section 900</a:t>
            </a:r>
          </a:p>
          <a:p>
            <a:pPr marL="352044" lvl="1" indent="0">
              <a:buNone/>
            </a:pPr>
            <a:r>
              <a:rPr lang="en-US" dirty="0" smtClean="0">
                <a:latin typeface="Arial" charset="0"/>
              </a:rPr>
              <a:t>(Note:  Sections 800 and 900 will be subject to further change once the drafting guidelines are revised in response to input on ED 1)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048000" cy="228600"/>
          </a:xfrm>
        </p:spPr>
        <p:txBody>
          <a:bodyPr/>
          <a:lstStyle/>
          <a:p>
            <a:r>
              <a:rPr lang="en-US" dirty="0" smtClean="0"/>
              <a:t>Agenda Item 2, paragraph 9</a:t>
            </a:r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Objectives today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925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Reports that include a restriction on use and distribution</a:t>
            </a:r>
          </a:p>
          <a:p>
            <a:pPr lvl="1"/>
            <a:r>
              <a:rPr lang="en-US" dirty="0" smtClean="0">
                <a:latin typeface="Arial" charset="0"/>
              </a:rPr>
              <a:t>800.2:  "eligible restricted use report"</a:t>
            </a:r>
          </a:p>
          <a:p>
            <a:r>
              <a:rPr lang="en-US" dirty="0" smtClean="0">
                <a:latin typeface="Arial" charset="0"/>
              </a:rPr>
              <a:t>R800.4:  Requirement moved from introduction</a:t>
            </a:r>
          </a:p>
          <a:p>
            <a:pPr lvl="1"/>
            <a:r>
              <a:rPr lang="en-US" dirty="0" smtClean="0">
                <a:latin typeface="Arial" charset="0"/>
              </a:rPr>
              <a:t>Included reference to application of the conceptual framework</a:t>
            </a:r>
          </a:p>
          <a:p>
            <a:r>
              <a:rPr lang="en-US" dirty="0" smtClean="0">
                <a:latin typeface="Arial" charset="0"/>
              </a:rPr>
              <a:t>R800.6/R800.7:  Reviewed use of the word "need"</a:t>
            </a:r>
          </a:p>
          <a:p>
            <a:r>
              <a:rPr lang="en-US" smtClean="0">
                <a:latin typeface="Arial" charset="0"/>
              </a:rPr>
              <a:t>R800.9/R800.10/R800.12</a:t>
            </a:r>
            <a:r>
              <a:rPr lang="en-US" dirty="0" smtClean="0">
                <a:latin typeface="Arial" charset="0"/>
              </a:rPr>
              <a:t>:  Aligned language re addressing threats with the conceptual framework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495800" cy="228600"/>
          </a:xfrm>
        </p:spPr>
        <p:txBody>
          <a:bodyPr/>
          <a:lstStyle/>
          <a:p>
            <a:r>
              <a:rPr lang="en-US" dirty="0" smtClean="0"/>
              <a:t>Agenda Item 2-B, paragraphs 5 to 11, and 2-C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Independence – Section 800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962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O</a:t>
            </a:r>
            <a:r>
              <a:rPr lang="en-US" dirty="0" smtClean="0">
                <a:latin typeface="Arial" charset="0"/>
              </a:rPr>
              <a:t>ther assurance engagements</a:t>
            </a:r>
          </a:p>
          <a:p>
            <a:pPr lvl="1"/>
            <a:r>
              <a:rPr lang="en-US" dirty="0" smtClean="0">
                <a:latin typeface="Arial" charset="0"/>
              </a:rPr>
              <a:t>Agenda Item 2-C presents draft restructuring for a first read</a:t>
            </a:r>
          </a:p>
          <a:p>
            <a:r>
              <a:rPr lang="en-US" dirty="0" smtClean="0">
                <a:latin typeface="Arial" charset="0"/>
              </a:rPr>
              <a:t>Matter for Board attention</a:t>
            </a:r>
          </a:p>
          <a:p>
            <a:pPr lvl="1"/>
            <a:r>
              <a:rPr lang="en-US" dirty="0" smtClean="0">
                <a:latin typeface="Arial" charset="0"/>
              </a:rPr>
              <a:t>Related IAASB standards updated</a:t>
            </a:r>
          </a:p>
          <a:p>
            <a:pPr lvl="1"/>
            <a:r>
              <a:rPr lang="en-US" dirty="0" smtClean="0">
                <a:latin typeface="Arial" charset="0"/>
              </a:rPr>
              <a:t>New terms:  "Attestation engagement"; "Direct engagement"</a:t>
            </a:r>
          </a:p>
          <a:p>
            <a:pPr lvl="1"/>
            <a:r>
              <a:rPr lang="en-US" dirty="0" smtClean="0">
                <a:latin typeface="Arial" charset="0"/>
              </a:rPr>
              <a:t>Conforming changes outside Structure TF remit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495800" cy="228600"/>
          </a:xfrm>
        </p:spPr>
        <p:txBody>
          <a:bodyPr/>
          <a:lstStyle/>
          <a:p>
            <a:r>
              <a:rPr lang="en-US" dirty="0" smtClean="0"/>
              <a:t>Agenda Item 2-B, paragraphs 12 to 16, and 2-C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sz="3200" dirty="0" smtClean="0"/>
              <a:t>Independence – Section 900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8992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</a:t>
            </a:r>
          </a:p>
          <a:p>
            <a:pPr lvl="1"/>
            <a:r>
              <a:rPr lang="en-US" dirty="0" smtClean="0"/>
              <a:t>Remainder of Section 900 to be presented for discussion</a:t>
            </a:r>
          </a:p>
          <a:p>
            <a:pPr lvl="1"/>
            <a:r>
              <a:rPr lang="en-US" dirty="0" smtClean="0"/>
              <a:t>Sections 800 and 900 to be revised as appropriate to reflect any changes to the drafting guidelines arising from ED 1 input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048000" cy="152400"/>
          </a:xfrm>
        </p:spPr>
        <p:txBody>
          <a:bodyPr/>
          <a:lstStyle/>
          <a:p>
            <a:r>
              <a:rPr lang="en-US" dirty="0"/>
              <a:t>Agenda Item </a:t>
            </a:r>
            <a:r>
              <a:rPr lang="en-US" dirty="0" smtClean="0"/>
              <a:t>2-B, paragraph 17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233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1565</TotalTime>
  <Words>291</Words>
  <Application>Microsoft Office PowerPoint</Application>
  <PresentationFormat>On-screen Show (16:9)</PresentationFormat>
  <Paragraphs>43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Structure of the Code – Phase 2</vt:lpstr>
      <vt:lpstr>Structure Phase 2</vt:lpstr>
      <vt:lpstr>Objectives today</vt:lpstr>
      <vt:lpstr>Independence – Section 800</vt:lpstr>
      <vt:lpstr>Independence – Section 900</vt:lpstr>
      <vt:lpstr>Next Steps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Presenter</cp:lastModifiedBy>
  <cp:revision>79</cp:revision>
  <cp:lastPrinted>2016-06-26T21:50:10Z</cp:lastPrinted>
  <dcterms:created xsi:type="dcterms:W3CDTF">2015-04-02T02:13:05Z</dcterms:created>
  <dcterms:modified xsi:type="dcterms:W3CDTF">2016-06-28T19:29:30Z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-309871765</vt:i4>
  </property>
  <property fmtid="{D5CDD505-2E9C-101B-9397-08002B2CF9AE}" pid="3" name="_NewReviewCycle">
    <vt:lpwstr/>
  </property>
  <property fmtid="{D5CDD505-2E9C-101B-9397-08002B2CF9AE}" pid="4" name="_EmailSubject">
    <vt:lpwstr>STRUCTURE PHASE 2 - SLIDES &amp; ERRATA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</Properties>
</file>