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21"/>
  </p:notesMasterIdLst>
  <p:sldIdLst>
    <p:sldId id="267" r:id="rId2"/>
    <p:sldId id="257" r:id="rId3"/>
    <p:sldId id="259" r:id="rId4"/>
    <p:sldId id="283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2" r:id="rId18"/>
    <p:sldId id="280" r:id="rId19"/>
    <p:sldId id="28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60"/>
    <a:srgbClr val="F7F7D1"/>
    <a:srgbClr val="DDF1F2"/>
    <a:srgbClr val="F5F6C7"/>
    <a:srgbClr val="009EF4"/>
    <a:srgbClr val="0081C7"/>
    <a:srgbClr val="008ACA"/>
    <a:srgbClr val="AAE4FF"/>
    <a:srgbClr val="B3E3FF"/>
    <a:srgbClr val="28B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893" autoAdjust="0"/>
    <p:restoredTop sz="95091"/>
  </p:normalViewPr>
  <p:slideViewPr>
    <p:cSldViewPr snapToGrid="0" snapToObjects="1">
      <p:cViewPr varScale="1">
        <p:scale>
          <a:sx n="76" d="100"/>
          <a:sy n="76" d="100"/>
        </p:scale>
        <p:origin x="166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24"/>
    </p:cViewPr>
  </p:sorterViewPr>
  <p:notesViewPr>
    <p:cSldViewPr snapToGrid="0" snapToObjects="1">
      <p:cViewPr varScale="1">
        <p:scale>
          <a:sx n="79" d="100"/>
          <a:sy n="79" d="100"/>
        </p:scale>
        <p:origin x="-116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31F0C-1C5F-AA48-AA8C-4BCCCEF5D1C1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6D784-5725-2E44-9D87-C62809A90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3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98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8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334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3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463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23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23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23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96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39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26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6D784-5725-2E44-9D87-C62809A90B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1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63" r="30641"/>
          <a:stretch/>
        </p:blipFill>
        <p:spPr>
          <a:xfrm>
            <a:off x="-21249" y="0"/>
            <a:ext cx="916524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609" y="2301848"/>
            <a:ext cx="5400989" cy="1623762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 b="0" i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608" y="4099410"/>
            <a:ext cx="5400990" cy="1048324"/>
          </a:xfrm>
        </p:spPr>
        <p:txBody>
          <a:bodyPr>
            <a:normAutofit/>
          </a:bodyPr>
          <a:lstStyle>
            <a:lvl1pPr marL="0" indent="0" algn="l">
              <a:lnSpc>
                <a:spcPct val="65000"/>
              </a:lnSpc>
              <a:buNone/>
              <a:defRPr sz="1400" b="0" i="0">
                <a:solidFill>
                  <a:srgbClr val="009EF4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598" y="4608514"/>
            <a:ext cx="2249486" cy="2249486"/>
          </a:xfrm>
          <a:prstGeom prst="rect">
            <a:avLst/>
          </a:prstGeom>
        </p:spPr>
      </p:pic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069975" y="394447"/>
            <a:ext cx="4027488" cy="1770876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charset="0"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06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TO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31" r="23532"/>
          <a:stretch/>
        </p:blipFill>
        <p:spPr>
          <a:xfrm>
            <a:off x="1948686" y="0"/>
            <a:ext cx="71953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811" y="978310"/>
            <a:ext cx="4181746" cy="486729"/>
          </a:xfrm>
        </p:spPr>
        <p:txBody>
          <a:bodyPr>
            <a:normAutofit/>
          </a:bodyPr>
          <a:lstStyle>
            <a:lvl1pPr>
              <a:defRPr sz="2400" b="0" i="0">
                <a:solidFill>
                  <a:srgbClr val="004260"/>
                </a:solidFill>
                <a:latin typeface="Helvetica Light" charset="0"/>
                <a:ea typeface="Helvetica Light" charset="0"/>
                <a:cs typeface="Helvetica Light" charset="0"/>
              </a:defRPr>
            </a:lvl1pPr>
          </a:lstStyle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810" y="1687487"/>
            <a:ext cx="4181747" cy="3253534"/>
          </a:xfrm>
        </p:spPr>
        <p:txBody>
          <a:bodyPr>
            <a:normAutofit/>
          </a:bodyPr>
          <a:lstStyle>
            <a:lvl1pPr marL="228600" indent="-228600">
              <a:lnSpc>
                <a:spcPct val="150000"/>
              </a:lnSpc>
              <a:buFontTx/>
              <a:buBlip>
                <a:blip r:embed="rId3"/>
              </a:buBlip>
              <a:defRPr sz="1800">
                <a:solidFill>
                  <a:srgbClr val="008ACA"/>
                </a:solidFill>
              </a:defRPr>
            </a:lvl1pPr>
            <a:lvl2pPr marL="685800" indent="-228600">
              <a:lnSpc>
                <a:spcPct val="150000"/>
              </a:lnSpc>
              <a:buFontTx/>
              <a:buBlip>
                <a:blip r:embed="rId3"/>
              </a:buBlip>
              <a:defRPr sz="1600">
                <a:solidFill>
                  <a:srgbClr val="008ACA"/>
                </a:solidFill>
              </a:defRPr>
            </a:lvl2pPr>
            <a:lvl3pPr marL="1143000" indent="-228600">
              <a:lnSpc>
                <a:spcPct val="150000"/>
              </a:lnSpc>
              <a:buFontTx/>
              <a:buBlip>
                <a:blip r:embed="rId3"/>
              </a:buBlip>
              <a:defRPr sz="1400">
                <a:solidFill>
                  <a:srgbClr val="008ACA"/>
                </a:solidFill>
              </a:defRPr>
            </a:lvl3pPr>
            <a:lvl4pPr marL="1600200" indent="-228600">
              <a:lnSpc>
                <a:spcPct val="150000"/>
              </a:lnSpc>
              <a:buFontTx/>
              <a:buBlip>
                <a:blip r:embed="rId3"/>
              </a:buBlip>
              <a:defRPr sz="1100">
                <a:solidFill>
                  <a:srgbClr val="008ACA"/>
                </a:solidFill>
              </a:defRPr>
            </a:lvl4pPr>
            <a:lvl5pPr marL="2057400" indent="-228600">
              <a:lnSpc>
                <a:spcPct val="150000"/>
              </a:lnSpc>
              <a:buFontTx/>
              <a:buBlip>
                <a:blip r:embed="rId3"/>
              </a:buBlip>
              <a:defRPr sz="1100">
                <a:solidFill>
                  <a:srgbClr val="008ACA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823" y="6224057"/>
            <a:ext cx="482983" cy="365125"/>
          </a:xfrm>
        </p:spPr>
        <p:txBody>
          <a:bodyPr/>
          <a:lstStyle>
            <a:lvl1pPr algn="ctr">
              <a:defRPr/>
            </a:lvl1pPr>
          </a:lstStyle>
          <a:p>
            <a:fld id="{0C17279F-1C66-1C49-AB82-B1DB7EE03B0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857251" y="1563013"/>
            <a:ext cx="2921862" cy="1524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r="4321"/>
          <a:stretch/>
        </p:blipFill>
        <p:spPr>
          <a:xfrm>
            <a:off x="0" y="5764427"/>
            <a:ext cx="9144000" cy="8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0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597" y="1733422"/>
            <a:ext cx="6658101" cy="33168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5596" y="2808981"/>
            <a:ext cx="6658101" cy="599646"/>
          </a:xfrm>
        </p:spPr>
        <p:txBody>
          <a:bodyPr anchor="b">
            <a:normAutofit/>
          </a:bodyPr>
          <a:lstStyle>
            <a:lvl1pPr algn="ctr">
              <a:defRPr sz="2800">
                <a:solidFill>
                  <a:srgbClr val="0042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843660" y="3318091"/>
            <a:ext cx="3441972" cy="347410"/>
          </a:xfrm>
          <a:ln>
            <a:noFill/>
          </a:ln>
        </p:spPr>
        <p:txBody>
          <a:bodyPr>
            <a:noAutofit/>
          </a:bodyPr>
          <a:lstStyle>
            <a:lvl1pPr marL="0" indent="0" algn="ctr">
              <a:buNone/>
              <a:defRPr sz="1400" b="0">
                <a:solidFill>
                  <a:srgbClr val="004260"/>
                </a:solidFill>
              </a:defRPr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200"/>
            </a:lvl3pPr>
            <a:lvl4pPr marL="1371600" indent="0" algn="ctr">
              <a:buNone/>
              <a:defRPr sz="1200"/>
            </a:lvl4pPr>
            <a:lvl5pPr marL="1828800" indent="0" algn="ctr">
              <a:buNone/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4823" y="6224057"/>
            <a:ext cx="482983" cy="365125"/>
          </a:xfrm>
        </p:spPr>
        <p:txBody>
          <a:bodyPr/>
          <a:lstStyle>
            <a:lvl1pPr algn="ctr">
              <a:defRPr/>
            </a:lvl1pPr>
          </a:lstStyle>
          <a:p>
            <a:fld id="{0C17279F-1C66-1C49-AB82-B1DB7EE03B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r="4321"/>
          <a:stretch/>
        </p:blipFill>
        <p:spPr>
          <a:xfrm>
            <a:off x="0" y="5764427"/>
            <a:ext cx="9144000" cy="8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9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-title with body cop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5" t="20214" r="4109"/>
          <a:stretch/>
        </p:blipFill>
        <p:spPr>
          <a:xfrm>
            <a:off x="0" y="-1"/>
            <a:ext cx="9144000" cy="12460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824" y="0"/>
            <a:ext cx="7402042" cy="1246032"/>
          </a:xfrm>
        </p:spPr>
        <p:txBody>
          <a:bodyPr anchor="ctr">
            <a:normAutofit/>
          </a:bodyPr>
          <a:lstStyle>
            <a:lvl1pPr algn="l">
              <a:defRPr sz="2000" b="1">
                <a:solidFill>
                  <a:srgbClr val="0042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24" y="1533833"/>
            <a:ext cx="7402042" cy="4186806"/>
          </a:xfrm>
        </p:spPr>
        <p:txBody>
          <a:bodyPr>
            <a:normAutofit/>
          </a:bodyPr>
          <a:lstStyle>
            <a:lvl1pPr marL="317500" indent="-317500">
              <a:spcAft>
                <a:spcPts val="1800"/>
              </a:spcAft>
              <a:buSzPct val="100000"/>
              <a:buFontTx/>
              <a:buBlip>
                <a:blip r:embed="rId3"/>
              </a:buBlip>
              <a:tabLst/>
              <a:defRPr sz="1600">
                <a:solidFill>
                  <a:srgbClr val="004260"/>
                </a:solidFill>
              </a:defRPr>
            </a:lvl1pPr>
            <a:lvl2pPr marL="685800" indent="-228600">
              <a:buSzPct val="100000"/>
              <a:buFontTx/>
              <a:buBlip>
                <a:blip r:embed="rId3"/>
              </a:buBlip>
              <a:defRPr sz="1400">
                <a:solidFill>
                  <a:srgbClr val="004260"/>
                </a:solidFill>
              </a:defRPr>
            </a:lvl2pPr>
            <a:lvl3pPr marL="1143000" indent="-228600">
              <a:buSzPct val="100000"/>
              <a:buFontTx/>
              <a:buBlip>
                <a:blip r:embed="rId3"/>
              </a:buBlip>
              <a:defRPr sz="1200">
                <a:solidFill>
                  <a:srgbClr val="004260"/>
                </a:solidFill>
              </a:defRPr>
            </a:lvl3pPr>
            <a:lvl4pPr marL="1600200" indent="-228600">
              <a:buSzPct val="100000"/>
              <a:buFontTx/>
              <a:buBlip>
                <a:blip r:embed="rId3"/>
              </a:buBlip>
              <a:defRPr sz="1100">
                <a:solidFill>
                  <a:srgbClr val="004260"/>
                </a:solidFill>
              </a:defRPr>
            </a:lvl4pPr>
            <a:lvl5pPr marL="2057400" indent="-228600">
              <a:buSzPct val="100000"/>
              <a:buFontTx/>
              <a:buBlip>
                <a:blip r:embed="rId3"/>
              </a:buBlip>
              <a:defRPr sz="1100">
                <a:solidFill>
                  <a:srgbClr val="0042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94823" y="6224057"/>
            <a:ext cx="48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17279F-1C66-1C49-AB82-B1DB7EE03B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r="4321"/>
          <a:stretch/>
        </p:blipFill>
        <p:spPr>
          <a:xfrm>
            <a:off x="0" y="5764427"/>
            <a:ext cx="9144000" cy="8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5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arrow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5" t="20214" r="4109"/>
          <a:stretch/>
        </p:blipFill>
        <p:spPr>
          <a:xfrm>
            <a:off x="0" y="-1"/>
            <a:ext cx="9144000" cy="124603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4824" y="0"/>
            <a:ext cx="7402042" cy="1246032"/>
          </a:xfrm>
        </p:spPr>
        <p:txBody>
          <a:bodyPr anchor="ctr">
            <a:normAutofit/>
          </a:bodyPr>
          <a:lstStyle>
            <a:lvl1pPr algn="l">
              <a:defRPr sz="2000" b="1">
                <a:solidFill>
                  <a:srgbClr val="0042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94824" y="1533833"/>
            <a:ext cx="7402042" cy="4186806"/>
          </a:xfrm>
        </p:spPr>
        <p:txBody>
          <a:bodyPr>
            <a:normAutofit/>
          </a:bodyPr>
          <a:lstStyle>
            <a:lvl1pPr marL="317500" indent="-317500">
              <a:spcAft>
                <a:spcPts val="1200"/>
              </a:spcAft>
              <a:buSzPct val="100000"/>
              <a:buFontTx/>
              <a:buBlip>
                <a:blip r:embed="rId3"/>
              </a:buBlip>
              <a:tabLst/>
              <a:defRPr sz="1600">
                <a:solidFill>
                  <a:srgbClr val="004260"/>
                </a:solidFill>
              </a:defRPr>
            </a:lvl1pPr>
            <a:lvl2pPr marL="466725" indent="-161925">
              <a:lnSpc>
                <a:spcPct val="100000"/>
              </a:lnSpc>
              <a:spcAft>
                <a:spcPts val="600"/>
              </a:spcAft>
              <a:buSzPct val="100000"/>
              <a:buFontTx/>
              <a:buBlip>
                <a:blip r:embed="rId4"/>
              </a:buBlip>
              <a:tabLst/>
              <a:defRPr sz="1400">
                <a:solidFill>
                  <a:srgbClr val="004260"/>
                </a:solidFill>
              </a:defRPr>
            </a:lvl2pPr>
            <a:lvl3pPr marL="1143000" indent="-228600">
              <a:buSzPct val="80000"/>
              <a:buFontTx/>
              <a:buBlip>
                <a:blip r:embed="rId3"/>
              </a:buBlip>
              <a:defRPr sz="1100">
                <a:solidFill>
                  <a:srgbClr val="004260"/>
                </a:solidFill>
              </a:defRPr>
            </a:lvl3pPr>
            <a:lvl4pPr marL="1600200" indent="-228600">
              <a:buSzPct val="80000"/>
              <a:buFontTx/>
              <a:buBlip>
                <a:blip r:embed="rId3"/>
              </a:buBlip>
              <a:defRPr sz="1050">
                <a:solidFill>
                  <a:srgbClr val="004260"/>
                </a:solidFill>
              </a:defRPr>
            </a:lvl4pPr>
            <a:lvl5pPr marL="2057400" indent="-228600">
              <a:buSzPct val="80000"/>
              <a:buFontTx/>
              <a:buBlip>
                <a:blip r:embed="rId3"/>
              </a:buBlip>
              <a:defRPr sz="1050">
                <a:solidFill>
                  <a:srgbClr val="0042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94823" y="6224057"/>
            <a:ext cx="48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17279F-1C66-1C49-AB82-B1DB7EE03B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r="4321"/>
          <a:stretch/>
        </p:blipFill>
        <p:spPr>
          <a:xfrm>
            <a:off x="0" y="5764427"/>
            <a:ext cx="9144000" cy="8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7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5" t="20214" r="4109"/>
          <a:stretch/>
        </p:blipFill>
        <p:spPr>
          <a:xfrm>
            <a:off x="0" y="-1"/>
            <a:ext cx="9144000" cy="1246033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94824" y="0"/>
            <a:ext cx="7402042" cy="1246032"/>
          </a:xfrm>
        </p:spPr>
        <p:txBody>
          <a:bodyPr anchor="ctr">
            <a:normAutofit/>
          </a:bodyPr>
          <a:lstStyle>
            <a:lvl1pPr algn="l">
              <a:defRPr sz="2000" b="1">
                <a:solidFill>
                  <a:srgbClr val="0042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694823" y="6224057"/>
            <a:ext cx="4829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17279F-1C66-1C49-AB82-B1DB7EE03B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r="4321"/>
          <a:stretch/>
        </p:blipFill>
        <p:spPr>
          <a:xfrm>
            <a:off x="0" y="5764427"/>
            <a:ext cx="9144000" cy="855745"/>
          </a:xfrm>
          <a:prstGeom prst="rect">
            <a:avLst/>
          </a:prstGeom>
        </p:spPr>
      </p:pic>
      <p:sp>
        <p:nvSpPr>
          <p:cNvPr id="17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695325" y="1533525"/>
            <a:ext cx="7740752" cy="42306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607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7279F-1C66-1C49-AB82-B1DB7EE03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75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3" r:id="rId4"/>
    <p:sldLayoutId id="2147483674" r:id="rId5"/>
    <p:sldLayoutId id="214748367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6">
            <a:lumMod val="60000"/>
            <a:lumOff val="40000"/>
          </a:schemeClr>
        </a:buClr>
        <a:buFont typeface="Wingdings" charset="2"/>
        <a:buChar char="§"/>
        <a:defRPr sz="28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>
            <a:lumMod val="60000"/>
            <a:lumOff val="40000"/>
          </a:schemeClr>
        </a:buClr>
        <a:buFont typeface="Wingdings" charset="2"/>
        <a:buChar char="§"/>
        <a:defRPr sz="24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>
            <a:lumMod val="60000"/>
            <a:lumOff val="40000"/>
          </a:schemeClr>
        </a:buClr>
        <a:buFont typeface="Wingdings" charset="2"/>
        <a:buChar char="§"/>
        <a:defRPr sz="20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>
            <a:lumMod val="60000"/>
            <a:lumOff val="40000"/>
          </a:schemeClr>
        </a:buClr>
        <a:buFont typeface="Wingdings" charset="2"/>
        <a:buChar char="§"/>
        <a:defRPr sz="18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6">
            <a:lumMod val="60000"/>
            <a:lumOff val="40000"/>
          </a:schemeClr>
        </a:buClr>
        <a:buFont typeface="Wingdings" charset="2"/>
        <a:buChar char="§"/>
        <a:defRPr sz="1800" b="0" i="0" kern="1200">
          <a:solidFill>
            <a:schemeClr val="tx1"/>
          </a:solidFill>
          <a:latin typeface="Helvetica" charset="0"/>
          <a:ea typeface="Helvetica" charset="0"/>
          <a:cs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IESBA Meeting</a:t>
            </a:r>
            <a:br>
              <a:rPr lang="en-CA" dirty="0"/>
            </a:br>
            <a:r>
              <a:rPr lang="en-CA" dirty="0"/>
              <a:t>June 28, 2016</a:t>
            </a:r>
            <a:br>
              <a:rPr lang="en-CA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608" y="4218432"/>
            <a:ext cx="5400990" cy="929302"/>
          </a:xfrm>
        </p:spPr>
        <p:txBody>
          <a:bodyPr/>
          <a:lstStyle/>
          <a:p>
            <a:r>
              <a:rPr lang="en-US" b="1" dirty="0" smtClean="0"/>
              <a:t>Brian Hunt, </a:t>
            </a:r>
            <a:r>
              <a:rPr lang="en-US" b="1" dirty="0"/>
              <a:t>IFIAR </a:t>
            </a:r>
            <a:r>
              <a:rPr lang="en-US" b="1" dirty="0" smtClean="0"/>
              <a:t>Vice Chair</a:t>
            </a:r>
            <a:endParaRPr lang="en-US" b="1" dirty="0"/>
          </a:p>
          <a:p>
            <a:r>
              <a:rPr lang="en-US" dirty="0" smtClean="0"/>
              <a:t>New York, 28 </a:t>
            </a:r>
            <a:r>
              <a:rPr lang="en-US" dirty="0"/>
              <a:t>June 2016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IFIAR: International Forum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of Independent Audit Regulators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8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Investors &amp; Audit Committees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1700" dirty="0"/>
              <a:t>Investors and Other Stakeholders WG launches  Advisory Group</a:t>
            </a:r>
          </a:p>
          <a:p>
            <a:endParaRPr lang="en-CA" sz="1700" dirty="0" smtClean="0"/>
          </a:p>
          <a:p>
            <a:r>
              <a:rPr lang="en-CA" sz="1700" dirty="0" smtClean="0"/>
              <a:t>Thought </a:t>
            </a:r>
            <a:r>
              <a:rPr lang="en-CA" sz="1700" dirty="0"/>
              <a:t>leadership on enhanced audit committee role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3530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2015 Inspection Findings 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1700" dirty="0"/>
              <a:t>Fourth annual Survey</a:t>
            </a:r>
          </a:p>
          <a:p>
            <a:endParaRPr lang="en-CA" sz="1700" dirty="0" smtClean="0"/>
          </a:p>
          <a:p>
            <a:r>
              <a:rPr lang="en-CA" sz="1700" dirty="0" smtClean="0"/>
              <a:t>Inspection </a:t>
            </a:r>
            <a:r>
              <a:rPr lang="en-CA" sz="1700" dirty="0"/>
              <a:t>findings reported between July 2014 -June 2015 </a:t>
            </a:r>
          </a:p>
        </p:txBody>
      </p:sp>
    </p:spTree>
    <p:extLst>
      <p:ext uri="{BB962C8B-B14F-4D97-AF65-F5344CB8AC3E}">
        <p14:creationId xmlns:p14="http://schemas.microsoft.com/office/powerpoint/2010/main" val="15735560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The Survey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1700" dirty="0"/>
              <a:t>Members provide Big Six inspections findings </a:t>
            </a:r>
          </a:p>
          <a:p>
            <a:pPr marL="466725" lvl="1" indent="-161925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CA" dirty="0"/>
              <a:t>PIE, SIFI audits</a:t>
            </a:r>
          </a:p>
          <a:p>
            <a:pPr marL="466725" lvl="1" indent="-161925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CA" dirty="0"/>
              <a:t>Firm quality control systems</a:t>
            </a:r>
          </a:p>
          <a:p>
            <a:r>
              <a:rPr lang="en-CA" sz="1700" dirty="0"/>
              <a:t>Explore inspection themes</a:t>
            </a:r>
          </a:p>
          <a:p>
            <a:r>
              <a:rPr lang="en-CA" sz="1700" dirty="0"/>
              <a:t>Compare nature/extent of findings</a:t>
            </a:r>
          </a:p>
          <a:p>
            <a:r>
              <a:rPr lang="en-CA" sz="1700" dirty="0"/>
              <a:t>Identify trends in audit quality over time</a:t>
            </a:r>
          </a:p>
        </p:txBody>
      </p:sp>
    </p:spTree>
    <p:extLst>
      <p:ext uri="{BB962C8B-B14F-4D97-AF65-F5344CB8AC3E}">
        <p14:creationId xmlns:p14="http://schemas.microsoft.com/office/powerpoint/2010/main" val="4163474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2015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1700" dirty="0"/>
              <a:t>376 (43 per cent) of 872 inspected audit engagements had deficiencies (2014: 47 per cent)</a:t>
            </a:r>
          </a:p>
          <a:p>
            <a:r>
              <a:rPr lang="en-CA" sz="1700" dirty="0" smtClean="0"/>
              <a:t>49 </a:t>
            </a:r>
            <a:r>
              <a:rPr lang="en-CA" sz="1700" dirty="0"/>
              <a:t>(51 per cent) of 96 inspected major financial institutions had deficiencies </a:t>
            </a:r>
            <a:r>
              <a:rPr lang="en-CA" sz="1700" dirty="0" smtClean="0"/>
              <a:t>(2014</a:t>
            </a:r>
            <a:r>
              <a:rPr lang="en-CA" sz="1700" dirty="0"/>
              <a:t>: 41 per cent)</a:t>
            </a:r>
          </a:p>
          <a:p>
            <a:pPr marL="466725" lvl="1" indent="-161925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CA" dirty="0"/>
              <a:t>29 Members reported findings at PIEs</a:t>
            </a:r>
          </a:p>
          <a:p>
            <a:pPr marL="466725" lvl="1" indent="-161925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CA" dirty="0"/>
              <a:t>14 Members reported findings at SIFIs</a:t>
            </a:r>
          </a:p>
          <a:p>
            <a:pPr marL="466725" lvl="1" indent="-161925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CA" dirty="0"/>
              <a:t>33 Members reported findings re quality control systems</a:t>
            </a:r>
          </a:p>
          <a:p>
            <a:pPr marL="466725" lvl="1" indent="-161925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63885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Survey: Findings from Listed PIE Audit Inspections (incl. listed SIFIs)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457199" y="1459301"/>
          <a:ext cx="8157539" cy="40210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52932"/>
                <a:gridCol w="1268006"/>
                <a:gridCol w="44450"/>
                <a:gridCol w="1233184"/>
                <a:gridCol w="1221831"/>
                <a:gridCol w="1037136"/>
              </a:tblGrid>
              <a:tr h="1276268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Inspection</a:t>
                      </a: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Theme</a:t>
                      </a:r>
                      <a:endParaRPr lang="nl-NL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Findings (a single PIE may have multiple findings for the same theme)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Listed PIE Audits Inspected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Listed PIE Audits with at Least One Finding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of Listed PIE Audits Inspected with at Least One Finding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2377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</a:t>
                      </a: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Control </a:t>
                      </a: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Testing</a:t>
                      </a:r>
                      <a:endParaRPr lang="nl-NL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77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Fair Value </a:t>
                      </a: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Measurement</a:t>
                      </a:r>
                      <a:endParaRPr lang="nl-NL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9525" marR="9525" marT="9525" marB="0" anchor="b"/>
                </a:tc>
              </a:tr>
              <a:tr h="2377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Risk Assessment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77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Revenue</a:t>
                      </a: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Recognition</a:t>
                      </a:r>
                      <a:endParaRPr lang="nl-NL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b"/>
                </a:tc>
              </a:tr>
              <a:tr h="2377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Inventory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19%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5473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Adequacy of Financial Statement Presentation and Disclosure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b"/>
                </a:tc>
              </a:tr>
              <a:tr h="2377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Audits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14%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77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Substantive</a:t>
                      </a: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Analytical</a:t>
                      </a: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Procedures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9525" marR="9525" marT="9525" marB="0" anchor="b"/>
                </a:tc>
              </a:tr>
              <a:tr h="36264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Adequacy of Review and Supervision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44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Survey: Findings from Listed PIE Audit Inspections (</a:t>
            </a:r>
            <a:r>
              <a:rPr lang="en-CA" dirty="0" err="1"/>
              <a:t>incl</a:t>
            </a:r>
            <a:r>
              <a:rPr lang="en-CA" dirty="0"/>
              <a:t> Listed SIFIs) (cont’d)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302774"/>
              </p:ext>
            </p:extLst>
          </p:nvPr>
        </p:nvGraphicFramePr>
        <p:xfrm>
          <a:off x="433387" y="1447800"/>
          <a:ext cx="8305800" cy="3639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83976"/>
                <a:gridCol w="1279747"/>
                <a:gridCol w="60677"/>
                <a:gridCol w="1301516"/>
                <a:gridCol w="1233145"/>
                <a:gridCol w="1046739"/>
              </a:tblGrid>
              <a:tr h="1277655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Inspection</a:t>
                      </a: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Theme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90" marR="9390" marT="939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Findings (a single PIE may have multiple findings for the same theme)</a:t>
                      </a:r>
                    </a:p>
                  </a:txBody>
                  <a:tcPr marL="9390" marR="9390" marT="939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Listed PIE Audits Inspected</a:t>
                      </a:r>
                    </a:p>
                  </a:txBody>
                  <a:tcPr marL="9390" marR="9390" marT="939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Listed PIE Audits with at Least One Finding</a:t>
                      </a:r>
                    </a:p>
                  </a:txBody>
                  <a:tcPr marL="9390" marR="9390" marT="939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of Listed PIE Audits Inspected with at Least One Finding</a:t>
                      </a:r>
                    </a:p>
                  </a:txBody>
                  <a:tcPr marL="9390" marR="9390" marT="9390" marB="0" anchor="ctr">
                    <a:solidFill>
                      <a:schemeClr val="accent1"/>
                    </a:solidFill>
                  </a:tcPr>
                </a:tc>
              </a:tr>
              <a:tr h="237994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Fraud</a:t>
                      </a: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Procedures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574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599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of Allowance for Loan Losses and Loan Impairments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165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</a:t>
                      </a:r>
                    </a:p>
                  </a:txBody>
                  <a:tcPr marL="9390" marR="9390" marT="9390" marB="0" anchor="b"/>
                </a:tc>
              </a:tr>
              <a:tr h="237994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Engagement Quality Control Review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417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7994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Experts and Specialists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326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9390" marR="9390" marT="9390" marB="0" anchor="b"/>
                </a:tc>
              </a:tr>
              <a:tr h="237994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Related Party Transactions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300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7994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Report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461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9390" marR="9390" marT="9390" marB="0" anchor="b"/>
                </a:tc>
              </a:tr>
              <a:tr h="237994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Committee Communication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592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37994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Going Concern</a:t>
                      </a: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321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390" marR="9390" marT="939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9390" marR="9390" marT="9390" marB="0" anchor="b"/>
                </a:tc>
              </a:tr>
              <a:tr h="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l-NL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# of FINDINGS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390" marR="9390" marT="939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1.130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200" u="none" strike="noStrike" dirty="0">
                          <a:effectLst/>
                        </a:rPr>
                        <a:t> </a:t>
                      </a:r>
                      <a:endParaRPr lang="nl-NL" sz="12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90" marR="9390" marT="939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8686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Survey: SIFI Findings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377256"/>
              </p:ext>
            </p:extLst>
          </p:nvPr>
        </p:nvGraphicFramePr>
        <p:xfrm>
          <a:off x="314325" y="762000"/>
          <a:ext cx="8686800" cy="5093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38435"/>
                <a:gridCol w="1327711"/>
                <a:gridCol w="43046"/>
                <a:gridCol w="1378386"/>
                <a:gridCol w="1187130"/>
                <a:gridCol w="1312092"/>
              </a:tblGrid>
              <a:tr h="91440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Inspection</a:t>
                      </a: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Theme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23" marR="8823" marT="882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of </a:t>
                      </a: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Findings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23" marR="8823" marT="882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SIFI Audits </a:t>
                      </a:r>
                      <a:r>
                        <a:rPr lang="nl-NL" sz="12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Inspected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23" marR="8823" marT="882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SIFI Audits with at Least One Finding</a:t>
                      </a:r>
                    </a:p>
                  </a:txBody>
                  <a:tcPr marL="8823" marR="8823" marT="8823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of SIFI Audits Inspected with at Least One Finding</a:t>
                      </a:r>
                    </a:p>
                  </a:txBody>
                  <a:tcPr marL="8823" marR="8823" marT="8823" marB="0" anchor="ctr">
                    <a:solidFill>
                      <a:schemeClr val="accent1"/>
                    </a:solidFill>
                  </a:tcPr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Internal Control Testing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19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of Allowance for Loan Losses and </a:t>
                      </a: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Impairments</a:t>
                      </a:r>
                      <a:endParaRPr lang="en-US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51%</a:t>
                      </a:r>
                    </a:p>
                  </a:txBody>
                  <a:tcPr marL="8823" marR="8823" marT="8823" marB="0" anchor="b"/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Valuation of Investments and Securities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27%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Experts and Specialists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</a:p>
                  </a:txBody>
                  <a:tcPr marL="8823" marR="8823" marT="8823" marB="0" anchor="b"/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Risk Assessment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21%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452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Insufficient Challenge and Testing of Management's Judgments and Assessments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42%</a:t>
                      </a:r>
                    </a:p>
                  </a:txBody>
                  <a:tcPr marL="8823" marR="8823" marT="8823" marB="0" anchor="b"/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Testing of Customer Deposits  and Loans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211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Methodology including Programs and Tools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19%</a:t>
                      </a:r>
                    </a:p>
                  </a:txBody>
                  <a:tcPr marL="8823" marR="8823" marT="8823" marB="0" anchor="b"/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Group Audits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452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Adequacy of Financial Statement Presentation and Disclosures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8823" marR="8823" marT="8823" marB="0" anchor="b"/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Substantive Analytical Procedures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Fraud Procedures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8823" marR="8823" marT="8823" marB="0" anchor="b"/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Committee Communication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Report</a:t>
                      </a: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8823" marR="8823" marT="8823" marB="0" anchor="b"/>
                </a:tc>
              </a:tr>
              <a:tr h="241450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l-NL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# of FINDINGS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23" marR="8823" marT="8823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8823" marR="8823" marT="8823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056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2015 Survey: Quality Control Findings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85799" y="1252614"/>
          <a:ext cx="7848600" cy="3509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06784"/>
                <a:gridCol w="1468000"/>
                <a:gridCol w="59217"/>
                <a:gridCol w="1358694"/>
                <a:gridCol w="1155905"/>
              </a:tblGrid>
              <a:tr h="699458"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Number of Findings 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Audit Firms with at Least One Quality Control Finding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271218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Inspection</a:t>
                      </a: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Theme</a:t>
                      </a:r>
                      <a:endParaRPr lang="nl-NL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</a:tr>
              <a:tr h="299767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Engagement Performance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9767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Independence and Ethical Requirements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40%</a:t>
                      </a:r>
                    </a:p>
                  </a:txBody>
                  <a:tcPr marL="9525" marR="9525" marT="9525" marB="0" anchor="ctr"/>
                </a:tc>
              </a:tr>
              <a:tr h="299767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Human Resources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9767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Monitoring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33%</a:t>
                      </a:r>
                    </a:p>
                  </a:txBody>
                  <a:tcPr marL="9525" marR="9525" marT="9525" marB="0" anchor="ctr"/>
                </a:tc>
              </a:tr>
              <a:tr h="5424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Client Risk Assessment, Acceptance, and Continuance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2436"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Leadership Responsibilities for Quality within the Firm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12%</a:t>
                      </a:r>
                    </a:p>
                  </a:txBody>
                  <a:tcPr marL="9525" marR="9525" marT="9525" marB="0" anchor="ctr"/>
                </a:tc>
              </a:tr>
              <a:tr h="52145">
                <a:tc>
                  <a:txBody>
                    <a:bodyPr/>
                    <a:lstStyle/>
                    <a:p>
                      <a:pPr marL="0" marR="0" algn="l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nl-NL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 # of FINDINGS</a:t>
                      </a:r>
                    </a:p>
                  </a:txBody>
                  <a:tcPr marL="9525" marR="9525" marT="9525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 dirty="0">
                          <a:effectLst/>
                        </a:rPr>
                        <a:t> 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446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Key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1700" dirty="0"/>
              <a:t>Improvement, but pace too slow</a:t>
            </a:r>
          </a:p>
          <a:p>
            <a:r>
              <a:rPr lang="en-CA" sz="1700" dirty="0" smtClean="0"/>
              <a:t>Persistent</a:t>
            </a:r>
            <a:r>
              <a:rPr lang="en-CA" sz="1700" dirty="0"/>
              <a:t>, high levels of findings in key areas </a:t>
            </a:r>
          </a:p>
          <a:p>
            <a:r>
              <a:rPr lang="en-CA" sz="1700" dirty="0" smtClean="0"/>
              <a:t>Total </a:t>
            </a:r>
            <a:r>
              <a:rPr lang="en-CA" sz="1700" dirty="0"/>
              <a:t>findings in quality control decreased</a:t>
            </a:r>
          </a:p>
          <a:p>
            <a:r>
              <a:rPr lang="en-CA" sz="1700" dirty="0" smtClean="0"/>
              <a:t>Half </a:t>
            </a:r>
            <a:r>
              <a:rPr lang="en-CA" sz="1700" dirty="0"/>
              <a:t>say root cause analysis is performed; ¼ say mandated by regulator/other external body</a:t>
            </a:r>
          </a:p>
          <a:p>
            <a:r>
              <a:rPr lang="en-CA" sz="1700" dirty="0" smtClean="0"/>
              <a:t>23 </a:t>
            </a:r>
            <a:r>
              <a:rPr lang="en-CA" sz="1700" dirty="0"/>
              <a:t>per cent say overall improvement of audit quality; 54 per cent no change; 4 per cent overall decline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43795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Q </a:t>
            </a:r>
            <a:r>
              <a:rPr lang="en-US" sz="3600" dirty="0"/>
              <a:t>&amp; A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1404907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-316800">
              <a:buSzPct val="90000"/>
            </a:pPr>
            <a:r>
              <a:rPr lang="en-CA" dirty="0">
                <a:solidFill>
                  <a:srgbClr val="004260"/>
                </a:solidFill>
              </a:rPr>
              <a:t>IFIAR Governance Structure</a:t>
            </a:r>
          </a:p>
          <a:p>
            <a:pPr indent="-316800">
              <a:buSzPct val="90000"/>
            </a:pPr>
            <a:endParaRPr lang="en-CA" dirty="0"/>
          </a:p>
          <a:p>
            <a:pPr indent="-316800">
              <a:buSzPct val="90000"/>
            </a:pPr>
            <a:r>
              <a:rPr lang="en-CA" dirty="0">
                <a:solidFill>
                  <a:srgbClr val="004260"/>
                </a:solidFill>
              </a:rPr>
              <a:t>2016 Key Work Streams</a:t>
            </a:r>
          </a:p>
          <a:p>
            <a:pPr indent="-316800">
              <a:buSzPct val="90000"/>
            </a:pPr>
            <a:endParaRPr lang="en-CA" dirty="0">
              <a:solidFill>
                <a:srgbClr val="004260"/>
              </a:solidFill>
            </a:endParaRPr>
          </a:p>
          <a:p>
            <a:pPr indent="-316800">
              <a:buSzPct val="90000"/>
            </a:pPr>
            <a:r>
              <a:rPr lang="en-CA" dirty="0">
                <a:solidFill>
                  <a:srgbClr val="004260"/>
                </a:solidFill>
              </a:rPr>
              <a:t>2015 Inspections Survey</a:t>
            </a:r>
          </a:p>
          <a:p>
            <a:pPr indent="-316800">
              <a:buSzPct val="90000"/>
            </a:pPr>
            <a:endParaRPr lang="en-CA" dirty="0">
              <a:solidFill>
                <a:srgbClr val="004260"/>
              </a:solidFill>
            </a:endParaRPr>
          </a:p>
          <a:p>
            <a:pPr indent="-316800">
              <a:buSzPct val="90000"/>
            </a:pPr>
            <a:r>
              <a:rPr lang="en-CA" dirty="0">
                <a:solidFill>
                  <a:srgbClr val="004260"/>
                </a:solidFill>
              </a:rPr>
              <a:t>Discussion with IESBA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7279F-1C66-1C49-AB82-B1DB7EE03B0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IFIAR Governance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SzPct val="90000"/>
              <a:buNone/>
            </a:pPr>
            <a:r>
              <a:rPr lang="en-CA" sz="2000" b="1" dirty="0"/>
              <a:t>Evolving Governance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New Governance Model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Permanent Secretariat 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MMOU Assessments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557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IFIAR Working Groups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Global Audit Quality Working Group</a:t>
            </a:r>
          </a:p>
          <a:p>
            <a:r>
              <a:rPr lang="en-CA" dirty="0"/>
              <a:t>Enforcement Working Group</a:t>
            </a:r>
          </a:p>
          <a:p>
            <a:r>
              <a:rPr lang="en-CA" dirty="0" smtClean="0"/>
              <a:t>Standards </a:t>
            </a:r>
            <a:r>
              <a:rPr lang="en-CA" dirty="0"/>
              <a:t>Coordination Working Group</a:t>
            </a:r>
          </a:p>
          <a:p>
            <a:r>
              <a:rPr lang="en-CA" dirty="0" smtClean="0"/>
              <a:t>International </a:t>
            </a:r>
            <a:r>
              <a:rPr lang="en-CA" dirty="0"/>
              <a:t>Cooperation Working Group</a:t>
            </a:r>
          </a:p>
          <a:p>
            <a:r>
              <a:rPr lang="en-CA" dirty="0" smtClean="0"/>
              <a:t>Inspection </a:t>
            </a:r>
            <a:r>
              <a:rPr lang="en-CA" dirty="0"/>
              <a:t>Workshop Working Group</a:t>
            </a:r>
            <a:endParaRPr lang="en-CA" dirty="0" smtClean="0"/>
          </a:p>
          <a:p>
            <a:r>
              <a:rPr lang="en-CA" dirty="0" smtClean="0"/>
              <a:t>Investor and Other </a:t>
            </a:r>
            <a:r>
              <a:rPr lang="en-CA"/>
              <a:t>Stakeholder Working Group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88130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2016 Key Work Streams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SzPct val="90000"/>
              <a:buNone/>
            </a:pPr>
            <a:r>
              <a:rPr lang="en-CA" sz="2000" b="1" dirty="0"/>
              <a:t>Improve Global Audit Quality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Engage with Big Six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Engage with Standard Setters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Engage with Investors/Audit Committees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5856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Six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International leadership re: audit, risk, quality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Global CEO 1:1s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Commitment to 25 per cent reduction in findings</a:t>
            </a:r>
          </a:p>
          <a:p>
            <a:pPr marL="228600" indent="-316800">
              <a:lnSpc>
                <a:spcPct val="130000"/>
              </a:lnSpc>
              <a:buSzPct val="90000"/>
            </a:pPr>
            <a:r>
              <a:rPr lang="en-CA" sz="1700" dirty="0"/>
              <a:t>Inspections Survey baseline for measurement = 39 per cent of audits feature at least one deficiency</a:t>
            </a:r>
          </a:p>
          <a:p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2679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Standard Setters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1700" dirty="0"/>
              <a:t>Assess standard setting projects </a:t>
            </a:r>
            <a:endParaRPr lang="en-CA" sz="1700" dirty="0" smtClean="0"/>
          </a:p>
          <a:p>
            <a:endParaRPr lang="en-CA" sz="1700" dirty="0"/>
          </a:p>
          <a:p>
            <a:r>
              <a:rPr lang="en-CA" sz="1700" dirty="0" smtClean="0"/>
              <a:t>Dialogue </a:t>
            </a:r>
            <a:r>
              <a:rPr lang="en-CA" sz="1700" dirty="0"/>
              <a:t>with IAASB and </a:t>
            </a:r>
            <a:r>
              <a:rPr lang="en-CA" sz="1700" dirty="0" smtClean="0"/>
              <a:t>IESBA</a:t>
            </a:r>
          </a:p>
          <a:p>
            <a:endParaRPr lang="en-CA" sz="1700" dirty="0"/>
          </a:p>
          <a:p>
            <a:r>
              <a:rPr lang="en-CA" sz="1700" dirty="0"/>
              <a:t>Comment letters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6000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824" y="-11268"/>
            <a:ext cx="7402042" cy="1246032"/>
          </a:xfrm>
        </p:spPr>
        <p:txBody>
          <a:bodyPr/>
          <a:lstStyle/>
          <a:p>
            <a:r>
              <a:rPr lang="en-CA" dirty="0"/>
              <a:t>Our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1700" dirty="0"/>
              <a:t>Assess most common/frequent findings for areas to improve</a:t>
            </a:r>
          </a:p>
          <a:p>
            <a:endParaRPr lang="en-CA" sz="1700" dirty="0" smtClean="0"/>
          </a:p>
          <a:p>
            <a:r>
              <a:rPr lang="en-CA" sz="1700" dirty="0" smtClean="0"/>
              <a:t>ISA </a:t>
            </a:r>
            <a:r>
              <a:rPr lang="en-CA" sz="1700" dirty="0"/>
              <a:t>600, ISA 540, ISA 315/ISA 330, ISQC1 / ISA 220, professional skepticism, data analytics and standards ISA 320, ISA 620, ISA 330 and ISA 500 and 520 not currently on IAASB’s  work plan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8737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Our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1700" dirty="0"/>
              <a:t>Is the standard setting process flexible enough to address urgent emerging issues?</a:t>
            </a:r>
          </a:p>
          <a:p>
            <a:r>
              <a:rPr lang="en-CA" sz="1700" dirty="0"/>
              <a:t>Are they clear about auditor requirements?</a:t>
            </a:r>
          </a:p>
          <a:p>
            <a:r>
              <a:rPr lang="en-CA" sz="1700" dirty="0"/>
              <a:t>Do they drive consistency of execution and skepticism?</a:t>
            </a:r>
          </a:p>
          <a:p>
            <a:r>
              <a:rPr lang="en-CA" sz="1700" dirty="0"/>
              <a:t>Do they consider the public interest?</a:t>
            </a:r>
          </a:p>
          <a:p>
            <a:r>
              <a:rPr lang="en-CA" sz="1700" dirty="0"/>
              <a:t>Do they consider inspection findings/themes?</a:t>
            </a:r>
          </a:p>
          <a:p>
            <a:r>
              <a:rPr lang="en-CA" sz="1700" dirty="0"/>
              <a:t>Is the pace of change appropriate?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7927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2471</TotalTime>
  <Words>958</Words>
  <Application>Microsoft Office PowerPoint</Application>
  <PresentationFormat>On-screen Show (4:3)</PresentationFormat>
  <Paragraphs>358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</vt:lpstr>
      <vt:lpstr>Helvetica</vt:lpstr>
      <vt:lpstr>Helvetica Light</vt:lpstr>
      <vt:lpstr>Wingdings</vt:lpstr>
      <vt:lpstr>Office Theme</vt:lpstr>
      <vt:lpstr>IESBA Meeting June 28, 2016  </vt:lpstr>
      <vt:lpstr>Agenda</vt:lpstr>
      <vt:lpstr>IFIAR Governance Structure</vt:lpstr>
      <vt:lpstr>IFIAR Working Groups</vt:lpstr>
      <vt:lpstr>2016 Key Work Streams</vt:lpstr>
      <vt:lpstr>Big Six</vt:lpstr>
      <vt:lpstr>Standard Setters</vt:lpstr>
      <vt:lpstr>Our Input</vt:lpstr>
      <vt:lpstr>Our Input</vt:lpstr>
      <vt:lpstr>Investors &amp; Audit Committees</vt:lpstr>
      <vt:lpstr>2015 Inspection Findings Survey</vt:lpstr>
      <vt:lpstr>How The Survey Works</vt:lpstr>
      <vt:lpstr>2015 Results</vt:lpstr>
      <vt:lpstr>Survey: Findings from Listed PIE Audit Inspections (incl. listed SIFIs)</vt:lpstr>
      <vt:lpstr>Survey: Findings from Listed PIE Audit Inspections (incl Listed SIFIs) (cont’d)</vt:lpstr>
      <vt:lpstr>Survey: SIFI Findings</vt:lpstr>
      <vt:lpstr>2015 Survey: Quality Control Findings</vt:lpstr>
      <vt:lpstr>Key Insights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 Vaivada</dc:creator>
  <cp:lastModifiedBy>Asteway Tilahun</cp:lastModifiedBy>
  <cp:revision>81</cp:revision>
  <dcterms:created xsi:type="dcterms:W3CDTF">2016-06-16T04:51:06Z</dcterms:created>
  <dcterms:modified xsi:type="dcterms:W3CDTF">2016-06-28T19:27:47Z</dcterms:modified>
</cp:coreProperties>
</file>