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8"/>
  </p:notesMasterIdLst>
  <p:handoutMasterIdLst>
    <p:handoutMasterId r:id="rId29"/>
  </p:handoutMasterIdLst>
  <p:sldIdLst>
    <p:sldId id="298" r:id="rId2"/>
    <p:sldId id="426" r:id="rId3"/>
    <p:sldId id="372" r:id="rId4"/>
    <p:sldId id="406" r:id="rId5"/>
    <p:sldId id="422" r:id="rId6"/>
    <p:sldId id="423" r:id="rId7"/>
    <p:sldId id="418" r:id="rId8"/>
    <p:sldId id="421" r:id="rId9"/>
    <p:sldId id="424" r:id="rId10"/>
    <p:sldId id="358" r:id="rId11"/>
    <p:sldId id="417" r:id="rId12"/>
    <p:sldId id="411" r:id="rId13"/>
    <p:sldId id="419" r:id="rId14"/>
    <p:sldId id="413" r:id="rId15"/>
    <p:sldId id="427" r:id="rId16"/>
    <p:sldId id="429" r:id="rId17"/>
    <p:sldId id="437" r:id="rId18"/>
    <p:sldId id="428" r:id="rId19"/>
    <p:sldId id="431" r:id="rId20"/>
    <p:sldId id="432" r:id="rId21"/>
    <p:sldId id="433" r:id="rId22"/>
    <p:sldId id="434" r:id="rId23"/>
    <p:sldId id="435" r:id="rId24"/>
    <p:sldId id="408" r:id="rId25"/>
    <p:sldId id="436" r:id="rId26"/>
    <p:sldId id="295" r:id="rId27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5398"/>
    <a:srgbClr val="12A9D9"/>
    <a:srgbClr val="013C80"/>
    <a:srgbClr val="2D8EC2"/>
    <a:srgbClr val="1A276D"/>
    <a:srgbClr val="68B133"/>
    <a:srgbClr val="168136"/>
    <a:srgbClr val="D53D20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652" autoAdjust="0"/>
  </p:normalViewPr>
  <p:slideViewPr>
    <p:cSldViewPr showGuides="1">
      <p:cViewPr varScale="1">
        <p:scale>
          <a:sx n="61" d="100"/>
          <a:sy n="61" d="100"/>
        </p:scale>
        <p:origin x="797" y="43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6434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6434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6/28/2016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2971800" cy="466433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8"/>
            <a:ext cx="2971800" cy="466433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6/28/2016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4" tIns="46147" rIns="92294" bIns="46147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294" tIns="46147" rIns="92294" bIns="4614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2" defTabSz="436580">
              <a:defRPr/>
            </a:pPr>
            <a:r>
              <a:rPr lang="en-US" sz="1300" dirty="0"/>
              <a:t>Regulatory NSS participants understand that “…knowledge and skills to understand and challenge PA” as RITP needs to be a PA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2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494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60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436580">
              <a:defRPr/>
            </a:pPr>
            <a:r>
              <a:rPr lang="en-US" dirty="0" smtClean="0">
                <a:cs typeface="ＭＳ Ｐゴシック" charset="0"/>
              </a:rPr>
              <a:t>IESBA to provide reactions to above matters during its June 2016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302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769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51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</a:t>
            </a:r>
            <a:r>
              <a:rPr lang="en-US" baseline="0" dirty="0" smtClean="0"/>
              <a:t> to carry: There are 11 instances where the NAS section of the Code provides examples of safeguards. 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406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45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Safeguards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876550"/>
            <a:ext cx="4724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Gary Hannaford,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Meeting  </a:t>
            </a:r>
          </a:p>
          <a:p>
            <a:pPr marL="236538" indent="-236538"/>
            <a:r>
              <a:rPr lang="en-US" sz="1600" dirty="0" smtClean="0"/>
              <a:t>June 27–28, 2016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28750"/>
            <a:ext cx="8915400" cy="3207074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Strong support  for  proposals – The CF is described as being more “streamlined” </a:t>
            </a:r>
            <a:r>
              <a:rPr lang="en-US" dirty="0">
                <a:cs typeface="ＭＳ Ｐゴシック" charset="0"/>
              </a:rPr>
              <a:t>and </a:t>
            </a:r>
            <a:r>
              <a:rPr lang="en-US" dirty="0" smtClean="0">
                <a:cs typeface="ＭＳ Ｐゴシック" charset="0"/>
              </a:rPr>
              <a:t>“clearer” </a:t>
            </a:r>
            <a:endParaRPr lang="en-US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1800" dirty="0" smtClean="0"/>
              <a:t>Confusion about number of stages in the conceptual framework (three? or five?)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What is the </a:t>
            </a:r>
            <a:r>
              <a:rPr lang="en-US" sz="1600" dirty="0"/>
              <a:t>difference between the requirements for “re-evaluating threats” and the “overall assessment</a:t>
            </a:r>
            <a:r>
              <a:rPr lang="en-US" sz="1600" dirty="0" smtClean="0"/>
              <a:t>”? </a:t>
            </a:r>
            <a:endParaRPr lang="en-US" sz="16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When to perform the </a:t>
            </a:r>
            <a:r>
              <a:rPr lang="en-US" sz="1600" dirty="0"/>
              <a:t>overall </a:t>
            </a:r>
            <a:r>
              <a:rPr lang="en-US" sz="1600" dirty="0" smtClean="0"/>
              <a:t>assessment? Does </a:t>
            </a:r>
            <a:r>
              <a:rPr lang="en-US" sz="1600" dirty="0"/>
              <a:t>it apply to firms</a:t>
            </a:r>
            <a:r>
              <a:rPr lang="en-US" sz="1600" dirty="0" smtClean="0"/>
              <a:t>?</a:t>
            </a:r>
            <a:endParaRPr lang="en-US" sz="16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Is there are need for an </a:t>
            </a:r>
            <a:r>
              <a:rPr lang="en-US" sz="1600" dirty="0"/>
              <a:t>additional stage to “design and implement a </a:t>
            </a:r>
            <a:r>
              <a:rPr lang="en-US" sz="1600" dirty="0" smtClean="0"/>
              <a:t>safeguard”?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</a:t>
            </a:r>
            <a:r>
              <a:rPr lang="en-US" dirty="0"/>
              <a:t>, Evaluating and Addressing Threats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73039" y="206034"/>
            <a:ext cx="4495800" cy="228600"/>
          </a:xfrm>
        </p:spPr>
        <p:txBody>
          <a:bodyPr/>
          <a:lstStyle/>
          <a:p>
            <a:r>
              <a:rPr lang="en-US" dirty="0"/>
              <a:t>Enhanced Description of the Conceptual Framework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73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76350"/>
            <a:ext cx="8915400" cy="3207074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New placement of requirements and revised introduction to clarify the timing for re-evaluating threats and performing the overall assessment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New title headings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“</a:t>
            </a:r>
            <a:r>
              <a:rPr lang="en-US" sz="1600" dirty="0"/>
              <a:t>Consideration of New Information or Changes in Facts and Circumstances” </a:t>
            </a:r>
            <a:r>
              <a:rPr lang="en-US" sz="1600" dirty="0" smtClean="0"/>
              <a:t>replaces </a:t>
            </a:r>
            <a:r>
              <a:rPr lang="en-US" sz="1600" dirty="0"/>
              <a:t>“Re-evaluating Threats</a:t>
            </a:r>
            <a:r>
              <a:rPr lang="en-US" sz="1600" dirty="0" smtClean="0"/>
              <a:t>”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“Consideration of Significant Judgments Made and Overall Conclusions Reached” replaces “Overall Assessment”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Other refinements to clarify proposals based on some respondents’ suggestions</a:t>
            </a:r>
            <a:endParaRPr lang="en-US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dirty="0" smtClean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Response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r>
              <a:rPr lang="en-US" dirty="0" smtClean="0"/>
              <a:t>Enhanced Description of the Conceptual Framework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98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763000" cy="3207074"/>
          </a:xfrm>
        </p:spPr>
        <p:txBody>
          <a:bodyPr/>
          <a:lstStyle/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Strong support for establishing a description of r</a:t>
            </a:r>
            <a:r>
              <a:rPr lang="en-US" dirty="0" smtClean="0"/>
              <a:t>easonable </a:t>
            </a:r>
            <a:r>
              <a:rPr lang="en-US" dirty="0"/>
              <a:t>and informed third </a:t>
            </a:r>
            <a:r>
              <a:rPr lang="en-US" dirty="0" smtClean="0"/>
              <a:t>party, but requests for further clarification 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Confusion </a:t>
            </a:r>
            <a:r>
              <a:rPr lang="en-US" sz="1600" dirty="0"/>
              <a:t>by the use of the word “hypothetical”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/>
              <a:t>Varying </a:t>
            </a:r>
            <a:r>
              <a:rPr lang="en-US" sz="1600" dirty="0" smtClean="0"/>
              <a:t>views about </a:t>
            </a:r>
            <a:r>
              <a:rPr lang="en-US" sz="1600" dirty="0"/>
              <a:t>who should be doing the test </a:t>
            </a:r>
            <a:endParaRPr lang="en-US" sz="16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Need to emphasize that the evaluation needs to be objective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Need to align with how the concept is used elsewhere in the Code (e.g., NOCLAR)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Consider how to accommodate existing descriptions of similar terms (e.g., in the EU and South Africa) 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 smtClean="0"/>
          </a:p>
          <a:p>
            <a:pPr lvl="1">
              <a:lnSpc>
                <a:spcPts val="3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/>
          </a:p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endParaRPr lang="en-US" dirty="0">
              <a:cs typeface="ＭＳ Ｐゴシック" charset="0"/>
            </a:endParaRPr>
          </a:p>
          <a:p>
            <a:pPr>
              <a:spcBef>
                <a:spcPts val="900"/>
              </a:spcBef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Reasonable and Informed Third Party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5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7630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Revised wording to clarify that the concept is a </a:t>
            </a:r>
            <a:r>
              <a:rPr lang="en-US" sz="2200" u="sng" dirty="0" smtClean="0">
                <a:solidFill>
                  <a:srgbClr val="295398"/>
                </a:solidFill>
              </a:rPr>
              <a:t>test</a:t>
            </a:r>
            <a:r>
              <a:rPr lang="en-US" sz="2200" dirty="0" smtClean="0"/>
              <a:t>, which: 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Involves a consideration </a:t>
            </a:r>
            <a:r>
              <a:rPr lang="en-US" sz="1800" dirty="0"/>
              <a:t>by the </a:t>
            </a:r>
            <a:r>
              <a:rPr lang="en-US" sz="1800" dirty="0" smtClean="0"/>
              <a:t>PA about </a:t>
            </a:r>
            <a:r>
              <a:rPr lang="en-US" sz="1800" dirty="0"/>
              <a:t>whether an </a:t>
            </a:r>
            <a:r>
              <a:rPr lang="en-US" sz="1800" u="sng" dirty="0"/>
              <a:t>objective person </a:t>
            </a:r>
            <a:r>
              <a:rPr lang="en-US" sz="1800" dirty="0"/>
              <a:t>who possesses skills, knowledge and experience to </a:t>
            </a:r>
            <a:r>
              <a:rPr lang="en-US" sz="1800" dirty="0" smtClean="0"/>
              <a:t>evaluate </a:t>
            </a:r>
            <a:r>
              <a:rPr lang="en-US" sz="1800" dirty="0"/>
              <a:t>the appropriateness of the </a:t>
            </a:r>
            <a:r>
              <a:rPr lang="en-US" sz="1800" dirty="0" smtClean="0"/>
              <a:t>PA’s judgments </a:t>
            </a:r>
            <a:r>
              <a:rPr lang="en-US" sz="1800" dirty="0"/>
              <a:t>and conclusions would likely reach the same </a:t>
            </a:r>
            <a:r>
              <a:rPr lang="en-US" sz="1800" dirty="0" smtClean="0"/>
              <a:t>conclusions</a:t>
            </a:r>
          </a:p>
          <a:p>
            <a:pPr lvl="1">
              <a:spcBef>
                <a:spcPts val="900"/>
              </a:spcBef>
            </a:pPr>
            <a:r>
              <a:rPr lang="en-US" sz="1800" dirty="0" smtClean="0"/>
              <a:t>Entails </a:t>
            </a:r>
            <a:r>
              <a:rPr lang="en-US" sz="1800" dirty="0"/>
              <a:t>that objective person weighing all the relevant facts and circumstances that the </a:t>
            </a:r>
            <a:r>
              <a:rPr lang="en-US" sz="1800" dirty="0" smtClean="0"/>
              <a:t>PA knows</a:t>
            </a:r>
            <a:r>
              <a:rPr lang="en-US" sz="1800" dirty="0"/>
              <a:t>, or could reasonably be expected to know, at the time that the </a:t>
            </a:r>
            <a:r>
              <a:rPr lang="en-US" sz="1800" dirty="0" smtClean="0"/>
              <a:t>PA’s  </a:t>
            </a:r>
            <a:r>
              <a:rPr lang="en-US" sz="1800" dirty="0"/>
              <a:t>judgments and conclusions </a:t>
            </a:r>
            <a:r>
              <a:rPr lang="en-US" sz="1800" dirty="0" smtClean="0"/>
              <a:t>were made</a:t>
            </a:r>
          </a:p>
          <a:p>
            <a:pPr lvl="1">
              <a:spcBef>
                <a:spcPts val="900"/>
              </a:spcBef>
            </a:pPr>
            <a:endParaRPr lang="en-US" sz="1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Response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49155" y="192387"/>
            <a:ext cx="3962400" cy="228600"/>
          </a:xfrm>
        </p:spPr>
        <p:txBody>
          <a:bodyPr/>
          <a:lstStyle/>
          <a:p>
            <a:r>
              <a:rPr lang="en-US" dirty="0" smtClean="0"/>
              <a:t>Reasonable and Informed Third Party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98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sz="2200" dirty="0" smtClean="0"/>
              <a:t>Retain proposals to withdraw certain activities (e.g., firm-specific safeguards) which were formerly safeguards, but reinstate some  extant wording to clarify its importance in the identification and evaluation of threats </a:t>
            </a:r>
          </a:p>
          <a:p>
            <a:pPr>
              <a:spcBef>
                <a:spcPts val="900"/>
              </a:spcBef>
            </a:pPr>
            <a:r>
              <a:rPr lang="en-US" sz="2200" dirty="0" smtClean="0"/>
              <a:t>More explicit statement in S120 </a:t>
            </a:r>
            <a:r>
              <a:rPr lang="en-US" sz="2000" dirty="0" smtClean="0"/>
              <a:t>to indicate that there </a:t>
            </a:r>
            <a:r>
              <a:rPr lang="en-US" sz="2000" dirty="0"/>
              <a:t>are </a:t>
            </a:r>
            <a:r>
              <a:rPr lang="en-US" sz="2000" dirty="0" smtClean="0"/>
              <a:t>situations </a:t>
            </a:r>
            <a:r>
              <a:rPr lang="en-US" sz="2000" dirty="0"/>
              <a:t>when safeguards will not be capable of reducing  threats </a:t>
            </a:r>
            <a:r>
              <a:rPr lang="en-US" sz="2000" dirty="0" smtClean="0"/>
              <a:t>to </a:t>
            </a:r>
            <a:r>
              <a:rPr lang="en-US" sz="2000" dirty="0"/>
              <a:t>an acceptable </a:t>
            </a:r>
            <a:r>
              <a:rPr lang="en-US" sz="2000" dirty="0" smtClean="0"/>
              <a:t>level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Several structural and editorials changes to improve flow of CF</a:t>
            </a:r>
            <a:endParaRPr lang="en-US" sz="2000" dirty="0"/>
          </a:p>
          <a:p>
            <a:pPr>
              <a:spcBef>
                <a:spcPts val="900"/>
              </a:spcBef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Significant Revisions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572000" cy="304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82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-5687" y="1276350"/>
            <a:ext cx="894462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1200"/>
              </a:spcBef>
              <a:buNone/>
            </a:pPr>
            <a:endParaRPr lang="en-US" dirty="0" smtClean="0">
              <a:cs typeface="ＭＳ Ｐゴシック" charset="0"/>
            </a:endParaRPr>
          </a:p>
          <a:p>
            <a:pPr marL="0" lvl="1" indent="0" algn="ctr">
              <a:spcBef>
                <a:spcPts val="1200"/>
              </a:spcBef>
              <a:buNone/>
            </a:pPr>
            <a:endParaRPr lang="en-US" sz="2500" dirty="0" smtClean="0">
              <a:cs typeface="ＭＳ Ｐゴシック" charset="0"/>
            </a:endParaRPr>
          </a:p>
          <a:p>
            <a:pPr marL="0" lvl="1" indent="0" algn="ctr">
              <a:spcBef>
                <a:spcPts val="1200"/>
              </a:spcBef>
              <a:buNone/>
            </a:pPr>
            <a:r>
              <a:rPr lang="en-US" sz="2500" dirty="0" smtClean="0">
                <a:cs typeface="ＭＳ Ｐゴシック" charset="0"/>
              </a:rPr>
              <a:t>Proposed Revisions to NAS</a:t>
            </a:r>
          </a:p>
          <a:p>
            <a:pPr marL="0" lvl="1" indent="0" algn="ctr">
              <a:spcBef>
                <a:spcPts val="1200"/>
              </a:spcBef>
              <a:buNone/>
            </a:pPr>
            <a:r>
              <a:rPr lang="en-US" sz="2500" dirty="0" smtClean="0">
                <a:cs typeface="ＭＳ Ｐゴシック" charset="0"/>
              </a:rPr>
              <a:t>Agenda Items 3-C and 3-D 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sz="1600" dirty="0" smtClean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1728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610600" cy="3063240"/>
          </a:xfrm>
        </p:spPr>
        <p:txBody>
          <a:bodyPr/>
          <a:lstStyle/>
          <a:p>
            <a:r>
              <a:rPr lang="en-US" dirty="0" smtClean="0"/>
              <a:t>April 2015 NAS revisions – already effective  </a:t>
            </a:r>
          </a:p>
          <a:p>
            <a:r>
              <a:rPr lang="en-US" dirty="0" smtClean="0"/>
              <a:t>Integrated Code means that enhancements in Safeguards ED-1 and Structure ED-1 critical </a:t>
            </a:r>
          </a:p>
          <a:p>
            <a:r>
              <a:rPr lang="en-US" dirty="0" smtClean="0"/>
              <a:t>Safeguards Phase 1 is focused on developing clearer and </a:t>
            </a:r>
            <a:r>
              <a:rPr lang="en-US" dirty="0"/>
              <a:t>m</a:t>
            </a:r>
            <a:r>
              <a:rPr lang="en-US" dirty="0" smtClean="0"/>
              <a:t>ore robust conceptual framework </a:t>
            </a:r>
          </a:p>
          <a:p>
            <a:pPr lvl="1"/>
            <a:r>
              <a:rPr lang="en-US" dirty="0" smtClean="0"/>
              <a:t>Improved descriptions of key terms, such as RITP and safeguards </a:t>
            </a:r>
          </a:p>
          <a:p>
            <a:r>
              <a:rPr lang="en-US" dirty="0" smtClean="0"/>
              <a:t>Task Force’s current proposals </a:t>
            </a:r>
          </a:p>
          <a:p>
            <a:r>
              <a:rPr lang="en-US" dirty="0"/>
              <a:t>Future need to review permissibility of certain NAS??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Journey to Enhancing NAS Section of the Code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80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610600" cy="3063240"/>
          </a:xfrm>
        </p:spPr>
        <p:txBody>
          <a:bodyPr/>
          <a:lstStyle/>
          <a:p>
            <a:r>
              <a:rPr lang="en-US" dirty="0" smtClean="0"/>
              <a:t>Proposed revisions in </a:t>
            </a:r>
            <a:r>
              <a:rPr lang="en-US" b="1" dirty="0" smtClean="0"/>
              <a:t>Agenda Item 3-D </a:t>
            </a:r>
            <a:r>
              <a:rPr lang="en-US" dirty="0" smtClean="0"/>
              <a:t>are to:</a:t>
            </a:r>
          </a:p>
          <a:p>
            <a:pPr lvl="1"/>
            <a:r>
              <a:rPr lang="en-US" dirty="0" smtClean="0"/>
              <a:t>Restructure material to meet the objective of the Structure of the Code project (i.e., clarify, adopt new convention, but not change meaning) </a:t>
            </a:r>
          </a:p>
          <a:p>
            <a:pPr lvl="1"/>
            <a:r>
              <a:rPr lang="en-US" dirty="0" smtClean="0"/>
              <a:t>Align to Safeguards ED-1 by way of a conforming amendment</a:t>
            </a:r>
          </a:p>
          <a:p>
            <a:pPr lvl="1"/>
            <a:r>
              <a:rPr lang="en-US" dirty="0" smtClean="0"/>
              <a:t>Address certain concerns from stakeholders, including the CAG based on IESBA outreach and outstanding matters from NAS project</a:t>
            </a:r>
          </a:p>
          <a:p>
            <a:pPr lvl="1"/>
            <a:r>
              <a:rPr lang="en-US" dirty="0" smtClean="0"/>
              <a:t>Revise safeguards in NAS section of the Code 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Revisions in Section 600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37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7074"/>
          </a:xfrm>
        </p:spPr>
        <p:txBody>
          <a:bodyPr/>
          <a:lstStyle/>
          <a:p>
            <a:pPr lvl="0"/>
            <a:r>
              <a:rPr lang="en-US" dirty="0" smtClean="0"/>
              <a:t>Enhanced guidance for identifying, evaluating and address threats created from NAS </a:t>
            </a:r>
          </a:p>
          <a:p>
            <a:r>
              <a:rPr lang="en-US" dirty="0" smtClean="0"/>
              <a:t>Interaction </a:t>
            </a:r>
            <a:r>
              <a:rPr lang="en-US" dirty="0"/>
              <a:t>between </a:t>
            </a:r>
            <a:r>
              <a:rPr lang="en-US" dirty="0" smtClean="0"/>
              <a:t>the general </a:t>
            </a:r>
            <a:r>
              <a:rPr lang="en-US" dirty="0"/>
              <a:t>provisions and the more specific provisions </a:t>
            </a:r>
            <a:r>
              <a:rPr lang="en-US" dirty="0" smtClean="0"/>
              <a:t>is clarified</a:t>
            </a:r>
            <a:endParaRPr lang="en-US" dirty="0"/>
          </a:p>
          <a:p>
            <a:r>
              <a:rPr lang="en-US" dirty="0"/>
              <a:t>Prohibitions prominently positioned as first in each subsection</a:t>
            </a:r>
          </a:p>
          <a:p>
            <a:r>
              <a:rPr lang="en-US" dirty="0"/>
              <a:t>New application material to address materiality </a:t>
            </a:r>
          </a:p>
          <a:p>
            <a:r>
              <a:rPr lang="en-US" dirty="0"/>
              <a:t>Consistent wording to describe </a:t>
            </a:r>
            <a:r>
              <a:rPr lang="en-US" dirty="0" smtClean="0"/>
              <a:t>examples of safeguards 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Task Force is still exploring appropriateness of certain safeguards</a:t>
            </a: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81025"/>
            <a:ext cx="7772400" cy="400050"/>
          </a:xfrm>
        </p:spPr>
        <p:txBody>
          <a:bodyPr/>
          <a:lstStyle/>
          <a:p>
            <a:r>
              <a:rPr lang="en-US" dirty="0" smtClean="0"/>
              <a:t>Highlights of Significant Revisions to NAS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8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7074"/>
          </a:xfrm>
        </p:spPr>
        <p:txBody>
          <a:bodyPr/>
          <a:lstStyle/>
          <a:p>
            <a:pPr lvl="0"/>
            <a:r>
              <a:rPr lang="en-US" dirty="0" smtClean="0"/>
              <a:t>NAS section of the Code provides specific provisions for providing certain types of NAS to audit clients </a:t>
            </a:r>
          </a:p>
          <a:p>
            <a:pPr lvl="0"/>
            <a:r>
              <a:rPr lang="en-US" dirty="0" smtClean="0"/>
              <a:t>Task Force believes that it is important for the Code to have general provisions for situations when a firm might provide a type of NAS that is not explicitly addressed in the Code</a:t>
            </a:r>
          </a:p>
          <a:p>
            <a:pPr lvl="0"/>
            <a:r>
              <a:rPr lang="en-US" dirty="0" smtClean="0">
                <a:cs typeface="ＭＳ Ｐゴシック" charset="0"/>
              </a:rPr>
              <a:t>Examples of factors that are important to the evaluation of the level of threats in 600.4 A4 </a:t>
            </a:r>
            <a:r>
              <a:rPr lang="en-US" dirty="0" smtClean="0"/>
              <a:t>is adapted from material in extant Code</a:t>
            </a: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8830" y="285750"/>
            <a:ext cx="8229600" cy="695325"/>
          </a:xfrm>
        </p:spPr>
        <p:txBody>
          <a:bodyPr/>
          <a:lstStyle/>
          <a:p>
            <a:r>
              <a:rPr lang="en-US" dirty="0" smtClean="0"/>
              <a:t>NAS – Identifying, Evaluating and Addressing Threats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3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00150"/>
            <a:ext cx="8763000" cy="3048000"/>
          </a:xfrm>
        </p:spPr>
        <p:txBody>
          <a:bodyPr/>
          <a:lstStyle/>
          <a:p>
            <a:r>
              <a:rPr lang="en-US" sz="2000" dirty="0" smtClean="0"/>
              <a:t>Feedback on proposals – NSS, CAG, SMPC</a:t>
            </a:r>
          </a:p>
          <a:p>
            <a:r>
              <a:rPr lang="en-US" sz="2000" dirty="0" smtClean="0"/>
              <a:t>Summary of Responses to Safeguards ED-1 </a:t>
            </a:r>
          </a:p>
          <a:p>
            <a:pPr lvl="1"/>
            <a:r>
              <a:rPr lang="en-US" sz="1800" dirty="0" smtClean="0"/>
              <a:t>Enhancements to the Conceptual Framework </a:t>
            </a:r>
          </a:p>
          <a:p>
            <a:pPr lvl="1"/>
            <a:r>
              <a:rPr lang="en-US" sz="1800" dirty="0" smtClean="0"/>
              <a:t>Description of reasonable and informed third party (RIPT)</a:t>
            </a:r>
          </a:p>
          <a:p>
            <a:pPr lvl="1"/>
            <a:r>
              <a:rPr lang="en-US" sz="1800" dirty="0" smtClean="0"/>
              <a:t>Description of acceptable level </a:t>
            </a:r>
          </a:p>
          <a:p>
            <a:pPr lvl="1"/>
            <a:r>
              <a:rPr lang="en-US" sz="1800" dirty="0" smtClean="0"/>
              <a:t>Description of safeguards and conditions, policies and procedures </a:t>
            </a:r>
          </a:p>
          <a:p>
            <a:pPr lvl="1"/>
            <a:r>
              <a:rPr lang="en-US" sz="1800" dirty="0" smtClean="0"/>
              <a:t>Matters pertaining to Section 300 </a:t>
            </a:r>
          </a:p>
          <a:p>
            <a:r>
              <a:rPr lang="en-US" sz="2000" dirty="0" smtClean="0"/>
              <a:t>Proposals for non-assurance services (NAS)</a:t>
            </a:r>
            <a:endParaRPr lang="en-US" sz="20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480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7074"/>
          </a:xfrm>
        </p:spPr>
        <p:txBody>
          <a:bodyPr/>
          <a:lstStyle/>
          <a:p>
            <a:r>
              <a:rPr lang="en-US" dirty="0" smtClean="0">
                <a:cs typeface="ＭＳ Ｐゴシック" charset="0"/>
              </a:rPr>
              <a:t>Developed jointly with the Structure Task Force, new introductory material to explain in 600.1 and 600.2 that:</a:t>
            </a:r>
          </a:p>
          <a:p>
            <a:pPr lvl="1"/>
            <a:r>
              <a:rPr lang="en-US" dirty="0" smtClean="0">
                <a:cs typeface="ＭＳ Ｐゴシック" charset="0"/>
              </a:rPr>
              <a:t>Reference to threats in the context of the NAS section of the code means “threats to independence” and “threats to compliance with the fundamental principles”</a:t>
            </a:r>
          </a:p>
          <a:p>
            <a:pPr lvl="1"/>
            <a:r>
              <a:rPr lang="en-US" dirty="0" smtClean="0">
                <a:cs typeface="ＭＳ Ｐゴシック" charset="0"/>
              </a:rPr>
              <a:t>Emphasize that the provisions in Sections 120, 300 and 400 also apply even when they are not referenced or repeated in Section 600 </a:t>
            </a:r>
          </a:p>
          <a:p>
            <a:pPr lvl="1"/>
            <a:r>
              <a:rPr lang="en-US" dirty="0" smtClean="0">
                <a:cs typeface="ＭＳ Ｐゴシック" charset="0"/>
              </a:rPr>
              <a:t>Remind readers that subsections 601–611 contain more detailed provisions </a:t>
            </a:r>
          </a:p>
          <a:p>
            <a:pPr lvl="1"/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8474" y="570326"/>
            <a:ext cx="7772400" cy="400050"/>
          </a:xfrm>
        </p:spPr>
        <p:txBody>
          <a:bodyPr/>
          <a:lstStyle/>
          <a:p>
            <a:r>
              <a:rPr lang="en-US" dirty="0" smtClean="0"/>
              <a:t>Clarification of Link </a:t>
            </a:r>
            <a:r>
              <a:rPr lang="en-US" dirty="0"/>
              <a:t>B</a:t>
            </a:r>
            <a:r>
              <a:rPr lang="en-US" dirty="0" smtClean="0"/>
              <a:t>etween General Provisions </a:t>
            </a:r>
            <a:r>
              <a:rPr lang="en-US" dirty="0"/>
              <a:t>and </a:t>
            </a:r>
            <a:r>
              <a:rPr lang="en-US" dirty="0" smtClean="0"/>
              <a:t>More Specific Provisions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7074"/>
          </a:xfrm>
        </p:spPr>
        <p:txBody>
          <a:bodyPr/>
          <a:lstStyle/>
          <a:p>
            <a:r>
              <a:rPr lang="en-US" dirty="0" smtClean="0">
                <a:cs typeface="ＭＳ Ｐゴシック" charset="0"/>
              </a:rPr>
              <a:t>In response to certain stakeholders’ feedback, including the CAG, throughout Section 600, provisions are positioned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cs typeface="ＭＳ Ｐゴシック" charset="0"/>
              </a:rPr>
              <a:t>First, prohibitions with respect to audits of PIEs</a:t>
            </a:r>
          </a:p>
          <a:p>
            <a:pPr lvl="1"/>
            <a:r>
              <a:rPr lang="en-US" dirty="0" smtClean="0">
                <a:cs typeface="ＭＳ Ｐゴシック" charset="0"/>
              </a:rPr>
              <a:t>Second</a:t>
            </a:r>
            <a:r>
              <a:rPr lang="en-US" dirty="0">
                <a:cs typeface="ＭＳ Ｐゴシック" charset="0"/>
              </a:rPr>
              <a:t>, prohibitions with respect to audits </a:t>
            </a:r>
            <a:r>
              <a:rPr lang="en-US" dirty="0" smtClean="0">
                <a:cs typeface="ＭＳ Ｐゴシック" charset="0"/>
              </a:rPr>
              <a:t>of non-PIEs </a:t>
            </a:r>
          </a:p>
          <a:p>
            <a:pPr lvl="1"/>
            <a:r>
              <a:rPr lang="en-US" dirty="0" smtClean="0">
                <a:cs typeface="ＭＳ Ｐゴシック" charset="0"/>
              </a:rPr>
              <a:t>Third, requirements and application material for applying the CF when accepting and providing a NAS to an audit client</a:t>
            </a:r>
          </a:p>
          <a:p>
            <a:r>
              <a:rPr lang="en-US" dirty="0" smtClean="0"/>
              <a:t>If this approach is adopted, consistent presentation will need to be made throughout the rest of the Code</a:t>
            </a:r>
            <a:endParaRPr lang="en-US" dirty="0" smtClean="0">
              <a:cs typeface="ＭＳ Ｐゴシック" charset="0"/>
            </a:endParaRPr>
          </a:p>
          <a:p>
            <a:pPr marL="0" indent="0">
              <a:buNone/>
            </a:pPr>
            <a:endParaRPr lang="en-US" dirty="0" smtClean="0">
              <a:cs typeface="ＭＳ Ｐゴシック" charset="0"/>
            </a:endParaRPr>
          </a:p>
          <a:p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81025"/>
            <a:ext cx="7772400" cy="400050"/>
          </a:xfrm>
        </p:spPr>
        <p:txBody>
          <a:bodyPr/>
          <a:lstStyle/>
          <a:p>
            <a:r>
              <a:rPr lang="en-US" dirty="0" smtClean="0"/>
              <a:t>Prominent Positioning of Prohibitions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86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7074"/>
          </a:xfrm>
        </p:spPr>
        <p:txBody>
          <a:bodyPr/>
          <a:lstStyle/>
          <a:p>
            <a:r>
              <a:rPr lang="en-US" dirty="0"/>
              <a:t>New </a:t>
            </a:r>
            <a:r>
              <a:rPr lang="en-US" dirty="0" smtClean="0"/>
              <a:t>application material to provide guidance about materiality in relation to an audit’s client’s f/s</a:t>
            </a:r>
          </a:p>
          <a:p>
            <a:pPr lvl="1"/>
            <a:r>
              <a:rPr lang="en-US" dirty="0" smtClean="0">
                <a:cs typeface="ＭＳ Ｐゴシック" charset="0"/>
              </a:rPr>
              <a:t>Draws from material in 2012 IESBA Staff Q&amp;A </a:t>
            </a:r>
          </a:p>
          <a:p>
            <a:pPr lvl="1"/>
            <a:r>
              <a:rPr lang="en-US" dirty="0" smtClean="0">
                <a:cs typeface="ＭＳ Ｐゴシック" charset="0"/>
              </a:rPr>
              <a:t>Includes a pointer to ISA 320</a:t>
            </a:r>
          </a:p>
          <a:p>
            <a:r>
              <a:rPr lang="en-US" dirty="0" smtClean="0"/>
              <a:t>Questions already raised from NSS and SMPC about the </a:t>
            </a:r>
          </a:p>
          <a:p>
            <a:pPr lvl="1"/>
            <a:r>
              <a:rPr lang="en-US" dirty="0" smtClean="0"/>
              <a:t>Placement of new guidance and whether it should only be for NAS</a:t>
            </a:r>
          </a:p>
          <a:p>
            <a:pPr lvl="1"/>
            <a:r>
              <a:rPr lang="en-US" dirty="0" smtClean="0">
                <a:cs typeface="ＭＳ Ｐゴシック" charset="0"/>
              </a:rPr>
              <a:t>Usefulness: Can something more specific be said in the context of the Code?</a:t>
            </a: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581025"/>
            <a:ext cx="7772400" cy="400050"/>
          </a:xfrm>
        </p:spPr>
        <p:txBody>
          <a:bodyPr/>
          <a:lstStyle/>
          <a:p>
            <a:r>
              <a:rPr lang="en-US" dirty="0" smtClean="0"/>
              <a:t>Materiality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36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816" y="581025"/>
            <a:ext cx="7772400" cy="400050"/>
          </a:xfrm>
        </p:spPr>
        <p:txBody>
          <a:bodyPr/>
          <a:lstStyle/>
          <a:p>
            <a:r>
              <a:rPr lang="en-US" dirty="0" smtClean="0"/>
              <a:t>Examples of Safeguards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1276350"/>
            <a:ext cx="9067800" cy="3200400"/>
          </a:xfrm>
        </p:spPr>
        <p:txBody>
          <a:bodyPr/>
          <a:lstStyle/>
          <a:p>
            <a:r>
              <a:rPr lang="en-US" dirty="0" smtClean="0"/>
              <a:t>Generally, the examples of safeguards to address threats are: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Have a professional who is not a member of the audit team perform the NAS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Have a professional who is not involved in providing the NAS review the NAS work 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Hire a professional external to the firm to review the NAS</a:t>
            </a:r>
          </a:p>
          <a:p>
            <a:r>
              <a:rPr lang="en-US" sz="2000" dirty="0" smtClean="0"/>
              <a:t>Revised examples </a:t>
            </a:r>
            <a:r>
              <a:rPr lang="en-US" sz="2000" dirty="0"/>
              <a:t>of safeguards </a:t>
            </a:r>
            <a:r>
              <a:rPr lang="en-US" sz="2000" dirty="0" smtClean="0"/>
              <a:t>are described in a more consistent </a:t>
            </a:r>
            <a:r>
              <a:rPr lang="en-US" sz="2000" dirty="0"/>
              <a:t>manner across the </a:t>
            </a:r>
            <a:r>
              <a:rPr lang="en-US" sz="2000" dirty="0" smtClean="0"/>
              <a:t>subsections and the type of threat is identified</a:t>
            </a:r>
          </a:p>
          <a:p>
            <a:r>
              <a:rPr lang="en-US" sz="2000" dirty="0" smtClean="0"/>
              <a:t>More work to be done with respect to the appropriateness of safeguards, in light of IOSCO feedback on examples of Safeguards in Safeguards ED-1</a:t>
            </a:r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5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120555" y="1200150"/>
            <a:ext cx="8991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 smtClean="0"/>
              <a:t>Cautionary remarks about the impact of changing the phrase “significance of a threat” to “level of a threat”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 smtClean="0"/>
              <a:t>SMPC do not support extending prohibition of providing recruiting services to an audit client w.r.t. director, officer of the entity or senior management to non-PIEs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 smtClean="0"/>
              <a:t>Stronger linkage needed between guidance for evaluating threats and the types of threats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 smtClean="0"/>
              <a:t>Calls </a:t>
            </a:r>
            <a:r>
              <a:rPr lang="en-US" sz="1800" dirty="0"/>
              <a:t>for more guidance about materiality and what </a:t>
            </a:r>
            <a:r>
              <a:rPr lang="en-US" sz="1800" dirty="0" smtClean="0"/>
              <a:t>it </a:t>
            </a:r>
            <a:r>
              <a:rPr lang="en-US" sz="1800" dirty="0"/>
              <a:t>means in the context of the Code </a:t>
            </a:r>
            <a:r>
              <a:rPr lang="en-US" sz="1800" dirty="0" smtClean="0"/>
              <a:t>(Australian Code has done this and IAASB liaison needed)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sz="1800" dirty="0" smtClean="0"/>
              <a:t>Reservations </a:t>
            </a:r>
            <a:r>
              <a:rPr lang="en-US" sz="1800" dirty="0"/>
              <a:t>about the management services section absent a mark-up to show changes from April 2015 NAS revisions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endParaRPr lang="en-US" dirty="0" smtClean="0"/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endParaRPr lang="en-US" dirty="0" smtClean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Feedback from NSS and SMPC – Phase 2 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23438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Coordination and liaison with Structure of the Code Task Force and other Task Forces continue </a:t>
            </a:r>
            <a:r>
              <a:rPr lang="en-US" smtClean="0"/>
              <a:t>to be critical </a:t>
            </a:r>
            <a:endParaRPr lang="en-US" dirty="0" smtClean="0"/>
          </a:p>
          <a:p>
            <a:r>
              <a:rPr lang="en-US" dirty="0"/>
              <a:t>September 2016 IESBA CAG and IESBA </a:t>
            </a:r>
            <a:r>
              <a:rPr lang="en-US" dirty="0" smtClean="0"/>
              <a:t>meetings</a:t>
            </a:r>
            <a:endParaRPr lang="en-US" dirty="0"/>
          </a:p>
          <a:p>
            <a:pPr lvl="1"/>
            <a:r>
              <a:rPr lang="en-US" dirty="0" smtClean="0"/>
              <a:t>3-day Task Force meeting in July 2016 to further refine proposals in light of feedback from IESBA on Safeguards ED-1 and NAS </a:t>
            </a:r>
          </a:p>
          <a:p>
            <a:pPr lvl="1"/>
            <a:r>
              <a:rPr lang="en-US" dirty="0" smtClean="0"/>
              <a:t>Agreeing to a near-final draft of Section 120 at the September 2016 IESBA meeting is critical to timely finalization of both Safeguards and Structure of the Code projects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678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6991" y="1352550"/>
            <a:ext cx="8937009" cy="3276600"/>
          </a:xfrm>
        </p:spPr>
        <p:txBody>
          <a:bodyPr/>
          <a:lstStyle/>
          <a:p>
            <a:pPr marL="342900" lvl="1" indent="-342900">
              <a:spcBef>
                <a:spcPts val="900"/>
              </a:spcBef>
              <a:buChar char="•"/>
            </a:pPr>
            <a:r>
              <a:rPr lang="en-US" dirty="0" smtClean="0">
                <a:cs typeface="ＭＳ Ｐゴシック" charset="0"/>
              </a:rPr>
              <a:t>Enhanced </a:t>
            </a:r>
            <a:r>
              <a:rPr lang="en-US" dirty="0">
                <a:cs typeface="ＭＳ Ｐゴシック" charset="0"/>
              </a:rPr>
              <a:t>guidance for </a:t>
            </a:r>
            <a:r>
              <a:rPr lang="en-US" dirty="0" smtClean="0">
                <a:cs typeface="ＭＳ Ｐゴシック" charset="0"/>
              </a:rPr>
              <a:t>applying the CF 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More robust provisions to identify</a:t>
            </a:r>
            <a:r>
              <a:rPr lang="en-US" sz="1600" dirty="0"/>
              <a:t>, evaluate and address </a:t>
            </a:r>
            <a:r>
              <a:rPr lang="en-US" sz="1600" dirty="0" smtClean="0"/>
              <a:t>threats</a:t>
            </a:r>
            <a:endParaRPr lang="en-US" sz="1600" dirty="0"/>
          </a:p>
          <a:p>
            <a:pPr lvl="1">
              <a:spcBef>
                <a:spcPts val="600"/>
              </a:spcBef>
            </a:pPr>
            <a:r>
              <a:rPr lang="en-US" sz="1600" dirty="0" smtClean="0"/>
              <a:t>New requirement that emphasize </a:t>
            </a:r>
            <a:r>
              <a:rPr lang="en-US" sz="1600" dirty="0"/>
              <a:t>the need </a:t>
            </a:r>
            <a:r>
              <a:rPr lang="en-US" sz="1600" dirty="0" smtClean="0"/>
              <a:t>for PAs to </a:t>
            </a:r>
            <a:r>
              <a:rPr lang="en-US" sz="1600" dirty="0"/>
              <a:t>re-evaluate threats </a:t>
            </a:r>
            <a:endParaRPr lang="en-US" sz="1600" dirty="0" smtClean="0"/>
          </a:p>
          <a:p>
            <a:pPr lvl="1">
              <a:spcBef>
                <a:spcPts val="600"/>
              </a:spcBef>
            </a:pPr>
            <a:r>
              <a:rPr lang="en-US" sz="1600" dirty="0" smtClean="0"/>
              <a:t>New </a:t>
            </a:r>
            <a:r>
              <a:rPr lang="en-US" sz="1600" dirty="0"/>
              <a:t>requirement for PAs to perform an overall assessment (step-back) </a:t>
            </a:r>
          </a:p>
          <a:p>
            <a:pPr marL="342900" lvl="1" indent="-342900">
              <a:spcBef>
                <a:spcPts val="900"/>
              </a:spcBef>
              <a:buChar char="•"/>
            </a:pPr>
            <a:r>
              <a:rPr lang="en-US" dirty="0" smtClean="0">
                <a:cs typeface="ＭＳ Ｐゴシック" charset="0"/>
              </a:rPr>
              <a:t>Improved </a:t>
            </a:r>
            <a:r>
              <a:rPr lang="en-US" dirty="0">
                <a:cs typeface="ＭＳ Ｐゴシック" charset="0"/>
              </a:rPr>
              <a:t>descriptions of key terms and concepts </a:t>
            </a:r>
            <a:endParaRPr lang="en-US" dirty="0" smtClean="0">
              <a:cs typeface="ＭＳ Ｐゴシック" charset="0"/>
            </a:endParaRPr>
          </a:p>
          <a:p>
            <a:pPr lvl="1">
              <a:spcBef>
                <a:spcPts val="600"/>
              </a:spcBef>
            </a:pPr>
            <a:r>
              <a:rPr lang="en-US" sz="1600" dirty="0"/>
              <a:t>Reasonable  and informed third party</a:t>
            </a:r>
          </a:p>
          <a:p>
            <a:pPr lvl="1">
              <a:spcBef>
                <a:spcPts val="600"/>
              </a:spcBef>
            </a:pPr>
            <a:r>
              <a:rPr lang="en-US" sz="1600" dirty="0"/>
              <a:t>Acceptable level </a:t>
            </a:r>
          </a:p>
          <a:p>
            <a:pPr lvl="1">
              <a:spcBef>
                <a:spcPts val="600"/>
              </a:spcBef>
            </a:pPr>
            <a:r>
              <a:rPr lang="en-US" sz="1600" dirty="0"/>
              <a:t>Safeguards </a:t>
            </a:r>
          </a:p>
          <a:p>
            <a:pPr marL="342900" lvl="1" indent="-342900">
              <a:spcBef>
                <a:spcPts val="900"/>
              </a:spcBef>
              <a:buChar char="•"/>
            </a:pPr>
            <a:r>
              <a:rPr lang="en-US" dirty="0" smtClean="0">
                <a:cs typeface="ＭＳ Ｐゴシック" charset="0"/>
              </a:rPr>
              <a:t>Streamlined examples </a:t>
            </a:r>
            <a:r>
              <a:rPr lang="en-US" dirty="0">
                <a:cs typeface="ＭＳ Ｐゴシック" charset="0"/>
              </a:rPr>
              <a:t>of </a:t>
            </a:r>
            <a:r>
              <a:rPr lang="en-US" dirty="0" smtClean="0">
                <a:cs typeface="ＭＳ Ｐゴシック" charset="0"/>
              </a:rPr>
              <a:t>safeguards that are linked to threats </a:t>
            </a:r>
            <a:endParaRPr lang="en-US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848600" cy="762000"/>
          </a:xfrm>
        </p:spPr>
        <p:txBody>
          <a:bodyPr/>
          <a:lstStyle/>
          <a:p>
            <a:r>
              <a:rPr lang="en-US" dirty="0" smtClean="0"/>
              <a:t>Recap of Safeguards ED-1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115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610600" cy="327660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sz="2000" dirty="0" smtClean="0"/>
              <a:t>Comment period closed March 21, 2016</a:t>
            </a:r>
          </a:p>
          <a:p>
            <a:pPr>
              <a:spcBef>
                <a:spcPts val="800"/>
              </a:spcBef>
            </a:pPr>
            <a:r>
              <a:rPr lang="en-US" sz="2000" u="sng" dirty="0" smtClean="0"/>
              <a:t>53</a:t>
            </a:r>
            <a:r>
              <a:rPr lang="en-US" sz="2000" dirty="0" smtClean="0"/>
              <a:t> comment letters received across a range of stakeholder categories, including from the CAG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Task Force meeting May 9-10, 2016 to consider responses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/>
              <a:t>IOSCO and IFIAR letters </a:t>
            </a:r>
            <a:r>
              <a:rPr lang="en-US" sz="1600" dirty="0" smtClean="0"/>
              <a:t>after meeting</a:t>
            </a:r>
            <a:endParaRPr lang="en-US" sz="1600" dirty="0"/>
          </a:p>
          <a:p>
            <a:pPr>
              <a:spcBef>
                <a:spcPts val="900"/>
              </a:spcBef>
            </a:pPr>
            <a:r>
              <a:rPr lang="en-US" sz="2000" dirty="0" smtClean="0"/>
              <a:t>Input received from June 2016 NSS, CAG teleconference and SMPC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Task Force meeting in July 2016 to further refine proposals based on input from this IESBA meeting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 smtClean="0"/>
              <a:t>Background and Recent Activities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033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76200" y="1200150"/>
            <a:ext cx="8991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900"/>
              </a:spcBef>
              <a:buNone/>
            </a:pPr>
            <a:r>
              <a:rPr lang="en-US" dirty="0">
                <a:cs typeface="ＭＳ Ｐゴシック" charset="0"/>
              </a:rPr>
              <a:t>Complimentary of </a:t>
            </a:r>
            <a:r>
              <a:rPr lang="en-US" dirty="0" smtClean="0">
                <a:cs typeface="ＭＳ Ｐゴシック" charset="0"/>
              </a:rPr>
              <a:t>progress </a:t>
            </a:r>
            <a:r>
              <a:rPr lang="en-US" dirty="0">
                <a:cs typeface="ＭＳ Ｐゴシック" charset="0"/>
              </a:rPr>
              <a:t>to-date, </a:t>
            </a:r>
            <a:r>
              <a:rPr lang="en-US" dirty="0" smtClean="0">
                <a:cs typeface="ＭＳ Ｐゴシック" charset="0"/>
              </a:rPr>
              <a:t>general </a:t>
            </a:r>
            <a:r>
              <a:rPr lang="en-US" dirty="0">
                <a:cs typeface="ＭＳ Ｐゴシック" charset="0"/>
              </a:rPr>
              <a:t>support for revisions to </a:t>
            </a:r>
            <a:r>
              <a:rPr lang="en-US" dirty="0" smtClean="0">
                <a:cs typeface="ＭＳ Ｐゴシック" charset="0"/>
              </a:rPr>
              <a:t>ED-1</a:t>
            </a:r>
            <a:endParaRPr lang="en-US" dirty="0">
              <a:cs typeface="ＭＳ Ｐゴシック" charset="0"/>
            </a:endParaRPr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 smtClean="0"/>
              <a:t>Replace </a:t>
            </a:r>
            <a:r>
              <a:rPr lang="en-US" sz="1600" dirty="0"/>
              <a:t>“…compliance with…” with “…achieving a stated ethical outcome…” to avoid language that is associated with adhering to rules </a:t>
            </a:r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 smtClean="0"/>
              <a:t>Term </a:t>
            </a:r>
            <a:r>
              <a:rPr lang="en-US" sz="1600" dirty="0"/>
              <a:t>“acceptable level” is too low a level </a:t>
            </a:r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/>
              <a:t>Clarify whether threats to “objectivity” are the same as threats to “independence of mind”</a:t>
            </a:r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 smtClean="0"/>
              <a:t>Questions remain about description </a:t>
            </a:r>
            <a:r>
              <a:rPr lang="en-US" sz="1600" dirty="0"/>
              <a:t>of </a:t>
            </a:r>
            <a:r>
              <a:rPr lang="en-US" sz="1600" dirty="0" smtClean="0"/>
              <a:t>RITP test (who should perform test?)</a:t>
            </a:r>
            <a:endParaRPr lang="en-US" sz="1600" dirty="0"/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/>
              <a:t>More guidance </a:t>
            </a:r>
            <a:r>
              <a:rPr lang="en-US" sz="1600" dirty="0" smtClean="0"/>
              <a:t>needed </a:t>
            </a:r>
            <a:r>
              <a:rPr lang="en-US" sz="1600" dirty="0"/>
              <a:t>for safeguards (e.g., designing, documentation) </a:t>
            </a:r>
            <a:endParaRPr lang="en-US" sz="1600" dirty="0" smtClean="0"/>
          </a:p>
          <a:p>
            <a:pPr lvl="1">
              <a:spcBef>
                <a:spcPts val="600"/>
              </a:spcBef>
              <a:buFontTx/>
              <a:buChar char="–"/>
            </a:pPr>
            <a:r>
              <a:rPr lang="en-US" sz="1600" dirty="0" smtClean="0"/>
              <a:t>One participant (South Africa) is of a strong view that stages are still unclear and reemphasize the need for a requirement to “design and implement” a safeguard </a:t>
            </a:r>
            <a:endParaRPr lang="en-US" sz="1600" dirty="0"/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endParaRPr lang="en-US" dirty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Feedback from NSS – Phase 1 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825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76200" y="1352550"/>
            <a:ext cx="8991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dirty="0" smtClean="0"/>
              <a:t>Complimentary of progress made to-date and thankful for opportunity to provide early input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dirty="0"/>
              <a:t>C</a:t>
            </a:r>
            <a:r>
              <a:rPr lang="en-US" dirty="0" smtClean="0"/>
              <a:t>oncerns about the description of RITP test similar to NSS </a:t>
            </a:r>
          </a:p>
          <a:p>
            <a:pPr marL="690372" lvl="2" indent="-342900">
              <a:spcBef>
                <a:spcPts val="900"/>
              </a:spcBef>
            </a:pPr>
            <a:r>
              <a:rPr lang="en-US" dirty="0" smtClean="0"/>
              <a:t>Because similar concepts are routed in legal frameworks, it is possible that there might be various interpretations of this test 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r>
              <a:rPr lang="en-US" dirty="0" smtClean="0"/>
              <a:t>Question about whether “new information” also means “contradictory information” (R120.7)</a:t>
            </a:r>
          </a:p>
          <a:p>
            <a:pPr marL="342900" lvl="1" indent="-342900">
              <a:spcBef>
                <a:spcPts val="900"/>
              </a:spcBef>
              <a:buFontTx/>
              <a:buChar char="•"/>
            </a:pPr>
            <a:endParaRPr lang="en-US" dirty="0" smtClean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Feedback from CAG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298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-9099" y="1276350"/>
            <a:ext cx="894462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spcBef>
                <a:spcPts val="1200"/>
              </a:spcBef>
              <a:buNone/>
            </a:pPr>
            <a:endParaRPr lang="en-US" dirty="0" smtClean="0">
              <a:cs typeface="ＭＳ Ｐゴシック" charset="0"/>
            </a:endParaRPr>
          </a:p>
          <a:p>
            <a:pPr marL="0" lvl="1" indent="0" algn="ctr">
              <a:spcBef>
                <a:spcPts val="1200"/>
              </a:spcBef>
              <a:buNone/>
            </a:pPr>
            <a:endParaRPr lang="en-US" sz="2500" dirty="0" smtClean="0">
              <a:cs typeface="ＭＳ Ｐゴシック" charset="0"/>
            </a:endParaRPr>
          </a:p>
          <a:p>
            <a:pPr marL="0" lvl="1" indent="0" algn="ctr">
              <a:spcBef>
                <a:spcPts val="1200"/>
              </a:spcBef>
              <a:buNone/>
            </a:pPr>
            <a:r>
              <a:rPr lang="en-US" sz="2500" dirty="0" smtClean="0">
                <a:cs typeface="ＭＳ Ｐゴシック" charset="0"/>
              </a:rPr>
              <a:t>Summary of Responses to Safeguards ED-1</a:t>
            </a:r>
          </a:p>
          <a:p>
            <a:pPr marL="0" lvl="1" indent="0" algn="ctr">
              <a:spcBef>
                <a:spcPts val="1200"/>
              </a:spcBef>
              <a:buNone/>
            </a:pPr>
            <a:r>
              <a:rPr lang="en-US" sz="2500" dirty="0" smtClean="0">
                <a:cs typeface="ＭＳ Ｐゴシック" charset="0"/>
              </a:rPr>
              <a:t>Agenda Items 3-A and 3-B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sz="1600" dirty="0" smtClean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65329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152400" y="1352550"/>
            <a:ext cx="8991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Strong </a:t>
            </a:r>
            <a:r>
              <a:rPr lang="en-US" dirty="0">
                <a:cs typeface="ＭＳ Ｐゴシック" charset="0"/>
              </a:rPr>
              <a:t>support </a:t>
            </a:r>
            <a:r>
              <a:rPr lang="en-US" dirty="0" smtClean="0">
                <a:cs typeface="ＭＳ Ｐゴシック" charset="0"/>
              </a:rPr>
              <a:t>for project objectives, but also some reservations about making extensive changes to the CF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Comments received about: </a:t>
            </a:r>
            <a:endParaRPr lang="en-US" dirty="0">
              <a:cs typeface="ＭＳ Ｐゴシック" charset="0"/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Need to refer to threats to independence in S120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Proposals go </a:t>
            </a:r>
            <a:r>
              <a:rPr lang="en-US" sz="1600" dirty="0"/>
              <a:t>beyond </a:t>
            </a:r>
            <a:r>
              <a:rPr lang="en-US" sz="1600" dirty="0" smtClean="0"/>
              <a:t>safeguards project scope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Confusion about the link between S120 and S300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Appropriateness of the examples of safeguards in S300 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Timing of the project: Desire to see how proposals fit within whole restructure Code</a:t>
            </a:r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General Comments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081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76199" y="1352550"/>
            <a:ext cx="894462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Structure Task Force considering revisions to address concerns about independence 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More work to be done to address concerns about S300, but  </a:t>
            </a:r>
            <a:endParaRPr lang="en-US" dirty="0">
              <a:cs typeface="ＭＳ Ｐゴシック" charset="0"/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Revisions made in S300 to align with revisions in S120 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New application material in </a:t>
            </a:r>
            <a:r>
              <a:rPr lang="en-US" sz="1600" dirty="0"/>
              <a:t>S120 to refer to provisions in S300 </a:t>
            </a:r>
            <a:endParaRPr lang="en-US" sz="16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1600" dirty="0" smtClean="0"/>
              <a:t>Some editorial suggestions taken on to improve the examples of safeguards </a:t>
            </a:r>
            <a:endParaRPr lang="en-US" sz="1600" dirty="0"/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IESBA to consider how to address concerns about timing at June meeting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sz="1600" dirty="0" smtClean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Response to General Comments 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9815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2467</TotalTime>
  <Words>1847</Words>
  <Application>Microsoft Office PowerPoint</Application>
  <PresentationFormat>On-screen Show (16:9)</PresentationFormat>
  <Paragraphs>170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Safeguards </vt:lpstr>
      <vt:lpstr>Outline </vt:lpstr>
      <vt:lpstr>Recap of Safeguards ED-1 Proposals </vt:lpstr>
      <vt:lpstr>Background and Recent Activities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Identifying, Evaluating and Addressing Threats </vt:lpstr>
      <vt:lpstr>Task Force Response </vt:lpstr>
      <vt:lpstr>Reasonable and Informed Third Party </vt:lpstr>
      <vt:lpstr>Task Force Response </vt:lpstr>
      <vt:lpstr>Other Significant Revisions  </vt:lpstr>
      <vt:lpstr>PowerPoint Presentation</vt:lpstr>
      <vt:lpstr>Journey to Enhancing NAS Section of the Code </vt:lpstr>
      <vt:lpstr>Nature of Revisions in Section 600</vt:lpstr>
      <vt:lpstr>Highlights of Significant Revisions to NAS</vt:lpstr>
      <vt:lpstr>NAS – Identifying, Evaluating and Addressing Threats </vt:lpstr>
      <vt:lpstr>Clarification of Link Between General Provisions and More Specific Provisions </vt:lpstr>
      <vt:lpstr>Prominent Positioning of Prohibitions </vt:lpstr>
      <vt:lpstr>Materiality </vt:lpstr>
      <vt:lpstr>Examples of Safeguards </vt:lpstr>
      <vt:lpstr>PowerPoint Presentation</vt:lpstr>
      <vt:lpstr>Next Steps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Diane Jules</cp:lastModifiedBy>
  <cp:revision>284</cp:revision>
  <cp:lastPrinted>2016-06-27T16:40:54Z</cp:lastPrinted>
  <dcterms:created xsi:type="dcterms:W3CDTF">2015-04-17T20:16:07Z</dcterms:created>
  <dcterms:modified xsi:type="dcterms:W3CDTF">2016-06-28T12:45:36Z</dcterms:modified>
</cp:coreProperties>
</file>