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26"/>
  </p:notesMasterIdLst>
  <p:handoutMasterIdLst>
    <p:handoutMasterId r:id="rId27"/>
  </p:handoutMasterIdLst>
  <p:sldIdLst>
    <p:sldId id="270" r:id="rId2"/>
    <p:sldId id="271" r:id="rId3"/>
    <p:sldId id="312" r:id="rId4"/>
    <p:sldId id="272" r:id="rId5"/>
    <p:sldId id="308" r:id="rId6"/>
    <p:sldId id="273" r:id="rId7"/>
    <p:sldId id="276" r:id="rId8"/>
    <p:sldId id="289" r:id="rId9"/>
    <p:sldId id="275" r:id="rId10"/>
    <p:sldId id="293" r:id="rId11"/>
    <p:sldId id="313" r:id="rId12"/>
    <p:sldId id="316" r:id="rId13"/>
    <p:sldId id="317" r:id="rId14"/>
    <p:sldId id="318" r:id="rId15"/>
    <p:sldId id="319" r:id="rId16"/>
    <p:sldId id="320" r:id="rId17"/>
    <p:sldId id="314" r:id="rId18"/>
    <p:sldId id="321" r:id="rId19"/>
    <p:sldId id="322" r:id="rId20"/>
    <p:sldId id="301" r:id="rId21"/>
    <p:sldId id="323" r:id="rId22"/>
    <p:sldId id="324" r:id="rId23"/>
    <p:sldId id="315" r:id="rId24"/>
    <p:sldId id="286" r:id="rId25"/>
  </p:sldIdLst>
  <p:sldSz cx="9144000" cy="5143500" type="screen16x9"/>
  <p:notesSz cx="68580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13" autoAdjust="0"/>
    <p:restoredTop sz="94660"/>
  </p:normalViewPr>
  <p:slideViewPr>
    <p:cSldViewPr showGuides="1">
      <p:cViewPr varScale="1">
        <p:scale>
          <a:sx n="107" d="100"/>
          <a:sy n="107" d="100"/>
        </p:scale>
        <p:origin x="528" y="77"/>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5"/>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884614" y="0"/>
            <a:ext cx="2971800" cy="466435"/>
          </a:xfrm>
          <a:prstGeom prst="rect">
            <a:avLst/>
          </a:prstGeom>
        </p:spPr>
        <p:txBody>
          <a:bodyPr vert="horz" lIns="92492" tIns="46246" rIns="92492" bIns="46246" rtlCol="0"/>
          <a:lstStyle>
            <a:lvl1pPr algn="r">
              <a:defRPr sz="1200"/>
            </a:lvl1pPr>
          </a:lstStyle>
          <a:p>
            <a:fld id="{C9201B8A-EAE1-4EA5-AC99-585F2FDB78C8}" type="datetimeFigureOut">
              <a:rPr lang="en-US" smtClean="0"/>
              <a:t>6/27/2016</a:t>
            </a:fld>
            <a:endParaRPr lang="en-US"/>
          </a:p>
        </p:txBody>
      </p:sp>
      <p:sp>
        <p:nvSpPr>
          <p:cNvPr id="4" name="Footer Placeholder 3"/>
          <p:cNvSpPr>
            <a:spLocks noGrp="1"/>
          </p:cNvSpPr>
          <p:nvPr>
            <p:ph type="ftr" sz="quarter" idx="2"/>
          </p:nvPr>
        </p:nvSpPr>
        <p:spPr>
          <a:xfrm>
            <a:off x="0" y="8829968"/>
            <a:ext cx="2971800" cy="46643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884614" y="8829968"/>
            <a:ext cx="2971800" cy="466434"/>
          </a:xfrm>
          <a:prstGeom prst="rect">
            <a:avLst/>
          </a:prstGeom>
        </p:spPr>
        <p:txBody>
          <a:bodyPr vert="horz" lIns="92492" tIns="46246" rIns="92492" bIns="46246" rtlCol="0" anchor="b"/>
          <a:lstStyle>
            <a:lvl1pPr algn="r">
              <a:defRPr sz="1200"/>
            </a:lvl1pPr>
          </a:lstStyle>
          <a:p>
            <a:fld id="{5247F893-89A7-4BA4-8982-CB4EF2CF3552}" type="slidenum">
              <a:rPr lang="en-US" smtClean="0"/>
              <a:t>‹#›</a:t>
            </a:fld>
            <a:endParaRPr lang="en-US"/>
          </a:p>
        </p:txBody>
      </p:sp>
    </p:spTree>
    <p:extLst>
      <p:ext uri="{BB962C8B-B14F-4D97-AF65-F5344CB8AC3E}">
        <p14:creationId xmlns:p14="http://schemas.microsoft.com/office/powerpoint/2010/main" val="4006991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492" tIns="46246" rIns="92492" bIns="46246"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4" y="0"/>
            <a:ext cx="2971800" cy="464820"/>
          </a:xfrm>
          <a:prstGeom prst="rect">
            <a:avLst/>
          </a:prstGeom>
        </p:spPr>
        <p:txBody>
          <a:bodyPr vert="horz" wrap="square" lIns="92492" tIns="46246" rIns="92492" bIns="46246" numCol="1" anchor="t" anchorCtr="0" compatLnSpc="1">
            <a:prstTxWarp prst="textNoShape">
              <a:avLst/>
            </a:prstTxWarp>
          </a:bodyPr>
          <a:lstStyle>
            <a:lvl1pPr algn="r">
              <a:defRPr sz="1200"/>
            </a:lvl1pPr>
          </a:lstStyle>
          <a:p>
            <a:pPr>
              <a:defRPr/>
            </a:pPr>
            <a:fld id="{B12CF44F-EFC8-E748-80EB-4ED396B872D8}" type="datetime1">
              <a:rPr lang="en-US"/>
              <a:pPr>
                <a:defRPr/>
              </a:pPr>
              <a:t>6/27/2016</a:t>
            </a:fld>
            <a:endParaRPr lang="en-US"/>
          </a:p>
        </p:txBody>
      </p:sp>
      <p:sp>
        <p:nvSpPr>
          <p:cNvPr id="4" name="Slide Image Placeholder 3"/>
          <p:cNvSpPr>
            <a:spLocks noGrp="1" noRot="1" noChangeAspect="1"/>
          </p:cNvSpPr>
          <p:nvPr>
            <p:ph type="sldImg" idx="2"/>
          </p:nvPr>
        </p:nvSpPr>
        <p:spPr>
          <a:xfrm>
            <a:off x="330200" y="696913"/>
            <a:ext cx="6197600" cy="3486150"/>
          </a:xfrm>
          <a:prstGeom prst="rect">
            <a:avLst/>
          </a:prstGeom>
          <a:noFill/>
          <a:ln w="12700">
            <a:solidFill>
              <a:prstClr val="black"/>
            </a:solidFill>
          </a:ln>
        </p:spPr>
        <p:txBody>
          <a:bodyPr vert="horz" lIns="92492" tIns="46246" rIns="92492" bIns="46246" rtlCol="0" anchor="ctr"/>
          <a:lstStyle/>
          <a:p>
            <a:pPr lvl="0"/>
            <a:endParaRPr lang="en-US" noProof="0" smtClean="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492" tIns="46246" rIns="92492" bIns="4624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6"/>
            <a:ext cx="2971800" cy="464820"/>
          </a:xfrm>
          <a:prstGeom prst="rect">
            <a:avLst/>
          </a:prstGeom>
        </p:spPr>
        <p:txBody>
          <a:bodyPr vert="horz" lIns="92492" tIns="46246" rIns="92492" bIns="46246"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4" y="8829966"/>
            <a:ext cx="2971800" cy="464820"/>
          </a:xfrm>
          <a:prstGeom prst="rect">
            <a:avLst/>
          </a:prstGeom>
        </p:spPr>
        <p:txBody>
          <a:bodyPr vert="horz" wrap="square" lIns="92492" tIns="46246" rIns="92492" bIns="46246"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dirty="0"/>
          </a:p>
        </p:txBody>
      </p:sp>
    </p:spTree>
    <p:extLst>
      <p:ext uri="{BB962C8B-B14F-4D97-AF65-F5344CB8AC3E}">
        <p14:creationId xmlns:p14="http://schemas.microsoft.com/office/powerpoint/2010/main" val="377153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266700" y="701675"/>
            <a:ext cx="6234113" cy="35083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09" indent="-285734">
              <a:defRPr sz="2400">
                <a:solidFill>
                  <a:schemeClr val="tx1"/>
                </a:solidFill>
                <a:latin typeface="Arial" charset="0"/>
                <a:ea typeface="ヒラギノ角ゴ Pro W3" charset="0"/>
                <a:cs typeface="ヒラギノ角ゴ Pro W3" charset="0"/>
              </a:defRPr>
            </a:lvl2pPr>
            <a:lvl3pPr marL="1142937" indent="-228587">
              <a:defRPr sz="2400">
                <a:solidFill>
                  <a:schemeClr val="tx1"/>
                </a:solidFill>
                <a:latin typeface="Arial" charset="0"/>
                <a:ea typeface="ヒラギノ角ゴ Pro W3" charset="0"/>
                <a:cs typeface="ヒラギノ角ゴ Pro W3" charset="0"/>
              </a:defRPr>
            </a:lvl3pPr>
            <a:lvl4pPr marL="1600111" indent="-228587">
              <a:defRPr sz="2400">
                <a:solidFill>
                  <a:schemeClr val="tx1"/>
                </a:solidFill>
                <a:latin typeface="Arial" charset="0"/>
                <a:ea typeface="ヒラギノ角ゴ Pro W3" charset="0"/>
                <a:cs typeface="ヒラギノ角ゴ Pro W3" charset="0"/>
              </a:defRPr>
            </a:lvl4pPr>
            <a:lvl5pPr marL="2057287" indent="-228587">
              <a:defRPr sz="2400">
                <a:solidFill>
                  <a:schemeClr val="tx1"/>
                </a:solidFill>
                <a:latin typeface="Arial" charset="0"/>
                <a:ea typeface="ヒラギノ角ゴ Pro W3" charset="0"/>
                <a:cs typeface="ヒラギノ角ゴ Pro W3" charset="0"/>
              </a:defRPr>
            </a:lvl5pPr>
            <a:lvl6pPr marL="251446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63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8811"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5985" indent="-228587"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3</a:t>
            </a:fld>
            <a:endParaRPr lang="en-US" sz="1200" dirty="0"/>
          </a:p>
        </p:txBody>
      </p:sp>
    </p:spTree>
    <p:extLst>
      <p:ext uri="{BB962C8B-B14F-4D97-AF65-F5344CB8AC3E}">
        <p14:creationId xmlns:p14="http://schemas.microsoft.com/office/powerpoint/2010/main" val="937728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55600" y="709613"/>
            <a:ext cx="6310313" cy="35496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2579" indent="-289454">
              <a:defRPr sz="2400">
                <a:solidFill>
                  <a:schemeClr val="tx1"/>
                </a:solidFill>
                <a:latin typeface="Arial" charset="0"/>
                <a:ea typeface="ヒラギノ角ゴ Pro W3" charset="0"/>
                <a:cs typeface="ヒラギノ角ゴ Pro W3" charset="0"/>
              </a:defRPr>
            </a:lvl2pPr>
            <a:lvl3pPr marL="1157814" indent="-231563">
              <a:defRPr sz="2400">
                <a:solidFill>
                  <a:schemeClr val="tx1"/>
                </a:solidFill>
                <a:latin typeface="Arial" charset="0"/>
                <a:ea typeface="ヒラギノ角ゴ Pro W3" charset="0"/>
                <a:cs typeface="ヒラギノ角ゴ Pro W3" charset="0"/>
              </a:defRPr>
            </a:lvl3pPr>
            <a:lvl4pPr marL="1620940" indent="-231563">
              <a:defRPr sz="2400">
                <a:solidFill>
                  <a:schemeClr val="tx1"/>
                </a:solidFill>
                <a:latin typeface="Arial" charset="0"/>
                <a:ea typeface="ヒラギノ角ゴ Pro W3" charset="0"/>
                <a:cs typeface="ヒラギノ角ゴ Pro W3" charset="0"/>
              </a:defRPr>
            </a:lvl4pPr>
            <a:lvl5pPr marL="2084067" indent="-231563">
              <a:defRPr sz="2400">
                <a:solidFill>
                  <a:schemeClr val="tx1"/>
                </a:solidFill>
                <a:latin typeface="Arial" charset="0"/>
                <a:ea typeface="ヒラギノ角ゴ Pro W3" charset="0"/>
                <a:cs typeface="ヒラギノ角ゴ Pro W3" charset="0"/>
              </a:defRPr>
            </a:lvl5pPr>
            <a:lvl6pPr marL="2547193"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10317"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73444"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36570" indent="-23156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5</a:t>
            </a:fld>
            <a:endParaRPr lang="en-US" sz="1200" dirty="0"/>
          </a:p>
        </p:txBody>
      </p:sp>
    </p:spTree>
    <p:extLst>
      <p:ext uri="{BB962C8B-B14F-4D97-AF65-F5344CB8AC3E}">
        <p14:creationId xmlns:p14="http://schemas.microsoft.com/office/powerpoint/2010/main" val="22076604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14185" y="384188"/>
            <a:ext cx="2056917"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8357" y="1662424"/>
            <a:ext cx="2627286"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
        <p:nvSpPr>
          <p:cNvPr id="8" name="TextBox 7"/>
          <p:cNvSpPr txBox="1"/>
          <p:nvPr userDrawn="1"/>
        </p:nvSpPr>
        <p:spPr>
          <a:xfrm>
            <a:off x="3408828"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Proprietary and Copyrighted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693" y="4739925"/>
            <a:ext cx="1028458"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a:t>Structure of the </a:t>
            </a:r>
            <a:r>
              <a:rPr lang="en-US" dirty="0" smtClean="0"/>
              <a:t>Code – Phase 1</a:t>
            </a:r>
            <a:endParaRPr lang="en-US" dirty="0">
              <a:latin typeface="Arial" charset="0"/>
            </a:endParaRPr>
          </a:p>
        </p:txBody>
      </p:sp>
      <p:sp>
        <p:nvSpPr>
          <p:cNvPr id="5" name="Subtitle 2"/>
          <p:cNvSpPr>
            <a:spLocks noGrp="1"/>
          </p:cNvSpPr>
          <p:nvPr>
            <p:ph type="subTitle" idx="1"/>
          </p:nvPr>
        </p:nvSpPr>
        <p:spPr>
          <a:xfrm>
            <a:off x="4267200" y="2647950"/>
            <a:ext cx="4800600" cy="2133599"/>
          </a:xfrm>
        </p:spPr>
        <p:txBody>
          <a:bodyPr/>
          <a:lstStyle/>
          <a:p>
            <a:r>
              <a:rPr lang="en-US" sz="2200" dirty="0" smtClean="0">
                <a:latin typeface="Arial" charset="0"/>
              </a:rPr>
              <a:t>Don Thomson, Task Force Chair</a:t>
            </a:r>
          </a:p>
          <a:p>
            <a:endParaRPr lang="en-US" sz="1800" dirty="0" smtClean="0">
              <a:latin typeface="Arial" charset="0"/>
            </a:endParaRPr>
          </a:p>
          <a:p>
            <a:r>
              <a:rPr lang="en-US" sz="1800" dirty="0" smtClean="0">
                <a:latin typeface="Arial" charset="0"/>
              </a:rPr>
              <a:t>IESBA Meeting</a:t>
            </a:r>
          </a:p>
          <a:p>
            <a:r>
              <a:rPr lang="en-US" sz="1800" dirty="0">
                <a:latin typeface="Arial" charset="0"/>
              </a:rPr>
              <a:t>New York, USA</a:t>
            </a:r>
          </a:p>
          <a:p>
            <a:r>
              <a:rPr lang="en-US" sz="1800" dirty="0" smtClean="0">
                <a:latin typeface="Arial" charset="0"/>
              </a:rPr>
              <a:t>June 27-29, 2016</a:t>
            </a:r>
          </a:p>
        </p:txBody>
      </p:sp>
    </p:spTree>
    <p:extLst>
      <p:ext uri="{BB962C8B-B14F-4D97-AF65-F5344CB8AC3E}">
        <p14:creationId xmlns:p14="http://schemas.microsoft.com/office/powerpoint/2010/main" val="16247070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534400" cy="3132766"/>
          </a:xfrm>
        </p:spPr>
        <p:txBody>
          <a:bodyPr/>
          <a:lstStyle/>
          <a:p>
            <a:r>
              <a:rPr lang="en-US" dirty="0" smtClean="0">
                <a:solidFill>
                  <a:srgbClr val="000000">
                    <a:lumMod val="65000"/>
                    <a:lumOff val="35000"/>
                  </a:srgbClr>
                </a:solidFill>
                <a:latin typeface="Arial" charset="0"/>
              </a:rPr>
              <a:t>Section 120, The Conceptual Framework, does not clearly communicate its applicability to independence</a:t>
            </a:r>
          </a:p>
          <a:p>
            <a:r>
              <a:rPr lang="en-US" dirty="0">
                <a:latin typeface="Arial" charset="0"/>
              </a:rPr>
              <a:t>Task </a:t>
            </a:r>
            <a:r>
              <a:rPr lang="en-US" dirty="0" smtClean="0">
                <a:latin typeface="Arial" charset="0"/>
              </a:rPr>
              <a:t>Force's preliminary  </a:t>
            </a:r>
            <a:r>
              <a:rPr lang="en-US" dirty="0">
                <a:latin typeface="Arial" charset="0"/>
              </a:rPr>
              <a:t>proposals</a:t>
            </a:r>
          </a:p>
          <a:p>
            <a:pPr lvl="1"/>
            <a:r>
              <a:rPr lang="en-US" dirty="0" smtClean="0">
                <a:solidFill>
                  <a:srgbClr val="000000">
                    <a:lumMod val="65000"/>
                    <a:lumOff val="35000"/>
                  </a:srgbClr>
                </a:solidFill>
                <a:latin typeface="Arial" charset="0"/>
              </a:rPr>
              <a:t>Establish a requirement in s.120 that the framework be applied to threats to compliance with independence standards as well as threats to compliance with the fundamental principles when performing an engagement requiring independence</a:t>
            </a:r>
            <a:endParaRPr lang="en-US" dirty="0">
              <a:solidFill>
                <a:srgbClr val="000000">
                  <a:lumMod val="65000"/>
                  <a:lumOff val="35000"/>
                </a:srgbClr>
              </a:solidFill>
              <a:latin typeface="Arial" charset="0"/>
            </a:endParaRPr>
          </a:p>
        </p:txBody>
      </p:sp>
      <p:sp>
        <p:nvSpPr>
          <p:cNvPr id="3" name="Subtitle 2"/>
          <p:cNvSpPr>
            <a:spLocks noGrp="1"/>
          </p:cNvSpPr>
          <p:nvPr>
            <p:ph type="subTitle" idx="10"/>
          </p:nvPr>
        </p:nvSpPr>
        <p:spPr>
          <a:xfrm>
            <a:off x="381000" y="57150"/>
            <a:ext cx="3429000" cy="228600"/>
          </a:xfrm>
        </p:spPr>
        <p:txBody>
          <a:bodyPr/>
          <a:lstStyle/>
          <a:p>
            <a:r>
              <a:rPr lang="en-US" dirty="0"/>
              <a:t>Agenda Item </a:t>
            </a:r>
            <a:r>
              <a:rPr lang="en-US" dirty="0" smtClean="0"/>
              <a:t>2-A, paragraphs 8 and 15</a:t>
            </a:r>
            <a:endParaRPr lang="en-US" dirty="0"/>
          </a:p>
        </p:txBody>
      </p:sp>
      <p:sp>
        <p:nvSpPr>
          <p:cNvPr id="4" name="Title 3"/>
          <p:cNvSpPr>
            <a:spLocks noGrp="1"/>
          </p:cNvSpPr>
          <p:nvPr>
            <p:ph type="title"/>
          </p:nvPr>
        </p:nvSpPr>
        <p:spPr>
          <a:xfrm>
            <a:off x="381000" y="461930"/>
            <a:ext cx="7848600" cy="400050"/>
          </a:xfrm>
        </p:spPr>
        <p:txBody>
          <a:bodyPr/>
          <a:lstStyle/>
          <a:p>
            <a:r>
              <a:rPr lang="en-US" sz="3200" dirty="0" smtClean="0">
                <a:solidFill>
                  <a:srgbClr val="FFFFFF"/>
                </a:solidFill>
              </a:rPr>
              <a:t>Conceptual Framework - Independence</a:t>
            </a:r>
            <a:endParaRPr lang="en-US" dirty="0"/>
          </a:p>
        </p:txBody>
      </p:sp>
    </p:spTree>
    <p:extLst>
      <p:ext uri="{BB962C8B-B14F-4D97-AF65-F5344CB8AC3E}">
        <p14:creationId xmlns:p14="http://schemas.microsoft.com/office/powerpoint/2010/main" val="36070578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Some confusion about the interaction between the conceptual framework &amp; specific requirements</a:t>
            </a:r>
          </a:p>
          <a:p>
            <a:r>
              <a:rPr lang="en-US" dirty="0">
                <a:latin typeface="Arial" charset="0"/>
              </a:rPr>
              <a:t>Task Force </a:t>
            </a:r>
            <a:r>
              <a:rPr lang="en-US" dirty="0" smtClean="0">
                <a:latin typeface="Arial" charset="0"/>
              </a:rPr>
              <a:t>to c</a:t>
            </a:r>
            <a:r>
              <a:rPr lang="en-US" dirty="0" smtClean="0"/>
              <a:t>onsider the need for further clarification</a:t>
            </a:r>
          </a:p>
          <a:p>
            <a:pPr lvl="1"/>
            <a:r>
              <a:rPr lang="en-US" dirty="0" smtClean="0"/>
              <a:t>Overarching requirement to comply with the fundamental principles and, when appropriate, to be independent</a:t>
            </a:r>
            <a:endParaRPr lang="en-US" dirty="0"/>
          </a:p>
          <a:p>
            <a:pPr lvl="1"/>
            <a:r>
              <a:rPr lang="en-US" dirty="0" smtClean="0"/>
              <a:t>Requirement to apply the conceptual framework to address threats</a:t>
            </a:r>
          </a:p>
          <a:p>
            <a:pPr lvl="1"/>
            <a:r>
              <a:rPr lang="en-US" dirty="0" smtClean="0"/>
              <a:t>Requirement to comply with specific requirements and application material – roadmap from s.120 to sections with these specifics</a:t>
            </a:r>
            <a:endParaRPr lang="en-US" dirty="0"/>
          </a:p>
        </p:txBody>
      </p:sp>
      <p:sp>
        <p:nvSpPr>
          <p:cNvPr id="4" name="Title 3"/>
          <p:cNvSpPr>
            <a:spLocks noGrp="1"/>
          </p:cNvSpPr>
          <p:nvPr>
            <p:ph type="title"/>
          </p:nvPr>
        </p:nvSpPr>
        <p:spPr/>
        <p:txBody>
          <a:bodyPr/>
          <a:lstStyle/>
          <a:p>
            <a:r>
              <a:rPr lang="en-US" sz="3200" dirty="0"/>
              <a:t>Framework &amp; Specific Requirements</a:t>
            </a:r>
          </a:p>
        </p:txBody>
      </p:sp>
      <p:sp>
        <p:nvSpPr>
          <p:cNvPr id="5" name="Subtitle 2"/>
          <p:cNvSpPr>
            <a:spLocks noGrp="1"/>
          </p:cNvSpPr>
          <p:nvPr>
            <p:ph type="subTitle" idx="10"/>
          </p:nvPr>
        </p:nvSpPr>
        <p:spPr>
          <a:xfrm>
            <a:off x="381000" y="57150"/>
            <a:ext cx="3505200" cy="152400"/>
          </a:xfrm>
        </p:spPr>
        <p:txBody>
          <a:bodyPr/>
          <a:lstStyle/>
          <a:p>
            <a:r>
              <a:rPr lang="en-US" dirty="0"/>
              <a:t>Agenda Item </a:t>
            </a:r>
            <a:r>
              <a:rPr lang="en-US" dirty="0" smtClean="0"/>
              <a:t>2-A, paragraphs 8 and 16-17 </a:t>
            </a:r>
            <a:endParaRPr lang="en-US" dirty="0"/>
          </a:p>
        </p:txBody>
      </p:sp>
    </p:spTree>
    <p:extLst>
      <p:ext uri="{BB962C8B-B14F-4D97-AF65-F5344CB8AC3E}">
        <p14:creationId xmlns:p14="http://schemas.microsoft.com/office/powerpoint/2010/main" val="3340320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Permitted exceptions don't include "shall"</a:t>
            </a:r>
          </a:p>
          <a:p>
            <a:r>
              <a:rPr lang="en-US" dirty="0" smtClean="0"/>
              <a:t>Locate exceptions in or adjacent to requirements</a:t>
            </a:r>
          </a:p>
          <a:p>
            <a:r>
              <a:rPr lang="en-US" dirty="0" smtClean="0"/>
              <a:t>Task Force's preliminary proposal</a:t>
            </a:r>
          </a:p>
          <a:p>
            <a:pPr lvl="1"/>
            <a:r>
              <a:rPr lang="en-US" dirty="0" smtClean="0"/>
              <a:t>Locate exceptions as close to the related requirements as possible</a:t>
            </a:r>
          </a:p>
          <a:p>
            <a:pPr lvl="1"/>
            <a:r>
              <a:rPr lang="en-US" dirty="0" smtClean="0"/>
              <a:t>With this linkage, reasonable to use "may" to convey permission</a:t>
            </a:r>
          </a:p>
        </p:txBody>
      </p:sp>
      <p:sp>
        <p:nvSpPr>
          <p:cNvPr id="3" name="Subtitle 2"/>
          <p:cNvSpPr>
            <a:spLocks noGrp="1"/>
          </p:cNvSpPr>
          <p:nvPr>
            <p:ph type="subTitle" idx="10"/>
          </p:nvPr>
        </p:nvSpPr>
        <p:spPr>
          <a:xfrm>
            <a:off x="381000" y="57150"/>
            <a:ext cx="2895600" cy="152400"/>
          </a:xfrm>
        </p:spPr>
        <p:txBody>
          <a:bodyPr/>
          <a:lstStyle/>
          <a:p>
            <a:r>
              <a:rPr lang="en-US" dirty="0" smtClean="0"/>
              <a:t>Agenda Item 2-A, paragraphs 18-20</a:t>
            </a:r>
            <a:endParaRPr lang="en-US" dirty="0"/>
          </a:p>
        </p:txBody>
      </p:sp>
      <p:sp>
        <p:nvSpPr>
          <p:cNvPr id="4" name="Title 3"/>
          <p:cNvSpPr>
            <a:spLocks noGrp="1"/>
          </p:cNvSpPr>
          <p:nvPr>
            <p:ph type="title"/>
          </p:nvPr>
        </p:nvSpPr>
        <p:spPr/>
        <p:txBody>
          <a:bodyPr/>
          <a:lstStyle/>
          <a:p>
            <a:r>
              <a:rPr lang="en-US" sz="3200" dirty="0" smtClean="0"/>
              <a:t>Exceptions to Requirements</a:t>
            </a:r>
            <a:endParaRPr lang="en-US" sz="3200" dirty="0"/>
          </a:p>
        </p:txBody>
      </p:sp>
    </p:spTree>
    <p:extLst>
      <p:ext uri="{BB962C8B-B14F-4D97-AF65-F5344CB8AC3E}">
        <p14:creationId xmlns:p14="http://schemas.microsoft.com/office/powerpoint/2010/main" val="19357240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534400" cy="3063240"/>
          </a:xfrm>
        </p:spPr>
        <p:txBody>
          <a:bodyPr/>
          <a:lstStyle/>
          <a:p>
            <a:pPr marL="0" indent="0">
              <a:buNone/>
            </a:pPr>
            <a:r>
              <a:rPr lang="en-US" dirty="0" smtClean="0"/>
              <a:t>Encourage consultation if circumstances in which result of applying requirement disproportionate or not in public interest</a:t>
            </a:r>
          </a:p>
          <a:p>
            <a:r>
              <a:rPr lang="en-US" dirty="0" smtClean="0"/>
              <a:t>Discussion belongs in the Code, not the Guide</a:t>
            </a:r>
          </a:p>
          <a:p>
            <a:r>
              <a:rPr lang="en-US" dirty="0" smtClean="0"/>
              <a:t>Don't group with ethical conflict resolution</a:t>
            </a:r>
          </a:p>
          <a:p>
            <a:r>
              <a:rPr lang="en-US" dirty="0" smtClean="0"/>
              <a:t>Implied PA could decide not to apply specific provisions</a:t>
            </a:r>
          </a:p>
          <a:p>
            <a:r>
              <a:rPr lang="en-US" dirty="0" smtClean="0"/>
              <a:t>Task Force's preliminary proposal</a:t>
            </a:r>
          </a:p>
          <a:p>
            <a:pPr lvl="1"/>
            <a:r>
              <a:rPr lang="en-US" dirty="0" smtClean="0"/>
              <a:t>Return material to the Code; mindful to avoid changes in meaning</a:t>
            </a:r>
            <a:endParaRPr lang="en-US" dirty="0"/>
          </a:p>
        </p:txBody>
      </p:sp>
      <p:sp>
        <p:nvSpPr>
          <p:cNvPr id="3" name="Subtitle 2"/>
          <p:cNvSpPr>
            <a:spLocks noGrp="1"/>
          </p:cNvSpPr>
          <p:nvPr>
            <p:ph type="subTitle" idx="10"/>
          </p:nvPr>
        </p:nvSpPr>
        <p:spPr>
          <a:xfrm>
            <a:off x="381000" y="57150"/>
            <a:ext cx="3581400" cy="152400"/>
          </a:xfrm>
        </p:spPr>
        <p:txBody>
          <a:bodyPr/>
          <a:lstStyle/>
          <a:p>
            <a:r>
              <a:rPr lang="en-US" dirty="0" smtClean="0"/>
              <a:t>Agenda Item 2-A, paragraphs 21-23 and 26</a:t>
            </a:r>
            <a:endParaRPr lang="en-US" dirty="0"/>
          </a:p>
        </p:txBody>
      </p:sp>
      <p:sp>
        <p:nvSpPr>
          <p:cNvPr id="4" name="Title 3"/>
          <p:cNvSpPr>
            <a:spLocks noGrp="1"/>
          </p:cNvSpPr>
          <p:nvPr>
            <p:ph type="title"/>
          </p:nvPr>
        </p:nvSpPr>
        <p:spPr/>
        <p:txBody>
          <a:bodyPr/>
          <a:lstStyle/>
          <a:p>
            <a:r>
              <a:rPr lang="en-US" sz="3200" dirty="0" smtClean="0"/>
              <a:t>Disproportionate Outcomes</a:t>
            </a:r>
            <a:endParaRPr lang="en-US" sz="3200" dirty="0"/>
          </a:p>
        </p:txBody>
      </p:sp>
    </p:spTree>
    <p:extLst>
      <p:ext uri="{BB962C8B-B14F-4D97-AF65-F5344CB8AC3E}">
        <p14:creationId xmlns:p14="http://schemas.microsoft.com/office/powerpoint/2010/main" val="18806565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Discussion </a:t>
            </a:r>
            <a:r>
              <a:rPr lang="en-US" dirty="0"/>
              <a:t>belongs in the Code, not the Guide</a:t>
            </a:r>
          </a:p>
          <a:p>
            <a:r>
              <a:rPr lang="en-US" dirty="0" smtClean="0"/>
              <a:t>ED 1 proposals unduly shortened &amp; altered material</a:t>
            </a:r>
          </a:p>
          <a:p>
            <a:r>
              <a:rPr lang="en-US" dirty="0" smtClean="0"/>
              <a:t>Task </a:t>
            </a:r>
            <a:r>
              <a:rPr lang="en-US" dirty="0"/>
              <a:t>Force's preliminary proposal</a:t>
            </a:r>
          </a:p>
          <a:p>
            <a:pPr lvl="1"/>
            <a:r>
              <a:rPr lang="en-US" dirty="0"/>
              <a:t>Return material to the Code; </a:t>
            </a:r>
            <a:r>
              <a:rPr lang="en-US" dirty="0" smtClean="0"/>
              <a:t>mindful to avoid </a:t>
            </a:r>
            <a:r>
              <a:rPr lang="en-US" dirty="0"/>
              <a:t>changes in meaning</a:t>
            </a:r>
          </a:p>
          <a:p>
            <a:endParaRPr lang="en-US" dirty="0"/>
          </a:p>
        </p:txBody>
      </p:sp>
      <p:sp>
        <p:nvSpPr>
          <p:cNvPr id="4" name="Title 3"/>
          <p:cNvSpPr>
            <a:spLocks noGrp="1"/>
          </p:cNvSpPr>
          <p:nvPr>
            <p:ph type="title"/>
          </p:nvPr>
        </p:nvSpPr>
        <p:spPr/>
        <p:txBody>
          <a:bodyPr/>
          <a:lstStyle/>
          <a:p>
            <a:r>
              <a:rPr lang="en-US" sz="3200" dirty="0" smtClean="0"/>
              <a:t>Ethical Conflict Resolution</a:t>
            </a:r>
            <a:endParaRPr lang="en-US" sz="3200" dirty="0"/>
          </a:p>
        </p:txBody>
      </p:sp>
      <p:sp>
        <p:nvSpPr>
          <p:cNvPr id="5" name="Subtitle 2"/>
          <p:cNvSpPr>
            <a:spLocks noGrp="1"/>
          </p:cNvSpPr>
          <p:nvPr>
            <p:ph type="subTitle" idx="10"/>
          </p:nvPr>
        </p:nvSpPr>
        <p:spPr>
          <a:xfrm>
            <a:off x="381000" y="57150"/>
            <a:ext cx="3581400" cy="152400"/>
          </a:xfrm>
        </p:spPr>
        <p:txBody>
          <a:bodyPr/>
          <a:lstStyle/>
          <a:p>
            <a:r>
              <a:rPr lang="en-US" dirty="0" smtClean="0"/>
              <a:t>Agenda Item 2-A, paragraphs 21 and 24-26</a:t>
            </a:r>
            <a:endParaRPr lang="en-US" dirty="0"/>
          </a:p>
        </p:txBody>
      </p:sp>
    </p:spTree>
    <p:extLst>
      <p:ext uri="{BB962C8B-B14F-4D97-AF65-F5344CB8AC3E}">
        <p14:creationId xmlns:p14="http://schemas.microsoft.com/office/powerpoint/2010/main" val="1724015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Firms &amp; PAs within firms each have </a:t>
            </a:r>
            <a:r>
              <a:rPr lang="en-US" dirty="0" smtClean="0"/>
              <a:t>responsibilities</a:t>
            </a:r>
            <a:endParaRPr lang="en-US" dirty="0"/>
          </a:p>
          <a:p>
            <a:pPr marL="0" indent="0">
              <a:buNone/>
            </a:pPr>
            <a:r>
              <a:rPr lang="en-US" dirty="0"/>
              <a:t>ISQC 1 requires </a:t>
            </a:r>
            <a:r>
              <a:rPr lang="en-US" dirty="0" smtClean="0"/>
              <a:t>firms' policies </a:t>
            </a:r>
            <a:r>
              <a:rPr lang="en-US" dirty="0"/>
              <a:t>&amp; procedures </a:t>
            </a:r>
            <a:r>
              <a:rPr lang="en-US" dirty="0" smtClean="0"/>
              <a:t>to provide </a:t>
            </a:r>
            <a:r>
              <a:rPr lang="en-US" dirty="0"/>
              <a:t>reasonable assurance that independence maintained</a:t>
            </a:r>
          </a:p>
          <a:p>
            <a:r>
              <a:rPr lang="en-US" dirty="0" smtClean="0"/>
              <a:t>Support for further consideration by IAASB's ISQC 1 WG</a:t>
            </a:r>
          </a:p>
          <a:p>
            <a:r>
              <a:rPr lang="en-US" dirty="0" smtClean="0"/>
              <a:t>Many not all supported "firm" for ease of reference (400.7)</a:t>
            </a:r>
          </a:p>
          <a:p>
            <a:r>
              <a:rPr lang="en-US" dirty="0" smtClean="0"/>
              <a:t>Task Force proposes (but will continue to reflect)</a:t>
            </a:r>
          </a:p>
          <a:p>
            <a:pPr lvl="1"/>
            <a:r>
              <a:rPr lang="en-US" dirty="0" smtClean="0"/>
              <a:t>Retain "firm", raise its profile in s.400, &amp; include reference in s.120</a:t>
            </a:r>
            <a:endParaRPr lang="en-US" dirty="0"/>
          </a:p>
        </p:txBody>
      </p:sp>
      <p:sp>
        <p:nvSpPr>
          <p:cNvPr id="4" name="Title 3"/>
          <p:cNvSpPr>
            <a:spLocks noGrp="1"/>
          </p:cNvSpPr>
          <p:nvPr>
            <p:ph type="title"/>
          </p:nvPr>
        </p:nvSpPr>
        <p:spPr/>
        <p:txBody>
          <a:bodyPr/>
          <a:lstStyle/>
          <a:p>
            <a:r>
              <a:rPr lang="en-US" sz="3200" dirty="0" smtClean="0"/>
              <a:t>Responsibility for Compliance</a:t>
            </a:r>
            <a:endParaRPr lang="en-US" sz="3200" dirty="0"/>
          </a:p>
        </p:txBody>
      </p:sp>
      <p:sp>
        <p:nvSpPr>
          <p:cNvPr id="5" name="Subtitle 2"/>
          <p:cNvSpPr>
            <a:spLocks noGrp="1"/>
          </p:cNvSpPr>
          <p:nvPr>
            <p:ph type="subTitle" idx="10"/>
          </p:nvPr>
        </p:nvSpPr>
        <p:spPr>
          <a:xfrm>
            <a:off x="381000" y="57150"/>
            <a:ext cx="2971800" cy="152400"/>
          </a:xfrm>
        </p:spPr>
        <p:txBody>
          <a:bodyPr/>
          <a:lstStyle/>
          <a:p>
            <a:r>
              <a:rPr lang="en-US" dirty="0" smtClean="0"/>
              <a:t>Agenda Item 2-A, paragraphs 27-31</a:t>
            </a:r>
            <a:endParaRPr lang="en-US" dirty="0"/>
          </a:p>
        </p:txBody>
      </p:sp>
    </p:spTree>
    <p:extLst>
      <p:ext uri="{BB962C8B-B14F-4D97-AF65-F5344CB8AC3E}">
        <p14:creationId xmlns:p14="http://schemas.microsoft.com/office/powerpoint/2010/main" val="42471727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Many not all supported "audit" for ease of reference</a:t>
            </a:r>
          </a:p>
          <a:p>
            <a:r>
              <a:rPr lang="en-US" dirty="0"/>
              <a:t>Alternate suggestion: "equally applies to review"</a:t>
            </a:r>
          </a:p>
          <a:p>
            <a:r>
              <a:rPr lang="en-US" dirty="0"/>
              <a:t>Profile should be raised – not merely a footnote</a:t>
            </a:r>
          </a:p>
          <a:p>
            <a:r>
              <a:rPr lang="en-US" dirty="0" smtClean="0"/>
              <a:t>Some favored distinguishing reviews for greater clarity</a:t>
            </a:r>
          </a:p>
          <a:p>
            <a:r>
              <a:rPr lang="en-US" dirty="0" smtClean="0"/>
              <a:t>Task Force proposes</a:t>
            </a:r>
          </a:p>
          <a:p>
            <a:pPr lvl="1"/>
            <a:r>
              <a:rPr lang="en-US" dirty="0" smtClean="0"/>
              <a:t>Continue to deal with both in one section referring to audits</a:t>
            </a:r>
          </a:p>
          <a:p>
            <a:pPr lvl="1"/>
            <a:r>
              <a:rPr lang="en-US" dirty="0" smtClean="0"/>
              <a:t>Reflect further on "includes" versus "equally applies to" reviews</a:t>
            </a:r>
            <a:endParaRPr lang="en-US" dirty="0"/>
          </a:p>
        </p:txBody>
      </p:sp>
      <p:sp>
        <p:nvSpPr>
          <p:cNvPr id="3" name="Subtitle 2"/>
          <p:cNvSpPr>
            <a:spLocks noGrp="1"/>
          </p:cNvSpPr>
          <p:nvPr>
            <p:ph type="subTitle" idx="10"/>
          </p:nvPr>
        </p:nvSpPr>
        <p:spPr>
          <a:xfrm>
            <a:off x="381000" y="57150"/>
            <a:ext cx="2895600" cy="152400"/>
          </a:xfrm>
        </p:spPr>
        <p:txBody>
          <a:bodyPr/>
          <a:lstStyle/>
          <a:p>
            <a:r>
              <a:rPr lang="en-US" dirty="0"/>
              <a:t>Agenda Item 2-A, </a:t>
            </a:r>
            <a:r>
              <a:rPr lang="en-US" dirty="0" smtClean="0"/>
              <a:t>paragraphs 32-33</a:t>
            </a:r>
            <a:endParaRPr lang="en-US" dirty="0"/>
          </a:p>
        </p:txBody>
      </p:sp>
      <p:sp>
        <p:nvSpPr>
          <p:cNvPr id="4" name="Title 3"/>
          <p:cNvSpPr>
            <a:spLocks noGrp="1"/>
          </p:cNvSpPr>
          <p:nvPr>
            <p:ph type="title"/>
          </p:nvPr>
        </p:nvSpPr>
        <p:spPr/>
        <p:txBody>
          <a:bodyPr/>
          <a:lstStyle/>
          <a:p>
            <a:r>
              <a:rPr lang="en-US" sz="3200" dirty="0" smtClean="0"/>
              <a:t>Term "Audit" Used to Include Reviews</a:t>
            </a:r>
            <a:endParaRPr lang="en-US" sz="3200" dirty="0"/>
          </a:p>
        </p:txBody>
      </p:sp>
    </p:spTree>
    <p:extLst>
      <p:ext uri="{BB962C8B-B14F-4D97-AF65-F5344CB8AC3E}">
        <p14:creationId xmlns:p14="http://schemas.microsoft.com/office/powerpoint/2010/main" val="38598506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Widespread support for distinguishing network firms</a:t>
            </a:r>
          </a:p>
          <a:p>
            <a:r>
              <a:rPr lang="en-US" dirty="0" smtClean="0"/>
              <a:t>Some concerns expressed about changes in meaning</a:t>
            </a:r>
            <a:endParaRPr lang="en-US" dirty="0"/>
          </a:p>
          <a:p>
            <a:r>
              <a:rPr lang="en-US" dirty="0" smtClean="0"/>
              <a:t>Task Force proposes</a:t>
            </a:r>
          </a:p>
          <a:p>
            <a:pPr lvl="1"/>
            <a:r>
              <a:rPr lang="en-US" dirty="0" smtClean="0"/>
              <a:t>Continue to refer separately to network firms</a:t>
            </a:r>
          </a:p>
          <a:p>
            <a:pPr lvl="1"/>
            <a:r>
              <a:rPr lang="en-US" dirty="0" smtClean="0"/>
              <a:t>Address inadvertent changes in meaning</a:t>
            </a:r>
            <a:endParaRPr lang="en-US" dirty="0"/>
          </a:p>
        </p:txBody>
      </p:sp>
      <p:sp>
        <p:nvSpPr>
          <p:cNvPr id="4" name="Title 3"/>
          <p:cNvSpPr>
            <a:spLocks noGrp="1"/>
          </p:cNvSpPr>
          <p:nvPr>
            <p:ph type="title"/>
          </p:nvPr>
        </p:nvSpPr>
        <p:spPr/>
        <p:txBody>
          <a:bodyPr/>
          <a:lstStyle/>
          <a:p>
            <a:r>
              <a:rPr lang="en-US" sz="3200" dirty="0" smtClean="0"/>
              <a:t>Distinction of Firms &amp; Network Firms</a:t>
            </a:r>
            <a:endParaRPr lang="en-US" sz="3200" dirty="0"/>
          </a:p>
        </p:txBody>
      </p:sp>
      <p:sp>
        <p:nvSpPr>
          <p:cNvPr id="5" name="Subtitle 2"/>
          <p:cNvSpPr>
            <a:spLocks noGrp="1"/>
          </p:cNvSpPr>
          <p:nvPr>
            <p:ph type="subTitle" idx="10"/>
          </p:nvPr>
        </p:nvSpPr>
        <p:spPr>
          <a:xfrm>
            <a:off x="381000" y="57150"/>
            <a:ext cx="2895600" cy="152400"/>
          </a:xfrm>
        </p:spPr>
        <p:txBody>
          <a:bodyPr/>
          <a:lstStyle/>
          <a:p>
            <a:r>
              <a:rPr lang="en-US" dirty="0"/>
              <a:t>Agenda Item 2-A, paragraphs </a:t>
            </a:r>
            <a:r>
              <a:rPr lang="en-US" dirty="0" smtClean="0"/>
              <a:t>34-35</a:t>
            </a:r>
            <a:endParaRPr lang="en-US" dirty="0"/>
          </a:p>
        </p:txBody>
      </p:sp>
    </p:spTree>
    <p:extLst>
      <p:ext uri="{BB962C8B-B14F-4D97-AF65-F5344CB8AC3E}">
        <p14:creationId xmlns:p14="http://schemas.microsoft.com/office/powerpoint/2010/main" val="1382371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Some favor Code; others standards</a:t>
            </a:r>
          </a:p>
          <a:p>
            <a:r>
              <a:rPr lang="en-US" dirty="0"/>
              <a:t>"Standards" more accepted for independence</a:t>
            </a:r>
          </a:p>
          <a:p>
            <a:r>
              <a:rPr lang="en-US" dirty="0" smtClean="0"/>
              <a:t>Several concerned about combining Code &amp; Standards</a:t>
            </a:r>
          </a:p>
          <a:p>
            <a:r>
              <a:rPr lang="en-US" dirty="0" smtClean="0"/>
              <a:t>Task Force proposes</a:t>
            </a:r>
          </a:p>
          <a:p>
            <a:pPr marL="699516" lvl="2" indent="0">
              <a:buNone/>
            </a:pPr>
            <a:r>
              <a:rPr lang="en-US" sz="2000" dirty="0" smtClean="0">
                <a:latin typeface="Arial" charset="0"/>
              </a:rPr>
              <a:t>International </a:t>
            </a:r>
            <a:r>
              <a:rPr lang="en-US" sz="2000" dirty="0">
                <a:latin typeface="Arial" charset="0"/>
              </a:rPr>
              <a:t>Code of Ethics for Professional Accountants</a:t>
            </a:r>
          </a:p>
          <a:p>
            <a:pPr marL="699516" lvl="2" indent="0">
              <a:buNone/>
            </a:pPr>
            <a:r>
              <a:rPr lang="en-US" sz="2000" dirty="0">
                <a:latin typeface="Arial" charset="0"/>
              </a:rPr>
              <a:t>including International Independence Standards</a:t>
            </a:r>
          </a:p>
          <a:p>
            <a:endParaRPr lang="en-US" dirty="0"/>
          </a:p>
        </p:txBody>
      </p:sp>
      <p:sp>
        <p:nvSpPr>
          <p:cNvPr id="3" name="Subtitle 2"/>
          <p:cNvSpPr>
            <a:spLocks noGrp="1"/>
          </p:cNvSpPr>
          <p:nvPr>
            <p:ph type="subTitle" idx="10"/>
          </p:nvPr>
        </p:nvSpPr>
        <p:spPr>
          <a:xfrm>
            <a:off x="381000" y="57150"/>
            <a:ext cx="2895600" cy="152400"/>
          </a:xfrm>
        </p:spPr>
        <p:txBody>
          <a:bodyPr/>
          <a:lstStyle/>
          <a:p>
            <a:r>
              <a:rPr lang="en-US" dirty="0"/>
              <a:t>Agenda Item 2-A, paragraphs </a:t>
            </a:r>
            <a:r>
              <a:rPr lang="en-US" dirty="0" smtClean="0"/>
              <a:t>36-37</a:t>
            </a:r>
            <a:endParaRPr lang="en-US" dirty="0"/>
          </a:p>
        </p:txBody>
      </p:sp>
      <p:sp>
        <p:nvSpPr>
          <p:cNvPr id="4" name="Title 3"/>
          <p:cNvSpPr>
            <a:spLocks noGrp="1"/>
          </p:cNvSpPr>
          <p:nvPr>
            <p:ph type="title"/>
          </p:nvPr>
        </p:nvSpPr>
        <p:spPr/>
        <p:txBody>
          <a:bodyPr/>
          <a:lstStyle/>
          <a:p>
            <a:r>
              <a:rPr lang="en-US" sz="3200" dirty="0" smtClean="0"/>
              <a:t>The Title</a:t>
            </a:r>
            <a:endParaRPr lang="en-US" sz="3200" dirty="0"/>
          </a:p>
        </p:txBody>
      </p:sp>
    </p:spTree>
    <p:extLst>
      <p:ext uri="{BB962C8B-B14F-4D97-AF65-F5344CB8AC3E}">
        <p14:creationId xmlns:p14="http://schemas.microsoft.com/office/powerpoint/2010/main" val="1339606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45876"/>
            <a:ext cx="8686800" cy="3063240"/>
          </a:xfrm>
        </p:spPr>
        <p:txBody>
          <a:bodyPr/>
          <a:lstStyle/>
          <a:p>
            <a:r>
              <a:rPr lang="en-US" dirty="0" smtClean="0">
                <a:latin typeface="Arial" charset="0"/>
              </a:rPr>
              <a:t>W</a:t>
            </a:r>
            <a:r>
              <a:rPr lang="en-US" dirty="0" smtClean="0"/>
              <a:t>idespread </a:t>
            </a:r>
            <a:r>
              <a:rPr lang="en-US" dirty="0"/>
              <a:t>support </a:t>
            </a:r>
            <a:r>
              <a:rPr lang="en-US" dirty="0" smtClean="0"/>
              <a:t>for </a:t>
            </a:r>
            <a:r>
              <a:rPr lang="en-US" dirty="0"/>
              <a:t>the </a:t>
            </a:r>
            <a:r>
              <a:rPr lang="en-US" dirty="0" smtClean="0"/>
              <a:t>Guide, but not in Code</a:t>
            </a:r>
            <a:endParaRPr lang="en-US" dirty="0"/>
          </a:p>
          <a:p>
            <a:pPr lvl="0"/>
            <a:r>
              <a:rPr lang="en-US" dirty="0" smtClean="0"/>
              <a:t>Non-authoritative guidance has undue weight if mentioned</a:t>
            </a:r>
          </a:p>
          <a:p>
            <a:pPr lvl="0"/>
            <a:r>
              <a:rPr lang="en-US" dirty="0" smtClean="0"/>
              <a:t>Application material should be in Code, not Guide</a:t>
            </a:r>
          </a:p>
          <a:p>
            <a:pPr marL="347472" lvl="1" indent="0">
              <a:buNone/>
            </a:pPr>
            <a:r>
              <a:rPr lang="en-US" dirty="0" smtClean="0"/>
              <a:t>See discussion of disproportionate outcomes &amp; ethical conflict resolution</a:t>
            </a:r>
            <a:endParaRPr lang="en-US" dirty="0"/>
          </a:p>
          <a:p>
            <a:r>
              <a:rPr lang="en-US" dirty="0" smtClean="0">
                <a:latin typeface="Arial" charset="0"/>
              </a:rPr>
              <a:t>Task Force proposes</a:t>
            </a:r>
          </a:p>
          <a:p>
            <a:pPr lvl="1"/>
            <a:r>
              <a:rPr lang="en-US" dirty="0" smtClean="0">
                <a:latin typeface="Arial" charset="0"/>
              </a:rPr>
              <a:t>Guide to be published with</a:t>
            </a:r>
            <a:r>
              <a:rPr lang="en-US" dirty="0">
                <a:latin typeface="Arial" charset="0"/>
              </a:rPr>
              <a:t>, but </a:t>
            </a:r>
            <a:r>
              <a:rPr lang="en-US" dirty="0" smtClean="0">
                <a:latin typeface="Arial" charset="0"/>
              </a:rPr>
              <a:t>not part of, Code</a:t>
            </a:r>
          </a:p>
          <a:p>
            <a:pPr lvl="1"/>
            <a:r>
              <a:rPr lang="en-US" dirty="0" smtClean="0">
                <a:latin typeface="Arial" charset="0"/>
              </a:rPr>
              <a:t>"Non-authoritative guidance" reference to be removed from Guide</a:t>
            </a:r>
          </a:p>
        </p:txBody>
      </p:sp>
      <p:sp>
        <p:nvSpPr>
          <p:cNvPr id="3" name="Subtitle 2"/>
          <p:cNvSpPr>
            <a:spLocks noGrp="1"/>
          </p:cNvSpPr>
          <p:nvPr>
            <p:ph type="subTitle" idx="10"/>
          </p:nvPr>
        </p:nvSpPr>
        <p:spPr>
          <a:xfrm>
            <a:off x="381000" y="57150"/>
            <a:ext cx="2895600" cy="152400"/>
          </a:xfrm>
        </p:spPr>
        <p:txBody>
          <a:bodyPr/>
          <a:lstStyle/>
          <a:p>
            <a:r>
              <a:rPr lang="en-US" dirty="0"/>
              <a:t>Agenda Item 2-A, paragraphs </a:t>
            </a:r>
            <a:r>
              <a:rPr lang="en-US" dirty="0" smtClean="0"/>
              <a:t>38-41</a:t>
            </a:r>
            <a:endParaRPr lang="en-US" dirty="0"/>
          </a:p>
        </p:txBody>
      </p:sp>
      <p:sp>
        <p:nvSpPr>
          <p:cNvPr id="4" name="Title 3"/>
          <p:cNvSpPr>
            <a:spLocks noGrp="1"/>
          </p:cNvSpPr>
          <p:nvPr>
            <p:ph type="title"/>
          </p:nvPr>
        </p:nvSpPr>
        <p:spPr/>
        <p:txBody>
          <a:bodyPr/>
          <a:lstStyle/>
          <a:p>
            <a:r>
              <a:rPr lang="en-US" sz="3200" dirty="0" smtClean="0"/>
              <a:t>Non-authoritative Guidance</a:t>
            </a:r>
            <a:endParaRPr lang="en-US" sz="3200" dirty="0"/>
          </a:p>
        </p:txBody>
      </p:sp>
    </p:spTree>
    <p:extLst>
      <p:ext uri="{BB962C8B-B14F-4D97-AF65-F5344CB8AC3E}">
        <p14:creationId xmlns:p14="http://schemas.microsoft.com/office/powerpoint/2010/main" val="1386753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latin typeface="Arial" charset="0"/>
              </a:rPr>
              <a:t>Enhance </a:t>
            </a:r>
            <a:r>
              <a:rPr lang="en-US" dirty="0">
                <a:latin typeface="Arial" charset="0"/>
              </a:rPr>
              <a:t>understandability</a:t>
            </a:r>
          </a:p>
          <a:p>
            <a:pPr lvl="1"/>
            <a:r>
              <a:rPr lang="en-US" dirty="0" smtClean="0">
                <a:latin typeface="Arial" charset="0"/>
              </a:rPr>
              <a:t>Facilitate </a:t>
            </a:r>
            <a:r>
              <a:rPr lang="en-US" dirty="0">
                <a:latin typeface="Arial" charset="0"/>
              </a:rPr>
              <a:t>compliance </a:t>
            </a:r>
            <a:r>
              <a:rPr lang="en-US" dirty="0" smtClean="0">
                <a:latin typeface="Arial" charset="0"/>
              </a:rPr>
              <a:t>&amp; enforcement</a:t>
            </a:r>
          </a:p>
          <a:p>
            <a:r>
              <a:rPr lang="en-US" dirty="0" smtClean="0">
                <a:latin typeface="Arial" charset="0"/>
              </a:rPr>
              <a:t>Improve usability</a:t>
            </a:r>
          </a:p>
          <a:p>
            <a:pPr lvl="1"/>
            <a:r>
              <a:rPr lang="en-US" dirty="0" smtClean="0">
                <a:solidFill>
                  <a:srgbClr val="000000">
                    <a:lumMod val="65000"/>
                    <a:lumOff val="35000"/>
                  </a:srgbClr>
                </a:solidFill>
                <a:latin typeface="Arial" charset="0"/>
              </a:rPr>
              <a:t>Facilitate adoption</a:t>
            </a:r>
          </a:p>
          <a:p>
            <a:pPr lvl="1"/>
            <a:r>
              <a:rPr lang="en-US" dirty="0" smtClean="0">
                <a:solidFill>
                  <a:srgbClr val="000000">
                    <a:lumMod val="65000"/>
                    <a:lumOff val="35000"/>
                  </a:srgbClr>
                </a:solidFill>
                <a:latin typeface="Arial" charset="0"/>
              </a:rPr>
              <a:t>Effective implementation</a:t>
            </a:r>
          </a:p>
          <a:p>
            <a:pPr lvl="1"/>
            <a:r>
              <a:rPr lang="en-US" dirty="0" smtClean="0">
                <a:solidFill>
                  <a:srgbClr val="000000">
                    <a:lumMod val="65000"/>
                    <a:lumOff val="35000"/>
                  </a:srgbClr>
                </a:solidFill>
                <a:latin typeface="Arial" charset="0"/>
              </a:rPr>
              <a:t>Consistent application</a:t>
            </a:r>
          </a:p>
        </p:txBody>
      </p:sp>
      <p:sp>
        <p:nvSpPr>
          <p:cNvPr id="30722" name="Title 14"/>
          <p:cNvSpPr>
            <a:spLocks noGrp="1"/>
          </p:cNvSpPr>
          <p:nvPr>
            <p:ph type="title"/>
          </p:nvPr>
        </p:nvSpPr>
        <p:spPr/>
        <p:txBody>
          <a:bodyPr/>
          <a:lstStyle/>
          <a:p>
            <a:r>
              <a:rPr lang="en-US" sz="3200" dirty="0" smtClean="0"/>
              <a:t>The Public Interest</a:t>
            </a:r>
            <a:endParaRPr lang="en-US" sz="3200" dirty="0"/>
          </a:p>
        </p:txBody>
      </p:sp>
      <p:sp>
        <p:nvSpPr>
          <p:cNvPr id="3" name="Subtitle 2"/>
          <p:cNvSpPr>
            <a:spLocks noGrp="1"/>
          </p:cNvSpPr>
          <p:nvPr>
            <p:ph type="subTitle" idx="10"/>
          </p:nvPr>
        </p:nvSpPr>
        <p:spPr/>
        <p:txBody>
          <a:bodyPr/>
          <a:lstStyle/>
          <a:p>
            <a:r>
              <a:rPr lang="en-US" dirty="0" smtClean="0"/>
              <a:t>Agenda Item 2-A</a:t>
            </a:r>
            <a:endParaRPr lang="en-US" dirty="0"/>
          </a:p>
        </p:txBody>
      </p:sp>
    </p:spTree>
    <p:extLst>
      <p:ext uri="{BB962C8B-B14F-4D97-AF65-F5344CB8AC3E}">
        <p14:creationId xmlns:p14="http://schemas.microsoft.com/office/powerpoint/2010/main" val="12205255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686800" cy="3352800"/>
          </a:xfrm>
        </p:spPr>
        <p:txBody>
          <a:bodyPr/>
          <a:lstStyle/>
          <a:p>
            <a:r>
              <a:rPr lang="en-US" dirty="0" smtClean="0">
                <a:latin typeface="Arial" charset="0"/>
              </a:rPr>
              <a:t>Parts – raise profile of principles &amp; independence</a:t>
            </a:r>
          </a:p>
          <a:p>
            <a:r>
              <a:rPr lang="en-US" dirty="0" smtClean="0">
                <a:latin typeface="Arial" charset="0"/>
              </a:rPr>
              <a:t>Numbering – some found it clear</a:t>
            </a:r>
            <a:r>
              <a:rPr lang="en-US" dirty="0" smtClean="0"/>
              <a:t>, adequate</a:t>
            </a:r>
            <a:r>
              <a:rPr lang="en-US" dirty="0"/>
              <a:t>, more </a:t>
            </a:r>
            <a:r>
              <a:rPr lang="en-US" dirty="0" smtClean="0"/>
              <a:t>navigable</a:t>
            </a:r>
            <a:endParaRPr lang="en-US" dirty="0">
              <a:latin typeface="Arial" charset="0"/>
            </a:endParaRPr>
          </a:p>
          <a:p>
            <a:pPr lvl="1"/>
            <a:r>
              <a:rPr lang="en-US" dirty="0" smtClean="0">
                <a:latin typeface="Arial" charset="0"/>
              </a:rPr>
              <a:t>Alternatives, but no general consensus or clearly better alternative</a:t>
            </a:r>
          </a:p>
          <a:p>
            <a:r>
              <a:rPr lang="en-US" dirty="0" smtClean="0">
                <a:latin typeface="Arial" charset="0"/>
              </a:rPr>
              <a:t>Requirements – many suggested bold for visibility</a:t>
            </a:r>
          </a:p>
          <a:p>
            <a:r>
              <a:rPr lang="en-US" dirty="0" smtClean="0">
                <a:latin typeface="Arial" charset="0"/>
              </a:rPr>
              <a:t>Task Force proposes</a:t>
            </a:r>
            <a:endParaRPr lang="en-US" dirty="0">
              <a:latin typeface="Arial" charset="0"/>
            </a:endParaRPr>
          </a:p>
          <a:p>
            <a:pPr lvl="1"/>
            <a:r>
              <a:rPr lang="en-US" dirty="0" smtClean="0">
                <a:latin typeface="Arial" charset="0"/>
              </a:rPr>
              <a:t>Parts </a:t>
            </a:r>
            <a:r>
              <a:rPr lang="en-US" dirty="0">
                <a:latin typeface="Arial" charset="0"/>
              </a:rPr>
              <a:t>– </a:t>
            </a:r>
            <a:r>
              <a:rPr lang="en-US" dirty="0" smtClean="0">
                <a:latin typeface="Arial" charset="0"/>
              </a:rPr>
              <a:t>names, </a:t>
            </a:r>
            <a:r>
              <a:rPr lang="en-US" dirty="0">
                <a:latin typeface="Arial" charset="0"/>
              </a:rPr>
              <a:t>not </a:t>
            </a:r>
            <a:r>
              <a:rPr lang="en-US" dirty="0" smtClean="0">
                <a:latin typeface="Arial" charset="0"/>
              </a:rPr>
              <a:t>A/B/C; remove "introduction" from title of Part A</a:t>
            </a:r>
          </a:p>
          <a:p>
            <a:pPr lvl="1"/>
            <a:r>
              <a:rPr lang="en-US" dirty="0" smtClean="0">
                <a:latin typeface="Arial" charset="0"/>
              </a:rPr>
              <a:t>Numbering – unchanged (except drop R &amp; A if bold)</a:t>
            </a:r>
          </a:p>
          <a:p>
            <a:pPr lvl="1"/>
            <a:r>
              <a:rPr lang="en-US" dirty="0" smtClean="0">
                <a:latin typeface="Arial" charset="0"/>
              </a:rPr>
              <a:t>Requirements – prefer bold, but recognize Board's past concern</a:t>
            </a:r>
            <a:endParaRPr lang="en-US" dirty="0">
              <a:latin typeface="Arial" charset="0"/>
            </a:endParaRPr>
          </a:p>
        </p:txBody>
      </p:sp>
      <p:sp>
        <p:nvSpPr>
          <p:cNvPr id="3" name="Subtitle 2"/>
          <p:cNvSpPr>
            <a:spLocks noGrp="1"/>
          </p:cNvSpPr>
          <p:nvPr>
            <p:ph type="subTitle" idx="10"/>
          </p:nvPr>
        </p:nvSpPr>
        <p:spPr>
          <a:xfrm>
            <a:off x="381000" y="57150"/>
            <a:ext cx="3733800" cy="228600"/>
          </a:xfrm>
        </p:spPr>
        <p:txBody>
          <a:bodyPr/>
          <a:lstStyle/>
          <a:p>
            <a:r>
              <a:rPr lang="en-US" dirty="0" smtClean="0"/>
              <a:t>Agenda Item D</a:t>
            </a:r>
            <a:endParaRPr lang="en-US" dirty="0"/>
          </a:p>
          <a:p>
            <a:endParaRPr lang="en-US" dirty="0"/>
          </a:p>
        </p:txBody>
      </p:sp>
      <p:sp>
        <p:nvSpPr>
          <p:cNvPr id="4" name="Title 3"/>
          <p:cNvSpPr>
            <a:spLocks noGrp="1"/>
          </p:cNvSpPr>
          <p:nvPr>
            <p:ph type="title"/>
          </p:nvPr>
        </p:nvSpPr>
        <p:spPr>
          <a:xfrm>
            <a:off x="381000" y="461930"/>
            <a:ext cx="7391400" cy="400050"/>
          </a:xfrm>
        </p:spPr>
        <p:txBody>
          <a:bodyPr/>
          <a:lstStyle/>
          <a:p>
            <a:r>
              <a:rPr lang="en-US" sz="3200" dirty="0" smtClean="0"/>
              <a:t>Navigability, including Numbering</a:t>
            </a:r>
            <a:endParaRPr lang="en-US" sz="3200" dirty="0"/>
          </a:p>
        </p:txBody>
      </p:sp>
      <p:sp>
        <p:nvSpPr>
          <p:cNvPr id="5" name="Subtitle 2"/>
          <p:cNvSpPr txBox="1">
            <a:spLocks/>
          </p:cNvSpPr>
          <p:nvPr/>
        </p:nvSpPr>
        <p:spPr bwMode="auto">
          <a:xfrm>
            <a:off x="381000" y="57150"/>
            <a:ext cx="2895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ts val="776"/>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ts val="776"/>
              </a:spcBef>
              <a:spcAft>
                <a:spcPct val="0"/>
              </a:spcAft>
              <a:buNone/>
              <a:defRPr sz="2000">
                <a:solidFill>
                  <a:schemeClr val="tx2">
                    <a:lumMod val="65000"/>
                    <a:lumOff val="35000"/>
                  </a:schemeClr>
                </a:solidFill>
                <a:latin typeface="+mn-lt"/>
                <a:ea typeface="ＭＳ Ｐゴシック" charset="0"/>
                <a:cs typeface="+mn-cs"/>
              </a:defRPr>
            </a:lvl2pPr>
            <a:lvl3pPr marL="914400" indent="0" algn="ctr" rtl="0" eaLnBrk="1" fontAlgn="base" hangingPunct="1">
              <a:spcBef>
                <a:spcPts val="776"/>
              </a:spcBef>
              <a:spcAft>
                <a:spcPct val="0"/>
              </a:spcAft>
              <a:buNone/>
              <a:defRPr sz="1800">
                <a:solidFill>
                  <a:schemeClr val="tx2">
                    <a:lumMod val="65000"/>
                    <a:lumOff val="35000"/>
                  </a:schemeClr>
                </a:solidFill>
                <a:latin typeface="+mn-lt"/>
                <a:ea typeface="ＭＳ Ｐゴシック" charset="0"/>
                <a:cs typeface="+mn-cs"/>
              </a:defRPr>
            </a:lvl3pPr>
            <a:lvl4pPr marL="1371600" indent="0" algn="ctr" rtl="0" eaLnBrk="1" fontAlgn="base" hangingPunct="1">
              <a:spcBef>
                <a:spcPts val="776"/>
              </a:spcBef>
              <a:spcAft>
                <a:spcPct val="0"/>
              </a:spcAft>
              <a:buNone/>
              <a:defRPr sz="1600">
                <a:solidFill>
                  <a:schemeClr val="tx2">
                    <a:lumMod val="65000"/>
                    <a:lumOff val="35000"/>
                  </a:schemeClr>
                </a:solidFill>
                <a:latin typeface="+mn-lt"/>
                <a:ea typeface="ＭＳ Ｐゴシック" charset="0"/>
                <a:cs typeface="+mn-cs"/>
              </a:defRPr>
            </a:lvl4pPr>
            <a:lvl5pPr marL="1828800" indent="0" algn="ctr" rtl="0" eaLnBrk="1" fontAlgn="base" hangingPunct="1">
              <a:spcBef>
                <a:spcPts val="776"/>
              </a:spcBef>
              <a:spcAft>
                <a:spcPct val="0"/>
              </a:spcAft>
              <a:buNone/>
              <a:defRPr sz="14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r>
              <a:rPr lang="en-US" kern="0" dirty="0" smtClean="0"/>
              <a:t>Agenda Item 2-A, paragraphs 42-51</a:t>
            </a:r>
            <a:endParaRPr lang="en-US" kern="0" dirty="0"/>
          </a:p>
        </p:txBody>
      </p:sp>
    </p:spTree>
    <p:extLst>
      <p:ext uri="{BB962C8B-B14F-4D97-AF65-F5344CB8AC3E}">
        <p14:creationId xmlns:p14="http://schemas.microsoft.com/office/powerpoint/2010/main" val="13962158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Locate Glossary at </a:t>
            </a:r>
            <a:r>
              <a:rPr lang="en-US" dirty="0"/>
              <a:t>the front of the </a:t>
            </a:r>
            <a:r>
              <a:rPr lang="en-US" dirty="0" smtClean="0"/>
              <a:t>Code</a:t>
            </a:r>
            <a:endParaRPr lang="en-US" dirty="0"/>
          </a:p>
          <a:p>
            <a:r>
              <a:rPr lang="en-US" dirty="0" smtClean="0"/>
              <a:t>Eliminate duplication from Glossary &amp; body of Code</a:t>
            </a:r>
            <a:endParaRPr lang="en-US" dirty="0"/>
          </a:p>
          <a:p>
            <a:pPr lvl="0"/>
            <a:r>
              <a:rPr lang="en-US" dirty="0" smtClean="0"/>
              <a:t>The </a:t>
            </a:r>
            <a:r>
              <a:rPr lang="en-US" dirty="0"/>
              <a:t>Task Force </a:t>
            </a:r>
            <a:r>
              <a:rPr lang="en-US" dirty="0" smtClean="0"/>
              <a:t>proposes</a:t>
            </a:r>
          </a:p>
          <a:p>
            <a:pPr lvl="1"/>
            <a:r>
              <a:rPr lang="en-US" dirty="0" smtClean="0"/>
              <a:t>Include </a:t>
            </a:r>
            <a:r>
              <a:rPr lang="en-US" dirty="0"/>
              <a:t>the Glossary </a:t>
            </a:r>
            <a:r>
              <a:rPr lang="en-US" dirty="0" smtClean="0"/>
              <a:t>at </a:t>
            </a:r>
            <a:r>
              <a:rPr lang="en-US" dirty="0"/>
              <a:t>the beginning of the </a:t>
            </a:r>
            <a:r>
              <a:rPr lang="en-US" dirty="0" smtClean="0"/>
              <a:t>Code</a:t>
            </a:r>
          </a:p>
          <a:p>
            <a:pPr lvl="2"/>
            <a:r>
              <a:rPr lang="en-US" dirty="0" smtClean="0"/>
              <a:t>Immediately </a:t>
            </a:r>
            <a:r>
              <a:rPr lang="en-US" dirty="0"/>
              <a:t>bring the reader’s attention to the </a:t>
            </a:r>
            <a:r>
              <a:rPr lang="en-US" dirty="0" smtClean="0"/>
              <a:t>definitions</a:t>
            </a:r>
          </a:p>
          <a:p>
            <a:pPr lvl="1"/>
            <a:r>
              <a:rPr lang="en-US" dirty="0" smtClean="0"/>
              <a:t>Don't remove </a:t>
            </a:r>
            <a:r>
              <a:rPr lang="en-US" dirty="0"/>
              <a:t>duplication of important terms in the body of </a:t>
            </a:r>
            <a:r>
              <a:rPr lang="en-US" dirty="0" smtClean="0"/>
              <a:t>Code</a:t>
            </a:r>
          </a:p>
          <a:p>
            <a:pPr lvl="2"/>
            <a:r>
              <a:rPr lang="en-US" dirty="0" smtClean="0"/>
              <a:t>Some warrant discussion in the body of the Code</a:t>
            </a:r>
          </a:p>
        </p:txBody>
      </p:sp>
      <p:sp>
        <p:nvSpPr>
          <p:cNvPr id="4" name="Title 3"/>
          <p:cNvSpPr>
            <a:spLocks noGrp="1"/>
          </p:cNvSpPr>
          <p:nvPr>
            <p:ph type="title"/>
          </p:nvPr>
        </p:nvSpPr>
        <p:spPr/>
        <p:txBody>
          <a:bodyPr/>
          <a:lstStyle/>
          <a:p>
            <a:r>
              <a:rPr lang="en-US" sz="3200" dirty="0" smtClean="0"/>
              <a:t>Glossary</a:t>
            </a:r>
            <a:endParaRPr lang="en-US" sz="3200" dirty="0"/>
          </a:p>
        </p:txBody>
      </p:sp>
      <p:sp>
        <p:nvSpPr>
          <p:cNvPr id="5" name="Subtitle 2"/>
          <p:cNvSpPr txBox="1">
            <a:spLocks noGrp="1"/>
          </p:cNvSpPr>
          <p:nvPr>
            <p:ph type="subTitle" idx="10"/>
          </p:nvPr>
        </p:nvSpPr>
        <p:spPr bwMode="auto">
          <a:xfrm>
            <a:off x="381000" y="57150"/>
            <a:ext cx="28956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ts val="776"/>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ts val="776"/>
              </a:spcBef>
              <a:spcAft>
                <a:spcPct val="0"/>
              </a:spcAft>
              <a:buNone/>
              <a:defRPr sz="2000">
                <a:solidFill>
                  <a:schemeClr val="tx2">
                    <a:lumMod val="65000"/>
                    <a:lumOff val="35000"/>
                  </a:schemeClr>
                </a:solidFill>
                <a:latin typeface="+mn-lt"/>
                <a:ea typeface="ＭＳ Ｐゴシック" charset="0"/>
                <a:cs typeface="+mn-cs"/>
              </a:defRPr>
            </a:lvl2pPr>
            <a:lvl3pPr marL="914400" indent="0" algn="ctr" rtl="0" eaLnBrk="1" fontAlgn="base" hangingPunct="1">
              <a:spcBef>
                <a:spcPts val="776"/>
              </a:spcBef>
              <a:spcAft>
                <a:spcPct val="0"/>
              </a:spcAft>
              <a:buNone/>
              <a:defRPr sz="1800">
                <a:solidFill>
                  <a:schemeClr val="tx2">
                    <a:lumMod val="65000"/>
                    <a:lumOff val="35000"/>
                  </a:schemeClr>
                </a:solidFill>
                <a:latin typeface="+mn-lt"/>
                <a:ea typeface="ＭＳ Ｐゴシック" charset="0"/>
                <a:cs typeface="+mn-cs"/>
              </a:defRPr>
            </a:lvl3pPr>
            <a:lvl4pPr marL="1371600" indent="0" algn="ctr" rtl="0" eaLnBrk="1" fontAlgn="base" hangingPunct="1">
              <a:spcBef>
                <a:spcPts val="776"/>
              </a:spcBef>
              <a:spcAft>
                <a:spcPct val="0"/>
              </a:spcAft>
              <a:buNone/>
              <a:defRPr sz="1600">
                <a:solidFill>
                  <a:schemeClr val="tx2">
                    <a:lumMod val="65000"/>
                    <a:lumOff val="35000"/>
                  </a:schemeClr>
                </a:solidFill>
                <a:latin typeface="+mn-lt"/>
                <a:ea typeface="ＭＳ Ｐゴシック" charset="0"/>
                <a:cs typeface="+mn-cs"/>
              </a:defRPr>
            </a:lvl4pPr>
            <a:lvl5pPr marL="1828800" indent="0" algn="ctr" rtl="0" eaLnBrk="1" fontAlgn="base" hangingPunct="1">
              <a:spcBef>
                <a:spcPts val="776"/>
              </a:spcBef>
              <a:spcAft>
                <a:spcPct val="0"/>
              </a:spcAft>
              <a:buNone/>
              <a:defRPr sz="14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r>
              <a:rPr lang="en-US" kern="0" dirty="0" smtClean="0"/>
              <a:t>Agenda Item 2-A, paragraphs 52-53</a:t>
            </a:r>
            <a:endParaRPr lang="en-US" kern="0" dirty="0"/>
          </a:p>
        </p:txBody>
      </p:sp>
    </p:spTree>
    <p:extLst>
      <p:ext uri="{BB962C8B-B14F-4D97-AF65-F5344CB8AC3E}">
        <p14:creationId xmlns:p14="http://schemas.microsoft.com/office/powerpoint/2010/main" val="23567240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Helpful input – revising text; discuss in September</a:t>
            </a:r>
          </a:p>
          <a:p>
            <a:r>
              <a:rPr lang="en-US" dirty="0" smtClean="0"/>
              <a:t>Public interest – comply with fundamental principles or …</a:t>
            </a:r>
          </a:p>
          <a:p>
            <a:pPr lvl="1"/>
            <a:r>
              <a:rPr lang="en-US" dirty="0" smtClean="0"/>
              <a:t>Avoid change in meaning; topic noted for </a:t>
            </a:r>
            <a:r>
              <a:rPr lang="en-US" dirty="0"/>
              <a:t>Board </a:t>
            </a:r>
            <a:r>
              <a:rPr lang="en-US" dirty="0" smtClean="0"/>
              <a:t>attention</a:t>
            </a:r>
            <a:endParaRPr lang="en-US" dirty="0"/>
          </a:p>
          <a:p>
            <a:r>
              <a:rPr lang="en-US" dirty="0" smtClean="0"/>
              <a:t>Most accept “</a:t>
            </a:r>
            <a:r>
              <a:rPr lang="en-US" dirty="0"/>
              <a:t>may” and “might</a:t>
            </a:r>
            <a:r>
              <a:rPr lang="en-US" dirty="0" smtClean="0"/>
              <a:t>”; some usage questioned</a:t>
            </a:r>
          </a:p>
          <a:p>
            <a:pPr lvl="1"/>
            <a:r>
              <a:rPr lang="en-US" dirty="0" smtClean="0"/>
              <a:t>Retain approach; will propose some amendments</a:t>
            </a:r>
            <a:endParaRPr lang="en-US" dirty="0"/>
          </a:p>
          <a:p>
            <a:pPr lvl="0"/>
            <a:r>
              <a:rPr lang="en-US" dirty="0" smtClean="0"/>
              <a:t>Most accept "professional accountant" then “accountant”</a:t>
            </a:r>
          </a:p>
          <a:p>
            <a:pPr lvl="1"/>
            <a:r>
              <a:rPr lang="en-US" dirty="0" smtClean="0"/>
              <a:t>Some confused because not defined; but standard grammar</a:t>
            </a:r>
          </a:p>
        </p:txBody>
      </p:sp>
      <p:sp>
        <p:nvSpPr>
          <p:cNvPr id="3" name="Subtitle 2"/>
          <p:cNvSpPr>
            <a:spLocks noGrp="1"/>
          </p:cNvSpPr>
          <p:nvPr>
            <p:ph type="subTitle" idx="10"/>
          </p:nvPr>
        </p:nvSpPr>
        <p:spPr>
          <a:xfrm>
            <a:off x="381000" y="57150"/>
            <a:ext cx="2971800" cy="152400"/>
          </a:xfrm>
        </p:spPr>
        <p:txBody>
          <a:bodyPr/>
          <a:lstStyle/>
          <a:p>
            <a:r>
              <a:rPr lang="en-US" dirty="0"/>
              <a:t>Agenda Item 2-A, paragraphs </a:t>
            </a:r>
            <a:r>
              <a:rPr lang="en-US" dirty="0" smtClean="0"/>
              <a:t>54-57</a:t>
            </a:r>
            <a:endParaRPr lang="en-US" dirty="0"/>
          </a:p>
          <a:p>
            <a:endParaRPr lang="en-US" dirty="0"/>
          </a:p>
        </p:txBody>
      </p:sp>
      <p:sp>
        <p:nvSpPr>
          <p:cNvPr id="4" name="Title 3"/>
          <p:cNvSpPr>
            <a:spLocks noGrp="1"/>
          </p:cNvSpPr>
          <p:nvPr>
            <p:ph type="title"/>
          </p:nvPr>
        </p:nvSpPr>
        <p:spPr/>
        <p:txBody>
          <a:bodyPr/>
          <a:lstStyle/>
          <a:p>
            <a:r>
              <a:rPr lang="en-US" sz="3200" dirty="0" smtClean="0"/>
              <a:t>Changes in Meaning &amp; Other Wording</a:t>
            </a:r>
            <a:endParaRPr lang="en-US" sz="3200" dirty="0"/>
          </a:p>
        </p:txBody>
      </p:sp>
    </p:spTree>
    <p:extLst>
      <p:ext uri="{BB962C8B-B14F-4D97-AF65-F5344CB8AC3E}">
        <p14:creationId xmlns:p14="http://schemas.microsoft.com/office/powerpoint/2010/main" val="2749621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September – wording, including changes in meaning</a:t>
            </a:r>
          </a:p>
          <a:p>
            <a:r>
              <a:rPr lang="en-US" dirty="0" smtClean="0"/>
              <a:t>December – Phase 2 with complete restructured Code including agreement-in-principle on Phase 1</a:t>
            </a:r>
          </a:p>
          <a:p>
            <a:r>
              <a:rPr lang="en-US" dirty="0" smtClean="0"/>
              <a:t>Early consideration of implementation issues encouraged</a:t>
            </a:r>
          </a:p>
          <a:p>
            <a:r>
              <a:rPr lang="en-US" dirty="0" smtClean="0"/>
              <a:t>Matters for Board attention – input on out of scope matters</a:t>
            </a:r>
          </a:p>
          <a:p>
            <a:r>
              <a:rPr lang="en-US" dirty="0" smtClean="0"/>
              <a:t>Electronic enhancements and tools – once Code is final</a:t>
            </a:r>
            <a:endParaRPr lang="en-US" dirty="0"/>
          </a:p>
        </p:txBody>
      </p:sp>
      <p:sp>
        <p:nvSpPr>
          <p:cNvPr id="3" name="Subtitle 2"/>
          <p:cNvSpPr>
            <a:spLocks noGrp="1"/>
          </p:cNvSpPr>
          <p:nvPr>
            <p:ph type="subTitle" idx="10"/>
          </p:nvPr>
        </p:nvSpPr>
        <p:spPr>
          <a:xfrm>
            <a:off x="381000" y="57150"/>
            <a:ext cx="3048000" cy="152400"/>
          </a:xfrm>
        </p:spPr>
        <p:txBody>
          <a:bodyPr/>
          <a:lstStyle/>
          <a:p>
            <a:r>
              <a:rPr lang="en-US" dirty="0"/>
              <a:t>Agenda Item </a:t>
            </a:r>
            <a:r>
              <a:rPr lang="en-US" dirty="0" smtClean="0"/>
              <a:t>2-A, paragraphs 58-63</a:t>
            </a:r>
            <a:endParaRPr lang="en-US" dirty="0"/>
          </a:p>
          <a:p>
            <a:endParaRPr lang="en-US" dirty="0"/>
          </a:p>
        </p:txBody>
      </p:sp>
      <p:sp>
        <p:nvSpPr>
          <p:cNvPr id="4" name="Title 3"/>
          <p:cNvSpPr>
            <a:spLocks noGrp="1"/>
          </p:cNvSpPr>
          <p:nvPr>
            <p:ph type="title"/>
          </p:nvPr>
        </p:nvSpPr>
        <p:spPr/>
        <p:txBody>
          <a:bodyPr/>
          <a:lstStyle/>
          <a:p>
            <a:r>
              <a:rPr lang="en-US" sz="3200" dirty="0" smtClean="0"/>
              <a:t>Next Steps</a:t>
            </a:r>
            <a:endParaRPr lang="en-US" sz="3200" dirty="0"/>
          </a:p>
        </p:txBody>
      </p:sp>
    </p:spTree>
    <p:extLst>
      <p:ext uri="{BB962C8B-B14F-4D97-AF65-F5344CB8AC3E}">
        <p14:creationId xmlns:p14="http://schemas.microsoft.com/office/powerpoint/2010/main" val="4623388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43804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pPr>
              <a:tabLst>
                <a:tab pos="2971800" algn="l"/>
                <a:tab pos="3486150" algn="l"/>
              </a:tabLst>
            </a:pPr>
            <a:r>
              <a:rPr lang="en-US" dirty="0" smtClean="0">
                <a:latin typeface="Arial" charset="0"/>
              </a:rPr>
              <a:t>January 2013</a:t>
            </a:r>
            <a:r>
              <a:rPr lang="en-US" dirty="0">
                <a:latin typeface="Arial" charset="0"/>
              </a:rPr>
              <a:t>	– 	</a:t>
            </a:r>
            <a:r>
              <a:rPr lang="en-US" dirty="0" smtClean="0">
                <a:latin typeface="Arial" charset="0"/>
              </a:rPr>
              <a:t>Working Group began research</a:t>
            </a:r>
          </a:p>
          <a:p>
            <a:pPr>
              <a:tabLst>
                <a:tab pos="2971800" algn="l"/>
                <a:tab pos="3486150" algn="l"/>
              </a:tabLst>
            </a:pPr>
            <a:r>
              <a:rPr lang="en-US" dirty="0" smtClean="0">
                <a:latin typeface="Arial" charset="0"/>
              </a:rPr>
              <a:t>April</a:t>
            </a:r>
            <a:r>
              <a:rPr lang="en-US" sz="2800" dirty="0" smtClean="0">
                <a:solidFill>
                  <a:schemeClr val="tx1"/>
                </a:solidFill>
              </a:rPr>
              <a:t> </a:t>
            </a:r>
            <a:r>
              <a:rPr lang="en-US" dirty="0">
                <a:latin typeface="Arial" charset="0"/>
              </a:rPr>
              <a:t>2014	– </a:t>
            </a:r>
            <a:r>
              <a:rPr lang="en-US" dirty="0" smtClean="0">
                <a:latin typeface="Arial" charset="0"/>
              </a:rPr>
              <a:t>	Project approved</a:t>
            </a:r>
            <a:endParaRPr lang="en-US" dirty="0">
              <a:latin typeface="Arial" charset="0"/>
            </a:endParaRPr>
          </a:p>
          <a:p>
            <a:pPr>
              <a:tabLst>
                <a:tab pos="2971800" algn="l"/>
                <a:tab pos="3486150" algn="l"/>
              </a:tabLst>
            </a:pPr>
            <a:r>
              <a:rPr lang="en-US" dirty="0">
                <a:latin typeface="Arial" charset="0"/>
              </a:rPr>
              <a:t>November </a:t>
            </a:r>
            <a:r>
              <a:rPr lang="en-US" dirty="0" smtClean="0">
                <a:latin typeface="Arial" charset="0"/>
              </a:rPr>
              <a:t>2014	– 	Consultation </a:t>
            </a:r>
            <a:r>
              <a:rPr lang="en-US" dirty="0">
                <a:latin typeface="Arial" charset="0"/>
              </a:rPr>
              <a:t>Paper </a:t>
            </a:r>
            <a:r>
              <a:rPr lang="en-US" dirty="0" smtClean="0">
                <a:latin typeface="Arial" charset="0"/>
              </a:rPr>
              <a:t>issued</a:t>
            </a:r>
          </a:p>
          <a:p>
            <a:pPr>
              <a:tabLst>
                <a:tab pos="2971800" algn="l"/>
                <a:tab pos="3486150" algn="l"/>
              </a:tabLst>
            </a:pPr>
            <a:r>
              <a:rPr lang="en-US" dirty="0" smtClean="0">
                <a:latin typeface="Arial" charset="0"/>
              </a:rPr>
              <a:t>December 2015	– 	Exposure Draft (Phase 1) issued</a:t>
            </a:r>
          </a:p>
          <a:p>
            <a:pPr>
              <a:tabLst>
                <a:tab pos="2971800" algn="l"/>
                <a:tab pos="3486150" algn="l"/>
              </a:tabLst>
            </a:pPr>
            <a:r>
              <a:rPr lang="en-US" dirty="0">
                <a:latin typeface="Arial" charset="0"/>
              </a:rPr>
              <a:t>A</a:t>
            </a:r>
            <a:r>
              <a:rPr lang="en-US" dirty="0" smtClean="0">
                <a:latin typeface="Arial" charset="0"/>
              </a:rPr>
              <a:t>pril 2016 	– 	Comment period ended</a:t>
            </a:r>
            <a:endParaRPr lang="en-US" sz="2800" dirty="0" smtClean="0">
              <a:solidFill>
                <a:schemeClr val="tx1"/>
              </a:solidFill>
            </a:endParaRPr>
          </a:p>
          <a:p>
            <a:pPr>
              <a:tabLst>
                <a:tab pos="2971800" algn="l"/>
              </a:tabLst>
            </a:pPr>
            <a:endParaRPr lang="en-US" sz="2800" dirty="0"/>
          </a:p>
        </p:txBody>
      </p:sp>
      <p:sp>
        <p:nvSpPr>
          <p:cNvPr id="4" name="Subtitle 3"/>
          <p:cNvSpPr>
            <a:spLocks noGrp="1"/>
          </p:cNvSpPr>
          <p:nvPr>
            <p:ph type="subTitle" idx="10"/>
          </p:nvPr>
        </p:nvSpPr>
        <p:spPr/>
        <p:txBody>
          <a:bodyPr/>
          <a:lstStyle/>
          <a:p>
            <a:endParaRPr lang="en-US" dirty="0"/>
          </a:p>
        </p:txBody>
      </p:sp>
      <p:sp>
        <p:nvSpPr>
          <p:cNvPr id="30722" name="Title 14"/>
          <p:cNvSpPr>
            <a:spLocks noGrp="1"/>
          </p:cNvSpPr>
          <p:nvPr>
            <p:ph type="title"/>
          </p:nvPr>
        </p:nvSpPr>
        <p:spPr/>
        <p:txBody>
          <a:bodyPr/>
          <a:lstStyle/>
          <a:p>
            <a:r>
              <a:rPr lang="en-US" sz="3200" dirty="0" smtClean="0"/>
              <a:t>Background</a:t>
            </a:r>
            <a:endParaRPr lang="en-US" sz="3200" dirty="0"/>
          </a:p>
        </p:txBody>
      </p:sp>
    </p:spTree>
    <p:extLst>
      <p:ext uri="{BB962C8B-B14F-4D97-AF65-F5344CB8AC3E}">
        <p14:creationId xmlns:p14="http://schemas.microsoft.com/office/powerpoint/2010/main" val="813610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0"/>
          </p:nvPr>
        </p:nvSpPr>
        <p:spPr>
          <a:xfrm>
            <a:off x="381000" y="57150"/>
            <a:ext cx="3276600" cy="228600"/>
          </a:xfrm>
        </p:spPr>
        <p:txBody>
          <a:bodyPr/>
          <a:lstStyle/>
          <a:p>
            <a:r>
              <a:rPr lang="en-US" dirty="0" smtClean="0"/>
              <a:t>Agenda Item 2-A, paragraph 2</a:t>
            </a:r>
            <a:endParaRPr lang="en-US" dirty="0"/>
          </a:p>
        </p:txBody>
      </p:sp>
      <p:sp>
        <p:nvSpPr>
          <p:cNvPr id="4" name="Title 3"/>
          <p:cNvSpPr>
            <a:spLocks noGrp="1"/>
          </p:cNvSpPr>
          <p:nvPr>
            <p:ph type="title"/>
          </p:nvPr>
        </p:nvSpPr>
        <p:spPr>
          <a:xfrm>
            <a:off x="381000" y="461930"/>
            <a:ext cx="7620000" cy="400050"/>
          </a:xfrm>
        </p:spPr>
        <p:txBody>
          <a:bodyPr/>
          <a:lstStyle/>
          <a:p>
            <a:r>
              <a:rPr lang="en-US" sz="3200" dirty="0" smtClean="0"/>
              <a:t>Respondents to Structure ED 1</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690893102"/>
              </p:ext>
            </p:extLst>
          </p:nvPr>
        </p:nvGraphicFramePr>
        <p:xfrm>
          <a:off x="381000" y="1352549"/>
          <a:ext cx="7696200" cy="3138864"/>
        </p:xfrm>
        <a:graphic>
          <a:graphicData uri="http://schemas.openxmlformats.org/drawingml/2006/table">
            <a:tbl>
              <a:tblPr firstRow="1" bandRow="1">
                <a:tableStyleId>{5C22544A-7EE6-4342-B048-85BDC9FD1C3A}</a:tableStyleId>
              </a:tblPr>
              <a:tblGrid>
                <a:gridCol w="4648200"/>
                <a:gridCol w="3048000"/>
              </a:tblGrid>
              <a:tr h="327233">
                <a:tc>
                  <a:txBody>
                    <a:bodyPr/>
                    <a:lstStyle/>
                    <a:p>
                      <a:r>
                        <a:rPr lang="en-US" sz="1600" dirty="0" smtClean="0"/>
                        <a:t>Category</a:t>
                      </a:r>
                      <a:endParaRPr lang="en-US" sz="1600" dirty="0"/>
                    </a:p>
                  </a:txBody>
                  <a:tcPr/>
                </a:tc>
                <a:tc>
                  <a:txBody>
                    <a:bodyPr/>
                    <a:lstStyle/>
                    <a:p>
                      <a:pPr algn="ctr"/>
                      <a:r>
                        <a:rPr lang="en-US" sz="1600" dirty="0" smtClean="0"/>
                        <a:t>Number</a:t>
                      </a:r>
                      <a:endParaRPr lang="en-US" sz="1600" dirty="0"/>
                    </a:p>
                  </a:txBody>
                  <a:tcPr/>
                </a:tc>
              </a:tr>
              <a:tr h="327233">
                <a:tc>
                  <a:txBody>
                    <a:bodyPr/>
                    <a:lstStyle/>
                    <a:p>
                      <a:r>
                        <a:rPr lang="en-US" sz="1600" kern="1200" dirty="0" smtClean="0">
                          <a:solidFill>
                            <a:schemeClr val="tx2">
                              <a:lumMod val="65000"/>
                              <a:lumOff val="35000"/>
                            </a:schemeClr>
                          </a:solidFill>
                          <a:effectLst/>
                          <a:latin typeface="+mn-lt"/>
                          <a:ea typeface="+mn-ea"/>
                          <a:cs typeface="+mn-cs"/>
                        </a:rPr>
                        <a:t>Regulators and Oversight Authorities</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6</a:t>
                      </a:r>
                      <a:endParaRPr lang="en-US" sz="1600" dirty="0">
                        <a:solidFill>
                          <a:schemeClr val="tx2">
                            <a:lumMod val="65000"/>
                            <a:lumOff val="35000"/>
                          </a:schemeClr>
                        </a:solidFill>
                      </a:endParaRPr>
                    </a:p>
                  </a:txBody>
                  <a:tcPr/>
                </a:tc>
              </a:tr>
              <a:tr h="327233">
                <a:tc>
                  <a:txBody>
                    <a:bodyPr/>
                    <a:lstStyle/>
                    <a:p>
                      <a:r>
                        <a:rPr lang="en-US" sz="1600" dirty="0" smtClean="0">
                          <a:solidFill>
                            <a:schemeClr val="tx2">
                              <a:lumMod val="65000"/>
                              <a:lumOff val="35000"/>
                            </a:schemeClr>
                          </a:solidFill>
                        </a:rPr>
                        <a:t>National Standards Setters </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2</a:t>
                      </a:r>
                      <a:endParaRPr lang="en-US" sz="1600" dirty="0">
                        <a:solidFill>
                          <a:schemeClr val="tx2">
                            <a:lumMod val="65000"/>
                            <a:lumOff val="35000"/>
                          </a:schemeClr>
                        </a:solidFill>
                      </a:endParaRPr>
                    </a:p>
                  </a:txBody>
                  <a:tcPr/>
                </a:tc>
              </a:tr>
              <a:tr h="365616">
                <a:tc>
                  <a:txBody>
                    <a:bodyPr/>
                    <a:lstStyle/>
                    <a:p>
                      <a:r>
                        <a:rPr lang="en-US" sz="1600" dirty="0" smtClean="0">
                          <a:solidFill>
                            <a:schemeClr val="tx2">
                              <a:lumMod val="65000"/>
                              <a:lumOff val="35000"/>
                            </a:schemeClr>
                          </a:solidFill>
                        </a:rPr>
                        <a:t>Firms</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10</a:t>
                      </a:r>
                      <a:endParaRPr lang="en-US" sz="1600" dirty="0">
                        <a:solidFill>
                          <a:schemeClr val="tx2">
                            <a:lumMod val="65000"/>
                            <a:lumOff val="35000"/>
                          </a:schemeClr>
                        </a:solidFill>
                      </a:endParaRPr>
                    </a:p>
                  </a:txBody>
                  <a:tcPr/>
                </a:tc>
              </a:tr>
              <a:tr h="365616">
                <a:tc>
                  <a:txBody>
                    <a:bodyPr/>
                    <a:lstStyle/>
                    <a:p>
                      <a:r>
                        <a:rPr lang="en-US" sz="1600" dirty="0" smtClean="0">
                          <a:solidFill>
                            <a:schemeClr val="tx2">
                              <a:lumMod val="65000"/>
                              <a:lumOff val="35000"/>
                            </a:schemeClr>
                          </a:solidFill>
                        </a:rPr>
                        <a:t>Public Sector Organizations</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1</a:t>
                      </a:r>
                      <a:endParaRPr lang="en-US" sz="1600" dirty="0">
                        <a:solidFill>
                          <a:schemeClr val="tx2">
                            <a:lumMod val="65000"/>
                            <a:lumOff val="35000"/>
                          </a:schemeClr>
                        </a:solidFill>
                      </a:endParaRPr>
                    </a:p>
                  </a:txBody>
                  <a:tcPr/>
                </a:tc>
              </a:tr>
              <a:tr h="36561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tx2">
                              <a:lumMod val="65000"/>
                              <a:lumOff val="35000"/>
                            </a:schemeClr>
                          </a:solidFill>
                          <a:effectLst/>
                          <a:latin typeface="+mn-lt"/>
                          <a:ea typeface="+mn-ea"/>
                          <a:cs typeface="+mn-cs"/>
                        </a:rPr>
                        <a:t> Preparers</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1</a:t>
                      </a:r>
                      <a:endParaRPr lang="en-US" sz="1600" dirty="0">
                        <a:solidFill>
                          <a:schemeClr val="tx2">
                            <a:lumMod val="65000"/>
                            <a:lumOff val="35000"/>
                          </a:schemeClr>
                        </a:solidFill>
                      </a:endParaRPr>
                    </a:p>
                  </a:txBody>
                  <a:tcPr/>
                </a:tc>
              </a:tr>
              <a:tr h="327233">
                <a:tc>
                  <a:txBody>
                    <a:bodyPr/>
                    <a:lstStyle/>
                    <a:p>
                      <a:r>
                        <a:rPr lang="en-US" sz="1600" dirty="0" smtClean="0">
                          <a:solidFill>
                            <a:schemeClr val="tx2">
                              <a:lumMod val="65000"/>
                              <a:lumOff val="35000"/>
                            </a:schemeClr>
                          </a:solidFill>
                        </a:rPr>
                        <a:t>IFAC Member Bodies &amp; </a:t>
                      </a:r>
                      <a:r>
                        <a:rPr lang="en-US" sz="1600" kern="1200" dirty="0" smtClean="0">
                          <a:solidFill>
                            <a:schemeClr val="tx2">
                              <a:lumMod val="65000"/>
                              <a:lumOff val="35000"/>
                            </a:schemeClr>
                          </a:solidFill>
                          <a:effectLst/>
                          <a:latin typeface="+mn-lt"/>
                          <a:ea typeface="+mn-ea"/>
                          <a:cs typeface="+mn-cs"/>
                        </a:rPr>
                        <a:t>Other Prof.</a:t>
                      </a:r>
                      <a:r>
                        <a:rPr lang="en-US" sz="1600" kern="1200" baseline="0" dirty="0" smtClean="0">
                          <a:solidFill>
                            <a:schemeClr val="tx2">
                              <a:lumMod val="65000"/>
                              <a:lumOff val="35000"/>
                            </a:schemeClr>
                          </a:solidFill>
                          <a:effectLst/>
                          <a:latin typeface="+mn-lt"/>
                          <a:ea typeface="+mn-ea"/>
                          <a:cs typeface="+mn-cs"/>
                        </a:rPr>
                        <a:t> </a:t>
                      </a:r>
                      <a:r>
                        <a:rPr lang="en-US" sz="1600" kern="1200" dirty="0" err="1" smtClean="0">
                          <a:solidFill>
                            <a:schemeClr val="tx2">
                              <a:lumMod val="65000"/>
                              <a:lumOff val="35000"/>
                            </a:schemeClr>
                          </a:solidFill>
                          <a:effectLst/>
                          <a:latin typeface="+mn-lt"/>
                          <a:ea typeface="+mn-ea"/>
                          <a:cs typeface="+mn-cs"/>
                        </a:rPr>
                        <a:t>Orgns</a:t>
                      </a:r>
                      <a:r>
                        <a:rPr lang="en-US" sz="1600" kern="1200" dirty="0" smtClean="0">
                          <a:solidFill>
                            <a:schemeClr val="tx2">
                              <a:lumMod val="65000"/>
                              <a:lumOff val="35000"/>
                            </a:schemeClr>
                          </a:solidFill>
                          <a:effectLst/>
                          <a:latin typeface="+mn-lt"/>
                          <a:ea typeface="+mn-ea"/>
                          <a:cs typeface="+mn-cs"/>
                        </a:rPr>
                        <a:t>. </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29</a:t>
                      </a:r>
                      <a:endParaRPr lang="en-US" sz="1600" dirty="0">
                        <a:solidFill>
                          <a:schemeClr val="tx2">
                            <a:lumMod val="65000"/>
                            <a:lumOff val="35000"/>
                          </a:schemeClr>
                        </a:solidFill>
                      </a:endParaRPr>
                    </a:p>
                  </a:txBody>
                  <a:tcPr/>
                </a:tc>
              </a:tr>
              <a:tr h="365616">
                <a:tc>
                  <a:txBody>
                    <a:bodyPr/>
                    <a:lstStyle/>
                    <a:p>
                      <a:r>
                        <a:rPr lang="en-US" sz="1600" dirty="0" smtClean="0">
                          <a:solidFill>
                            <a:schemeClr val="tx2">
                              <a:lumMod val="65000"/>
                              <a:lumOff val="35000"/>
                            </a:schemeClr>
                          </a:solidFill>
                        </a:rPr>
                        <a:t>Individuals</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1</a:t>
                      </a:r>
                      <a:endParaRPr lang="en-US" sz="1600" dirty="0">
                        <a:solidFill>
                          <a:schemeClr val="tx2">
                            <a:lumMod val="65000"/>
                            <a:lumOff val="35000"/>
                          </a:schemeClr>
                        </a:solidFill>
                      </a:endParaRPr>
                    </a:p>
                  </a:txBody>
                  <a:tcPr/>
                </a:tc>
              </a:tr>
              <a:tr h="327233">
                <a:tc>
                  <a:txBody>
                    <a:bodyPr/>
                    <a:lstStyle/>
                    <a:p>
                      <a:r>
                        <a:rPr lang="en-US" sz="1600" b="1" kern="1200" dirty="0" smtClean="0">
                          <a:solidFill>
                            <a:schemeClr val="tx2">
                              <a:lumMod val="65000"/>
                              <a:lumOff val="35000"/>
                            </a:schemeClr>
                          </a:solidFill>
                          <a:effectLst/>
                          <a:latin typeface="+mn-lt"/>
                          <a:ea typeface="+mn-ea"/>
                          <a:cs typeface="+mn-cs"/>
                        </a:rPr>
                        <a:t>Total (including some collective</a:t>
                      </a:r>
                      <a:r>
                        <a:rPr lang="en-US" sz="1600" b="1" kern="1200" baseline="0" dirty="0" smtClean="0">
                          <a:solidFill>
                            <a:schemeClr val="tx2">
                              <a:lumMod val="65000"/>
                              <a:lumOff val="35000"/>
                            </a:schemeClr>
                          </a:solidFill>
                          <a:effectLst/>
                          <a:latin typeface="+mn-lt"/>
                          <a:ea typeface="+mn-ea"/>
                          <a:cs typeface="+mn-cs"/>
                        </a:rPr>
                        <a:t> input</a:t>
                      </a:r>
                      <a:r>
                        <a:rPr lang="en-US" sz="1600" b="1" kern="1200" dirty="0" smtClean="0">
                          <a:solidFill>
                            <a:schemeClr val="tx2">
                              <a:lumMod val="65000"/>
                              <a:lumOff val="35000"/>
                            </a:schemeClr>
                          </a:solidFill>
                          <a:effectLst/>
                          <a:latin typeface="+mn-lt"/>
                          <a:ea typeface="+mn-ea"/>
                          <a:cs typeface="+mn-cs"/>
                        </a:rPr>
                        <a:t>)</a:t>
                      </a:r>
                      <a:endParaRPr lang="en-US" sz="1600" dirty="0">
                        <a:solidFill>
                          <a:schemeClr val="tx2">
                            <a:lumMod val="65000"/>
                            <a:lumOff val="35000"/>
                          </a:schemeClr>
                        </a:solidFill>
                      </a:endParaRPr>
                    </a:p>
                  </a:txBody>
                  <a:tcPr/>
                </a:tc>
                <a:tc>
                  <a:txBody>
                    <a:bodyPr/>
                    <a:lstStyle/>
                    <a:p>
                      <a:pPr algn="l">
                        <a:tabLst>
                          <a:tab pos="1485900" algn="dec"/>
                        </a:tabLst>
                      </a:pPr>
                      <a:r>
                        <a:rPr lang="en-US" sz="1600" dirty="0" smtClean="0">
                          <a:solidFill>
                            <a:schemeClr val="tx2">
                              <a:lumMod val="65000"/>
                              <a:lumOff val="35000"/>
                            </a:schemeClr>
                          </a:solidFill>
                        </a:rPr>
                        <a:t>	50</a:t>
                      </a:r>
                      <a:endParaRPr lang="en-US" sz="1600" dirty="0">
                        <a:solidFill>
                          <a:schemeClr val="tx2">
                            <a:lumMod val="65000"/>
                            <a:lumOff val="35000"/>
                          </a:schemeClr>
                        </a:solidFill>
                      </a:endParaRPr>
                    </a:p>
                  </a:txBody>
                  <a:tcPr/>
                </a:tc>
              </a:tr>
            </a:tbl>
          </a:graphicData>
        </a:graphic>
      </p:graphicFrame>
    </p:spTree>
    <p:extLst>
      <p:ext uri="{BB962C8B-B14F-4D97-AF65-F5344CB8AC3E}">
        <p14:creationId xmlns:p14="http://schemas.microsoft.com/office/powerpoint/2010/main" val="2507882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81000" y="1276350"/>
            <a:ext cx="8458200" cy="3132766"/>
          </a:xfrm>
        </p:spPr>
        <p:txBody>
          <a:bodyPr/>
          <a:lstStyle/>
          <a:p>
            <a:r>
              <a:rPr lang="en-US" dirty="0" smtClean="0">
                <a:latin typeface="Arial" charset="0"/>
              </a:rPr>
              <a:t>Highlight </a:t>
            </a:r>
            <a:r>
              <a:rPr lang="en-US" dirty="0">
                <a:latin typeface="Arial" charset="0"/>
              </a:rPr>
              <a:t>certain structural matters </a:t>
            </a:r>
            <a:r>
              <a:rPr lang="en-US" dirty="0" smtClean="0">
                <a:latin typeface="Arial" charset="0"/>
              </a:rPr>
              <a:t>on which input was received &amp; obtain the IESBA's views on the Task Force's preliminary proposals</a:t>
            </a:r>
          </a:p>
          <a:p>
            <a:pPr marL="352044" lvl="1" indent="0">
              <a:buNone/>
            </a:pPr>
            <a:r>
              <a:rPr lang="en-US" dirty="0" smtClean="0">
                <a:latin typeface="Arial" charset="0"/>
              </a:rPr>
              <a:t>(These proposals are preliminary as the Task Force intends to reflect further on respondents' comments, particularly comments received after the due date and after the in-person Task Force meeting)</a:t>
            </a:r>
          </a:p>
          <a:p>
            <a:pPr marL="352044" lvl="1" indent="0">
              <a:buNone/>
            </a:pPr>
            <a:r>
              <a:rPr lang="en-US" dirty="0" smtClean="0">
                <a:latin typeface="Arial" charset="0"/>
              </a:rPr>
              <a:t>(The Task Force will in September discuss with the IESBA proposed revisions to the text addressing these structural matters, changes to avoid possible inadvertent changes in meaning, &amp; other wording)</a:t>
            </a:r>
          </a:p>
        </p:txBody>
      </p:sp>
      <p:sp>
        <p:nvSpPr>
          <p:cNvPr id="4" name="Subtitle 3"/>
          <p:cNvSpPr>
            <a:spLocks noGrp="1"/>
          </p:cNvSpPr>
          <p:nvPr>
            <p:ph type="subTitle" idx="10"/>
          </p:nvPr>
        </p:nvSpPr>
        <p:spPr>
          <a:xfrm>
            <a:off x="381000" y="57150"/>
            <a:ext cx="3048000" cy="228600"/>
          </a:xfrm>
        </p:spPr>
        <p:txBody>
          <a:bodyPr/>
          <a:lstStyle/>
          <a:p>
            <a:r>
              <a:rPr lang="en-US" dirty="0" smtClean="0"/>
              <a:t>Agenda Items 2 and 2-A, paragraph 6</a:t>
            </a:r>
            <a:endParaRPr lang="en-US" dirty="0"/>
          </a:p>
        </p:txBody>
      </p:sp>
      <p:sp>
        <p:nvSpPr>
          <p:cNvPr id="30722" name="Title 14"/>
          <p:cNvSpPr>
            <a:spLocks noGrp="1"/>
          </p:cNvSpPr>
          <p:nvPr>
            <p:ph type="title"/>
          </p:nvPr>
        </p:nvSpPr>
        <p:spPr/>
        <p:txBody>
          <a:bodyPr/>
          <a:lstStyle/>
          <a:p>
            <a:r>
              <a:rPr lang="en-US" sz="3200" dirty="0" smtClean="0"/>
              <a:t>Objectives today</a:t>
            </a:r>
            <a:endParaRPr lang="en-US" sz="3200" dirty="0"/>
          </a:p>
        </p:txBody>
      </p:sp>
    </p:spTree>
    <p:extLst>
      <p:ext uri="{BB962C8B-B14F-4D97-AF65-F5344CB8AC3E}">
        <p14:creationId xmlns:p14="http://schemas.microsoft.com/office/powerpoint/2010/main" val="1692580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132766"/>
          </a:xfrm>
        </p:spPr>
        <p:txBody>
          <a:bodyPr/>
          <a:lstStyle/>
          <a:p>
            <a:r>
              <a:rPr lang="en-US" dirty="0">
                <a:latin typeface="Arial" charset="0"/>
              </a:rPr>
              <a:t>Widespread support for the </a:t>
            </a:r>
            <a:r>
              <a:rPr lang="en-US" dirty="0" smtClean="0">
                <a:latin typeface="Arial" charset="0"/>
              </a:rPr>
              <a:t>project &amp; its key features</a:t>
            </a:r>
          </a:p>
          <a:p>
            <a:r>
              <a:rPr lang="en-US" dirty="0" smtClean="0">
                <a:latin typeface="Arial" charset="0"/>
              </a:rPr>
              <a:t>Many helpful wording suggestions, including suggestions to avoid possible inadvertent changes in meaning</a:t>
            </a:r>
            <a:endParaRPr lang="en-US" dirty="0">
              <a:latin typeface="Arial" charset="0"/>
            </a:endParaRPr>
          </a:p>
          <a:p>
            <a:r>
              <a:rPr lang="en-US" dirty="0">
                <a:latin typeface="Arial" charset="0"/>
              </a:rPr>
              <a:t>Many support the proposed timetable but some favor a longer time-frame </a:t>
            </a:r>
            <a:r>
              <a:rPr lang="en-US" dirty="0" smtClean="0">
                <a:latin typeface="Arial" charset="0"/>
              </a:rPr>
              <a:t>for completion &amp; final review</a:t>
            </a:r>
          </a:p>
          <a:p>
            <a:pPr marL="352044" lvl="1" indent="0">
              <a:buNone/>
            </a:pPr>
            <a:r>
              <a:rPr lang="en-US" dirty="0" smtClean="0">
                <a:latin typeface="Arial" charset="0"/>
              </a:rPr>
              <a:t>When the Phase 2 Structure ED is issued, the </a:t>
            </a:r>
            <a:r>
              <a:rPr lang="en-US" dirty="0">
                <a:latin typeface="Arial" charset="0"/>
              </a:rPr>
              <a:t>Task Force proposes making available a complete proposed restructured Code including </a:t>
            </a:r>
            <a:r>
              <a:rPr lang="en-US" dirty="0" smtClean="0">
                <a:latin typeface="Arial" charset="0"/>
              </a:rPr>
              <a:t>final phase 1 agreed in principle &amp; phase 2 for Structure &amp; Safeguards</a:t>
            </a:r>
            <a:endParaRPr lang="en-US" dirty="0">
              <a:latin typeface="Arial" charset="0"/>
            </a:endParaRPr>
          </a:p>
          <a:p>
            <a:endParaRPr lang="en-US" dirty="0">
              <a:solidFill>
                <a:srgbClr val="000000">
                  <a:lumMod val="65000"/>
                  <a:lumOff val="35000"/>
                </a:srgbClr>
              </a:solidFill>
              <a:latin typeface="Arial" charset="0"/>
            </a:endParaRPr>
          </a:p>
          <a:p>
            <a:pPr marL="352044" lvl="1" indent="0">
              <a:buNone/>
            </a:pPr>
            <a:endParaRPr lang="en-US" dirty="0" smtClean="0">
              <a:latin typeface="Arial" charset="0"/>
            </a:endParaRPr>
          </a:p>
        </p:txBody>
      </p:sp>
      <p:sp>
        <p:nvSpPr>
          <p:cNvPr id="3" name="Subtitle 2"/>
          <p:cNvSpPr>
            <a:spLocks noGrp="1"/>
          </p:cNvSpPr>
          <p:nvPr>
            <p:ph type="subTitle" idx="10"/>
          </p:nvPr>
        </p:nvSpPr>
        <p:spPr>
          <a:xfrm>
            <a:off x="381000" y="57150"/>
            <a:ext cx="3276600" cy="228600"/>
          </a:xfrm>
        </p:spPr>
        <p:txBody>
          <a:bodyPr/>
          <a:lstStyle/>
          <a:p>
            <a:r>
              <a:rPr lang="en-US" dirty="0" smtClean="0"/>
              <a:t>Agenda Item 2-A, paragraphs 3-6</a:t>
            </a:r>
            <a:endParaRPr lang="en-US" dirty="0"/>
          </a:p>
        </p:txBody>
      </p:sp>
      <p:sp>
        <p:nvSpPr>
          <p:cNvPr id="4" name="Title 3"/>
          <p:cNvSpPr>
            <a:spLocks noGrp="1"/>
          </p:cNvSpPr>
          <p:nvPr>
            <p:ph type="title"/>
          </p:nvPr>
        </p:nvSpPr>
        <p:spPr/>
        <p:txBody>
          <a:bodyPr/>
          <a:lstStyle/>
          <a:p>
            <a:r>
              <a:rPr lang="en-US" sz="3200" dirty="0">
                <a:solidFill>
                  <a:srgbClr val="FFFFFF"/>
                </a:solidFill>
              </a:rPr>
              <a:t>Overview of i</a:t>
            </a:r>
            <a:r>
              <a:rPr lang="en-US" sz="3200" dirty="0" smtClean="0">
                <a:solidFill>
                  <a:srgbClr val="FFFFFF"/>
                </a:solidFill>
              </a:rPr>
              <a:t>nput </a:t>
            </a:r>
            <a:r>
              <a:rPr lang="en-US" sz="3200" dirty="0">
                <a:solidFill>
                  <a:srgbClr val="FFFFFF"/>
                </a:solidFill>
              </a:rPr>
              <a:t>r</a:t>
            </a:r>
            <a:r>
              <a:rPr lang="en-US" sz="3200" dirty="0" smtClean="0">
                <a:solidFill>
                  <a:srgbClr val="FFFFFF"/>
                </a:solidFill>
              </a:rPr>
              <a:t>eceived </a:t>
            </a:r>
            <a:endParaRPr lang="en-US" sz="3200" dirty="0"/>
          </a:p>
        </p:txBody>
      </p:sp>
    </p:spTree>
    <p:extLst>
      <p:ext uri="{BB962C8B-B14F-4D97-AF65-F5344CB8AC3E}">
        <p14:creationId xmlns:p14="http://schemas.microsoft.com/office/powerpoint/2010/main" val="12786331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276600"/>
          </a:xfrm>
        </p:spPr>
        <p:txBody>
          <a:bodyPr/>
          <a:lstStyle/>
          <a:p>
            <a:r>
              <a:rPr lang="en-US" dirty="0">
                <a:latin typeface="Arial" charset="0"/>
              </a:rPr>
              <a:t>Emphasize </a:t>
            </a:r>
            <a:r>
              <a:rPr lang="en-US" dirty="0" smtClean="0">
                <a:latin typeface="Arial" charset="0"/>
              </a:rPr>
              <a:t>compliance with the fundamental principles in addition to emphasizing the conceptual framework, specific requirements and application material</a:t>
            </a:r>
          </a:p>
          <a:p>
            <a:r>
              <a:rPr lang="en-US" dirty="0" smtClean="0">
                <a:latin typeface="Arial" charset="0"/>
              </a:rPr>
              <a:t>Task Force's preliminary proposals</a:t>
            </a:r>
          </a:p>
          <a:p>
            <a:pPr lvl="1"/>
            <a:r>
              <a:rPr lang="en-US" dirty="0" smtClean="0">
                <a:latin typeface="Arial" charset="0"/>
              </a:rPr>
              <a:t>Raise the profile of the fundamental principles in introductory material throughout the Code, reminding users of the overall objective (compliance) and not simply the process</a:t>
            </a:r>
          </a:p>
          <a:p>
            <a:pPr lvl="1"/>
            <a:r>
              <a:rPr lang="en-US" dirty="0" smtClean="0">
                <a:latin typeface="Arial" charset="0"/>
              </a:rPr>
              <a:t>Reflect further on the repetition of the requirement to apply the conceptual framework; delete the repetitive banner</a:t>
            </a:r>
            <a:endParaRPr lang="en-US" dirty="0">
              <a:latin typeface="Arial" charset="0"/>
            </a:endParaRPr>
          </a:p>
        </p:txBody>
      </p:sp>
      <p:sp>
        <p:nvSpPr>
          <p:cNvPr id="3" name="Subtitle 2"/>
          <p:cNvSpPr>
            <a:spLocks noGrp="1"/>
          </p:cNvSpPr>
          <p:nvPr>
            <p:ph type="subTitle" idx="10"/>
          </p:nvPr>
        </p:nvSpPr>
        <p:spPr>
          <a:xfrm>
            <a:off x="381000" y="57150"/>
            <a:ext cx="3733800" cy="228600"/>
          </a:xfrm>
        </p:spPr>
        <p:txBody>
          <a:bodyPr/>
          <a:lstStyle/>
          <a:p>
            <a:r>
              <a:rPr lang="en-US" dirty="0" smtClean="0"/>
              <a:t>Agenda Item 2-A, paragraphs 8-10</a:t>
            </a:r>
            <a:endParaRPr lang="en-US" dirty="0"/>
          </a:p>
          <a:p>
            <a:endParaRPr lang="en-US" dirty="0"/>
          </a:p>
        </p:txBody>
      </p:sp>
      <p:sp>
        <p:nvSpPr>
          <p:cNvPr id="4" name="Title 3"/>
          <p:cNvSpPr>
            <a:spLocks noGrp="1"/>
          </p:cNvSpPr>
          <p:nvPr>
            <p:ph type="title"/>
          </p:nvPr>
        </p:nvSpPr>
        <p:spPr>
          <a:xfrm>
            <a:off x="381000" y="461930"/>
            <a:ext cx="7696200" cy="400050"/>
          </a:xfrm>
        </p:spPr>
        <p:txBody>
          <a:bodyPr/>
          <a:lstStyle/>
          <a:p>
            <a:r>
              <a:rPr lang="en-US" sz="3200" dirty="0" smtClean="0"/>
              <a:t>Fundamental Principles</a:t>
            </a:r>
            <a:endParaRPr lang="en-US" sz="3200" dirty="0"/>
          </a:p>
        </p:txBody>
      </p:sp>
    </p:spTree>
    <p:extLst>
      <p:ext uri="{BB962C8B-B14F-4D97-AF65-F5344CB8AC3E}">
        <p14:creationId xmlns:p14="http://schemas.microsoft.com/office/powerpoint/2010/main" val="677628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276600"/>
          </a:xfrm>
        </p:spPr>
        <p:txBody>
          <a:bodyPr/>
          <a:lstStyle/>
          <a:p>
            <a:r>
              <a:rPr lang="en-US" dirty="0" smtClean="0">
                <a:latin typeface="Arial" charset="0"/>
              </a:rPr>
              <a:t>In the independence sections, emphasize the requirement to be independent in </a:t>
            </a:r>
            <a:r>
              <a:rPr lang="en-US" dirty="0">
                <a:latin typeface="Arial" charset="0"/>
              </a:rPr>
              <a:t>addition to emphasizing application of the conceptual </a:t>
            </a:r>
            <a:r>
              <a:rPr lang="en-US" dirty="0" smtClean="0">
                <a:latin typeface="Arial" charset="0"/>
              </a:rPr>
              <a:t>framework</a:t>
            </a:r>
            <a:endParaRPr lang="en-US" dirty="0">
              <a:latin typeface="Arial" charset="0"/>
            </a:endParaRPr>
          </a:p>
          <a:p>
            <a:r>
              <a:rPr lang="en-US" dirty="0">
                <a:latin typeface="Arial" charset="0"/>
              </a:rPr>
              <a:t>Task </a:t>
            </a:r>
            <a:r>
              <a:rPr lang="en-US" dirty="0" smtClean="0">
                <a:latin typeface="Arial" charset="0"/>
              </a:rPr>
              <a:t>Force's preliminary </a:t>
            </a:r>
            <a:r>
              <a:rPr lang="en-US" dirty="0">
                <a:latin typeface="Arial" charset="0"/>
              </a:rPr>
              <a:t>proposals</a:t>
            </a:r>
          </a:p>
          <a:p>
            <a:pPr lvl="1"/>
            <a:r>
              <a:rPr lang="en-US" dirty="0">
                <a:latin typeface="Arial" charset="0"/>
              </a:rPr>
              <a:t>Raise the profile of the </a:t>
            </a:r>
            <a:r>
              <a:rPr lang="en-US" dirty="0" smtClean="0">
                <a:latin typeface="Arial" charset="0"/>
              </a:rPr>
              <a:t>requirement to be independent in </a:t>
            </a:r>
            <a:r>
              <a:rPr lang="en-US" dirty="0">
                <a:latin typeface="Arial" charset="0"/>
              </a:rPr>
              <a:t>introductory material throughout the </a:t>
            </a:r>
            <a:r>
              <a:rPr lang="en-US" dirty="0" smtClean="0">
                <a:latin typeface="Arial" charset="0"/>
              </a:rPr>
              <a:t>independence sections, </a:t>
            </a:r>
            <a:r>
              <a:rPr lang="en-US" dirty="0">
                <a:latin typeface="Arial" charset="0"/>
              </a:rPr>
              <a:t>reminding users of the overall objective </a:t>
            </a:r>
            <a:r>
              <a:rPr lang="en-US" dirty="0" smtClean="0">
                <a:latin typeface="Arial" charset="0"/>
              </a:rPr>
              <a:t>(independence) </a:t>
            </a:r>
            <a:r>
              <a:rPr lang="en-US" dirty="0">
                <a:latin typeface="Arial" charset="0"/>
              </a:rPr>
              <a:t>and not simply the process</a:t>
            </a:r>
          </a:p>
        </p:txBody>
      </p:sp>
      <p:sp>
        <p:nvSpPr>
          <p:cNvPr id="3" name="Subtitle 2"/>
          <p:cNvSpPr>
            <a:spLocks noGrp="1"/>
          </p:cNvSpPr>
          <p:nvPr>
            <p:ph type="subTitle" idx="10"/>
          </p:nvPr>
        </p:nvSpPr>
        <p:spPr>
          <a:xfrm>
            <a:off x="381000" y="57150"/>
            <a:ext cx="4495800" cy="228600"/>
          </a:xfrm>
        </p:spPr>
        <p:txBody>
          <a:bodyPr/>
          <a:lstStyle/>
          <a:p>
            <a:r>
              <a:rPr lang="en-US" dirty="0" smtClean="0"/>
              <a:t>Agenda Item 2-A, paragraphs 8 and 11</a:t>
            </a:r>
            <a:endParaRPr lang="en-US" dirty="0"/>
          </a:p>
          <a:p>
            <a:endParaRPr lang="en-US" dirty="0"/>
          </a:p>
        </p:txBody>
      </p:sp>
      <p:sp>
        <p:nvSpPr>
          <p:cNvPr id="4" name="Title 3"/>
          <p:cNvSpPr>
            <a:spLocks noGrp="1"/>
          </p:cNvSpPr>
          <p:nvPr>
            <p:ph type="title"/>
          </p:nvPr>
        </p:nvSpPr>
        <p:spPr>
          <a:xfrm>
            <a:off x="381000" y="461930"/>
            <a:ext cx="7696200" cy="400050"/>
          </a:xfrm>
        </p:spPr>
        <p:txBody>
          <a:bodyPr/>
          <a:lstStyle/>
          <a:p>
            <a:r>
              <a:rPr lang="en-US" sz="3200" dirty="0" smtClean="0"/>
              <a:t>Independence</a:t>
            </a:r>
            <a:endParaRPr lang="en-US" sz="3200" dirty="0"/>
          </a:p>
        </p:txBody>
      </p:sp>
    </p:spTree>
    <p:extLst>
      <p:ext uri="{BB962C8B-B14F-4D97-AF65-F5344CB8AC3E}">
        <p14:creationId xmlns:p14="http://schemas.microsoft.com/office/powerpoint/2010/main" val="8996294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610600" cy="3132766"/>
          </a:xfrm>
        </p:spPr>
        <p:txBody>
          <a:bodyPr/>
          <a:lstStyle/>
          <a:p>
            <a:r>
              <a:rPr lang="en-US" dirty="0" smtClean="0">
                <a:latin typeface="Arial" charset="0"/>
              </a:rPr>
              <a:t>Don't describe independence as "a measure of objectivity"</a:t>
            </a:r>
          </a:p>
          <a:p>
            <a:r>
              <a:rPr lang="en-US" dirty="0" smtClean="0">
                <a:latin typeface="Arial" charset="0"/>
              </a:rPr>
              <a:t>Extant independence definition better-describes linkage</a:t>
            </a:r>
          </a:p>
          <a:p>
            <a:r>
              <a:rPr lang="en-US" dirty="0">
                <a:latin typeface="Arial" charset="0"/>
              </a:rPr>
              <a:t>Task </a:t>
            </a:r>
            <a:r>
              <a:rPr lang="en-US" dirty="0" smtClean="0">
                <a:latin typeface="Arial" charset="0"/>
              </a:rPr>
              <a:t>Force's preliminary </a:t>
            </a:r>
            <a:r>
              <a:rPr lang="en-US" dirty="0">
                <a:latin typeface="Arial" charset="0"/>
              </a:rPr>
              <a:t>proposals</a:t>
            </a:r>
          </a:p>
          <a:p>
            <a:pPr lvl="1"/>
            <a:r>
              <a:rPr lang="en-US" dirty="0" smtClean="0">
                <a:latin typeface="Arial" charset="0"/>
              </a:rPr>
              <a:t>Delete the "measure of objectivity" statement</a:t>
            </a:r>
          </a:p>
          <a:p>
            <a:pPr lvl="1"/>
            <a:r>
              <a:rPr lang="en-US" dirty="0" smtClean="0">
                <a:latin typeface="Arial" charset="0"/>
              </a:rPr>
              <a:t>Remove discussion of independence from the objectivity sub-section</a:t>
            </a:r>
          </a:p>
          <a:p>
            <a:pPr lvl="1"/>
            <a:r>
              <a:rPr lang="en-US" dirty="0" smtClean="0">
                <a:latin typeface="Arial" charset="0"/>
              </a:rPr>
              <a:t>Repeat the definition of independence in the conceptual framework section, highlighting the linkage to objectivity and integrity, as well as providing a platform to mention professional skepticism in Part A</a:t>
            </a:r>
            <a:endParaRPr lang="en-US" dirty="0">
              <a:latin typeface="Arial" charset="0"/>
            </a:endParaRPr>
          </a:p>
          <a:p>
            <a:pPr marL="347472" lvl="1" indent="0">
              <a:buNone/>
            </a:pPr>
            <a:endParaRPr lang="en-US" dirty="0">
              <a:latin typeface="Arial" charset="0"/>
            </a:endParaRPr>
          </a:p>
        </p:txBody>
      </p:sp>
      <p:sp>
        <p:nvSpPr>
          <p:cNvPr id="3" name="Subtitle 2"/>
          <p:cNvSpPr>
            <a:spLocks noGrp="1"/>
          </p:cNvSpPr>
          <p:nvPr>
            <p:ph type="subTitle" idx="10"/>
          </p:nvPr>
        </p:nvSpPr>
        <p:spPr>
          <a:xfrm>
            <a:off x="381000" y="57150"/>
            <a:ext cx="3733800" cy="228600"/>
          </a:xfrm>
        </p:spPr>
        <p:txBody>
          <a:bodyPr/>
          <a:lstStyle/>
          <a:p>
            <a:r>
              <a:rPr lang="en-US" dirty="0" smtClean="0"/>
              <a:t>Agenda Item 2-A, paragraphs 8 and 12-14</a:t>
            </a:r>
            <a:endParaRPr lang="en-US" dirty="0"/>
          </a:p>
          <a:p>
            <a:endParaRPr lang="en-US" dirty="0"/>
          </a:p>
        </p:txBody>
      </p:sp>
      <p:sp>
        <p:nvSpPr>
          <p:cNvPr id="4" name="Title 3"/>
          <p:cNvSpPr>
            <a:spLocks noGrp="1"/>
          </p:cNvSpPr>
          <p:nvPr>
            <p:ph type="title"/>
          </p:nvPr>
        </p:nvSpPr>
        <p:spPr/>
        <p:txBody>
          <a:bodyPr/>
          <a:lstStyle/>
          <a:p>
            <a:r>
              <a:rPr lang="en-US" sz="3200" dirty="0" smtClean="0">
                <a:solidFill>
                  <a:srgbClr val="FFFFFF"/>
                </a:solidFill>
              </a:rPr>
              <a:t>Independence Linkage</a:t>
            </a:r>
            <a:endParaRPr lang="en-US" dirty="0"/>
          </a:p>
        </p:txBody>
      </p:sp>
    </p:spTree>
    <p:extLst>
      <p:ext uri="{BB962C8B-B14F-4D97-AF65-F5344CB8AC3E}">
        <p14:creationId xmlns:p14="http://schemas.microsoft.com/office/powerpoint/2010/main" val="1713719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4042015 IESBA - Structure - Don Thomson_draft 1" id="{05828D31-17F9-40C8-8B99-979CA3D06691}" vid="{8228DAAA-5973-4E8B-AE9A-0B72767F3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14042015 IESBA - Structure - Don Thomson_draft 1</Template>
  <TotalTime>1459</TotalTime>
  <Words>1384</Words>
  <Application>Microsoft Office PowerPoint</Application>
  <PresentationFormat>On-screen Show (16:9)</PresentationFormat>
  <Paragraphs>183</Paragraphs>
  <Slides>24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ＭＳ Ｐゴシック</vt:lpstr>
      <vt:lpstr>ＭＳ Ｐゴシック</vt:lpstr>
      <vt:lpstr>Arial</vt:lpstr>
      <vt:lpstr>Bauer Bodoni Std</vt:lpstr>
      <vt:lpstr>Calibri</vt:lpstr>
      <vt:lpstr>ヒラギノ角ゴ Pro W3</vt:lpstr>
      <vt:lpstr>IESBA_Powerpoint_template_GREEN RIBBON_WIDESCREEN</vt:lpstr>
      <vt:lpstr>Structure of the Code – Phase 1</vt:lpstr>
      <vt:lpstr>The Public Interest</vt:lpstr>
      <vt:lpstr>Background</vt:lpstr>
      <vt:lpstr>Respondents to Structure ED 1</vt:lpstr>
      <vt:lpstr>Objectives today</vt:lpstr>
      <vt:lpstr>Overview of input received </vt:lpstr>
      <vt:lpstr>Fundamental Principles</vt:lpstr>
      <vt:lpstr>Independence</vt:lpstr>
      <vt:lpstr>Independence Linkage</vt:lpstr>
      <vt:lpstr>Conceptual Framework - Independence</vt:lpstr>
      <vt:lpstr>Framework &amp; Specific Requirements</vt:lpstr>
      <vt:lpstr>Exceptions to Requirements</vt:lpstr>
      <vt:lpstr>Disproportionate Outcomes</vt:lpstr>
      <vt:lpstr>Ethical Conflict Resolution</vt:lpstr>
      <vt:lpstr>Responsibility for Compliance</vt:lpstr>
      <vt:lpstr>Term "Audit" Used to Include Reviews</vt:lpstr>
      <vt:lpstr>Distinction of Firms &amp; Network Firms</vt:lpstr>
      <vt:lpstr>The Title</vt:lpstr>
      <vt:lpstr>Non-authoritative Guidance</vt:lpstr>
      <vt:lpstr>Navigability, including Numbering</vt:lpstr>
      <vt:lpstr>Glossary</vt:lpstr>
      <vt:lpstr>Changes in Meaning &amp; Other Wording</vt:lpstr>
      <vt:lpstr>Next Steps</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 of the Code</dc:title>
  <dc:creator>Louisa Stevens</dc:creator>
  <cp:lastModifiedBy>IESBA Staff</cp:lastModifiedBy>
  <cp:revision>71</cp:revision>
  <cp:lastPrinted>2016-06-08T18:27:25Z</cp:lastPrinted>
  <dcterms:created xsi:type="dcterms:W3CDTF">2015-04-02T02:13:05Z</dcterms:created>
  <dcterms:modified xsi:type="dcterms:W3CDTF">2016-06-27T11:49:02Z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-1416065728</vt:i4>
  </property>
  <property fmtid="{D5CDD505-2E9C-101B-9397-08002B2CF9AE}" pid="3" name="_NewReviewCycle">
    <vt:lpwstr/>
  </property>
  <property fmtid="{D5CDD505-2E9C-101B-9397-08002B2CF9AE}" pid="4" name="_EmailSubject">
    <vt:lpwstr>IESBA - STRUCTURE PHASE 1 SLIDES</vt:lpwstr>
  </property>
  <property fmtid="{D5CDD505-2E9C-101B-9397-08002B2CF9AE}" pid="5" name="_AuthorEmail">
    <vt:lpwstr>Don.Thomson@ca.gt.com</vt:lpwstr>
  </property>
  <property fmtid="{D5CDD505-2E9C-101B-9397-08002B2CF9AE}" pid="6" name="_AuthorEmailDisplayName">
    <vt:lpwstr>Thomson, Don</vt:lpwstr>
  </property>
</Properties>
</file>