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9"/>
  </p:notesMasterIdLst>
  <p:sldIdLst>
    <p:sldId id="270" r:id="rId2"/>
    <p:sldId id="302" r:id="rId3"/>
    <p:sldId id="303" r:id="rId4"/>
    <p:sldId id="296" r:id="rId5"/>
    <p:sldId id="297" r:id="rId6"/>
    <p:sldId id="288" r:id="rId7"/>
    <p:sldId id="291" r:id="rId8"/>
    <p:sldId id="292" r:id="rId9"/>
    <p:sldId id="299" r:id="rId10"/>
    <p:sldId id="290" r:id="rId11"/>
    <p:sldId id="289" r:id="rId12"/>
    <p:sldId id="294" r:id="rId13"/>
    <p:sldId id="298" r:id="rId14"/>
    <p:sldId id="300" r:id="rId15"/>
    <p:sldId id="301" r:id="rId16"/>
    <p:sldId id="281" r:id="rId17"/>
    <p:sldId id="285" r:id="rId18"/>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D8EC2"/>
    <a:srgbClr val="12A9D9"/>
    <a:srgbClr val="013C80"/>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4524" autoAdjust="0"/>
  </p:normalViewPr>
  <p:slideViewPr>
    <p:cSldViewPr showGuides="1">
      <p:cViewPr varScale="1">
        <p:scale>
          <a:sx n="111" d="100"/>
          <a:sy n="111" d="100"/>
        </p:scale>
        <p:origin x="662" y="82"/>
      </p:cViewPr>
      <p:guideLst>
        <p:guide orient="horz" pos="1493"/>
        <p:guide orient="horz" pos="295"/>
        <p:guide orient="horz" pos="850"/>
        <p:guide orient="horz" pos="2784"/>
        <p:guide pos="2880"/>
      </p:guideLst>
    </p:cSldViewPr>
  </p:slideViewPr>
  <p:outlineViewPr>
    <p:cViewPr>
      <p:scale>
        <a:sx n="33" d="100"/>
        <a:sy n="33" d="100"/>
      </p:scale>
      <p:origin x="0" y="-2803"/>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6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B3A2C-A798-450C-B294-885B1E4CC23E}"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en-US"/>
        </a:p>
      </dgm:t>
    </dgm:pt>
    <dgm:pt modelId="{9E0E9C10-18BB-490A-8C03-AEB06207E1CA}">
      <dgm:prSet phldrT="[Text]"/>
      <dgm:spPr/>
      <dgm:t>
        <a:bodyPr/>
        <a:lstStyle/>
        <a:p>
          <a:r>
            <a:rPr lang="en-US" dirty="0" smtClean="0"/>
            <a:t>Section 100</a:t>
          </a:r>
          <a:endParaRPr lang="en-US" dirty="0"/>
        </a:p>
      </dgm:t>
    </dgm:pt>
    <dgm:pt modelId="{61BBAAAC-5D9A-4FFA-ADBC-2C189AA25839}" type="parTrans" cxnId="{63140960-519C-401B-B2E8-5495EC91BA26}">
      <dgm:prSet/>
      <dgm:spPr/>
      <dgm:t>
        <a:bodyPr/>
        <a:lstStyle/>
        <a:p>
          <a:endParaRPr lang="en-US"/>
        </a:p>
      </dgm:t>
    </dgm:pt>
    <dgm:pt modelId="{E2B617A7-1F9B-4B73-8DBB-5D0D6071EB74}" type="sibTrans" cxnId="{63140960-519C-401B-B2E8-5495EC91BA26}">
      <dgm:prSet/>
      <dgm:spPr/>
      <dgm:t>
        <a:bodyPr/>
        <a:lstStyle/>
        <a:p>
          <a:endParaRPr lang="en-US"/>
        </a:p>
      </dgm:t>
    </dgm:pt>
    <dgm:pt modelId="{A2817162-65BD-48E4-A852-365EF7FEE176}">
      <dgm:prSet phldrT="[Text]"/>
      <dgm:spPr/>
      <dgm:t>
        <a:bodyPr/>
        <a:lstStyle/>
        <a:p>
          <a:r>
            <a:rPr lang="en-US" dirty="0" smtClean="0"/>
            <a:t>Section 200/ PAs in public practice</a:t>
          </a:r>
          <a:endParaRPr lang="en-US" dirty="0"/>
        </a:p>
      </dgm:t>
    </dgm:pt>
    <dgm:pt modelId="{9D36D90F-F1A4-4A7A-AC85-18CA1DDA54F2}" type="parTrans" cxnId="{CB7B6FB7-2553-47C3-BD49-559E7A75A05A}">
      <dgm:prSet/>
      <dgm:spPr/>
      <dgm:t>
        <a:bodyPr/>
        <a:lstStyle/>
        <a:p>
          <a:endParaRPr lang="en-US"/>
        </a:p>
      </dgm:t>
    </dgm:pt>
    <dgm:pt modelId="{04E612D3-2012-4229-9058-22256FC2F9A4}" type="sibTrans" cxnId="{CB7B6FB7-2553-47C3-BD49-559E7A75A05A}">
      <dgm:prSet/>
      <dgm:spPr/>
      <dgm:t>
        <a:bodyPr/>
        <a:lstStyle/>
        <a:p>
          <a:endParaRPr lang="en-US"/>
        </a:p>
      </dgm:t>
    </dgm:pt>
    <dgm:pt modelId="{4353DDBC-6D29-4F5E-BE37-9E6642C4AC41}">
      <dgm:prSet phldrT="[Text]"/>
      <dgm:spPr>
        <a:solidFill>
          <a:srgbClr val="2D8EC2"/>
        </a:solidFill>
      </dgm:spPr>
      <dgm:t>
        <a:bodyPr/>
        <a:lstStyle/>
        <a:p>
          <a:r>
            <a:rPr lang="en-US" dirty="0" smtClean="0"/>
            <a:t>Section 290/ NAS</a:t>
          </a:r>
          <a:endParaRPr lang="en-US" dirty="0"/>
        </a:p>
      </dgm:t>
    </dgm:pt>
    <dgm:pt modelId="{93737E5D-1E19-4114-8697-BAB546864A95}" type="parTrans" cxnId="{576C8022-8EA7-42C2-B2D4-02ADFADE9265}">
      <dgm:prSet/>
      <dgm:spPr/>
      <dgm:t>
        <a:bodyPr/>
        <a:lstStyle/>
        <a:p>
          <a:endParaRPr lang="en-US"/>
        </a:p>
      </dgm:t>
    </dgm:pt>
    <dgm:pt modelId="{2593DBD1-CF09-4EBA-B13C-0AF8BFBFD641}" type="sibTrans" cxnId="{576C8022-8EA7-42C2-B2D4-02ADFADE9265}">
      <dgm:prSet/>
      <dgm:spPr/>
      <dgm:t>
        <a:bodyPr/>
        <a:lstStyle/>
        <a:p>
          <a:endParaRPr lang="en-US"/>
        </a:p>
      </dgm:t>
    </dgm:pt>
    <dgm:pt modelId="{C0DFFBDD-602F-43ED-B48A-1D78DEFF1DB8}">
      <dgm:prSet phldrT="[Text]"/>
      <dgm:spPr>
        <a:solidFill>
          <a:srgbClr val="2D8EC2"/>
        </a:solidFill>
      </dgm:spPr>
      <dgm:t>
        <a:bodyPr/>
        <a:lstStyle/>
        <a:p>
          <a:r>
            <a:rPr lang="en-US" dirty="0" smtClean="0"/>
            <a:t>Other Parts of the Code</a:t>
          </a:r>
          <a:endParaRPr lang="en-US" dirty="0"/>
        </a:p>
      </dgm:t>
    </dgm:pt>
    <dgm:pt modelId="{87C8C6DF-27EE-4D4B-A041-6D28739F7953}" type="parTrans" cxnId="{D78BEBF6-58A1-4B84-8240-DAA3D48A7E69}">
      <dgm:prSet/>
      <dgm:spPr/>
      <dgm:t>
        <a:bodyPr/>
        <a:lstStyle/>
        <a:p>
          <a:endParaRPr lang="en-US"/>
        </a:p>
      </dgm:t>
    </dgm:pt>
    <dgm:pt modelId="{7C622C0E-50B7-459E-8F9D-5790A74BB8F4}" type="sibTrans" cxnId="{D78BEBF6-58A1-4B84-8240-DAA3D48A7E69}">
      <dgm:prSet/>
      <dgm:spPr/>
      <dgm:t>
        <a:bodyPr/>
        <a:lstStyle/>
        <a:p>
          <a:endParaRPr lang="en-US"/>
        </a:p>
      </dgm:t>
    </dgm:pt>
    <dgm:pt modelId="{D7AD1688-11CD-45E7-99A5-DEBF85B110FB}">
      <dgm:prSet phldrT="[Text]"/>
      <dgm:spPr>
        <a:solidFill>
          <a:schemeClr val="bg1">
            <a:lumMod val="65000"/>
          </a:schemeClr>
        </a:solidFill>
      </dgm:spPr>
      <dgm:t>
        <a:bodyPr/>
        <a:lstStyle/>
        <a:p>
          <a:r>
            <a:rPr lang="en-US" dirty="0" smtClean="0"/>
            <a:t>Section 300/ PAIB</a:t>
          </a:r>
        </a:p>
      </dgm:t>
    </dgm:pt>
    <dgm:pt modelId="{9AEAE212-BC85-4347-B7D0-BB85A3D40B28}" type="parTrans" cxnId="{922F9177-E69A-4646-9806-07BCA27BC238}">
      <dgm:prSet/>
      <dgm:spPr/>
      <dgm:t>
        <a:bodyPr/>
        <a:lstStyle/>
        <a:p>
          <a:endParaRPr lang="en-US"/>
        </a:p>
      </dgm:t>
    </dgm:pt>
    <dgm:pt modelId="{BCCFC930-E866-4EB2-A9DB-293783402687}" type="sibTrans" cxnId="{922F9177-E69A-4646-9806-07BCA27BC238}">
      <dgm:prSet/>
      <dgm:spPr/>
      <dgm:t>
        <a:bodyPr/>
        <a:lstStyle/>
        <a:p>
          <a:endParaRPr lang="en-US"/>
        </a:p>
      </dgm:t>
    </dgm:pt>
    <dgm:pt modelId="{394B07D8-65D1-42B5-B74E-F0CC1BE90FDB}" type="pres">
      <dgm:prSet presAssocID="{482B3A2C-A798-450C-B294-885B1E4CC23E}" presName="Name0" presStyleCnt="0">
        <dgm:presLayoutVars>
          <dgm:chPref val="1"/>
          <dgm:dir/>
          <dgm:animOne val="branch"/>
          <dgm:animLvl val="lvl"/>
          <dgm:resizeHandles/>
        </dgm:presLayoutVars>
      </dgm:prSet>
      <dgm:spPr/>
      <dgm:t>
        <a:bodyPr/>
        <a:lstStyle/>
        <a:p>
          <a:endParaRPr lang="en-US"/>
        </a:p>
      </dgm:t>
    </dgm:pt>
    <dgm:pt modelId="{7D75467A-C888-4A9C-874D-90B24217980B}" type="pres">
      <dgm:prSet presAssocID="{9E0E9C10-18BB-490A-8C03-AEB06207E1CA}" presName="vertOne" presStyleCnt="0"/>
      <dgm:spPr/>
    </dgm:pt>
    <dgm:pt modelId="{245582AE-023E-4918-B389-DB2FA59A233A}" type="pres">
      <dgm:prSet presAssocID="{9E0E9C10-18BB-490A-8C03-AEB06207E1CA}" presName="txOne" presStyleLbl="node0" presStyleIdx="0" presStyleCnt="1">
        <dgm:presLayoutVars>
          <dgm:chPref val="3"/>
        </dgm:presLayoutVars>
      </dgm:prSet>
      <dgm:spPr/>
      <dgm:t>
        <a:bodyPr/>
        <a:lstStyle/>
        <a:p>
          <a:endParaRPr lang="en-US"/>
        </a:p>
      </dgm:t>
    </dgm:pt>
    <dgm:pt modelId="{C921B965-C4B2-47C3-AE8A-B95E899886E5}" type="pres">
      <dgm:prSet presAssocID="{9E0E9C10-18BB-490A-8C03-AEB06207E1CA}" presName="parTransOne" presStyleCnt="0"/>
      <dgm:spPr/>
    </dgm:pt>
    <dgm:pt modelId="{197EB049-53D9-412E-9119-D4D72F2FF8A4}" type="pres">
      <dgm:prSet presAssocID="{9E0E9C10-18BB-490A-8C03-AEB06207E1CA}" presName="horzOne" presStyleCnt="0"/>
      <dgm:spPr/>
    </dgm:pt>
    <dgm:pt modelId="{A0B2BC37-0570-4B1F-8E7D-BB0906AE035D}" type="pres">
      <dgm:prSet presAssocID="{A2817162-65BD-48E4-A852-365EF7FEE176}" presName="vertTwo" presStyleCnt="0"/>
      <dgm:spPr/>
    </dgm:pt>
    <dgm:pt modelId="{8B5EAF96-5194-4E28-83AF-3A737FF47A27}" type="pres">
      <dgm:prSet presAssocID="{A2817162-65BD-48E4-A852-365EF7FEE176}" presName="txTwo" presStyleLbl="node2" presStyleIdx="0" presStyleCnt="4">
        <dgm:presLayoutVars>
          <dgm:chPref val="3"/>
        </dgm:presLayoutVars>
      </dgm:prSet>
      <dgm:spPr/>
      <dgm:t>
        <a:bodyPr/>
        <a:lstStyle/>
        <a:p>
          <a:endParaRPr lang="en-US"/>
        </a:p>
      </dgm:t>
    </dgm:pt>
    <dgm:pt modelId="{10AC9497-0555-44E1-B581-5258CC0FDB32}" type="pres">
      <dgm:prSet presAssocID="{A2817162-65BD-48E4-A852-365EF7FEE176}" presName="horzTwo" presStyleCnt="0"/>
      <dgm:spPr/>
    </dgm:pt>
    <dgm:pt modelId="{29050E86-0245-45AC-B469-0BB13079DA22}" type="pres">
      <dgm:prSet presAssocID="{04E612D3-2012-4229-9058-22256FC2F9A4}" presName="sibSpaceTwo" presStyleCnt="0"/>
      <dgm:spPr/>
    </dgm:pt>
    <dgm:pt modelId="{625B1D3E-B747-49F5-8A52-5C26982946A1}" type="pres">
      <dgm:prSet presAssocID="{4353DDBC-6D29-4F5E-BE37-9E6642C4AC41}" presName="vertTwo" presStyleCnt="0"/>
      <dgm:spPr/>
    </dgm:pt>
    <dgm:pt modelId="{262F54F6-D87F-43FD-BFA5-632CD179A6E4}" type="pres">
      <dgm:prSet presAssocID="{4353DDBC-6D29-4F5E-BE37-9E6642C4AC41}" presName="txTwo" presStyleLbl="node2" presStyleIdx="1" presStyleCnt="4">
        <dgm:presLayoutVars>
          <dgm:chPref val="3"/>
        </dgm:presLayoutVars>
      </dgm:prSet>
      <dgm:spPr/>
      <dgm:t>
        <a:bodyPr/>
        <a:lstStyle/>
        <a:p>
          <a:endParaRPr lang="en-US"/>
        </a:p>
      </dgm:t>
    </dgm:pt>
    <dgm:pt modelId="{5949DE95-6901-4B50-B670-C56EEE1AC161}" type="pres">
      <dgm:prSet presAssocID="{4353DDBC-6D29-4F5E-BE37-9E6642C4AC41}" presName="horzTwo" presStyleCnt="0"/>
      <dgm:spPr/>
    </dgm:pt>
    <dgm:pt modelId="{7E58C2C2-A29A-4803-BAFF-4C1F73913EC0}" type="pres">
      <dgm:prSet presAssocID="{2593DBD1-CF09-4EBA-B13C-0AF8BFBFD641}" presName="sibSpaceTwo" presStyleCnt="0"/>
      <dgm:spPr/>
    </dgm:pt>
    <dgm:pt modelId="{AED50312-8DED-465C-81DF-82B5F21E3FA1}" type="pres">
      <dgm:prSet presAssocID="{C0DFFBDD-602F-43ED-B48A-1D78DEFF1DB8}" presName="vertTwo" presStyleCnt="0"/>
      <dgm:spPr/>
    </dgm:pt>
    <dgm:pt modelId="{64B02BA3-8631-4C47-B60F-B11A99DC212C}" type="pres">
      <dgm:prSet presAssocID="{C0DFFBDD-602F-43ED-B48A-1D78DEFF1DB8}" presName="txTwo" presStyleLbl="node2" presStyleIdx="2" presStyleCnt="4">
        <dgm:presLayoutVars>
          <dgm:chPref val="3"/>
        </dgm:presLayoutVars>
      </dgm:prSet>
      <dgm:spPr/>
      <dgm:t>
        <a:bodyPr/>
        <a:lstStyle/>
        <a:p>
          <a:endParaRPr lang="en-US"/>
        </a:p>
      </dgm:t>
    </dgm:pt>
    <dgm:pt modelId="{6409B4C2-8DDC-42CD-9948-426998FD791E}" type="pres">
      <dgm:prSet presAssocID="{C0DFFBDD-602F-43ED-B48A-1D78DEFF1DB8}" presName="horzTwo" presStyleCnt="0"/>
      <dgm:spPr/>
    </dgm:pt>
    <dgm:pt modelId="{E8C946FF-66AC-4ABB-BA2B-6BFF46E1CD84}" type="pres">
      <dgm:prSet presAssocID="{7C622C0E-50B7-459E-8F9D-5790A74BB8F4}" presName="sibSpaceTwo" presStyleCnt="0"/>
      <dgm:spPr/>
    </dgm:pt>
    <dgm:pt modelId="{9F902F67-7B21-46AD-8F6E-6B80C368F29A}" type="pres">
      <dgm:prSet presAssocID="{D7AD1688-11CD-45E7-99A5-DEBF85B110FB}" presName="vertTwo" presStyleCnt="0"/>
      <dgm:spPr/>
    </dgm:pt>
    <dgm:pt modelId="{F1FF492D-AF24-4F0D-ACF4-17B04396EFC6}" type="pres">
      <dgm:prSet presAssocID="{D7AD1688-11CD-45E7-99A5-DEBF85B110FB}" presName="txTwo" presStyleLbl="node2" presStyleIdx="3" presStyleCnt="4" custLinFactNeighborX="-3392" custLinFactNeighborY="-2425">
        <dgm:presLayoutVars>
          <dgm:chPref val="3"/>
        </dgm:presLayoutVars>
      </dgm:prSet>
      <dgm:spPr/>
      <dgm:t>
        <a:bodyPr/>
        <a:lstStyle/>
        <a:p>
          <a:endParaRPr lang="en-US"/>
        </a:p>
      </dgm:t>
    </dgm:pt>
    <dgm:pt modelId="{637B95FE-65D2-4ECE-9F73-FB4DA9CCAA2A}" type="pres">
      <dgm:prSet presAssocID="{D7AD1688-11CD-45E7-99A5-DEBF85B110FB}" presName="horzTwo" presStyleCnt="0"/>
      <dgm:spPr/>
    </dgm:pt>
  </dgm:ptLst>
  <dgm:cxnLst>
    <dgm:cxn modelId="{A8F08003-E70B-4E78-93DB-DB20F9084FC4}" type="presOf" srcId="{C0DFFBDD-602F-43ED-B48A-1D78DEFF1DB8}" destId="{64B02BA3-8631-4C47-B60F-B11A99DC212C}" srcOrd="0" destOrd="0" presId="urn:microsoft.com/office/officeart/2005/8/layout/hierarchy4"/>
    <dgm:cxn modelId="{922F9177-E69A-4646-9806-07BCA27BC238}" srcId="{9E0E9C10-18BB-490A-8C03-AEB06207E1CA}" destId="{D7AD1688-11CD-45E7-99A5-DEBF85B110FB}" srcOrd="3" destOrd="0" parTransId="{9AEAE212-BC85-4347-B7D0-BB85A3D40B28}" sibTransId="{BCCFC930-E866-4EB2-A9DB-293783402687}"/>
    <dgm:cxn modelId="{DCF3444B-7F6D-4B84-99E6-3BDEFE00D035}" type="presOf" srcId="{9E0E9C10-18BB-490A-8C03-AEB06207E1CA}" destId="{245582AE-023E-4918-B389-DB2FA59A233A}" srcOrd="0" destOrd="0" presId="urn:microsoft.com/office/officeart/2005/8/layout/hierarchy4"/>
    <dgm:cxn modelId="{92D40930-1871-4A22-A0BE-B9C63D9621A8}" type="presOf" srcId="{A2817162-65BD-48E4-A852-365EF7FEE176}" destId="{8B5EAF96-5194-4E28-83AF-3A737FF47A27}" srcOrd="0" destOrd="0" presId="urn:microsoft.com/office/officeart/2005/8/layout/hierarchy4"/>
    <dgm:cxn modelId="{63140960-519C-401B-B2E8-5495EC91BA26}" srcId="{482B3A2C-A798-450C-B294-885B1E4CC23E}" destId="{9E0E9C10-18BB-490A-8C03-AEB06207E1CA}" srcOrd="0" destOrd="0" parTransId="{61BBAAAC-5D9A-4FFA-ADBC-2C189AA25839}" sibTransId="{E2B617A7-1F9B-4B73-8DBB-5D0D6071EB74}"/>
    <dgm:cxn modelId="{0739A7DA-9074-4BC1-A65E-3B4FCAB104F4}" type="presOf" srcId="{482B3A2C-A798-450C-B294-885B1E4CC23E}" destId="{394B07D8-65D1-42B5-B74E-F0CC1BE90FDB}" srcOrd="0" destOrd="0" presId="urn:microsoft.com/office/officeart/2005/8/layout/hierarchy4"/>
    <dgm:cxn modelId="{8F89D7EA-4915-4111-A26C-B1088F253B00}" type="presOf" srcId="{4353DDBC-6D29-4F5E-BE37-9E6642C4AC41}" destId="{262F54F6-D87F-43FD-BFA5-632CD179A6E4}" srcOrd="0" destOrd="0" presId="urn:microsoft.com/office/officeart/2005/8/layout/hierarchy4"/>
    <dgm:cxn modelId="{2B712BB1-8D8B-4484-B6CE-B2DE026BAAFB}" type="presOf" srcId="{D7AD1688-11CD-45E7-99A5-DEBF85B110FB}" destId="{F1FF492D-AF24-4F0D-ACF4-17B04396EFC6}" srcOrd="0" destOrd="0" presId="urn:microsoft.com/office/officeart/2005/8/layout/hierarchy4"/>
    <dgm:cxn modelId="{576C8022-8EA7-42C2-B2D4-02ADFADE9265}" srcId="{9E0E9C10-18BB-490A-8C03-AEB06207E1CA}" destId="{4353DDBC-6D29-4F5E-BE37-9E6642C4AC41}" srcOrd="1" destOrd="0" parTransId="{93737E5D-1E19-4114-8697-BAB546864A95}" sibTransId="{2593DBD1-CF09-4EBA-B13C-0AF8BFBFD641}"/>
    <dgm:cxn modelId="{D78BEBF6-58A1-4B84-8240-DAA3D48A7E69}" srcId="{9E0E9C10-18BB-490A-8C03-AEB06207E1CA}" destId="{C0DFFBDD-602F-43ED-B48A-1D78DEFF1DB8}" srcOrd="2" destOrd="0" parTransId="{87C8C6DF-27EE-4D4B-A041-6D28739F7953}" sibTransId="{7C622C0E-50B7-459E-8F9D-5790A74BB8F4}"/>
    <dgm:cxn modelId="{CB7B6FB7-2553-47C3-BD49-559E7A75A05A}" srcId="{9E0E9C10-18BB-490A-8C03-AEB06207E1CA}" destId="{A2817162-65BD-48E4-A852-365EF7FEE176}" srcOrd="0" destOrd="0" parTransId="{9D36D90F-F1A4-4A7A-AC85-18CA1DDA54F2}" sibTransId="{04E612D3-2012-4229-9058-22256FC2F9A4}"/>
    <dgm:cxn modelId="{8C8E9589-4822-49F8-AAC7-611E689B8801}" type="presParOf" srcId="{394B07D8-65D1-42B5-B74E-F0CC1BE90FDB}" destId="{7D75467A-C888-4A9C-874D-90B24217980B}" srcOrd="0" destOrd="0" presId="urn:microsoft.com/office/officeart/2005/8/layout/hierarchy4"/>
    <dgm:cxn modelId="{39DFCEC6-07C3-412B-8B8F-607386187B5C}" type="presParOf" srcId="{7D75467A-C888-4A9C-874D-90B24217980B}" destId="{245582AE-023E-4918-B389-DB2FA59A233A}" srcOrd="0" destOrd="0" presId="urn:microsoft.com/office/officeart/2005/8/layout/hierarchy4"/>
    <dgm:cxn modelId="{0A9BEC5C-4929-4D36-89EE-EDF53C3F82CF}" type="presParOf" srcId="{7D75467A-C888-4A9C-874D-90B24217980B}" destId="{C921B965-C4B2-47C3-AE8A-B95E899886E5}" srcOrd="1" destOrd="0" presId="urn:microsoft.com/office/officeart/2005/8/layout/hierarchy4"/>
    <dgm:cxn modelId="{9C96C8DF-D991-4B56-A933-7AD6ED595739}" type="presParOf" srcId="{7D75467A-C888-4A9C-874D-90B24217980B}" destId="{197EB049-53D9-412E-9119-D4D72F2FF8A4}" srcOrd="2" destOrd="0" presId="urn:microsoft.com/office/officeart/2005/8/layout/hierarchy4"/>
    <dgm:cxn modelId="{338B081B-9744-49B0-98D3-E968A4CA82F1}" type="presParOf" srcId="{197EB049-53D9-412E-9119-D4D72F2FF8A4}" destId="{A0B2BC37-0570-4B1F-8E7D-BB0906AE035D}" srcOrd="0" destOrd="0" presId="urn:microsoft.com/office/officeart/2005/8/layout/hierarchy4"/>
    <dgm:cxn modelId="{B721BC9A-39A8-4139-8216-0A5213CB0B90}" type="presParOf" srcId="{A0B2BC37-0570-4B1F-8E7D-BB0906AE035D}" destId="{8B5EAF96-5194-4E28-83AF-3A737FF47A27}" srcOrd="0" destOrd="0" presId="urn:microsoft.com/office/officeart/2005/8/layout/hierarchy4"/>
    <dgm:cxn modelId="{28E75A5D-7E08-4610-A11C-B939F51933DF}" type="presParOf" srcId="{A0B2BC37-0570-4B1F-8E7D-BB0906AE035D}" destId="{10AC9497-0555-44E1-B581-5258CC0FDB32}" srcOrd="1" destOrd="0" presId="urn:microsoft.com/office/officeart/2005/8/layout/hierarchy4"/>
    <dgm:cxn modelId="{38BCF312-B096-4A94-B038-5FB49513D13D}" type="presParOf" srcId="{197EB049-53D9-412E-9119-D4D72F2FF8A4}" destId="{29050E86-0245-45AC-B469-0BB13079DA22}" srcOrd="1" destOrd="0" presId="urn:microsoft.com/office/officeart/2005/8/layout/hierarchy4"/>
    <dgm:cxn modelId="{44006F9F-52F7-4D7E-9A36-9256CC774D34}" type="presParOf" srcId="{197EB049-53D9-412E-9119-D4D72F2FF8A4}" destId="{625B1D3E-B747-49F5-8A52-5C26982946A1}" srcOrd="2" destOrd="0" presId="urn:microsoft.com/office/officeart/2005/8/layout/hierarchy4"/>
    <dgm:cxn modelId="{3BA02E6F-D6EA-4E87-955D-E6A5A9A4426D}" type="presParOf" srcId="{625B1D3E-B747-49F5-8A52-5C26982946A1}" destId="{262F54F6-D87F-43FD-BFA5-632CD179A6E4}" srcOrd="0" destOrd="0" presId="urn:microsoft.com/office/officeart/2005/8/layout/hierarchy4"/>
    <dgm:cxn modelId="{30FEAA96-4AC1-41FC-B2F3-2D6F9C44709F}" type="presParOf" srcId="{625B1D3E-B747-49F5-8A52-5C26982946A1}" destId="{5949DE95-6901-4B50-B670-C56EEE1AC161}" srcOrd="1" destOrd="0" presId="urn:microsoft.com/office/officeart/2005/8/layout/hierarchy4"/>
    <dgm:cxn modelId="{FAC46C63-A5FA-48F1-B452-1675D15AF1F3}" type="presParOf" srcId="{197EB049-53D9-412E-9119-D4D72F2FF8A4}" destId="{7E58C2C2-A29A-4803-BAFF-4C1F73913EC0}" srcOrd="3" destOrd="0" presId="urn:microsoft.com/office/officeart/2005/8/layout/hierarchy4"/>
    <dgm:cxn modelId="{4C73DE31-241C-4FFE-A42E-56D7EAB9647F}" type="presParOf" srcId="{197EB049-53D9-412E-9119-D4D72F2FF8A4}" destId="{AED50312-8DED-465C-81DF-82B5F21E3FA1}" srcOrd="4" destOrd="0" presId="urn:microsoft.com/office/officeart/2005/8/layout/hierarchy4"/>
    <dgm:cxn modelId="{C39DB6A7-6841-46DC-A7CB-6678020C7CDC}" type="presParOf" srcId="{AED50312-8DED-465C-81DF-82B5F21E3FA1}" destId="{64B02BA3-8631-4C47-B60F-B11A99DC212C}" srcOrd="0" destOrd="0" presId="urn:microsoft.com/office/officeart/2005/8/layout/hierarchy4"/>
    <dgm:cxn modelId="{F39E2071-57CE-46AD-BAED-1233FA203F1A}" type="presParOf" srcId="{AED50312-8DED-465C-81DF-82B5F21E3FA1}" destId="{6409B4C2-8DDC-42CD-9948-426998FD791E}" srcOrd="1" destOrd="0" presId="urn:microsoft.com/office/officeart/2005/8/layout/hierarchy4"/>
    <dgm:cxn modelId="{0F0C6A7B-EB96-4CBA-A358-CC8126A3C98B}" type="presParOf" srcId="{197EB049-53D9-412E-9119-D4D72F2FF8A4}" destId="{E8C946FF-66AC-4ABB-BA2B-6BFF46E1CD84}" srcOrd="5" destOrd="0" presId="urn:microsoft.com/office/officeart/2005/8/layout/hierarchy4"/>
    <dgm:cxn modelId="{8B42CAD2-2A2D-46F1-A2DA-30F09B1331DF}" type="presParOf" srcId="{197EB049-53D9-412E-9119-D4D72F2FF8A4}" destId="{9F902F67-7B21-46AD-8F6E-6B80C368F29A}" srcOrd="6" destOrd="0" presId="urn:microsoft.com/office/officeart/2005/8/layout/hierarchy4"/>
    <dgm:cxn modelId="{B38EF828-CC5F-4EE1-8EAC-F7DB9E39771D}" type="presParOf" srcId="{9F902F67-7B21-46AD-8F6E-6B80C368F29A}" destId="{F1FF492D-AF24-4F0D-ACF4-17B04396EFC6}" srcOrd="0" destOrd="0" presId="urn:microsoft.com/office/officeart/2005/8/layout/hierarchy4"/>
    <dgm:cxn modelId="{684341AF-236D-4EF1-B2AF-DE688296AC23}" type="presParOf" srcId="{9F902F67-7B21-46AD-8F6E-6B80C368F29A}" destId="{637B95FE-65D2-4ECE-9F73-FB4DA9CCAA2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417455-FA81-472F-BB2E-EDBF9ADA4810}"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1787993B-1793-4B36-A163-E310959DA899}">
      <dgm:prSet phldrT="[Text]"/>
      <dgm:spPr/>
      <dgm:t>
        <a:bodyPr/>
        <a:lstStyle/>
        <a:p>
          <a:r>
            <a:rPr lang="en-US" dirty="0" smtClean="0"/>
            <a:t>Identifying Threats </a:t>
          </a:r>
          <a:endParaRPr lang="en-US" dirty="0"/>
        </a:p>
      </dgm:t>
    </dgm:pt>
    <dgm:pt modelId="{499BE1A1-2F40-4014-8BA9-8A80795F59F4}" type="parTrans" cxnId="{B2B459EE-C93E-4153-8D7A-81C7C7435F7F}">
      <dgm:prSet/>
      <dgm:spPr/>
      <dgm:t>
        <a:bodyPr/>
        <a:lstStyle/>
        <a:p>
          <a:endParaRPr lang="en-US"/>
        </a:p>
      </dgm:t>
    </dgm:pt>
    <dgm:pt modelId="{DCC2A529-51DF-42D7-9547-A44283E0BD56}" type="sibTrans" cxnId="{B2B459EE-C93E-4153-8D7A-81C7C7435F7F}">
      <dgm:prSet/>
      <dgm:spPr/>
      <dgm:t>
        <a:bodyPr/>
        <a:lstStyle/>
        <a:p>
          <a:endParaRPr lang="en-US"/>
        </a:p>
      </dgm:t>
    </dgm:pt>
    <dgm:pt modelId="{FEBFD0DC-EA0B-43CC-AAFE-533B800A1B1A}">
      <dgm:prSet phldrT="[Text]"/>
      <dgm:spPr/>
      <dgm:t>
        <a:bodyPr/>
        <a:lstStyle/>
        <a:p>
          <a:r>
            <a:rPr lang="en-US" dirty="0" smtClean="0"/>
            <a:t>Evaluating Threats</a:t>
          </a:r>
          <a:endParaRPr lang="en-US" dirty="0"/>
        </a:p>
      </dgm:t>
    </dgm:pt>
    <dgm:pt modelId="{D49F6446-ACDE-443A-B709-2DD05DA664A3}" type="parTrans" cxnId="{DA630E93-0F42-472A-A1B9-41C9217EABBD}">
      <dgm:prSet/>
      <dgm:spPr/>
      <dgm:t>
        <a:bodyPr/>
        <a:lstStyle/>
        <a:p>
          <a:endParaRPr lang="en-US"/>
        </a:p>
      </dgm:t>
    </dgm:pt>
    <dgm:pt modelId="{DC4D4246-D52A-476F-8AE8-4580054BB36D}" type="sibTrans" cxnId="{DA630E93-0F42-472A-A1B9-41C9217EABBD}">
      <dgm:prSet/>
      <dgm:spPr/>
      <dgm:t>
        <a:bodyPr/>
        <a:lstStyle/>
        <a:p>
          <a:endParaRPr lang="en-US"/>
        </a:p>
      </dgm:t>
    </dgm:pt>
    <dgm:pt modelId="{4C8C8B25-6195-409A-B5D9-597C03C33568}">
      <dgm:prSet phldrT="[Text]"/>
      <dgm:spPr/>
      <dgm:t>
        <a:bodyPr/>
        <a:lstStyle/>
        <a:p>
          <a:r>
            <a:rPr lang="en-US" dirty="0" smtClean="0"/>
            <a:t>Addressing Threats</a:t>
          </a:r>
          <a:endParaRPr lang="en-US" dirty="0"/>
        </a:p>
      </dgm:t>
    </dgm:pt>
    <dgm:pt modelId="{963453CD-26CF-48A8-A7AA-9A6302D7A0CF}" type="parTrans" cxnId="{BCAD7611-472D-47E4-8C35-0A89F5B8FF8A}">
      <dgm:prSet/>
      <dgm:spPr/>
      <dgm:t>
        <a:bodyPr/>
        <a:lstStyle/>
        <a:p>
          <a:endParaRPr lang="en-US"/>
        </a:p>
      </dgm:t>
    </dgm:pt>
    <dgm:pt modelId="{F62D74FA-FC88-42E9-88FF-20221DDE4DDE}" type="sibTrans" cxnId="{BCAD7611-472D-47E4-8C35-0A89F5B8FF8A}">
      <dgm:prSet/>
      <dgm:spPr/>
      <dgm:t>
        <a:bodyPr/>
        <a:lstStyle/>
        <a:p>
          <a:endParaRPr lang="en-US"/>
        </a:p>
      </dgm:t>
    </dgm:pt>
    <dgm:pt modelId="{16303778-F2F2-409D-9718-2C1D02E6124C}" type="pres">
      <dgm:prSet presAssocID="{BF417455-FA81-472F-BB2E-EDBF9ADA4810}" presName="Name0" presStyleCnt="0">
        <dgm:presLayoutVars>
          <dgm:chMax val="7"/>
          <dgm:chPref val="7"/>
          <dgm:dir/>
          <dgm:animLvl val="lvl"/>
        </dgm:presLayoutVars>
      </dgm:prSet>
      <dgm:spPr/>
      <dgm:t>
        <a:bodyPr/>
        <a:lstStyle/>
        <a:p>
          <a:endParaRPr lang="en-US"/>
        </a:p>
      </dgm:t>
    </dgm:pt>
    <dgm:pt modelId="{9F30EBCA-E4BB-4E82-A1DB-EF86CF4C8571}" type="pres">
      <dgm:prSet presAssocID="{1787993B-1793-4B36-A163-E310959DA899}" presName="Accent1" presStyleCnt="0"/>
      <dgm:spPr/>
    </dgm:pt>
    <dgm:pt modelId="{002375A5-AE81-4101-A3FF-86774887A79D}" type="pres">
      <dgm:prSet presAssocID="{1787993B-1793-4B36-A163-E310959DA899}" presName="Accent" presStyleLbl="node1" presStyleIdx="0" presStyleCnt="3"/>
      <dgm:spPr/>
    </dgm:pt>
    <dgm:pt modelId="{7B7A89E2-0DB4-467D-B021-CFD39AFC9A92}" type="pres">
      <dgm:prSet presAssocID="{1787993B-1793-4B36-A163-E310959DA899}" presName="Parent1" presStyleLbl="revTx" presStyleIdx="0" presStyleCnt="3">
        <dgm:presLayoutVars>
          <dgm:chMax val="1"/>
          <dgm:chPref val="1"/>
          <dgm:bulletEnabled val="1"/>
        </dgm:presLayoutVars>
      </dgm:prSet>
      <dgm:spPr/>
      <dgm:t>
        <a:bodyPr/>
        <a:lstStyle/>
        <a:p>
          <a:endParaRPr lang="en-US"/>
        </a:p>
      </dgm:t>
    </dgm:pt>
    <dgm:pt modelId="{2823E5E6-7BAF-4B75-B399-A1678A73E43D}" type="pres">
      <dgm:prSet presAssocID="{FEBFD0DC-EA0B-43CC-AAFE-533B800A1B1A}" presName="Accent2" presStyleCnt="0"/>
      <dgm:spPr/>
    </dgm:pt>
    <dgm:pt modelId="{F162B151-6129-47DD-B437-482AF3B3EB11}" type="pres">
      <dgm:prSet presAssocID="{FEBFD0DC-EA0B-43CC-AAFE-533B800A1B1A}" presName="Accent" presStyleLbl="node1" presStyleIdx="1" presStyleCnt="3"/>
      <dgm:spPr/>
    </dgm:pt>
    <dgm:pt modelId="{B11DD451-54FA-46E3-891C-42D1A2CF39AC}" type="pres">
      <dgm:prSet presAssocID="{FEBFD0DC-EA0B-43CC-AAFE-533B800A1B1A}" presName="Parent2" presStyleLbl="revTx" presStyleIdx="1" presStyleCnt="3">
        <dgm:presLayoutVars>
          <dgm:chMax val="1"/>
          <dgm:chPref val="1"/>
          <dgm:bulletEnabled val="1"/>
        </dgm:presLayoutVars>
      </dgm:prSet>
      <dgm:spPr/>
      <dgm:t>
        <a:bodyPr/>
        <a:lstStyle/>
        <a:p>
          <a:endParaRPr lang="en-US"/>
        </a:p>
      </dgm:t>
    </dgm:pt>
    <dgm:pt modelId="{9DE2FDD9-7454-403F-A27E-E20B2F6DE4D6}" type="pres">
      <dgm:prSet presAssocID="{4C8C8B25-6195-409A-B5D9-597C03C33568}" presName="Accent3" presStyleCnt="0"/>
      <dgm:spPr/>
    </dgm:pt>
    <dgm:pt modelId="{35C3313E-5FC0-4722-A018-0C20BF6A5994}" type="pres">
      <dgm:prSet presAssocID="{4C8C8B25-6195-409A-B5D9-597C03C33568}" presName="Accent" presStyleLbl="node1" presStyleIdx="2" presStyleCnt="3"/>
      <dgm:spPr/>
    </dgm:pt>
    <dgm:pt modelId="{3E1F3AA6-0E2D-452A-BECD-8F6F50E2ED02}" type="pres">
      <dgm:prSet presAssocID="{4C8C8B25-6195-409A-B5D9-597C03C33568}" presName="Parent3" presStyleLbl="revTx" presStyleIdx="2" presStyleCnt="3">
        <dgm:presLayoutVars>
          <dgm:chMax val="1"/>
          <dgm:chPref val="1"/>
          <dgm:bulletEnabled val="1"/>
        </dgm:presLayoutVars>
      </dgm:prSet>
      <dgm:spPr/>
      <dgm:t>
        <a:bodyPr/>
        <a:lstStyle/>
        <a:p>
          <a:endParaRPr lang="en-US"/>
        </a:p>
      </dgm:t>
    </dgm:pt>
  </dgm:ptLst>
  <dgm:cxnLst>
    <dgm:cxn modelId="{BCAD7611-472D-47E4-8C35-0A89F5B8FF8A}" srcId="{BF417455-FA81-472F-BB2E-EDBF9ADA4810}" destId="{4C8C8B25-6195-409A-B5D9-597C03C33568}" srcOrd="2" destOrd="0" parTransId="{963453CD-26CF-48A8-A7AA-9A6302D7A0CF}" sibTransId="{F62D74FA-FC88-42E9-88FF-20221DDE4DDE}"/>
    <dgm:cxn modelId="{DA630E93-0F42-472A-A1B9-41C9217EABBD}" srcId="{BF417455-FA81-472F-BB2E-EDBF9ADA4810}" destId="{FEBFD0DC-EA0B-43CC-AAFE-533B800A1B1A}" srcOrd="1" destOrd="0" parTransId="{D49F6446-ACDE-443A-B709-2DD05DA664A3}" sibTransId="{DC4D4246-D52A-476F-8AE8-4580054BB36D}"/>
    <dgm:cxn modelId="{222D946B-0962-490C-8E22-90B255764345}" type="presOf" srcId="{FEBFD0DC-EA0B-43CC-AAFE-533B800A1B1A}" destId="{B11DD451-54FA-46E3-891C-42D1A2CF39AC}" srcOrd="0" destOrd="0" presId="urn:microsoft.com/office/officeart/2009/layout/CircleArrowProcess"/>
    <dgm:cxn modelId="{F9603FE4-233A-4DA3-9151-C4174CB2A70D}" type="presOf" srcId="{4C8C8B25-6195-409A-B5D9-597C03C33568}" destId="{3E1F3AA6-0E2D-452A-BECD-8F6F50E2ED02}" srcOrd="0" destOrd="0" presId="urn:microsoft.com/office/officeart/2009/layout/CircleArrowProcess"/>
    <dgm:cxn modelId="{17C2C239-B8BB-4B2A-B976-0DD10A82F8A5}" type="presOf" srcId="{BF417455-FA81-472F-BB2E-EDBF9ADA4810}" destId="{16303778-F2F2-409D-9718-2C1D02E6124C}" srcOrd="0" destOrd="0" presId="urn:microsoft.com/office/officeart/2009/layout/CircleArrowProcess"/>
    <dgm:cxn modelId="{B2B459EE-C93E-4153-8D7A-81C7C7435F7F}" srcId="{BF417455-FA81-472F-BB2E-EDBF9ADA4810}" destId="{1787993B-1793-4B36-A163-E310959DA899}" srcOrd="0" destOrd="0" parTransId="{499BE1A1-2F40-4014-8BA9-8A80795F59F4}" sibTransId="{DCC2A529-51DF-42D7-9547-A44283E0BD56}"/>
    <dgm:cxn modelId="{720755E6-E12F-4EE0-B77D-8026CE3D90C1}" type="presOf" srcId="{1787993B-1793-4B36-A163-E310959DA899}" destId="{7B7A89E2-0DB4-467D-B021-CFD39AFC9A92}" srcOrd="0" destOrd="0" presId="urn:microsoft.com/office/officeart/2009/layout/CircleArrowProcess"/>
    <dgm:cxn modelId="{2B50AB40-F103-49F3-A3F6-DE33CD46DC78}" type="presParOf" srcId="{16303778-F2F2-409D-9718-2C1D02E6124C}" destId="{9F30EBCA-E4BB-4E82-A1DB-EF86CF4C8571}" srcOrd="0" destOrd="0" presId="urn:microsoft.com/office/officeart/2009/layout/CircleArrowProcess"/>
    <dgm:cxn modelId="{1CE1974B-5C02-4E10-9F78-FA68862114EE}" type="presParOf" srcId="{9F30EBCA-E4BB-4E82-A1DB-EF86CF4C8571}" destId="{002375A5-AE81-4101-A3FF-86774887A79D}" srcOrd="0" destOrd="0" presId="urn:microsoft.com/office/officeart/2009/layout/CircleArrowProcess"/>
    <dgm:cxn modelId="{2D61D923-566D-44B5-A2A5-292C6BC25985}" type="presParOf" srcId="{16303778-F2F2-409D-9718-2C1D02E6124C}" destId="{7B7A89E2-0DB4-467D-B021-CFD39AFC9A92}" srcOrd="1" destOrd="0" presId="urn:microsoft.com/office/officeart/2009/layout/CircleArrowProcess"/>
    <dgm:cxn modelId="{84F9D2DA-CD6E-4CD4-8555-AF156BE65F59}" type="presParOf" srcId="{16303778-F2F2-409D-9718-2C1D02E6124C}" destId="{2823E5E6-7BAF-4B75-B399-A1678A73E43D}" srcOrd="2" destOrd="0" presId="urn:microsoft.com/office/officeart/2009/layout/CircleArrowProcess"/>
    <dgm:cxn modelId="{AA6B1E64-EFA8-4454-BB97-29B57D06183F}" type="presParOf" srcId="{2823E5E6-7BAF-4B75-B399-A1678A73E43D}" destId="{F162B151-6129-47DD-B437-482AF3B3EB11}" srcOrd="0" destOrd="0" presId="urn:microsoft.com/office/officeart/2009/layout/CircleArrowProcess"/>
    <dgm:cxn modelId="{B2E7CFC2-8FE6-40D5-AE30-BFC03AA893D4}" type="presParOf" srcId="{16303778-F2F2-409D-9718-2C1D02E6124C}" destId="{B11DD451-54FA-46E3-891C-42D1A2CF39AC}" srcOrd="3" destOrd="0" presId="urn:microsoft.com/office/officeart/2009/layout/CircleArrowProcess"/>
    <dgm:cxn modelId="{6BA11E65-3DF0-4EF2-9A78-70B2743F8288}" type="presParOf" srcId="{16303778-F2F2-409D-9718-2C1D02E6124C}" destId="{9DE2FDD9-7454-403F-A27E-E20B2F6DE4D6}" srcOrd="4" destOrd="0" presId="urn:microsoft.com/office/officeart/2009/layout/CircleArrowProcess"/>
    <dgm:cxn modelId="{A8A90A8B-FEF2-47EB-88E3-665F7E08109B}" type="presParOf" srcId="{9DE2FDD9-7454-403F-A27E-E20B2F6DE4D6}" destId="{35C3313E-5FC0-4722-A018-0C20BF6A5994}" srcOrd="0" destOrd="0" presId="urn:microsoft.com/office/officeart/2009/layout/CircleArrowProcess"/>
    <dgm:cxn modelId="{7EDD34A5-1782-4433-A9E6-D50D68EBB76D}" type="presParOf" srcId="{16303778-F2F2-409D-9718-2C1D02E6124C}" destId="{3E1F3AA6-0E2D-452A-BECD-8F6F50E2ED02}"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582AE-023E-4918-B389-DB2FA59A233A}">
      <dsp:nvSpPr>
        <dsp:cNvPr id="0" name=""/>
        <dsp:cNvSpPr/>
      </dsp:nvSpPr>
      <dsp:spPr>
        <a:xfrm>
          <a:off x="1367" y="791"/>
          <a:ext cx="8455465" cy="14204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en-US" sz="6400" kern="1200" dirty="0" smtClean="0"/>
            <a:t>Section 100</a:t>
          </a:r>
          <a:endParaRPr lang="en-US" sz="6400" kern="1200" dirty="0"/>
        </a:p>
      </dsp:txBody>
      <dsp:txXfrm>
        <a:off x="42972" y="42396"/>
        <a:ext cx="8372255" cy="1337284"/>
      </dsp:txXfrm>
    </dsp:sp>
    <dsp:sp modelId="{8B5EAF96-5194-4E28-83AF-3A737FF47A27}">
      <dsp:nvSpPr>
        <dsp:cNvPr id="0" name=""/>
        <dsp:cNvSpPr/>
      </dsp:nvSpPr>
      <dsp:spPr>
        <a:xfrm>
          <a:off x="1367" y="1641001"/>
          <a:ext cx="1988585" cy="14204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Section 200/ PAs in public practice</a:t>
          </a:r>
          <a:endParaRPr lang="en-US" sz="2300" kern="1200" dirty="0"/>
        </a:p>
      </dsp:txBody>
      <dsp:txXfrm>
        <a:off x="42972" y="1682606"/>
        <a:ext cx="1905375" cy="1337284"/>
      </dsp:txXfrm>
    </dsp:sp>
    <dsp:sp modelId="{262F54F6-D87F-43FD-BFA5-632CD179A6E4}">
      <dsp:nvSpPr>
        <dsp:cNvPr id="0" name=""/>
        <dsp:cNvSpPr/>
      </dsp:nvSpPr>
      <dsp:spPr>
        <a:xfrm>
          <a:off x="2156993" y="1641001"/>
          <a:ext cx="1988585" cy="1420494"/>
        </a:xfrm>
        <a:prstGeom prst="roundRect">
          <a:avLst>
            <a:gd name="adj" fmla="val 10000"/>
          </a:avLst>
        </a:prstGeom>
        <a:solidFill>
          <a:srgbClr val="2D8EC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Section 290/ NAS</a:t>
          </a:r>
          <a:endParaRPr lang="en-US" sz="2300" kern="1200" dirty="0"/>
        </a:p>
      </dsp:txBody>
      <dsp:txXfrm>
        <a:off x="2198598" y="1682606"/>
        <a:ext cx="1905375" cy="1337284"/>
      </dsp:txXfrm>
    </dsp:sp>
    <dsp:sp modelId="{64B02BA3-8631-4C47-B60F-B11A99DC212C}">
      <dsp:nvSpPr>
        <dsp:cNvPr id="0" name=""/>
        <dsp:cNvSpPr/>
      </dsp:nvSpPr>
      <dsp:spPr>
        <a:xfrm>
          <a:off x="4312620" y="1641001"/>
          <a:ext cx="1988585" cy="1420494"/>
        </a:xfrm>
        <a:prstGeom prst="roundRect">
          <a:avLst>
            <a:gd name="adj" fmla="val 10000"/>
          </a:avLst>
        </a:prstGeom>
        <a:solidFill>
          <a:srgbClr val="2D8EC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Other Parts of the Code</a:t>
          </a:r>
          <a:endParaRPr lang="en-US" sz="2300" kern="1200" dirty="0"/>
        </a:p>
      </dsp:txBody>
      <dsp:txXfrm>
        <a:off x="4354225" y="1682606"/>
        <a:ext cx="1905375" cy="1337284"/>
      </dsp:txXfrm>
    </dsp:sp>
    <dsp:sp modelId="{F1FF492D-AF24-4F0D-ACF4-17B04396EFC6}">
      <dsp:nvSpPr>
        <dsp:cNvPr id="0" name=""/>
        <dsp:cNvSpPr/>
      </dsp:nvSpPr>
      <dsp:spPr>
        <a:xfrm>
          <a:off x="6400794" y="1606554"/>
          <a:ext cx="1988585" cy="1420494"/>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Section 300/ PAIB</a:t>
          </a:r>
        </a:p>
      </dsp:txBody>
      <dsp:txXfrm>
        <a:off x="6442399" y="1648159"/>
        <a:ext cx="1905375" cy="13372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375A5-AE81-4101-A3FF-86774887A79D}">
      <dsp:nvSpPr>
        <dsp:cNvPr id="0" name=""/>
        <dsp:cNvSpPr/>
      </dsp:nvSpPr>
      <dsp:spPr>
        <a:xfrm>
          <a:off x="703402" y="266623"/>
          <a:ext cx="1217295" cy="1217480"/>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7A89E2-0DB4-467D-B021-CFD39AFC9A92}">
      <dsp:nvSpPr>
        <dsp:cNvPr id="0" name=""/>
        <dsp:cNvSpPr/>
      </dsp:nvSpPr>
      <dsp:spPr>
        <a:xfrm>
          <a:off x="972464" y="706170"/>
          <a:ext cx="676427" cy="33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Identifying Threats </a:t>
          </a:r>
          <a:endParaRPr lang="en-US" sz="1000" kern="1200" dirty="0"/>
        </a:p>
      </dsp:txBody>
      <dsp:txXfrm>
        <a:off x="972464" y="706170"/>
        <a:ext cx="676427" cy="338132"/>
      </dsp:txXfrm>
    </dsp:sp>
    <dsp:sp modelId="{F162B151-6129-47DD-B437-482AF3B3EB11}">
      <dsp:nvSpPr>
        <dsp:cNvPr id="0" name=""/>
        <dsp:cNvSpPr/>
      </dsp:nvSpPr>
      <dsp:spPr>
        <a:xfrm>
          <a:off x="365302" y="966156"/>
          <a:ext cx="1217295" cy="1217480"/>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1DD451-54FA-46E3-891C-42D1A2CF39AC}">
      <dsp:nvSpPr>
        <dsp:cNvPr id="0" name=""/>
        <dsp:cNvSpPr/>
      </dsp:nvSpPr>
      <dsp:spPr>
        <a:xfrm>
          <a:off x="635736" y="1409750"/>
          <a:ext cx="676427" cy="33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Evaluating Threats</a:t>
          </a:r>
          <a:endParaRPr lang="en-US" sz="1000" kern="1200" dirty="0"/>
        </a:p>
      </dsp:txBody>
      <dsp:txXfrm>
        <a:off x="635736" y="1409750"/>
        <a:ext cx="676427" cy="338132"/>
      </dsp:txXfrm>
    </dsp:sp>
    <dsp:sp modelId="{35C3313E-5FC0-4722-A018-0C20BF6A5994}">
      <dsp:nvSpPr>
        <dsp:cNvPr id="0" name=""/>
        <dsp:cNvSpPr/>
      </dsp:nvSpPr>
      <dsp:spPr>
        <a:xfrm>
          <a:off x="790041" y="1749400"/>
          <a:ext cx="1045845" cy="1046264"/>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1F3AA6-0E2D-452A-BECD-8F6F50E2ED02}">
      <dsp:nvSpPr>
        <dsp:cNvPr id="0" name=""/>
        <dsp:cNvSpPr/>
      </dsp:nvSpPr>
      <dsp:spPr>
        <a:xfrm>
          <a:off x="974064" y="2114340"/>
          <a:ext cx="676427" cy="3381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Addressing Threats</a:t>
          </a:r>
          <a:endParaRPr lang="en-US" sz="1000" kern="1200" dirty="0"/>
        </a:p>
      </dsp:txBody>
      <dsp:txXfrm>
        <a:off x="974064" y="2114340"/>
        <a:ext cx="676427" cy="3381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9/11/2015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09" indent="-285734">
              <a:defRPr sz="2400">
                <a:solidFill>
                  <a:schemeClr val="tx1"/>
                </a:solidFill>
                <a:latin typeface="Arial" charset="0"/>
                <a:ea typeface="ヒラギノ角ゴ Pro W3" charset="0"/>
                <a:cs typeface="ヒラギノ角ゴ Pro W3" charset="0"/>
              </a:defRPr>
            </a:lvl2pPr>
            <a:lvl3pPr marL="1142937" indent="-228587">
              <a:defRPr sz="2400">
                <a:solidFill>
                  <a:schemeClr val="tx1"/>
                </a:solidFill>
                <a:latin typeface="Arial" charset="0"/>
                <a:ea typeface="ヒラギノ角ゴ Pro W3" charset="0"/>
                <a:cs typeface="ヒラギノ角ゴ Pro W3" charset="0"/>
              </a:defRPr>
            </a:lvl3pPr>
            <a:lvl4pPr marL="1600111" indent="-228587">
              <a:defRPr sz="2400">
                <a:solidFill>
                  <a:schemeClr val="tx1"/>
                </a:solidFill>
                <a:latin typeface="Arial" charset="0"/>
                <a:ea typeface="ヒラギノ角ゴ Pro W3" charset="0"/>
                <a:cs typeface="ヒラギノ角ゴ Pro W3" charset="0"/>
              </a:defRPr>
            </a:lvl4pPr>
            <a:lvl5pPr marL="2057287" indent="-228587">
              <a:defRPr sz="2400">
                <a:solidFill>
                  <a:schemeClr val="tx1"/>
                </a:solidFill>
                <a:latin typeface="Arial" charset="0"/>
                <a:ea typeface="ヒラギノ角ゴ Pro W3" charset="0"/>
                <a:cs typeface="ヒラギノ角ゴ Pro W3" charset="0"/>
              </a:defRPr>
            </a:lvl5pPr>
            <a:lvl6pPr marL="251446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63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881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598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764837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09" indent="-285734">
              <a:defRPr sz="2400">
                <a:solidFill>
                  <a:schemeClr val="tx1"/>
                </a:solidFill>
                <a:latin typeface="Arial" charset="0"/>
                <a:ea typeface="ヒラギノ角ゴ Pro W3" charset="0"/>
                <a:cs typeface="ヒラギノ角ゴ Pro W3" charset="0"/>
              </a:defRPr>
            </a:lvl2pPr>
            <a:lvl3pPr marL="1142937" indent="-228587">
              <a:defRPr sz="2400">
                <a:solidFill>
                  <a:schemeClr val="tx1"/>
                </a:solidFill>
                <a:latin typeface="Arial" charset="0"/>
                <a:ea typeface="ヒラギノ角ゴ Pro W3" charset="0"/>
                <a:cs typeface="ヒラギノ角ゴ Pro W3" charset="0"/>
              </a:defRPr>
            </a:lvl3pPr>
            <a:lvl4pPr marL="1600111" indent="-228587">
              <a:defRPr sz="2400">
                <a:solidFill>
                  <a:schemeClr val="tx1"/>
                </a:solidFill>
                <a:latin typeface="Arial" charset="0"/>
                <a:ea typeface="ヒラギノ角ゴ Pro W3" charset="0"/>
                <a:cs typeface="ヒラギノ角ゴ Pro W3" charset="0"/>
              </a:defRPr>
            </a:lvl4pPr>
            <a:lvl5pPr marL="2057287" indent="-228587">
              <a:defRPr sz="2400">
                <a:solidFill>
                  <a:schemeClr val="tx1"/>
                </a:solidFill>
                <a:latin typeface="Arial" charset="0"/>
                <a:ea typeface="ヒラギノ角ゴ Pro W3" charset="0"/>
                <a:cs typeface="ヒラギノ角ゴ Pro W3" charset="0"/>
              </a:defRPr>
            </a:lvl5pPr>
            <a:lvl6pPr marL="251446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63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881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598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solidFill>
                  <a:prstClr val="black"/>
                </a:solidFill>
              </a:rPr>
              <a:pPr/>
              <a:t>16</a:t>
            </a:fld>
            <a:endParaRPr lang="en-US" sz="1200" dirty="0">
              <a:solidFill>
                <a:prstClr val="black"/>
              </a:solidFill>
            </a:endParaRPr>
          </a:p>
        </p:txBody>
      </p:sp>
    </p:spTree>
    <p:extLst>
      <p:ext uri="{BB962C8B-B14F-4D97-AF65-F5344CB8AC3E}">
        <p14:creationId xmlns:p14="http://schemas.microsoft.com/office/powerpoint/2010/main" val="3390915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09" indent="-285734">
              <a:defRPr sz="2400">
                <a:solidFill>
                  <a:schemeClr val="tx1"/>
                </a:solidFill>
                <a:latin typeface="Arial" charset="0"/>
                <a:ea typeface="ヒラギノ角ゴ Pro W3" charset="0"/>
                <a:cs typeface="ヒラギノ角ゴ Pro W3" charset="0"/>
              </a:defRPr>
            </a:lvl2pPr>
            <a:lvl3pPr marL="1142937" indent="-228587">
              <a:defRPr sz="2400">
                <a:solidFill>
                  <a:schemeClr val="tx1"/>
                </a:solidFill>
                <a:latin typeface="Arial" charset="0"/>
                <a:ea typeface="ヒラギノ角ゴ Pro W3" charset="0"/>
                <a:cs typeface="ヒラギノ角ゴ Pro W3" charset="0"/>
              </a:defRPr>
            </a:lvl3pPr>
            <a:lvl4pPr marL="1600111" indent="-228587">
              <a:defRPr sz="2400">
                <a:solidFill>
                  <a:schemeClr val="tx1"/>
                </a:solidFill>
                <a:latin typeface="Arial" charset="0"/>
                <a:ea typeface="ヒラギノ角ゴ Pro W3" charset="0"/>
                <a:cs typeface="ヒラギノ角ゴ Pro W3" charset="0"/>
              </a:defRPr>
            </a:lvl4pPr>
            <a:lvl5pPr marL="2057287" indent="-228587">
              <a:defRPr sz="2400">
                <a:solidFill>
                  <a:schemeClr val="tx1"/>
                </a:solidFill>
                <a:latin typeface="Arial" charset="0"/>
                <a:ea typeface="ヒラギノ角ゴ Pro W3" charset="0"/>
                <a:cs typeface="ヒラギノ角ゴ Pro W3" charset="0"/>
              </a:defRPr>
            </a:lvl5pPr>
            <a:lvl6pPr marL="251446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63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881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598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extLst>
      <p:ext uri="{BB962C8B-B14F-4D97-AF65-F5344CB8AC3E}">
        <p14:creationId xmlns:p14="http://schemas.microsoft.com/office/powerpoint/2010/main" val="3523096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a:p>
        </p:txBody>
      </p:sp>
    </p:spTree>
    <p:extLst>
      <p:ext uri="{BB962C8B-B14F-4D97-AF65-F5344CB8AC3E}">
        <p14:creationId xmlns:p14="http://schemas.microsoft.com/office/powerpoint/2010/main" val="3945755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a:p>
        </p:txBody>
      </p:sp>
    </p:spTree>
    <p:extLst>
      <p:ext uri="{BB962C8B-B14F-4D97-AF65-F5344CB8AC3E}">
        <p14:creationId xmlns:p14="http://schemas.microsoft.com/office/powerpoint/2010/main" val="1642959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6</a:t>
            </a:fld>
            <a:endParaRPr lang="en-US"/>
          </a:p>
        </p:txBody>
      </p:sp>
    </p:spTree>
    <p:extLst>
      <p:ext uri="{BB962C8B-B14F-4D97-AF65-F5344CB8AC3E}">
        <p14:creationId xmlns:p14="http://schemas.microsoft.com/office/powerpoint/2010/main" val="2759647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09" indent="-285734">
              <a:defRPr sz="2400">
                <a:solidFill>
                  <a:schemeClr val="tx1"/>
                </a:solidFill>
                <a:latin typeface="Arial" charset="0"/>
                <a:ea typeface="ヒラギノ角ゴ Pro W3" charset="0"/>
                <a:cs typeface="ヒラギノ角ゴ Pro W3" charset="0"/>
              </a:defRPr>
            </a:lvl2pPr>
            <a:lvl3pPr marL="1142937" indent="-228587">
              <a:defRPr sz="2400">
                <a:solidFill>
                  <a:schemeClr val="tx1"/>
                </a:solidFill>
                <a:latin typeface="Arial" charset="0"/>
                <a:ea typeface="ヒラギノ角ゴ Pro W3" charset="0"/>
                <a:cs typeface="ヒラギノ角ゴ Pro W3" charset="0"/>
              </a:defRPr>
            </a:lvl3pPr>
            <a:lvl4pPr marL="1600111" indent="-228587">
              <a:defRPr sz="2400">
                <a:solidFill>
                  <a:schemeClr val="tx1"/>
                </a:solidFill>
                <a:latin typeface="Arial" charset="0"/>
                <a:ea typeface="ヒラギノ角ゴ Pro W3" charset="0"/>
                <a:cs typeface="ヒラギノ角ゴ Pro W3" charset="0"/>
              </a:defRPr>
            </a:lvl4pPr>
            <a:lvl5pPr marL="2057287" indent="-228587">
              <a:defRPr sz="2400">
                <a:solidFill>
                  <a:schemeClr val="tx1"/>
                </a:solidFill>
                <a:latin typeface="Arial" charset="0"/>
                <a:ea typeface="ヒラギノ角ゴ Pro W3" charset="0"/>
                <a:cs typeface="ヒラギノ角ゴ Pro W3" charset="0"/>
              </a:defRPr>
            </a:lvl5pPr>
            <a:lvl6pPr marL="251446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63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881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598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dirty="0"/>
          </a:p>
        </p:txBody>
      </p:sp>
    </p:spTree>
    <p:extLst>
      <p:ext uri="{BB962C8B-B14F-4D97-AF65-F5344CB8AC3E}">
        <p14:creationId xmlns:p14="http://schemas.microsoft.com/office/powerpoint/2010/main" val="138475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a:p>
        </p:txBody>
      </p:sp>
    </p:spTree>
    <p:extLst>
      <p:ext uri="{BB962C8B-B14F-4D97-AF65-F5344CB8AC3E}">
        <p14:creationId xmlns:p14="http://schemas.microsoft.com/office/powerpoint/2010/main" val="3885897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500" dirty="0" smtClean="0">
                <a:latin typeface="Arial" charset="0"/>
              </a:rPr>
              <a:t>Gary</a:t>
            </a:r>
            <a:r>
              <a:rPr lang="en-US" sz="1500" baseline="0" dirty="0" smtClean="0">
                <a:latin typeface="Arial" charset="0"/>
              </a:rPr>
              <a:t> to consider adding that reasonable and informed third party c</a:t>
            </a:r>
            <a:r>
              <a:rPr lang="en-US" sz="1500" dirty="0" smtClean="0">
                <a:latin typeface="Arial" charset="0"/>
              </a:rPr>
              <a:t>oncept </a:t>
            </a:r>
            <a:r>
              <a:rPr lang="en-US" sz="1500" dirty="0">
                <a:latin typeface="Arial" charset="0"/>
              </a:rPr>
              <a:t>is fundamental to assessing whether a threat is at “an acceptable level” </a:t>
            </a:r>
          </a:p>
          <a:p>
            <a:pPr lvl="1">
              <a:buFont typeface="Arial" panose="020B0604020202020204" pitchFamily="34" charset="0"/>
              <a:buChar char="–"/>
              <a:tabLst>
                <a:tab pos="3086100" algn="l"/>
              </a:tabLst>
            </a:pPr>
            <a:r>
              <a:rPr lang="en-US" sz="1800" dirty="0">
                <a:latin typeface="Arial" charset="0"/>
              </a:rPr>
              <a:t>Intended as an objective test that requires the PA to step back and consider whether compliance with the fundamental principles have been compromised</a:t>
            </a: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a:p>
        </p:txBody>
      </p:sp>
    </p:spTree>
    <p:extLst>
      <p:ext uri="{BB962C8B-B14F-4D97-AF65-F5344CB8AC3E}">
        <p14:creationId xmlns:p14="http://schemas.microsoft.com/office/powerpoint/2010/main" val="70021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a:p>
        </p:txBody>
      </p:sp>
    </p:spTree>
    <p:extLst>
      <p:ext uri="{BB962C8B-B14F-4D97-AF65-F5344CB8AC3E}">
        <p14:creationId xmlns:p14="http://schemas.microsoft.com/office/powerpoint/2010/main" val="27792881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t>Safeguards</a:t>
            </a:r>
            <a:endParaRPr lang="en-US" dirty="0">
              <a:latin typeface="Arial" charset="0"/>
            </a:endParaRPr>
          </a:p>
        </p:txBody>
      </p:sp>
      <p:sp>
        <p:nvSpPr>
          <p:cNvPr id="5" name="Subtitle 2"/>
          <p:cNvSpPr>
            <a:spLocks noGrp="1"/>
          </p:cNvSpPr>
          <p:nvPr>
            <p:ph type="subTitle" idx="1"/>
          </p:nvPr>
        </p:nvSpPr>
        <p:spPr>
          <a:xfrm>
            <a:off x="4267200" y="2647950"/>
            <a:ext cx="4800600" cy="2133599"/>
          </a:xfrm>
        </p:spPr>
        <p:txBody>
          <a:bodyPr/>
          <a:lstStyle/>
          <a:p>
            <a:r>
              <a:rPr lang="en-US" sz="2200" dirty="0" smtClean="0">
                <a:latin typeface="Arial" charset="0"/>
              </a:rPr>
              <a:t>Gary Hannaford, Task Force Chair</a:t>
            </a:r>
          </a:p>
          <a:p>
            <a:endParaRPr lang="en-US" sz="1800" dirty="0" smtClean="0">
              <a:latin typeface="Arial" charset="0"/>
            </a:endParaRPr>
          </a:p>
          <a:p>
            <a:r>
              <a:rPr lang="en-US" sz="1800" dirty="0" smtClean="0">
                <a:latin typeface="Arial" charset="0"/>
              </a:rPr>
              <a:t>IESBA Meeting</a:t>
            </a:r>
          </a:p>
          <a:p>
            <a:r>
              <a:rPr lang="en-US" sz="1800" dirty="0">
                <a:latin typeface="Arial" charset="0"/>
              </a:rPr>
              <a:t>New York, USA</a:t>
            </a:r>
          </a:p>
          <a:p>
            <a:r>
              <a:rPr lang="en-US" sz="1800" dirty="0" smtClean="0">
                <a:latin typeface="Arial" charset="0"/>
              </a:rPr>
              <a:t>September 15, 2015</a:t>
            </a:r>
          </a:p>
        </p:txBody>
      </p:sp>
    </p:spTree>
    <p:extLst>
      <p:ext uri="{BB962C8B-B14F-4D97-AF65-F5344CB8AC3E}">
        <p14:creationId xmlns:p14="http://schemas.microsoft.com/office/powerpoint/2010/main" val="26249910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0" y="1303187"/>
            <a:ext cx="7391400" cy="3276600"/>
          </a:xfrm>
        </p:spPr>
        <p:txBody>
          <a:bodyPr/>
          <a:lstStyle/>
          <a:p>
            <a:r>
              <a:rPr lang="en-US" sz="2200" dirty="0" smtClean="0"/>
              <a:t>Acknowledgment </a:t>
            </a:r>
            <a:r>
              <a:rPr lang="en-US" sz="2200" dirty="0"/>
              <a:t>that identification, evaluation and addressing of threats is an iterative process </a:t>
            </a:r>
          </a:p>
          <a:p>
            <a:pPr lvl="1"/>
            <a:r>
              <a:rPr lang="en-US" dirty="0" smtClean="0"/>
              <a:t>“</a:t>
            </a:r>
            <a:r>
              <a:rPr lang="en-US" sz="1800" dirty="0"/>
              <a:t>Stepping back” is an </a:t>
            </a:r>
            <a:r>
              <a:rPr lang="en-US" sz="1800" dirty="0" smtClean="0"/>
              <a:t>important part </a:t>
            </a:r>
            <a:r>
              <a:rPr lang="en-US" sz="1800" dirty="0"/>
              <a:t>of applying the CF </a:t>
            </a:r>
            <a:endParaRPr lang="en-US" sz="1800" dirty="0" smtClean="0"/>
          </a:p>
          <a:p>
            <a:pPr lvl="1"/>
            <a:r>
              <a:rPr lang="en-US" sz="1800" dirty="0" smtClean="0">
                <a:latin typeface="Arial" charset="0"/>
              </a:rPr>
              <a:t>PA </a:t>
            </a:r>
            <a:r>
              <a:rPr lang="en-US" sz="1800" dirty="0">
                <a:latin typeface="Arial" charset="0"/>
              </a:rPr>
              <a:t>re-evaluates threats and safeguards if new information indicates an inconsistency with the PA’s original identification and evaluation </a:t>
            </a:r>
            <a:endParaRPr lang="en-US" sz="1800" dirty="0" smtClean="0">
              <a:latin typeface="Arial" charset="0"/>
            </a:endParaRPr>
          </a:p>
          <a:p>
            <a:pPr marL="342900" lvl="1" indent="-342900">
              <a:spcBef>
                <a:spcPts val="600"/>
              </a:spcBef>
              <a:buChar char="•"/>
            </a:pPr>
            <a:r>
              <a:rPr lang="en-US" sz="2200" dirty="0">
                <a:cs typeface="ＭＳ Ｐゴシック" charset="0"/>
              </a:rPr>
              <a:t>More robust guidance to better explain the process of “stepping back” so that it is more closely linked to the reasonable and informed third party test</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New Guidance Relating to “Stepping Back”</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758487337"/>
              </p:ext>
            </p:extLst>
          </p:nvPr>
        </p:nvGraphicFramePr>
        <p:xfrm>
          <a:off x="-381000" y="1108793"/>
          <a:ext cx="2286000" cy="306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87043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476" y="1276350"/>
            <a:ext cx="9051324" cy="3063240"/>
          </a:xfrm>
        </p:spPr>
        <p:txBody>
          <a:bodyPr/>
          <a:lstStyle/>
          <a:p>
            <a:r>
              <a:rPr lang="en-US" dirty="0"/>
              <a:t>A </a:t>
            </a:r>
            <a:r>
              <a:rPr lang="en-US" dirty="0">
                <a:solidFill>
                  <a:srgbClr val="FF0000"/>
                </a:solidFill>
              </a:rPr>
              <a:t>conceptual person </a:t>
            </a:r>
            <a:r>
              <a:rPr lang="en-US" dirty="0"/>
              <a:t>who possesses suitable skills, knowledge and experience to evaluate the appropriateness of the </a:t>
            </a:r>
            <a:r>
              <a:rPr lang="en-US" dirty="0" smtClean="0"/>
              <a:t>PA’s conclusions</a:t>
            </a:r>
            <a:r>
              <a:rPr lang="en-US" dirty="0"/>
              <a:t>. </a:t>
            </a:r>
            <a:endParaRPr lang="en-US" dirty="0" smtClean="0"/>
          </a:p>
          <a:p>
            <a:r>
              <a:rPr lang="en-US" dirty="0"/>
              <a:t>E</a:t>
            </a:r>
            <a:r>
              <a:rPr lang="en-US" dirty="0" smtClean="0"/>
              <a:t>valuation </a:t>
            </a:r>
            <a:r>
              <a:rPr lang="en-US" dirty="0"/>
              <a:t>entails </a:t>
            </a:r>
            <a:r>
              <a:rPr lang="en-US" dirty="0">
                <a:solidFill>
                  <a:srgbClr val="FF0000"/>
                </a:solidFill>
              </a:rPr>
              <a:t>weighing all the specific facts and circumstances</a:t>
            </a:r>
            <a:r>
              <a:rPr lang="en-US" dirty="0"/>
              <a:t> that the </a:t>
            </a:r>
            <a:r>
              <a:rPr lang="en-US" dirty="0" smtClean="0"/>
              <a:t>PA knows</a:t>
            </a:r>
            <a:r>
              <a:rPr lang="en-US" dirty="0"/>
              <a:t>, or could reasonably be expected to know, </a:t>
            </a:r>
            <a:r>
              <a:rPr lang="en-US" dirty="0">
                <a:solidFill>
                  <a:srgbClr val="FF0000"/>
                </a:solidFill>
              </a:rPr>
              <a:t>at the time</a:t>
            </a:r>
            <a:r>
              <a:rPr lang="en-US" dirty="0"/>
              <a:t>, to objectively determine whether the relevant threats to compliance with the fundamental principles will be eliminated or reduced to an acceptable </a:t>
            </a:r>
            <a:r>
              <a:rPr lang="en-US" dirty="0" smtClean="0"/>
              <a:t>level</a:t>
            </a:r>
            <a:endParaRPr lang="en-US" dirty="0"/>
          </a:p>
        </p:txBody>
      </p:sp>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a:xfrm>
            <a:off x="381000" y="461930"/>
            <a:ext cx="7924800" cy="400050"/>
          </a:xfrm>
        </p:spPr>
        <p:txBody>
          <a:bodyPr/>
          <a:lstStyle/>
          <a:p>
            <a:r>
              <a:rPr lang="en-US" dirty="0" smtClean="0"/>
              <a:t>Reasonable and Informed Third Party </a:t>
            </a:r>
            <a:endParaRPr lang="en-US" dirty="0"/>
          </a:p>
        </p:txBody>
      </p:sp>
    </p:spTree>
    <p:extLst>
      <p:ext uri="{BB962C8B-B14F-4D97-AF65-F5344CB8AC3E}">
        <p14:creationId xmlns:p14="http://schemas.microsoft.com/office/powerpoint/2010/main" val="2760899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18" y="1276350"/>
            <a:ext cx="8987482" cy="3200400"/>
          </a:xfrm>
        </p:spPr>
        <p:txBody>
          <a:bodyPr/>
          <a:lstStyle/>
          <a:p>
            <a:pPr>
              <a:buFont typeface="Arial" pitchFamily="34" charset="0"/>
              <a:buChar char="•"/>
            </a:pPr>
            <a:r>
              <a:rPr lang="en-US" sz="2200" dirty="0" smtClean="0">
                <a:latin typeface="Arial" charset="0"/>
              </a:rPr>
              <a:t>Streamlined examples of safeguards in Section 200 (See </a:t>
            </a:r>
            <a:r>
              <a:rPr lang="en-US" sz="2200" dirty="0" smtClean="0"/>
              <a:t>paras. 200.4–200.8 and 200.5 </a:t>
            </a:r>
            <a:r>
              <a:rPr lang="en-US" sz="2200" dirty="0"/>
              <a:t>of </a:t>
            </a:r>
            <a:r>
              <a:rPr lang="en-US" sz="2200" b="1" dirty="0"/>
              <a:t>Agenda Item </a:t>
            </a:r>
            <a:r>
              <a:rPr lang="en-US" sz="2200" b="1" dirty="0" smtClean="0"/>
              <a:t>3-B</a:t>
            </a:r>
            <a:r>
              <a:rPr lang="en-US" sz="2200" dirty="0" smtClean="0"/>
              <a:t>))</a:t>
            </a:r>
            <a:r>
              <a:rPr lang="en-US" sz="2200" dirty="0" smtClean="0">
                <a:latin typeface="Arial" charset="0"/>
              </a:rPr>
              <a:t> </a:t>
            </a:r>
          </a:p>
          <a:p>
            <a:pPr lvl="1">
              <a:buFont typeface="Arial" pitchFamily="34" charset="0"/>
              <a:buChar char="–"/>
              <a:tabLst>
                <a:tab pos="3086100" algn="l"/>
              </a:tabLst>
            </a:pPr>
            <a:r>
              <a:rPr lang="en-US" sz="1800" dirty="0">
                <a:latin typeface="Arial" charset="0"/>
                <a:cs typeface="ＭＳ Ｐゴシック" charset="0"/>
              </a:rPr>
              <a:t>Considered examples of policies and procedures in ISCQ 1</a:t>
            </a:r>
          </a:p>
          <a:p>
            <a:pPr>
              <a:buFont typeface="Arial" pitchFamily="34" charset="0"/>
              <a:buChar char="•"/>
            </a:pPr>
            <a:r>
              <a:rPr lang="en-US" sz="2200" dirty="0" smtClean="0">
                <a:latin typeface="Arial" charset="0"/>
              </a:rPr>
              <a:t>The terms “material” and “significant” intentionally avoided </a:t>
            </a:r>
          </a:p>
          <a:p>
            <a:pPr lvl="1">
              <a:buFont typeface="Arial" pitchFamily="34" charset="0"/>
              <a:buChar char="–"/>
              <a:tabLst>
                <a:tab pos="3086100" algn="l"/>
              </a:tabLst>
            </a:pPr>
            <a:r>
              <a:rPr lang="en-US" sz="1800" dirty="0">
                <a:latin typeface="Arial" charset="0"/>
                <a:cs typeface="ＭＳ Ｐゴシック" charset="0"/>
              </a:rPr>
              <a:t>Because those terms are used in an inconsistent manner throughout the extant Code (in some cases meaning is different from how term is described in the ISAs)</a:t>
            </a:r>
          </a:p>
          <a:p>
            <a:pPr lvl="1">
              <a:buFont typeface="Arial" pitchFamily="34" charset="0"/>
              <a:tabLst>
                <a:tab pos="3086100" algn="l"/>
              </a:tabLst>
            </a:pPr>
            <a:r>
              <a:rPr lang="en-US" sz="1800" dirty="0" smtClean="0">
                <a:latin typeface="Arial" charset="0"/>
                <a:cs typeface="ＭＳ Ｐゴシック" charset="0"/>
              </a:rPr>
              <a:t>For future TF work relating to NAS</a:t>
            </a:r>
            <a:r>
              <a:rPr lang="en-US" sz="1800" dirty="0">
                <a:latin typeface="Arial" charset="0"/>
                <a:cs typeface="ＭＳ Ｐゴシック" charset="0"/>
              </a:rPr>
              <a:t>, material in same context as ISAs is </a:t>
            </a:r>
            <a:r>
              <a:rPr lang="en-US" sz="1800" dirty="0" smtClean="0">
                <a:latin typeface="Arial" charset="0"/>
                <a:cs typeface="ＭＳ Ｐゴシック" charset="0"/>
              </a:rPr>
              <a:t>acceptable and terms will be retained</a:t>
            </a:r>
            <a:endParaRPr lang="en-US" sz="1800" dirty="0">
              <a:latin typeface="Arial" charset="0"/>
              <a:cs typeface="ＭＳ Ｐゴシック" charset="0"/>
            </a:endParaRP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438150"/>
            <a:ext cx="7848600" cy="400050"/>
          </a:xfrm>
        </p:spPr>
        <p:txBody>
          <a:bodyPr/>
          <a:lstStyle/>
          <a:p>
            <a:r>
              <a:rPr lang="en-US" dirty="0" smtClean="0"/>
              <a:t>Other General Enhancements Relating to Safeguards</a:t>
            </a:r>
            <a:endParaRPr lang="en-US" dirty="0"/>
          </a:p>
        </p:txBody>
      </p:sp>
    </p:spTree>
    <p:extLst>
      <p:ext uri="{BB962C8B-B14F-4D97-AF65-F5344CB8AC3E}">
        <p14:creationId xmlns:p14="http://schemas.microsoft.com/office/powerpoint/2010/main" val="1421735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91600" cy="3063240"/>
          </a:xfrm>
        </p:spPr>
        <p:txBody>
          <a:bodyPr/>
          <a:lstStyle/>
          <a:p>
            <a:pPr lvl="0"/>
            <a:r>
              <a:rPr lang="en-US" dirty="0" smtClean="0"/>
              <a:t>Proposed revisions to Section </a:t>
            </a:r>
            <a:r>
              <a:rPr lang="en-US" dirty="0"/>
              <a:t>200 to follow the same format, and build on the content of Section 100, with more specific requirements and guidance for PAs in public </a:t>
            </a:r>
            <a:r>
              <a:rPr lang="en-US" dirty="0" smtClean="0"/>
              <a:t>practice</a:t>
            </a:r>
          </a:p>
          <a:p>
            <a:pPr lvl="0"/>
            <a:r>
              <a:rPr lang="en-US" dirty="0" smtClean="0"/>
              <a:t>TF aims to clarify </a:t>
            </a:r>
            <a:r>
              <a:rPr lang="en-US" dirty="0"/>
              <a:t>the linkage between the </a:t>
            </a:r>
            <a:r>
              <a:rPr lang="en-US" dirty="0" smtClean="0"/>
              <a:t>Sections 100 and 200 of the Code, thereby </a:t>
            </a:r>
            <a:r>
              <a:rPr lang="en-US" dirty="0"/>
              <a:t>strengthening the foundational requirements and principles related to compliance with the fundamental principles of the </a:t>
            </a:r>
            <a:r>
              <a:rPr lang="en-US" dirty="0" smtClean="0"/>
              <a:t>Code (see paragraphs 200.3, 200.4, 200.6, 201.12 and 200.15 of </a:t>
            </a:r>
            <a:r>
              <a:rPr lang="en-US" b="1" dirty="0" smtClean="0"/>
              <a:t>Agenda Item 3-B</a:t>
            </a:r>
            <a:r>
              <a:rPr lang="en-US" dirty="0" smtClean="0"/>
              <a:t>)</a:t>
            </a: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390525"/>
            <a:ext cx="8458200" cy="400050"/>
          </a:xfrm>
        </p:spPr>
        <p:txBody>
          <a:bodyPr/>
          <a:lstStyle/>
          <a:p>
            <a:r>
              <a:rPr lang="en-US" dirty="0" smtClean="0"/>
              <a:t>Proposed Revisions to Section 200 – Application </a:t>
            </a:r>
            <a:r>
              <a:rPr lang="en-US" dirty="0"/>
              <a:t>of the CF Approach by PAs in Public Practice </a:t>
            </a:r>
          </a:p>
        </p:txBody>
      </p:sp>
    </p:spTree>
    <p:extLst>
      <p:ext uri="{BB962C8B-B14F-4D97-AF65-F5344CB8AC3E}">
        <p14:creationId xmlns:p14="http://schemas.microsoft.com/office/powerpoint/2010/main" val="1567489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5876"/>
            <a:ext cx="8839200" cy="3063240"/>
          </a:xfrm>
        </p:spPr>
        <p:txBody>
          <a:bodyPr/>
          <a:lstStyle/>
          <a:p>
            <a:r>
              <a:rPr lang="en-US" sz="2200" dirty="0" smtClean="0"/>
              <a:t>TF </a:t>
            </a:r>
            <a:r>
              <a:rPr lang="en-US" sz="2200" dirty="0"/>
              <a:t>believes that </a:t>
            </a:r>
            <a:r>
              <a:rPr lang="en-US" sz="2200" dirty="0">
                <a:solidFill>
                  <a:srgbClr val="FF0000"/>
                </a:solidFill>
              </a:rPr>
              <a:t>communication with TCWG increases transparency</a:t>
            </a:r>
            <a:r>
              <a:rPr lang="en-US" sz="2200" dirty="0"/>
              <a:t> around the identification and evaluation of threats to compliance with the fundamental principles, and the actions or measures taken to eliminate or reduce those threats to an acceptable </a:t>
            </a:r>
            <a:r>
              <a:rPr lang="en-US" sz="2200" dirty="0" smtClean="0"/>
              <a:t>level</a:t>
            </a:r>
          </a:p>
          <a:p>
            <a:r>
              <a:rPr lang="en-US" sz="2200" dirty="0"/>
              <a:t>TF plans to consider, as part of its work on NAS, how and whether requirements or guidance in the Code can be strengthened or clarified to encourage PAs and firms, in particular auditors, to communicate with TCWG</a:t>
            </a:r>
          </a:p>
          <a:p>
            <a:pPr marL="347472" lvl="1" indent="0">
              <a:buNone/>
            </a:pPr>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438150"/>
            <a:ext cx="7772400" cy="400050"/>
          </a:xfrm>
        </p:spPr>
        <p:txBody>
          <a:bodyPr/>
          <a:lstStyle/>
          <a:p>
            <a:r>
              <a:rPr lang="en-US" dirty="0" smtClean="0"/>
              <a:t>Issues for Future Consideration by the TF – Required Communications with TCWG</a:t>
            </a:r>
            <a:endParaRPr lang="en-US" dirty="0"/>
          </a:p>
        </p:txBody>
      </p:sp>
    </p:spTree>
    <p:extLst>
      <p:ext uri="{BB962C8B-B14F-4D97-AF65-F5344CB8AC3E}">
        <p14:creationId xmlns:p14="http://schemas.microsoft.com/office/powerpoint/2010/main" val="415726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124200"/>
          </a:xfrm>
        </p:spPr>
        <p:txBody>
          <a:bodyPr/>
          <a:lstStyle/>
          <a:p>
            <a:pPr>
              <a:buFont typeface="Arial" panose="020B0604020202020204" pitchFamily="34" charset="0"/>
              <a:buChar char="•"/>
            </a:pPr>
            <a:r>
              <a:rPr lang="en-US" sz="2200" dirty="0"/>
              <a:t>Consider the clarity, appropriateness and effectiveness of safeguards that pertain to NAS in Section </a:t>
            </a:r>
            <a:r>
              <a:rPr lang="en-US" sz="2200" dirty="0" smtClean="0"/>
              <a:t>290</a:t>
            </a:r>
            <a:endParaRPr lang="en-US" sz="2200" dirty="0"/>
          </a:p>
          <a:p>
            <a:pPr>
              <a:buFont typeface="Arial" panose="020B0604020202020204" pitchFamily="34" charset="0"/>
              <a:buChar char="•"/>
            </a:pPr>
            <a:r>
              <a:rPr lang="en-US" sz="2200" dirty="0"/>
              <a:t>Consider whether the extant Code includes sufficient and appropriate documentation requirements related to </a:t>
            </a:r>
            <a:r>
              <a:rPr lang="en-US" sz="2200" dirty="0" smtClean="0"/>
              <a:t>safeguards</a:t>
            </a:r>
          </a:p>
          <a:p>
            <a:pPr>
              <a:buFont typeface="Arial" panose="020B0604020202020204" pitchFamily="34" charset="0"/>
              <a:buChar char="•"/>
            </a:pPr>
            <a:r>
              <a:rPr lang="en-US" sz="2200" dirty="0" smtClean="0"/>
              <a:t>Consider </a:t>
            </a:r>
            <a:r>
              <a:rPr lang="en-US" sz="2200" dirty="0"/>
              <a:t>whether additional guidance is needed in the Code to explain the differences between the evaluation of the significance of the threat and the acceptable level for a PIE and a </a:t>
            </a:r>
            <a:r>
              <a:rPr lang="en-US" sz="2200" dirty="0" smtClean="0"/>
              <a:t>non-PIE</a:t>
            </a:r>
            <a:endParaRPr lang="en-US" sz="2200" dirty="0"/>
          </a:p>
          <a:p>
            <a:pPr marL="0" indent="0">
              <a:buNone/>
            </a:pPr>
            <a:r>
              <a:rPr lang="en-US" sz="2200" i="1" dirty="0" smtClean="0"/>
              <a:t>TF plans to continue </a:t>
            </a:r>
            <a:r>
              <a:rPr lang="en-US" sz="2200" i="1" dirty="0"/>
              <a:t>to consider </a:t>
            </a:r>
            <a:r>
              <a:rPr lang="en-US" sz="2200" i="1" dirty="0" smtClean="0"/>
              <a:t>and take into account the </a:t>
            </a:r>
            <a:r>
              <a:rPr lang="en-US" sz="2200" i="1" dirty="0"/>
              <a:t>challenges faced by the </a:t>
            </a:r>
            <a:r>
              <a:rPr lang="en-US" sz="2200" i="1" dirty="0" smtClean="0"/>
              <a:t>SMPC community as it progresses its work </a:t>
            </a:r>
            <a:r>
              <a:rPr lang="en-US" dirty="0"/>
              <a:t>	</a:t>
            </a:r>
            <a:endParaRPr lang="en-US" i="1" dirty="0" smtClean="0"/>
          </a:p>
          <a:p>
            <a:pPr marL="347472" lvl="1" indent="0">
              <a:buNone/>
            </a:pPr>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Other Issues for Future Consideration by the TF</a:t>
            </a:r>
            <a:endParaRPr lang="en-US" dirty="0"/>
          </a:p>
        </p:txBody>
      </p:sp>
    </p:spTree>
    <p:extLst>
      <p:ext uri="{BB962C8B-B14F-4D97-AF65-F5344CB8AC3E}">
        <p14:creationId xmlns:p14="http://schemas.microsoft.com/office/powerpoint/2010/main" val="4078084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76200" y="1352550"/>
            <a:ext cx="8991600" cy="3063240"/>
          </a:xfrm>
        </p:spPr>
        <p:txBody>
          <a:bodyPr/>
          <a:lstStyle/>
          <a:p>
            <a:pPr marL="342900" lvl="1" indent="-342900">
              <a:spcBef>
                <a:spcPts val="600"/>
              </a:spcBef>
              <a:buFontTx/>
              <a:buChar char="•"/>
              <a:tabLst>
                <a:tab pos="3086100" algn="l"/>
              </a:tabLst>
            </a:pPr>
            <a:r>
              <a:rPr lang="en-US" sz="2400" dirty="0" smtClean="0">
                <a:latin typeface="Arial" charset="0"/>
                <a:cs typeface="ＭＳ Ｐゴシック" charset="0"/>
              </a:rPr>
              <a:t>TF continues </a:t>
            </a:r>
            <a:r>
              <a:rPr lang="en-US" sz="2400" dirty="0">
                <a:latin typeface="Arial" charset="0"/>
                <a:cs typeface="ＭＳ Ｐゴシック" charset="0"/>
              </a:rPr>
              <a:t>to </a:t>
            </a:r>
            <a:r>
              <a:rPr lang="en-US" sz="2400" dirty="0" smtClean="0">
                <a:latin typeface="Arial" charset="0"/>
                <a:cs typeface="ＭＳ Ｐゴシック" charset="0"/>
              </a:rPr>
              <a:t>closely coordinate its work with the Structure project, but </a:t>
            </a:r>
            <a:r>
              <a:rPr lang="en-US" sz="2400" dirty="0">
                <a:latin typeface="Arial" charset="0"/>
                <a:cs typeface="ＭＳ Ｐゴシック" charset="0"/>
              </a:rPr>
              <a:t>standalone Safeguards ED planned </a:t>
            </a:r>
          </a:p>
          <a:p>
            <a:pPr lvl="1">
              <a:tabLst>
                <a:tab pos="3086100" algn="l"/>
              </a:tabLst>
            </a:pPr>
            <a:r>
              <a:rPr lang="en-US" sz="1800" dirty="0" smtClean="0">
                <a:latin typeface="Arial" charset="0"/>
              </a:rPr>
              <a:t>Proposed </a:t>
            </a:r>
            <a:r>
              <a:rPr lang="en-US" sz="1800" dirty="0">
                <a:latin typeface="Arial" charset="0"/>
              </a:rPr>
              <a:t>revisions in extant Code </a:t>
            </a:r>
            <a:r>
              <a:rPr lang="en-US" sz="1800" dirty="0" smtClean="0">
                <a:latin typeface="Arial" charset="0"/>
              </a:rPr>
              <a:t>will be in the format </a:t>
            </a:r>
            <a:r>
              <a:rPr lang="en-US" sz="1800" dirty="0">
                <a:latin typeface="Arial" charset="0"/>
              </a:rPr>
              <a:t>and language of draft </a:t>
            </a:r>
            <a:r>
              <a:rPr lang="en-US" sz="1800" dirty="0" smtClean="0">
                <a:latin typeface="Arial" charset="0"/>
              </a:rPr>
              <a:t>re-structured </a:t>
            </a:r>
            <a:r>
              <a:rPr lang="en-US" sz="1800" dirty="0">
                <a:latin typeface="Arial" charset="0"/>
              </a:rPr>
              <a:t>code</a:t>
            </a:r>
          </a:p>
          <a:p>
            <a:pPr lvl="1">
              <a:tabLst>
                <a:tab pos="3086100" algn="l"/>
              </a:tabLst>
            </a:pPr>
            <a:r>
              <a:rPr lang="en-US" sz="1800" dirty="0" smtClean="0">
                <a:latin typeface="Arial" charset="0"/>
              </a:rPr>
              <a:t>TF continues to explore options for presenting the changes in the ED so that respondents can easily identify the changes being proposed </a:t>
            </a:r>
          </a:p>
          <a:p>
            <a:pPr marL="342900" lvl="1" indent="-342900">
              <a:spcBef>
                <a:spcPts val="600"/>
              </a:spcBef>
              <a:buFontTx/>
              <a:buChar char="•"/>
              <a:tabLst>
                <a:tab pos="3086100" algn="l"/>
              </a:tabLst>
            </a:pPr>
            <a:r>
              <a:rPr lang="en-US" sz="2400" dirty="0" smtClean="0">
                <a:latin typeface="Arial" charset="0"/>
                <a:cs typeface="ＭＳ Ｐゴシック" charset="0"/>
              </a:rPr>
              <a:t>Board </a:t>
            </a:r>
            <a:r>
              <a:rPr lang="en-US" sz="2400" dirty="0">
                <a:latin typeface="Arial" charset="0"/>
                <a:cs typeface="ＭＳ Ｐゴシック" charset="0"/>
              </a:rPr>
              <a:t>approval of </a:t>
            </a:r>
            <a:r>
              <a:rPr lang="en-US" sz="2400" dirty="0" smtClean="0">
                <a:latin typeface="Arial" charset="0"/>
                <a:cs typeface="ＭＳ Ｐゴシック" charset="0"/>
              </a:rPr>
              <a:t>Safeguards ED expected to be concurrent </a:t>
            </a:r>
            <a:r>
              <a:rPr lang="en-US" sz="2400" dirty="0">
                <a:latin typeface="Arial" charset="0"/>
                <a:cs typeface="ＭＳ Ｐゴシック" charset="0"/>
              </a:rPr>
              <a:t>with </a:t>
            </a:r>
            <a:r>
              <a:rPr lang="en-US" sz="2400" dirty="0" smtClean="0">
                <a:latin typeface="Arial" charset="0"/>
                <a:cs typeface="ＭＳ Ｐゴシック" charset="0"/>
              </a:rPr>
              <a:t>Structure project</a:t>
            </a:r>
            <a:r>
              <a:rPr lang="en-US" sz="2400" dirty="0">
                <a:latin typeface="Arial" charset="0"/>
                <a:cs typeface="ＭＳ Ｐゴシック" charset="0"/>
              </a:rPr>
              <a:t>, at the December 2015 IESBA meeting</a:t>
            </a:r>
          </a:p>
          <a:p>
            <a:pPr lvl="1">
              <a:tabLst>
                <a:tab pos="3086100" algn="l"/>
              </a:tabLst>
            </a:pPr>
            <a:endParaRPr lang="en-US" dirty="0">
              <a:latin typeface="Arial" charset="0"/>
            </a:endParaRPr>
          </a:p>
        </p:txBody>
      </p:sp>
      <p:sp>
        <p:nvSpPr>
          <p:cNvPr id="30722" name="Title 14"/>
          <p:cNvSpPr>
            <a:spLocks noGrp="1"/>
          </p:cNvSpPr>
          <p:nvPr>
            <p:ph type="title"/>
          </p:nvPr>
        </p:nvSpPr>
        <p:spPr>
          <a:xfrm>
            <a:off x="152400" y="390525"/>
            <a:ext cx="8001000" cy="400050"/>
          </a:xfrm>
        </p:spPr>
        <p:txBody>
          <a:bodyPr/>
          <a:lstStyle/>
          <a:p>
            <a:r>
              <a:rPr lang="en-US" sz="3200" dirty="0"/>
              <a:t>Alignment and Coordination with Structure Project</a:t>
            </a:r>
          </a:p>
        </p:txBody>
      </p:sp>
    </p:spTree>
    <p:extLst>
      <p:ext uri="{BB962C8B-B14F-4D97-AF65-F5344CB8AC3E}">
        <p14:creationId xmlns:p14="http://schemas.microsoft.com/office/powerpoint/2010/main" val="3068076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2954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228600" y="1352550"/>
            <a:ext cx="8763000" cy="3063240"/>
          </a:xfrm>
        </p:spPr>
        <p:txBody>
          <a:bodyPr/>
          <a:lstStyle/>
          <a:p>
            <a:pPr marL="0" indent="0">
              <a:buNone/>
              <a:tabLst>
                <a:tab pos="2286000" algn="l"/>
                <a:tab pos="2743200" algn="l"/>
              </a:tabLst>
            </a:pPr>
            <a:r>
              <a:rPr lang="en-US" b="1" dirty="0">
                <a:latin typeface="Arial" charset="0"/>
              </a:rPr>
              <a:t>Project Objective</a:t>
            </a:r>
            <a:endParaRPr lang="en-US" dirty="0">
              <a:latin typeface="Arial" charset="0"/>
            </a:endParaRPr>
          </a:p>
          <a:p>
            <a:pPr>
              <a:tabLst>
                <a:tab pos="2286000" algn="l"/>
                <a:tab pos="2743200" algn="l"/>
              </a:tabLst>
            </a:pPr>
            <a:r>
              <a:rPr lang="en-US" sz="2200" dirty="0">
                <a:latin typeface="Arial" charset="0"/>
              </a:rPr>
              <a:t>To review the </a:t>
            </a:r>
            <a:r>
              <a:rPr lang="en-US" sz="2200" dirty="0">
                <a:solidFill>
                  <a:srgbClr val="FF0000"/>
                </a:solidFill>
                <a:latin typeface="Arial" charset="0"/>
              </a:rPr>
              <a:t>clarity, appropriateness and effectiveness of safeguards </a:t>
            </a:r>
            <a:r>
              <a:rPr lang="en-US" sz="2200" dirty="0">
                <a:latin typeface="Arial" charset="0"/>
              </a:rPr>
              <a:t>in Sections 100 and 200 and those safeguards that pertain to NAS in Section 290 of the Code</a:t>
            </a:r>
          </a:p>
          <a:p>
            <a:pPr marL="0" lvl="0" indent="0">
              <a:buNone/>
              <a:tabLst>
                <a:tab pos="2286000" algn="l"/>
                <a:tab pos="2743200" algn="l"/>
              </a:tabLst>
            </a:pPr>
            <a:r>
              <a:rPr lang="en-US" b="1" dirty="0">
                <a:latin typeface="Arial" charset="0"/>
              </a:rPr>
              <a:t>Agenda Item Objective</a:t>
            </a:r>
          </a:p>
          <a:p>
            <a:r>
              <a:rPr lang="en-US" sz="2200" dirty="0" smtClean="0"/>
              <a:t>To </a:t>
            </a:r>
            <a:r>
              <a:rPr lang="en-US" sz="2200" dirty="0"/>
              <a:t>discuss issues and related Task Force </a:t>
            </a:r>
            <a:r>
              <a:rPr lang="en-US" sz="2200" dirty="0" smtClean="0"/>
              <a:t>(TF) proposals</a:t>
            </a:r>
            <a:r>
              <a:rPr lang="en-US" sz="2200" dirty="0"/>
              <a:t>, and to </a:t>
            </a:r>
            <a:r>
              <a:rPr lang="en-US" sz="2200" dirty="0">
                <a:solidFill>
                  <a:srgbClr val="FF0000"/>
                </a:solidFill>
              </a:rPr>
              <a:t>consider a first-read draft of proposed revised provisions </a:t>
            </a:r>
            <a:r>
              <a:rPr lang="en-US" sz="2200" dirty="0"/>
              <a:t>in Sections 100 and 200 of the Code as these relate to </a:t>
            </a:r>
            <a:r>
              <a:rPr lang="en-US" sz="2200" dirty="0" smtClean="0"/>
              <a:t>safeguards</a:t>
            </a:r>
          </a:p>
          <a:p>
            <a:pPr marL="0" lvl="0" indent="0">
              <a:buNone/>
            </a:pPr>
            <a:endParaRPr lang="en-US" sz="2600" dirty="0"/>
          </a:p>
          <a:p>
            <a:endParaRPr lang="en-US" dirty="0"/>
          </a:p>
        </p:txBody>
      </p:sp>
      <p:sp>
        <p:nvSpPr>
          <p:cNvPr id="30722" name="Title 14"/>
          <p:cNvSpPr>
            <a:spLocks noGrp="1"/>
          </p:cNvSpPr>
          <p:nvPr>
            <p:ph type="title"/>
          </p:nvPr>
        </p:nvSpPr>
        <p:spPr/>
        <p:txBody>
          <a:bodyPr/>
          <a:lstStyle/>
          <a:p>
            <a:r>
              <a:rPr lang="en-US" sz="3200" dirty="0" smtClean="0"/>
              <a:t>Project and Agenda Item Objectives</a:t>
            </a:r>
            <a:endParaRPr lang="en-US" sz="3200" dirty="0"/>
          </a:p>
        </p:txBody>
      </p:sp>
    </p:spTree>
    <p:extLst>
      <p:ext uri="{BB962C8B-B14F-4D97-AF65-F5344CB8AC3E}">
        <p14:creationId xmlns:p14="http://schemas.microsoft.com/office/powerpoint/2010/main" val="1001980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152400" y="1352550"/>
            <a:ext cx="8763000" cy="3276600"/>
          </a:xfrm>
        </p:spPr>
        <p:txBody>
          <a:bodyPr/>
          <a:lstStyle/>
          <a:p>
            <a:pPr>
              <a:tabLst>
                <a:tab pos="2286000" algn="l"/>
                <a:tab pos="2743200" algn="l"/>
              </a:tabLst>
            </a:pPr>
            <a:r>
              <a:rPr lang="en-US" sz="2200" dirty="0">
                <a:latin typeface="Arial" charset="0"/>
              </a:rPr>
              <a:t>January 2015 </a:t>
            </a:r>
            <a:r>
              <a:rPr lang="en-US" sz="2200" dirty="0" smtClean="0">
                <a:latin typeface="Arial" charset="0"/>
              </a:rPr>
              <a:t>– Approval </a:t>
            </a:r>
            <a:r>
              <a:rPr lang="en-US" sz="2200" dirty="0">
                <a:latin typeface="Arial" charset="0"/>
              </a:rPr>
              <a:t>of project proposal </a:t>
            </a:r>
            <a:endParaRPr lang="en-US" sz="2200" dirty="0" smtClean="0">
              <a:latin typeface="Arial" charset="0"/>
            </a:endParaRPr>
          </a:p>
          <a:p>
            <a:pPr>
              <a:tabLst>
                <a:tab pos="2286000" algn="l"/>
                <a:tab pos="2743200" algn="l"/>
              </a:tabLst>
            </a:pPr>
            <a:r>
              <a:rPr lang="en-US" sz="2200" dirty="0" smtClean="0">
                <a:latin typeface="Arial" charset="0"/>
              </a:rPr>
              <a:t>March/April 2015 </a:t>
            </a:r>
            <a:r>
              <a:rPr lang="en-US" sz="2200" dirty="0">
                <a:latin typeface="Arial" charset="0"/>
              </a:rPr>
              <a:t>– Initial </a:t>
            </a:r>
            <a:r>
              <a:rPr lang="en-US" sz="2200" dirty="0" smtClean="0">
                <a:latin typeface="Arial" charset="0"/>
              </a:rPr>
              <a:t>discussions with </a:t>
            </a:r>
            <a:r>
              <a:rPr lang="en-US" sz="2200" dirty="0">
                <a:latin typeface="Arial" charset="0"/>
              </a:rPr>
              <a:t>IESBA CAG and </a:t>
            </a:r>
            <a:r>
              <a:rPr lang="en-US" sz="2200" dirty="0" smtClean="0">
                <a:latin typeface="Arial" charset="0"/>
              </a:rPr>
              <a:t>Board </a:t>
            </a:r>
            <a:endParaRPr lang="en-US" sz="2200" dirty="0">
              <a:latin typeface="Arial" charset="0"/>
            </a:endParaRPr>
          </a:p>
          <a:p>
            <a:pPr>
              <a:tabLst>
                <a:tab pos="2286000" algn="l"/>
                <a:tab pos="2743200" algn="l"/>
              </a:tabLst>
            </a:pPr>
            <a:r>
              <a:rPr lang="en-US" sz="2200" dirty="0" smtClean="0">
                <a:latin typeface="Arial" charset="0"/>
              </a:rPr>
              <a:t>June/ July 2015 – Indicative Board direction provided to TF on key issues</a:t>
            </a:r>
            <a:endParaRPr lang="en-US" sz="2200" dirty="0">
              <a:latin typeface="Arial" charset="0"/>
            </a:endParaRPr>
          </a:p>
          <a:p>
            <a:pPr>
              <a:tabLst>
                <a:tab pos="2286000" algn="l"/>
                <a:tab pos="2743200" algn="l"/>
              </a:tabLst>
            </a:pPr>
            <a:r>
              <a:rPr lang="en-US" sz="2200" dirty="0" smtClean="0">
                <a:latin typeface="Arial" charset="0"/>
              </a:rPr>
              <a:t>August 2015 – TF Chair/ CAG Chairman teleconference </a:t>
            </a:r>
          </a:p>
          <a:p>
            <a:pPr>
              <a:tabLst>
                <a:tab pos="2286000" algn="l"/>
                <a:tab pos="2743200" algn="l"/>
              </a:tabLst>
            </a:pPr>
            <a:r>
              <a:rPr lang="en-US" sz="2200" dirty="0" smtClean="0">
                <a:latin typeface="Arial" charset="0"/>
              </a:rPr>
              <a:t>September 2015 – TF Chair/ SMPC Ethics Task Force Chair teleconference and feedback on TF’s proposals from IESBA CAG </a:t>
            </a:r>
          </a:p>
          <a:p>
            <a:pPr>
              <a:tabLst>
                <a:tab pos="2286000" algn="l"/>
                <a:tab pos="2743200" algn="l"/>
              </a:tabLst>
            </a:pPr>
            <a:endParaRPr lang="en-US" sz="2200" dirty="0" smtClean="0">
              <a:latin typeface="Arial" charset="0"/>
            </a:endParaRPr>
          </a:p>
        </p:txBody>
      </p:sp>
      <p:sp>
        <p:nvSpPr>
          <p:cNvPr id="30722" name="Title 14"/>
          <p:cNvSpPr>
            <a:spLocks noGrp="1"/>
          </p:cNvSpPr>
          <p:nvPr>
            <p:ph type="title"/>
          </p:nvPr>
        </p:nvSpPr>
        <p:spPr/>
        <p:txBody>
          <a:bodyPr/>
          <a:lstStyle/>
          <a:p>
            <a:r>
              <a:rPr lang="en-US" sz="2600" dirty="0" smtClean="0"/>
              <a:t>TF’s Activities To-Date</a:t>
            </a:r>
            <a:endParaRPr lang="en-US" sz="2600" dirty="0"/>
          </a:p>
        </p:txBody>
      </p:sp>
      <p:sp>
        <p:nvSpPr>
          <p:cNvPr id="2" name="Subtitle 1"/>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9741993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442232757"/>
              </p:ext>
            </p:extLst>
          </p:nvPr>
        </p:nvGraphicFramePr>
        <p:xfrm>
          <a:off x="381000" y="1346200"/>
          <a:ext cx="8458200" cy="306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Safeguards: Approach and Timing</a:t>
            </a:r>
            <a:endParaRPr lang="en-US" dirty="0"/>
          </a:p>
        </p:txBody>
      </p:sp>
    </p:spTree>
    <p:extLst>
      <p:ext uri="{BB962C8B-B14F-4D97-AF65-F5344CB8AC3E}">
        <p14:creationId xmlns:p14="http://schemas.microsoft.com/office/powerpoint/2010/main" val="2326738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00150"/>
            <a:ext cx="8534400" cy="2987040"/>
          </a:xfrm>
        </p:spPr>
        <p:txBody>
          <a:bodyPr/>
          <a:lstStyle/>
          <a:p>
            <a:pPr lvl="0"/>
            <a:r>
              <a:rPr lang="en-US" sz="2000" dirty="0"/>
              <a:t>Introduction and Fundamental Principles </a:t>
            </a:r>
          </a:p>
          <a:p>
            <a:pPr lvl="2"/>
            <a:r>
              <a:rPr lang="en-US" sz="1600" dirty="0"/>
              <a:t>Introduction </a:t>
            </a:r>
          </a:p>
          <a:p>
            <a:pPr lvl="2"/>
            <a:r>
              <a:rPr lang="en-US" sz="1600" dirty="0"/>
              <a:t>Fundamental Principles </a:t>
            </a:r>
          </a:p>
          <a:p>
            <a:r>
              <a:rPr lang="en-US" sz="2000" dirty="0"/>
              <a:t>Conceptual Framework</a:t>
            </a:r>
          </a:p>
          <a:p>
            <a:pPr lvl="2"/>
            <a:r>
              <a:rPr lang="en-US" sz="1600" dirty="0"/>
              <a:t>Requirements and Application Material </a:t>
            </a:r>
          </a:p>
          <a:p>
            <a:pPr lvl="3"/>
            <a:r>
              <a:rPr lang="en-US" sz="1400" dirty="0"/>
              <a:t>Reasonable and Informed Third </a:t>
            </a:r>
            <a:r>
              <a:rPr lang="en-US" sz="1400" dirty="0" smtClean="0"/>
              <a:t>Party </a:t>
            </a:r>
            <a:endParaRPr lang="en-US" sz="1400" dirty="0"/>
          </a:p>
          <a:p>
            <a:pPr lvl="3"/>
            <a:r>
              <a:rPr lang="en-US" sz="1400" dirty="0"/>
              <a:t>Identifying Threats </a:t>
            </a:r>
          </a:p>
          <a:p>
            <a:pPr lvl="3"/>
            <a:r>
              <a:rPr lang="en-US" sz="1400" dirty="0"/>
              <a:t>Evaluating Threats</a:t>
            </a:r>
          </a:p>
          <a:p>
            <a:pPr lvl="3"/>
            <a:r>
              <a:rPr lang="en-US" sz="1400" dirty="0"/>
              <a:t>Addressing Threats </a:t>
            </a:r>
          </a:p>
          <a:p>
            <a:pPr lvl="3"/>
            <a:r>
              <a:rPr lang="en-US" sz="1400" dirty="0"/>
              <a:t>Re-evaluation of Threats </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Outline for Proposed Revisions to the CF</a:t>
            </a:r>
            <a:endParaRPr lang="en-US" dirty="0"/>
          </a:p>
        </p:txBody>
      </p:sp>
    </p:spTree>
    <p:extLst>
      <p:ext uri="{BB962C8B-B14F-4D97-AF65-F5344CB8AC3E}">
        <p14:creationId xmlns:p14="http://schemas.microsoft.com/office/powerpoint/2010/main" val="3573283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00150"/>
            <a:ext cx="9067800" cy="3063240"/>
          </a:xfrm>
        </p:spPr>
        <p:txBody>
          <a:bodyPr/>
          <a:lstStyle/>
          <a:p>
            <a:pPr>
              <a:buFont typeface="Arial" panose="020B0604020202020204" pitchFamily="34" charset="0"/>
              <a:buChar char="•"/>
            </a:pPr>
            <a:r>
              <a:rPr lang="en-US" sz="2200" dirty="0" smtClean="0"/>
              <a:t>Alignment to re identifying, assessing and responding to risks of material misstatement</a:t>
            </a:r>
          </a:p>
          <a:p>
            <a:pPr lvl="1">
              <a:buFont typeface="Arial" panose="020B0604020202020204" pitchFamily="34" charset="0"/>
              <a:buChar char="–"/>
              <a:tabLst>
                <a:tab pos="3086100" algn="l"/>
              </a:tabLst>
            </a:pPr>
            <a:r>
              <a:rPr lang="en-US" sz="1800" dirty="0">
                <a:latin typeface="Arial" charset="0"/>
              </a:rPr>
              <a:t>Re-focus PA’s on identifying, evaluating and addressing threats, rather than simply applying safeguards, thereby reducing ambiguities regarding the objective of the CF</a:t>
            </a:r>
          </a:p>
          <a:p>
            <a:pPr lvl="1">
              <a:buFont typeface="Arial" panose="020B0604020202020204" pitchFamily="34" charset="0"/>
              <a:buChar char="–"/>
              <a:tabLst>
                <a:tab pos="3086100" algn="l"/>
              </a:tabLst>
            </a:pPr>
            <a:r>
              <a:rPr lang="en-US" sz="1800" dirty="0">
                <a:latin typeface="Arial" charset="0"/>
              </a:rPr>
              <a:t>More prominent and robust principles-based requirements that continue to require PAs to exercise of professional judgment </a:t>
            </a:r>
          </a:p>
          <a:p>
            <a:pPr>
              <a:buFont typeface="Arial" panose="020B0604020202020204" pitchFamily="34" charset="0"/>
              <a:buChar char="•"/>
            </a:pPr>
            <a:r>
              <a:rPr lang="en-US" sz="2200" dirty="0"/>
              <a:t>More guidance to assist PAs consistently apply the CF</a:t>
            </a:r>
          </a:p>
          <a:p>
            <a:pPr lvl="1">
              <a:buFont typeface="Arial" panose="020B0604020202020204" pitchFamily="34" charset="0"/>
              <a:buChar char="–"/>
              <a:tabLst>
                <a:tab pos="3086100" algn="l"/>
              </a:tabLst>
            </a:pPr>
            <a:r>
              <a:rPr lang="en-US" sz="1800" dirty="0">
                <a:latin typeface="Arial" charset="0"/>
              </a:rPr>
              <a:t>New more robust description of safeguards </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Clarifying the Conceptual Framework (CF)</a:t>
            </a:r>
            <a:endParaRPr lang="en-US" dirty="0"/>
          </a:p>
        </p:txBody>
      </p:sp>
    </p:spTree>
    <p:extLst>
      <p:ext uri="{BB962C8B-B14F-4D97-AF65-F5344CB8AC3E}">
        <p14:creationId xmlns:p14="http://schemas.microsoft.com/office/powerpoint/2010/main" val="1470527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63240"/>
          </a:xfrm>
        </p:spPr>
        <p:txBody>
          <a:bodyPr/>
          <a:lstStyle/>
          <a:p>
            <a:pPr>
              <a:buClr>
                <a:schemeClr val="tx2">
                  <a:lumMod val="65000"/>
                  <a:lumOff val="35000"/>
                </a:schemeClr>
              </a:buClr>
            </a:pPr>
            <a:r>
              <a:rPr lang="en-US" dirty="0">
                <a:solidFill>
                  <a:srgbClr val="FF0000"/>
                </a:solidFill>
              </a:rPr>
              <a:t>Specific actions or measures</a:t>
            </a:r>
            <a:r>
              <a:rPr lang="en-US" dirty="0"/>
              <a:t> that the PA takes to effectively eliminate identified threats to the fundamental principles or reduce them to an acceptable </a:t>
            </a:r>
            <a:r>
              <a:rPr lang="en-US" dirty="0" smtClean="0"/>
              <a:t>level </a:t>
            </a:r>
            <a:endParaRPr lang="en-US" dirty="0"/>
          </a:p>
          <a:p>
            <a:pPr>
              <a:buClr>
                <a:schemeClr val="tx2">
                  <a:lumMod val="65000"/>
                  <a:lumOff val="35000"/>
                </a:schemeClr>
              </a:buClr>
            </a:pPr>
            <a:r>
              <a:rPr lang="en-US" dirty="0" smtClean="0"/>
              <a:t>Safeguards</a:t>
            </a:r>
            <a:r>
              <a:rPr lang="en-US" dirty="0"/>
              <a:t>, which may be </a:t>
            </a:r>
            <a:r>
              <a:rPr lang="en-US" dirty="0">
                <a:solidFill>
                  <a:srgbClr val="FF0000"/>
                </a:solidFill>
              </a:rPr>
              <a:t>individual or a combination of specific actions or other measures, are effective when they eliminate or reduce the level of the threat to an acceptable level</a:t>
            </a:r>
            <a:r>
              <a:rPr lang="en-US" dirty="0"/>
              <a:t>, such that the fundamental principles are not compromised, or are not likely to be </a:t>
            </a:r>
            <a:r>
              <a:rPr lang="en-US" dirty="0" smtClean="0"/>
              <a:t>compromised</a:t>
            </a:r>
            <a:endParaRPr lang="en-US"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Description of a Safeguard</a:t>
            </a:r>
            <a:endParaRPr lang="en-US" dirty="0"/>
          </a:p>
        </p:txBody>
      </p:sp>
    </p:spTree>
    <p:extLst>
      <p:ext uri="{BB962C8B-B14F-4D97-AF65-F5344CB8AC3E}">
        <p14:creationId xmlns:p14="http://schemas.microsoft.com/office/powerpoint/2010/main" val="4023974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76200" y="1352550"/>
            <a:ext cx="8382000" cy="3063240"/>
          </a:xfrm>
        </p:spPr>
        <p:txBody>
          <a:bodyPr/>
          <a:lstStyle/>
          <a:p>
            <a:pPr>
              <a:buFont typeface="Arial" pitchFamily="34" charset="0"/>
              <a:buChar char="•"/>
            </a:pPr>
            <a:r>
              <a:rPr lang="en-US" dirty="0" smtClean="0"/>
              <a:t>The term “safeguards</a:t>
            </a:r>
            <a:r>
              <a:rPr lang="en-US" dirty="0"/>
              <a:t>” is used </a:t>
            </a:r>
            <a:r>
              <a:rPr lang="en-US" dirty="0" smtClean="0"/>
              <a:t>in an inconsistent manner throughout the extant Code</a:t>
            </a:r>
          </a:p>
          <a:p>
            <a:pPr marL="342900" lvl="1" indent="-342900">
              <a:spcBef>
                <a:spcPts val="600"/>
              </a:spcBef>
              <a:buFont typeface="Arial" pitchFamily="34" charset="0"/>
              <a:buChar char="•"/>
              <a:tabLst>
                <a:tab pos="3086100" algn="l"/>
              </a:tabLst>
            </a:pPr>
            <a:r>
              <a:rPr lang="en-US" sz="2400" dirty="0" smtClean="0">
                <a:cs typeface="ＭＳ Ｐゴシック" charset="0"/>
              </a:rPr>
              <a:t>New description </a:t>
            </a:r>
            <a:r>
              <a:rPr lang="en-US" sz="2400" dirty="0">
                <a:cs typeface="ＭＳ Ｐゴシック" charset="0"/>
              </a:rPr>
              <a:t>combined with </a:t>
            </a:r>
            <a:r>
              <a:rPr lang="en-US" sz="2400" dirty="0" smtClean="0">
                <a:cs typeface="ＭＳ Ｐゴシック" charset="0"/>
              </a:rPr>
              <a:t>clarified CF is intended to: </a:t>
            </a:r>
            <a:endParaRPr lang="en-US" sz="2400" dirty="0">
              <a:cs typeface="ＭＳ Ｐゴシック" charset="0"/>
            </a:endParaRPr>
          </a:p>
          <a:p>
            <a:pPr lvl="1">
              <a:buFont typeface="Arial" pitchFamily="34" charset="0"/>
              <a:buChar char="–"/>
              <a:tabLst>
                <a:tab pos="3086100" algn="l"/>
              </a:tabLst>
            </a:pPr>
            <a:r>
              <a:rPr lang="en-US" sz="1800" dirty="0" smtClean="0">
                <a:latin typeface="Arial" charset="0"/>
              </a:rPr>
              <a:t>Enhance the robustness of the Code, by addressing actual and perceived concerns that have been raised relating to PAs application of safeguards</a:t>
            </a:r>
            <a:endParaRPr lang="en-US" sz="1800" dirty="0">
              <a:latin typeface="Arial" charset="0"/>
            </a:endParaRPr>
          </a:p>
          <a:p>
            <a:pPr lvl="1">
              <a:buFont typeface="Arial" pitchFamily="34" charset="0"/>
              <a:buChar char="–"/>
              <a:tabLst>
                <a:tab pos="3086100" algn="l"/>
              </a:tabLst>
            </a:pPr>
            <a:r>
              <a:rPr lang="en-US" sz="1800" dirty="0" smtClean="0">
                <a:cs typeface="ＭＳ Ｐゴシック" charset="0"/>
              </a:rPr>
              <a:t>Better link the concept of safeguards to threats to compliance with the fundamental principles </a:t>
            </a:r>
          </a:p>
          <a:p>
            <a:pPr marL="0" indent="0">
              <a:buNone/>
              <a:tabLst>
                <a:tab pos="3086100" algn="l"/>
              </a:tabLst>
            </a:pPr>
            <a:endParaRPr lang="en-US" dirty="0"/>
          </a:p>
        </p:txBody>
      </p:sp>
      <p:sp>
        <p:nvSpPr>
          <p:cNvPr id="30722" name="Title 14"/>
          <p:cNvSpPr>
            <a:spLocks noGrp="1"/>
          </p:cNvSpPr>
          <p:nvPr>
            <p:ph type="title"/>
          </p:nvPr>
        </p:nvSpPr>
        <p:spPr/>
        <p:txBody>
          <a:bodyPr/>
          <a:lstStyle/>
          <a:p>
            <a:r>
              <a:rPr lang="en-US" sz="2600" dirty="0" smtClean="0"/>
              <a:t>Rationale for New Description of a Safeguard</a:t>
            </a:r>
            <a:endParaRPr lang="en-US" sz="2600" dirty="0"/>
          </a:p>
        </p:txBody>
      </p:sp>
    </p:spTree>
    <p:extLst>
      <p:ext uri="{BB962C8B-B14F-4D97-AF65-F5344CB8AC3E}">
        <p14:creationId xmlns:p14="http://schemas.microsoft.com/office/powerpoint/2010/main" val="42722324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200150"/>
            <a:ext cx="9067800" cy="3063240"/>
          </a:xfrm>
        </p:spPr>
        <p:txBody>
          <a:bodyPr/>
          <a:lstStyle/>
          <a:p>
            <a:pPr lvl="0"/>
            <a:r>
              <a:rPr lang="en-US" sz="2200" dirty="0" smtClean="0"/>
              <a:t>TF is of the view that certain </a:t>
            </a:r>
            <a:r>
              <a:rPr lang="en-US" sz="2200" dirty="0" smtClean="0">
                <a:solidFill>
                  <a:srgbClr val="FF0000"/>
                </a:solidFill>
              </a:rPr>
              <a:t>conditions </a:t>
            </a:r>
            <a:r>
              <a:rPr lang="en-US" sz="2200" dirty="0"/>
              <a:t>or factors may exist in a work environment that are conducive to compliance with the fundamental </a:t>
            </a:r>
            <a:r>
              <a:rPr lang="en-US" sz="2200" dirty="0" smtClean="0"/>
              <a:t>principles </a:t>
            </a:r>
          </a:p>
          <a:p>
            <a:pPr lvl="1"/>
            <a:r>
              <a:rPr lang="en-US" sz="1800" dirty="0" smtClean="0"/>
              <a:t>Because they are not </a:t>
            </a:r>
            <a:r>
              <a:rPr lang="en-US" sz="1800" dirty="0" smtClean="0">
                <a:solidFill>
                  <a:srgbClr val="FF0000"/>
                </a:solidFill>
              </a:rPr>
              <a:t>specific actions or measures designed to address a specific threat</a:t>
            </a:r>
            <a:r>
              <a:rPr lang="en-US" sz="1800" dirty="0" smtClean="0"/>
              <a:t>, TF believes that these conditions or factors would </a:t>
            </a:r>
            <a:r>
              <a:rPr lang="en-US" sz="1800" dirty="0"/>
              <a:t>not </a:t>
            </a:r>
            <a:r>
              <a:rPr lang="en-US" sz="1800" dirty="0" smtClean="0"/>
              <a:t>always eliminate or reduce </a:t>
            </a:r>
            <a:r>
              <a:rPr lang="en-US" sz="1800" dirty="0"/>
              <a:t>a threat to compliance with the fundamental </a:t>
            </a:r>
            <a:r>
              <a:rPr lang="en-US" sz="1800" dirty="0" smtClean="0"/>
              <a:t>principles, therefore, they are not safeguards</a:t>
            </a:r>
          </a:p>
          <a:p>
            <a:pPr lvl="1"/>
            <a:r>
              <a:rPr lang="en-US" sz="1800" dirty="0" smtClean="0"/>
              <a:t>Significance </a:t>
            </a:r>
            <a:r>
              <a:rPr lang="en-US" sz="1800" dirty="0"/>
              <a:t>of a threat may increase if such </a:t>
            </a:r>
            <a:r>
              <a:rPr lang="en-US" sz="1800" dirty="0" smtClean="0"/>
              <a:t>conditions or factors </a:t>
            </a:r>
            <a:r>
              <a:rPr lang="en-US" sz="1800" dirty="0"/>
              <a:t>are not </a:t>
            </a:r>
            <a:r>
              <a:rPr lang="en-US" sz="1800" dirty="0" smtClean="0"/>
              <a:t>present</a:t>
            </a:r>
          </a:p>
          <a:p>
            <a:pPr lvl="1"/>
            <a:r>
              <a:rPr lang="en-US" sz="1800" dirty="0" smtClean="0"/>
              <a:t>Those conditions or factors support </a:t>
            </a:r>
            <a:r>
              <a:rPr lang="en-US" sz="1800" dirty="0"/>
              <a:t>the application of </a:t>
            </a:r>
            <a:r>
              <a:rPr lang="en-US" sz="1800" dirty="0" smtClean="0"/>
              <a:t>safeguards, and therefore should be considered as part of the PA’s evaluation of threats</a:t>
            </a:r>
            <a:endParaRPr lang="en-US" sz="1800" dirty="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Conditions or Factors in a Work Environment </a:t>
            </a:r>
            <a:endParaRPr lang="en-US" dirty="0"/>
          </a:p>
        </p:txBody>
      </p:sp>
    </p:spTree>
    <p:extLst>
      <p:ext uri="{BB962C8B-B14F-4D97-AF65-F5344CB8AC3E}">
        <p14:creationId xmlns:p14="http://schemas.microsoft.com/office/powerpoint/2010/main" val="1807323576"/>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Read-Only]" id="{3A49F4BA-1946-4B2D-B817-4DBFE859F90B}" vid="{CD84676A-7104-4FF2-A027-9C83EE7054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20150311-IESBA CAG - SAFEGUARDS - Gary</Template>
  <TotalTime>341</TotalTime>
  <Words>1219</Words>
  <Application>Microsoft Office PowerPoint</Application>
  <PresentationFormat>On-screen Show (16:9)</PresentationFormat>
  <Paragraphs>98</Paragraphs>
  <Slides>17</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ＭＳ Ｐゴシック</vt:lpstr>
      <vt:lpstr>ＭＳ Ｐゴシック</vt:lpstr>
      <vt:lpstr>Arial</vt:lpstr>
      <vt:lpstr>Bauer Bodoni Std</vt:lpstr>
      <vt:lpstr>Calibri</vt:lpstr>
      <vt:lpstr>ヒラギノ角ゴ Pro W3</vt:lpstr>
      <vt:lpstr>IESBA_Powerpoint_template_GREEN RIBBON_WIDESCREEN</vt:lpstr>
      <vt:lpstr>Safeguards</vt:lpstr>
      <vt:lpstr>Project and Agenda Item Objectives</vt:lpstr>
      <vt:lpstr>TF’s Activities To-Date</vt:lpstr>
      <vt:lpstr>Safeguards: Approach and Timing</vt:lpstr>
      <vt:lpstr>Outline for Proposed Revisions to the CF</vt:lpstr>
      <vt:lpstr>Clarifying the Conceptual Framework (CF)</vt:lpstr>
      <vt:lpstr>Description of a Safeguard</vt:lpstr>
      <vt:lpstr>Rationale for New Description of a Safeguard</vt:lpstr>
      <vt:lpstr>Conditions or Factors in a Work Environment </vt:lpstr>
      <vt:lpstr>New Guidance Relating to “Stepping Back”</vt:lpstr>
      <vt:lpstr>Reasonable and Informed Third Party </vt:lpstr>
      <vt:lpstr>Other General Enhancements Relating to Safeguards</vt:lpstr>
      <vt:lpstr>Proposed Revisions to Section 200 – Application of the CF Approach by PAs in Public Practice </vt:lpstr>
      <vt:lpstr>Issues for Future Consideration by the TF – Required Communications with TCWG</vt:lpstr>
      <vt:lpstr>Other Issues for Future Consideration by the TF</vt:lpstr>
      <vt:lpstr>Alignment and Coordination with Structure Project</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Non-Assurance Services</dc:title>
  <dc:creator>Diane Jules</dc:creator>
  <cp:lastModifiedBy>Diane Jules</cp:lastModifiedBy>
  <cp:revision>40</cp:revision>
  <cp:lastPrinted>2011-09-27T17:54:21Z</cp:lastPrinted>
  <dcterms:created xsi:type="dcterms:W3CDTF">2015-09-10T14:54:50Z</dcterms:created>
  <dcterms:modified xsi:type="dcterms:W3CDTF">2015-09-11T20:27:40Z</dcterms:modified>
</cp:coreProperties>
</file>