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7"/>
  </p:notesMasterIdLst>
  <p:handoutMasterIdLst>
    <p:handoutMasterId r:id="rId18"/>
  </p:handoutMasterIdLst>
  <p:sldIdLst>
    <p:sldId id="343" r:id="rId2"/>
    <p:sldId id="308" r:id="rId3"/>
    <p:sldId id="341" r:id="rId4"/>
    <p:sldId id="316" r:id="rId5"/>
    <p:sldId id="336" r:id="rId6"/>
    <p:sldId id="342" r:id="rId7"/>
    <p:sldId id="337" r:id="rId8"/>
    <p:sldId id="330" r:id="rId9"/>
    <p:sldId id="344" r:id="rId10"/>
    <p:sldId id="345" r:id="rId11"/>
    <p:sldId id="346" r:id="rId12"/>
    <p:sldId id="347" r:id="rId13"/>
    <p:sldId id="297" r:id="rId14"/>
    <p:sldId id="323" r:id="rId15"/>
    <p:sldId id="286" r:id="rId16"/>
  </p:sldIdLst>
  <p:sldSz cx="9144000" cy="5143500" type="screen16x9"/>
  <p:notesSz cx="7023100" cy="9309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13" autoAdjust="0"/>
    <p:restoredTop sz="94660"/>
  </p:normalViewPr>
  <p:slideViewPr>
    <p:cSldViewPr showGuides="1">
      <p:cViewPr varScale="1">
        <p:scale>
          <a:sx n="93" d="100"/>
          <a:sy n="93" d="100"/>
        </p:scale>
        <p:origin x="588" y="78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43343" cy="467072"/>
          </a:xfrm>
          <a:prstGeom prst="rect">
            <a:avLst/>
          </a:prstGeom>
        </p:spPr>
        <p:txBody>
          <a:bodyPr vert="horz" lIns="93310" tIns="46655" rIns="93310" bIns="4665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4" y="2"/>
            <a:ext cx="3043343" cy="467072"/>
          </a:xfrm>
          <a:prstGeom prst="rect">
            <a:avLst/>
          </a:prstGeom>
        </p:spPr>
        <p:txBody>
          <a:bodyPr vert="horz" lIns="93310" tIns="46655" rIns="93310" bIns="46655" rtlCol="0"/>
          <a:lstStyle>
            <a:lvl1pPr algn="r">
              <a:defRPr sz="1200"/>
            </a:lvl1pPr>
          </a:lstStyle>
          <a:p>
            <a:fld id="{C9201B8A-EAE1-4EA5-AC99-585F2FDB78C8}" type="datetimeFigureOut">
              <a:rPr lang="en-US" smtClean="0"/>
              <a:t>9/16/2015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32"/>
            <a:ext cx="3043343" cy="467071"/>
          </a:xfrm>
          <a:prstGeom prst="rect">
            <a:avLst/>
          </a:prstGeom>
        </p:spPr>
        <p:txBody>
          <a:bodyPr vert="horz" lIns="93310" tIns="46655" rIns="93310" bIns="4665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4" y="8842032"/>
            <a:ext cx="3043343" cy="467071"/>
          </a:xfrm>
          <a:prstGeom prst="rect">
            <a:avLst/>
          </a:prstGeom>
        </p:spPr>
        <p:txBody>
          <a:bodyPr vert="horz" lIns="93310" tIns="46655" rIns="93310" bIns="46655" rtlCol="0" anchor="b"/>
          <a:lstStyle>
            <a:lvl1pPr algn="r">
              <a:defRPr sz="1200"/>
            </a:lvl1pPr>
          </a:lstStyle>
          <a:p>
            <a:fld id="{5247F893-89A7-4BA4-8982-CB4EF2C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9911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10" tIns="46655" rIns="93310" bIns="46655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4" y="0"/>
            <a:ext cx="3043343" cy="465455"/>
          </a:xfrm>
          <a:prstGeom prst="rect">
            <a:avLst/>
          </a:prstGeom>
        </p:spPr>
        <p:txBody>
          <a:bodyPr vert="horz" wrap="square" lIns="93310" tIns="46655" rIns="93310" bIns="4665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9/16/2015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10" tIns="46655" rIns="93310" bIns="46655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1" y="4421824"/>
            <a:ext cx="5618480" cy="4189095"/>
          </a:xfrm>
          <a:prstGeom prst="rect">
            <a:avLst/>
          </a:prstGeom>
        </p:spPr>
        <p:txBody>
          <a:bodyPr vert="horz" lIns="93310" tIns="46655" rIns="93310" bIns="46655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10" tIns="46655" rIns="93310" bIns="46655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4" y="8842029"/>
            <a:ext cx="3043343" cy="465455"/>
          </a:xfrm>
          <a:prstGeom prst="rect">
            <a:avLst/>
          </a:prstGeom>
        </p:spPr>
        <p:txBody>
          <a:bodyPr vert="horz" wrap="square" lIns="93310" tIns="46655" rIns="93310" bIns="4665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36563" y="711200"/>
            <a:ext cx="6318250" cy="35544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9244" indent="-29201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8067" indent="-23361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5294" indent="-23361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102523" indent="-23361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9750" indent="-23361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36976" indent="-23361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504203" indent="-23361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71432" indent="-23361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07660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36563" y="711200"/>
            <a:ext cx="6318250" cy="35544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9244" indent="-29201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8067" indent="-23361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5294" indent="-23361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102523" indent="-23361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9750" indent="-23361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36976" indent="-23361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504203" indent="-23361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71432" indent="-23361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07660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Structure of the Code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267200" y="2647950"/>
            <a:ext cx="4800600" cy="2133599"/>
          </a:xfrm>
        </p:spPr>
        <p:txBody>
          <a:bodyPr/>
          <a:lstStyle/>
          <a:p>
            <a:r>
              <a:rPr lang="en-US" sz="2200" dirty="0" smtClean="0">
                <a:latin typeface="Arial" charset="0"/>
              </a:rPr>
              <a:t>Don Thomson, Task Force Chair</a:t>
            </a:r>
          </a:p>
          <a:p>
            <a:endParaRPr lang="en-US" sz="1800" dirty="0" smtClean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IESBA Meeting</a:t>
            </a:r>
          </a:p>
          <a:p>
            <a:r>
              <a:rPr lang="en-US" sz="1800" dirty="0">
                <a:latin typeface="Arial" charset="0"/>
              </a:rPr>
              <a:t>New York, USA</a:t>
            </a:r>
          </a:p>
          <a:p>
            <a:r>
              <a:rPr lang="en-US" sz="1800" dirty="0" smtClean="0">
                <a:latin typeface="Arial" charset="0"/>
              </a:rPr>
              <a:t>September 15-16, 2015</a:t>
            </a:r>
          </a:p>
        </p:txBody>
      </p:sp>
    </p:spTree>
    <p:extLst>
      <p:ext uri="{BB962C8B-B14F-4D97-AF65-F5344CB8AC3E}">
        <p14:creationId xmlns:p14="http://schemas.microsoft.com/office/powerpoint/2010/main" val="187355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(2-F) </a:t>
            </a:r>
            <a:r>
              <a:rPr lang="en-US" dirty="0" smtClean="0">
                <a:solidFill>
                  <a:schemeClr val="tx1"/>
                </a:solidFill>
              </a:rPr>
              <a:t>Guide (</a:t>
            </a:r>
            <a:r>
              <a:rPr lang="en-US" dirty="0">
                <a:solidFill>
                  <a:schemeClr val="tx1"/>
                </a:solidFill>
              </a:rPr>
              <a:t>in addition to </a:t>
            </a:r>
            <a:r>
              <a:rPr lang="en-US" dirty="0" err="1">
                <a:solidFill>
                  <a:schemeClr val="tx1"/>
                </a:solidFill>
              </a:rPr>
              <a:t>wordsmithing</a:t>
            </a:r>
            <a:r>
              <a:rPr lang="en-US" dirty="0">
                <a:solidFill>
                  <a:schemeClr val="tx1"/>
                </a:solidFill>
              </a:rPr>
              <a:t> suggestions)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4 – Revised to avoid confusion with application material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5, </a:t>
            </a:r>
            <a:r>
              <a:rPr lang="en-US" dirty="0" err="1" smtClean="0">
                <a:solidFill>
                  <a:schemeClr val="tx1"/>
                </a:solidFill>
              </a:rPr>
              <a:t>etc</a:t>
            </a:r>
            <a:r>
              <a:rPr lang="en-US" dirty="0" smtClean="0">
                <a:solidFill>
                  <a:schemeClr val="tx1"/>
                </a:solidFill>
              </a:rPr>
              <a:t> – Professional activities include services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7 – Revised to clarify weight of application material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App.1, 1 – Restored reference to resolving a conflict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App.1, 5 – Consider returning discussion of disproportionate outcome (100.11) to body of Code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Highlights of Advance Input Received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Structure of the </a:t>
            </a:r>
            <a:r>
              <a:rPr lang="en-US" dirty="0" smtClean="0"/>
              <a:t>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22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(2-C) Tranche I (in addition to </a:t>
            </a:r>
            <a:r>
              <a:rPr lang="en-US" dirty="0" err="1" smtClean="0">
                <a:solidFill>
                  <a:schemeClr val="tx1"/>
                </a:solidFill>
              </a:rPr>
              <a:t>wordsmithing</a:t>
            </a:r>
            <a:r>
              <a:rPr lang="en-US" dirty="0" smtClean="0">
                <a:solidFill>
                  <a:schemeClr val="tx1"/>
                </a:solidFill>
              </a:rPr>
              <a:t> suggestions)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s.100 – Consider more of an introduction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R112.2 – Might be seen as prohibition – don't think so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s.310, 320, </a:t>
            </a:r>
            <a:r>
              <a:rPr lang="en-US" dirty="0" err="1" smtClean="0">
                <a:solidFill>
                  <a:schemeClr val="tx1"/>
                </a:solidFill>
              </a:rPr>
              <a:t>etc</a:t>
            </a:r>
            <a:r>
              <a:rPr lang="en-US" dirty="0" smtClean="0">
                <a:solidFill>
                  <a:schemeClr val="tx1"/>
                </a:solidFill>
              </a:rPr>
              <a:t> – Consider impact of agreed order on flow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R310.13, </a:t>
            </a:r>
            <a:r>
              <a:rPr lang="en-US" dirty="0" err="1" smtClean="0">
                <a:solidFill>
                  <a:schemeClr val="tx1"/>
                </a:solidFill>
              </a:rPr>
              <a:t>etc</a:t>
            </a:r>
            <a:r>
              <a:rPr lang="en-US" dirty="0" smtClean="0">
                <a:solidFill>
                  <a:schemeClr val="tx1"/>
                </a:solidFill>
              </a:rPr>
              <a:t> – Coordinate third party test with Safeguards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402.1 – Removed new intro material re documentation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Structure of the </a:t>
            </a:r>
            <a:r>
              <a:rPr lang="en-US" dirty="0" smtClean="0"/>
              <a:t>Code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Highlights of Advance Input Received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6695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(2-D) Tranche II (in addition to </a:t>
            </a:r>
            <a:r>
              <a:rPr lang="en-US" dirty="0" err="1">
                <a:solidFill>
                  <a:schemeClr val="tx1"/>
                </a:solidFill>
              </a:rPr>
              <a:t>wordsmithing</a:t>
            </a:r>
            <a:r>
              <a:rPr lang="en-US" dirty="0">
                <a:solidFill>
                  <a:schemeClr val="tx1"/>
                </a:solidFill>
              </a:rPr>
              <a:t> suggestions)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s.410 – Consider grouping of fees and compensation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410.1, </a:t>
            </a:r>
            <a:r>
              <a:rPr lang="en-US" dirty="0" err="1" smtClean="0">
                <a:solidFill>
                  <a:schemeClr val="tx1"/>
                </a:solidFill>
              </a:rPr>
              <a:t>etc</a:t>
            </a:r>
            <a:r>
              <a:rPr lang="en-US" dirty="0" smtClean="0">
                <a:solidFill>
                  <a:schemeClr val="tx1"/>
                </a:solidFill>
              </a:rPr>
              <a:t> – Changed to focus on independence threats</a:t>
            </a:r>
          </a:p>
          <a:p>
            <a:r>
              <a:rPr lang="en-US" dirty="0">
                <a:solidFill>
                  <a:schemeClr val="tx1"/>
                </a:solidFill>
              </a:rPr>
              <a:t>s.499 </a:t>
            </a:r>
            <a:r>
              <a:rPr lang="en-US" dirty="0" smtClean="0">
                <a:solidFill>
                  <a:schemeClr val="tx1"/>
                </a:solidFill>
              </a:rPr>
              <a:t>– Will </a:t>
            </a:r>
            <a:r>
              <a:rPr lang="en-US" dirty="0">
                <a:solidFill>
                  <a:schemeClr val="tx1"/>
                </a:solidFill>
              </a:rPr>
              <a:t>be moved to end of </a:t>
            </a:r>
            <a:r>
              <a:rPr lang="en-US" dirty="0" smtClean="0">
                <a:solidFill>
                  <a:schemeClr val="tx1"/>
                </a:solidFill>
              </a:rPr>
              <a:t>C1; will consider input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smtClean="0">
                <a:solidFill>
                  <a:schemeClr val="tx1"/>
                </a:solidFill>
              </a:rPr>
              <a:t>R522.5 </a:t>
            </a:r>
            <a:r>
              <a:rPr lang="en-US" dirty="0" smtClean="0">
                <a:solidFill>
                  <a:schemeClr val="tx1"/>
                </a:solidFill>
              </a:rPr>
              <a:t>– Consider whether changed – don't think so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ss.526 – Consider whether Company Secretary changed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Glossary – Consider returning other PIEs to body of Code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Structure of the </a:t>
            </a:r>
            <a:r>
              <a:rPr lang="en-US" dirty="0" smtClean="0"/>
              <a:t>Code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Highlights of Advance Input Received</a:t>
            </a:r>
          </a:p>
        </p:txBody>
      </p:sp>
    </p:spTree>
    <p:extLst>
      <p:ext uri="{BB962C8B-B14F-4D97-AF65-F5344CB8AC3E}">
        <p14:creationId xmlns:p14="http://schemas.microsoft.com/office/powerpoint/2010/main" val="289905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Task force has identified the following outside its scope: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Conceptual framework - disclosure considerations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Requirements with little or no application material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Independence standards applicable to audits of line items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Documentation requirements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Definitions and descriptions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e.g. alignment with ISAs, "employee", "materiality" and "significance"</a:t>
            </a:r>
            <a:endParaRPr lang="en-US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581400" cy="228600"/>
          </a:xfrm>
        </p:spPr>
        <p:txBody>
          <a:bodyPr/>
          <a:lstStyle/>
          <a:p>
            <a:r>
              <a:rPr lang="en-US" dirty="0"/>
              <a:t>Structure of the Code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391400" cy="400050"/>
          </a:xfrm>
        </p:spPr>
        <p:txBody>
          <a:bodyPr/>
          <a:lstStyle/>
          <a:p>
            <a:r>
              <a:rPr lang="en-US" sz="3200" dirty="0" smtClean="0"/>
              <a:t>Matters for Board Attention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1708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88144" y="1276350"/>
            <a:ext cx="8382000" cy="3143250"/>
          </a:xfrm>
        </p:spPr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  <a:latin typeface="Arial" charset="0"/>
              </a:rPr>
              <a:t>2015 (October)     – Forum of Firms</a:t>
            </a:r>
            <a:r>
              <a:rPr lang="en-US" sz="2000" dirty="0">
                <a:solidFill>
                  <a:schemeClr val="tx1"/>
                </a:solidFill>
                <a:latin typeface="Arial" charset="0"/>
              </a:rPr>
              <a:t>	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</a:rPr>
              <a:t>– </a:t>
            </a:r>
            <a:r>
              <a:rPr lang="en-US" sz="2000" dirty="0">
                <a:solidFill>
                  <a:schemeClr val="tx1"/>
                </a:solidFill>
                <a:latin typeface="Arial" charset="0"/>
              </a:rPr>
              <a:t>D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</a:rPr>
              <a:t>raft ED 1 tranches I &amp; II</a:t>
            </a:r>
          </a:p>
          <a:p>
            <a:r>
              <a:rPr lang="en-US" sz="2000" dirty="0">
                <a:solidFill>
                  <a:schemeClr val="tx1"/>
                </a:solidFill>
                <a:latin typeface="Arial" charset="0"/>
              </a:rPr>
              <a:t>2015 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</a:rPr>
              <a:t>(December) – </a:t>
            </a:r>
            <a:r>
              <a:rPr lang="en-US" sz="2000" dirty="0">
                <a:solidFill>
                  <a:schemeClr val="tx1"/>
                </a:solidFill>
                <a:latin typeface="Arial" charset="0"/>
              </a:rPr>
              <a:t>IESBA 	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</a:rPr>
              <a:t>	– </a:t>
            </a:r>
            <a:r>
              <a:rPr lang="en-US" sz="2000" dirty="0">
                <a:solidFill>
                  <a:schemeClr val="tx1"/>
                </a:solidFill>
                <a:latin typeface="Arial" charset="0"/>
              </a:rPr>
              <a:t>A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</a:rPr>
              <a:t>pprove ED 1 tranches I &amp; II</a:t>
            </a:r>
          </a:p>
          <a:p>
            <a:pPr marL="352044" lvl="1" indent="0">
              <a:buNone/>
            </a:pP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Be clear re scope; o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cs typeface="ＭＳ Ｐゴシック" charset="0"/>
              </a:rPr>
              <a:t>pportunity </a:t>
            </a: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for pilot testing throughout 2016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Arial" charset="0"/>
              </a:rPr>
              <a:t>2016 (June?)        – IESBA  		– Approve ED 2</a:t>
            </a:r>
          </a:p>
          <a:p>
            <a:pPr marL="352044" lvl="1" indent="0">
              <a:buNone/>
            </a:pP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ED 2 timing may be impacted by various factors, including</a:t>
            </a:r>
          </a:p>
          <a:p>
            <a:pPr marL="352044" lvl="1" indent="0">
              <a:buNone/>
            </a:pP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input received, status of other projects &amp; timing of CAG discussion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Arial" charset="0"/>
              </a:rPr>
              <a:t>2017		– Finalize and issue new Code</a:t>
            </a:r>
            <a:endParaRPr lang="en-US" sz="2000" dirty="0">
              <a:solidFill>
                <a:schemeClr val="tx1"/>
              </a:solidFill>
              <a:latin typeface="Arial" charset="0"/>
            </a:endParaRPr>
          </a:p>
          <a:p>
            <a:r>
              <a:rPr lang="en-US" sz="2000" dirty="0" smtClean="0">
                <a:solidFill>
                  <a:schemeClr val="tx1"/>
                </a:solidFill>
                <a:latin typeface="Arial" charset="0"/>
              </a:rPr>
              <a:t>2018		– </a:t>
            </a:r>
            <a:r>
              <a:rPr lang="en-US" sz="2000" dirty="0">
                <a:solidFill>
                  <a:schemeClr val="tx1"/>
                </a:solidFill>
                <a:latin typeface="Arial" charset="0"/>
              </a:rPr>
              <a:t>Code 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</a:rPr>
              <a:t>effective, launch electronic Code phase II</a:t>
            </a:r>
            <a:endParaRPr lang="en-US" sz="20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Forward timeline (tentative</a:t>
            </a:r>
            <a:r>
              <a:rPr lang="en-US" sz="3200" dirty="0" smtClean="0"/>
              <a:t>) </a:t>
            </a:r>
            <a:endParaRPr lang="en-US" sz="32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3505200" cy="224790"/>
          </a:xfrm>
        </p:spPr>
        <p:txBody>
          <a:bodyPr/>
          <a:lstStyle/>
          <a:p>
            <a:r>
              <a:rPr lang="en-US" dirty="0"/>
              <a:t>Structure of the Code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6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380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504950"/>
            <a:ext cx="8610600" cy="2904166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Enhance understandability and improve usability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Facilitate compliance and enforcement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Facilitate adoption, effective implementation, consistent application</a:t>
            </a:r>
          </a:p>
          <a:p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Draft Restructured Code reflects Consultation Paper input and subsequent input from CAG and the Board, as well as National Standard-setters, Forum of Firms, SMP Committee</a:t>
            </a:r>
          </a:p>
          <a:p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Liaising with IAASB (re responsibility) and Safeguards TF</a:t>
            </a:r>
          </a:p>
          <a:p>
            <a:endParaRPr lang="en-US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Background</a:t>
            </a:r>
            <a:endParaRPr lang="en-US" sz="3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Structure of the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58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504950"/>
            <a:ext cx="8458200" cy="290416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To consider opportunities for further improvements to the Draft Restructured Code, focusing in particular on: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  <a:latin typeface="Arial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The issues and task force proposals (see Agenda Item)</a:t>
            </a:r>
          </a:p>
          <a:p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Advance input received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  <a:latin typeface="Arial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Highlights are reflected in the following slides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Objectives</a:t>
            </a:r>
            <a:endParaRPr lang="en-US" sz="3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Structure of the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12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A. Navigability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Facilitating review of the Draft Restructured Code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Reference to extant Code or identification as new material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Preface</a:t>
            </a:r>
            <a:r>
              <a:rPr lang="en-US" sz="2000" dirty="0" smtClean="0">
                <a:solidFill>
                  <a:schemeClr val="tx1"/>
                </a:solidFill>
              </a:rPr>
              <a:t> – consistent with extant Code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Guide to the Code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Purpose of the Code, its structure and how to use the Code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An appendix providing guidance on addressing ethical dilemmas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Positioning the Code for further navigability enhancements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733800" cy="228600"/>
          </a:xfrm>
        </p:spPr>
        <p:txBody>
          <a:bodyPr/>
          <a:lstStyle/>
          <a:p>
            <a:r>
              <a:rPr lang="en-US" dirty="0"/>
              <a:t>Structure of the Code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391400" cy="400050"/>
          </a:xfrm>
        </p:spPr>
        <p:txBody>
          <a:bodyPr/>
          <a:lstStyle/>
          <a:p>
            <a:r>
              <a:rPr lang="en-US" sz="3200" dirty="0" smtClean="0"/>
              <a:t>Issues and Task Force Proposals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6977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B. Requirements and Application Material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Reverting to the term “</a:t>
            </a:r>
            <a:r>
              <a:rPr lang="en-US" dirty="0">
                <a:solidFill>
                  <a:schemeClr val="tx1"/>
                </a:solidFill>
              </a:rPr>
              <a:t>application material</a:t>
            </a:r>
            <a:r>
              <a:rPr lang="en-US" dirty="0" smtClean="0">
                <a:solidFill>
                  <a:schemeClr val="tx1"/>
                </a:solidFill>
              </a:rPr>
              <a:t>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Requirements distinguished with "R"; "shall" a requirement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Importance of application material explained in the Guide</a:t>
            </a:r>
          </a:p>
          <a:p>
            <a:pPr marL="0" indent="-4572">
              <a:buNone/>
            </a:pPr>
            <a:r>
              <a:rPr lang="en-US" dirty="0" smtClean="0">
                <a:solidFill>
                  <a:schemeClr val="tx1"/>
                </a:solidFill>
              </a:rPr>
              <a:t>C. Cross-References</a:t>
            </a:r>
          </a:p>
          <a:p>
            <a:pPr marL="338328"/>
            <a:r>
              <a:rPr lang="en-US" dirty="0" smtClean="0">
                <a:solidFill>
                  <a:schemeClr val="tx1"/>
                </a:solidFill>
              </a:rPr>
              <a:t>Reduced cross-references to the conceptual framework</a:t>
            </a:r>
          </a:p>
          <a:p>
            <a:pPr marL="338328"/>
            <a:r>
              <a:rPr lang="en-US" dirty="0">
                <a:solidFill>
                  <a:schemeClr val="tx1"/>
                </a:solidFill>
              </a:rPr>
              <a:t>N</a:t>
            </a:r>
            <a:r>
              <a:rPr lang="en-US" dirty="0" smtClean="0">
                <a:solidFill>
                  <a:schemeClr val="tx1"/>
                </a:solidFill>
              </a:rPr>
              <a:t>ew reference to objectivity in C1 (independence)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Structure of the Code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Issues and Task Force Proposals</a:t>
            </a:r>
          </a:p>
        </p:txBody>
      </p:sp>
    </p:spTree>
    <p:extLst>
      <p:ext uri="{BB962C8B-B14F-4D97-AF65-F5344CB8AC3E}">
        <p14:creationId xmlns:p14="http://schemas.microsoft.com/office/powerpoint/2010/main" val="79754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Revised wording re importance </a:t>
            </a:r>
            <a:r>
              <a:rPr lang="en-US" dirty="0">
                <a:solidFill>
                  <a:schemeClr val="tx1"/>
                </a:solidFill>
              </a:rPr>
              <a:t>of application </a:t>
            </a:r>
            <a:r>
              <a:rPr lang="en-US" dirty="0" smtClean="0">
                <a:solidFill>
                  <a:schemeClr val="tx1"/>
                </a:solidFill>
              </a:rPr>
              <a:t>material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"… context relevant to a proper understanding of the Code.  In </a:t>
            </a:r>
            <a:r>
              <a:rPr lang="en-US" dirty="0">
                <a:solidFill>
                  <a:schemeClr val="tx1"/>
                </a:solidFill>
              </a:rPr>
              <a:t>particular the application </a:t>
            </a:r>
            <a:r>
              <a:rPr lang="en-US" sz="1800" dirty="0">
                <a:solidFill>
                  <a:schemeClr val="tx1"/>
                </a:solidFill>
              </a:rPr>
              <a:t> </a:t>
            </a:r>
            <a:r>
              <a:rPr lang="en-US" dirty="0">
                <a:solidFill>
                  <a:schemeClr val="tx1"/>
                </a:solidFill>
              </a:rPr>
              <a:t>material describes how a requirement is to be applied with reference to the conceptual framework and includes examples of relevant facts and circumstances. </a:t>
            </a:r>
            <a:r>
              <a:rPr lang="en-US" dirty="0" smtClean="0">
                <a:solidFill>
                  <a:schemeClr val="tx1"/>
                </a:solidFill>
              </a:rPr>
              <a:t>… The entire text of the Code, therefore, is relevant to understanding and proper application of the Code's requirements.  …"  (2-A, para 11 revised)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Issues and Task Force Proposals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Structure of the Code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6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D. Specific References to Network Firms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Currently in "firm" except where otherwise stated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Application of materiality/significance test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E. Relocating Certain Material to Sub-sections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Second opinions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Documentation – general and cross-references to specific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Location: in independence section v elsewhere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Structure of the Code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Issues and Task Force Proposals</a:t>
            </a:r>
          </a:p>
        </p:txBody>
      </p:sp>
    </p:spTree>
    <p:extLst>
      <p:ext uri="{BB962C8B-B14F-4D97-AF65-F5344CB8AC3E}">
        <p14:creationId xmlns:p14="http://schemas.microsoft.com/office/powerpoint/2010/main" val="328532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pPr marL="0" indent="-4572">
              <a:buNone/>
            </a:pPr>
            <a:r>
              <a:rPr lang="en-US" dirty="0" smtClean="0">
                <a:solidFill>
                  <a:schemeClr val="tx1"/>
                </a:solidFill>
              </a:rPr>
              <a:t>F. Labelling and Terminology</a:t>
            </a:r>
          </a:p>
          <a:p>
            <a:pPr marL="338328"/>
            <a:r>
              <a:rPr lang="en-US" dirty="0" smtClean="0">
                <a:solidFill>
                  <a:schemeClr val="tx1"/>
                </a:solidFill>
              </a:rPr>
              <a:t>Labelling Parts</a:t>
            </a:r>
          </a:p>
          <a:p>
            <a:pPr marL="338328"/>
            <a:r>
              <a:rPr lang="en-US" dirty="0" smtClean="0">
                <a:solidFill>
                  <a:schemeClr val="tx1"/>
                </a:solidFill>
              </a:rPr>
              <a:t>Professional Accountants in Business</a:t>
            </a:r>
          </a:p>
          <a:p>
            <a:pPr marL="338328"/>
            <a:r>
              <a:rPr lang="en-US" dirty="0" smtClean="0">
                <a:solidFill>
                  <a:schemeClr val="tx1"/>
                </a:solidFill>
              </a:rPr>
              <a:t>May (permitted) and might (could occur)</a:t>
            </a:r>
          </a:p>
          <a:p>
            <a:pPr marL="338328"/>
            <a:r>
              <a:rPr lang="en-US" dirty="0" smtClean="0">
                <a:solidFill>
                  <a:schemeClr val="tx1"/>
                </a:solidFill>
              </a:rPr>
              <a:t>Glossary</a:t>
            </a:r>
          </a:p>
          <a:p>
            <a:pPr marL="690372" lvl="1"/>
            <a:r>
              <a:rPr lang="en-US" dirty="0" smtClean="0">
                <a:solidFill>
                  <a:schemeClr val="tx1"/>
                </a:solidFill>
              </a:rPr>
              <a:t>Including terms used (e.g. "audit" includes "review engagement")</a:t>
            </a:r>
          </a:p>
          <a:p>
            <a:pPr marL="338328"/>
            <a:r>
              <a:rPr lang="en-US" dirty="0" smtClean="0">
                <a:solidFill>
                  <a:schemeClr val="tx1"/>
                </a:solidFill>
              </a:rPr>
              <a:t>Clarity and translatability</a:t>
            </a:r>
            <a:endParaRPr lang="en-US" dirty="0">
              <a:solidFill>
                <a:schemeClr val="tx1"/>
              </a:solidFill>
            </a:endParaRPr>
          </a:p>
          <a:p>
            <a:pPr marL="342900" lvl="1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733800" cy="228600"/>
          </a:xfrm>
        </p:spPr>
        <p:txBody>
          <a:bodyPr/>
          <a:lstStyle/>
          <a:p>
            <a:r>
              <a:rPr lang="en-US" dirty="0"/>
              <a:t>Structure of the Code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391400" cy="400050"/>
          </a:xfrm>
        </p:spPr>
        <p:txBody>
          <a:bodyPr/>
          <a:lstStyle/>
          <a:p>
            <a:r>
              <a:rPr lang="en-US" sz="3200" dirty="0"/>
              <a:t>Issues and Task Force Proposals</a:t>
            </a:r>
          </a:p>
        </p:txBody>
      </p:sp>
    </p:spTree>
    <p:extLst>
      <p:ext uri="{BB962C8B-B14F-4D97-AF65-F5344CB8AC3E}">
        <p14:creationId xmlns:p14="http://schemas.microsoft.com/office/powerpoint/2010/main" val="333935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Advance input received from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13 members and/or their TAs (including task force)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CAG Working Group, CAG itself and SMP Committee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TF met Sunday and made some immediate changes in response to input received – see updated mark-up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Highlights in the following slides (or discussion of issues)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Some input subject to further TF consideration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Highlights of Advance Input Received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Structure of the </a:t>
            </a:r>
            <a:r>
              <a:rPr lang="en-US" dirty="0" smtClean="0"/>
              <a:t>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18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4042015 IESBA - Structure - Don Thomson_draft 1" id="{05828D31-17F9-40C8-8B99-979CA3D06691}" vid="{8228DAAA-5973-4E8B-AE9A-0B72767F3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14042015 IESBA - Structure - Don Thomson_draft 1</Template>
  <TotalTime>1548</TotalTime>
  <Words>746</Words>
  <Application>Microsoft Office PowerPoint</Application>
  <PresentationFormat>On-screen Show (16:9)</PresentationFormat>
  <Paragraphs>116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ＭＳ Ｐゴシック</vt:lpstr>
      <vt:lpstr>ＭＳ Ｐゴシック</vt:lpstr>
      <vt:lpstr>Arial</vt:lpstr>
      <vt:lpstr>Bauer Bodoni Std</vt:lpstr>
      <vt:lpstr>Calibri</vt:lpstr>
      <vt:lpstr>ヒラギノ角ゴ Pro W3</vt:lpstr>
      <vt:lpstr>IESBA_Powerpoint_template_GREEN RIBBON_WIDESCREEN</vt:lpstr>
      <vt:lpstr>Structure of the Code</vt:lpstr>
      <vt:lpstr>Background</vt:lpstr>
      <vt:lpstr>Objectives</vt:lpstr>
      <vt:lpstr>Issues and Task Force Proposals</vt:lpstr>
      <vt:lpstr>Issues and Task Force Proposals</vt:lpstr>
      <vt:lpstr>Issues and Task Force Proposals</vt:lpstr>
      <vt:lpstr>Issues and Task Force Proposals</vt:lpstr>
      <vt:lpstr>Issues and Task Force Proposals</vt:lpstr>
      <vt:lpstr>Highlights of Advance Input Received</vt:lpstr>
      <vt:lpstr>Highlights of Advance Input Received</vt:lpstr>
      <vt:lpstr>Highlights of Advance Input Received</vt:lpstr>
      <vt:lpstr>Highlights of Advance Input Received</vt:lpstr>
      <vt:lpstr>Matters for Board Attention </vt:lpstr>
      <vt:lpstr>Forward timeline (tentative) 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Structure of the Code</dc:title>
  <dc:creator>Louisa Stevens</dc:creator>
  <cp:lastModifiedBy>Administrator</cp:lastModifiedBy>
  <cp:revision>78</cp:revision>
  <cp:lastPrinted>2015-09-12T01:24:41Z</cp:lastPrinted>
  <dcterms:created xsi:type="dcterms:W3CDTF">2015-04-02T02:13:05Z</dcterms:created>
  <dcterms:modified xsi:type="dcterms:W3CDTF">2015-09-16T12:09:49Z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846170479</vt:i4>
  </property>
  <property fmtid="{D5CDD505-2E9C-101B-9397-08002B2CF9AE}" pid="3" name="_NewReviewCycle">
    <vt:lpwstr/>
  </property>
  <property fmtid="{D5CDD505-2E9C-101B-9397-08002B2CF9AE}" pid="4" name="_EmailSubject">
    <vt:lpwstr>STRUCTURE SLIDES</vt:lpwstr>
  </property>
  <property fmtid="{D5CDD505-2E9C-101B-9397-08002B2CF9AE}" pid="5" name="_AuthorEmail">
    <vt:lpwstr>Don.Thomson@ca.gt.com</vt:lpwstr>
  </property>
  <property fmtid="{D5CDD505-2E9C-101B-9397-08002B2CF9AE}" pid="6" name="_AuthorEmailDisplayName">
    <vt:lpwstr>Thomson, Don</vt:lpwstr>
  </property>
  <property fmtid="{D5CDD505-2E9C-101B-9397-08002B2CF9AE}" pid="7" name="_PreviousAdHocReviewCycleID">
    <vt:i4>-925924489</vt:i4>
  </property>
</Properties>
</file>