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0"/>
  </p:notesMasterIdLst>
  <p:handoutMasterIdLst>
    <p:handoutMasterId r:id="rId11"/>
  </p:handoutMasterIdLst>
  <p:sldIdLst>
    <p:sldId id="287" r:id="rId2"/>
    <p:sldId id="292" r:id="rId3"/>
    <p:sldId id="301" r:id="rId4"/>
    <p:sldId id="302" r:id="rId5"/>
    <p:sldId id="303" r:id="rId6"/>
    <p:sldId id="305" r:id="rId7"/>
    <p:sldId id="306" r:id="rId8"/>
    <p:sldId id="297" r:id="rId9"/>
  </p:sldIdLst>
  <p:sldSz cx="9144000" cy="5143500" type="screen16x9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orbea" initials="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howGuides="1">
      <p:cViewPr varScale="1">
        <p:scale>
          <a:sx n="99" d="100"/>
          <a:sy n="99" d="100"/>
        </p:scale>
        <p:origin x="-570" y="-84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627" cy="466578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172" y="0"/>
            <a:ext cx="3037627" cy="466578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r">
              <a:defRPr sz="1200"/>
            </a:lvl1pPr>
          </a:lstStyle>
          <a:p>
            <a:fld id="{BBD9698D-8CA1-4F78-A81C-83E5F9932D5B}" type="datetimeFigureOut">
              <a:rPr lang="en-US" smtClean="0"/>
              <a:t>9/15/2015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822"/>
            <a:ext cx="3037627" cy="466578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172" y="8829822"/>
            <a:ext cx="3037627" cy="466578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r">
              <a:defRPr sz="1200"/>
            </a:lvl1pPr>
          </a:lstStyle>
          <a:p>
            <a:fld id="{E8335B04-4B0D-46F7-9951-02EE9DACF9A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824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wrap="square" lIns="93176" tIns="46588" rIns="93176" bIns="4658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9/15/2015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6" tIns="46588" rIns="93176" bIns="46588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0"/>
          </a:xfrm>
          <a:prstGeom prst="rect">
            <a:avLst/>
          </a:prstGeom>
        </p:spPr>
        <p:txBody>
          <a:bodyPr vert="horz" lIns="93176" tIns="46588" rIns="93176" bIns="46588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6"/>
            <a:ext cx="3037840" cy="464820"/>
          </a:xfrm>
          <a:prstGeom prst="rect">
            <a:avLst/>
          </a:prstGeom>
        </p:spPr>
        <p:txBody>
          <a:bodyPr vert="horz" wrap="square" lIns="93176" tIns="46588" rIns="93176" bIns="4658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549316"/>
            <a:ext cx="2058988" cy="4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481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45" r:id="rId2"/>
    <p:sldLayoutId id="2147483846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44" r:id="rId9"/>
    <p:sldLayoutId id="2147483847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0" y="334327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Long Association Task Force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267200" y="2484834"/>
            <a:ext cx="4114800" cy="2372916"/>
          </a:xfrm>
        </p:spPr>
        <p:txBody>
          <a:bodyPr/>
          <a:lstStyle/>
          <a:p>
            <a:pPr marL="231775" indent="-231775"/>
            <a:r>
              <a:rPr lang="en-US" sz="2200" b="1" dirty="0" smtClean="0">
                <a:latin typeface="Arial" charset="0"/>
              </a:rPr>
              <a:t>Marisa Orbea, </a:t>
            </a:r>
          </a:p>
          <a:p>
            <a:pPr marL="231775" indent="-231775"/>
            <a:r>
              <a:rPr lang="en-US" sz="2200" b="1" dirty="0" smtClean="0">
                <a:latin typeface="Arial" charset="0"/>
              </a:rPr>
              <a:t>Task Force Chair</a:t>
            </a:r>
          </a:p>
          <a:p>
            <a:endParaRPr lang="en-US" sz="1800" b="1" dirty="0" smtClean="0">
              <a:latin typeface="Arial" charset="0"/>
            </a:endParaRPr>
          </a:p>
          <a:p>
            <a:r>
              <a:rPr lang="en-US" sz="1800" b="1" dirty="0" smtClean="0">
                <a:latin typeface="Arial" charset="0"/>
              </a:rPr>
              <a:t>IESBA </a:t>
            </a:r>
            <a:r>
              <a:rPr lang="en-US" sz="1800" b="1" dirty="0" smtClean="0">
                <a:latin typeface="Arial" charset="0"/>
              </a:rPr>
              <a:t>Meeting</a:t>
            </a:r>
            <a:endParaRPr lang="en-US" sz="1800" b="1" dirty="0" smtClean="0">
              <a:latin typeface="Arial" charset="0"/>
            </a:endParaRPr>
          </a:p>
          <a:p>
            <a:r>
              <a:rPr lang="en-US" sz="1800" b="1" dirty="0" smtClean="0">
                <a:latin typeface="Arial" charset="0"/>
              </a:rPr>
              <a:t>September </a:t>
            </a:r>
            <a:r>
              <a:rPr lang="en-US" sz="1800" b="1" dirty="0" smtClean="0">
                <a:latin typeface="Arial" charset="0"/>
              </a:rPr>
              <a:t>15-16, </a:t>
            </a:r>
            <a:r>
              <a:rPr lang="en-US" sz="1800" b="1" dirty="0" smtClean="0">
                <a:latin typeface="Arial" charset="0"/>
              </a:rPr>
              <a:t>2015</a:t>
            </a:r>
          </a:p>
          <a:p>
            <a:r>
              <a:rPr lang="en-US" sz="1800" b="1" dirty="0" smtClean="0">
                <a:latin typeface="Arial" charset="0"/>
              </a:rPr>
              <a:t>New York, USA </a:t>
            </a:r>
          </a:p>
        </p:txBody>
      </p:sp>
    </p:spTree>
    <p:extLst>
      <p:ext uri="{BB962C8B-B14F-4D97-AF65-F5344CB8AC3E}">
        <p14:creationId xmlns:p14="http://schemas.microsoft.com/office/powerpoint/2010/main" val="190981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c</a:t>
            </a:r>
            <a:r>
              <a:rPr lang="en-US" dirty="0" smtClean="0"/>
              <a:t>omments on cooling-off periods for EQCR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Proposal is reasonable and provides balanced approach</a:t>
            </a:r>
          </a:p>
          <a:p>
            <a:r>
              <a:rPr lang="en-AU" dirty="0" smtClean="0"/>
              <a:t>Good job trying to steer down the middle</a:t>
            </a:r>
          </a:p>
          <a:p>
            <a:r>
              <a:rPr lang="en-AU" dirty="0" smtClean="0"/>
              <a:t>Should be striving for harmonisation</a:t>
            </a:r>
          </a:p>
          <a:p>
            <a:r>
              <a:rPr lang="en-AU" dirty="0" smtClean="0"/>
              <a:t>Too complex to apply</a:t>
            </a:r>
          </a:p>
          <a:p>
            <a:r>
              <a:rPr lang="en-AU" dirty="0"/>
              <a:t>A</a:t>
            </a:r>
            <a:r>
              <a:rPr lang="en-AU" dirty="0" smtClean="0"/>
              <a:t>dding complexity is not in the Public Interest </a:t>
            </a:r>
          </a:p>
          <a:p>
            <a:r>
              <a:rPr lang="en-AU" dirty="0" smtClean="0"/>
              <a:t>Concern about non-PIE approach with respect to banks</a:t>
            </a:r>
          </a:p>
          <a:p>
            <a:r>
              <a:rPr lang="en-AU" dirty="0" smtClean="0"/>
              <a:t>Minimum only and should encourage higher standards</a:t>
            </a:r>
          </a:p>
        </p:txBody>
      </p:sp>
    </p:spTree>
    <p:extLst>
      <p:ext uri="{BB962C8B-B14F-4D97-AF65-F5344CB8AC3E}">
        <p14:creationId xmlns:p14="http://schemas.microsoft.com/office/powerpoint/2010/main" val="354508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c</a:t>
            </a:r>
            <a:r>
              <a:rPr lang="en-US" dirty="0" smtClean="0"/>
              <a:t>omments on cooling-off periods for EQCR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EQCR role is different and additional year off non-PIEs will mean hardship for SMPs</a:t>
            </a:r>
          </a:p>
          <a:p>
            <a:r>
              <a:rPr lang="en-AU" dirty="0"/>
              <a:t>Consider </a:t>
            </a:r>
            <a:r>
              <a:rPr lang="en-AU" dirty="0" smtClean="0"/>
              <a:t>what adoption </a:t>
            </a:r>
            <a:r>
              <a:rPr lang="en-AU" dirty="0"/>
              <a:t>and </a:t>
            </a:r>
            <a:r>
              <a:rPr lang="en-AU" dirty="0" smtClean="0"/>
              <a:t>implementation will look like</a:t>
            </a:r>
            <a:endParaRPr lang="en-AU" dirty="0"/>
          </a:p>
          <a:p>
            <a:r>
              <a:rPr lang="en-AU" dirty="0" smtClean="0"/>
              <a:t>Do some work </a:t>
            </a:r>
            <a:r>
              <a:rPr lang="en-AU" dirty="0"/>
              <a:t>on illustrating </a:t>
            </a:r>
            <a:r>
              <a:rPr lang="en-AU" dirty="0" smtClean="0"/>
              <a:t>what good practices look like</a:t>
            </a:r>
          </a:p>
          <a:p>
            <a:r>
              <a:rPr lang="en-AU" dirty="0" smtClean="0"/>
              <a:t>Proposals should </a:t>
            </a:r>
            <a:r>
              <a:rPr lang="en-AU" dirty="0"/>
              <a:t>be re-exposed </a:t>
            </a:r>
          </a:p>
          <a:p>
            <a:endParaRPr lang="en-AU" dirty="0" smtClean="0"/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199423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c</a:t>
            </a:r>
            <a:r>
              <a:rPr lang="en-US" dirty="0" smtClean="0"/>
              <a:t>omments on jurisdictional clause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Deals with EU therefore supported</a:t>
            </a:r>
          </a:p>
          <a:p>
            <a:r>
              <a:rPr lang="en-AU" dirty="0" smtClean="0"/>
              <a:t>Be clearer about pointing to EU situation to inform the discussion</a:t>
            </a:r>
          </a:p>
          <a:p>
            <a:r>
              <a:rPr lang="en-AU" dirty="0" smtClean="0"/>
              <a:t>What should regulatory inspection regime look like?</a:t>
            </a:r>
          </a:p>
          <a:p>
            <a:r>
              <a:rPr lang="en-AU" dirty="0" smtClean="0"/>
              <a:t>Can see logic but are objectives sufficiently similar between firm and partner rotation?</a:t>
            </a:r>
          </a:p>
          <a:p>
            <a:r>
              <a:rPr lang="en-AU" dirty="0" smtClean="0"/>
              <a:t>Is Board comfortable with specificity of 10 years?</a:t>
            </a:r>
          </a:p>
        </p:txBody>
      </p:sp>
    </p:spTree>
    <p:extLst>
      <p:ext uri="{BB962C8B-B14F-4D97-AF65-F5344CB8AC3E}">
        <p14:creationId xmlns:p14="http://schemas.microsoft.com/office/powerpoint/2010/main" val="216624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c</a:t>
            </a:r>
            <a:r>
              <a:rPr lang="en-US" dirty="0" smtClean="0"/>
              <a:t>omments on activities during cooling-off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Limited consultation clause not supported by some:</a:t>
            </a:r>
          </a:p>
          <a:p>
            <a:pPr lvl="1"/>
            <a:r>
              <a:rPr lang="en-AU" dirty="0" smtClean="0"/>
              <a:t>Relationship continues to exist</a:t>
            </a:r>
          </a:p>
          <a:p>
            <a:pPr lvl="1"/>
            <a:r>
              <a:rPr lang="en-AU" dirty="0" smtClean="0"/>
              <a:t>Clouds ultimate principle </a:t>
            </a:r>
          </a:p>
          <a:p>
            <a:pPr lvl="1"/>
            <a:r>
              <a:rPr lang="en-AU" dirty="0"/>
              <a:t>O</a:t>
            </a:r>
            <a:r>
              <a:rPr lang="en-AU" dirty="0" smtClean="0"/>
              <a:t>ff means off</a:t>
            </a:r>
          </a:p>
          <a:p>
            <a:pPr lvl="1"/>
            <a:r>
              <a:rPr lang="en-AU" dirty="0" smtClean="0"/>
              <a:t>Don’t want someone in the background calling the shots</a:t>
            </a:r>
          </a:p>
        </p:txBody>
      </p:sp>
    </p:spTree>
    <p:extLst>
      <p:ext uri="{BB962C8B-B14F-4D97-AF65-F5344CB8AC3E}">
        <p14:creationId xmlns:p14="http://schemas.microsoft.com/office/powerpoint/2010/main" val="346552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c</a:t>
            </a:r>
            <a:r>
              <a:rPr lang="en-US" dirty="0" smtClean="0"/>
              <a:t>omments on activities during cooling-off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But limited consultation also considered practical by a few:</a:t>
            </a:r>
          </a:p>
          <a:p>
            <a:pPr lvl="1"/>
            <a:r>
              <a:rPr lang="en-AU" dirty="0"/>
              <a:t>N</a:t>
            </a:r>
            <a:r>
              <a:rPr lang="en-AU" dirty="0" smtClean="0"/>
              <a:t>o evidence hasn’t worked in the UK</a:t>
            </a:r>
          </a:p>
          <a:p>
            <a:pPr lvl="1"/>
            <a:r>
              <a:rPr lang="en-AU" dirty="0" smtClean="0"/>
              <a:t>Could be OK as long as not part of decision making</a:t>
            </a:r>
          </a:p>
          <a:p>
            <a:pPr lvl="1"/>
            <a:r>
              <a:rPr lang="en-AU" dirty="0" smtClean="0"/>
              <a:t>Its about how it is implemented and deployed</a:t>
            </a:r>
          </a:p>
          <a:p>
            <a:pPr lvl="1"/>
            <a:r>
              <a:rPr lang="en-AU" dirty="0" smtClean="0"/>
              <a:t>More audit quality delivered if right people involved and have the right</a:t>
            </a:r>
            <a:r>
              <a:rPr lang="en-AU" dirty="0"/>
              <a:t> </a:t>
            </a:r>
            <a:r>
              <a:rPr lang="en-AU" dirty="0" smtClean="0"/>
              <a:t>safeguards</a:t>
            </a:r>
          </a:p>
          <a:p>
            <a:r>
              <a:rPr lang="en-AU" dirty="0" smtClean="0"/>
              <a:t>Other restrictions generally supported</a:t>
            </a:r>
          </a:p>
        </p:txBody>
      </p:sp>
    </p:spTree>
    <p:extLst>
      <p:ext uri="{BB962C8B-B14F-4D97-AF65-F5344CB8AC3E}">
        <p14:creationId xmlns:p14="http://schemas.microsoft.com/office/powerpoint/2010/main" val="376005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comments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Is possibility of rotation of non-KAPs emphasised sufficiently?</a:t>
            </a:r>
          </a:p>
          <a:p>
            <a:r>
              <a:rPr lang="en-AU" dirty="0" smtClean="0"/>
              <a:t>Consider adding concurrence of TCWG in 290.153 (the exemption could be a one off).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171853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536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Long Association CAG Presentation March 2015_FINAL" id="{FC6B45C9-4DF8-45EC-9833-52487647ACA5}" vid="{9C609E12-AE09-4D49-BB48-1548F47099C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20150311-IESBA CAG- LONG ASSOCIATION - Marisa</Template>
  <TotalTime>418</TotalTime>
  <Words>300</Words>
  <Application>Microsoft Office PowerPoint</Application>
  <PresentationFormat>On-screen Show (16:9)</PresentationFormat>
  <Paragraphs>48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IESBA_Powerpoint_template_GREEN RIBBON_WIDESCREEN</vt:lpstr>
      <vt:lpstr>Long Association Task Force</vt:lpstr>
      <vt:lpstr>Some comments on cooling-off periods for EQCR</vt:lpstr>
      <vt:lpstr>Some comments on cooling-off periods for EQCR</vt:lpstr>
      <vt:lpstr>Some comments on jurisdictional clause</vt:lpstr>
      <vt:lpstr>Some comments on activities during cooling-off</vt:lpstr>
      <vt:lpstr>Some comments on activities during cooling-off</vt:lpstr>
      <vt:lpstr>Other comments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 Association Task Force</dc:title>
  <dc:creator>Elizabeth Higgs</dc:creator>
  <cp:lastModifiedBy>Orbea, Marisa (AU - Sydney)</cp:lastModifiedBy>
  <cp:revision>28</cp:revision>
  <cp:lastPrinted>2015-09-01T21:40:17Z</cp:lastPrinted>
  <dcterms:created xsi:type="dcterms:W3CDTF">2015-09-01T20:01:45Z</dcterms:created>
  <dcterms:modified xsi:type="dcterms:W3CDTF">2015-09-14T21:11:57Z</dcterms:modified>
</cp:coreProperties>
</file>