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theme/themeOverride1.xml" ContentType="application/vnd.openxmlformats-officedocument.themeOverr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726" r:id="rId1"/>
    <p:sldMasterId id="2147483847" r:id="rId2"/>
  </p:sldMasterIdLst>
  <p:notesMasterIdLst>
    <p:notesMasterId r:id="rId40"/>
  </p:notesMasterIdLst>
  <p:sldIdLst>
    <p:sldId id="290" r:id="rId3"/>
    <p:sldId id="363" r:id="rId4"/>
    <p:sldId id="364" r:id="rId5"/>
    <p:sldId id="365" r:id="rId6"/>
    <p:sldId id="331" r:id="rId7"/>
    <p:sldId id="332" r:id="rId8"/>
    <p:sldId id="333" r:id="rId9"/>
    <p:sldId id="334" r:id="rId10"/>
    <p:sldId id="335" r:id="rId11"/>
    <p:sldId id="336" r:id="rId12"/>
    <p:sldId id="337" r:id="rId13"/>
    <p:sldId id="338" r:id="rId14"/>
    <p:sldId id="339" r:id="rId15"/>
    <p:sldId id="340" r:id="rId16"/>
    <p:sldId id="341" r:id="rId17"/>
    <p:sldId id="369" r:id="rId18"/>
    <p:sldId id="344" r:id="rId19"/>
    <p:sldId id="345" r:id="rId20"/>
    <p:sldId id="346" r:id="rId21"/>
    <p:sldId id="348" r:id="rId22"/>
    <p:sldId id="349" r:id="rId23"/>
    <p:sldId id="350" r:id="rId24"/>
    <p:sldId id="351" r:id="rId25"/>
    <p:sldId id="352" r:id="rId26"/>
    <p:sldId id="354" r:id="rId27"/>
    <p:sldId id="353" r:id="rId28"/>
    <p:sldId id="355" r:id="rId29"/>
    <p:sldId id="356" r:id="rId30"/>
    <p:sldId id="370" r:id="rId31"/>
    <p:sldId id="366" r:id="rId32"/>
    <p:sldId id="367" r:id="rId33"/>
    <p:sldId id="371" r:id="rId34"/>
    <p:sldId id="359" r:id="rId35"/>
    <p:sldId id="360" r:id="rId36"/>
    <p:sldId id="361" r:id="rId37"/>
    <p:sldId id="362" r:id="rId38"/>
    <p:sldId id="289" r:id="rId39"/>
  </p:sldIdLst>
  <p:sldSz cx="9144000" cy="5143500" type="screen16x9"/>
  <p:notesSz cx="70104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493">
          <p15:clr>
            <a:srgbClr val="A4A3A4"/>
          </p15:clr>
        </p15:guide>
        <p15:guide id="2" orient="horz" pos="295">
          <p15:clr>
            <a:srgbClr val="A4A3A4"/>
          </p15:clr>
        </p15:guide>
        <p15:guide id="3" orient="horz" pos="850">
          <p15:clr>
            <a:srgbClr val="A4A3A4"/>
          </p15:clr>
        </p15:guide>
        <p15:guide id="4" orient="horz" pos="2784">
          <p15:clr>
            <a:srgbClr val="A4A3A4"/>
          </p15:clr>
        </p15:guide>
        <p15:guide id="5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2A9D9"/>
    <a:srgbClr val="013C80"/>
    <a:srgbClr val="2D8EC2"/>
    <a:srgbClr val="1A276D"/>
    <a:srgbClr val="68B133"/>
    <a:srgbClr val="168136"/>
    <a:srgbClr val="D53D20"/>
    <a:srgbClr val="D56229"/>
    <a:srgbClr val="E58D23"/>
    <a:srgbClr val="29539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680" autoAdjust="0"/>
    <p:restoredTop sz="94660"/>
  </p:normalViewPr>
  <p:slideViewPr>
    <p:cSldViewPr showGuides="1">
      <p:cViewPr varScale="1">
        <p:scale>
          <a:sx n="93" d="100"/>
          <a:sy n="93" d="100"/>
        </p:scale>
        <p:origin x="804" y="78"/>
      </p:cViewPr>
      <p:guideLst>
        <p:guide orient="horz" pos="1493"/>
        <p:guide orient="horz" pos="295"/>
        <p:guide orient="horz" pos="850"/>
        <p:guide orient="horz" pos="278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4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theme" Target="theme/theme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>
                <a:ea typeface="ヒラギノ角ゴ Pro W3" charset="-128"/>
                <a:cs typeface="ヒラギノ角ゴ Pro W3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B12CF44F-EFC8-E748-80EB-4ED396B872D8}" type="datetime1">
              <a:rPr lang="en-US"/>
              <a:pPr>
                <a:defRPr/>
              </a:pPr>
              <a:t>9/13/2015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06400" y="696913"/>
            <a:ext cx="61976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>
                <a:ea typeface="ヒラギノ角ゴ Pro W3" charset="-128"/>
                <a:cs typeface="ヒラギノ角ゴ Pro W3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F177551F-2C26-5D4E-AA97-F437309E464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555759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ＭＳ Ｐゴシック" charset="-128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406400" y="696913"/>
            <a:ext cx="6197600" cy="34861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57066" indent="-291179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64717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30604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96491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62377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3028264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94151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960038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2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138870199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406400" y="696913"/>
            <a:ext cx="6197600" cy="34861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57066" indent="-291179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64717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30604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96491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62377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3028264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94151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960038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3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82847400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406400" y="696913"/>
            <a:ext cx="6197600" cy="34861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57066" indent="-291179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64717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30604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96491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62377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3028264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94151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960038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4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292672942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406400" y="696913"/>
            <a:ext cx="6197600" cy="34861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57066" indent="-291179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64717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30604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96491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62377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3028264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94151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960038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30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225445476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406400" y="696913"/>
            <a:ext cx="6197600" cy="34861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57066" indent="-291179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64717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30604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96491" indent="-232943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62377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3028264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94151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960038" indent="-23294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31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35954703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thicsboard.org/" TargetMode="External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thicsboard.org/" TargetMode="External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spcBef>
                <a:spcPts val="600"/>
              </a:spcBef>
              <a:defRPr/>
            </a:lvl1pPr>
            <a:lvl2pPr>
              <a:spcBef>
                <a:spcPts val="776"/>
              </a:spcBef>
              <a:defRPr/>
            </a:lvl2pPr>
            <a:lvl3pPr>
              <a:spcBef>
                <a:spcPts val="776"/>
              </a:spcBef>
              <a:defRPr/>
            </a:lvl3pPr>
            <a:lvl4pPr>
              <a:spcBef>
                <a:spcPts val="776"/>
              </a:spcBef>
              <a:defRPr/>
            </a:lvl4pPr>
            <a:lvl5pPr>
              <a:spcBef>
                <a:spcPts val="776"/>
              </a:spcBef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Subtitle 2"/>
          <p:cNvSpPr>
            <a:spLocks noGrp="1"/>
          </p:cNvSpPr>
          <p:nvPr>
            <p:ph type="subTitle" idx="10"/>
          </p:nvPr>
        </p:nvSpPr>
        <p:spPr>
          <a:xfrm>
            <a:off x="381000" y="57150"/>
            <a:ext cx="2667000" cy="171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 smtClean="0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461930"/>
            <a:ext cx="754380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647555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5143500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12" name="Rectangle 5"/>
          <p:cNvSpPr>
            <a:spLocks noChangeArrowheads="1"/>
          </p:cNvSpPr>
          <p:nvPr userDrawn="1"/>
        </p:nvSpPr>
        <p:spPr bwMode="auto">
          <a:xfrm>
            <a:off x="0" y="1198961"/>
            <a:ext cx="9144000" cy="3950208"/>
          </a:xfrm>
          <a:prstGeom prst="rect">
            <a:avLst/>
          </a:prstGeom>
          <a:gradFill rotWithShape="0">
            <a:gsLst>
              <a:gs pos="0">
                <a:srgbClr val="18276E"/>
              </a:gs>
              <a:gs pos="100000">
                <a:srgbClr val="0092D2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>
              <a:solidFill>
                <a:srgbClr val="000000"/>
              </a:solidFill>
            </a:endParaRPr>
          </a:p>
        </p:txBody>
      </p:sp>
      <p:pic>
        <p:nvPicPr>
          <p:cNvPr id="11" name="Picture 6" descr="Ribbon_green_1.25in_width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4600" y="1198961"/>
            <a:ext cx="6629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267200" y="1398986"/>
            <a:ext cx="4648200" cy="742950"/>
          </a:xfrm>
        </p:spPr>
        <p:txBody>
          <a:bodyPr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4267200" y="2484835"/>
            <a:ext cx="3060700" cy="1314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pic>
        <p:nvPicPr>
          <p:cNvPr id="3" name="Picture 2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185" y="384188"/>
            <a:ext cx="2056917" cy="6005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739295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spcBef>
                <a:spcPts val="600"/>
              </a:spcBef>
              <a:defRPr/>
            </a:lvl1pPr>
            <a:lvl2pPr>
              <a:spcBef>
                <a:spcPts val="776"/>
              </a:spcBef>
              <a:defRPr/>
            </a:lvl2pPr>
            <a:lvl3pPr>
              <a:spcBef>
                <a:spcPts val="776"/>
              </a:spcBef>
              <a:defRPr/>
            </a:lvl3pPr>
            <a:lvl4pPr>
              <a:spcBef>
                <a:spcPts val="776"/>
              </a:spcBef>
              <a:defRPr/>
            </a:lvl4pPr>
            <a:lvl5pPr>
              <a:spcBef>
                <a:spcPts val="776"/>
              </a:spcBef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Subtitle 2"/>
          <p:cNvSpPr>
            <a:spLocks noGrp="1"/>
          </p:cNvSpPr>
          <p:nvPr>
            <p:ph type="subTitle" idx="10"/>
          </p:nvPr>
        </p:nvSpPr>
        <p:spPr>
          <a:xfrm>
            <a:off x="381000" y="57150"/>
            <a:ext cx="2667000" cy="171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 smtClean="0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461930"/>
            <a:ext cx="754380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51151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570081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39078"/>
            <a:ext cx="5791200" cy="481012"/>
          </a:xfrm>
        </p:spPr>
        <p:txBody>
          <a:bodyPr/>
          <a:lstStyle>
            <a:lvl1pPr algn="l">
              <a:defRPr sz="24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349374"/>
            <a:ext cx="5111750" cy="3070225"/>
          </a:xfrm>
        </p:spPr>
        <p:txBody>
          <a:bodyPr/>
          <a:lstStyle>
            <a:lvl1pPr>
              <a:defRPr sz="24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06" y="1349377"/>
            <a:ext cx="3084513" cy="307022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658924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6" y="3305177"/>
            <a:ext cx="8113713" cy="1021557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6" y="2180035"/>
            <a:ext cx="8113713" cy="1125140"/>
          </a:xfrm>
        </p:spPr>
        <p:txBody>
          <a:bodyPr anchor="b"/>
          <a:lstStyle>
            <a:lvl1pPr marL="0" indent="0">
              <a:buNone/>
              <a:defRPr sz="24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0394284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1349375"/>
            <a:ext cx="4114800" cy="3070225"/>
          </a:xfrm>
        </p:spPr>
        <p:txBody>
          <a:bodyPr/>
          <a:lstStyle>
            <a:lvl1pPr>
              <a:defRPr lang="en-US" dirty="0" smtClean="0"/>
            </a:lvl1pPr>
            <a:lvl2pPr>
              <a:defRPr lang="en-US" dirty="0" smtClean="0"/>
            </a:lvl2pPr>
            <a:lvl3pPr>
              <a:defRPr lang="en-US" dirty="0" smtClean="0"/>
            </a:lvl3pPr>
            <a:lvl4pPr>
              <a:defRPr lang="en-US" dirty="0" smtClean="0"/>
            </a:lvl4pPr>
            <a:lvl5pPr>
              <a:defRPr lang="en-US" dirty="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49375"/>
            <a:ext cx="4114800" cy="3070225"/>
          </a:xfrm>
        </p:spPr>
        <p:txBody>
          <a:bodyPr/>
          <a:lstStyle>
            <a:lvl1pPr>
              <a:defRPr sz="24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381000" y="457200"/>
            <a:ext cx="7543800" cy="4000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Subtitle 2"/>
          <p:cNvSpPr>
            <a:spLocks noGrp="1"/>
          </p:cNvSpPr>
          <p:nvPr>
            <p:ph type="subTitle" idx="10"/>
          </p:nvPr>
        </p:nvSpPr>
        <p:spPr>
          <a:xfrm>
            <a:off x="381000" y="137160"/>
            <a:ext cx="2667000" cy="171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2371922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381000" y="457200"/>
            <a:ext cx="7543800" cy="4000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0"/>
          </p:nvPr>
        </p:nvSpPr>
        <p:spPr>
          <a:xfrm>
            <a:off x="381000" y="137160"/>
            <a:ext cx="2667000" cy="171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42195621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41787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1000" y="1349375"/>
            <a:ext cx="8458200" cy="30702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</a:p>
        </p:txBody>
      </p:sp>
    </p:spTree>
    <p:extLst>
      <p:ext uri="{BB962C8B-B14F-4D97-AF65-F5344CB8AC3E}">
        <p14:creationId xmlns:p14="http://schemas.microsoft.com/office/powerpoint/2010/main" val="144162759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Back Cov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58357" y="1662424"/>
            <a:ext cx="2627286" cy="767091"/>
          </a:xfrm>
          <a:prstGeom prst="rect">
            <a:avLst/>
          </a:prstGeom>
        </p:spPr>
      </p:pic>
      <p:sp>
        <p:nvSpPr>
          <p:cNvPr id="7" name="Rectangle 5"/>
          <p:cNvSpPr>
            <a:spLocks noChangeArrowheads="1"/>
          </p:cNvSpPr>
          <p:nvPr userDrawn="1"/>
        </p:nvSpPr>
        <p:spPr bwMode="auto">
          <a:xfrm flipH="1">
            <a:off x="384175" y="4572000"/>
            <a:ext cx="8759825" cy="46038"/>
          </a:xfrm>
          <a:prstGeom prst="rect">
            <a:avLst/>
          </a:prstGeom>
          <a:gradFill rotWithShape="1">
            <a:gsLst>
              <a:gs pos="0">
                <a:srgbClr val="168136"/>
              </a:gs>
              <a:gs pos="999">
                <a:srgbClr val="168136"/>
              </a:gs>
              <a:gs pos="100000">
                <a:srgbClr val="68B133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TextBox 5"/>
          <p:cNvSpPr txBox="1"/>
          <p:nvPr userDrawn="1"/>
        </p:nvSpPr>
        <p:spPr>
          <a:xfrm>
            <a:off x="2215068" y="2744562"/>
            <a:ext cx="4713863" cy="76944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286000" algn="l" defTabSz="457200" rtl="0" eaLnBrk="1" latinLnBrk="0" hangingPunct="1"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743200" algn="l" defTabSz="457200" rtl="0" eaLnBrk="1" latinLnBrk="0" hangingPunct="1"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200400" algn="l" defTabSz="457200" rtl="0" eaLnBrk="1" latinLnBrk="0" hangingPunct="1"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657600" algn="l" defTabSz="457200" rtl="0" eaLnBrk="1" latinLnBrk="0" hangingPunct="1"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pPr algn="ctr"/>
            <a:r>
              <a:rPr lang="en-US" sz="4400" kern="300" dirty="0" smtClean="0">
                <a:solidFill>
                  <a:srgbClr val="005BAA"/>
                </a:solidFill>
                <a:latin typeface="Bauer Bodoni Std" pitchFamily="18" charset="0"/>
              </a:rPr>
              <a:t>The Ethics Board</a:t>
            </a:r>
            <a:endParaRPr lang="en-US" sz="4400" kern="300" dirty="0">
              <a:solidFill>
                <a:srgbClr val="005BAA"/>
              </a:solidFill>
              <a:latin typeface="Bauer Bodoni Std" pitchFamily="18" charset="0"/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3408828" y="3829050"/>
            <a:ext cx="23263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rgbClr val="000000">
                    <a:lumMod val="65000"/>
                    <a:lumOff val="35000"/>
                  </a:srgbClr>
                </a:solidFill>
                <a:hlinkClick r:id="rId3"/>
              </a:rPr>
              <a:t>www.ethicsboard.org</a:t>
            </a:r>
            <a:endParaRPr lang="en-US" sz="1800" dirty="0">
              <a:solidFill>
                <a:srgbClr val="000000">
                  <a:lumMod val="65000"/>
                  <a:lumOff val="35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120288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8178547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39078"/>
            <a:ext cx="5791200" cy="481012"/>
          </a:xfrm>
        </p:spPr>
        <p:txBody>
          <a:bodyPr/>
          <a:lstStyle>
            <a:lvl1pPr algn="l">
              <a:defRPr sz="24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349374"/>
            <a:ext cx="5111750" cy="3070225"/>
          </a:xfrm>
        </p:spPr>
        <p:txBody>
          <a:bodyPr/>
          <a:lstStyle>
            <a:lvl1pPr>
              <a:defRPr sz="24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06" y="1349377"/>
            <a:ext cx="3084513" cy="307022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960684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6" y="3305177"/>
            <a:ext cx="8113713" cy="1021557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6" y="2180035"/>
            <a:ext cx="8113713" cy="1125140"/>
          </a:xfrm>
        </p:spPr>
        <p:txBody>
          <a:bodyPr anchor="b"/>
          <a:lstStyle>
            <a:lvl1pPr marL="0" indent="0">
              <a:buNone/>
              <a:defRPr sz="24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330276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1349375"/>
            <a:ext cx="4114800" cy="3070225"/>
          </a:xfrm>
        </p:spPr>
        <p:txBody>
          <a:bodyPr/>
          <a:lstStyle>
            <a:lvl1pPr>
              <a:defRPr lang="en-US" dirty="0" smtClean="0"/>
            </a:lvl1pPr>
            <a:lvl2pPr>
              <a:defRPr lang="en-US" dirty="0" smtClean="0"/>
            </a:lvl2pPr>
            <a:lvl3pPr>
              <a:defRPr lang="en-US" dirty="0" smtClean="0"/>
            </a:lvl3pPr>
            <a:lvl4pPr>
              <a:defRPr lang="en-US" dirty="0" smtClean="0"/>
            </a:lvl4pPr>
            <a:lvl5pPr>
              <a:defRPr lang="en-US" dirty="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49375"/>
            <a:ext cx="4114800" cy="3070225"/>
          </a:xfrm>
        </p:spPr>
        <p:txBody>
          <a:bodyPr/>
          <a:lstStyle>
            <a:lvl1pPr>
              <a:defRPr sz="24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381000" y="457200"/>
            <a:ext cx="7543800" cy="4000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Subtitle 2"/>
          <p:cNvSpPr>
            <a:spLocks noGrp="1"/>
          </p:cNvSpPr>
          <p:nvPr>
            <p:ph type="subTitle" idx="10"/>
          </p:nvPr>
        </p:nvSpPr>
        <p:spPr>
          <a:xfrm>
            <a:off x="381000" y="137160"/>
            <a:ext cx="2667000" cy="171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73328381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381000" y="457200"/>
            <a:ext cx="7543800" cy="4000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0"/>
          </p:nvPr>
        </p:nvSpPr>
        <p:spPr>
          <a:xfrm>
            <a:off x="381000" y="137160"/>
            <a:ext cx="2667000" cy="171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004901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379119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1000" y="1349375"/>
            <a:ext cx="8458200" cy="30702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</a:p>
        </p:txBody>
      </p:sp>
    </p:spTree>
    <p:extLst>
      <p:ext uri="{BB962C8B-B14F-4D97-AF65-F5344CB8AC3E}">
        <p14:creationId xmlns:p14="http://schemas.microsoft.com/office/powerpoint/2010/main" val="34129119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Back Cov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58357" y="1662424"/>
            <a:ext cx="2627286" cy="767091"/>
          </a:xfrm>
          <a:prstGeom prst="rect">
            <a:avLst/>
          </a:prstGeom>
        </p:spPr>
      </p:pic>
      <p:sp>
        <p:nvSpPr>
          <p:cNvPr id="7" name="Rectangle 5"/>
          <p:cNvSpPr>
            <a:spLocks noChangeArrowheads="1"/>
          </p:cNvSpPr>
          <p:nvPr userDrawn="1"/>
        </p:nvSpPr>
        <p:spPr bwMode="auto">
          <a:xfrm flipH="1">
            <a:off x="384175" y="4572000"/>
            <a:ext cx="8759825" cy="46038"/>
          </a:xfrm>
          <a:prstGeom prst="rect">
            <a:avLst/>
          </a:prstGeom>
          <a:gradFill rotWithShape="1">
            <a:gsLst>
              <a:gs pos="0">
                <a:srgbClr val="168136"/>
              </a:gs>
              <a:gs pos="999">
                <a:srgbClr val="168136"/>
              </a:gs>
              <a:gs pos="100000">
                <a:srgbClr val="68B133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" name="TextBox 5"/>
          <p:cNvSpPr txBox="1"/>
          <p:nvPr userDrawn="1"/>
        </p:nvSpPr>
        <p:spPr>
          <a:xfrm>
            <a:off x="2215068" y="2744562"/>
            <a:ext cx="4713863" cy="769441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286000" algn="l" defTabSz="457200" rtl="0" eaLnBrk="1" latinLnBrk="0" hangingPunct="1"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743200" algn="l" defTabSz="457200" rtl="0" eaLnBrk="1" latinLnBrk="0" hangingPunct="1"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200400" algn="l" defTabSz="457200" rtl="0" eaLnBrk="1" latinLnBrk="0" hangingPunct="1"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657600" algn="l" defTabSz="457200" rtl="0" eaLnBrk="1" latinLnBrk="0" hangingPunct="1">
              <a:defRPr sz="2400" kern="12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pPr algn="ctr"/>
            <a:r>
              <a:rPr lang="en-US" sz="4400" kern="300" dirty="0" smtClean="0">
                <a:solidFill>
                  <a:srgbClr val="005BAA"/>
                </a:solidFill>
                <a:latin typeface="Bauer Bodoni Std" pitchFamily="18" charset="0"/>
              </a:rPr>
              <a:t>The Ethics Board</a:t>
            </a:r>
            <a:endParaRPr lang="en-US" sz="4400" kern="300" dirty="0">
              <a:solidFill>
                <a:srgbClr val="005BAA"/>
              </a:solidFill>
              <a:latin typeface="Bauer Bodoni Std" pitchFamily="18" charset="0"/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3408828" y="3829050"/>
            <a:ext cx="23263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chemeClr val="tx2">
                    <a:lumMod val="65000"/>
                    <a:lumOff val="35000"/>
                  </a:schemeClr>
                </a:solidFill>
                <a:hlinkClick r:id="rId3"/>
              </a:rPr>
              <a:t>www.ethicsboard.org</a:t>
            </a:r>
            <a:endParaRPr lang="en-US" sz="1800" dirty="0">
              <a:solidFill>
                <a:schemeClr val="tx2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29119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2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11" Type="http://schemas.openxmlformats.org/officeDocument/2006/relationships/theme" Target="../theme/theme2.xml"/><Relationship Id="rId5" Type="http://schemas.openxmlformats.org/officeDocument/2006/relationships/slideLayout" Target="../slideLayouts/slideLayout14.xml"/><Relationship Id="rId10" Type="http://schemas.openxmlformats.org/officeDocument/2006/relationships/slideLayout" Target="../slideLayouts/slideLayout19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66" name="Picture 8"/>
          <p:cNvPicPr>
            <a:picLocks noChangeAspect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3029" y="2"/>
            <a:ext cx="9140971" cy="12588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tangle 5"/>
          <p:cNvSpPr>
            <a:spLocks noChangeArrowheads="1"/>
          </p:cNvSpPr>
          <p:nvPr/>
        </p:nvSpPr>
        <p:spPr bwMode="auto">
          <a:xfrm flipH="1">
            <a:off x="384175" y="4572000"/>
            <a:ext cx="8759825" cy="46038"/>
          </a:xfrm>
          <a:prstGeom prst="rect">
            <a:avLst/>
          </a:prstGeom>
          <a:gradFill rotWithShape="1">
            <a:gsLst>
              <a:gs pos="0">
                <a:srgbClr val="168136"/>
              </a:gs>
              <a:gs pos="999">
                <a:srgbClr val="168136"/>
              </a:gs>
              <a:gs pos="100000">
                <a:srgbClr val="68B133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26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461930"/>
            <a:ext cx="754380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26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345876"/>
            <a:ext cx="8458200" cy="306324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" name="Slide Number Placeholder 3"/>
          <p:cNvSpPr txBox="1">
            <a:spLocks noGrp="1"/>
          </p:cNvSpPr>
          <p:nvPr/>
        </p:nvSpPr>
        <p:spPr bwMode="auto">
          <a:xfrm>
            <a:off x="6424616" y="4824412"/>
            <a:ext cx="2414587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>
            <a:lvl1pPr defTabSz="4572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37931725" indent="-37474525" defTabSz="4572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pPr algn="r">
              <a:defRPr/>
            </a:pPr>
            <a:r>
              <a:rPr lang="en-US" sz="800" dirty="0" smtClean="0">
                <a:solidFill>
                  <a:schemeClr val="bg2"/>
                </a:solidFill>
                <a:cs typeface="MS PGothic" charset="0"/>
              </a:rPr>
              <a:t>Page </a:t>
            </a:r>
            <a:fld id="{95158037-59F0-9C4B-B231-1C776117AADA}" type="slidenum">
              <a:rPr lang="en-US" sz="800" smtClean="0">
                <a:solidFill>
                  <a:schemeClr val="bg2"/>
                </a:solidFill>
              </a:rPr>
              <a:pPr algn="r">
                <a:defRPr/>
              </a:pPr>
              <a:t>‹#›</a:t>
            </a:fld>
            <a:r>
              <a:rPr lang="en-US" sz="800" dirty="0" smtClean="0">
                <a:solidFill>
                  <a:schemeClr val="bg2"/>
                </a:solidFill>
                <a:cs typeface="MS PGothic" charset="0"/>
              </a:rPr>
              <a:t> | Proprietary and Copyrighted Information</a:t>
            </a:r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5693" y="4739925"/>
            <a:ext cx="1028458" cy="30028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825" r:id="rId1"/>
    <p:sldLayoutId id="2147483845" r:id="rId2"/>
    <p:sldLayoutId id="2147483846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44" r:id="rId9"/>
  </p:sldLayoutIdLst>
  <p:timing>
    <p:tnLst>
      <p:par>
        <p:cTn id="1" dur="indefinite" restart="never" nodeType="tmRoot"/>
      </p:par>
    </p:tnLst>
  </p:timing>
  <p:txStyles>
    <p:titleStyle>
      <a:lvl1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+mj-lt"/>
          <a:ea typeface="ＭＳ Ｐゴシック" charset="0"/>
          <a:cs typeface="ＭＳ Ｐゴシック" charset="0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9pPr>
    </p:titleStyle>
    <p:bodyStyle>
      <a:lvl1pPr marL="342900" indent="-342900" algn="l" rtl="0" eaLnBrk="1" fontAlgn="base" hangingPunct="1">
        <a:spcBef>
          <a:spcPts val="776"/>
        </a:spcBef>
        <a:spcAft>
          <a:spcPct val="0"/>
        </a:spcAft>
        <a:buChar char="•"/>
        <a:defRPr sz="24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ＭＳ Ｐゴシック" charset="0"/>
        </a:defRPr>
      </a:lvl1pPr>
      <a:lvl2pPr marL="694944" indent="-347472" algn="l" rtl="0" eaLnBrk="1" fontAlgn="base" hangingPunct="1">
        <a:spcBef>
          <a:spcPts val="776"/>
        </a:spcBef>
        <a:spcAft>
          <a:spcPct val="0"/>
        </a:spcAft>
        <a:buChar char="–"/>
        <a:defRPr sz="20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2pPr>
      <a:lvl3pPr marL="1042416" indent="-347472" algn="l" rtl="0" eaLnBrk="1" fontAlgn="base" hangingPunct="1">
        <a:spcBef>
          <a:spcPts val="776"/>
        </a:spcBef>
        <a:spcAft>
          <a:spcPct val="0"/>
        </a:spcAft>
        <a:buChar char="•"/>
        <a:defRPr sz="18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3pPr>
      <a:lvl4pPr marL="1389888" indent="-347472" algn="l" rtl="0" eaLnBrk="1" fontAlgn="base" hangingPunct="1">
        <a:spcBef>
          <a:spcPts val="776"/>
        </a:spcBef>
        <a:spcAft>
          <a:spcPct val="0"/>
        </a:spcAft>
        <a:buChar char="–"/>
        <a:defRPr sz="16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4pPr>
      <a:lvl5pPr marL="1737360" indent="-347472" algn="l" rtl="0" eaLnBrk="1" fontAlgn="base" hangingPunct="1">
        <a:spcBef>
          <a:spcPts val="776"/>
        </a:spcBef>
        <a:spcAft>
          <a:spcPct val="0"/>
        </a:spcAft>
        <a:buChar char="»"/>
        <a:defRPr sz="14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66" name="Picture 8"/>
          <p:cNvPicPr>
            <a:picLocks noChangeAspect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3029" y="2"/>
            <a:ext cx="9140971" cy="12588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tangle 5"/>
          <p:cNvSpPr>
            <a:spLocks noChangeArrowheads="1"/>
          </p:cNvSpPr>
          <p:nvPr/>
        </p:nvSpPr>
        <p:spPr bwMode="auto">
          <a:xfrm flipH="1">
            <a:off x="384175" y="4572000"/>
            <a:ext cx="8759825" cy="46038"/>
          </a:xfrm>
          <a:prstGeom prst="rect">
            <a:avLst/>
          </a:prstGeom>
          <a:gradFill rotWithShape="1">
            <a:gsLst>
              <a:gs pos="0">
                <a:srgbClr val="168136"/>
              </a:gs>
              <a:gs pos="999">
                <a:srgbClr val="168136"/>
              </a:gs>
              <a:gs pos="100000">
                <a:srgbClr val="68B133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1126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461930"/>
            <a:ext cx="754380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26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345876"/>
            <a:ext cx="8458200" cy="306324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" name="Slide Number Placeholder 3"/>
          <p:cNvSpPr txBox="1">
            <a:spLocks noGrp="1"/>
          </p:cNvSpPr>
          <p:nvPr/>
        </p:nvSpPr>
        <p:spPr bwMode="auto">
          <a:xfrm>
            <a:off x="6424616" y="4824412"/>
            <a:ext cx="2414587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>
            <a:lvl1pPr defTabSz="4572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37931725" indent="-37474525" defTabSz="4572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pPr algn="r">
              <a:defRPr/>
            </a:pPr>
            <a:r>
              <a:rPr lang="en-US" sz="800" dirty="0" smtClean="0">
                <a:solidFill>
                  <a:srgbClr val="808080"/>
                </a:solidFill>
                <a:cs typeface="MS PGothic" charset="0"/>
              </a:rPr>
              <a:t>Page </a:t>
            </a:r>
            <a:fld id="{95158037-59F0-9C4B-B231-1C776117AADA}" type="slidenum">
              <a:rPr lang="en-US" sz="800" smtClean="0">
                <a:solidFill>
                  <a:srgbClr val="808080"/>
                </a:solidFill>
              </a:rPr>
              <a:pPr algn="r">
                <a:defRPr/>
              </a:pPr>
              <a:t>‹#›</a:t>
            </a:fld>
            <a:r>
              <a:rPr lang="en-US" sz="800" dirty="0" smtClean="0">
                <a:solidFill>
                  <a:srgbClr val="808080"/>
                </a:solidFill>
                <a:cs typeface="MS PGothic" charset="0"/>
              </a:rPr>
              <a:t> | Proprietary and Copyrighted Information</a:t>
            </a:r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5693" y="4739925"/>
            <a:ext cx="1028458" cy="3002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75516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48" r:id="rId1"/>
    <p:sldLayoutId id="2147483849" r:id="rId2"/>
    <p:sldLayoutId id="2147483850" r:id="rId3"/>
    <p:sldLayoutId id="2147483851" r:id="rId4"/>
    <p:sldLayoutId id="2147483852" r:id="rId5"/>
    <p:sldLayoutId id="2147483853" r:id="rId6"/>
    <p:sldLayoutId id="2147483854" r:id="rId7"/>
    <p:sldLayoutId id="2147483855" r:id="rId8"/>
    <p:sldLayoutId id="2147483856" r:id="rId9"/>
    <p:sldLayoutId id="2147483857" r:id="rId10"/>
  </p:sldLayoutIdLst>
  <p:timing>
    <p:tnLst>
      <p:par>
        <p:cTn id="1" dur="indefinite" restart="never" nodeType="tmRoot"/>
      </p:par>
    </p:tnLst>
  </p:timing>
  <p:txStyles>
    <p:titleStyle>
      <a:lvl1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+mj-lt"/>
          <a:ea typeface="ＭＳ Ｐゴシック" charset="0"/>
          <a:cs typeface="ＭＳ Ｐゴシック" charset="0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9pPr>
    </p:titleStyle>
    <p:bodyStyle>
      <a:lvl1pPr marL="342900" indent="-342900" algn="l" rtl="0" eaLnBrk="1" fontAlgn="base" hangingPunct="1">
        <a:spcBef>
          <a:spcPts val="776"/>
        </a:spcBef>
        <a:spcAft>
          <a:spcPct val="0"/>
        </a:spcAft>
        <a:buChar char="•"/>
        <a:defRPr sz="24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ＭＳ Ｐゴシック" charset="0"/>
        </a:defRPr>
      </a:lvl1pPr>
      <a:lvl2pPr marL="694944" indent="-347472" algn="l" rtl="0" eaLnBrk="1" fontAlgn="base" hangingPunct="1">
        <a:spcBef>
          <a:spcPts val="776"/>
        </a:spcBef>
        <a:spcAft>
          <a:spcPct val="0"/>
        </a:spcAft>
        <a:buChar char="–"/>
        <a:defRPr sz="20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2pPr>
      <a:lvl3pPr marL="1042416" indent="-347472" algn="l" rtl="0" eaLnBrk="1" fontAlgn="base" hangingPunct="1">
        <a:spcBef>
          <a:spcPts val="776"/>
        </a:spcBef>
        <a:spcAft>
          <a:spcPct val="0"/>
        </a:spcAft>
        <a:buChar char="•"/>
        <a:defRPr sz="18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3pPr>
      <a:lvl4pPr marL="1389888" indent="-347472" algn="l" rtl="0" eaLnBrk="1" fontAlgn="base" hangingPunct="1">
        <a:spcBef>
          <a:spcPts val="776"/>
        </a:spcBef>
        <a:spcAft>
          <a:spcPct val="0"/>
        </a:spcAft>
        <a:buChar char="–"/>
        <a:defRPr sz="16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4pPr>
      <a:lvl5pPr marL="1737360" indent="-347472" algn="l" rtl="0" eaLnBrk="1" fontAlgn="base" hangingPunct="1">
        <a:spcBef>
          <a:spcPts val="776"/>
        </a:spcBef>
        <a:spcAft>
          <a:spcPct val="0"/>
        </a:spcAft>
        <a:buChar char="»"/>
        <a:defRPr sz="14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11.xml"/><Relationship Id="rId1" Type="http://schemas.openxmlformats.org/officeDocument/2006/relationships/themeOverride" Target="../theme/themeOverride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latin typeface="Arial" charset="0"/>
              </a:rPr>
              <a:t>Part C</a:t>
            </a:r>
            <a:endParaRPr lang="en-US" dirty="0">
              <a:latin typeface="Arial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267200" y="2484834"/>
            <a:ext cx="4648200" cy="2296715"/>
          </a:xfrm>
        </p:spPr>
        <p:txBody>
          <a:bodyPr/>
          <a:lstStyle/>
          <a:p>
            <a:r>
              <a:rPr lang="en-US" sz="2000" dirty="0" smtClean="0">
                <a:latin typeface="Arial" charset="0"/>
              </a:rPr>
              <a:t>Jim Gaa, Chair Part C Task Force</a:t>
            </a:r>
          </a:p>
          <a:p>
            <a:endParaRPr lang="en-US" sz="2000" dirty="0" smtClean="0">
              <a:latin typeface="Arial" charset="0"/>
            </a:endParaRPr>
          </a:p>
          <a:p>
            <a:r>
              <a:rPr lang="en-US" sz="1600" dirty="0" smtClean="0">
                <a:latin typeface="Arial" charset="0"/>
              </a:rPr>
              <a:t>IESBA Meeting </a:t>
            </a:r>
          </a:p>
          <a:p>
            <a:r>
              <a:rPr lang="en-US" sz="1600" dirty="0" smtClean="0">
                <a:latin typeface="Arial" charset="0"/>
              </a:rPr>
              <a:t>September 16, 2015</a:t>
            </a:r>
          </a:p>
          <a:p>
            <a:r>
              <a:rPr lang="en-US" sz="1600" dirty="0" smtClean="0">
                <a:latin typeface="Arial" charset="0"/>
              </a:rPr>
              <a:t>New York</a:t>
            </a:r>
            <a:endParaRPr lang="en-US" sz="1600" dirty="0">
              <a:latin typeface="Arial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86163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/>
              <a:t>Significant comments and responses:</a:t>
            </a:r>
          </a:p>
          <a:p>
            <a:pPr lvl="1"/>
            <a:r>
              <a:rPr lang="en-US" sz="1900" dirty="0" smtClean="0"/>
              <a:t>Guidance needed </a:t>
            </a:r>
            <a:r>
              <a:rPr lang="en-US" sz="1900" dirty="0"/>
              <a:t>on how </a:t>
            </a:r>
            <a:r>
              <a:rPr lang="en-US" sz="1900" dirty="0" smtClean="0"/>
              <a:t>to </a:t>
            </a:r>
            <a:r>
              <a:rPr lang="en-US" sz="1900" dirty="0"/>
              <a:t>consider </a:t>
            </a:r>
            <a:r>
              <a:rPr lang="en-US" sz="1900" dirty="0" smtClean="0"/>
              <a:t>corporate culture and steps </a:t>
            </a:r>
            <a:r>
              <a:rPr lang="en-US" sz="1900" dirty="0"/>
              <a:t>to take as a result of an adverse corporate </a:t>
            </a:r>
            <a:r>
              <a:rPr lang="en-US" sz="1900" dirty="0" smtClean="0"/>
              <a:t>culture</a:t>
            </a:r>
          </a:p>
          <a:p>
            <a:pPr marL="352044" lvl="1" indent="0">
              <a:buNone/>
            </a:pPr>
            <a:r>
              <a:rPr lang="en-US" sz="1900" i="1" dirty="0" smtClean="0"/>
              <a:t>TF: Enhancements made to guidance</a:t>
            </a:r>
            <a:endParaRPr lang="en-US" sz="1900" i="1" dirty="0"/>
          </a:p>
          <a:p>
            <a:pPr lvl="1"/>
            <a:r>
              <a:rPr lang="en-US" sz="1900" dirty="0"/>
              <a:t>C</a:t>
            </a:r>
            <a:r>
              <a:rPr lang="en-US" sz="1900" dirty="0" smtClean="0"/>
              <a:t>onsider </a:t>
            </a:r>
            <a:r>
              <a:rPr lang="en-US" sz="1900" dirty="0"/>
              <a:t>confidentiality when </a:t>
            </a:r>
            <a:r>
              <a:rPr lang="en-US" sz="1900" dirty="0" smtClean="0"/>
              <a:t>consulting </a:t>
            </a:r>
            <a:r>
              <a:rPr lang="en-US" sz="1900" dirty="0"/>
              <a:t>third </a:t>
            </a:r>
            <a:r>
              <a:rPr lang="en-US" sz="1900" dirty="0" smtClean="0"/>
              <a:t>party</a:t>
            </a:r>
          </a:p>
          <a:p>
            <a:pPr marL="352044" lvl="1" indent="0">
              <a:buNone/>
            </a:pPr>
            <a:r>
              <a:rPr lang="en-US" sz="1900" i="1" dirty="0" smtClean="0"/>
              <a:t>TF: Amended guidance </a:t>
            </a:r>
            <a:endParaRPr lang="en-US" sz="1900" i="1" dirty="0"/>
          </a:p>
          <a:p>
            <a:pPr lvl="1"/>
            <a:r>
              <a:rPr lang="en-US" sz="1900" dirty="0"/>
              <a:t>B</a:t>
            </a:r>
            <a:r>
              <a:rPr lang="en-US" sz="1900" dirty="0" smtClean="0"/>
              <a:t>enefit </a:t>
            </a:r>
            <a:r>
              <a:rPr lang="en-US" sz="1900" dirty="0"/>
              <a:t>to linking guidance on pressure to </a:t>
            </a:r>
            <a:r>
              <a:rPr lang="en-US" sz="1900" dirty="0" smtClean="0"/>
              <a:t>NOCLAR</a:t>
            </a:r>
          </a:p>
          <a:p>
            <a:pPr marL="352044" lvl="1" indent="0">
              <a:buNone/>
            </a:pPr>
            <a:r>
              <a:rPr lang="en-US" sz="1900" i="1" dirty="0" smtClean="0"/>
              <a:t>TF: Added </a:t>
            </a:r>
            <a:r>
              <a:rPr lang="en-US" sz="1900" i="1" dirty="0"/>
              <a:t>cross </a:t>
            </a:r>
            <a:r>
              <a:rPr lang="en-US" sz="1900" i="1" dirty="0" smtClean="0"/>
              <a:t>reference to </a:t>
            </a:r>
            <a:r>
              <a:rPr lang="en-US" sz="1900" i="1" dirty="0"/>
              <a:t>NOCLAR (370.4)</a:t>
            </a:r>
          </a:p>
          <a:p>
            <a:pPr lvl="1"/>
            <a:endParaRPr lang="en-US" sz="18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Section 370</a:t>
            </a:r>
            <a:br>
              <a:rPr lang="en-US" dirty="0"/>
            </a:br>
            <a:r>
              <a:rPr lang="en-US" dirty="0"/>
              <a:t>Pressure to Breach (370.5)</a:t>
            </a:r>
          </a:p>
        </p:txBody>
      </p:sp>
    </p:spTree>
    <p:extLst>
      <p:ext uri="{BB962C8B-B14F-4D97-AF65-F5344CB8AC3E}">
        <p14:creationId xmlns:p14="http://schemas.microsoft.com/office/powerpoint/2010/main" val="15347003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 indent="-342900"/>
            <a:r>
              <a:rPr lang="en-US" sz="1900" dirty="0" smtClean="0"/>
              <a:t>Suggestions on how to improve the clarity </a:t>
            </a:r>
            <a:r>
              <a:rPr lang="en-US" sz="1900" dirty="0"/>
              <a:t>of </a:t>
            </a:r>
            <a:r>
              <a:rPr lang="en-US" sz="1900" dirty="0" smtClean="0"/>
              <a:t>wording and </a:t>
            </a:r>
            <a:r>
              <a:rPr lang="en-US" sz="1900" dirty="0"/>
              <a:t>structure of </a:t>
            </a:r>
            <a:r>
              <a:rPr lang="en-US" sz="1900" dirty="0" smtClean="0"/>
              <a:t>guidance</a:t>
            </a:r>
            <a:endParaRPr lang="en-US" sz="1900" dirty="0"/>
          </a:p>
          <a:p>
            <a:pPr marL="352044" lvl="1" indent="0">
              <a:buNone/>
            </a:pPr>
            <a:r>
              <a:rPr lang="en-US" sz="1900" i="1" dirty="0" smtClean="0"/>
              <a:t>TF: 	Amendments made to wording and structure based on comment received. </a:t>
            </a:r>
          </a:p>
          <a:p>
            <a:pPr marL="352044" lvl="1" indent="0">
              <a:buNone/>
            </a:pPr>
            <a:r>
              <a:rPr lang="en-US" sz="1900" i="1" dirty="0" smtClean="0"/>
              <a:t>	Changed </a:t>
            </a:r>
            <a:r>
              <a:rPr lang="en-US" sz="1900" i="1" dirty="0"/>
              <a:t>order of examples of factors in 370.5 to reflect sequence in which </a:t>
            </a:r>
            <a:r>
              <a:rPr lang="en-US" sz="1900" i="1" dirty="0" smtClean="0"/>
              <a:t>	steps </a:t>
            </a:r>
            <a:r>
              <a:rPr lang="en-US" sz="1900" i="1" dirty="0"/>
              <a:t>may be </a:t>
            </a:r>
            <a:r>
              <a:rPr lang="en-US" sz="1900" i="1" dirty="0" smtClean="0"/>
              <a:t>taken</a:t>
            </a:r>
          </a:p>
          <a:p>
            <a:pPr lvl="1"/>
            <a:r>
              <a:rPr lang="en-US" sz="1900" dirty="0"/>
              <a:t>Consider inclusion of a 3rd party test</a:t>
            </a:r>
          </a:p>
          <a:p>
            <a:pPr marL="347472" lvl="1" indent="0">
              <a:buNone/>
            </a:pPr>
            <a:r>
              <a:rPr lang="en-US" sz="1900" i="1" dirty="0" smtClean="0"/>
              <a:t>TF: 	Considered </a:t>
            </a:r>
            <a:r>
              <a:rPr lang="en-US" sz="1900" i="1" dirty="0"/>
              <a:t>third party test. </a:t>
            </a:r>
            <a:r>
              <a:rPr lang="en-US" sz="1900" i="1" dirty="0" smtClean="0"/>
              <a:t>TF believes </a:t>
            </a:r>
            <a:r>
              <a:rPr lang="en-US" sz="1900" i="1" dirty="0"/>
              <a:t>evaluation of pressure is personal </a:t>
            </a:r>
            <a:r>
              <a:rPr lang="en-US" sz="1900" i="1" dirty="0" smtClean="0"/>
              <a:t>	issue </a:t>
            </a:r>
            <a:r>
              <a:rPr lang="en-US" sz="1900" i="1" dirty="0"/>
              <a:t>that </a:t>
            </a:r>
            <a:r>
              <a:rPr lang="en-US" sz="1900" i="1" dirty="0" smtClean="0"/>
              <a:t>3rd </a:t>
            </a:r>
            <a:r>
              <a:rPr lang="en-US" sz="1900" i="1" dirty="0"/>
              <a:t>party test does not reflect</a:t>
            </a:r>
          </a:p>
          <a:p>
            <a:endParaRPr lang="en-US" sz="2000" i="1" dirty="0"/>
          </a:p>
          <a:p>
            <a:pPr lvl="1"/>
            <a:endParaRPr lang="en-US" sz="18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438150"/>
            <a:ext cx="7543800" cy="400050"/>
          </a:xfrm>
        </p:spPr>
        <p:txBody>
          <a:bodyPr/>
          <a:lstStyle/>
          <a:p>
            <a:r>
              <a:rPr lang="en-US" dirty="0"/>
              <a:t>Proposed Section 370</a:t>
            </a:r>
            <a:br>
              <a:rPr lang="en-US" dirty="0"/>
            </a:br>
            <a:r>
              <a:rPr lang="en-US" dirty="0"/>
              <a:t>Pressure to Breach (370.5)</a:t>
            </a:r>
          </a:p>
        </p:txBody>
      </p:sp>
    </p:spTree>
    <p:extLst>
      <p:ext uri="{BB962C8B-B14F-4D97-AF65-F5344CB8AC3E}">
        <p14:creationId xmlns:p14="http://schemas.microsoft.com/office/powerpoint/2010/main" val="13272907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sz="2300" dirty="0">
                <a:cs typeface="ＭＳ Ｐゴシック" charset="0"/>
              </a:rPr>
              <a:t>ED proposed actions to consider after determining pressure would lead to breach of fundamental </a:t>
            </a:r>
            <a:r>
              <a:rPr lang="en-US" sz="2300" dirty="0" smtClean="0">
                <a:cs typeface="ＭＳ Ｐゴシック" charset="0"/>
              </a:rPr>
              <a:t>principles</a:t>
            </a:r>
            <a:endParaRPr lang="en-US" sz="2300" dirty="0">
              <a:cs typeface="ＭＳ Ｐゴシック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300" dirty="0">
                <a:cs typeface="ＭＳ Ｐゴシック" charset="0"/>
              </a:rPr>
              <a:t>Respondents generally agreed. Many providing suggestions on how clarity and structure could be </a:t>
            </a:r>
            <a:r>
              <a:rPr lang="en-US" sz="2300" dirty="0" smtClean="0">
                <a:cs typeface="ＭＳ Ｐゴシック" charset="0"/>
              </a:rPr>
              <a:t>improved </a:t>
            </a:r>
            <a:endParaRPr lang="en-US" sz="2300" dirty="0">
              <a:cs typeface="ＭＳ Ｐゴシック" charset="0"/>
            </a:endParaRPr>
          </a:p>
          <a:p>
            <a:pPr marL="352044" lvl="1" indent="-4572">
              <a:buNone/>
            </a:pPr>
            <a:r>
              <a:rPr lang="en-US" sz="1800" i="1" dirty="0" smtClean="0"/>
              <a:t>TF: Revised </a:t>
            </a:r>
            <a:r>
              <a:rPr lang="en-US" sz="1800" i="1" dirty="0"/>
              <a:t>and </a:t>
            </a:r>
            <a:r>
              <a:rPr lang="en-US" sz="1800" i="1" dirty="0" smtClean="0"/>
              <a:t>reordered </a:t>
            </a:r>
            <a:r>
              <a:rPr lang="en-US" sz="1800" i="1" dirty="0"/>
              <a:t>actions to reflect more realistic </a:t>
            </a:r>
            <a:r>
              <a:rPr lang="en-US" sz="1800" i="1" dirty="0" smtClean="0"/>
              <a:t>progression. Added example </a:t>
            </a:r>
            <a:r>
              <a:rPr lang="en-US" sz="1800" i="1" dirty="0"/>
              <a:t>suggesting discussion with a </a:t>
            </a:r>
            <a:r>
              <a:rPr lang="en-US" sz="1800" i="1" dirty="0" smtClean="0"/>
              <a:t>supervisor and example to explain </a:t>
            </a:r>
            <a:r>
              <a:rPr lang="en-US" sz="1800" i="1" dirty="0"/>
              <a:t>how restructuring or segregating responsibilities could resolve the issue</a:t>
            </a:r>
          </a:p>
          <a:p>
            <a:pPr marL="0" indent="0">
              <a:buNone/>
            </a:pPr>
            <a:endParaRPr lang="en-US" sz="1800" i="1" dirty="0"/>
          </a:p>
          <a:p>
            <a:pPr lvl="1"/>
            <a:endParaRPr lang="en-US" sz="18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Section </a:t>
            </a:r>
            <a:r>
              <a:rPr lang="en-US" dirty="0" smtClean="0"/>
              <a:t>370</a:t>
            </a:r>
            <a:br>
              <a:rPr lang="en-US" dirty="0" smtClean="0"/>
            </a:br>
            <a:r>
              <a:rPr lang="en-US" dirty="0"/>
              <a:t>Responding to Pressure to Breach the Fundamental Principles (370.6)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93536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sz="2300" dirty="0"/>
              <a:t>Significant comments and responses:</a:t>
            </a:r>
          </a:p>
          <a:p>
            <a:pPr lvl="1"/>
            <a:r>
              <a:rPr lang="en-US" sz="1900" dirty="0" smtClean="0"/>
              <a:t>Clarity </a:t>
            </a:r>
            <a:r>
              <a:rPr lang="en-US" sz="1900" dirty="0"/>
              <a:t>needed </a:t>
            </a:r>
            <a:r>
              <a:rPr lang="en-US" sz="1900" dirty="0" smtClean="0"/>
              <a:t>on phrase </a:t>
            </a:r>
            <a:r>
              <a:rPr lang="en-US" sz="1900" dirty="0"/>
              <a:t>“constructive challenge” and </a:t>
            </a:r>
            <a:r>
              <a:rPr lang="en-US" sz="1900" dirty="0" smtClean="0"/>
              <a:t>need to consider translation of phrase into </a:t>
            </a:r>
            <a:r>
              <a:rPr lang="en-US" sz="1900" dirty="0"/>
              <a:t>other </a:t>
            </a:r>
            <a:r>
              <a:rPr lang="en-US" sz="1900" dirty="0" smtClean="0"/>
              <a:t>languages</a:t>
            </a:r>
          </a:p>
          <a:p>
            <a:pPr marL="352044" lvl="1" indent="0">
              <a:buNone/>
            </a:pPr>
            <a:r>
              <a:rPr lang="en-US" sz="1900" i="1" dirty="0" smtClean="0"/>
              <a:t>TF: Replaced “constructive </a:t>
            </a:r>
            <a:r>
              <a:rPr lang="en-US" sz="1900" i="1" dirty="0"/>
              <a:t>challenge” with “discuss the matter”. </a:t>
            </a:r>
            <a:r>
              <a:rPr lang="en-US" sz="1900" i="1" dirty="0" smtClean="0"/>
              <a:t>Added discussion with </a:t>
            </a:r>
            <a:r>
              <a:rPr lang="en-US" sz="1900" i="1" dirty="0"/>
              <a:t>supervisor </a:t>
            </a:r>
            <a:r>
              <a:rPr lang="en-US" sz="1900" i="1" dirty="0" smtClean="0"/>
              <a:t>(if individual </a:t>
            </a:r>
            <a:r>
              <a:rPr lang="en-US" sz="1900" i="1" dirty="0"/>
              <a:t>is not exerting </a:t>
            </a:r>
            <a:r>
              <a:rPr lang="en-US" sz="1900" i="1" dirty="0" smtClean="0"/>
              <a:t>pressure)</a:t>
            </a:r>
            <a:endParaRPr lang="en-US" sz="1900" i="1" dirty="0"/>
          </a:p>
          <a:p>
            <a:pPr lvl="1"/>
            <a:r>
              <a:rPr lang="en-US" sz="1900" dirty="0" smtClean="0"/>
              <a:t>Concern </a:t>
            </a:r>
            <a:r>
              <a:rPr lang="en-US" sz="1900" dirty="0"/>
              <a:t>that restructuring or segregating </a:t>
            </a:r>
            <a:r>
              <a:rPr lang="en-US" sz="1900" dirty="0" smtClean="0"/>
              <a:t>would </a:t>
            </a:r>
            <a:r>
              <a:rPr lang="en-US" sz="1900" dirty="0"/>
              <a:t>not </a:t>
            </a:r>
            <a:r>
              <a:rPr lang="en-US" sz="1900" dirty="0" smtClean="0"/>
              <a:t>resolve issue</a:t>
            </a:r>
          </a:p>
          <a:p>
            <a:pPr marL="352044" lvl="1" indent="0">
              <a:buNone/>
            </a:pPr>
            <a:r>
              <a:rPr lang="en-US" sz="1900" i="1" dirty="0"/>
              <a:t>TF: Revised bullet - restructuring or segregating only appropriate where doing so would eliminate threat or reduce it to an acceptable level. </a:t>
            </a:r>
            <a:endParaRPr lang="en-US" sz="1900" i="1" dirty="0" smtClean="0"/>
          </a:p>
          <a:p>
            <a:pPr marL="352044" lvl="1" indent="0">
              <a:buNone/>
            </a:pPr>
            <a:r>
              <a:rPr lang="en-US" sz="1900" i="1" dirty="0"/>
              <a:t>	</a:t>
            </a:r>
            <a:r>
              <a:rPr lang="en-US" sz="1900" i="1" dirty="0" smtClean="0"/>
              <a:t>Added </a:t>
            </a:r>
            <a:r>
              <a:rPr lang="en-US" sz="1900" i="1" dirty="0"/>
              <a:t>example to clarify guidance</a:t>
            </a:r>
          </a:p>
          <a:p>
            <a:pPr lvl="1"/>
            <a:endParaRPr lang="en-US" sz="18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438150"/>
            <a:ext cx="7543800" cy="400050"/>
          </a:xfrm>
        </p:spPr>
        <p:txBody>
          <a:bodyPr/>
          <a:lstStyle/>
          <a:p>
            <a:r>
              <a:rPr lang="en-US" dirty="0"/>
              <a:t>Proposed Section 370</a:t>
            </a:r>
            <a:br>
              <a:rPr lang="en-US" dirty="0"/>
            </a:br>
            <a:r>
              <a:rPr lang="en-US" dirty="0"/>
              <a:t>Responding to Pressure to Breach the Fundamental Principles (370.6)</a:t>
            </a:r>
          </a:p>
        </p:txBody>
      </p:sp>
    </p:spTree>
    <p:extLst>
      <p:ext uri="{BB962C8B-B14F-4D97-AF65-F5344CB8AC3E}">
        <p14:creationId xmlns:p14="http://schemas.microsoft.com/office/powerpoint/2010/main" val="31457353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 smtClean="0"/>
              <a:t>Guidance on documentation could be enhanced</a:t>
            </a:r>
          </a:p>
          <a:p>
            <a:pPr marL="352044" lvl="1" indent="0">
              <a:buNone/>
            </a:pPr>
            <a:r>
              <a:rPr lang="en-US" sz="1900" i="1" dirty="0" smtClean="0"/>
              <a:t>TF: Amended </a:t>
            </a:r>
            <a:r>
              <a:rPr lang="en-US" sz="1900" i="1" dirty="0"/>
              <a:t>guidance accordingly and </a:t>
            </a:r>
            <a:r>
              <a:rPr lang="en-US" sz="1900" i="1" dirty="0" smtClean="0"/>
              <a:t>aligned </a:t>
            </a:r>
            <a:r>
              <a:rPr lang="en-US" sz="1900" i="1" dirty="0"/>
              <a:t>to Section </a:t>
            </a:r>
            <a:r>
              <a:rPr lang="en-US" sz="1900" i="1" dirty="0" smtClean="0"/>
              <a:t>320</a:t>
            </a:r>
            <a:endParaRPr lang="en-US" sz="1900" i="1" dirty="0"/>
          </a:p>
          <a:p>
            <a:pPr marL="347472" lvl="1" indent="0">
              <a:buNone/>
            </a:pPr>
            <a:endParaRPr lang="en-US" sz="2200" b="1" dirty="0">
              <a:solidFill>
                <a:schemeClr val="tx1"/>
              </a:solidFill>
              <a:latin typeface="Arial" charset="0"/>
            </a:endParaRPr>
          </a:p>
          <a:p>
            <a:endParaRPr lang="en-US" sz="2000" i="1" dirty="0"/>
          </a:p>
          <a:p>
            <a:pPr lvl="1"/>
            <a:endParaRPr lang="en-US" sz="18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438150"/>
            <a:ext cx="7543800" cy="400050"/>
          </a:xfrm>
        </p:spPr>
        <p:txBody>
          <a:bodyPr/>
          <a:lstStyle/>
          <a:p>
            <a:r>
              <a:rPr lang="en-US" dirty="0"/>
              <a:t>Proposed Section </a:t>
            </a:r>
            <a:r>
              <a:rPr lang="en-US" dirty="0" smtClean="0"/>
              <a:t>370</a:t>
            </a:r>
            <a:br>
              <a:rPr lang="en-US" dirty="0" smtClean="0"/>
            </a:br>
            <a:r>
              <a:rPr lang="en-US" dirty="0" smtClean="0"/>
              <a:t>Documentation (370.7)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6888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 smtClean="0"/>
              <a:t>ED </a:t>
            </a:r>
            <a:r>
              <a:rPr lang="en-US" sz="2300" dirty="0"/>
              <a:t>proposed to refer PAIB to appropriate sections of Part C when the PAIB faces pressure</a:t>
            </a:r>
          </a:p>
          <a:p>
            <a:r>
              <a:rPr lang="en-US" sz="2300" dirty="0"/>
              <a:t>All respondents agreed cross referencing is </a:t>
            </a:r>
            <a:r>
              <a:rPr lang="en-US" sz="2300" dirty="0" smtClean="0"/>
              <a:t>beneficial </a:t>
            </a:r>
            <a:endParaRPr lang="en-US" sz="2300" dirty="0"/>
          </a:p>
          <a:p>
            <a:pPr marL="0" indent="0">
              <a:buNone/>
            </a:pPr>
            <a:r>
              <a:rPr lang="en-US" sz="1900" i="1" dirty="0" smtClean="0"/>
              <a:t>TF: Moved references </a:t>
            </a:r>
            <a:r>
              <a:rPr lang="en-US" sz="1900" i="1" dirty="0"/>
              <a:t>from paragraph 370.9 to paragraph </a:t>
            </a:r>
            <a:r>
              <a:rPr lang="en-US" sz="1900" i="1" dirty="0" smtClean="0"/>
              <a:t>370.4</a:t>
            </a:r>
            <a:endParaRPr lang="en-US" sz="1900" i="1" dirty="0"/>
          </a:p>
          <a:p>
            <a:pPr marL="347472" lvl="1" indent="0">
              <a:buNone/>
            </a:pPr>
            <a:endParaRPr lang="en-US" sz="1800" i="1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Section </a:t>
            </a:r>
            <a:r>
              <a:rPr lang="en-US" dirty="0" smtClean="0"/>
              <a:t>370</a:t>
            </a:r>
            <a:br>
              <a:rPr lang="en-US" dirty="0" smtClean="0"/>
            </a:br>
            <a:r>
              <a:rPr lang="en-US" dirty="0"/>
              <a:t>Reference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to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Other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Parts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of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the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Code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/>
              <a:t>(370.9)</a:t>
            </a:r>
            <a:r>
              <a:rPr lang="en-US" dirty="0">
                <a:solidFill>
                  <a:srgbClr val="FF0000"/>
                </a:solidFill>
              </a:rPr>
              <a:t/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88207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 smtClean="0"/>
              <a:t>Many </a:t>
            </a:r>
            <a:r>
              <a:rPr lang="en-US" sz="1900" dirty="0"/>
              <a:t>respondents supported the examples being provided. Several respondents concerned </a:t>
            </a:r>
            <a:r>
              <a:rPr lang="en-US" sz="1900" dirty="0" smtClean="0"/>
              <a:t>lists </a:t>
            </a:r>
            <a:r>
              <a:rPr lang="en-US" sz="1900" dirty="0"/>
              <a:t>of examples could be </a:t>
            </a:r>
            <a:r>
              <a:rPr lang="en-US" sz="1900" dirty="0" smtClean="0"/>
              <a:t>seen as all-inclusive</a:t>
            </a:r>
          </a:p>
          <a:p>
            <a:pPr marL="352044" lvl="1" indent="0">
              <a:buNone/>
            </a:pPr>
            <a:r>
              <a:rPr lang="en-US" sz="1900" i="1" dirty="0" smtClean="0"/>
              <a:t>TF: </a:t>
            </a:r>
            <a:r>
              <a:rPr lang="en-US" sz="1900" i="1" dirty="0"/>
              <a:t>A</a:t>
            </a:r>
            <a:r>
              <a:rPr lang="en-US" sz="1900" i="1" dirty="0" smtClean="0"/>
              <a:t>dded </a:t>
            </a:r>
            <a:r>
              <a:rPr lang="en-US" sz="1900" i="1" dirty="0"/>
              <a:t>“including” to </a:t>
            </a:r>
            <a:r>
              <a:rPr lang="en-US" sz="1900" i="1" dirty="0" smtClean="0"/>
              <a:t>introductory </a:t>
            </a:r>
            <a:r>
              <a:rPr lang="en-US" sz="1900" i="1" dirty="0"/>
              <a:t>wording to </a:t>
            </a:r>
            <a:r>
              <a:rPr lang="en-US" sz="1900" i="1" dirty="0" smtClean="0"/>
              <a:t>370.5 </a:t>
            </a:r>
            <a:r>
              <a:rPr lang="en-US" sz="1900" i="1" dirty="0"/>
              <a:t>and 370.6</a:t>
            </a:r>
          </a:p>
          <a:p>
            <a:pPr lvl="1"/>
            <a:r>
              <a:rPr lang="en-US" sz="1900" dirty="0" smtClean="0"/>
              <a:t>Many </a:t>
            </a:r>
            <a:r>
              <a:rPr lang="en-US" sz="1900" dirty="0"/>
              <a:t>respondents provided suggestions where additional examples could be added. </a:t>
            </a:r>
            <a:endParaRPr lang="en-US" sz="1900" dirty="0" smtClean="0"/>
          </a:p>
          <a:p>
            <a:pPr marL="347472" lvl="1" indent="0">
              <a:buNone/>
            </a:pPr>
            <a:r>
              <a:rPr lang="en-US" sz="1900" i="1" dirty="0" smtClean="0"/>
              <a:t>TF: </a:t>
            </a:r>
            <a:r>
              <a:rPr lang="en-US" sz="1900" i="1" dirty="0"/>
              <a:t>R</a:t>
            </a:r>
            <a:r>
              <a:rPr lang="en-US" sz="1900" i="1" dirty="0" smtClean="0"/>
              <a:t>eviewed </a:t>
            </a:r>
            <a:r>
              <a:rPr lang="en-US" sz="1900" i="1" dirty="0"/>
              <a:t>the examples and added or clarified several</a:t>
            </a:r>
          </a:p>
          <a:p>
            <a:pPr marL="0" indent="-4572">
              <a:buNone/>
            </a:pPr>
            <a:endParaRPr lang="en-US" sz="2200" i="1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Matters Common to Sections 320 and </a:t>
            </a:r>
            <a:r>
              <a:rPr lang="en-US" dirty="0" smtClean="0"/>
              <a:t>370</a:t>
            </a:r>
            <a:br>
              <a:rPr lang="en-US" dirty="0" smtClean="0"/>
            </a:br>
            <a:r>
              <a:rPr lang="en-US" dirty="0"/>
              <a:t>Lists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of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Examples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0715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marL="690372" lvl="1"/>
            <a:r>
              <a:rPr lang="en-US" sz="1900" dirty="0" smtClean="0"/>
              <a:t>In certain circumstances may be beneficial for the guidance being provided to be tailored to take into account seniority of the PAIB</a:t>
            </a:r>
          </a:p>
          <a:p>
            <a:pPr marL="0" indent="0">
              <a:buNone/>
            </a:pPr>
            <a:r>
              <a:rPr lang="en-US" sz="1900" i="1" dirty="0" smtClean="0"/>
              <a:t>TF:- Statement </a:t>
            </a:r>
            <a:r>
              <a:rPr lang="en-US" sz="1900" i="1" dirty="0"/>
              <a:t>in 300.5: higher expectation for more senior </a:t>
            </a:r>
            <a:r>
              <a:rPr lang="en-US" sz="1900" i="1" dirty="0" smtClean="0"/>
              <a:t>PAIBs</a:t>
            </a:r>
          </a:p>
          <a:p>
            <a:pPr marL="352044" lvl="1" indent="-4572">
              <a:buNone/>
            </a:pPr>
            <a:r>
              <a:rPr lang="en-US" sz="1900" i="1" dirty="0" smtClean="0"/>
              <a:t>	- Other </a:t>
            </a:r>
            <a:r>
              <a:rPr lang="en-US" sz="1900" i="1" dirty="0"/>
              <a:t>than </a:t>
            </a:r>
            <a:r>
              <a:rPr lang="en-US" sz="1900" i="1" dirty="0" smtClean="0"/>
              <a:t>NOCLAR, </a:t>
            </a:r>
            <a:r>
              <a:rPr lang="en-US" sz="1900" i="1" dirty="0"/>
              <a:t>no distinction between “senior” and “</a:t>
            </a:r>
            <a:r>
              <a:rPr lang="en-US" sz="1900" i="1" dirty="0" smtClean="0"/>
              <a:t>other” in Code</a:t>
            </a:r>
            <a:endParaRPr lang="en-US" sz="1900" i="1" dirty="0"/>
          </a:p>
          <a:p>
            <a:pPr marL="352044" lvl="1" indent="0">
              <a:buNone/>
            </a:pPr>
            <a:r>
              <a:rPr lang="en-US" sz="1900" i="1" dirty="0" smtClean="0"/>
              <a:t>- NOCLAR concerns situations with </a:t>
            </a:r>
            <a:r>
              <a:rPr lang="en-US" sz="1900" i="1" dirty="0"/>
              <a:t>a significant public interest </a:t>
            </a:r>
            <a:r>
              <a:rPr lang="en-US" sz="1900" i="1" dirty="0" smtClean="0"/>
              <a:t>element</a:t>
            </a:r>
          </a:p>
          <a:p>
            <a:pPr marL="352044" lvl="1" indent="0">
              <a:buNone/>
            </a:pPr>
            <a:r>
              <a:rPr lang="en-US" sz="1900" i="1" dirty="0" smtClean="0"/>
              <a:t>- PAIB has </a:t>
            </a:r>
            <a:r>
              <a:rPr lang="en-US" sz="1900" i="1" dirty="0"/>
              <a:t>identified NOCLAR by another but is not directly involved</a:t>
            </a:r>
          </a:p>
          <a:p>
            <a:pPr marL="352044" lvl="1" indent="0">
              <a:buNone/>
            </a:pPr>
            <a:r>
              <a:rPr lang="en-US" sz="1900" i="1" dirty="0" smtClean="0"/>
              <a:t>- Differentiation needs </a:t>
            </a:r>
            <a:r>
              <a:rPr lang="en-US" sz="1900" i="1" dirty="0"/>
              <a:t>to </a:t>
            </a:r>
            <a:r>
              <a:rPr lang="en-US" sz="1900" i="1" dirty="0" smtClean="0"/>
              <a:t>ensure </a:t>
            </a:r>
            <a:r>
              <a:rPr lang="en-US" sz="1900" i="1" dirty="0"/>
              <a:t>“other” PAIBs </a:t>
            </a:r>
            <a:r>
              <a:rPr lang="en-US" sz="1900" i="1" dirty="0" smtClean="0"/>
              <a:t>not relieved of responsibilities</a:t>
            </a:r>
            <a:endParaRPr lang="en-US" sz="1900" i="1" dirty="0"/>
          </a:p>
          <a:p>
            <a:pPr marL="352044" lvl="1" indent="0">
              <a:buNone/>
            </a:pPr>
            <a:r>
              <a:rPr lang="en-US" sz="1900" i="1" dirty="0" smtClean="0"/>
              <a:t>- Given </a:t>
            </a:r>
            <a:r>
              <a:rPr lang="en-US" sz="1900" i="1" dirty="0"/>
              <a:t>variety of organizational </a:t>
            </a:r>
            <a:r>
              <a:rPr lang="en-US" sz="1900" i="1" dirty="0" smtClean="0"/>
              <a:t>structures, </a:t>
            </a:r>
            <a:r>
              <a:rPr lang="en-US" sz="1900" i="1" dirty="0"/>
              <a:t>attempting to </a:t>
            </a:r>
            <a:r>
              <a:rPr lang="en-US" sz="1900" i="1" dirty="0" smtClean="0"/>
              <a:t>differentiate responsibilities </a:t>
            </a:r>
            <a:r>
              <a:rPr lang="en-US" sz="1900" i="1" dirty="0"/>
              <a:t>by seniority would be extremely complex and </a:t>
            </a:r>
            <a:r>
              <a:rPr lang="en-US" sz="1900" i="1" dirty="0" smtClean="0"/>
              <a:t>confusing</a:t>
            </a:r>
            <a:endParaRPr lang="en-US" sz="1900" i="1" dirty="0"/>
          </a:p>
          <a:p>
            <a:pPr marL="0" indent="-4572">
              <a:buNone/>
            </a:pPr>
            <a:endParaRPr lang="en-US" sz="2200" i="1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Matters Common to Sections 320 and 370</a:t>
            </a:r>
            <a:br>
              <a:rPr lang="en-US" dirty="0"/>
            </a:br>
            <a:r>
              <a:rPr lang="en-US" dirty="0"/>
              <a:t>Tailoring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Guidance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to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the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PAIB’s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Level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of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Seniority</a:t>
            </a:r>
            <a:r>
              <a:rPr lang="en-US" dirty="0">
                <a:solidFill>
                  <a:srgbClr val="FF0000"/>
                </a:solidFill>
              </a:rPr>
              <a:t/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9455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 smtClean="0"/>
              <a:t>Useful </a:t>
            </a:r>
            <a:r>
              <a:rPr lang="en-US" sz="1900" dirty="0"/>
              <a:t>to clarify description of salaried employee may include executive management in event that </a:t>
            </a:r>
            <a:r>
              <a:rPr lang="en-US" sz="1900" dirty="0" smtClean="0"/>
              <a:t>PAIB </a:t>
            </a:r>
            <a:r>
              <a:rPr lang="en-US" sz="1900" dirty="0"/>
              <a:t>not a “director” </a:t>
            </a:r>
            <a:r>
              <a:rPr lang="en-US" sz="1900" dirty="0" smtClean="0"/>
              <a:t>of company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Definition of “PAIB” </a:t>
            </a:r>
            <a:r>
              <a:rPr lang="en-US" sz="1900" i="1" dirty="0" smtClean="0"/>
              <a:t>in “Definitions” section is </a:t>
            </a:r>
            <a:r>
              <a:rPr lang="en-US" sz="1900" i="1" dirty="0"/>
              <a:t>clear. Term “salaried” should be deleted from paragraph 300.3 in order to prevent </a:t>
            </a:r>
            <a:r>
              <a:rPr lang="en-US" sz="1900" i="1" dirty="0" smtClean="0"/>
              <a:t>confusion</a:t>
            </a:r>
          </a:p>
          <a:p>
            <a:pPr lvl="1"/>
            <a:r>
              <a:rPr lang="en-US" sz="1900" dirty="0" smtClean="0"/>
              <a:t>Need </a:t>
            </a:r>
            <a:r>
              <a:rPr lang="en-US" sz="1900" dirty="0"/>
              <a:t>to define “</a:t>
            </a:r>
            <a:r>
              <a:rPr lang="en-US" sz="1900" dirty="0" smtClean="0"/>
              <a:t>pressure”</a:t>
            </a:r>
          </a:p>
          <a:p>
            <a:pPr marL="347472" lvl="1" indent="0">
              <a:buNone/>
            </a:pPr>
            <a:r>
              <a:rPr lang="en-US" sz="1900" i="1" dirty="0" smtClean="0"/>
              <a:t>TF: Reaffirmed that there is little benefit in defining “pressure”</a:t>
            </a:r>
          </a:p>
          <a:p>
            <a:endParaRPr lang="en-US" sz="23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Matters Common to Sections 320 and </a:t>
            </a:r>
            <a:r>
              <a:rPr lang="en-US" dirty="0" smtClean="0"/>
              <a:t>370</a:t>
            </a:r>
            <a:br>
              <a:rPr lang="en-US" dirty="0" smtClean="0"/>
            </a:br>
            <a:r>
              <a:rPr lang="en-US" dirty="0"/>
              <a:t>Salaried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Employee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/>
              <a:t>and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/>
              <a:t>Additional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/>
              <a:t>Guidance</a:t>
            </a:r>
            <a:r>
              <a:rPr lang="en-US" dirty="0">
                <a:solidFill>
                  <a:srgbClr val="FF0000"/>
                </a:solidFill>
              </a:rPr>
              <a:t/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6957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 smtClean="0"/>
              <a:t>ED </a:t>
            </a:r>
            <a:r>
              <a:rPr lang="en-US" sz="2300" dirty="0"/>
              <a:t>proposed guidance on understanding and adhering to </a:t>
            </a:r>
            <a:r>
              <a:rPr lang="en-US" sz="2300" dirty="0" smtClean="0"/>
              <a:t>“fair and honest” principle</a:t>
            </a:r>
            <a:endParaRPr lang="en-US" sz="2300" dirty="0"/>
          </a:p>
          <a:p>
            <a:r>
              <a:rPr lang="en-US" sz="2300" dirty="0"/>
              <a:t>Main Board comments and </a:t>
            </a:r>
            <a:r>
              <a:rPr lang="en-US" sz="2300" dirty="0" smtClean="0"/>
              <a:t>TF </a:t>
            </a:r>
            <a:r>
              <a:rPr lang="en-US" sz="2300" dirty="0"/>
              <a:t>responses/proposals:</a:t>
            </a:r>
          </a:p>
          <a:p>
            <a:pPr lvl="1"/>
            <a:r>
              <a:rPr lang="en-US" sz="1900" dirty="0" smtClean="0"/>
              <a:t>Consider making compliance with fundamental principles explicit</a:t>
            </a:r>
          </a:p>
          <a:p>
            <a:pPr marL="352044" lvl="1" indent="-4572">
              <a:buNone/>
            </a:pPr>
            <a:r>
              <a:rPr lang="en-US" sz="1900" i="1" dirty="0" smtClean="0"/>
              <a:t>TF:  	Introductory wording of 320.2 states compliance with fundamental 	principles is necessary </a:t>
            </a:r>
          </a:p>
          <a:p>
            <a:pPr marL="0" indent="-4572">
              <a:buNone/>
            </a:pPr>
            <a:r>
              <a:rPr lang="en-US" sz="1900" i="1" dirty="0"/>
              <a:t>	</a:t>
            </a:r>
            <a:r>
              <a:rPr lang="en-US" sz="1900" i="1" dirty="0" smtClean="0"/>
              <a:t>“Fair </a:t>
            </a:r>
            <a:r>
              <a:rPr lang="en-US" sz="1900" i="1" dirty="0"/>
              <a:t>and honest” is </a:t>
            </a:r>
            <a:r>
              <a:rPr lang="en-US" sz="1900" i="1" dirty="0" smtClean="0"/>
              <a:t>redundant and so deleted from 320.2 to </a:t>
            </a:r>
            <a:r>
              <a:rPr lang="en-US" sz="1900" i="1" dirty="0"/>
              <a:t>focus </a:t>
            </a:r>
            <a:r>
              <a:rPr lang="en-US" sz="1900" i="1" dirty="0" smtClean="0"/>
              <a:t>	guidance </a:t>
            </a:r>
            <a:r>
              <a:rPr lang="en-US" sz="1900" i="1" dirty="0"/>
              <a:t>on </a:t>
            </a:r>
            <a:r>
              <a:rPr lang="en-US" sz="1900" i="1" dirty="0" smtClean="0"/>
              <a:t>compliance </a:t>
            </a:r>
            <a:r>
              <a:rPr lang="en-US" sz="1900" i="1" dirty="0"/>
              <a:t>with the fundamental </a:t>
            </a:r>
            <a:r>
              <a:rPr lang="en-US" sz="1900" i="1" dirty="0" smtClean="0"/>
              <a:t>principles	</a:t>
            </a:r>
          </a:p>
          <a:p>
            <a:pPr marL="0" indent="-4572">
              <a:buNone/>
            </a:pPr>
            <a:r>
              <a:rPr lang="en-US" sz="1900" i="1" dirty="0"/>
              <a:t>	</a:t>
            </a:r>
            <a:r>
              <a:rPr lang="en-US" sz="1900" i="1" dirty="0" smtClean="0"/>
              <a:t>For consistency, also deleted from 320.3 </a:t>
            </a:r>
            <a:endParaRPr lang="en-US" sz="1900" i="1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“Fair and Honest” Principle (320.3)</a:t>
            </a:r>
          </a:p>
        </p:txBody>
      </p:sp>
    </p:spTree>
    <p:extLst>
      <p:ext uri="{BB962C8B-B14F-4D97-AF65-F5344CB8AC3E}">
        <p14:creationId xmlns:p14="http://schemas.microsoft.com/office/powerpoint/2010/main" val="10209013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/>
              <a:t>March 2013: Project Proposal approved by </a:t>
            </a:r>
            <a:r>
              <a:rPr lang="en-US" sz="2300" dirty="0" smtClean="0"/>
              <a:t>IESBA</a:t>
            </a:r>
          </a:p>
          <a:p>
            <a:pPr lvl="1"/>
            <a:r>
              <a:rPr lang="en-US" sz="1900" dirty="0"/>
              <a:t>Phase I </a:t>
            </a:r>
            <a:r>
              <a:rPr lang="en-US" sz="1900" dirty="0" smtClean="0"/>
              <a:t>addresses </a:t>
            </a:r>
            <a:r>
              <a:rPr lang="en-US" sz="1900" dirty="0"/>
              <a:t>Sections 300, 310, 320, 330 and 340 and topics of Pressure and Faithful Representation</a:t>
            </a:r>
          </a:p>
          <a:p>
            <a:pPr lvl="1"/>
            <a:r>
              <a:rPr lang="en-US" sz="1900" dirty="0"/>
              <a:t>Phase II addresses Section 350 (Inducements) and the applicability of Part C to </a:t>
            </a:r>
            <a:r>
              <a:rPr lang="en-US" sz="1900" dirty="0" smtClean="0"/>
              <a:t>PAPPs</a:t>
            </a:r>
          </a:p>
          <a:p>
            <a:r>
              <a:rPr lang="en-US" sz="2300" dirty="0" smtClean="0"/>
              <a:t>Sept 2013: CAG reviewed s370</a:t>
            </a:r>
          </a:p>
          <a:p>
            <a:r>
              <a:rPr lang="en-US" sz="2300" dirty="0" smtClean="0"/>
              <a:t>March 2014: CAG reviewed s320</a:t>
            </a:r>
            <a:endParaRPr lang="en-US" sz="2300" dirty="0"/>
          </a:p>
          <a:p>
            <a:r>
              <a:rPr lang="en-US" sz="2300" dirty="0"/>
              <a:t>July 2014: </a:t>
            </a:r>
            <a:r>
              <a:rPr lang="en-US" sz="2300" dirty="0" smtClean="0"/>
              <a:t>IESBA reviewed s320 &amp; s370</a:t>
            </a: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457200"/>
            <a:ext cx="7543800" cy="400050"/>
          </a:xfrm>
        </p:spPr>
        <p:txBody>
          <a:bodyPr/>
          <a:lstStyle/>
          <a:p>
            <a:r>
              <a:rPr lang="en-US" dirty="0" smtClean="0">
                <a:latin typeface="Arial" charset="0"/>
                <a:ea typeface="ヒラギノ角ゴ Pro W3" charset="0"/>
                <a:cs typeface="ヒラギノ角ゴ Pro W3" charset="0"/>
              </a:rPr>
              <a:t>Background</a:t>
            </a:r>
            <a:endParaRPr lang="en-US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837970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 smtClean="0"/>
              <a:t>ED </a:t>
            </a:r>
            <a:r>
              <a:rPr lang="en-US" sz="2300" dirty="0"/>
              <a:t>proposed enhanced guidance </a:t>
            </a:r>
            <a:r>
              <a:rPr lang="en-US" sz="2300" dirty="0" smtClean="0"/>
              <a:t>to address </a:t>
            </a:r>
            <a:r>
              <a:rPr lang="en-US" sz="2300" dirty="0"/>
              <a:t>misuse of discretion </a:t>
            </a:r>
          </a:p>
          <a:p>
            <a:r>
              <a:rPr lang="en-US" sz="2300" dirty="0"/>
              <a:t>Main Board comments </a:t>
            </a:r>
            <a:r>
              <a:rPr lang="en-US" sz="2300" dirty="0" smtClean="0"/>
              <a:t>and TF </a:t>
            </a:r>
            <a:r>
              <a:rPr lang="en-US" sz="2300" dirty="0"/>
              <a:t>responses/proposals:</a:t>
            </a:r>
          </a:p>
          <a:p>
            <a:pPr marL="637794" lvl="1" indent="-285750"/>
            <a:r>
              <a:rPr lang="en-US" sz="1900" dirty="0"/>
              <a:t>Consider aligning guidance with </a:t>
            </a:r>
            <a:r>
              <a:rPr lang="en-US" sz="1900" dirty="0" smtClean="0"/>
              <a:t>ISA 540</a:t>
            </a:r>
          </a:p>
          <a:p>
            <a:pPr marL="352044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Example </a:t>
            </a:r>
            <a:r>
              <a:rPr lang="en-US" sz="1900" i="1" dirty="0"/>
              <a:t>of fair value estimates incorporated into </a:t>
            </a:r>
            <a:r>
              <a:rPr lang="en-US" sz="1900" i="1" dirty="0" smtClean="0"/>
              <a:t>320.3</a:t>
            </a:r>
            <a:endParaRPr lang="en-US" sz="1900" i="1" dirty="0"/>
          </a:p>
          <a:p>
            <a:pPr marL="637794" lvl="1" indent="-285750"/>
            <a:r>
              <a:rPr lang="en-US" sz="1900" dirty="0"/>
              <a:t>Clarify phrase “to influence contractual or regulatory </a:t>
            </a:r>
            <a:r>
              <a:rPr lang="en-US" sz="1900" dirty="0" smtClean="0"/>
              <a:t>outcomes”. Consider </a:t>
            </a:r>
            <a:r>
              <a:rPr lang="en-US" sz="1900" dirty="0"/>
              <a:t>whether </a:t>
            </a:r>
            <a:r>
              <a:rPr lang="en-US" sz="1900" dirty="0" smtClean="0"/>
              <a:t>this dilutes </a:t>
            </a:r>
            <a:r>
              <a:rPr lang="en-US" sz="1900" dirty="0"/>
              <a:t>requirement not to use discretion to </a:t>
            </a:r>
            <a:r>
              <a:rPr lang="en-US" sz="1900" dirty="0" smtClean="0"/>
              <a:t>mislead</a:t>
            </a:r>
          </a:p>
          <a:p>
            <a:pPr marL="352044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Wording changed. </a:t>
            </a:r>
            <a:endParaRPr lang="en-US" sz="2000" i="1" dirty="0"/>
          </a:p>
          <a:p>
            <a:endParaRPr lang="en-US" sz="23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438150"/>
            <a:ext cx="7543800" cy="400050"/>
          </a:xfrm>
        </p:spPr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Misuse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of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Discretion (320.3)</a:t>
            </a:r>
          </a:p>
        </p:txBody>
      </p:sp>
    </p:spTree>
    <p:extLst>
      <p:ext uri="{BB962C8B-B14F-4D97-AF65-F5344CB8AC3E}">
        <p14:creationId xmlns:p14="http://schemas.microsoft.com/office/powerpoint/2010/main" val="22460494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/>
              <a:t>Main Board comments and TF responses/proposals</a:t>
            </a:r>
            <a:r>
              <a:rPr lang="en-US" sz="2300" dirty="0" smtClean="0"/>
              <a:t>:</a:t>
            </a:r>
          </a:p>
          <a:p>
            <a:pPr lvl="1"/>
            <a:r>
              <a:rPr lang="en-US" sz="1800" dirty="0" smtClean="0"/>
              <a:t>Reconsider </a:t>
            </a:r>
            <a:r>
              <a:rPr lang="en-US" sz="1800" dirty="0"/>
              <a:t>the decision to change </a:t>
            </a:r>
            <a:r>
              <a:rPr lang="en-US" sz="1800" dirty="0" smtClean="0"/>
              <a:t>this example as </a:t>
            </a:r>
            <a:r>
              <a:rPr lang="en-US" sz="1800" dirty="0"/>
              <a:t>seems to make guidance more </a:t>
            </a:r>
            <a:r>
              <a:rPr lang="en-US" sz="1800" dirty="0" smtClean="0"/>
              <a:t>ambiguous </a:t>
            </a:r>
            <a:endParaRPr lang="en-US" sz="1800" dirty="0" smtClean="0">
              <a:solidFill>
                <a:srgbClr val="FF0000"/>
              </a:solidFill>
            </a:endParaRPr>
          </a:p>
          <a:p>
            <a:pPr marL="347472" lvl="1" indent="0">
              <a:buNone/>
            </a:pPr>
            <a:r>
              <a:rPr lang="en-US" sz="1800" i="1" dirty="0" smtClean="0"/>
              <a:t>TF agrees that because of difficulty in determining intentions of others, it is difficult </a:t>
            </a:r>
            <a:r>
              <a:rPr lang="en-US" sz="1800" i="1" dirty="0"/>
              <a:t>to differentiate </a:t>
            </a:r>
            <a:r>
              <a:rPr lang="en-US" sz="1800" i="1" dirty="0" smtClean="0"/>
              <a:t>in practice between transactions timed for a legitimate business purpose and </a:t>
            </a:r>
            <a:r>
              <a:rPr lang="en-US" sz="1800" i="1" dirty="0"/>
              <a:t>transactions timed with the intention to </a:t>
            </a:r>
            <a:r>
              <a:rPr lang="en-US" sz="1800" i="1" dirty="0" smtClean="0"/>
              <a:t>mislead</a:t>
            </a:r>
            <a:endParaRPr lang="en-US" sz="1800" i="1" dirty="0"/>
          </a:p>
          <a:p>
            <a:pPr lvl="1"/>
            <a:r>
              <a:rPr lang="en-US" sz="1800" dirty="0"/>
              <a:t>Clarify </a:t>
            </a:r>
            <a:r>
              <a:rPr lang="en-US" sz="1800" dirty="0" smtClean="0"/>
              <a:t>that unethical </a:t>
            </a:r>
            <a:r>
              <a:rPr lang="en-US" sz="1800" dirty="0"/>
              <a:t>action is the decision </a:t>
            </a:r>
            <a:r>
              <a:rPr lang="en-US" sz="1800" dirty="0" smtClean="0"/>
              <a:t>to engage in a transaction (at a point in time) </a:t>
            </a:r>
            <a:r>
              <a:rPr lang="en-US" sz="1800" dirty="0"/>
              <a:t>not accounting of the </a:t>
            </a:r>
            <a:r>
              <a:rPr lang="en-US" sz="1800" dirty="0" smtClean="0"/>
              <a:t>transaction</a:t>
            </a:r>
          </a:p>
          <a:p>
            <a:pPr marL="347472" lvl="1" indent="0">
              <a:buNone/>
            </a:pPr>
            <a:r>
              <a:rPr lang="en-US" sz="1800" i="1" dirty="0" smtClean="0"/>
              <a:t>TF</a:t>
            </a:r>
            <a:r>
              <a:rPr lang="en-US" sz="1800" i="1" dirty="0"/>
              <a:t>: </a:t>
            </a:r>
            <a:r>
              <a:rPr lang="en-US" sz="1800" i="1" dirty="0" smtClean="0"/>
              <a:t>Clarification added - example relates </a:t>
            </a:r>
            <a:r>
              <a:rPr lang="en-US" sz="1800" i="1" dirty="0"/>
              <a:t>to </a:t>
            </a:r>
            <a:r>
              <a:rPr lang="en-US" sz="1800" i="1" dirty="0" smtClean="0"/>
              <a:t>intention in timing </a:t>
            </a:r>
            <a:r>
              <a:rPr lang="en-US" sz="1800" i="1" dirty="0"/>
              <a:t>of the </a:t>
            </a:r>
            <a:r>
              <a:rPr lang="en-US" sz="1800" i="1" dirty="0" smtClean="0"/>
              <a:t>transaction, </a:t>
            </a:r>
            <a:r>
              <a:rPr lang="en-US" sz="1800" i="1" dirty="0"/>
              <a:t>not </a:t>
            </a:r>
            <a:r>
              <a:rPr lang="en-US" sz="1800" i="1" dirty="0" smtClean="0"/>
              <a:t>the subsequent </a:t>
            </a:r>
            <a:r>
              <a:rPr lang="en-US" sz="1800" i="1" dirty="0"/>
              <a:t>accounting for the </a:t>
            </a:r>
            <a:r>
              <a:rPr lang="en-US" sz="1800" i="1" dirty="0" smtClean="0"/>
              <a:t>transaction</a:t>
            </a:r>
            <a:endParaRPr lang="en-US" sz="1800" i="1" dirty="0"/>
          </a:p>
          <a:p>
            <a:endParaRPr lang="en-US" sz="23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Manipulating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/>
              <a:t>Timing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/>
              <a:t>of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/>
              <a:t>Transactions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/>
              <a:t>(320.3)</a:t>
            </a:r>
          </a:p>
        </p:txBody>
      </p:sp>
    </p:spTree>
    <p:extLst>
      <p:ext uri="{BB962C8B-B14F-4D97-AF65-F5344CB8AC3E}">
        <p14:creationId xmlns:p14="http://schemas.microsoft.com/office/powerpoint/2010/main" val="15461714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 smtClean="0"/>
              <a:t>Clarify: </a:t>
            </a:r>
            <a:r>
              <a:rPr lang="en-US" sz="1900" dirty="0"/>
              <a:t>commercial decisions should not be </a:t>
            </a:r>
            <a:r>
              <a:rPr lang="en-US" sz="1900" dirty="0" smtClean="0"/>
              <a:t>2nd </a:t>
            </a:r>
            <a:r>
              <a:rPr lang="en-US" sz="1900" dirty="0"/>
              <a:t>guessed with </a:t>
            </a:r>
            <a:r>
              <a:rPr lang="en-US" sz="1900" dirty="0" smtClean="0"/>
              <a:t>hindsight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G</a:t>
            </a:r>
            <a:r>
              <a:rPr lang="en-US" sz="1900" i="1" dirty="0" smtClean="0"/>
              <a:t>uidance is only </a:t>
            </a:r>
            <a:r>
              <a:rPr lang="en-US" sz="1900" i="1" dirty="0"/>
              <a:t>applicable when </a:t>
            </a:r>
            <a:r>
              <a:rPr lang="en-US" sz="1900" i="1" dirty="0" smtClean="0"/>
              <a:t>intention is to mislead. Business judgment rule makes 2</a:t>
            </a:r>
            <a:r>
              <a:rPr lang="en-US" sz="1900" i="1" baseline="30000" dirty="0" smtClean="0"/>
              <a:t>nd</a:t>
            </a:r>
            <a:r>
              <a:rPr lang="en-US" sz="1900" i="1" dirty="0" smtClean="0"/>
              <a:t> guessing unlikely</a:t>
            </a:r>
          </a:p>
          <a:p>
            <a:pPr marL="347472" lvl="1" indent="0">
              <a:buNone/>
            </a:pPr>
            <a:r>
              <a:rPr lang="en-US" sz="1900" dirty="0" smtClean="0"/>
              <a:t>First </a:t>
            </a:r>
            <a:r>
              <a:rPr lang="en-US" sz="1900" dirty="0"/>
              <a:t>bullet in </a:t>
            </a:r>
            <a:r>
              <a:rPr lang="en-US" sz="1900" dirty="0" smtClean="0"/>
              <a:t>320.3 </a:t>
            </a:r>
            <a:r>
              <a:rPr lang="en-US" sz="1900" dirty="0"/>
              <a:t>- consider referring to ISA 540 for example of manipulating fair value estimates</a:t>
            </a:r>
            <a:r>
              <a:rPr lang="en-US" sz="1900" dirty="0" smtClean="0"/>
              <a:t>.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Added </a:t>
            </a:r>
            <a:r>
              <a:rPr lang="en-US" sz="1900" i="1" dirty="0"/>
              <a:t>example of fair value estimates</a:t>
            </a:r>
          </a:p>
          <a:p>
            <a:pPr lvl="1"/>
            <a:r>
              <a:rPr lang="en-US" sz="1900" dirty="0"/>
              <a:t>Why change “manipulate” to “misrepresent” in paragraph 320.3? </a:t>
            </a:r>
            <a:endParaRPr lang="en-US" sz="1900" dirty="0" smtClean="0"/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“Misrepresent” relates more closely to title of Section 320, and to 320.2</a:t>
            </a:r>
          </a:p>
          <a:p>
            <a:pPr marL="347472" lvl="1" indent="0">
              <a:buNone/>
            </a:pPr>
            <a:r>
              <a:rPr lang="en-US" sz="1900" i="1" dirty="0" smtClean="0"/>
              <a:t>Replaced </a:t>
            </a:r>
            <a:r>
              <a:rPr lang="en-US" sz="1900" i="1" dirty="0"/>
              <a:t>“</a:t>
            </a:r>
            <a:r>
              <a:rPr lang="en-US" sz="1900" i="1" dirty="0" smtClean="0"/>
              <a:t>manipulate” </a:t>
            </a:r>
            <a:r>
              <a:rPr lang="en-US" sz="1900" i="1" dirty="0"/>
              <a:t>with “mislead” where appropriate </a:t>
            </a:r>
            <a:r>
              <a:rPr lang="en-US" sz="1900" i="1" dirty="0" smtClean="0"/>
              <a:t>(3</a:t>
            </a:r>
            <a:r>
              <a:rPr lang="en-US" sz="1900" i="1" baseline="30000" dirty="0" smtClean="0"/>
              <a:t>rd</a:t>
            </a:r>
            <a:r>
              <a:rPr lang="en-US" sz="1900" i="1" dirty="0" smtClean="0"/>
              <a:t> bullet)</a:t>
            </a:r>
            <a:endParaRPr lang="en-US" sz="1900" i="1" dirty="0"/>
          </a:p>
          <a:p>
            <a:endParaRPr lang="en-US" sz="23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320</a:t>
            </a:r>
            <a:br>
              <a:rPr lang="en-US" dirty="0"/>
            </a:br>
            <a:r>
              <a:rPr lang="en-US" dirty="0"/>
              <a:t>Manipulating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Timing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of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Transactions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/>
              <a:t>(320.3)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31733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/>
              <a:t>ED: Proposed guidance e</a:t>
            </a:r>
            <a:r>
              <a:rPr lang="en-US" sz="2300" dirty="0" smtClean="0"/>
              <a:t>mphasized</a:t>
            </a:r>
            <a:r>
              <a:rPr lang="en-US" sz="2300" dirty="0"/>
              <a:t>: purpose, context, and audience</a:t>
            </a:r>
          </a:p>
          <a:p>
            <a:r>
              <a:rPr lang="en-US" sz="2300" dirty="0"/>
              <a:t>Main Board comments and TF responses/proposals:</a:t>
            </a:r>
          </a:p>
          <a:p>
            <a:pPr lvl="1"/>
            <a:r>
              <a:rPr lang="en-US" sz="1900" dirty="0" smtClean="0"/>
              <a:t>Add </a:t>
            </a:r>
            <a:r>
              <a:rPr lang="en-US" sz="1900" dirty="0"/>
              <a:t>disclaimers as a </a:t>
            </a:r>
            <a:r>
              <a:rPr lang="en-US" sz="1900" dirty="0" smtClean="0"/>
              <a:t>safeguard 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	Principles-based </a:t>
            </a:r>
            <a:r>
              <a:rPr lang="en-US" sz="1900" i="1" dirty="0"/>
              <a:t>Code should not suggest a </a:t>
            </a:r>
            <a:r>
              <a:rPr lang="en-US" sz="1900" i="1" dirty="0" smtClean="0"/>
              <a:t>disclaimer </a:t>
            </a:r>
          </a:p>
          <a:p>
            <a:pPr marL="347472" lvl="1" indent="0">
              <a:buNone/>
            </a:pPr>
            <a:r>
              <a:rPr lang="en-US" sz="1900" i="1" dirty="0" smtClean="0"/>
              <a:t>	Added </a:t>
            </a:r>
            <a:r>
              <a:rPr lang="en-US" sz="1900" i="1" dirty="0"/>
              <a:t>a recommendation to consider clarifying the purpose, audience and </a:t>
            </a:r>
            <a:r>
              <a:rPr lang="en-US" sz="1900" i="1" dirty="0" smtClean="0"/>
              <a:t>	context in presentation of information</a:t>
            </a:r>
            <a:endParaRPr lang="en-US" sz="1900" i="1" dirty="0"/>
          </a:p>
          <a:p>
            <a:endParaRPr lang="en-US" sz="23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438150"/>
            <a:ext cx="7543800" cy="400050"/>
          </a:xfrm>
        </p:spPr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Information prepared in the absence of a reporting framework (320.4)</a:t>
            </a:r>
          </a:p>
        </p:txBody>
      </p:sp>
    </p:spTree>
    <p:extLst>
      <p:ext uri="{BB962C8B-B14F-4D97-AF65-F5344CB8AC3E}">
        <p14:creationId xmlns:p14="http://schemas.microsoft.com/office/powerpoint/2010/main" val="10661066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 smtClean="0"/>
              <a:t>Clarify </a:t>
            </a:r>
            <a:r>
              <a:rPr lang="en-US" sz="1900" dirty="0"/>
              <a:t>extent of due diligence </a:t>
            </a:r>
            <a:r>
              <a:rPr lang="en-US" sz="1900" dirty="0" smtClean="0"/>
              <a:t>needed 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	Beyond </a:t>
            </a:r>
            <a:r>
              <a:rPr lang="en-US" sz="1900" i="1" dirty="0"/>
              <a:t>the remit of a principles-based </a:t>
            </a:r>
            <a:r>
              <a:rPr lang="en-US" sz="1900" i="1" dirty="0" smtClean="0"/>
              <a:t>Code </a:t>
            </a:r>
          </a:p>
          <a:p>
            <a:pPr marL="347472" lvl="1" indent="0">
              <a:buNone/>
            </a:pPr>
            <a:r>
              <a:rPr lang="en-US" sz="1900" i="1" dirty="0"/>
              <a:t>	</a:t>
            </a:r>
            <a:r>
              <a:rPr lang="en-US" sz="1900" i="1" dirty="0" smtClean="0"/>
              <a:t>Would </a:t>
            </a:r>
            <a:r>
              <a:rPr lang="en-US" sz="1900" i="1" dirty="0"/>
              <a:t>vary by job </a:t>
            </a:r>
            <a:r>
              <a:rPr lang="en-US" sz="1900" i="1" dirty="0" smtClean="0"/>
              <a:t>function </a:t>
            </a:r>
          </a:p>
          <a:p>
            <a:pPr marL="347472" lvl="1" indent="0">
              <a:buNone/>
            </a:pPr>
            <a:r>
              <a:rPr lang="en-US" sz="1900" i="1" dirty="0"/>
              <a:t>	</a:t>
            </a:r>
            <a:r>
              <a:rPr lang="en-US" sz="1900" i="1" dirty="0" smtClean="0"/>
              <a:t>Additional </a:t>
            </a:r>
            <a:r>
              <a:rPr lang="en-US" sz="1900" i="1" dirty="0"/>
              <a:t>guidance on clarification of the intended audience </a:t>
            </a:r>
            <a:r>
              <a:rPr lang="en-US" sz="1900" i="1" dirty="0" smtClean="0"/>
              <a:t>added</a:t>
            </a:r>
            <a:endParaRPr lang="en-US" sz="1900" i="1" dirty="0"/>
          </a:p>
          <a:p>
            <a:pPr lvl="1"/>
            <a:r>
              <a:rPr lang="en-US" sz="1900" dirty="0" smtClean="0"/>
              <a:t>Change </a:t>
            </a:r>
            <a:r>
              <a:rPr lang="en-US" sz="1900" dirty="0"/>
              <a:t>“relevant, necessary estimates …” to “relevant estimates … assumptions, where appropriate, …” </a:t>
            </a:r>
            <a:endParaRPr lang="en-US" sz="1900" dirty="0" smtClean="0"/>
          </a:p>
          <a:p>
            <a:pPr marL="347472" lvl="1" indent="0">
              <a:buNone/>
            </a:pPr>
            <a:r>
              <a:rPr lang="en-US" sz="1900" i="1" dirty="0" smtClean="0"/>
              <a:t>TF: 	Changed wording accordingly</a:t>
            </a:r>
            <a:endParaRPr lang="en-US" sz="1900" i="1" dirty="0"/>
          </a:p>
          <a:p>
            <a:endParaRPr lang="en-US" sz="23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320</a:t>
            </a:r>
            <a:br>
              <a:rPr lang="en-US" dirty="0"/>
            </a:br>
            <a:r>
              <a:rPr lang="en-US" dirty="0"/>
              <a:t>Information prepared in the absence of a reporting framework (320.4)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64422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/>
              <a:t>Board comments received and Task Force responses/proposals:</a:t>
            </a:r>
          </a:p>
          <a:p>
            <a:pPr lvl="1"/>
            <a:r>
              <a:rPr lang="en-US" sz="1900" dirty="0" smtClean="0"/>
              <a:t>Consider 3</a:t>
            </a:r>
            <a:r>
              <a:rPr lang="en-US" sz="1900" baseline="30000" dirty="0" smtClean="0"/>
              <a:t>rd</a:t>
            </a:r>
            <a:r>
              <a:rPr lang="en-US" sz="1900" dirty="0" smtClean="0"/>
              <a:t> </a:t>
            </a:r>
            <a:r>
              <a:rPr lang="en-US" sz="1900" dirty="0"/>
              <a:t>party test to gauge the nature and extent of </a:t>
            </a:r>
            <a:r>
              <a:rPr lang="en-US" sz="1900" dirty="0" smtClean="0"/>
              <a:t>actions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“Reasonable </a:t>
            </a:r>
            <a:r>
              <a:rPr lang="en-US" sz="1900" i="1" dirty="0"/>
              <a:t>steps” </a:t>
            </a:r>
            <a:r>
              <a:rPr lang="en-US" sz="1900" i="1" dirty="0" smtClean="0"/>
              <a:t>removal </a:t>
            </a:r>
            <a:r>
              <a:rPr lang="en-US" sz="1900" i="1" dirty="0"/>
              <a:t>and guidance over “steps” </a:t>
            </a:r>
            <a:r>
              <a:rPr lang="en-US" sz="1900" i="1" dirty="0" smtClean="0"/>
              <a:t> removes the need for a 3</a:t>
            </a:r>
            <a:r>
              <a:rPr lang="en-US" sz="1900" i="1" baseline="30000" dirty="0" smtClean="0"/>
              <a:t>rd</a:t>
            </a:r>
            <a:r>
              <a:rPr lang="en-US" sz="1900" i="1" dirty="0" smtClean="0"/>
              <a:t> part test</a:t>
            </a:r>
            <a:endParaRPr lang="en-US" sz="1900" i="1" dirty="0">
              <a:solidFill>
                <a:srgbClr val="FF0000"/>
              </a:solidFill>
            </a:endParaRPr>
          </a:p>
          <a:p>
            <a:pPr lvl="1"/>
            <a:r>
              <a:rPr lang="en-US" sz="1900" dirty="0"/>
              <a:t>Unclear what it means to “use professional judgment to be satisfied</a:t>
            </a:r>
            <a:r>
              <a:rPr lang="en-US" sz="1900" dirty="0" smtClean="0"/>
              <a:t>…”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Revised wording: determine what steps to take to ensure that 320.2 is satisfied</a:t>
            </a:r>
            <a:endParaRPr lang="en-US" sz="2000" dirty="0" smtClean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Third Party Test, Professional Judgment (320.4)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2956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 smtClean="0"/>
              <a:t>ED proposed </a:t>
            </a:r>
            <a:r>
              <a:rPr lang="en-US" sz="2300" dirty="0"/>
              <a:t>“reasonable steps” when replying on work of others, to fulfil the obligations that flow from the “fair and honest” principle.</a:t>
            </a:r>
          </a:p>
          <a:p>
            <a:r>
              <a:rPr lang="en-US" sz="2300" dirty="0" smtClean="0"/>
              <a:t>TF </a:t>
            </a:r>
            <a:r>
              <a:rPr lang="en-US" sz="2300" dirty="0"/>
              <a:t>proposed “reasonable steps” be replaced by “professional judgment</a:t>
            </a:r>
            <a:r>
              <a:rPr lang="en-US" sz="2300" dirty="0" smtClean="0"/>
              <a:t>”</a:t>
            </a:r>
          </a:p>
          <a:p>
            <a:r>
              <a:rPr lang="en-US" sz="2300" dirty="0"/>
              <a:t>Board comments received and Task Force responses/proposals:</a:t>
            </a:r>
          </a:p>
          <a:p>
            <a:pPr lvl="1"/>
            <a:r>
              <a:rPr lang="en-US" sz="1900" dirty="0"/>
              <a:t>What would constitute “reasonable steps” and possible examples of these steps? </a:t>
            </a:r>
            <a:endParaRPr lang="en-US" sz="1900" dirty="0" smtClean="0"/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“Reasonable </a:t>
            </a:r>
            <a:r>
              <a:rPr lang="en-US" sz="1900" i="1" dirty="0"/>
              <a:t>steps” has been removed and guidance </a:t>
            </a:r>
            <a:r>
              <a:rPr lang="en-US" sz="1900" i="1" dirty="0" smtClean="0"/>
              <a:t>on </a:t>
            </a:r>
            <a:r>
              <a:rPr lang="en-US" sz="1900" i="1" dirty="0"/>
              <a:t>“steps” </a:t>
            </a:r>
            <a:r>
              <a:rPr lang="en-US" sz="1900" i="1" dirty="0" smtClean="0"/>
              <a:t>added, based on 130.5 and 210.8</a:t>
            </a:r>
            <a:endParaRPr lang="en-US" sz="1900" i="1" dirty="0"/>
          </a:p>
          <a:p>
            <a:pPr lvl="1"/>
            <a:endParaRPr lang="en-US" dirty="0"/>
          </a:p>
          <a:p>
            <a:endParaRPr lang="en-US" sz="2300" dirty="0"/>
          </a:p>
          <a:p>
            <a:pPr marL="0" indent="-4572">
              <a:buNone/>
            </a:pPr>
            <a:endParaRPr lang="en-US" dirty="0" smtClean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Reasonable Steps (320.5, 320.6)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3660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200" dirty="0"/>
              <a:t>Board comments received and Task Force responses/proposals:</a:t>
            </a:r>
          </a:p>
          <a:p>
            <a:pPr lvl="1"/>
            <a:r>
              <a:rPr lang="en-US" sz="1800" dirty="0" smtClean="0"/>
              <a:t>Reliance </a:t>
            </a:r>
            <a:r>
              <a:rPr lang="en-US" sz="1800" dirty="0"/>
              <a:t>on </a:t>
            </a:r>
            <a:r>
              <a:rPr lang="en-US" sz="1800" dirty="0" smtClean="0"/>
              <a:t>work of others does </a:t>
            </a:r>
            <a:r>
              <a:rPr lang="en-US" sz="1800" dirty="0"/>
              <a:t>create significant threats. For colleagues, however, having an elaborate process would be </a:t>
            </a:r>
            <a:r>
              <a:rPr lang="en-US" sz="1800" dirty="0" smtClean="0"/>
              <a:t>overkill</a:t>
            </a:r>
          </a:p>
          <a:p>
            <a:pPr marL="347472" lvl="1" indent="0">
              <a:buNone/>
            </a:pPr>
            <a:r>
              <a:rPr lang="en-US" sz="1800" i="1" dirty="0" smtClean="0"/>
              <a:t>TF</a:t>
            </a:r>
            <a:r>
              <a:rPr lang="en-US" sz="1800" i="1" dirty="0"/>
              <a:t>: Revised wording includes steps. Phrase “external and internal” added as information may come from within the organization. </a:t>
            </a:r>
            <a:r>
              <a:rPr lang="en-US" sz="1800" i="1" dirty="0" smtClean="0"/>
              <a:t>“</a:t>
            </a:r>
            <a:r>
              <a:rPr lang="en-US" sz="1800" i="1" dirty="0"/>
              <a:t>I</a:t>
            </a:r>
            <a:r>
              <a:rPr lang="en-US" sz="1800" i="1" dirty="0" smtClean="0"/>
              <a:t>f </a:t>
            </a:r>
            <a:r>
              <a:rPr lang="en-US" sz="1800" i="1" dirty="0"/>
              <a:t>any” </a:t>
            </a:r>
            <a:r>
              <a:rPr lang="en-US" sz="1800" i="1" dirty="0" smtClean="0"/>
              <a:t>and prior association added </a:t>
            </a:r>
            <a:r>
              <a:rPr lang="en-US" sz="1800" i="1" dirty="0"/>
              <a:t>to indicate no steps may be </a:t>
            </a:r>
            <a:r>
              <a:rPr lang="en-US" sz="1800" i="1" dirty="0" smtClean="0"/>
              <a:t>sufficient </a:t>
            </a:r>
            <a:r>
              <a:rPr lang="en-US" sz="1800" i="1" dirty="0"/>
              <a:t>when relying on internal </a:t>
            </a:r>
            <a:r>
              <a:rPr lang="en-US" sz="1800" i="1" dirty="0" smtClean="0"/>
              <a:t>sources</a:t>
            </a:r>
            <a:endParaRPr lang="en-US" sz="1800" i="1" dirty="0"/>
          </a:p>
          <a:p>
            <a:pPr lvl="1"/>
            <a:r>
              <a:rPr lang="en-US" sz="1800" dirty="0"/>
              <a:t>External valuation specialists may be used - what steps they should take with respect to these parties - audit inspection reports regularly emphasize findings concerning fair value </a:t>
            </a:r>
            <a:r>
              <a:rPr lang="en-US" sz="1800" dirty="0" smtClean="0"/>
              <a:t>estimates</a:t>
            </a:r>
          </a:p>
          <a:p>
            <a:pPr marL="347472" lvl="1" indent="0">
              <a:buNone/>
            </a:pPr>
            <a:r>
              <a:rPr lang="en-US" sz="1800" i="1" dirty="0" smtClean="0"/>
              <a:t>TF</a:t>
            </a:r>
            <a:r>
              <a:rPr lang="en-US" sz="1800" i="1" dirty="0"/>
              <a:t>: </a:t>
            </a:r>
            <a:r>
              <a:rPr lang="en-US" sz="1800" i="1" dirty="0" smtClean="0"/>
              <a:t>Added </a:t>
            </a:r>
            <a:r>
              <a:rPr lang="en-US" sz="1800" i="1" dirty="0"/>
              <a:t>steps applicable to internal and external </a:t>
            </a:r>
            <a:r>
              <a:rPr lang="en-US" sz="1800" i="1" dirty="0" smtClean="0"/>
              <a:t>sources</a:t>
            </a:r>
            <a:endParaRPr lang="en-US" sz="1800" i="1" dirty="0"/>
          </a:p>
          <a:p>
            <a:pPr marL="0" indent="-4572">
              <a:buNone/>
            </a:pPr>
            <a:endParaRPr lang="en-US" sz="2000" dirty="0" smtClean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Reliance on Work of Others (320.5)</a:t>
            </a:r>
          </a:p>
        </p:txBody>
      </p:sp>
    </p:spTree>
    <p:extLst>
      <p:ext uri="{BB962C8B-B14F-4D97-AF65-F5344CB8AC3E}">
        <p14:creationId xmlns:p14="http://schemas.microsoft.com/office/powerpoint/2010/main" val="11565188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 smtClean="0"/>
              <a:t>“Professional Judgment” is a given in the Code. Change from “Reasonable Steps” to “Professional Judgment” doesn’t add anything</a:t>
            </a:r>
            <a:endParaRPr lang="en-US" sz="1900" dirty="0"/>
          </a:p>
          <a:p>
            <a:pPr lvl="1"/>
            <a:r>
              <a:rPr lang="en-US" sz="1900" dirty="0" smtClean="0"/>
              <a:t>Consider taking the middle ground: “…use </a:t>
            </a:r>
            <a:r>
              <a:rPr lang="en-US" sz="1900" dirty="0"/>
              <a:t>professional judgment to </a:t>
            </a:r>
            <a:r>
              <a:rPr lang="en-US" sz="1900" dirty="0" smtClean="0"/>
              <a:t>determine what steps to take…” 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	Changed guidance to accommodate middle ground option</a:t>
            </a:r>
          </a:p>
          <a:p>
            <a:pPr marL="347472" lvl="1" indent="0">
              <a:buNone/>
            </a:pPr>
            <a:r>
              <a:rPr lang="en-US" sz="1900" i="1" dirty="0" smtClean="0"/>
              <a:t> 	Possible steps to take added</a:t>
            </a:r>
          </a:p>
          <a:p>
            <a:pPr marL="347472" lvl="1" indent="0">
              <a:buNone/>
            </a:pPr>
            <a:r>
              <a:rPr lang="en-US" sz="1900" i="1" dirty="0"/>
              <a:t>	</a:t>
            </a:r>
            <a:r>
              <a:rPr lang="en-US" sz="1900" i="1" dirty="0" smtClean="0"/>
              <a:t>Revised </a:t>
            </a:r>
            <a:r>
              <a:rPr lang="en-US" sz="1900" i="1" dirty="0"/>
              <a:t>guidance is based on paragraphs 130.5 and 210.8</a:t>
            </a:r>
          </a:p>
          <a:p>
            <a:pPr marL="352044" lvl="1" indent="-4572">
              <a:buNone/>
            </a:pPr>
            <a:endParaRPr lang="en-US" dirty="0" smtClean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Reliance on Work of Others (320.5)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7247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 smtClean="0"/>
              <a:t>Term </a:t>
            </a:r>
            <a:r>
              <a:rPr lang="en-US" sz="1900" dirty="0"/>
              <a:t>“others” should be </a:t>
            </a:r>
            <a:r>
              <a:rPr lang="en-US" sz="1900" dirty="0" smtClean="0"/>
              <a:t>clarified</a:t>
            </a:r>
            <a:endParaRPr lang="en-US" sz="1900" dirty="0"/>
          </a:p>
          <a:p>
            <a:pPr lvl="1"/>
            <a:r>
              <a:rPr lang="en-US" sz="1900" dirty="0" smtClean="0"/>
              <a:t>Colleagues are </a:t>
            </a:r>
            <a:r>
              <a:rPr lang="en-US" sz="1900" dirty="0"/>
              <a:t>subject to </a:t>
            </a:r>
            <a:r>
              <a:rPr lang="en-US" sz="1900" dirty="0" smtClean="0"/>
              <a:t>internal controls. Some may be inaccessible </a:t>
            </a:r>
          </a:p>
          <a:p>
            <a:pPr marL="347472" lvl="1" indent="0">
              <a:buNone/>
            </a:pPr>
            <a:r>
              <a:rPr lang="en-US" sz="1900" i="1" dirty="0" smtClean="0"/>
              <a:t>TF: “External </a:t>
            </a:r>
            <a:r>
              <a:rPr lang="en-US" sz="1900" i="1" dirty="0"/>
              <a:t>and internal” </a:t>
            </a:r>
            <a:r>
              <a:rPr lang="en-US" sz="1900" i="1" dirty="0" smtClean="0"/>
              <a:t>added </a:t>
            </a:r>
            <a:r>
              <a:rPr lang="en-US" sz="1900" i="1" dirty="0"/>
              <a:t>in acknowledgement that information may be received from a colleague. Phrase “if any” added to indicate no steps may be appropriate when relying on internal </a:t>
            </a:r>
            <a:r>
              <a:rPr lang="en-US" sz="1900" i="1" dirty="0" smtClean="0"/>
              <a:t>sources</a:t>
            </a:r>
            <a:endParaRPr lang="en-US" sz="1900" i="1" dirty="0"/>
          </a:p>
          <a:p>
            <a:pPr marL="352044" lvl="1" indent="-4572">
              <a:buNone/>
            </a:pPr>
            <a:endParaRPr lang="en-US" dirty="0" smtClean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Reliance on Work of Others (320.5)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9201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0"/>
            <a:r>
              <a:rPr lang="en-US" sz="2300" dirty="0" smtClean="0"/>
              <a:t>Phase </a:t>
            </a:r>
            <a:r>
              <a:rPr lang="en-US" sz="2300" dirty="0"/>
              <a:t>I ED issued - Nov </a:t>
            </a:r>
            <a:r>
              <a:rPr lang="en-US" sz="2300" dirty="0" smtClean="0"/>
              <a:t>2014 </a:t>
            </a:r>
          </a:p>
          <a:p>
            <a:pPr lvl="1"/>
            <a:r>
              <a:rPr lang="en-US" sz="1900" dirty="0" smtClean="0"/>
              <a:t>Deadline </a:t>
            </a:r>
            <a:r>
              <a:rPr lang="en-US" sz="1900" dirty="0"/>
              <a:t>for comment - Apr 2015</a:t>
            </a:r>
          </a:p>
          <a:p>
            <a:pPr lvl="0"/>
            <a:r>
              <a:rPr lang="en-US" sz="2300" dirty="0"/>
              <a:t>June/July 2015 meeting - IESBA considered significant comments on proposed Section 320 and number of other matters </a:t>
            </a:r>
            <a:r>
              <a:rPr lang="en-US" sz="2300" dirty="0" smtClean="0"/>
              <a:t>raised</a:t>
            </a:r>
          </a:p>
          <a:p>
            <a:r>
              <a:rPr lang="en-US" sz="2300" dirty="0"/>
              <a:t>Sept </a:t>
            </a:r>
            <a:r>
              <a:rPr lang="en-US" sz="2300" dirty="0" smtClean="0"/>
              <a:t>2015 meeting </a:t>
            </a:r>
            <a:r>
              <a:rPr lang="en-US" sz="2300" dirty="0"/>
              <a:t>– IESBA to consider significant comments on proposed Section 370 </a:t>
            </a:r>
            <a:r>
              <a:rPr lang="en-US" sz="2300" dirty="0" smtClean="0"/>
              <a:t> </a:t>
            </a:r>
            <a:endParaRPr lang="en-US" sz="2300" b="1" dirty="0">
              <a:solidFill>
                <a:schemeClr val="tx1"/>
              </a:solidFill>
              <a:latin typeface="Arial" charset="0"/>
            </a:endParaRPr>
          </a:p>
          <a:p>
            <a:endParaRPr lang="en-US" dirty="0"/>
          </a:p>
          <a:p>
            <a:pPr marL="347472" lvl="1" indent="0">
              <a:buNone/>
            </a:pPr>
            <a:r>
              <a:rPr lang="en-US" b="1" dirty="0">
                <a:solidFill>
                  <a:schemeClr val="tx1"/>
                </a:solidFill>
                <a:latin typeface="Arial" charset="0"/>
              </a:rPr>
              <a:t> </a:t>
            </a: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457200"/>
            <a:ext cx="7543800" cy="400050"/>
          </a:xfrm>
        </p:spPr>
        <p:txBody>
          <a:bodyPr/>
          <a:lstStyle/>
          <a:p>
            <a:r>
              <a:rPr lang="en-US" dirty="0" smtClean="0">
                <a:latin typeface="Arial" charset="0"/>
                <a:ea typeface="ヒラギノ角ゴ Pro W3" charset="0"/>
                <a:cs typeface="ヒラギノ角ゴ Pro W3" charset="0"/>
              </a:rPr>
              <a:t>Background</a:t>
            </a:r>
            <a:endParaRPr lang="en-US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3471366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0"/>
            <a:r>
              <a:rPr lang="en-US" sz="2300" dirty="0">
                <a:cs typeface="+mn-cs"/>
              </a:rPr>
              <a:t>Current Code: No guidance according to seniority, especially where the PAIB has reason to believe information is misleading</a:t>
            </a:r>
          </a:p>
          <a:p>
            <a:pPr lvl="1"/>
            <a:r>
              <a:rPr lang="en-US" sz="1900" dirty="0"/>
              <a:t>Except: 300.5 includes a higher expectation for more senior PAIBs – but  no strict distinction between senior and other PAIBs </a:t>
            </a:r>
            <a:endParaRPr lang="en-US" sz="1900" dirty="0" smtClean="0"/>
          </a:p>
          <a:p>
            <a:r>
              <a:rPr lang="en-US" sz="2200" dirty="0"/>
              <a:t>NOCLAR treats senior PAIBs differently from other </a:t>
            </a:r>
            <a:r>
              <a:rPr lang="en-US" sz="2200" dirty="0" smtClean="0"/>
              <a:t>PAIBs</a:t>
            </a:r>
            <a:endParaRPr lang="en-US" sz="1900" dirty="0"/>
          </a:p>
          <a:p>
            <a:pPr marL="347472" lvl="1" indent="0">
              <a:buNone/>
            </a:pPr>
            <a:endParaRPr lang="en-US" sz="2200" b="1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457200"/>
            <a:ext cx="7543800" cy="400050"/>
          </a:xfrm>
        </p:spPr>
        <p:txBody>
          <a:bodyPr/>
          <a:lstStyle/>
          <a:p>
            <a:pPr lvl="0"/>
            <a:r>
              <a:rPr lang="en-US" dirty="0"/>
              <a:t>Proposed Revised Section 320</a:t>
            </a:r>
            <a:br>
              <a:rPr lang="en-US" dirty="0"/>
            </a:br>
            <a:r>
              <a:rPr lang="en-US" dirty="0"/>
              <a:t>Differentiating Between “Senior” PAIBs and “Other” PAIBs</a:t>
            </a:r>
          </a:p>
        </p:txBody>
      </p:sp>
    </p:spTree>
    <p:extLst>
      <p:ext uri="{BB962C8B-B14F-4D97-AF65-F5344CB8AC3E}">
        <p14:creationId xmlns:p14="http://schemas.microsoft.com/office/powerpoint/2010/main" val="37505075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0"/>
            <a:r>
              <a:rPr lang="en-US" sz="2300" dirty="0"/>
              <a:t>June/July 2015 IESBA meeting</a:t>
            </a:r>
          </a:p>
          <a:p>
            <a:pPr lvl="1"/>
            <a:r>
              <a:rPr lang="en-US" sz="1900" dirty="0"/>
              <a:t>IESBA member: NOCLAR (proposed section 360) differentiates “senior” and “other” PAIBs - same approach could be used</a:t>
            </a:r>
          </a:p>
          <a:p>
            <a:pPr lvl="1"/>
            <a:r>
              <a:rPr lang="en-US" sz="1900" dirty="0"/>
              <a:t>IESBA member: distinction is appropriate for NOCLAR not suitable for other sections of Part C</a:t>
            </a:r>
          </a:p>
          <a:p>
            <a:pPr marL="347472" lvl="1" indent="0">
              <a:buNone/>
            </a:pPr>
            <a:endParaRPr lang="en-US" sz="2200" b="1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457200"/>
            <a:ext cx="7543800" cy="400050"/>
          </a:xfrm>
        </p:spPr>
        <p:txBody>
          <a:bodyPr/>
          <a:lstStyle/>
          <a:p>
            <a:r>
              <a:rPr lang="en-US" dirty="0"/>
              <a:t>Proposed Revised Section 320</a:t>
            </a:r>
            <a:br>
              <a:rPr lang="en-US" dirty="0"/>
            </a:br>
            <a:r>
              <a:rPr lang="en-US" dirty="0"/>
              <a:t>Differentiating Between “Senior” PAIBs and “Other” PAIBs</a:t>
            </a:r>
          </a:p>
        </p:txBody>
      </p:sp>
    </p:spTree>
    <p:extLst>
      <p:ext uri="{BB962C8B-B14F-4D97-AF65-F5344CB8AC3E}">
        <p14:creationId xmlns:p14="http://schemas.microsoft.com/office/powerpoint/2010/main" val="1297824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7472" lvl="1" indent="0">
              <a:buNone/>
            </a:pPr>
            <a:r>
              <a:rPr lang="en-US" sz="1800" i="1" dirty="0"/>
              <a:t>TF: </a:t>
            </a:r>
            <a:r>
              <a:rPr lang="en-US" sz="1800" i="1" dirty="0" smtClean="0"/>
              <a:t>Retain </a:t>
            </a:r>
            <a:r>
              <a:rPr lang="en-US" sz="1800" i="1" dirty="0"/>
              <a:t>revised guidance in 300.5 (Agenda Item </a:t>
            </a:r>
            <a:r>
              <a:rPr lang="en-US" sz="1800" i="1" dirty="0" smtClean="0"/>
              <a:t>C-7)</a:t>
            </a:r>
          </a:p>
          <a:p>
            <a:pPr marL="347472" lvl="1" indent="0">
              <a:buNone/>
            </a:pPr>
            <a:r>
              <a:rPr lang="en-US" sz="1800" i="1" dirty="0" smtClean="0"/>
              <a:t>NOCLAR </a:t>
            </a:r>
            <a:r>
              <a:rPr lang="en-US" sz="1800" i="1" dirty="0"/>
              <a:t>concerns situations with a significant public interest element</a:t>
            </a:r>
          </a:p>
          <a:p>
            <a:pPr marL="347472" lvl="1" indent="0">
              <a:buNone/>
            </a:pPr>
            <a:r>
              <a:rPr lang="en-US" sz="1800" i="1" dirty="0" smtClean="0"/>
              <a:t>PAIB </a:t>
            </a:r>
            <a:r>
              <a:rPr lang="en-US" sz="1800" i="1" dirty="0"/>
              <a:t>has identified a potential NOCLAR by another party but is not directly </a:t>
            </a:r>
            <a:r>
              <a:rPr lang="en-US" sz="1800" i="1" dirty="0" smtClean="0"/>
              <a:t>involved</a:t>
            </a:r>
            <a:endParaRPr lang="en-US" sz="1800" i="1" dirty="0"/>
          </a:p>
          <a:p>
            <a:pPr marL="347472" lvl="1" indent="0">
              <a:buNone/>
            </a:pPr>
            <a:r>
              <a:rPr lang="en-US" sz="1800" i="1" dirty="0" smtClean="0"/>
              <a:t>Variety </a:t>
            </a:r>
            <a:r>
              <a:rPr lang="en-US" sz="1800" i="1" dirty="0"/>
              <a:t>of organizational structures and the place of PAIBs within them, </a:t>
            </a:r>
            <a:r>
              <a:rPr lang="en-US" sz="1800" i="1" dirty="0" smtClean="0"/>
              <a:t>differentiating </a:t>
            </a:r>
            <a:r>
              <a:rPr lang="en-US" sz="1800" i="1" dirty="0"/>
              <a:t>between “senior” and “other” PAIBs in other sections of Part </a:t>
            </a:r>
            <a:r>
              <a:rPr lang="en-US" sz="1800" i="1" dirty="0" smtClean="0"/>
              <a:t>C </a:t>
            </a:r>
            <a:r>
              <a:rPr lang="en-US" sz="1800" i="1" dirty="0"/>
              <a:t>would involve great complexity and may generate the “wrong” answers </a:t>
            </a:r>
            <a:r>
              <a:rPr lang="en-US" sz="1800" i="1" dirty="0" smtClean="0"/>
              <a:t>for </a:t>
            </a:r>
            <a:r>
              <a:rPr lang="en-US" sz="1800" i="1" dirty="0"/>
              <a:t>particular situations.</a:t>
            </a:r>
          </a:p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320</a:t>
            </a:r>
            <a:br>
              <a:rPr lang="en-US" dirty="0"/>
            </a:br>
            <a:r>
              <a:rPr lang="en-US" dirty="0"/>
              <a:t>Differentiating Between “Senior” PAIBs and “Other” PAIBs</a:t>
            </a:r>
          </a:p>
        </p:txBody>
      </p:sp>
    </p:spTree>
    <p:extLst>
      <p:ext uri="{BB962C8B-B14F-4D97-AF65-F5344CB8AC3E}">
        <p14:creationId xmlns:p14="http://schemas.microsoft.com/office/powerpoint/2010/main" val="2948062246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/>
              <a:t>Consider whether matter of professional skepticism is about finding opportunity to message the fundamental principle of due </a:t>
            </a:r>
            <a:r>
              <a:rPr lang="en-US" sz="1900" dirty="0" smtClean="0"/>
              <a:t>care</a:t>
            </a:r>
          </a:p>
          <a:p>
            <a:pPr marL="352044" lvl="1" indent="-4572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Specific steps </a:t>
            </a:r>
            <a:r>
              <a:rPr lang="en-US" sz="1900" i="1" dirty="0" smtClean="0"/>
              <a:t>relating to due care added </a:t>
            </a:r>
            <a:r>
              <a:rPr lang="en-US" sz="1900" i="1" dirty="0"/>
              <a:t>to consider when relying on the work of </a:t>
            </a:r>
            <a:r>
              <a:rPr lang="en-US" sz="1900" i="1" dirty="0" smtClean="0"/>
              <a:t>others (320.5)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</a:t>
            </a:r>
            <a:r>
              <a:rPr lang="en-US" dirty="0" smtClean="0"/>
              <a:t>320</a:t>
            </a:r>
            <a:br>
              <a:rPr lang="en-US" dirty="0" smtClean="0"/>
            </a:br>
            <a:r>
              <a:rPr lang="en-US" dirty="0"/>
              <a:t>Professional Skepticism / Due Care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3942209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marL="452628" indent="-457200"/>
            <a:r>
              <a:rPr lang="en-US" sz="2300" dirty="0"/>
              <a:t>Board </a:t>
            </a:r>
            <a:r>
              <a:rPr lang="en-US" sz="2300" dirty="0" smtClean="0"/>
              <a:t>comments </a:t>
            </a:r>
            <a:r>
              <a:rPr lang="en-US" sz="2300" dirty="0"/>
              <a:t>and </a:t>
            </a:r>
            <a:r>
              <a:rPr lang="en-US" sz="2300" dirty="0" smtClean="0"/>
              <a:t>TF </a:t>
            </a:r>
            <a:r>
              <a:rPr lang="en-US" sz="2300" dirty="0"/>
              <a:t>responses/proposals:</a:t>
            </a:r>
          </a:p>
          <a:p>
            <a:pPr lvl="1"/>
            <a:r>
              <a:rPr lang="en-US" sz="1900" dirty="0"/>
              <a:t>Part C should apply to unintentional </a:t>
            </a:r>
            <a:r>
              <a:rPr lang="en-US" sz="1900" dirty="0" smtClean="0"/>
              <a:t>errors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Unintentional </a:t>
            </a:r>
            <a:r>
              <a:rPr lang="en-US" sz="1900" i="1" dirty="0"/>
              <a:t>errors </a:t>
            </a:r>
            <a:r>
              <a:rPr lang="en-US" sz="1900" i="1" dirty="0" smtClean="0"/>
              <a:t>covered </a:t>
            </a:r>
            <a:r>
              <a:rPr lang="en-US" sz="1900" i="1" dirty="0"/>
              <a:t>by Section 330. PAIB should attempt to have unintentional error changed. If no </a:t>
            </a:r>
            <a:r>
              <a:rPr lang="en-US" sz="1900" i="1" dirty="0" smtClean="0"/>
              <a:t>action is </a:t>
            </a:r>
            <a:r>
              <a:rPr lang="en-US" sz="1900" i="1" dirty="0"/>
              <a:t>taken, </a:t>
            </a:r>
            <a:r>
              <a:rPr lang="en-US" sz="1900" i="1" dirty="0" smtClean="0"/>
              <a:t>misstatement is intentional - </a:t>
            </a:r>
            <a:r>
              <a:rPr lang="en-US" sz="1900" i="1" dirty="0"/>
              <a:t>within the scope of Section </a:t>
            </a:r>
            <a:r>
              <a:rPr lang="en-US" sz="1900" i="1" dirty="0" smtClean="0"/>
              <a:t>320 and/or 360.</a:t>
            </a:r>
            <a:endParaRPr lang="en-US" sz="1900" i="1" dirty="0"/>
          </a:p>
          <a:p>
            <a:pPr lvl="1"/>
            <a:r>
              <a:rPr lang="en-US" sz="1900" dirty="0" smtClean="0"/>
              <a:t>Resignation (320.8): Reconsider </a:t>
            </a:r>
            <a:r>
              <a:rPr lang="en-US" sz="1900" dirty="0"/>
              <a:t>whether appropriate to change “shall consider” to “may consider</a:t>
            </a:r>
            <a:r>
              <a:rPr lang="en-US" sz="1900" dirty="0" smtClean="0"/>
              <a:t>”. Consider </a:t>
            </a:r>
            <a:r>
              <a:rPr lang="en-US" sz="1900" dirty="0"/>
              <a:t>whether change </a:t>
            </a:r>
            <a:r>
              <a:rPr lang="en-US" sz="1900" dirty="0" smtClean="0"/>
              <a:t>is reasonable </a:t>
            </a:r>
            <a:r>
              <a:rPr lang="en-US" sz="1900" dirty="0"/>
              <a:t>for all levels of </a:t>
            </a:r>
            <a:r>
              <a:rPr lang="en-US" sz="1900" dirty="0" smtClean="0"/>
              <a:t>PAIBs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Change </a:t>
            </a:r>
            <a:r>
              <a:rPr lang="en-US" sz="1900" i="1" dirty="0" smtClean="0"/>
              <a:t>to “may consider” </a:t>
            </a:r>
            <a:r>
              <a:rPr lang="en-US" sz="1900" i="1" dirty="0" smtClean="0"/>
              <a:t>maintained</a:t>
            </a:r>
            <a:r>
              <a:rPr lang="en-US" sz="1900" i="1" dirty="0" smtClean="0"/>
              <a:t>, and is appropriate for all PAIBs.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320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2254059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 smtClean="0"/>
              <a:t>Inconsistency in wording: </a:t>
            </a:r>
            <a:r>
              <a:rPr lang="en-US" sz="1900" dirty="0"/>
              <a:t>matter “resolved” although </a:t>
            </a:r>
            <a:r>
              <a:rPr lang="en-US" sz="1900" dirty="0" smtClean="0"/>
              <a:t>info </a:t>
            </a:r>
            <a:r>
              <a:rPr lang="en-US" sz="1900" dirty="0"/>
              <a:t>still </a:t>
            </a:r>
            <a:r>
              <a:rPr lang="en-US" sz="1900" dirty="0" smtClean="0"/>
              <a:t>misleading </a:t>
            </a:r>
          </a:p>
          <a:p>
            <a:pPr marL="347472" lvl="1" indent="0">
              <a:buNone/>
            </a:pPr>
            <a:r>
              <a:rPr lang="en-US" sz="1900" i="1" dirty="0" smtClean="0"/>
              <a:t>TF: Change “resolved” to “addressed” </a:t>
            </a:r>
          </a:p>
          <a:p>
            <a:pPr lvl="1"/>
            <a:r>
              <a:rPr lang="en-US" sz="1900" dirty="0" smtClean="0"/>
              <a:t>Is Part </a:t>
            </a:r>
            <a:r>
              <a:rPr lang="en-US" sz="1900" dirty="0"/>
              <a:t>C applicable </a:t>
            </a:r>
            <a:r>
              <a:rPr lang="en-US" sz="1900" dirty="0" smtClean="0"/>
              <a:t>to </a:t>
            </a:r>
            <a:r>
              <a:rPr lang="en-US" sz="1900" dirty="0"/>
              <a:t>accountants in government and </a:t>
            </a:r>
            <a:r>
              <a:rPr lang="en-US" sz="1900" dirty="0" smtClean="0"/>
              <a:t>education?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Paragraph 300.3 enhanced </a:t>
            </a:r>
            <a:r>
              <a:rPr lang="en-US" sz="1900" i="1" dirty="0" smtClean="0"/>
              <a:t>by clarifying </a:t>
            </a:r>
            <a:r>
              <a:rPr lang="en-US" sz="1900" i="1" dirty="0"/>
              <a:t>what constitutes a PAIB and </a:t>
            </a:r>
            <a:r>
              <a:rPr lang="en-US" sz="1900" i="1" dirty="0" smtClean="0"/>
              <a:t>adding </a:t>
            </a:r>
            <a:r>
              <a:rPr lang="en-US" sz="1900" i="1" dirty="0"/>
              <a:t>types of employing </a:t>
            </a:r>
            <a:r>
              <a:rPr lang="en-US" sz="1900" i="1" dirty="0" smtClean="0"/>
              <a:t>organization</a:t>
            </a:r>
            <a:endParaRPr lang="en-US" sz="1900" i="1" dirty="0"/>
          </a:p>
          <a:p>
            <a:pPr lvl="1"/>
            <a:r>
              <a:rPr lang="en-US" sz="1900" dirty="0"/>
              <a:t>Ensure guidance on resignation </a:t>
            </a:r>
            <a:r>
              <a:rPr lang="en-US" sz="1900" dirty="0" smtClean="0"/>
              <a:t>consistent </a:t>
            </a:r>
            <a:r>
              <a:rPr lang="en-US" sz="1900" dirty="0"/>
              <a:t>with other sections of Part C. </a:t>
            </a:r>
            <a:endParaRPr lang="en-US" sz="1900" dirty="0" smtClean="0"/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Amended </a:t>
            </a:r>
            <a:r>
              <a:rPr lang="en-US" sz="1900" i="1" dirty="0"/>
              <a:t>guidance to ensure </a:t>
            </a:r>
            <a:r>
              <a:rPr lang="en-US" sz="1900" i="1" dirty="0" smtClean="0"/>
              <a:t>consistency</a:t>
            </a:r>
            <a:endParaRPr lang="en-US" sz="1900" i="1" dirty="0"/>
          </a:p>
          <a:p>
            <a:pPr marL="0" indent="-4572">
              <a:buNone/>
            </a:pPr>
            <a:endParaRPr lang="en-US" sz="2000" i="1" dirty="0" smtClean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320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414520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 smtClean="0"/>
              <a:t>Board </a:t>
            </a:r>
            <a:r>
              <a:rPr lang="en-US" sz="2300" dirty="0"/>
              <a:t>comments and TF responses/proposals:</a:t>
            </a:r>
          </a:p>
          <a:p>
            <a:pPr lvl="1" indent="-342900"/>
            <a:r>
              <a:rPr lang="en-US" sz="1900" smtClean="0"/>
              <a:t>Add </a:t>
            </a:r>
            <a:r>
              <a:rPr lang="en-US" sz="1900" dirty="0" smtClean="0"/>
              <a:t>“whistle-blowing procedure” into first bullet of 320.6 as may not be included in ethics policy</a:t>
            </a:r>
            <a:endParaRPr lang="en-US" sz="1900" dirty="0"/>
          </a:p>
          <a:p>
            <a:pPr marL="347472" lvl="1" indent="0">
              <a:buNone/>
            </a:pPr>
            <a:r>
              <a:rPr lang="en-US" sz="1900" i="1" dirty="0" smtClean="0"/>
              <a:t>TF: Agreed, as possible </a:t>
            </a:r>
            <a:r>
              <a:rPr lang="en-US" sz="1900" i="1" dirty="0"/>
              <a:t>to have whistleblowing policy without ethics </a:t>
            </a:r>
            <a:r>
              <a:rPr lang="en-US" sz="1900" i="1" dirty="0" smtClean="0"/>
              <a:t>policy</a:t>
            </a:r>
          </a:p>
          <a:p>
            <a:pPr lvl="1"/>
            <a:r>
              <a:rPr lang="en-US" sz="1900" dirty="0" smtClean="0"/>
              <a:t>Add additional guidance in 300.5 indicating useful to consult ethics and whistle-blowing policies to maintain ethics based culture</a:t>
            </a:r>
          </a:p>
          <a:p>
            <a:pPr marL="347472" lvl="1" indent="0">
              <a:buNone/>
            </a:pPr>
            <a:r>
              <a:rPr lang="en-US" sz="1900" i="1" dirty="0" smtClean="0"/>
              <a:t>TF</a:t>
            </a:r>
            <a:r>
              <a:rPr lang="en-US" sz="1900" i="1" dirty="0"/>
              <a:t>: </a:t>
            </a:r>
            <a:r>
              <a:rPr lang="en-US" sz="1900" i="1" dirty="0" smtClean="0"/>
              <a:t>Paragraph </a:t>
            </a:r>
            <a:r>
              <a:rPr lang="en-US" sz="1900" i="1" dirty="0"/>
              <a:t>300.5 is high level statement. Should not include detailed procedures and practicalities such as those </a:t>
            </a:r>
            <a:r>
              <a:rPr lang="en-US" sz="1900" i="1" dirty="0" smtClean="0"/>
              <a:t>suggested</a:t>
            </a:r>
            <a:endParaRPr lang="en-US" sz="1900" i="1" dirty="0"/>
          </a:p>
          <a:p>
            <a:pPr marL="0" indent="-4572">
              <a:buNone/>
            </a:pPr>
            <a:endParaRPr lang="en-US" sz="2000" i="1" dirty="0" smtClean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Revised Section 320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465163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295816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0"/>
            <a:r>
              <a:rPr lang="en-US" sz="2300" dirty="0"/>
              <a:t>Nov/Dec 2015 meeting </a:t>
            </a:r>
            <a:r>
              <a:rPr lang="en-US" sz="2300" dirty="0" smtClean="0"/>
              <a:t>goal: to </a:t>
            </a:r>
            <a:r>
              <a:rPr lang="en-US" sz="2300" dirty="0"/>
              <a:t>present final </a:t>
            </a:r>
            <a:r>
              <a:rPr lang="en-US" sz="2300" dirty="0" smtClean="0"/>
              <a:t>text of Phase I</a:t>
            </a:r>
            <a:endParaRPr lang="en-US" sz="2300" dirty="0"/>
          </a:p>
          <a:p>
            <a:pPr lvl="1"/>
            <a:r>
              <a:rPr lang="en-US" sz="1900" dirty="0"/>
              <a:t>F</a:t>
            </a:r>
            <a:r>
              <a:rPr lang="en-US" sz="1900" dirty="0" smtClean="0"/>
              <a:t>inal approval under </a:t>
            </a:r>
            <a:r>
              <a:rPr lang="en-US" sz="1900" dirty="0"/>
              <a:t>current structure and drafting conventions </a:t>
            </a:r>
            <a:endParaRPr lang="en-US" sz="1900" dirty="0" smtClean="0"/>
          </a:p>
          <a:p>
            <a:pPr lvl="0"/>
            <a:r>
              <a:rPr lang="en-US" sz="2300" dirty="0"/>
              <a:t>January 2016: </a:t>
            </a:r>
            <a:r>
              <a:rPr lang="en-US" sz="2300" dirty="0" smtClean="0"/>
              <a:t>TF to begin </a:t>
            </a:r>
            <a:r>
              <a:rPr lang="en-US" sz="2300" dirty="0"/>
              <a:t>Phase II (issues</a:t>
            </a:r>
            <a:r>
              <a:rPr lang="en-US" sz="2300" dirty="0" smtClean="0"/>
              <a:t>)</a:t>
            </a:r>
            <a:endParaRPr lang="en-US" sz="2300" dirty="0"/>
          </a:p>
          <a:p>
            <a:pPr lvl="0"/>
            <a:r>
              <a:rPr lang="en-US" sz="2300" dirty="0" smtClean="0"/>
              <a:t>First half of 2016: IESBA to approve </a:t>
            </a:r>
            <a:r>
              <a:rPr lang="en-US" sz="2300" dirty="0"/>
              <a:t>close-off </a:t>
            </a:r>
            <a:r>
              <a:rPr lang="en-US" sz="2300" dirty="0" smtClean="0"/>
              <a:t>Phase I document (restructured </a:t>
            </a:r>
            <a:r>
              <a:rPr lang="en-US" sz="2300" dirty="0"/>
              <a:t>and redrafted under proposed new structure and drafting </a:t>
            </a:r>
            <a:r>
              <a:rPr lang="en-US" sz="2300" dirty="0" smtClean="0"/>
              <a:t>conventions)</a:t>
            </a:r>
          </a:p>
          <a:p>
            <a:pPr lvl="0"/>
            <a:endParaRPr lang="en-US" sz="2300" dirty="0"/>
          </a:p>
          <a:p>
            <a:pPr marL="347472" lvl="1" indent="0">
              <a:buNone/>
            </a:pPr>
            <a:endParaRPr lang="en-US" sz="2200" b="1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457200"/>
            <a:ext cx="7543800" cy="400050"/>
          </a:xfrm>
        </p:spPr>
        <p:txBody>
          <a:bodyPr/>
          <a:lstStyle/>
          <a:p>
            <a:r>
              <a:rPr lang="en-US" dirty="0" smtClean="0">
                <a:latin typeface="Arial" charset="0"/>
                <a:ea typeface="ヒラギノ角ゴ Pro W3" charset="0"/>
                <a:cs typeface="ヒラギノ角ゴ Pro W3" charset="0"/>
              </a:rPr>
              <a:t>Future Actions</a:t>
            </a:r>
            <a:endParaRPr lang="en-US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13970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 smtClean="0"/>
              <a:t>ED </a:t>
            </a:r>
            <a:r>
              <a:rPr lang="en-US" sz="2300" dirty="0"/>
              <a:t>proposed </a:t>
            </a:r>
            <a:r>
              <a:rPr lang="en-US" sz="2300" dirty="0" smtClean="0"/>
              <a:t>two </a:t>
            </a:r>
            <a:r>
              <a:rPr lang="en-US" sz="2300" dirty="0"/>
              <a:t>new </a:t>
            </a:r>
            <a:r>
              <a:rPr lang="en-US" sz="2300" dirty="0" smtClean="0"/>
              <a:t>principles </a:t>
            </a:r>
            <a:r>
              <a:rPr lang="en-US" sz="2300" dirty="0"/>
              <a:t>in Section </a:t>
            </a:r>
            <a:r>
              <a:rPr lang="en-US" sz="2300" dirty="0" smtClean="0"/>
              <a:t>370:</a:t>
            </a:r>
          </a:p>
          <a:p>
            <a:pPr lvl="1"/>
            <a:r>
              <a:rPr lang="en-US" sz="1900" dirty="0">
                <a:cs typeface="ＭＳ Ｐゴシック" charset="0"/>
              </a:rPr>
              <a:t>PAIBs shall not allow pressure to result in breach of fundamental principles</a:t>
            </a:r>
          </a:p>
          <a:p>
            <a:pPr lvl="1"/>
            <a:r>
              <a:rPr lang="en-US" sz="1900" dirty="0">
                <a:cs typeface="ＭＳ Ｐゴシック" charset="0"/>
              </a:rPr>
              <a:t>PAIBs shall not place such pressure on others</a:t>
            </a:r>
          </a:p>
          <a:p>
            <a:r>
              <a:rPr lang="en-US" sz="2300" dirty="0" smtClean="0"/>
              <a:t>Many </a:t>
            </a:r>
            <a:r>
              <a:rPr lang="en-US" sz="2300" dirty="0"/>
              <a:t>respondents supported </a:t>
            </a:r>
            <a:r>
              <a:rPr lang="en-US" sz="2300" dirty="0" smtClean="0"/>
              <a:t>proposals </a:t>
            </a:r>
            <a:r>
              <a:rPr lang="en-US" sz="2300" dirty="0"/>
              <a:t>in </a:t>
            </a:r>
            <a:r>
              <a:rPr lang="en-US" sz="2300" dirty="0" smtClean="0"/>
              <a:t>paras. </a:t>
            </a:r>
            <a:r>
              <a:rPr lang="en-US" sz="2300" dirty="0"/>
              <a:t>370.1 </a:t>
            </a:r>
            <a:r>
              <a:rPr lang="en-US" sz="2300" dirty="0" smtClean="0"/>
              <a:t>&amp; 370.2. Number </a:t>
            </a:r>
            <a:r>
              <a:rPr lang="en-US" sz="2300" dirty="0"/>
              <a:t>provided suggestions to improve </a:t>
            </a:r>
            <a:r>
              <a:rPr lang="en-US" sz="2300" dirty="0" smtClean="0"/>
              <a:t>clarity of paragraphs</a:t>
            </a:r>
          </a:p>
          <a:p>
            <a:pPr marL="352044" lvl="1" indent="0">
              <a:buNone/>
            </a:pPr>
            <a:r>
              <a:rPr lang="en-US" sz="1900" i="1" dirty="0" smtClean="0"/>
              <a:t>TF: Introductory para needed in order to </a:t>
            </a:r>
            <a:r>
              <a:rPr lang="en-US" sz="1900" i="1" dirty="0"/>
              <a:t>provide context </a:t>
            </a:r>
            <a:r>
              <a:rPr lang="en-US" sz="1900" i="1" dirty="0" smtClean="0"/>
              <a:t>to section 370</a:t>
            </a:r>
            <a:endParaRPr lang="en-US" sz="1900" i="1" dirty="0"/>
          </a:p>
          <a:p>
            <a:pPr marL="694944" lvl="2" indent="0">
              <a:buNone/>
            </a:pPr>
            <a:r>
              <a:rPr lang="en-US" sz="1900" i="1" dirty="0"/>
              <a:t>Revise para. 370.2 to clarify that PAIBs should not place pressure on others that would result in breach of fundamental principles</a:t>
            </a:r>
          </a:p>
          <a:p>
            <a:endParaRPr lang="en-US" sz="2300" dirty="0" smtClean="0"/>
          </a:p>
          <a:p>
            <a:pPr lvl="2"/>
            <a:endParaRPr lang="en-US" sz="2000" i="1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Section </a:t>
            </a:r>
            <a:r>
              <a:rPr lang="en-US" dirty="0" smtClean="0"/>
              <a:t>370</a:t>
            </a:r>
            <a:br>
              <a:rPr lang="en-US" dirty="0" smtClean="0"/>
            </a:br>
            <a:r>
              <a:rPr lang="en-US" dirty="0"/>
              <a:t>Overarching Requirements in 370.1 and 370.2</a:t>
            </a:r>
            <a:r>
              <a:rPr lang="en-US" i="1" dirty="0">
                <a:solidFill>
                  <a:srgbClr val="FF0000"/>
                </a:solidFill>
              </a:rPr>
              <a:t/>
            </a:r>
            <a:br>
              <a:rPr lang="en-US" i="1" dirty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4501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 smtClean="0"/>
              <a:t>ED proposed: </a:t>
            </a:r>
          </a:p>
          <a:p>
            <a:pPr lvl="1"/>
            <a:r>
              <a:rPr lang="en-US" sz="1900" dirty="0" smtClean="0"/>
              <a:t>Specific </a:t>
            </a:r>
            <a:r>
              <a:rPr lang="en-US" sz="1900" dirty="0"/>
              <a:t>description of pressure and examples to illustrate situations in which pressure may </a:t>
            </a:r>
            <a:r>
              <a:rPr lang="en-US" sz="1900" dirty="0" smtClean="0"/>
              <a:t>arise</a:t>
            </a:r>
          </a:p>
          <a:p>
            <a:pPr lvl="1"/>
            <a:r>
              <a:rPr lang="en-US" sz="1900" dirty="0"/>
              <a:t>G</a:t>
            </a:r>
            <a:r>
              <a:rPr lang="en-US" sz="1900" dirty="0" smtClean="0"/>
              <a:t>uidance to </a:t>
            </a:r>
            <a:r>
              <a:rPr lang="en-US" sz="1900" dirty="0"/>
              <a:t>follow when faced with pressure to breach the fundamental principles</a:t>
            </a:r>
          </a:p>
          <a:p>
            <a:r>
              <a:rPr lang="en-US" sz="2300" dirty="0"/>
              <a:t>Majority of respondents agreed with the examples </a:t>
            </a:r>
            <a:r>
              <a:rPr lang="en-US" sz="2300" dirty="0" smtClean="0"/>
              <a:t>provided</a:t>
            </a:r>
          </a:p>
          <a:p>
            <a:r>
              <a:rPr lang="en-US" sz="2300" dirty="0" smtClean="0"/>
              <a:t>Several indicated clarity was needed in certain areas </a:t>
            </a:r>
          </a:p>
          <a:p>
            <a:pPr lvl="1"/>
            <a:endParaRPr lang="en-US" sz="1800" dirty="0">
              <a:solidFill>
                <a:srgbClr val="FF0000"/>
              </a:solidFill>
            </a:endParaRP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438150"/>
            <a:ext cx="7543800" cy="400050"/>
          </a:xfrm>
        </p:spPr>
        <p:txBody>
          <a:bodyPr/>
          <a:lstStyle/>
          <a:p>
            <a:r>
              <a:rPr lang="en-US" dirty="0"/>
              <a:t>Proposed Section </a:t>
            </a:r>
            <a:r>
              <a:rPr lang="en-US" dirty="0" smtClean="0"/>
              <a:t>370</a:t>
            </a:r>
            <a:br>
              <a:rPr lang="en-US" dirty="0" smtClean="0"/>
            </a:br>
            <a:r>
              <a:rPr lang="en-US" dirty="0"/>
              <a:t>Types of </a:t>
            </a:r>
            <a:r>
              <a:rPr lang="en-US" dirty="0" smtClean="0"/>
              <a:t>Pressure (370.3, 370.4)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7262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 smtClean="0"/>
              <a:t>Significant </a:t>
            </a:r>
            <a:r>
              <a:rPr lang="en-US" sz="2300" dirty="0"/>
              <a:t>comments and responses:</a:t>
            </a:r>
            <a:endParaRPr lang="en-US" sz="2300" dirty="0" smtClean="0"/>
          </a:p>
          <a:p>
            <a:pPr lvl="1"/>
            <a:r>
              <a:rPr lang="en-US" sz="1900" dirty="0" smtClean="0"/>
              <a:t>Last </a:t>
            </a:r>
            <a:r>
              <a:rPr lang="en-US" sz="1900" dirty="0"/>
              <a:t>sentence </a:t>
            </a:r>
            <a:r>
              <a:rPr lang="en-US" sz="1900" dirty="0" smtClean="0"/>
              <a:t>- </a:t>
            </a:r>
            <a:r>
              <a:rPr lang="en-US" sz="1900" dirty="0"/>
              <a:t>Pressure to meet a deadline could result in a breach of the fundamental principles, but still be considered </a:t>
            </a:r>
            <a:r>
              <a:rPr lang="en-US" sz="1900" dirty="0" smtClean="0"/>
              <a:t>routine</a:t>
            </a:r>
          </a:p>
          <a:p>
            <a:pPr marL="347472" lvl="1" indent="0">
              <a:buNone/>
            </a:pPr>
            <a:r>
              <a:rPr lang="en-US" sz="1900" i="1" dirty="0" smtClean="0"/>
              <a:t>TF: </a:t>
            </a:r>
            <a:r>
              <a:rPr lang="en-US" sz="1900" i="1" dirty="0"/>
              <a:t>D</a:t>
            </a:r>
            <a:r>
              <a:rPr lang="en-US" sz="1900" i="1" dirty="0" smtClean="0"/>
              <a:t>elete reference to routine pressure in 370.3 (see below)</a:t>
            </a:r>
            <a:endParaRPr lang="en-US" sz="1900" i="1" dirty="0"/>
          </a:p>
          <a:p>
            <a:pPr lvl="1"/>
            <a:r>
              <a:rPr lang="en-US" sz="1900" dirty="0"/>
              <a:t>Examples in </a:t>
            </a:r>
            <a:r>
              <a:rPr lang="en-US" sz="1900" dirty="0" smtClean="0"/>
              <a:t>370.4 imply </a:t>
            </a:r>
            <a:r>
              <a:rPr lang="en-US" sz="1900" dirty="0"/>
              <a:t>outcome of </a:t>
            </a:r>
            <a:r>
              <a:rPr lang="en-US" sz="1900" dirty="0" smtClean="0"/>
              <a:t>task could </a:t>
            </a:r>
            <a:r>
              <a:rPr lang="en-US" sz="1900" dirty="0"/>
              <a:t>be different if more time. Lack of </a:t>
            </a:r>
            <a:r>
              <a:rPr lang="en-US" sz="1900" dirty="0" smtClean="0"/>
              <a:t>time could </a:t>
            </a:r>
            <a:r>
              <a:rPr lang="en-US" sz="1900" dirty="0"/>
              <a:t>be a routine occurrence. “unrealistic deadlines” </a:t>
            </a:r>
            <a:r>
              <a:rPr lang="en-US" sz="1900" dirty="0" smtClean="0"/>
              <a:t>is more appropriate term </a:t>
            </a:r>
          </a:p>
          <a:p>
            <a:pPr marL="347472" lvl="1" indent="0">
              <a:buNone/>
            </a:pPr>
            <a:r>
              <a:rPr lang="en-US" sz="1900" i="1" dirty="0" smtClean="0"/>
              <a:t>TF: </a:t>
            </a:r>
            <a:r>
              <a:rPr lang="en-US" sz="1900" i="1" dirty="0"/>
              <a:t>A</a:t>
            </a:r>
            <a:r>
              <a:rPr lang="en-US" sz="1900" i="1" dirty="0" smtClean="0"/>
              <a:t>grees</a:t>
            </a:r>
            <a:endParaRPr lang="en-US" sz="1900" i="1" dirty="0"/>
          </a:p>
          <a:p>
            <a:pPr lvl="1"/>
            <a:endParaRPr lang="en-US" sz="18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438150"/>
            <a:ext cx="7543800" cy="400050"/>
          </a:xfrm>
        </p:spPr>
        <p:txBody>
          <a:bodyPr/>
          <a:lstStyle/>
          <a:p>
            <a:r>
              <a:rPr lang="en-US" dirty="0"/>
              <a:t>Proposed Section 370</a:t>
            </a:r>
            <a:br>
              <a:rPr lang="en-US" dirty="0"/>
            </a:br>
            <a:r>
              <a:rPr lang="en-US" dirty="0"/>
              <a:t>Types of Pressure (370.3, 370.4)</a:t>
            </a:r>
          </a:p>
        </p:txBody>
      </p:sp>
    </p:spTree>
    <p:extLst>
      <p:ext uri="{BB962C8B-B14F-4D97-AF65-F5344CB8AC3E}">
        <p14:creationId xmlns:p14="http://schemas.microsoft.com/office/powerpoint/2010/main" val="2962838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pPr lvl="1"/>
            <a:r>
              <a:rPr lang="en-US" sz="1900" dirty="0" smtClean="0"/>
              <a:t>2nd </a:t>
            </a:r>
            <a:r>
              <a:rPr lang="en-US" sz="1900" dirty="0"/>
              <a:t>and 3rd bullets in 370.4 </a:t>
            </a:r>
            <a:r>
              <a:rPr lang="en-US" sz="1900" dirty="0" smtClean="0"/>
              <a:t>do </a:t>
            </a:r>
            <a:r>
              <a:rPr lang="en-US" sz="1900" dirty="0"/>
              <a:t>not indicate where pressure is </a:t>
            </a:r>
            <a:r>
              <a:rPr lang="en-US" sz="1900" dirty="0" smtClean="0"/>
              <a:t>coming from</a:t>
            </a:r>
          </a:p>
          <a:p>
            <a:pPr marL="347472" lvl="1" indent="0">
              <a:buNone/>
            </a:pPr>
            <a:r>
              <a:rPr lang="en-US" sz="1900" i="1" dirty="0" smtClean="0"/>
              <a:t>TF: Beneficial </a:t>
            </a:r>
            <a:r>
              <a:rPr lang="en-US" sz="1900" i="1" dirty="0"/>
              <a:t>to have </a:t>
            </a:r>
            <a:r>
              <a:rPr lang="en-US" sz="1900" i="1" dirty="0" smtClean="0"/>
              <a:t>narrow and </a:t>
            </a:r>
            <a:r>
              <a:rPr lang="en-US" sz="1900" i="1" dirty="0"/>
              <a:t>broader </a:t>
            </a:r>
            <a:r>
              <a:rPr lang="en-US" sz="1900" i="1" dirty="0" smtClean="0"/>
              <a:t>examples</a:t>
            </a:r>
            <a:endParaRPr lang="en-US" sz="1900" i="1" dirty="0"/>
          </a:p>
          <a:p>
            <a:pPr lvl="1"/>
            <a:r>
              <a:rPr lang="en-US" sz="1900" dirty="0" smtClean="0"/>
              <a:t>NOCLAR </a:t>
            </a:r>
            <a:r>
              <a:rPr lang="en-US" sz="1900" dirty="0"/>
              <a:t>bullet </a:t>
            </a:r>
            <a:r>
              <a:rPr lang="en-US" sz="1900" dirty="0" smtClean="0"/>
              <a:t>does </a:t>
            </a:r>
            <a:r>
              <a:rPr lang="en-US" sz="1900" dirty="0"/>
              <a:t>not provide example of </a:t>
            </a:r>
            <a:r>
              <a:rPr lang="en-US" sz="1900" dirty="0" smtClean="0"/>
              <a:t>a NOCLAR</a:t>
            </a:r>
          </a:p>
          <a:p>
            <a:pPr marL="347472" lvl="1" indent="0">
              <a:buNone/>
            </a:pPr>
            <a:r>
              <a:rPr lang="en-US" sz="1900" i="1" dirty="0" smtClean="0"/>
              <a:t>TF: Added </a:t>
            </a:r>
            <a:r>
              <a:rPr lang="en-US" sz="1900" i="1" dirty="0"/>
              <a:t>example </a:t>
            </a:r>
            <a:r>
              <a:rPr lang="en-US" sz="1900" i="1" dirty="0" smtClean="0"/>
              <a:t>on </a:t>
            </a:r>
            <a:r>
              <a:rPr lang="en-US" sz="1900" i="1" dirty="0"/>
              <a:t>tax </a:t>
            </a:r>
            <a:r>
              <a:rPr lang="en-US" sz="1900" i="1" dirty="0" smtClean="0"/>
              <a:t>evasion</a:t>
            </a:r>
            <a:endParaRPr lang="en-US" sz="1900" i="1" dirty="0"/>
          </a:p>
          <a:p>
            <a:pPr lvl="1"/>
            <a:r>
              <a:rPr lang="en-US" sz="1900" dirty="0"/>
              <a:t>Few respondents felt examples too </a:t>
            </a:r>
            <a:r>
              <a:rPr lang="en-US" sz="1900" dirty="0" smtClean="0"/>
              <a:t>detailed</a:t>
            </a:r>
          </a:p>
          <a:p>
            <a:pPr marL="347472" lvl="1" indent="0">
              <a:buNone/>
            </a:pPr>
            <a:r>
              <a:rPr lang="en-US" sz="1900" i="1" dirty="0" smtClean="0"/>
              <a:t>TF: Issue </a:t>
            </a:r>
            <a:r>
              <a:rPr lang="en-US" sz="1900" i="1" dirty="0"/>
              <a:t>previously discussed by </a:t>
            </a:r>
            <a:r>
              <a:rPr lang="en-US" sz="1900" i="1" dirty="0" smtClean="0"/>
              <a:t>IESBA</a:t>
            </a:r>
            <a:r>
              <a:rPr lang="en-US" sz="1900" i="1" dirty="0"/>
              <a:t>. </a:t>
            </a:r>
            <a:r>
              <a:rPr lang="en-US" sz="1900" i="1" dirty="0" smtClean="0"/>
              <a:t>Range </a:t>
            </a:r>
            <a:r>
              <a:rPr lang="en-US" sz="1900" i="1" dirty="0"/>
              <a:t>and detail </a:t>
            </a:r>
            <a:r>
              <a:rPr lang="en-US" sz="1900" i="1" dirty="0" smtClean="0"/>
              <a:t>are appropriate</a:t>
            </a:r>
            <a:r>
              <a:rPr lang="en-US" sz="1900" i="1" dirty="0"/>
              <a:t>. Reflect necessary variety of </a:t>
            </a:r>
            <a:r>
              <a:rPr lang="en-US" sz="1900" i="1" dirty="0" smtClean="0"/>
              <a:t>situations</a:t>
            </a:r>
            <a:endParaRPr lang="en-US" sz="1900" i="1" dirty="0"/>
          </a:p>
          <a:p>
            <a:pPr lvl="1"/>
            <a:endParaRPr lang="en-US" dirty="0"/>
          </a:p>
          <a:p>
            <a:pPr lvl="1"/>
            <a:endParaRPr lang="en-US" sz="18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438150"/>
            <a:ext cx="7543800" cy="381000"/>
          </a:xfrm>
        </p:spPr>
        <p:txBody>
          <a:bodyPr/>
          <a:lstStyle/>
          <a:p>
            <a:r>
              <a:rPr lang="en-US" dirty="0"/>
              <a:t>Proposed Section </a:t>
            </a:r>
            <a:r>
              <a:rPr lang="en-US" dirty="0" smtClean="0"/>
              <a:t>370</a:t>
            </a:r>
            <a:br>
              <a:rPr lang="en-US" dirty="0" smtClean="0"/>
            </a:br>
            <a:r>
              <a:rPr lang="en-US" dirty="0" smtClean="0"/>
              <a:t>Types </a:t>
            </a:r>
            <a:r>
              <a:rPr lang="en-US" dirty="0"/>
              <a:t>of Pressure (370.3, 370.4)</a:t>
            </a:r>
          </a:p>
        </p:txBody>
      </p:sp>
    </p:spTree>
    <p:extLst>
      <p:ext uri="{BB962C8B-B14F-4D97-AF65-F5344CB8AC3E}">
        <p14:creationId xmlns:p14="http://schemas.microsoft.com/office/powerpoint/2010/main" val="36540843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276350"/>
            <a:ext cx="9144000" cy="3276600"/>
          </a:xfrm>
        </p:spPr>
        <p:txBody>
          <a:bodyPr/>
          <a:lstStyle/>
          <a:p>
            <a:r>
              <a:rPr lang="en-US" sz="2300" dirty="0" smtClean="0"/>
              <a:t>ED: Section 370 applies </a:t>
            </a:r>
            <a:r>
              <a:rPr lang="en-US" sz="2300" dirty="0"/>
              <a:t>to all situations in which pressure from a superior or others threatens compliance with the </a:t>
            </a:r>
            <a:r>
              <a:rPr lang="en-US" sz="2300" dirty="0" smtClean="0"/>
              <a:t>Fundamental </a:t>
            </a:r>
            <a:r>
              <a:rPr lang="en-US" sz="2300" dirty="0"/>
              <a:t>P</a:t>
            </a:r>
            <a:r>
              <a:rPr lang="en-US" sz="2300" dirty="0" smtClean="0"/>
              <a:t>rinciples</a:t>
            </a:r>
            <a:endParaRPr lang="en-US" sz="2300" dirty="0"/>
          </a:p>
          <a:p>
            <a:r>
              <a:rPr lang="en-US" sz="2300" dirty="0"/>
              <a:t>Respondent’s </a:t>
            </a:r>
            <a:r>
              <a:rPr lang="en-US" sz="2300" dirty="0" smtClean="0"/>
              <a:t>views: </a:t>
            </a:r>
            <a:r>
              <a:rPr lang="en-US" sz="2300" dirty="0"/>
              <a:t>reference to routine pressure were </a:t>
            </a:r>
            <a:r>
              <a:rPr lang="en-US" sz="2300" dirty="0" smtClean="0"/>
              <a:t>mixed</a:t>
            </a:r>
            <a:r>
              <a:rPr lang="en-US" sz="1900" dirty="0" smtClean="0"/>
              <a:t> </a:t>
            </a:r>
            <a:endParaRPr lang="en-US" sz="1900" dirty="0"/>
          </a:p>
          <a:p>
            <a:pPr marL="347472" lvl="1" indent="0">
              <a:buNone/>
            </a:pPr>
            <a:r>
              <a:rPr lang="en-US" sz="1900" i="1" dirty="0" smtClean="0"/>
              <a:t>TF: 	Distinction between Pressure to Breach and Routine Pressure not beneficial and </a:t>
            </a:r>
            <a:r>
              <a:rPr lang="en-US" sz="1900" i="1" dirty="0"/>
              <a:t>should be deleted. Revised guidance focuses on factors to </a:t>
            </a:r>
            <a:r>
              <a:rPr lang="en-US" sz="1900" i="1" dirty="0" smtClean="0"/>
              <a:t>determine </a:t>
            </a:r>
            <a:r>
              <a:rPr lang="en-US" sz="1900" i="1" dirty="0"/>
              <a:t>if pressure could result in breach of the fundamental principles </a:t>
            </a:r>
            <a:r>
              <a:rPr lang="en-US" sz="1900" i="1" dirty="0" smtClean="0"/>
              <a:t>	and </a:t>
            </a:r>
            <a:r>
              <a:rPr lang="en-US" sz="1900" i="1" dirty="0"/>
              <a:t>how to deal with such pressure</a:t>
            </a:r>
          </a:p>
          <a:p>
            <a:pPr lvl="1"/>
            <a:endParaRPr lang="en-US" sz="1900" dirty="0"/>
          </a:p>
          <a:p>
            <a:endParaRPr lang="en-US" i="1" dirty="0"/>
          </a:p>
          <a:p>
            <a:pPr lvl="1"/>
            <a:endParaRPr lang="en-US" dirty="0"/>
          </a:p>
          <a:p>
            <a:pPr lvl="1"/>
            <a:endParaRPr lang="en-US" sz="18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438150"/>
            <a:ext cx="7543800" cy="400050"/>
          </a:xfrm>
        </p:spPr>
        <p:txBody>
          <a:bodyPr/>
          <a:lstStyle/>
          <a:p>
            <a:r>
              <a:rPr lang="en-US" dirty="0"/>
              <a:t>Proposed Section </a:t>
            </a:r>
            <a:r>
              <a:rPr lang="en-US" dirty="0" smtClean="0"/>
              <a:t>370</a:t>
            </a:r>
            <a:br>
              <a:rPr lang="en-US" dirty="0" smtClean="0"/>
            </a:br>
            <a:r>
              <a:rPr lang="en-US" dirty="0" smtClean="0"/>
              <a:t>Pressure to Breach vs. Routine </a:t>
            </a:r>
            <a:r>
              <a:rPr lang="en-US" dirty="0"/>
              <a:t>Pressure (370.3)</a:t>
            </a:r>
          </a:p>
        </p:txBody>
      </p:sp>
    </p:spTree>
    <p:extLst>
      <p:ext uri="{BB962C8B-B14F-4D97-AF65-F5344CB8AC3E}">
        <p14:creationId xmlns:p14="http://schemas.microsoft.com/office/powerpoint/2010/main" val="1843910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IESBA_Powerpoint_template_GREEN RIBBON_WIDESCREEN">
  <a:themeElements>
    <a:clrScheme name="IFAC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5BAA"/>
      </a:accent1>
      <a:accent2>
        <a:srgbClr val="00C0F3"/>
      </a:accent2>
      <a:accent3>
        <a:srgbClr val="F15A22"/>
      </a:accent3>
      <a:accent4>
        <a:srgbClr val="FAA61A"/>
      </a:accent4>
      <a:accent5>
        <a:srgbClr val="0D9C4A"/>
      </a:accent5>
      <a:accent6>
        <a:srgbClr val="8DC63F"/>
      </a:accent6>
      <a:hlink>
        <a:srgbClr val="009999"/>
      </a:hlink>
      <a:folHlink>
        <a:srgbClr val="99CC0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ヒラギノ角ゴ Pro W3" charset="-128"/>
            <a:cs typeface="ヒラギノ角ゴ Pro W3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ヒラギノ角ゴ Pro W3" charset="-128"/>
            <a:cs typeface="ヒラギノ角ゴ Pro W3" charset="-128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IESBA_Powerpoint_template_GREEN RIBBON_WIDESCREEN" id="{97502708-9843-4C1B-BCA0-FFB288AF1A20}" vid="{C211E3E3-D26C-42E5-AA10-D3816BA2BE4E}"/>
    </a:ext>
  </a:extLst>
</a:theme>
</file>

<file path=ppt/theme/theme2.xml><?xml version="1.0" encoding="utf-8"?>
<a:theme xmlns:a="http://schemas.openxmlformats.org/drawingml/2006/main" name="1_IESBA_Powerpoint_template_GREEN RIBBON_WIDESCREEN">
  <a:themeElements>
    <a:clrScheme name="IFAC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5BAA"/>
      </a:accent1>
      <a:accent2>
        <a:srgbClr val="00C0F3"/>
      </a:accent2>
      <a:accent3>
        <a:srgbClr val="F15A22"/>
      </a:accent3>
      <a:accent4>
        <a:srgbClr val="FAA61A"/>
      </a:accent4>
      <a:accent5>
        <a:srgbClr val="0D9C4A"/>
      </a:accent5>
      <a:accent6>
        <a:srgbClr val="8DC63F"/>
      </a:accent6>
      <a:hlink>
        <a:srgbClr val="009999"/>
      </a:hlink>
      <a:folHlink>
        <a:srgbClr val="99CC0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ヒラギノ角ゴ Pro W3" charset="-128"/>
            <a:cs typeface="ヒラギノ角ゴ Pro W3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ヒラギノ角ゴ Pro W3" charset="-128"/>
            <a:cs typeface="ヒラギノ角ゴ Pro W3" charset="-128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IESBA_Powerpoint_template_GREEN RIBBON_WIDESCREEN" id="{97502708-9843-4C1B-BCA0-FFB288AF1A20}" vid="{C211E3E3-D26C-42E5-AA10-D3816BA2BE4E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Override1.xml><?xml version="1.0" encoding="utf-8"?>
<a:themeOverride xmlns:a="http://schemas.openxmlformats.org/drawingml/2006/main">
  <a:clrScheme name="IFAC">
    <a:dk1>
      <a:srgbClr val="000000"/>
    </a:dk1>
    <a:lt1>
      <a:srgbClr val="FFFFFF"/>
    </a:lt1>
    <a:dk2>
      <a:srgbClr val="000000"/>
    </a:dk2>
    <a:lt2>
      <a:srgbClr val="808080"/>
    </a:lt2>
    <a:accent1>
      <a:srgbClr val="005BAA"/>
    </a:accent1>
    <a:accent2>
      <a:srgbClr val="00C0F3"/>
    </a:accent2>
    <a:accent3>
      <a:srgbClr val="F15A22"/>
    </a:accent3>
    <a:accent4>
      <a:srgbClr val="FAA61A"/>
    </a:accent4>
    <a:accent5>
      <a:srgbClr val="0D9C4A"/>
    </a:accent5>
    <a:accent6>
      <a:srgbClr val="8DC63F"/>
    </a:accent6>
    <a:hlink>
      <a:srgbClr val="009999"/>
    </a:hlink>
    <a:folHlink>
      <a:srgbClr val="99CC0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IESBA_Powerpoint_template_GREEN RIBBON_WIDESCREEN</Template>
  <TotalTime>12267</TotalTime>
  <Words>2180</Words>
  <Application>Microsoft Office PowerPoint</Application>
  <PresentationFormat>On-screen Show (16:9)</PresentationFormat>
  <Paragraphs>218</Paragraphs>
  <Slides>37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37</vt:i4>
      </vt:variant>
    </vt:vector>
  </HeadingPairs>
  <TitlesOfParts>
    <vt:vector size="45" baseType="lpstr">
      <vt:lpstr>ＭＳ Ｐゴシック</vt:lpstr>
      <vt:lpstr>ＭＳ Ｐゴシック</vt:lpstr>
      <vt:lpstr>Arial</vt:lpstr>
      <vt:lpstr>Bauer Bodoni Std</vt:lpstr>
      <vt:lpstr>Calibri</vt:lpstr>
      <vt:lpstr>ヒラギノ角ゴ Pro W3</vt:lpstr>
      <vt:lpstr>IESBA_Powerpoint_template_GREEN RIBBON_WIDESCREEN</vt:lpstr>
      <vt:lpstr>1_IESBA_Powerpoint_template_GREEN RIBBON_WIDESCREEN</vt:lpstr>
      <vt:lpstr>Part C</vt:lpstr>
      <vt:lpstr>Background</vt:lpstr>
      <vt:lpstr>Background</vt:lpstr>
      <vt:lpstr>Future Actions</vt:lpstr>
      <vt:lpstr>Proposed Section 370 Overarching Requirements in 370.1 and 370.2 </vt:lpstr>
      <vt:lpstr>Proposed Section 370 Types of Pressure (370.3, 370.4)</vt:lpstr>
      <vt:lpstr>Proposed Section 370 Types of Pressure (370.3, 370.4)</vt:lpstr>
      <vt:lpstr>Proposed Section 370 Types of Pressure (370.3, 370.4)</vt:lpstr>
      <vt:lpstr>Proposed Section 370 Pressure to Breach vs. Routine Pressure (370.3)</vt:lpstr>
      <vt:lpstr>Proposed Section 370 Pressure to Breach (370.5)</vt:lpstr>
      <vt:lpstr>Proposed Section 370 Pressure to Breach (370.5)</vt:lpstr>
      <vt:lpstr>Proposed Section 370 Responding to Pressure to Breach the Fundamental Principles (370.6) </vt:lpstr>
      <vt:lpstr>Proposed Section 370 Responding to Pressure to Breach the Fundamental Principles (370.6)</vt:lpstr>
      <vt:lpstr>Proposed Section 370 Documentation (370.7)</vt:lpstr>
      <vt:lpstr>Proposed Section 370 Reference to Other Parts of the Code (370.9) </vt:lpstr>
      <vt:lpstr>Matters Common to Sections 320 and 370 Lists of Examples </vt:lpstr>
      <vt:lpstr>Matters Common to Sections 320 and 370 Tailoring Guidance to the PAIB’s Level of Seniority </vt:lpstr>
      <vt:lpstr>Matters Common to Sections 320 and 370 Salaried Employee and Additional Guidance </vt:lpstr>
      <vt:lpstr>Proposed Revised Section 320 “Fair and Honest” Principle (320.3)</vt:lpstr>
      <vt:lpstr>Proposed Revised Section 320 Misuse of Discretion (320.3)</vt:lpstr>
      <vt:lpstr>Proposed Revised Section 320 Manipulating Timing of Transactions (320.3)</vt:lpstr>
      <vt:lpstr>Proposed Revised Section 320 Manipulating Timing of Transactions (320.3) </vt:lpstr>
      <vt:lpstr>Proposed Revised Section 320 Information prepared in the absence of a reporting framework (320.4)</vt:lpstr>
      <vt:lpstr>Proposed Revised Section 320 Information prepared in the absence of a reporting framework (320.4) </vt:lpstr>
      <vt:lpstr>Proposed Revised Section 320 Third Party Test, Professional Judgment (320.4) </vt:lpstr>
      <vt:lpstr>Proposed Revised Section 320 Reasonable Steps (320.5, 320.6) </vt:lpstr>
      <vt:lpstr>Proposed Revised Section 320 Reliance on Work of Others (320.5)</vt:lpstr>
      <vt:lpstr>Proposed Revised Section 320 Reliance on Work of Others (320.5) </vt:lpstr>
      <vt:lpstr>Proposed Revised Section 320 Reliance on Work of Others (320.5) </vt:lpstr>
      <vt:lpstr>Proposed Revised Section 320 Differentiating Between “Senior” PAIBs and “Other” PAIBs</vt:lpstr>
      <vt:lpstr>Proposed Revised Section 320 Differentiating Between “Senior” PAIBs and “Other” PAIBs</vt:lpstr>
      <vt:lpstr>Proposed Revised Section 320 Differentiating Between “Senior” PAIBs and “Other” PAIBs</vt:lpstr>
      <vt:lpstr>Proposed Revised Section 320 Professional Skepticism / Due Care </vt:lpstr>
      <vt:lpstr>Proposed Revised Section 320 </vt:lpstr>
      <vt:lpstr>Proposed Revised Section 320 </vt:lpstr>
      <vt:lpstr>Proposed Revised Section 320 </vt:lpstr>
      <vt:lpstr>PowerPoint Presentation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Headline 24pt Arial Bold</dc:title>
  <dc:creator>Kaushal Gandhi</dc:creator>
  <cp:lastModifiedBy>Kaushal Gandhi</cp:lastModifiedBy>
  <cp:revision>215</cp:revision>
  <cp:lastPrinted>2015-06-30T12:00:05Z</cp:lastPrinted>
  <dcterms:created xsi:type="dcterms:W3CDTF">2014-09-28T15:08:13Z</dcterms:created>
  <dcterms:modified xsi:type="dcterms:W3CDTF">2015-09-13T15:35:47Z</dcterms:modified>
</cp:coreProperties>
</file>

<file path=docProps/thumbnail.jpeg>
</file>