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9"/>
  </p:notesMasterIdLst>
  <p:sldIdLst>
    <p:sldId id="287" r:id="rId2"/>
    <p:sldId id="290" r:id="rId3"/>
    <p:sldId id="292" r:id="rId4"/>
    <p:sldId id="299" r:id="rId5"/>
    <p:sldId id="300" r:id="rId6"/>
    <p:sldId id="294" r:id="rId7"/>
    <p:sldId id="295" r:id="rId8"/>
    <p:sldId id="296" r:id="rId9"/>
    <p:sldId id="297" r:id="rId10"/>
    <p:sldId id="298" r:id="rId11"/>
    <p:sldId id="301" r:id="rId12"/>
    <p:sldId id="302" r:id="rId13"/>
    <p:sldId id="303" r:id="rId14"/>
    <p:sldId id="304" r:id="rId15"/>
    <p:sldId id="305" r:id="rId16"/>
    <p:sldId id="306" r:id="rId17"/>
    <p:sldId id="288" r:id="rId18"/>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howGuides="1">
      <p:cViewPr varScale="1">
        <p:scale>
          <a:sx n="88" d="100"/>
          <a:sy n="88" d="100"/>
        </p:scale>
        <p:origin x="610" y="62"/>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notesViewPr>
    <p:cSldViewPr>
      <p:cViewPr>
        <p:scale>
          <a:sx n="75" d="100"/>
          <a:sy n="75" d="100"/>
        </p:scale>
        <p:origin x="-2098"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6/25/2015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2312689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10</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11</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12</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13</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14</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15</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16</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dirty="0"/>
          </a:p>
        </p:txBody>
      </p:sp>
    </p:spTree>
    <p:extLst>
      <p:ext uri="{BB962C8B-B14F-4D97-AF65-F5344CB8AC3E}">
        <p14:creationId xmlns:p14="http://schemas.microsoft.com/office/powerpoint/2010/main" val="3391267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4267200" y="1276350"/>
            <a:ext cx="4648200" cy="742950"/>
          </a:xfrm>
        </p:spPr>
        <p:txBody>
          <a:bodyPr/>
          <a:lstStyle/>
          <a:p>
            <a:r>
              <a:rPr lang="en-US" dirty="0" smtClean="0">
                <a:latin typeface="Arial" charset="0"/>
              </a:rPr>
              <a:t/>
            </a:r>
            <a:br>
              <a:rPr lang="en-US" dirty="0" smtClean="0">
                <a:latin typeface="Arial" charset="0"/>
              </a:rPr>
            </a:br>
            <a:r>
              <a:rPr lang="en-US" dirty="0" smtClean="0">
                <a:latin typeface="Arial" charset="0"/>
              </a:rPr>
              <a:t>Korea Ethics and Independence Environment</a:t>
            </a:r>
            <a:r>
              <a:rPr lang="en-US" dirty="0">
                <a:latin typeface="Arial" charset="0"/>
              </a:rPr>
              <a:t/>
            </a:r>
            <a:br>
              <a:rPr lang="en-US" dirty="0">
                <a:latin typeface="Arial" charset="0"/>
              </a:rPr>
            </a:br>
            <a:endParaRPr lang="en-US" sz="1800" dirty="0">
              <a:latin typeface="Arial" charset="0"/>
            </a:endParaRPr>
          </a:p>
        </p:txBody>
      </p:sp>
      <p:sp>
        <p:nvSpPr>
          <p:cNvPr id="5" name="Subtitle 2"/>
          <p:cNvSpPr>
            <a:spLocks noGrp="1"/>
          </p:cNvSpPr>
          <p:nvPr>
            <p:ph type="subTitle" idx="1"/>
          </p:nvPr>
        </p:nvSpPr>
        <p:spPr>
          <a:xfrm>
            <a:off x="4267200" y="2724150"/>
            <a:ext cx="4038600" cy="2057399"/>
          </a:xfrm>
        </p:spPr>
        <p:txBody>
          <a:bodyPr/>
          <a:lstStyle/>
          <a:p>
            <a:r>
              <a:rPr lang="en-US" sz="2000" dirty="0" smtClean="0">
                <a:latin typeface="Arial" charset="0"/>
              </a:rPr>
              <a:t>Sylvie </a:t>
            </a:r>
            <a:r>
              <a:rPr lang="en-US" sz="2000" dirty="0" err="1" smtClean="0">
                <a:latin typeface="Arial" charset="0"/>
              </a:rPr>
              <a:t>Soulier</a:t>
            </a:r>
            <a:r>
              <a:rPr lang="en-US" sz="2000" dirty="0" smtClean="0">
                <a:latin typeface="Arial" charset="0"/>
              </a:rPr>
              <a:t>, IESBA Member</a:t>
            </a:r>
          </a:p>
          <a:p>
            <a:endParaRPr lang="en-US" sz="2200" dirty="0">
              <a:latin typeface="Arial" charset="0"/>
            </a:endParaRPr>
          </a:p>
          <a:p>
            <a:r>
              <a:rPr lang="en-US" sz="1700" dirty="0" smtClean="0"/>
              <a:t>IESBA Meeting</a:t>
            </a:r>
          </a:p>
          <a:p>
            <a:r>
              <a:rPr lang="en-US" sz="1700" dirty="0" smtClean="0"/>
              <a:t>New York</a:t>
            </a:r>
          </a:p>
          <a:p>
            <a:r>
              <a:rPr lang="en-US" sz="1700" dirty="0" smtClean="0"/>
              <a:t>June 29 – July 1, </a:t>
            </a:r>
            <a:r>
              <a:rPr lang="en-US" sz="1700" dirty="0" smtClean="0"/>
              <a:t>20</a:t>
            </a:r>
            <a:r>
              <a:rPr lang="en-US" sz="1800" dirty="0" smtClean="0"/>
              <a:t>15</a:t>
            </a:r>
            <a:endParaRPr lang="en-US" sz="1800" dirty="0"/>
          </a:p>
        </p:txBody>
      </p:sp>
    </p:spTree>
    <p:extLst>
      <p:ext uri="{BB962C8B-B14F-4D97-AF65-F5344CB8AC3E}">
        <p14:creationId xmlns:p14="http://schemas.microsoft.com/office/powerpoint/2010/main" val="4027551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a:t>Regulators and standards setting </a:t>
            </a:r>
            <a:r>
              <a:rPr lang="en-US" altLang="ko-KR" dirty="0" smtClean="0"/>
              <a:t>bodies (cont’d)</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a:t>The Korean Institute of Certified Public Accountants (KICPA)</a:t>
            </a:r>
          </a:p>
          <a:p>
            <a:pPr lvl="1">
              <a:spcBef>
                <a:spcPts val="300"/>
              </a:spcBef>
            </a:pPr>
            <a:r>
              <a:rPr lang="en-US" sz="1600" dirty="0"/>
              <a:t>As authorized under the CPA Act and delegated by FSC</a:t>
            </a:r>
          </a:p>
          <a:p>
            <a:pPr lvl="1">
              <a:spcBef>
                <a:spcPts val="300"/>
              </a:spcBef>
            </a:pPr>
            <a:r>
              <a:rPr lang="en-US" sz="1600" dirty="0" smtClean="0"/>
              <a:t>Compliance </a:t>
            </a:r>
            <a:r>
              <a:rPr lang="en-US" sz="1600" dirty="0"/>
              <a:t>with Code of Ethics by </a:t>
            </a:r>
            <a:r>
              <a:rPr lang="en-US" sz="1600" dirty="0" smtClean="0"/>
              <a:t>professionals</a:t>
            </a:r>
            <a:endParaRPr lang="en-US" sz="1600" dirty="0"/>
          </a:p>
          <a:p>
            <a:pPr lvl="1">
              <a:spcBef>
                <a:spcPts val="300"/>
              </a:spcBef>
            </a:pPr>
            <a:r>
              <a:rPr lang="en-US" sz="1600" dirty="0" smtClean="0"/>
              <a:t>Drafting </a:t>
            </a:r>
            <a:r>
              <a:rPr lang="en-US" sz="1600" dirty="0"/>
              <a:t>assurance and auditing standards</a:t>
            </a:r>
          </a:p>
          <a:p>
            <a:pPr lvl="1">
              <a:spcBef>
                <a:spcPts val="300"/>
              </a:spcBef>
            </a:pPr>
            <a:r>
              <a:rPr lang="en-US" sz="1600" dirty="0" smtClean="0"/>
              <a:t>Continuing </a:t>
            </a:r>
            <a:r>
              <a:rPr lang="en-US" sz="1600" dirty="0"/>
              <a:t>professional development </a:t>
            </a:r>
          </a:p>
          <a:p>
            <a:pPr lvl="1">
              <a:spcBef>
                <a:spcPts val="300"/>
              </a:spcBef>
            </a:pPr>
            <a:r>
              <a:rPr lang="en-US" sz="1600" dirty="0" smtClean="0"/>
              <a:t>Quality </a:t>
            </a:r>
            <a:r>
              <a:rPr lang="en-US" sz="1600" dirty="0"/>
              <a:t>control system inspection of small accounting firms</a:t>
            </a:r>
          </a:p>
          <a:p>
            <a:pPr lvl="1">
              <a:spcBef>
                <a:spcPts val="300"/>
              </a:spcBef>
            </a:pPr>
            <a:r>
              <a:rPr lang="en-US" sz="1600" dirty="0" smtClean="0"/>
              <a:t>Audit </a:t>
            </a:r>
            <a:r>
              <a:rPr lang="en-US" sz="1600" dirty="0"/>
              <a:t>working paper review for non-listed companies</a:t>
            </a:r>
          </a:p>
          <a:p>
            <a:pPr lvl="1">
              <a:spcBef>
                <a:spcPts val="300"/>
              </a:spcBef>
            </a:pPr>
            <a:r>
              <a:rPr lang="en-US" sz="1600" dirty="0" smtClean="0"/>
              <a:t>Research</a:t>
            </a:r>
            <a:r>
              <a:rPr lang="en-US" sz="1600" dirty="0"/>
              <a:t>, academic activities and publication</a:t>
            </a:r>
          </a:p>
          <a:p>
            <a:pPr lvl="1">
              <a:spcBef>
                <a:spcPts val="300"/>
              </a:spcBef>
            </a:pPr>
            <a:r>
              <a:rPr lang="en-US" sz="1600" dirty="0" smtClean="0"/>
              <a:t>Government-delegated </a:t>
            </a:r>
            <a:r>
              <a:rPr lang="en-US" sz="1600" dirty="0"/>
              <a:t>services</a:t>
            </a:r>
          </a:p>
          <a:p>
            <a:pPr lvl="1">
              <a:spcBef>
                <a:spcPts val="300"/>
              </a:spcBef>
            </a:pPr>
            <a:r>
              <a:rPr lang="en-US" sz="1600" dirty="0" smtClean="0"/>
              <a:t>Disciplinary </a:t>
            </a:r>
            <a:r>
              <a:rPr lang="en-US" sz="1600" dirty="0"/>
              <a:t>actions</a:t>
            </a:r>
          </a:p>
        </p:txBody>
      </p:sp>
    </p:spTree>
    <p:extLst>
      <p:ext uri="{BB962C8B-B14F-4D97-AF65-F5344CB8AC3E}">
        <p14:creationId xmlns:p14="http://schemas.microsoft.com/office/powerpoint/2010/main" val="9694904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Status of the IESBA Code implementation</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smtClean="0"/>
              <a:t>Korean Code of Ethics for Professional Accountants</a:t>
            </a:r>
            <a:endParaRPr lang="en-US" sz="2000" dirty="0"/>
          </a:p>
          <a:p>
            <a:pPr lvl="1">
              <a:spcBef>
                <a:spcPts val="300"/>
              </a:spcBef>
            </a:pPr>
            <a:r>
              <a:rPr lang="en-US" sz="1600" dirty="0" smtClean="0"/>
              <a:t>In order to develop ethical standards conforming to global standards, KICPA has fully adopted </a:t>
            </a:r>
            <a:r>
              <a:rPr lang="en-US" sz="1600" dirty="0"/>
              <a:t>the IESBA Code </a:t>
            </a:r>
            <a:r>
              <a:rPr lang="en-US" sz="1600" dirty="0" smtClean="0"/>
              <a:t>of Ethics in 2006</a:t>
            </a:r>
          </a:p>
          <a:p>
            <a:pPr lvl="1">
              <a:spcBef>
                <a:spcPts val="300"/>
              </a:spcBef>
            </a:pPr>
            <a:r>
              <a:rPr lang="en-US" sz="1600" dirty="0" smtClean="0"/>
              <a:t>The most significant issue in adopting </a:t>
            </a:r>
            <a:r>
              <a:rPr lang="en-US" altLang="ko-KR" sz="1600" dirty="0"/>
              <a:t>the IESBA Code of </a:t>
            </a:r>
            <a:r>
              <a:rPr lang="en-US" altLang="ko-KR" sz="1600" dirty="0" smtClean="0"/>
              <a:t>Ethics was how to address the differences between </a:t>
            </a:r>
            <a:r>
              <a:rPr lang="en-US" altLang="ko-KR" sz="1600" dirty="0"/>
              <a:t>the IESBA Code of </a:t>
            </a:r>
            <a:r>
              <a:rPr lang="en-US" altLang="ko-KR" sz="1600" dirty="0" smtClean="0"/>
              <a:t>Ethics and the Korean CPA Act and the </a:t>
            </a:r>
            <a:r>
              <a:rPr lang="en-US" sz="1600" dirty="0" smtClean="0"/>
              <a:t>External Audit Act</a:t>
            </a:r>
          </a:p>
          <a:p>
            <a:pPr lvl="2">
              <a:spcBef>
                <a:spcPts val="300"/>
              </a:spcBef>
            </a:pPr>
            <a:r>
              <a:rPr lang="en-US" sz="1400" dirty="0"/>
              <a:t>In order to ensure that professional accountants should comply with </a:t>
            </a:r>
            <a:r>
              <a:rPr lang="en-US" altLang="ko-KR" sz="1400" dirty="0"/>
              <a:t>the IESBA Code of Ethics</a:t>
            </a:r>
            <a:r>
              <a:rPr lang="en-US" sz="1400" dirty="0"/>
              <a:t> and avoid the possible breach of Korean laws, KICPA has provided the </a:t>
            </a:r>
            <a:r>
              <a:rPr lang="en-US" sz="1400" dirty="0" smtClean="0"/>
              <a:t>Korean </a:t>
            </a:r>
            <a:r>
              <a:rPr lang="en-US" sz="1400" dirty="0"/>
              <a:t>Code of Ethics </a:t>
            </a:r>
            <a:r>
              <a:rPr lang="en-US" sz="1400" dirty="0" smtClean="0"/>
              <a:t>with the provisions of the </a:t>
            </a:r>
            <a:r>
              <a:rPr lang="en-US" altLang="ko-KR" sz="1400" dirty="0"/>
              <a:t>IESBA Code of </a:t>
            </a:r>
            <a:r>
              <a:rPr lang="en-US" altLang="ko-KR" sz="1400" dirty="0" smtClean="0"/>
              <a:t>Ethics and, then, added the provisions of more stringent Korean laws to the pertinent paragraphs  </a:t>
            </a:r>
            <a:r>
              <a:rPr lang="en-US" sz="1400" dirty="0" smtClean="0"/>
              <a:t> </a:t>
            </a:r>
          </a:p>
          <a:p>
            <a:pPr lvl="1">
              <a:spcBef>
                <a:spcPts val="300"/>
              </a:spcBef>
            </a:pPr>
            <a:r>
              <a:rPr lang="en-US" sz="1600" dirty="0" smtClean="0"/>
              <a:t>Since the initial issuance of the Korean Code of Ethics in 2006, no revisions have been made</a:t>
            </a:r>
          </a:p>
          <a:p>
            <a:pPr lvl="1">
              <a:spcBef>
                <a:spcPts val="300"/>
              </a:spcBef>
            </a:pPr>
            <a:endParaRPr lang="en-US" sz="1600" dirty="0"/>
          </a:p>
        </p:txBody>
      </p:sp>
    </p:spTree>
    <p:extLst>
      <p:ext uri="{BB962C8B-B14F-4D97-AF65-F5344CB8AC3E}">
        <p14:creationId xmlns:p14="http://schemas.microsoft.com/office/powerpoint/2010/main" val="23092806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Differences </a:t>
            </a:r>
            <a:r>
              <a:rPr lang="en-US" altLang="ko-KR" dirty="0"/>
              <a:t>between the IESBA Code of Ethics and the </a:t>
            </a:r>
            <a:r>
              <a:rPr lang="en-US" altLang="ko-KR" dirty="0" smtClean="0"/>
              <a:t>CPA </a:t>
            </a:r>
            <a:r>
              <a:rPr lang="en-US" altLang="ko-KR" dirty="0"/>
              <a:t>Act and the External Audit Act</a:t>
            </a: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a:t>Requirements on applicable to professionals and accounting </a:t>
            </a:r>
            <a:r>
              <a:rPr lang="en-US" sz="2000" dirty="0" smtClean="0"/>
              <a:t>firms</a:t>
            </a:r>
          </a:p>
          <a:p>
            <a:pPr lvl="1">
              <a:spcBef>
                <a:spcPts val="300"/>
              </a:spcBef>
            </a:pPr>
            <a:r>
              <a:rPr lang="en-US" sz="1600" dirty="0" smtClean="0"/>
              <a:t>Under the CPA Act, a professional who would be a covered person has deposits or other accounts worth not less than KRW30m (KRW100m for accounting firms), respectively, excluding deposits worth not more than amounts protected under Deposit Protection Act in an entity, the firm should not accept the financial statements audit engagement or assurance engagement for the entity</a:t>
            </a:r>
          </a:p>
          <a:p>
            <a:pPr lvl="1">
              <a:spcBef>
                <a:spcPts val="300"/>
              </a:spcBef>
            </a:pPr>
            <a:endParaRPr lang="en-US" sz="1600" dirty="0" smtClean="0"/>
          </a:p>
          <a:p>
            <a:pPr lvl="1">
              <a:spcBef>
                <a:spcPts val="300"/>
              </a:spcBef>
            </a:pPr>
            <a:endParaRPr lang="en-US" sz="1600" dirty="0"/>
          </a:p>
        </p:txBody>
      </p:sp>
    </p:spTree>
    <p:extLst>
      <p:ext uri="{BB962C8B-B14F-4D97-AF65-F5344CB8AC3E}">
        <p14:creationId xmlns:p14="http://schemas.microsoft.com/office/powerpoint/2010/main" val="1152555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Differences </a:t>
            </a:r>
            <a:r>
              <a:rPr lang="en-US" altLang="ko-KR" dirty="0"/>
              <a:t>between the IESBA Code of Ethics and the </a:t>
            </a:r>
            <a:r>
              <a:rPr lang="en-US" altLang="ko-KR" dirty="0" smtClean="0"/>
              <a:t>CPA </a:t>
            </a:r>
            <a:r>
              <a:rPr lang="en-US" altLang="ko-KR" dirty="0"/>
              <a:t>Act and the External Audit </a:t>
            </a:r>
            <a:r>
              <a:rPr lang="en-US" altLang="ko-KR" dirty="0" smtClean="0"/>
              <a:t>Act (cont’d)</a:t>
            </a:r>
            <a:endParaRPr lang="en-US" altLang="ko-KR" dirty="0"/>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altLang="ko-KR" sz="2000" dirty="0" smtClean="0"/>
              <a:t>Requirements </a:t>
            </a:r>
            <a:r>
              <a:rPr lang="en-US" altLang="ko-KR" sz="2000" dirty="0"/>
              <a:t>on performing non-audit </a:t>
            </a:r>
            <a:r>
              <a:rPr lang="en-US" altLang="ko-KR" sz="2000" dirty="0" smtClean="0"/>
              <a:t>services</a:t>
            </a:r>
            <a:endParaRPr lang="en-US" altLang="ko-KR" sz="2000" dirty="0"/>
          </a:p>
          <a:p>
            <a:pPr lvl="1">
              <a:spcBef>
                <a:spcPts val="300"/>
              </a:spcBef>
            </a:pPr>
            <a:r>
              <a:rPr lang="en-US" altLang="ko-KR" sz="1600" dirty="0"/>
              <a:t>Under </a:t>
            </a:r>
            <a:r>
              <a:rPr lang="en-US" altLang="ko-KR" sz="1600" dirty="0" smtClean="0"/>
              <a:t>the CPA </a:t>
            </a:r>
            <a:r>
              <a:rPr lang="en-US" altLang="ko-KR" sz="1600" dirty="0"/>
              <a:t>Act, the auditor should not be involved in certain non-audit services which are having the potential for causing the conflict of interest unless the auditor both receives a consent of the statutory auditor or audit committee and apply appropriate safeguards to eliminate independence threat or reduce it to an acceptable </a:t>
            </a:r>
            <a:r>
              <a:rPr lang="en-US" altLang="ko-KR" sz="1600" dirty="0" smtClean="0"/>
              <a:t>level</a:t>
            </a:r>
            <a:endParaRPr lang="en-US" altLang="ko-KR" sz="1600" dirty="0"/>
          </a:p>
          <a:p>
            <a:pPr lvl="1">
              <a:spcBef>
                <a:spcPts val="300"/>
              </a:spcBef>
            </a:pPr>
            <a:r>
              <a:rPr lang="en-US" altLang="ko-KR" sz="1600" dirty="0"/>
              <a:t>In addition, the auditor may engage in certain non-audit services that are neither prohibited by the related laws and regulations nor required a consent of the statutory auditor or audit committee, provided that the identified threats to independence can be eliminated or reduced to an acceptable level</a:t>
            </a:r>
            <a:endParaRPr lang="en-US" sz="1600" dirty="0" smtClean="0"/>
          </a:p>
          <a:p>
            <a:pPr lvl="1">
              <a:spcBef>
                <a:spcPts val="300"/>
              </a:spcBef>
            </a:pPr>
            <a:endParaRPr lang="en-US" sz="1600" dirty="0"/>
          </a:p>
        </p:txBody>
      </p:sp>
    </p:spTree>
    <p:extLst>
      <p:ext uri="{BB962C8B-B14F-4D97-AF65-F5344CB8AC3E}">
        <p14:creationId xmlns:p14="http://schemas.microsoft.com/office/powerpoint/2010/main" val="40866550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Differences </a:t>
            </a:r>
            <a:r>
              <a:rPr lang="en-US" altLang="ko-KR" dirty="0"/>
              <a:t>between the IESBA Code of Ethics and the </a:t>
            </a:r>
            <a:r>
              <a:rPr lang="en-US" altLang="ko-KR" dirty="0" smtClean="0"/>
              <a:t>CPA </a:t>
            </a:r>
            <a:r>
              <a:rPr lang="en-US" altLang="ko-KR" dirty="0"/>
              <a:t>Act and the External Audit </a:t>
            </a:r>
            <a:r>
              <a:rPr lang="en-US" altLang="ko-KR" dirty="0" smtClean="0"/>
              <a:t>Act (cont’d)</a:t>
            </a:r>
            <a:endParaRPr lang="en-US" altLang="ko-KR" dirty="0"/>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altLang="ko-KR" sz="2000" dirty="0"/>
              <a:t>Restriction on the types of </a:t>
            </a:r>
            <a:r>
              <a:rPr lang="en-US" altLang="ko-KR" sz="2000" dirty="0" smtClean="0"/>
              <a:t>services</a:t>
            </a:r>
            <a:endParaRPr lang="en-US" altLang="ko-KR" sz="2000" dirty="0"/>
          </a:p>
          <a:p>
            <a:pPr lvl="1">
              <a:spcBef>
                <a:spcPts val="300"/>
              </a:spcBef>
            </a:pPr>
            <a:r>
              <a:rPr lang="en-US" altLang="ko-KR" sz="1600" dirty="0" smtClean="0"/>
              <a:t>Under the </a:t>
            </a:r>
            <a:r>
              <a:rPr lang="en-US" altLang="ko-KR" sz="1600" dirty="0"/>
              <a:t>CPA Act, sell-side services to an audit client which involve due diligence, financial reporting, valuation and expressing opinions on the validity of certain transactions or contracts relating to the sale of the audit client's assets are prohibited during the professional engagement </a:t>
            </a:r>
            <a:r>
              <a:rPr lang="en-US" altLang="ko-KR" sz="1600" dirty="0" smtClean="0"/>
              <a:t>period </a:t>
            </a:r>
            <a:endParaRPr lang="en-US" altLang="ko-KR" sz="1600" dirty="0"/>
          </a:p>
          <a:p>
            <a:pPr lvl="1">
              <a:spcBef>
                <a:spcPts val="300"/>
              </a:spcBef>
            </a:pPr>
            <a:r>
              <a:rPr lang="en-US" altLang="ko-KR" sz="1600" dirty="0"/>
              <a:t>In addition, for an audit client which is a governmental entity or quasi public agency, the Korean Board of Audit and Inspection (BAI) regulations prohibit the provision of both buy-side and sell-side services which involve due diligence, financial reporting, valuation or advisory on contracts or </a:t>
            </a:r>
            <a:r>
              <a:rPr lang="en-US" altLang="ko-KR" sz="1600" dirty="0" smtClean="0"/>
              <a:t>transactions</a:t>
            </a:r>
            <a:endParaRPr lang="en-US" sz="1600" dirty="0"/>
          </a:p>
        </p:txBody>
      </p:sp>
    </p:spTree>
    <p:extLst>
      <p:ext uri="{BB962C8B-B14F-4D97-AF65-F5344CB8AC3E}">
        <p14:creationId xmlns:p14="http://schemas.microsoft.com/office/powerpoint/2010/main" val="11812887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Differences </a:t>
            </a:r>
            <a:r>
              <a:rPr lang="en-US" altLang="ko-KR" dirty="0"/>
              <a:t>between the IESBA Code of Ethics and the </a:t>
            </a:r>
            <a:r>
              <a:rPr lang="en-US" altLang="ko-KR" dirty="0" smtClean="0"/>
              <a:t>CPA </a:t>
            </a:r>
            <a:r>
              <a:rPr lang="en-US" altLang="ko-KR" dirty="0"/>
              <a:t>Act and the External Audit </a:t>
            </a:r>
            <a:r>
              <a:rPr lang="en-US" altLang="ko-KR" dirty="0" smtClean="0"/>
              <a:t>Act (cont’d)</a:t>
            </a:r>
            <a:endParaRPr lang="en-US" altLang="ko-KR" dirty="0"/>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altLang="ko-KR" sz="2000" dirty="0"/>
              <a:t>Korean partner rotation </a:t>
            </a:r>
            <a:r>
              <a:rPr lang="en-US" altLang="ko-KR" sz="2000" dirty="0" smtClean="0"/>
              <a:t>requirements</a:t>
            </a:r>
            <a:endParaRPr lang="en-US" altLang="ko-KR" sz="2000" dirty="0"/>
          </a:p>
          <a:p>
            <a:pPr lvl="1">
              <a:spcBef>
                <a:spcPts val="300"/>
              </a:spcBef>
            </a:pPr>
            <a:r>
              <a:rPr lang="en-US" altLang="ko-KR" sz="1600" dirty="0"/>
              <a:t>Under </a:t>
            </a:r>
            <a:r>
              <a:rPr lang="en-US" altLang="ko-KR" sz="1600" dirty="0" smtClean="0"/>
              <a:t>the External </a:t>
            </a:r>
            <a:r>
              <a:rPr lang="en-US" altLang="ko-KR" sz="1600" dirty="0"/>
              <a:t>Audit Act, an engagement partner on the audit engagement of the same listed audit client may serve a maximum of three consecutive years in that </a:t>
            </a:r>
            <a:r>
              <a:rPr lang="en-US" altLang="ko-KR" sz="1600" dirty="0" smtClean="0"/>
              <a:t>role  </a:t>
            </a:r>
          </a:p>
          <a:p>
            <a:pPr lvl="1">
              <a:spcBef>
                <a:spcPts val="300"/>
              </a:spcBef>
            </a:pPr>
            <a:r>
              <a:rPr lang="en-US" altLang="ko-KR" sz="1600" dirty="0" smtClean="0"/>
              <a:t>After </a:t>
            </a:r>
            <a:r>
              <a:rPr lang="en-US" altLang="ko-KR" sz="1600" dirty="0"/>
              <a:t>such time, the partner may not be a member of the audit engagement team or be an engagement partner for the audit client for three consecutive </a:t>
            </a:r>
            <a:r>
              <a:rPr lang="en-US" altLang="ko-KR" sz="1600" dirty="0" smtClean="0"/>
              <a:t>years</a:t>
            </a:r>
            <a:endParaRPr lang="en-US" altLang="ko-KR" sz="1600" dirty="0"/>
          </a:p>
          <a:p>
            <a:pPr lvl="1">
              <a:spcBef>
                <a:spcPts val="300"/>
              </a:spcBef>
            </a:pPr>
            <a:r>
              <a:rPr lang="en-US" altLang="ko-KR" sz="1600" dirty="0"/>
              <a:t>Also, for non-listed audit clients, a lead engagement partner may serve a maximum of five consecutive years in that role</a:t>
            </a:r>
            <a:endParaRPr lang="en-US" sz="1600" dirty="0"/>
          </a:p>
        </p:txBody>
      </p:sp>
    </p:spTree>
    <p:extLst>
      <p:ext uri="{BB962C8B-B14F-4D97-AF65-F5344CB8AC3E}">
        <p14:creationId xmlns:p14="http://schemas.microsoft.com/office/powerpoint/2010/main" val="2827816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Differences </a:t>
            </a:r>
            <a:r>
              <a:rPr lang="en-US" altLang="ko-KR" dirty="0"/>
              <a:t>between the IESBA Code of Ethics and the </a:t>
            </a:r>
            <a:r>
              <a:rPr lang="en-US" altLang="ko-KR" dirty="0" smtClean="0"/>
              <a:t>CPA </a:t>
            </a:r>
            <a:r>
              <a:rPr lang="en-US" altLang="ko-KR" dirty="0"/>
              <a:t>Act and the External Audit </a:t>
            </a:r>
            <a:r>
              <a:rPr lang="en-US" altLang="ko-KR" dirty="0" smtClean="0"/>
              <a:t>Act (cont’d)</a:t>
            </a:r>
            <a:endParaRPr lang="en-US" altLang="ko-KR" dirty="0"/>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altLang="ko-KR" sz="2000" dirty="0"/>
              <a:t>Public interest </a:t>
            </a:r>
            <a:r>
              <a:rPr lang="en-US" altLang="ko-KR" sz="2000" dirty="0" smtClean="0"/>
              <a:t>entity</a:t>
            </a:r>
            <a:endParaRPr lang="en-US" altLang="ko-KR" sz="2000" dirty="0"/>
          </a:p>
          <a:p>
            <a:pPr lvl="1">
              <a:spcBef>
                <a:spcPts val="300"/>
              </a:spcBef>
            </a:pPr>
            <a:r>
              <a:rPr lang="en-US" altLang="ko-KR" sz="1600" dirty="0"/>
              <a:t>Under the existing independence rules, listed entities are only defined as </a:t>
            </a:r>
            <a:r>
              <a:rPr lang="en-US" altLang="ko-KR" sz="1600" dirty="0" smtClean="0"/>
              <a:t>PIEs</a:t>
            </a:r>
            <a:endParaRPr lang="en-US" altLang="ko-KR" sz="1600" dirty="0"/>
          </a:p>
          <a:p>
            <a:pPr lvl="1">
              <a:spcBef>
                <a:spcPts val="300"/>
              </a:spcBef>
            </a:pPr>
            <a:r>
              <a:rPr lang="en-US" altLang="ko-KR" sz="1600" dirty="0" smtClean="0"/>
              <a:t>However</a:t>
            </a:r>
            <a:r>
              <a:rPr lang="en-US" altLang="ko-KR" sz="1600" dirty="0"/>
              <a:t>, in an effort to enhance accounting transparency, Korean regulators are currently proposing the following amendments to the existing independence rules: </a:t>
            </a:r>
            <a:endParaRPr lang="en-US" altLang="ko-KR" sz="1600" dirty="0" smtClean="0"/>
          </a:p>
          <a:p>
            <a:pPr lvl="2">
              <a:spcBef>
                <a:spcPts val="300"/>
              </a:spcBef>
            </a:pPr>
            <a:r>
              <a:rPr lang="en-US" altLang="ko-KR" sz="1400" dirty="0"/>
              <a:t>Large non-listed entities and non-listed financial institutes will be defined by regulation as a PIE to be conducted in compliance with the same independence requirements such as partner rotation requirement requirements</a:t>
            </a:r>
            <a:endParaRPr lang="en-US" sz="1400" dirty="0"/>
          </a:p>
        </p:txBody>
      </p:sp>
    </p:spTree>
    <p:extLst>
      <p:ext uri="{BB962C8B-B14F-4D97-AF65-F5344CB8AC3E}">
        <p14:creationId xmlns:p14="http://schemas.microsoft.com/office/powerpoint/2010/main" val="39191618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138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a:latin typeface="Arial" charset="0"/>
              </a:rPr>
              <a:t>Korea Snapshot</a:t>
            </a: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smtClean="0"/>
              <a:t>Advanced industrialized economy</a:t>
            </a:r>
            <a:endParaRPr lang="en-US" sz="2000" dirty="0"/>
          </a:p>
          <a:p>
            <a:pPr lvl="1">
              <a:spcBef>
                <a:spcPts val="300"/>
              </a:spcBef>
            </a:pPr>
            <a:r>
              <a:rPr lang="en-US" sz="1600" dirty="0" smtClean="0"/>
              <a:t>G20, </a:t>
            </a:r>
            <a:r>
              <a:rPr lang="en-US" altLang="ko-KR" sz="1600" dirty="0" smtClean="0"/>
              <a:t>APEC and OECD member state </a:t>
            </a:r>
            <a:endParaRPr lang="en-US" altLang="ko-KR" sz="1600" dirty="0"/>
          </a:p>
          <a:p>
            <a:pPr lvl="1">
              <a:spcBef>
                <a:spcPts val="300"/>
              </a:spcBef>
            </a:pPr>
            <a:r>
              <a:rPr lang="en-US" sz="1600" dirty="0" smtClean="0"/>
              <a:t>Global </a:t>
            </a:r>
            <a:r>
              <a:rPr lang="en-US" sz="1600" dirty="0"/>
              <a:t>top 10 </a:t>
            </a:r>
            <a:r>
              <a:rPr lang="en-US" sz="1600" dirty="0" smtClean="0"/>
              <a:t>export country</a:t>
            </a:r>
            <a:endParaRPr lang="en-US" sz="1600" dirty="0"/>
          </a:p>
          <a:p>
            <a:pPr>
              <a:spcBef>
                <a:spcPts val="300"/>
              </a:spcBef>
            </a:pPr>
            <a:r>
              <a:rPr lang="en-US" altLang="ko-KR" sz="2000" dirty="0"/>
              <a:t>Industries</a:t>
            </a:r>
          </a:p>
          <a:p>
            <a:pPr lvl="1">
              <a:spcBef>
                <a:spcPts val="300"/>
              </a:spcBef>
            </a:pPr>
            <a:r>
              <a:rPr lang="en-US" altLang="ko-KR" sz="1600" dirty="0"/>
              <a:t>1st in </a:t>
            </a:r>
            <a:r>
              <a:rPr lang="en-US" altLang="ko-KR" sz="1600" dirty="0" smtClean="0"/>
              <a:t>shipbuilding, 3rd </a:t>
            </a:r>
            <a:r>
              <a:rPr lang="en-US" altLang="ko-KR" sz="1600" dirty="0"/>
              <a:t>largest steel </a:t>
            </a:r>
            <a:r>
              <a:rPr lang="en-US" altLang="ko-KR" sz="1600" dirty="0" smtClean="0"/>
              <a:t>producer, and 4th </a:t>
            </a:r>
            <a:r>
              <a:rPr lang="en-US" altLang="ko-KR" sz="1600" dirty="0"/>
              <a:t>largest oil refinery</a:t>
            </a:r>
          </a:p>
          <a:p>
            <a:pPr lvl="1">
              <a:spcBef>
                <a:spcPts val="300"/>
              </a:spcBef>
            </a:pPr>
            <a:r>
              <a:rPr lang="en-US" altLang="ko-KR" sz="1600" dirty="0"/>
              <a:t>Global top 5 automobile </a:t>
            </a:r>
            <a:r>
              <a:rPr lang="en-US" altLang="ko-KR" sz="1600" dirty="0" smtClean="0"/>
              <a:t>manufacturer </a:t>
            </a:r>
            <a:endParaRPr lang="en-US" altLang="ko-KR" sz="1600" dirty="0"/>
          </a:p>
          <a:p>
            <a:pPr lvl="1">
              <a:spcBef>
                <a:spcPts val="300"/>
              </a:spcBef>
            </a:pPr>
            <a:r>
              <a:rPr lang="en-US" altLang="ko-KR" sz="1600" dirty="0"/>
              <a:t>Global leader in electronics, semiconductors, LCD displays, computer and mobile phones</a:t>
            </a:r>
          </a:p>
          <a:p>
            <a:pPr lvl="1">
              <a:spcBef>
                <a:spcPts val="300"/>
              </a:spcBef>
            </a:pPr>
            <a:r>
              <a:rPr lang="en-US" altLang="ko-KR" sz="1600" dirty="0"/>
              <a:t>Leading country in construction, engineering, machinery, petrochemicals and textiles</a:t>
            </a:r>
          </a:p>
          <a:p>
            <a:pPr marL="694944" lvl="2" indent="0">
              <a:spcBef>
                <a:spcPts val="300"/>
              </a:spcBef>
              <a:buNone/>
            </a:pPr>
            <a:endParaRPr lang="en-US" dirty="0" smtClean="0"/>
          </a:p>
          <a:p>
            <a:pPr lvl="2">
              <a:spcBef>
                <a:spcPts val="300"/>
              </a:spcBef>
            </a:pPr>
            <a:endParaRPr lang="en-US" sz="2600" dirty="0"/>
          </a:p>
          <a:p>
            <a:endParaRPr lang="en-US" dirty="0" smtClean="0"/>
          </a:p>
          <a:p>
            <a:pPr marL="0" indent="0">
              <a:buNone/>
            </a:pPr>
            <a:r>
              <a:rPr lang="en-US" dirty="0" smtClean="0"/>
              <a:t> </a:t>
            </a:r>
            <a:endParaRPr lang="en-US" dirty="0"/>
          </a:p>
          <a:p>
            <a:endParaRPr lang="en-US" dirty="0" smtClean="0">
              <a:latin typeface="Arial" charset="0"/>
            </a:endParaRPr>
          </a:p>
        </p:txBody>
      </p:sp>
    </p:spTree>
    <p:extLst>
      <p:ext uri="{BB962C8B-B14F-4D97-AF65-F5344CB8AC3E}">
        <p14:creationId xmlns:p14="http://schemas.microsoft.com/office/powerpoint/2010/main" val="652973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Applicable laws </a:t>
            </a:r>
            <a:r>
              <a:rPr lang="en-US" altLang="ko-KR" dirty="0"/>
              <a:t>and regulations</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a:t>Act on External Audit of Stock Companies</a:t>
            </a:r>
          </a:p>
          <a:p>
            <a:pPr lvl="1">
              <a:spcBef>
                <a:spcPts val="300"/>
              </a:spcBef>
            </a:pPr>
            <a:r>
              <a:rPr lang="en-US" sz="1600" dirty="0"/>
              <a:t>Statutory audit – stock companies with total assets exceeding </a:t>
            </a:r>
            <a:r>
              <a:rPr lang="en-US" sz="1600" dirty="0" smtClean="0"/>
              <a:t>KRW10,000m (Voluntary </a:t>
            </a:r>
            <a:r>
              <a:rPr lang="en-US" sz="1600" dirty="0"/>
              <a:t>audits not common)</a:t>
            </a:r>
          </a:p>
          <a:p>
            <a:pPr lvl="1">
              <a:spcBef>
                <a:spcPts val="300"/>
              </a:spcBef>
            </a:pPr>
            <a:r>
              <a:rPr lang="en-US" sz="1600" dirty="0" smtClean="0"/>
              <a:t>Review </a:t>
            </a:r>
            <a:r>
              <a:rPr lang="en-US" sz="1600" dirty="0"/>
              <a:t>of internal </a:t>
            </a:r>
            <a:r>
              <a:rPr lang="en-US" sz="1600" dirty="0" smtClean="0"/>
              <a:t>control </a:t>
            </a:r>
          </a:p>
          <a:p>
            <a:pPr lvl="1">
              <a:spcBef>
                <a:spcPts val="300"/>
              </a:spcBef>
            </a:pPr>
            <a:r>
              <a:rPr lang="en-US" sz="1600" dirty="0" smtClean="0"/>
              <a:t>Audit </a:t>
            </a:r>
            <a:r>
              <a:rPr lang="en-US" sz="1600" dirty="0"/>
              <a:t>firm – 3 years </a:t>
            </a:r>
            <a:r>
              <a:rPr lang="en-US" sz="1600" dirty="0" smtClean="0"/>
              <a:t>in/3 </a:t>
            </a:r>
            <a:r>
              <a:rPr lang="en-US" sz="1600" dirty="0"/>
              <a:t>years </a:t>
            </a:r>
            <a:r>
              <a:rPr lang="en-US" sz="1600" dirty="0" smtClean="0"/>
              <a:t>out partner </a:t>
            </a:r>
            <a:r>
              <a:rPr lang="en-US" sz="1600" dirty="0"/>
              <a:t>rotation, </a:t>
            </a:r>
            <a:r>
              <a:rPr lang="en-US" sz="1600" dirty="0" smtClean="0"/>
              <a:t>firm </a:t>
            </a:r>
            <a:r>
              <a:rPr lang="en-US" sz="1600" dirty="0"/>
              <a:t>liability, </a:t>
            </a:r>
            <a:r>
              <a:rPr lang="en-US" sz="1600" dirty="0" smtClean="0"/>
              <a:t>2 year statutory audit firm inspection</a:t>
            </a:r>
            <a:endParaRPr lang="en-US" sz="1600" dirty="0"/>
          </a:p>
          <a:p>
            <a:pPr lvl="1">
              <a:spcBef>
                <a:spcPts val="300"/>
              </a:spcBef>
            </a:pPr>
            <a:r>
              <a:rPr lang="en-US" sz="1600" dirty="0" smtClean="0"/>
              <a:t>Retention </a:t>
            </a:r>
            <a:r>
              <a:rPr lang="en-US" sz="1600" dirty="0"/>
              <a:t>of working papers (8 </a:t>
            </a:r>
            <a:r>
              <a:rPr lang="en-US" sz="1600" dirty="0" smtClean="0"/>
              <a:t>years)</a:t>
            </a:r>
          </a:p>
          <a:p>
            <a:pPr lvl="2">
              <a:spcBef>
                <a:spcPts val="300"/>
              </a:spcBef>
            </a:pPr>
            <a:r>
              <a:rPr lang="en-US" sz="1400" dirty="0" smtClean="0"/>
              <a:t>Up to 5 </a:t>
            </a:r>
            <a:r>
              <a:rPr lang="en-US" sz="1400" dirty="0"/>
              <a:t>years </a:t>
            </a:r>
            <a:r>
              <a:rPr lang="en-US" sz="1400" dirty="0" smtClean="0"/>
              <a:t>prison sentence </a:t>
            </a:r>
            <a:r>
              <a:rPr lang="en-US" sz="1400" dirty="0"/>
              <a:t>for </a:t>
            </a:r>
            <a:r>
              <a:rPr lang="en-US" sz="1400" dirty="0" smtClean="0"/>
              <a:t>accounting fraud convictions</a:t>
            </a:r>
            <a:endParaRPr lang="en-US" sz="1400" dirty="0"/>
          </a:p>
          <a:p>
            <a:pPr lvl="1">
              <a:spcBef>
                <a:spcPts val="300"/>
              </a:spcBef>
            </a:pPr>
            <a:r>
              <a:rPr lang="en-US" sz="1600" dirty="0" smtClean="0"/>
              <a:t>Joint and several liability: Professional </a:t>
            </a:r>
            <a:r>
              <a:rPr lang="en-US" sz="1600" dirty="0"/>
              <a:t>I</a:t>
            </a:r>
            <a:r>
              <a:rPr lang="en-US" sz="1600" dirty="0" smtClean="0"/>
              <a:t>ndemnity Insurance</a:t>
            </a:r>
            <a:r>
              <a:rPr lang="en-US" sz="1600" dirty="0"/>
              <a:t> </a:t>
            </a:r>
            <a:r>
              <a:rPr lang="en-US" sz="1600" dirty="0" smtClean="0"/>
              <a:t>for audit firms</a:t>
            </a:r>
            <a:endParaRPr lang="en-US" dirty="0" smtClean="0"/>
          </a:p>
          <a:p>
            <a:pPr lvl="2">
              <a:spcBef>
                <a:spcPts val="300"/>
              </a:spcBef>
            </a:pPr>
            <a:endParaRPr lang="en-US" sz="2600" dirty="0"/>
          </a:p>
          <a:p>
            <a:endParaRPr lang="en-US" dirty="0" smtClean="0"/>
          </a:p>
          <a:p>
            <a:pPr marL="0" indent="0">
              <a:buNone/>
            </a:pPr>
            <a:r>
              <a:rPr lang="en-US" dirty="0" smtClean="0"/>
              <a:t> </a:t>
            </a:r>
            <a:endParaRPr lang="en-US" dirty="0"/>
          </a:p>
          <a:p>
            <a:endParaRPr lang="en-US" dirty="0" smtClean="0">
              <a:latin typeface="Arial" charset="0"/>
            </a:endParaRPr>
          </a:p>
        </p:txBody>
      </p:sp>
    </p:spTree>
    <p:extLst>
      <p:ext uri="{BB962C8B-B14F-4D97-AF65-F5344CB8AC3E}">
        <p14:creationId xmlns:p14="http://schemas.microsoft.com/office/powerpoint/2010/main" val="1690527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Applicable laws </a:t>
            </a:r>
            <a:r>
              <a:rPr lang="en-US" altLang="ko-KR" dirty="0"/>
              <a:t>and </a:t>
            </a:r>
            <a:r>
              <a:rPr lang="en-US" altLang="ko-KR" dirty="0" smtClean="0"/>
              <a:t>regulations (cont’d)</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smtClean="0"/>
              <a:t>Certified </a:t>
            </a:r>
            <a:r>
              <a:rPr lang="en-US" sz="2000" dirty="0"/>
              <a:t>Public </a:t>
            </a:r>
            <a:r>
              <a:rPr lang="en-US" sz="2000" dirty="0" smtClean="0"/>
              <a:t>Accountant Act</a:t>
            </a:r>
            <a:endParaRPr lang="en-US" sz="2000" dirty="0"/>
          </a:p>
          <a:p>
            <a:pPr lvl="1">
              <a:spcBef>
                <a:spcPts val="300"/>
              </a:spcBef>
            </a:pPr>
            <a:r>
              <a:rPr lang="en-US" sz="1600" dirty="0"/>
              <a:t>CPA </a:t>
            </a:r>
            <a:r>
              <a:rPr lang="en-US" sz="1600" dirty="0" smtClean="0"/>
              <a:t>services (Assurance/Attestation, </a:t>
            </a:r>
            <a:r>
              <a:rPr lang="en-US" sz="1600" dirty="0"/>
              <a:t>T</a:t>
            </a:r>
            <a:r>
              <a:rPr lang="en-US" sz="1600" dirty="0" smtClean="0"/>
              <a:t>ax</a:t>
            </a:r>
            <a:r>
              <a:rPr lang="en-US" sz="1600" dirty="0"/>
              <a:t>, </a:t>
            </a:r>
            <a:r>
              <a:rPr lang="en-US" sz="1600" dirty="0" smtClean="0"/>
              <a:t>Valuation)</a:t>
            </a:r>
            <a:endParaRPr lang="en-US" sz="1600" dirty="0"/>
          </a:p>
          <a:p>
            <a:pPr lvl="1">
              <a:spcBef>
                <a:spcPts val="300"/>
              </a:spcBef>
            </a:pPr>
            <a:r>
              <a:rPr lang="en-US" sz="1600" dirty="0" smtClean="0"/>
              <a:t>Partnership </a:t>
            </a:r>
            <a:r>
              <a:rPr lang="en-US" sz="1600" dirty="0"/>
              <a:t>qualifications and </a:t>
            </a:r>
            <a:r>
              <a:rPr lang="en-US" sz="1600" dirty="0" smtClean="0"/>
              <a:t>responsibilities, and Accounting firms qualifications</a:t>
            </a:r>
            <a:endParaRPr lang="en-US" sz="1600" dirty="0"/>
          </a:p>
          <a:p>
            <a:pPr lvl="1">
              <a:spcBef>
                <a:spcPts val="300"/>
              </a:spcBef>
            </a:pPr>
            <a:r>
              <a:rPr lang="en-US" sz="1600" dirty="0" smtClean="0"/>
              <a:t>Indemnity liability </a:t>
            </a:r>
            <a:r>
              <a:rPr lang="en-US" sz="1600" dirty="0"/>
              <a:t>(required to compensate for damages suffered by clients and </a:t>
            </a:r>
            <a:r>
              <a:rPr lang="en-US" sz="1600" dirty="0" smtClean="0"/>
              <a:t>third </a:t>
            </a:r>
            <a:r>
              <a:rPr lang="en-US" sz="1600" dirty="0"/>
              <a:t>parties)</a:t>
            </a:r>
          </a:p>
          <a:p>
            <a:pPr lvl="1">
              <a:spcBef>
                <a:spcPts val="300"/>
              </a:spcBef>
            </a:pPr>
            <a:r>
              <a:rPr lang="en-US" sz="1600" dirty="0" smtClean="0"/>
              <a:t>Independence </a:t>
            </a:r>
            <a:r>
              <a:rPr lang="en-US" sz="1600" dirty="0"/>
              <a:t>(overall, consistent with IFAC </a:t>
            </a:r>
            <a:r>
              <a:rPr lang="en-US" sz="1600" dirty="0" smtClean="0"/>
              <a:t>standards but more ‘rule-based’)</a:t>
            </a:r>
            <a:endParaRPr lang="en-US" sz="1600" dirty="0"/>
          </a:p>
          <a:p>
            <a:pPr lvl="1">
              <a:spcBef>
                <a:spcPts val="300"/>
              </a:spcBef>
            </a:pPr>
            <a:r>
              <a:rPr lang="en-US" sz="1600" dirty="0" smtClean="0"/>
              <a:t>KICPA </a:t>
            </a:r>
            <a:r>
              <a:rPr lang="en-US" sz="1600" dirty="0"/>
              <a:t>– monitors compliance by CPAs and accounting firms</a:t>
            </a:r>
          </a:p>
          <a:p>
            <a:pPr lvl="1">
              <a:spcBef>
                <a:spcPts val="300"/>
              </a:spcBef>
            </a:pPr>
            <a:r>
              <a:rPr lang="en-US" sz="1600" dirty="0" smtClean="0"/>
              <a:t>KICPA disciplinary actions (e.g</a:t>
            </a:r>
            <a:r>
              <a:rPr lang="en-US" sz="1600" dirty="0"/>
              <a:t>., suspension or revocation of CPA license) for </a:t>
            </a:r>
            <a:r>
              <a:rPr lang="en-US" sz="1600" dirty="0" smtClean="0"/>
              <a:t>violations, </a:t>
            </a:r>
            <a:r>
              <a:rPr lang="en-US" sz="1600" dirty="0"/>
              <a:t>such as material </a:t>
            </a:r>
            <a:r>
              <a:rPr lang="en-US" sz="1600" dirty="0" smtClean="0"/>
              <a:t>negligence/willful misconduct in Assurance/Attestation services</a:t>
            </a:r>
            <a:endParaRPr lang="en-US" sz="1600" dirty="0"/>
          </a:p>
          <a:p>
            <a:pPr lvl="2">
              <a:spcBef>
                <a:spcPts val="300"/>
              </a:spcBef>
            </a:pPr>
            <a:endParaRPr lang="en-US" sz="2600" dirty="0"/>
          </a:p>
          <a:p>
            <a:endParaRPr lang="en-US" dirty="0" smtClean="0"/>
          </a:p>
          <a:p>
            <a:pPr marL="0" indent="0">
              <a:buNone/>
            </a:pPr>
            <a:r>
              <a:rPr lang="en-US" dirty="0" smtClean="0"/>
              <a:t> </a:t>
            </a:r>
            <a:endParaRPr lang="en-US" dirty="0"/>
          </a:p>
          <a:p>
            <a:endParaRPr lang="en-US" dirty="0" smtClean="0">
              <a:latin typeface="Arial" charset="0"/>
            </a:endParaRPr>
          </a:p>
        </p:txBody>
      </p:sp>
    </p:spTree>
    <p:extLst>
      <p:ext uri="{BB962C8B-B14F-4D97-AF65-F5344CB8AC3E}">
        <p14:creationId xmlns:p14="http://schemas.microsoft.com/office/powerpoint/2010/main" val="857369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smtClean="0"/>
              <a:t>Applicable laws </a:t>
            </a:r>
            <a:r>
              <a:rPr lang="en-US" altLang="ko-KR" dirty="0"/>
              <a:t>and </a:t>
            </a:r>
            <a:r>
              <a:rPr lang="en-US" altLang="ko-KR" dirty="0" smtClean="0"/>
              <a:t>regulations (cont’d)</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smtClean="0"/>
              <a:t>Financial </a:t>
            </a:r>
            <a:r>
              <a:rPr lang="en-US" sz="2000" dirty="0"/>
              <a:t>Investment Services and Capital </a:t>
            </a:r>
            <a:r>
              <a:rPr lang="en-US" sz="2000" dirty="0" smtClean="0"/>
              <a:t>Markets Act</a:t>
            </a:r>
            <a:endParaRPr lang="en-US" sz="2000" dirty="0"/>
          </a:p>
          <a:p>
            <a:pPr lvl="1">
              <a:spcBef>
                <a:spcPts val="300"/>
              </a:spcBef>
            </a:pPr>
            <a:r>
              <a:rPr lang="en-US" sz="1600" dirty="0"/>
              <a:t>Issuer registration </a:t>
            </a:r>
            <a:r>
              <a:rPr lang="en-US" sz="1600" dirty="0" smtClean="0"/>
              <a:t>rules and statements</a:t>
            </a:r>
            <a:endParaRPr lang="en-US" sz="1600" dirty="0"/>
          </a:p>
          <a:p>
            <a:pPr lvl="1">
              <a:spcBef>
                <a:spcPts val="300"/>
              </a:spcBef>
            </a:pPr>
            <a:r>
              <a:rPr lang="en-US" sz="1600" dirty="0" smtClean="0"/>
              <a:t>Public offerings</a:t>
            </a:r>
            <a:endParaRPr lang="en-US" sz="1600" dirty="0"/>
          </a:p>
          <a:p>
            <a:pPr lvl="1">
              <a:spcBef>
                <a:spcPts val="300"/>
              </a:spcBef>
            </a:pPr>
            <a:r>
              <a:rPr lang="en-US" sz="1600" dirty="0" smtClean="0"/>
              <a:t>Disclosures </a:t>
            </a:r>
            <a:r>
              <a:rPr lang="en-US" sz="1600" dirty="0"/>
              <a:t>including annual, semi-annual and quarterly reporting</a:t>
            </a:r>
          </a:p>
          <a:p>
            <a:pPr lvl="1">
              <a:spcBef>
                <a:spcPts val="300"/>
              </a:spcBef>
            </a:pPr>
            <a:r>
              <a:rPr lang="en-US" sz="1600" dirty="0" smtClean="0"/>
              <a:t>Prohibition </a:t>
            </a:r>
            <a:r>
              <a:rPr lang="en-US" sz="1600" dirty="0"/>
              <a:t>of unfair trading</a:t>
            </a:r>
          </a:p>
          <a:p>
            <a:pPr lvl="1">
              <a:spcBef>
                <a:spcPts val="300"/>
              </a:spcBef>
            </a:pPr>
            <a:r>
              <a:rPr lang="en-US" sz="1600" dirty="0" smtClean="0"/>
              <a:t>Stock </a:t>
            </a:r>
            <a:r>
              <a:rPr lang="en-US" sz="1600" dirty="0"/>
              <a:t>options</a:t>
            </a:r>
          </a:p>
          <a:p>
            <a:pPr lvl="1">
              <a:spcBef>
                <a:spcPts val="300"/>
              </a:spcBef>
            </a:pPr>
            <a:r>
              <a:rPr lang="en-US" sz="1600" dirty="0" smtClean="0"/>
              <a:t>Issuance </a:t>
            </a:r>
            <a:r>
              <a:rPr lang="en-US" sz="1600" dirty="0"/>
              <a:t>of new </a:t>
            </a:r>
            <a:r>
              <a:rPr lang="en-US" sz="1600" dirty="0" smtClean="0"/>
              <a:t>shares and acquisition </a:t>
            </a:r>
            <a:r>
              <a:rPr lang="en-US" sz="1600" dirty="0"/>
              <a:t>of treasury </a:t>
            </a:r>
            <a:r>
              <a:rPr lang="en-US" sz="1600" dirty="0" smtClean="0"/>
              <a:t>stock</a:t>
            </a:r>
            <a:endParaRPr lang="en-US" sz="1600" dirty="0"/>
          </a:p>
          <a:p>
            <a:pPr lvl="1">
              <a:spcBef>
                <a:spcPts val="300"/>
              </a:spcBef>
            </a:pPr>
            <a:r>
              <a:rPr lang="en-US" sz="1600" dirty="0" smtClean="0"/>
              <a:t>Financial </a:t>
            </a:r>
            <a:r>
              <a:rPr lang="en-US" sz="1600" dirty="0"/>
              <a:t>investment firms and collective investment vehicles </a:t>
            </a:r>
            <a:r>
              <a:rPr lang="en-US" sz="1600" dirty="0" smtClean="0"/>
              <a:t>required to </a:t>
            </a:r>
            <a:r>
              <a:rPr lang="en-US" sz="1600" dirty="0"/>
              <a:t>appoint statutory auditors (similar to the audit </a:t>
            </a:r>
            <a:r>
              <a:rPr lang="en-US" sz="1600" dirty="0" smtClean="0"/>
              <a:t>committees), </a:t>
            </a:r>
            <a:r>
              <a:rPr lang="en-US" sz="1600" dirty="0"/>
              <a:t>who </a:t>
            </a:r>
            <a:r>
              <a:rPr lang="en-US" sz="1600" dirty="0" smtClean="0"/>
              <a:t>are liable </a:t>
            </a:r>
            <a:r>
              <a:rPr lang="en-US" sz="1600" dirty="0"/>
              <a:t>to clients and third parties</a:t>
            </a:r>
          </a:p>
          <a:p>
            <a:pPr lvl="1">
              <a:spcBef>
                <a:spcPts val="300"/>
              </a:spcBef>
            </a:pPr>
            <a:r>
              <a:rPr lang="en-US" sz="1600" dirty="0" smtClean="0"/>
              <a:t>Penalties</a:t>
            </a:r>
            <a:endParaRPr lang="en-US" sz="1600" dirty="0"/>
          </a:p>
          <a:p>
            <a:pPr lvl="2">
              <a:spcBef>
                <a:spcPts val="300"/>
              </a:spcBef>
            </a:pPr>
            <a:endParaRPr lang="en-US" sz="2600" dirty="0"/>
          </a:p>
          <a:p>
            <a:endParaRPr lang="en-US" dirty="0" smtClean="0"/>
          </a:p>
          <a:p>
            <a:pPr marL="0" indent="0">
              <a:buNone/>
            </a:pPr>
            <a:r>
              <a:rPr lang="en-US" dirty="0" smtClean="0"/>
              <a:t> </a:t>
            </a:r>
            <a:endParaRPr lang="en-US" dirty="0"/>
          </a:p>
          <a:p>
            <a:endParaRPr lang="en-US" dirty="0" smtClean="0">
              <a:latin typeface="Arial" charset="0"/>
            </a:endParaRPr>
          </a:p>
        </p:txBody>
      </p:sp>
    </p:spTree>
    <p:extLst>
      <p:ext uri="{BB962C8B-B14F-4D97-AF65-F5344CB8AC3E}">
        <p14:creationId xmlns:p14="http://schemas.microsoft.com/office/powerpoint/2010/main" val="1641914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a:t>Regulators and standards setting bodies</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381000" y="1276350"/>
            <a:ext cx="8458200" cy="3063240"/>
          </a:xfrm>
        </p:spPr>
        <p:txBody>
          <a:bodyPr/>
          <a:lstStyle/>
          <a:p>
            <a:pPr lvl="2">
              <a:spcBef>
                <a:spcPts val="300"/>
              </a:spcBef>
            </a:pPr>
            <a:endParaRPr lang="en-US" dirty="0" smtClean="0"/>
          </a:p>
          <a:p>
            <a:pPr lvl="2">
              <a:spcBef>
                <a:spcPts val="300"/>
              </a:spcBef>
            </a:pPr>
            <a:endParaRPr lang="en-US" sz="2600" dirty="0" smtClean="0"/>
          </a:p>
          <a:p>
            <a:endParaRPr lang="en-US" dirty="0" smtClean="0"/>
          </a:p>
          <a:p>
            <a:pPr marL="0" indent="0">
              <a:buNone/>
            </a:pPr>
            <a:r>
              <a:rPr lang="en-US" dirty="0" smtClean="0"/>
              <a:t> </a:t>
            </a:r>
            <a:endParaRPr lang="en-US" dirty="0"/>
          </a:p>
          <a:p>
            <a:endParaRPr lang="en-US" dirty="0" smtClean="0">
              <a:latin typeface="Arial"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225" y="1280663"/>
            <a:ext cx="5438775" cy="3291118"/>
          </a:xfrm>
          <a:prstGeom prst="rect">
            <a:avLst/>
          </a:prstGeom>
        </p:spPr>
      </p:pic>
    </p:spTree>
    <p:extLst>
      <p:ext uri="{BB962C8B-B14F-4D97-AF65-F5344CB8AC3E}">
        <p14:creationId xmlns:p14="http://schemas.microsoft.com/office/powerpoint/2010/main" val="2851543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a:t>Regulators and standards setting </a:t>
            </a:r>
            <a:r>
              <a:rPr lang="en-US" altLang="ko-KR" dirty="0" smtClean="0"/>
              <a:t>bodies (cont’d)</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067800" cy="3276600"/>
          </a:xfrm>
        </p:spPr>
        <p:txBody>
          <a:bodyPr/>
          <a:lstStyle/>
          <a:p>
            <a:pPr>
              <a:spcBef>
                <a:spcPts val="300"/>
              </a:spcBef>
            </a:pPr>
            <a:r>
              <a:rPr lang="en-US" sz="2000" dirty="0"/>
              <a:t>FSC / SFC</a:t>
            </a:r>
          </a:p>
          <a:p>
            <a:pPr lvl="1">
              <a:spcBef>
                <a:spcPts val="300"/>
              </a:spcBef>
            </a:pPr>
            <a:r>
              <a:rPr lang="en-US" sz="1600" dirty="0"/>
              <a:t>Financial Services Commission (FSC) is a regulatory body that </a:t>
            </a:r>
            <a:r>
              <a:rPr lang="en-US" sz="1600" dirty="0" smtClean="0"/>
              <a:t>governs </a:t>
            </a:r>
            <a:r>
              <a:rPr lang="en-US" sz="1600" dirty="0"/>
              <a:t>and oversees capital markets and financial institutions.</a:t>
            </a:r>
          </a:p>
          <a:p>
            <a:pPr lvl="1">
              <a:spcBef>
                <a:spcPts val="300"/>
              </a:spcBef>
            </a:pPr>
            <a:r>
              <a:rPr lang="en-US" sz="1600" dirty="0"/>
              <a:t>FSC, in particular, has the ultimate power/authority over the auditing profession, proposing amendments to the applicable laws, issuing interpretation thereon, supervising the profession and imposing disciplinary actions. All Korean accounting firms are required to register with it. </a:t>
            </a:r>
          </a:p>
          <a:p>
            <a:pPr lvl="1">
              <a:spcBef>
                <a:spcPts val="300"/>
              </a:spcBef>
            </a:pPr>
            <a:r>
              <a:rPr lang="en-US" sz="1600" dirty="0" smtClean="0"/>
              <a:t>Securities </a:t>
            </a:r>
            <a:r>
              <a:rPr lang="en-US" sz="1600" dirty="0"/>
              <a:t>and Futures Commission (SFC), a special deliberation </a:t>
            </a:r>
            <a:r>
              <a:rPr lang="en-US" sz="1600" dirty="0" smtClean="0"/>
              <a:t>body within </a:t>
            </a:r>
            <a:r>
              <a:rPr lang="en-US" sz="1600" dirty="0"/>
              <a:t>FSC, oversees securities and futures markets. Its </a:t>
            </a:r>
            <a:r>
              <a:rPr lang="en-US" sz="1600" dirty="0" smtClean="0"/>
              <a:t>principal function </a:t>
            </a:r>
            <a:r>
              <a:rPr lang="en-US" sz="1600" dirty="0"/>
              <a:t>is to investigate market abuses like insider dealing and stock </a:t>
            </a:r>
            <a:r>
              <a:rPr lang="en-US" sz="1600" dirty="0" smtClean="0"/>
              <a:t>market </a:t>
            </a:r>
            <a:r>
              <a:rPr lang="en-US" sz="1600" dirty="0"/>
              <a:t>manipulation, and to oversee the accounting and </a:t>
            </a:r>
            <a:r>
              <a:rPr lang="en-US" sz="1600" dirty="0" smtClean="0"/>
              <a:t>auditing profession</a:t>
            </a:r>
            <a:r>
              <a:rPr lang="en-US" sz="1600" dirty="0"/>
              <a:t>. </a:t>
            </a:r>
          </a:p>
        </p:txBody>
      </p:sp>
    </p:spTree>
    <p:extLst>
      <p:ext uri="{BB962C8B-B14F-4D97-AF65-F5344CB8AC3E}">
        <p14:creationId xmlns:p14="http://schemas.microsoft.com/office/powerpoint/2010/main" val="11840543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a:t>Regulators and standards setting </a:t>
            </a:r>
            <a:r>
              <a:rPr lang="en-US" altLang="ko-KR" dirty="0" smtClean="0"/>
              <a:t>bodies (cont’d)</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a:t>Financial Supervisory Service (FSS)</a:t>
            </a:r>
          </a:p>
          <a:p>
            <a:pPr lvl="1">
              <a:spcBef>
                <a:spcPts val="300"/>
              </a:spcBef>
            </a:pPr>
            <a:r>
              <a:rPr lang="en-US" sz="1600" dirty="0"/>
              <a:t>FSS assists FSC/SFC in supervising capital markets and the accounting and </a:t>
            </a:r>
            <a:r>
              <a:rPr lang="en-US" sz="1600" dirty="0" smtClean="0"/>
              <a:t>auditing </a:t>
            </a:r>
            <a:r>
              <a:rPr lang="en-US" sz="1600" dirty="0"/>
              <a:t>profession.</a:t>
            </a:r>
          </a:p>
          <a:p>
            <a:pPr lvl="1">
              <a:spcBef>
                <a:spcPts val="300"/>
              </a:spcBef>
            </a:pPr>
            <a:r>
              <a:rPr lang="en-US" sz="1600" dirty="0" smtClean="0"/>
              <a:t>Its </a:t>
            </a:r>
            <a:r>
              <a:rPr lang="en-US" sz="1600" dirty="0"/>
              <a:t>major missions include the supervision, examination and </a:t>
            </a:r>
            <a:r>
              <a:rPr lang="en-US" sz="1600" dirty="0" smtClean="0"/>
              <a:t>investigation of </a:t>
            </a:r>
            <a:r>
              <a:rPr lang="en-US" sz="1600" dirty="0"/>
              <a:t>financial institutions, the enforcement of financial services regulations </a:t>
            </a:r>
            <a:r>
              <a:rPr lang="en-US" sz="1600" dirty="0" smtClean="0"/>
              <a:t>and performing </a:t>
            </a:r>
            <a:r>
              <a:rPr lang="en-US" sz="1600" dirty="0"/>
              <a:t>other regulatory functions delegated by FSC/SFC.</a:t>
            </a:r>
          </a:p>
          <a:p>
            <a:pPr lvl="1">
              <a:spcBef>
                <a:spcPts val="300"/>
              </a:spcBef>
            </a:pPr>
            <a:r>
              <a:rPr lang="en-US" sz="1600" dirty="0" smtClean="0"/>
              <a:t>With </a:t>
            </a:r>
            <a:r>
              <a:rPr lang="en-US" sz="1600" dirty="0"/>
              <a:t>regard to regulation of the accounting and auditing profession, </a:t>
            </a:r>
            <a:r>
              <a:rPr lang="en-US" sz="1600" dirty="0" smtClean="0"/>
              <a:t>FSS performs </a:t>
            </a:r>
            <a:r>
              <a:rPr lang="en-US" sz="1600" dirty="0"/>
              <a:t>the </a:t>
            </a:r>
            <a:r>
              <a:rPr lang="en-US" sz="1600" dirty="0" smtClean="0"/>
              <a:t>following:</a:t>
            </a:r>
            <a:endParaRPr lang="en-US" sz="1600" dirty="0"/>
          </a:p>
          <a:p>
            <a:pPr lvl="2">
              <a:spcBef>
                <a:spcPts val="300"/>
              </a:spcBef>
            </a:pPr>
            <a:r>
              <a:rPr lang="en-US" sz="1400" dirty="0" smtClean="0"/>
              <a:t>Quality </a:t>
            </a:r>
            <a:r>
              <a:rPr lang="en-US" sz="1400" dirty="0"/>
              <a:t>control system inspection of large accounting firms</a:t>
            </a:r>
          </a:p>
          <a:p>
            <a:pPr marL="694944" lvl="2" indent="0">
              <a:spcBef>
                <a:spcPts val="300"/>
              </a:spcBef>
              <a:buNone/>
            </a:pPr>
            <a:r>
              <a:rPr lang="en-US" sz="1400" dirty="0"/>
              <a:t>       </a:t>
            </a:r>
            <a:r>
              <a:rPr lang="en-US" sz="1400" dirty="0" smtClean="0"/>
              <a:t>(</a:t>
            </a:r>
            <a:r>
              <a:rPr lang="en-US" sz="1400" dirty="0"/>
              <a:t>FYI, EYHY inspected in 2009 jointly by FSS and PCAOB and no significant issue found</a:t>
            </a:r>
            <a:r>
              <a:rPr lang="en-US" sz="1400" dirty="0" smtClean="0"/>
              <a:t>,              	   and </a:t>
            </a:r>
            <a:r>
              <a:rPr lang="en-US" sz="1400" dirty="0"/>
              <a:t>to be inspected in June 2011)</a:t>
            </a:r>
          </a:p>
          <a:p>
            <a:pPr lvl="2">
              <a:spcBef>
                <a:spcPts val="300"/>
              </a:spcBef>
            </a:pPr>
            <a:r>
              <a:rPr lang="en-US" sz="1400" dirty="0" smtClean="0"/>
              <a:t>Review </a:t>
            </a:r>
            <a:r>
              <a:rPr lang="en-US" sz="1400" dirty="0"/>
              <a:t>of audit working papers for listed companies</a:t>
            </a:r>
          </a:p>
        </p:txBody>
      </p:sp>
    </p:spTree>
    <p:extLst>
      <p:ext uri="{BB962C8B-B14F-4D97-AF65-F5344CB8AC3E}">
        <p14:creationId xmlns:p14="http://schemas.microsoft.com/office/powerpoint/2010/main" val="1718406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altLang="ko-KR" dirty="0"/>
              <a:t>Regulators and standards setting </a:t>
            </a:r>
            <a:r>
              <a:rPr lang="en-US" altLang="ko-KR" dirty="0" smtClean="0"/>
              <a:t>bodies (cont’d)</a:t>
            </a:r>
            <a:endParaRPr lang="en-US" dirty="0">
              <a:latin typeface="Arial" charset="0"/>
            </a:endParaRPr>
          </a:p>
        </p:txBody>
      </p:sp>
      <p:sp>
        <p:nvSpPr>
          <p:cNvPr id="30723" name="Subtitle 15"/>
          <p:cNvSpPr>
            <a:spLocks noGrp="1"/>
          </p:cNvSpPr>
          <p:nvPr>
            <p:ph type="subTitle" idx="10"/>
          </p:nvPr>
        </p:nvSpPr>
        <p:spPr>
          <a:xfrm>
            <a:off x="381000" y="57150"/>
            <a:ext cx="3810000" cy="228600"/>
          </a:xfrm>
        </p:spPr>
        <p:txBody>
          <a:bodyPr/>
          <a:lstStyle/>
          <a:p>
            <a:r>
              <a:rPr lang="en-US" dirty="0">
                <a:latin typeface="Arial" charset="0"/>
              </a:rPr>
              <a:t>Korea Independence </a:t>
            </a:r>
            <a:r>
              <a:rPr lang="en-US" dirty="0" smtClean="0">
                <a:latin typeface="Arial" charset="0"/>
              </a:rPr>
              <a:t>Environment</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a:spcBef>
                <a:spcPts val="300"/>
              </a:spcBef>
            </a:pPr>
            <a:r>
              <a:rPr lang="en-US" sz="2000" dirty="0"/>
              <a:t>Korea Accounting Standards Board (KASB)</a:t>
            </a:r>
          </a:p>
          <a:p>
            <a:pPr lvl="1">
              <a:spcBef>
                <a:spcPts val="300"/>
              </a:spcBef>
            </a:pPr>
            <a:r>
              <a:rPr lang="en-US" sz="1600" dirty="0"/>
              <a:t>The mission of the KASB is to independently set, revise </a:t>
            </a:r>
            <a:r>
              <a:rPr lang="en-US" sz="1600" dirty="0" smtClean="0"/>
              <a:t>and interpret </a:t>
            </a:r>
            <a:r>
              <a:rPr lang="en-US" sz="1600" dirty="0"/>
              <a:t>accounting standards to improve the quality of </a:t>
            </a:r>
            <a:r>
              <a:rPr lang="en-US" sz="1600" dirty="0" smtClean="0"/>
              <a:t>Korean accounting </a:t>
            </a:r>
            <a:r>
              <a:rPr lang="en-US" sz="1600" dirty="0"/>
              <a:t>standards to better reflect the economic and </a:t>
            </a:r>
            <a:r>
              <a:rPr lang="en-US" sz="1600" dirty="0" smtClean="0"/>
              <a:t>financial landscape </a:t>
            </a:r>
            <a:r>
              <a:rPr lang="en-US" sz="1600" dirty="0"/>
              <a:t>in Korea. </a:t>
            </a:r>
          </a:p>
          <a:p>
            <a:pPr lvl="1">
              <a:spcBef>
                <a:spcPts val="300"/>
              </a:spcBef>
            </a:pPr>
            <a:r>
              <a:rPr lang="en-US" sz="1600" dirty="0" smtClean="0"/>
              <a:t>Issues </a:t>
            </a:r>
            <a:r>
              <a:rPr lang="en-US" sz="1600" dirty="0"/>
              <a:t>statements of Korean accounting standards.</a:t>
            </a:r>
          </a:p>
          <a:p>
            <a:pPr lvl="1">
              <a:spcBef>
                <a:spcPts val="300"/>
              </a:spcBef>
            </a:pPr>
            <a:r>
              <a:rPr lang="en-US" sz="1600" dirty="0"/>
              <a:t>P</a:t>
            </a:r>
            <a:r>
              <a:rPr lang="en-US" sz="1600" dirty="0" smtClean="0"/>
              <a:t>rovides </a:t>
            </a:r>
            <a:r>
              <a:rPr lang="en-US" sz="1600" dirty="0"/>
              <a:t>interpretation of Korean accounting standards as well  </a:t>
            </a:r>
            <a:r>
              <a:rPr lang="en-US" sz="1600" dirty="0" smtClean="0"/>
              <a:t>as answers </a:t>
            </a:r>
            <a:r>
              <a:rPr lang="en-US" sz="1600" dirty="0"/>
              <a:t>to questions thereon.</a:t>
            </a:r>
          </a:p>
          <a:p>
            <a:pPr lvl="1">
              <a:spcBef>
                <a:spcPts val="300"/>
              </a:spcBef>
            </a:pPr>
            <a:r>
              <a:rPr lang="en-US" sz="1600" dirty="0"/>
              <a:t>C</a:t>
            </a:r>
            <a:r>
              <a:rPr lang="en-US" sz="1600" dirty="0" smtClean="0"/>
              <a:t>onducts </a:t>
            </a:r>
            <a:r>
              <a:rPr lang="en-US" sz="1600" dirty="0"/>
              <a:t>research on accounting-related issues.</a:t>
            </a:r>
          </a:p>
          <a:p>
            <a:pPr lvl="1">
              <a:spcBef>
                <a:spcPts val="300"/>
              </a:spcBef>
            </a:pPr>
            <a:r>
              <a:rPr lang="en-US" sz="1600" dirty="0"/>
              <a:t>D</a:t>
            </a:r>
            <a:r>
              <a:rPr lang="en-US" sz="1600" dirty="0" smtClean="0"/>
              <a:t>istributes </a:t>
            </a:r>
            <a:r>
              <a:rPr lang="en-US" sz="1600" dirty="0"/>
              <a:t>accounting-related information to relevant academic, </a:t>
            </a:r>
            <a:r>
              <a:rPr lang="en-US" sz="1600" dirty="0" smtClean="0"/>
              <a:t>industry </a:t>
            </a:r>
            <a:r>
              <a:rPr lang="en-US" sz="1600" dirty="0"/>
              <a:t>and professional communities.</a:t>
            </a:r>
          </a:p>
          <a:p>
            <a:pPr lvl="1">
              <a:spcBef>
                <a:spcPts val="300"/>
              </a:spcBef>
            </a:pPr>
            <a:r>
              <a:rPr lang="en-US" sz="1600" dirty="0" smtClean="0"/>
              <a:t>Provides </a:t>
            </a:r>
            <a:r>
              <a:rPr lang="en-US" sz="1600" dirty="0"/>
              <a:t>education and training related to Korean </a:t>
            </a:r>
            <a:r>
              <a:rPr lang="en-US" sz="1600" dirty="0" smtClean="0"/>
              <a:t>accounting standards</a:t>
            </a:r>
            <a:r>
              <a:rPr lang="en-US" sz="1600" dirty="0"/>
              <a:t>.</a:t>
            </a:r>
          </a:p>
        </p:txBody>
      </p:sp>
    </p:spTree>
    <p:extLst>
      <p:ext uri="{BB962C8B-B14F-4D97-AF65-F5344CB8AC3E}">
        <p14:creationId xmlns:p14="http://schemas.microsoft.com/office/powerpoint/2010/main" val="193257739"/>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IESBA - AICPA Convergence2-no notes</Template>
  <TotalTime>476</TotalTime>
  <Words>1454</Words>
  <Application>Microsoft Office PowerPoint</Application>
  <PresentationFormat>On-screen Show (16:9)</PresentationFormat>
  <Paragraphs>149</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ＭＳ Ｐゴシック</vt:lpstr>
      <vt:lpstr>ＭＳ Ｐゴシック</vt:lpstr>
      <vt:lpstr>Arial</vt:lpstr>
      <vt:lpstr>Bauer Bodoni Std</vt:lpstr>
      <vt:lpstr>Calibri</vt:lpstr>
      <vt:lpstr>ヒラギノ角ゴ Pro W3</vt:lpstr>
      <vt:lpstr>IESBA_Powerpoint_template_GREEN RIBBON_WIDESCREEN</vt:lpstr>
      <vt:lpstr> Korea Ethics and Independence Environment </vt:lpstr>
      <vt:lpstr>Korea Snapshot</vt:lpstr>
      <vt:lpstr>Applicable laws and regulations</vt:lpstr>
      <vt:lpstr>Applicable laws and regulations (cont’d)</vt:lpstr>
      <vt:lpstr>Applicable laws and regulations (cont’d)</vt:lpstr>
      <vt:lpstr>Regulators and standards setting bodies</vt:lpstr>
      <vt:lpstr>Regulators and standards setting bodies (cont’d)</vt:lpstr>
      <vt:lpstr>Regulators and standards setting bodies (cont’d)</vt:lpstr>
      <vt:lpstr>Regulators and standards setting bodies (cont’d)</vt:lpstr>
      <vt:lpstr>Regulators and standards setting bodies (cont’d)</vt:lpstr>
      <vt:lpstr>Status of the IESBA Code implementation</vt:lpstr>
      <vt:lpstr>Differences between the IESBA Code of Ethics and the CPA Act and the External Audit Act</vt:lpstr>
      <vt:lpstr>Differences between the IESBA Code of Ethics and the CPA Act and the External Audit Act (cont’d)</vt:lpstr>
      <vt:lpstr>Differences between the IESBA Code of Ethics and the CPA Act and the External Audit Act (cont’d)</vt:lpstr>
      <vt:lpstr>Differences between the IESBA Code of Ethics and the CPA Act and the External Audit Act (cont’d)</vt:lpstr>
      <vt:lpstr>Differences between the IESBA Code of Ethics and the CPA Act and the External Audit Act (cont’d)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AICPA/IESBA Convergence</dc:title>
  <dc:creator>Ken Siong</dc:creator>
  <cp:lastModifiedBy>Ken Siong</cp:lastModifiedBy>
  <cp:revision>30</cp:revision>
  <cp:lastPrinted>2015-06-12T06:30:04Z</cp:lastPrinted>
  <dcterms:created xsi:type="dcterms:W3CDTF">2014-12-17T22:06:58Z</dcterms:created>
  <dcterms:modified xsi:type="dcterms:W3CDTF">2015-06-25T17:43:42Z</dcterms:modified>
</cp:coreProperties>
</file>