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20"/>
  </p:notesMasterIdLst>
  <p:sldIdLst>
    <p:sldId id="287" r:id="rId2"/>
    <p:sldId id="268" r:id="rId3"/>
    <p:sldId id="289" r:id="rId4"/>
    <p:sldId id="290" r:id="rId5"/>
    <p:sldId id="291" r:id="rId6"/>
    <p:sldId id="292" r:id="rId7"/>
    <p:sldId id="293" r:id="rId8"/>
    <p:sldId id="295" r:id="rId9"/>
    <p:sldId id="294" r:id="rId10"/>
    <p:sldId id="296" r:id="rId11"/>
    <p:sldId id="297" r:id="rId12"/>
    <p:sldId id="298" r:id="rId13"/>
    <p:sldId id="299" r:id="rId14"/>
    <p:sldId id="300" r:id="rId15"/>
    <p:sldId id="301" r:id="rId16"/>
    <p:sldId id="302" r:id="rId17"/>
    <p:sldId id="303" r:id="rId18"/>
    <p:sldId id="288" r:id="rId19"/>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howGuides="1">
      <p:cViewPr varScale="1">
        <p:scale>
          <a:sx n="98" d="100"/>
          <a:sy n="98" d="100"/>
        </p:scale>
        <p:origin x="600" y="84"/>
      </p:cViewPr>
      <p:guideLst>
        <p:guide orient="horz" pos="1493"/>
        <p:guide orient="horz" pos="295"/>
        <p:guide orient="horz" pos="850"/>
        <p:guide orient="horz" pos="2784"/>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66" d="100"/>
        <a:sy n="66" d="100"/>
      </p:scale>
      <p:origin x="0" y="0"/>
    </p:cViewPr>
  </p:sorterViewPr>
  <p:notesViewPr>
    <p:cSldViewPr>
      <p:cViewPr>
        <p:scale>
          <a:sx n="75" d="100"/>
          <a:sy n="75" d="100"/>
        </p:scale>
        <p:origin x="-2098" y="-5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7/1/2015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23126897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27410166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5458820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7322069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2924175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897631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6156492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1755875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8811778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845012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noAutofit/>
          </a:bodyPr>
          <a:lstStyle/>
          <a:p>
            <a:pPr marL="171450" indent="-171450" eaLnBrk="1" hangingPunct="1">
              <a:spcBef>
                <a:spcPct val="0"/>
              </a:spcBef>
              <a:buFont typeface="Arial" panose="020B0604020202020204" pitchFamily="34" charset="0"/>
              <a:buChar char="•"/>
            </a:pPr>
            <a:endParaRPr lang="en-US" dirty="0"/>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endParaRPr lang="en-US" dirty="0"/>
          </a:p>
        </p:txBody>
      </p:sp>
    </p:spTree>
    <p:extLst>
      <p:ext uri="{BB962C8B-B14F-4D97-AF65-F5344CB8AC3E}">
        <p14:creationId xmlns:p14="http://schemas.microsoft.com/office/powerpoint/2010/main" val="339126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614630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372323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164474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4370459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3774637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2868853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5542659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smtClean="0">
                <a:solidFill>
                  <a:srgbClr val="005BAA"/>
                </a:solidFill>
                <a:latin typeface="Bauer Bodoni Std" pitchFamily="18" charset="0"/>
              </a:rPr>
              <a:t>The Ethics Board</a:t>
            </a:r>
            <a:endParaRPr lang="en-US" sz="4400" kern="300" dirty="0">
              <a:solidFill>
                <a:srgbClr val="005BAA"/>
              </a:solidFill>
              <a:latin typeface="Bauer Bodoni Std" pitchFamily="18" charset="0"/>
            </a:endParaRP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Proprietary and Copyrighted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sz="1800" dirty="0" smtClean="0">
                <a:latin typeface="Arial" charset="0"/>
              </a:rPr>
              <a:t>M G Rover and the Public Interest</a:t>
            </a:r>
            <a:endParaRPr lang="en-US" sz="1800" dirty="0">
              <a:latin typeface="Arial" charset="0"/>
            </a:endParaRPr>
          </a:p>
        </p:txBody>
      </p:sp>
      <p:sp>
        <p:nvSpPr>
          <p:cNvPr id="3" name="Subtitle 2"/>
          <p:cNvSpPr>
            <a:spLocks noGrp="1"/>
          </p:cNvSpPr>
          <p:nvPr>
            <p:ph type="subTitle" idx="1"/>
          </p:nvPr>
        </p:nvSpPr>
        <p:spPr>
          <a:xfrm>
            <a:off x="4267200" y="2724150"/>
            <a:ext cx="4038600" cy="2057399"/>
          </a:xfrm>
        </p:spPr>
        <p:txBody>
          <a:bodyPr/>
          <a:lstStyle/>
          <a:p>
            <a:r>
              <a:rPr lang="en-US" sz="2000" dirty="0" smtClean="0">
                <a:latin typeface="Arial" charset="0"/>
              </a:rPr>
              <a:t>Richard Fleck, IESBA Member</a:t>
            </a:r>
          </a:p>
          <a:p>
            <a:endParaRPr lang="en-US" sz="2200" dirty="0">
              <a:latin typeface="Arial" charset="0"/>
            </a:endParaRPr>
          </a:p>
          <a:p>
            <a:r>
              <a:rPr lang="en-US" sz="1700" dirty="0" smtClean="0"/>
              <a:t>IESBA Meeting</a:t>
            </a:r>
          </a:p>
          <a:p>
            <a:r>
              <a:rPr lang="en-US" sz="1700" dirty="0" smtClean="0"/>
              <a:t>New York</a:t>
            </a:r>
          </a:p>
          <a:p>
            <a:r>
              <a:rPr lang="en-US" sz="1700" dirty="0" smtClean="0"/>
              <a:t>June 29 – July 1, 20</a:t>
            </a:r>
            <a:r>
              <a:rPr lang="en-US" sz="1800" dirty="0" smtClean="0"/>
              <a:t>15</a:t>
            </a:r>
            <a:endParaRPr lang="en-US" sz="1800" dirty="0"/>
          </a:p>
        </p:txBody>
      </p:sp>
    </p:spTree>
    <p:extLst>
      <p:ext uri="{BB962C8B-B14F-4D97-AF65-F5344CB8AC3E}">
        <p14:creationId xmlns:p14="http://schemas.microsoft.com/office/powerpoint/2010/main" val="40275512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000" dirty="0" smtClean="0"/>
              <a:t>In response, it was alleged that Deloitte should have:</a:t>
            </a:r>
          </a:p>
          <a:p>
            <a:pPr lvl="1"/>
            <a:r>
              <a:rPr lang="en-GB" sz="1800" dirty="0"/>
              <a:t>C</a:t>
            </a:r>
            <a:r>
              <a:rPr lang="en-GB" sz="1800" dirty="0" smtClean="0"/>
              <a:t>onsidered and recorded the public interest and whether the projects were in the interest of MG Rover and the public good; and</a:t>
            </a:r>
          </a:p>
          <a:p>
            <a:pPr lvl="1"/>
            <a:r>
              <a:rPr lang="en-GB" sz="1800" dirty="0" smtClean="0"/>
              <a:t>Considered and recorded the likely perception of their role; and </a:t>
            </a:r>
          </a:p>
          <a:p>
            <a:pPr lvl="1"/>
            <a:r>
              <a:rPr lang="en-GB" sz="1800" dirty="0" smtClean="0"/>
              <a:t>Declined (or ceased) to act when it became clear that the Phoenix Four were involved for personal gain; or</a:t>
            </a:r>
          </a:p>
          <a:p>
            <a:pPr lvl="1"/>
            <a:r>
              <a:rPr lang="en-GB" sz="1800" dirty="0" smtClean="0"/>
              <a:t>Made it clear that it was not acting for MG Rover, have obtained specific consent from MG Rover to act for the Phoenix Four, and have advised MG Rover to obtain separate advice</a:t>
            </a:r>
            <a:endParaRPr lang="en-GB" sz="1800" dirty="0"/>
          </a:p>
        </p:txBody>
      </p:sp>
      <p:sp>
        <p:nvSpPr>
          <p:cNvPr id="3" name="Subtitle 2"/>
          <p:cNvSpPr>
            <a:spLocks noGrp="1"/>
          </p:cNvSpPr>
          <p:nvPr>
            <p:ph type="subTitle" idx="10"/>
          </p:nvPr>
        </p:nvSpPr>
        <p:spPr/>
        <p:txBody>
          <a:bodyPr/>
          <a:lstStyle/>
          <a:p>
            <a:r>
              <a:rPr lang="en-GB" dirty="0" smtClean="0"/>
              <a:t>M G Rover	</a:t>
            </a:r>
            <a:endParaRPr lang="en-GB" dirty="0"/>
          </a:p>
        </p:txBody>
      </p:sp>
      <p:sp>
        <p:nvSpPr>
          <p:cNvPr id="4" name="Title 3"/>
          <p:cNvSpPr>
            <a:spLocks noGrp="1"/>
          </p:cNvSpPr>
          <p:nvPr>
            <p:ph type="title"/>
          </p:nvPr>
        </p:nvSpPr>
        <p:spPr/>
        <p:txBody>
          <a:bodyPr/>
          <a:lstStyle/>
          <a:p>
            <a:r>
              <a:rPr lang="en-GB" dirty="0" smtClean="0"/>
              <a:t>The Misconduct Charges</a:t>
            </a:r>
            <a:endParaRPr lang="en-GB" dirty="0"/>
          </a:p>
        </p:txBody>
      </p:sp>
    </p:spTree>
    <p:extLst>
      <p:ext uri="{BB962C8B-B14F-4D97-AF65-F5344CB8AC3E}">
        <p14:creationId xmlns:p14="http://schemas.microsoft.com/office/powerpoint/2010/main" val="4538027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The Tribunal found the disciplinary charges proved as it found that:</a:t>
            </a:r>
          </a:p>
          <a:p>
            <a:pPr lvl="1"/>
            <a:r>
              <a:rPr lang="en-GB" dirty="0" smtClean="0"/>
              <a:t>Deloitte was aware that MG Rover and the projects involved the public interest</a:t>
            </a:r>
          </a:p>
          <a:p>
            <a:pPr lvl="1"/>
            <a:r>
              <a:rPr lang="en-GB" dirty="0" smtClean="0"/>
              <a:t>The public interest was relevant to Deloitte as a member firm (providing corporate finance advice)</a:t>
            </a:r>
            <a:endParaRPr lang="en-GB" dirty="0"/>
          </a:p>
        </p:txBody>
      </p:sp>
      <p:sp>
        <p:nvSpPr>
          <p:cNvPr id="3" name="Subtitle 2"/>
          <p:cNvSpPr>
            <a:spLocks noGrp="1"/>
          </p:cNvSpPr>
          <p:nvPr>
            <p:ph type="subTitle" idx="10"/>
          </p:nvPr>
        </p:nvSpPr>
        <p:spPr/>
        <p:txBody>
          <a:bodyPr/>
          <a:lstStyle/>
          <a:p>
            <a:r>
              <a:rPr lang="en-GB" dirty="0" smtClean="0"/>
              <a:t>M G Rover	</a:t>
            </a:r>
            <a:endParaRPr lang="en-GB" dirty="0"/>
          </a:p>
        </p:txBody>
      </p:sp>
      <p:sp>
        <p:nvSpPr>
          <p:cNvPr id="4" name="Title 3"/>
          <p:cNvSpPr>
            <a:spLocks noGrp="1"/>
          </p:cNvSpPr>
          <p:nvPr>
            <p:ph type="title"/>
          </p:nvPr>
        </p:nvSpPr>
        <p:spPr/>
        <p:txBody>
          <a:bodyPr/>
          <a:lstStyle/>
          <a:p>
            <a:r>
              <a:rPr lang="en-GB" smtClean="0"/>
              <a:t>The </a:t>
            </a:r>
            <a:r>
              <a:rPr lang="en-GB" smtClean="0"/>
              <a:t>Disciplinary </a:t>
            </a:r>
            <a:r>
              <a:rPr lang="en-GB" dirty="0" smtClean="0"/>
              <a:t>Tribunal</a:t>
            </a:r>
            <a:endParaRPr lang="en-GB" dirty="0"/>
          </a:p>
        </p:txBody>
      </p:sp>
    </p:spTree>
    <p:extLst>
      <p:ext uri="{BB962C8B-B14F-4D97-AF65-F5344CB8AC3E}">
        <p14:creationId xmlns:p14="http://schemas.microsoft.com/office/powerpoint/2010/main" val="20706348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000" dirty="0" smtClean="0"/>
              <a:t>Important to appreciate that an Appeal Tribunal cannot assess whether evidence that is disputed should be relied </a:t>
            </a:r>
            <a:r>
              <a:rPr lang="en-GB" sz="2000" dirty="0"/>
              <a:t>u</a:t>
            </a:r>
            <a:r>
              <a:rPr lang="en-GB" sz="2000" dirty="0" smtClean="0"/>
              <a:t>nless that evidence was the subject of a valid finding of fact by the Tribunal </a:t>
            </a:r>
            <a:r>
              <a:rPr lang="en-GB" sz="1800" dirty="0" smtClean="0"/>
              <a:t>(i.e. the Appeal Tribunal cannot make good deficiencies in the Tribunal decision unless the evidence is undisputed)</a:t>
            </a:r>
            <a:endParaRPr lang="en-GB" sz="2000" dirty="0" smtClean="0"/>
          </a:p>
          <a:p>
            <a:endParaRPr lang="en-GB" sz="2000" dirty="0" smtClean="0"/>
          </a:p>
          <a:p>
            <a:r>
              <a:rPr lang="en-GB" sz="2000" dirty="0" smtClean="0"/>
              <a:t>The Appeal turned on the relationship between the requirement to consider the public interest and the consequences that flowed from any failure to do so</a:t>
            </a:r>
          </a:p>
          <a:p>
            <a:endParaRPr lang="en-GB" dirty="0"/>
          </a:p>
        </p:txBody>
      </p:sp>
      <p:sp>
        <p:nvSpPr>
          <p:cNvPr id="3" name="Subtitle 2"/>
          <p:cNvSpPr>
            <a:spLocks noGrp="1"/>
          </p:cNvSpPr>
          <p:nvPr>
            <p:ph type="subTitle" idx="10"/>
          </p:nvPr>
        </p:nvSpPr>
        <p:spPr/>
        <p:txBody>
          <a:bodyPr/>
          <a:lstStyle/>
          <a:p>
            <a:r>
              <a:rPr lang="en-GB" dirty="0" smtClean="0"/>
              <a:t>MG Rover	</a:t>
            </a:r>
            <a:endParaRPr lang="en-GB" dirty="0"/>
          </a:p>
        </p:txBody>
      </p:sp>
      <p:sp>
        <p:nvSpPr>
          <p:cNvPr id="4" name="Title 3"/>
          <p:cNvSpPr>
            <a:spLocks noGrp="1"/>
          </p:cNvSpPr>
          <p:nvPr>
            <p:ph type="title"/>
          </p:nvPr>
        </p:nvSpPr>
        <p:spPr/>
        <p:txBody>
          <a:bodyPr/>
          <a:lstStyle/>
          <a:p>
            <a:r>
              <a:rPr lang="en-GB" dirty="0" smtClean="0"/>
              <a:t>The Appeal Tribunal</a:t>
            </a:r>
            <a:endParaRPr lang="en-GB" dirty="0"/>
          </a:p>
        </p:txBody>
      </p:sp>
    </p:spTree>
    <p:extLst>
      <p:ext uri="{BB962C8B-B14F-4D97-AF65-F5344CB8AC3E}">
        <p14:creationId xmlns:p14="http://schemas.microsoft.com/office/powerpoint/2010/main" val="6705353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45876"/>
            <a:ext cx="8458200" cy="3207074"/>
          </a:xfrm>
        </p:spPr>
        <p:txBody>
          <a:bodyPr/>
          <a:lstStyle/>
          <a:p>
            <a:r>
              <a:rPr lang="en-GB" dirty="0" smtClean="0"/>
              <a:t>The Appeal Tribunal:</a:t>
            </a:r>
          </a:p>
          <a:p>
            <a:pPr marL="803275" lvl="3" indent="-346075"/>
            <a:r>
              <a:rPr lang="en-GB" sz="1700" dirty="0" smtClean="0"/>
              <a:t>Endorsed the provisions in the ICAEW Ethics Guide relating to the public interest</a:t>
            </a:r>
          </a:p>
          <a:p>
            <a:pPr marL="803275" lvl="3" indent="-346075"/>
            <a:r>
              <a:rPr lang="en-GB" sz="1700" dirty="0" smtClean="0"/>
              <a:t>Found that the Guide did not give guidance as to how the public interest should bear on the decision of an accountant to accept an assignment</a:t>
            </a:r>
          </a:p>
          <a:p>
            <a:pPr marL="803275" lvl="3" indent="-346075"/>
            <a:r>
              <a:rPr lang="en-GB" sz="1700" dirty="0" smtClean="0"/>
              <a:t>Accepted that MG Rover was a ‘public interest’ company and that its survival was a matter of public concern</a:t>
            </a:r>
          </a:p>
          <a:p>
            <a:pPr marL="803275" lvl="3" indent="-346075"/>
            <a:r>
              <a:rPr lang="en-GB" sz="1700" dirty="0" smtClean="0"/>
              <a:t>Found that the Tribunal failed to determine what Deloitte did or failed to do because it failed to consider the public interest – and did not identify what was wrong with taking profits or assets out of MG Rover</a:t>
            </a:r>
            <a:endParaRPr lang="en-GB" sz="1700" dirty="0"/>
          </a:p>
        </p:txBody>
      </p:sp>
      <p:sp>
        <p:nvSpPr>
          <p:cNvPr id="3" name="Subtitle 2"/>
          <p:cNvSpPr>
            <a:spLocks noGrp="1"/>
          </p:cNvSpPr>
          <p:nvPr>
            <p:ph type="subTitle" idx="10"/>
          </p:nvPr>
        </p:nvSpPr>
        <p:spPr/>
        <p:txBody>
          <a:bodyPr/>
          <a:lstStyle/>
          <a:p>
            <a:r>
              <a:rPr lang="en-GB" dirty="0" smtClean="0"/>
              <a:t>MG Rover	</a:t>
            </a:r>
            <a:endParaRPr lang="en-GB" dirty="0"/>
          </a:p>
        </p:txBody>
      </p:sp>
      <p:sp>
        <p:nvSpPr>
          <p:cNvPr id="4" name="Title 3"/>
          <p:cNvSpPr>
            <a:spLocks noGrp="1"/>
          </p:cNvSpPr>
          <p:nvPr>
            <p:ph type="title"/>
          </p:nvPr>
        </p:nvSpPr>
        <p:spPr/>
        <p:txBody>
          <a:bodyPr/>
          <a:lstStyle/>
          <a:p>
            <a:r>
              <a:rPr lang="en-GB" dirty="0" smtClean="0"/>
              <a:t>The Appeal Tribunal</a:t>
            </a:r>
            <a:endParaRPr lang="en-GB" dirty="0"/>
          </a:p>
        </p:txBody>
      </p:sp>
    </p:spTree>
    <p:extLst>
      <p:ext uri="{BB962C8B-B14F-4D97-AF65-F5344CB8AC3E}">
        <p14:creationId xmlns:p14="http://schemas.microsoft.com/office/powerpoint/2010/main" val="8780309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000" dirty="0" smtClean="0"/>
              <a:t>The Appeal Tribunal:</a:t>
            </a:r>
          </a:p>
          <a:p>
            <a:pPr lvl="1"/>
            <a:r>
              <a:rPr lang="en-GB" sz="1800" dirty="0" smtClean="0"/>
              <a:t>Found the Guide ‘unhelpful’ in this regard;</a:t>
            </a:r>
          </a:p>
          <a:p>
            <a:pPr lvl="1"/>
            <a:r>
              <a:rPr lang="en-GB" sz="1800" dirty="0" smtClean="0"/>
              <a:t>Found that the requirements of the Guide </a:t>
            </a:r>
            <a:r>
              <a:rPr lang="en-GB" sz="1800" u="sng" dirty="0" smtClean="0"/>
              <a:t>alone</a:t>
            </a:r>
            <a:r>
              <a:rPr lang="en-GB" sz="1800" dirty="0" smtClean="0"/>
              <a:t> could not form the basis of a finding of misconduct;</a:t>
            </a:r>
          </a:p>
          <a:p>
            <a:pPr lvl="1"/>
            <a:r>
              <a:rPr lang="en-GB" sz="1800" dirty="0" smtClean="0"/>
              <a:t>Found that it does not follow that a failure to consider the public interest results in an accountant acting with a lack of objectivity; and</a:t>
            </a:r>
          </a:p>
          <a:p>
            <a:pPr lvl="1"/>
            <a:r>
              <a:rPr lang="en-GB" sz="1800" dirty="0" smtClean="0"/>
              <a:t>Found that the Disciplinary Tribunal made no finding that Deloitte failed to act objectively</a:t>
            </a:r>
            <a:endParaRPr lang="en-GB" sz="1800" dirty="0"/>
          </a:p>
        </p:txBody>
      </p:sp>
      <p:sp>
        <p:nvSpPr>
          <p:cNvPr id="3" name="Subtitle 2"/>
          <p:cNvSpPr>
            <a:spLocks noGrp="1"/>
          </p:cNvSpPr>
          <p:nvPr>
            <p:ph type="subTitle" idx="10"/>
          </p:nvPr>
        </p:nvSpPr>
        <p:spPr/>
        <p:txBody>
          <a:bodyPr/>
          <a:lstStyle/>
          <a:p>
            <a:r>
              <a:rPr lang="en-GB" dirty="0" smtClean="0"/>
              <a:t>MG Rover	</a:t>
            </a:r>
            <a:endParaRPr lang="en-GB" dirty="0"/>
          </a:p>
        </p:txBody>
      </p:sp>
      <p:sp>
        <p:nvSpPr>
          <p:cNvPr id="4" name="Title 3"/>
          <p:cNvSpPr>
            <a:spLocks noGrp="1"/>
          </p:cNvSpPr>
          <p:nvPr>
            <p:ph type="title"/>
          </p:nvPr>
        </p:nvSpPr>
        <p:spPr/>
        <p:txBody>
          <a:bodyPr/>
          <a:lstStyle/>
          <a:p>
            <a:r>
              <a:rPr lang="en-GB" dirty="0" smtClean="0"/>
              <a:t>The Appeal Tribunal</a:t>
            </a:r>
            <a:endParaRPr lang="en-GB" dirty="0"/>
          </a:p>
        </p:txBody>
      </p:sp>
    </p:spTree>
    <p:extLst>
      <p:ext uri="{BB962C8B-B14F-4D97-AF65-F5344CB8AC3E}">
        <p14:creationId xmlns:p14="http://schemas.microsoft.com/office/powerpoint/2010/main" val="15780039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45876"/>
            <a:ext cx="8458200" cy="3283274"/>
          </a:xfrm>
        </p:spPr>
        <p:txBody>
          <a:bodyPr/>
          <a:lstStyle/>
          <a:p>
            <a:r>
              <a:rPr lang="en-GB" sz="2000" dirty="0" smtClean="0"/>
              <a:t>It is important to appreciate that the outcome was affected by the limited role of the Appeal Tribunal – it could not supplement the Disciplinary Tribunal decision and make good the deficiency in that Decision</a:t>
            </a:r>
          </a:p>
          <a:p>
            <a:r>
              <a:rPr lang="en-GB" sz="2000" dirty="0" smtClean="0"/>
              <a:t>The Guides being considered have been significantly changed – the requirement to consider the public interest in the context of the Fundamental Principle of Objectivity</a:t>
            </a:r>
          </a:p>
          <a:p>
            <a:r>
              <a:rPr lang="en-GB" sz="2000" dirty="0" smtClean="0"/>
              <a:t>Consideration of the public interest is a stand-alone responsibility.  The Guide describes what acting in the public interest involves – including not acting exclusively in the interests of a client</a:t>
            </a:r>
            <a:endParaRPr lang="en-GB" sz="2000" dirty="0"/>
          </a:p>
        </p:txBody>
      </p:sp>
      <p:sp>
        <p:nvSpPr>
          <p:cNvPr id="3" name="Subtitle 2"/>
          <p:cNvSpPr>
            <a:spLocks noGrp="1"/>
          </p:cNvSpPr>
          <p:nvPr>
            <p:ph type="subTitle" idx="10"/>
          </p:nvPr>
        </p:nvSpPr>
        <p:spPr/>
        <p:txBody>
          <a:bodyPr/>
          <a:lstStyle/>
          <a:p>
            <a:r>
              <a:rPr lang="en-GB" dirty="0" smtClean="0"/>
              <a:t>M G Rover</a:t>
            </a:r>
            <a:endParaRPr lang="en-GB" dirty="0"/>
          </a:p>
        </p:txBody>
      </p:sp>
      <p:sp>
        <p:nvSpPr>
          <p:cNvPr id="4" name="Title 3"/>
          <p:cNvSpPr>
            <a:spLocks noGrp="1"/>
          </p:cNvSpPr>
          <p:nvPr>
            <p:ph type="title"/>
          </p:nvPr>
        </p:nvSpPr>
        <p:spPr/>
        <p:txBody>
          <a:bodyPr/>
          <a:lstStyle/>
          <a:p>
            <a:r>
              <a:rPr lang="en-GB" dirty="0" smtClean="0"/>
              <a:t>Reflections</a:t>
            </a:r>
            <a:endParaRPr lang="en-GB" dirty="0"/>
          </a:p>
        </p:txBody>
      </p:sp>
    </p:spTree>
    <p:extLst>
      <p:ext uri="{BB962C8B-B14F-4D97-AF65-F5344CB8AC3E}">
        <p14:creationId xmlns:p14="http://schemas.microsoft.com/office/powerpoint/2010/main" val="1689935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000" dirty="0" smtClean="0"/>
              <a:t>The ICAEW has published a report – </a:t>
            </a:r>
            <a:r>
              <a:rPr lang="en-GB" sz="2000" i="1" dirty="0" smtClean="0"/>
              <a:t>“Acting in the Public Interest: A framework for Analysis”</a:t>
            </a:r>
          </a:p>
          <a:p>
            <a:r>
              <a:rPr lang="en-GB" sz="2000" dirty="0" smtClean="0"/>
              <a:t>IFAC has issued a position paper – </a:t>
            </a:r>
            <a:r>
              <a:rPr lang="en-GB" sz="2000" i="1" dirty="0" smtClean="0"/>
              <a:t>“A Definition of the Public Interest”</a:t>
            </a:r>
          </a:p>
          <a:p>
            <a:endParaRPr lang="en-GB" sz="2000" dirty="0" smtClean="0"/>
          </a:p>
        </p:txBody>
      </p:sp>
      <p:sp>
        <p:nvSpPr>
          <p:cNvPr id="3" name="Subtitle 2"/>
          <p:cNvSpPr>
            <a:spLocks noGrp="1"/>
          </p:cNvSpPr>
          <p:nvPr>
            <p:ph type="subTitle" idx="10"/>
          </p:nvPr>
        </p:nvSpPr>
        <p:spPr/>
        <p:txBody>
          <a:bodyPr/>
          <a:lstStyle/>
          <a:p>
            <a:r>
              <a:rPr lang="en-GB" dirty="0" smtClean="0"/>
              <a:t>M G Rover</a:t>
            </a:r>
            <a:endParaRPr lang="en-GB" dirty="0"/>
          </a:p>
        </p:txBody>
      </p:sp>
      <p:sp>
        <p:nvSpPr>
          <p:cNvPr id="4" name="Title 3"/>
          <p:cNvSpPr>
            <a:spLocks noGrp="1"/>
          </p:cNvSpPr>
          <p:nvPr>
            <p:ph type="title"/>
          </p:nvPr>
        </p:nvSpPr>
        <p:spPr/>
        <p:txBody>
          <a:bodyPr/>
          <a:lstStyle/>
          <a:p>
            <a:r>
              <a:rPr lang="en-GB" dirty="0" smtClean="0"/>
              <a:t>Reflections</a:t>
            </a:r>
            <a:endParaRPr lang="en-GB" dirty="0"/>
          </a:p>
        </p:txBody>
      </p:sp>
    </p:spTree>
    <p:extLst>
      <p:ext uri="{BB962C8B-B14F-4D97-AF65-F5344CB8AC3E}">
        <p14:creationId xmlns:p14="http://schemas.microsoft.com/office/powerpoint/2010/main" val="1221710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Although IESBA has no responsibility for the enforcement of its Code (that is the responsibility of Member Organisations or other oversight bodies), it will be important to consider whether the Code provides adequate guidance as to how the </a:t>
            </a:r>
            <a:r>
              <a:rPr lang="en-GB" dirty="0" smtClean="0"/>
              <a:t>responsibility to act in the public </a:t>
            </a:r>
            <a:r>
              <a:rPr lang="en-GB" dirty="0"/>
              <a:t>interest </a:t>
            </a:r>
            <a:r>
              <a:rPr lang="en-GB" dirty="0" smtClean="0"/>
              <a:t>(as established by 100.1) should </a:t>
            </a:r>
            <a:r>
              <a:rPr lang="en-GB" dirty="0"/>
              <a:t>be </a:t>
            </a:r>
            <a:r>
              <a:rPr lang="en-GB" dirty="0" smtClean="0"/>
              <a:t>(i) considered </a:t>
            </a:r>
            <a:r>
              <a:rPr lang="en-GB" dirty="0"/>
              <a:t>and </a:t>
            </a:r>
            <a:r>
              <a:rPr lang="en-GB" dirty="0" smtClean="0"/>
              <a:t>(ii) applied </a:t>
            </a:r>
            <a:r>
              <a:rPr lang="en-GB" dirty="0"/>
              <a:t>in the context of an accountant’s ethical responsibilities.</a:t>
            </a:r>
          </a:p>
          <a:p>
            <a:endParaRPr lang="en-GB" dirty="0"/>
          </a:p>
        </p:txBody>
      </p:sp>
      <p:sp>
        <p:nvSpPr>
          <p:cNvPr id="3" name="Subtitle 2"/>
          <p:cNvSpPr>
            <a:spLocks noGrp="1"/>
          </p:cNvSpPr>
          <p:nvPr>
            <p:ph type="subTitle" idx="10"/>
          </p:nvPr>
        </p:nvSpPr>
        <p:spPr/>
        <p:txBody>
          <a:bodyPr/>
          <a:lstStyle/>
          <a:p>
            <a:r>
              <a:rPr lang="en-GB" dirty="0" smtClean="0"/>
              <a:t>M G Rover</a:t>
            </a:r>
            <a:endParaRPr lang="en-GB" dirty="0"/>
          </a:p>
        </p:txBody>
      </p:sp>
      <p:sp>
        <p:nvSpPr>
          <p:cNvPr id="4" name="Title 3"/>
          <p:cNvSpPr>
            <a:spLocks noGrp="1"/>
          </p:cNvSpPr>
          <p:nvPr>
            <p:ph type="title"/>
          </p:nvPr>
        </p:nvSpPr>
        <p:spPr/>
        <p:txBody>
          <a:bodyPr/>
          <a:lstStyle/>
          <a:p>
            <a:r>
              <a:rPr lang="en-GB" dirty="0" smtClean="0"/>
              <a:t>Conclusion</a:t>
            </a:r>
            <a:endParaRPr lang="en-GB" dirty="0"/>
          </a:p>
        </p:txBody>
      </p:sp>
    </p:spTree>
    <p:extLst>
      <p:ext uri="{BB962C8B-B14F-4D97-AF65-F5344CB8AC3E}">
        <p14:creationId xmlns:p14="http://schemas.microsoft.com/office/powerpoint/2010/main" val="18677188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1387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rPr>
              <a:t>Background</a:t>
            </a:r>
            <a:endParaRPr lang="en-US" dirty="0">
              <a:latin typeface="Arial" charset="0"/>
            </a:endParaRPr>
          </a:p>
        </p:txBody>
      </p:sp>
      <p:sp>
        <p:nvSpPr>
          <p:cNvPr id="30723" name="Subtitle 15"/>
          <p:cNvSpPr>
            <a:spLocks noGrp="1"/>
          </p:cNvSpPr>
          <p:nvPr>
            <p:ph type="subTitle" idx="10"/>
          </p:nvPr>
        </p:nvSpPr>
        <p:spPr/>
        <p:txBody>
          <a:bodyPr/>
          <a:lstStyle/>
          <a:p>
            <a:r>
              <a:rPr lang="en-US" dirty="0" smtClean="0">
                <a:latin typeface="Arial" charset="0"/>
              </a:rPr>
              <a:t>M G Rover</a:t>
            </a:r>
            <a:endParaRPr lang="en-US" dirty="0">
              <a:latin typeface="Arial" charset="0"/>
            </a:endParaRPr>
          </a:p>
          <a:p>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pPr lvl="2">
              <a:spcBef>
                <a:spcPts val="300"/>
              </a:spcBef>
            </a:pPr>
            <a:r>
              <a:rPr lang="en-US" sz="2600" dirty="0" smtClean="0"/>
              <a:t>MG Rover </a:t>
            </a:r>
          </a:p>
          <a:p>
            <a:pPr lvl="3">
              <a:spcBef>
                <a:spcPts val="300"/>
              </a:spcBef>
            </a:pPr>
            <a:r>
              <a:rPr lang="en-US" sz="2400" dirty="0" smtClean="0"/>
              <a:t>Long established motor manufacturing company</a:t>
            </a:r>
          </a:p>
          <a:p>
            <a:pPr lvl="3">
              <a:spcBef>
                <a:spcPts val="300"/>
              </a:spcBef>
            </a:pPr>
            <a:r>
              <a:rPr lang="en-US" sz="2400" dirty="0" smtClean="0"/>
              <a:t>Large number of employees</a:t>
            </a:r>
          </a:p>
          <a:p>
            <a:pPr lvl="3">
              <a:spcBef>
                <a:spcPts val="300"/>
              </a:spcBef>
            </a:pPr>
            <a:r>
              <a:rPr lang="en-US" sz="2400" dirty="0" smtClean="0"/>
              <a:t>Recipient of Government support</a:t>
            </a:r>
          </a:p>
          <a:p>
            <a:pPr lvl="3">
              <a:spcBef>
                <a:spcPts val="300"/>
              </a:spcBef>
            </a:pPr>
            <a:r>
              <a:rPr lang="en-US" sz="2400" dirty="0" smtClean="0"/>
              <a:t>Bought from BMW for £10 by 4 individuals (‘Phoenix Four’) who positioned themselves as ‘white knights’</a:t>
            </a:r>
          </a:p>
          <a:p>
            <a:pPr lvl="3">
              <a:spcBef>
                <a:spcPts val="300"/>
              </a:spcBef>
            </a:pPr>
            <a:r>
              <a:rPr lang="en-US" sz="2400" dirty="0" smtClean="0"/>
              <a:t>Company collapsed</a:t>
            </a:r>
          </a:p>
          <a:p>
            <a:pPr lvl="3">
              <a:spcBef>
                <a:spcPts val="300"/>
              </a:spcBef>
            </a:pPr>
            <a:r>
              <a:rPr lang="en-US" sz="2400" dirty="0" smtClean="0"/>
              <a:t>Transpired that Phoenix Four had siphoned off assets</a:t>
            </a:r>
          </a:p>
          <a:p>
            <a:pPr marL="0" indent="0">
              <a:buNone/>
            </a:pPr>
            <a:r>
              <a:rPr lang="en-US" dirty="0" smtClean="0"/>
              <a:t> </a:t>
            </a:r>
            <a:endParaRPr lang="en-US" dirty="0"/>
          </a:p>
          <a:p>
            <a:endParaRPr lang="en-US" dirty="0" smtClean="0">
              <a:latin typeface="Arial" charset="0"/>
            </a:endParaRPr>
          </a:p>
        </p:txBody>
      </p:sp>
    </p:spTree>
    <p:extLst>
      <p:ext uri="{BB962C8B-B14F-4D97-AF65-F5344CB8AC3E}">
        <p14:creationId xmlns:p14="http://schemas.microsoft.com/office/powerpoint/2010/main" val="24141312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Government Investigation</a:t>
            </a:r>
          </a:p>
          <a:p>
            <a:r>
              <a:rPr lang="en-GB" dirty="0" smtClean="0"/>
              <a:t>Deloitte’s multiple roles criticised</a:t>
            </a:r>
          </a:p>
          <a:p>
            <a:pPr lvl="1"/>
            <a:r>
              <a:rPr lang="en-GB" dirty="0" smtClean="0"/>
              <a:t>Auditors</a:t>
            </a:r>
          </a:p>
          <a:p>
            <a:pPr lvl="1"/>
            <a:r>
              <a:rPr lang="en-GB" dirty="0" smtClean="0"/>
              <a:t>Advisors to Companies</a:t>
            </a:r>
          </a:p>
          <a:p>
            <a:pPr lvl="1"/>
            <a:r>
              <a:rPr lang="en-GB" dirty="0" smtClean="0"/>
              <a:t>Advisors to Phoenix 4</a:t>
            </a:r>
          </a:p>
          <a:p>
            <a:r>
              <a:rPr lang="en-GB" dirty="0" smtClean="0"/>
              <a:t>Disciplinary proceedings brought against Deloitte and key partner by Financial Reporting Council</a:t>
            </a:r>
            <a:endParaRPr lang="en-GB" dirty="0"/>
          </a:p>
        </p:txBody>
      </p:sp>
      <p:sp>
        <p:nvSpPr>
          <p:cNvPr id="3" name="Subtitle 2"/>
          <p:cNvSpPr>
            <a:spLocks noGrp="1"/>
          </p:cNvSpPr>
          <p:nvPr>
            <p:ph type="subTitle" idx="10"/>
          </p:nvPr>
        </p:nvSpPr>
        <p:spPr/>
        <p:txBody>
          <a:bodyPr/>
          <a:lstStyle/>
          <a:p>
            <a:r>
              <a:rPr lang="en-GB" dirty="0" smtClean="0"/>
              <a:t>M G Rover</a:t>
            </a:r>
            <a:endParaRPr lang="en-GB" dirty="0"/>
          </a:p>
        </p:txBody>
      </p:sp>
      <p:sp>
        <p:nvSpPr>
          <p:cNvPr id="4" name="Title 3"/>
          <p:cNvSpPr>
            <a:spLocks noGrp="1"/>
          </p:cNvSpPr>
          <p:nvPr>
            <p:ph type="title"/>
          </p:nvPr>
        </p:nvSpPr>
        <p:spPr/>
        <p:txBody>
          <a:bodyPr/>
          <a:lstStyle/>
          <a:p>
            <a:r>
              <a:rPr lang="en-GB" dirty="0" smtClean="0"/>
              <a:t>Background</a:t>
            </a:r>
            <a:endParaRPr lang="en-GB" dirty="0"/>
          </a:p>
        </p:txBody>
      </p:sp>
    </p:spTree>
    <p:extLst>
      <p:ext uri="{BB962C8B-B14F-4D97-AF65-F5344CB8AC3E}">
        <p14:creationId xmlns:p14="http://schemas.microsoft.com/office/powerpoint/2010/main" val="1684024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Tribunal found deliberate misconduct and imposed £14m penalty</a:t>
            </a:r>
          </a:p>
          <a:p>
            <a:r>
              <a:rPr lang="en-GB" dirty="0" smtClean="0"/>
              <a:t>Deloitte appealed</a:t>
            </a:r>
          </a:p>
          <a:p>
            <a:r>
              <a:rPr lang="en-GB" dirty="0" smtClean="0"/>
              <a:t>Appeal allowed in part and penalty reduced to £3m</a:t>
            </a:r>
          </a:p>
          <a:p>
            <a:endParaRPr lang="en-GB" dirty="0"/>
          </a:p>
        </p:txBody>
      </p:sp>
      <p:sp>
        <p:nvSpPr>
          <p:cNvPr id="3" name="Subtitle 2"/>
          <p:cNvSpPr>
            <a:spLocks noGrp="1"/>
          </p:cNvSpPr>
          <p:nvPr>
            <p:ph type="subTitle" idx="10"/>
          </p:nvPr>
        </p:nvSpPr>
        <p:spPr/>
        <p:txBody>
          <a:bodyPr/>
          <a:lstStyle/>
          <a:p>
            <a:r>
              <a:rPr lang="en-GB" dirty="0" smtClean="0"/>
              <a:t>M G Rover</a:t>
            </a:r>
            <a:endParaRPr lang="en-GB" dirty="0"/>
          </a:p>
        </p:txBody>
      </p:sp>
      <p:sp>
        <p:nvSpPr>
          <p:cNvPr id="4" name="Title 3"/>
          <p:cNvSpPr>
            <a:spLocks noGrp="1"/>
          </p:cNvSpPr>
          <p:nvPr>
            <p:ph type="title"/>
          </p:nvPr>
        </p:nvSpPr>
        <p:spPr/>
        <p:txBody>
          <a:bodyPr/>
          <a:lstStyle/>
          <a:p>
            <a:r>
              <a:rPr lang="en-GB" dirty="0" smtClean="0"/>
              <a:t>Background</a:t>
            </a:r>
            <a:endParaRPr lang="en-GB" dirty="0"/>
          </a:p>
        </p:txBody>
      </p:sp>
    </p:spTree>
    <p:extLst>
      <p:ext uri="{BB962C8B-B14F-4D97-AF65-F5344CB8AC3E}">
        <p14:creationId xmlns:p14="http://schemas.microsoft.com/office/powerpoint/2010/main" val="1023591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000" dirty="0" smtClean="0"/>
              <a:t>The misconduct charges arose from the advice given by Deloitte to the Phoenix Four in their personal capacity in relation to:</a:t>
            </a:r>
          </a:p>
          <a:p>
            <a:pPr lvl="1"/>
            <a:r>
              <a:rPr lang="en-GB" sz="1800" u="sng" dirty="0" smtClean="0"/>
              <a:t>Project Platinum </a:t>
            </a:r>
            <a:r>
              <a:rPr lang="en-GB" sz="1800" dirty="0" smtClean="0"/>
              <a:t>– a scheme which related to the sale of MG Rover’s car loan book; and </a:t>
            </a:r>
          </a:p>
          <a:p>
            <a:pPr lvl="1"/>
            <a:r>
              <a:rPr lang="en-GB" sz="1800" u="sng" dirty="0" smtClean="0"/>
              <a:t>Project Aircraft</a:t>
            </a:r>
            <a:r>
              <a:rPr lang="en-GB" sz="1800" dirty="0" smtClean="0"/>
              <a:t> – a scheme to generate returns from MG Rover’s tax losses.</a:t>
            </a:r>
          </a:p>
          <a:p>
            <a:pPr lvl="1"/>
            <a:endParaRPr lang="en-GB" sz="1800" dirty="0" smtClean="0"/>
          </a:p>
          <a:p>
            <a:r>
              <a:rPr lang="en-GB" sz="2000" dirty="0" smtClean="0"/>
              <a:t>As a result of these schemes, the Phoenix Four received a personal benefit of £40m, notwithstanding the failure of MG Rover</a:t>
            </a:r>
          </a:p>
          <a:p>
            <a:pPr lvl="1"/>
            <a:endParaRPr lang="en-GB" dirty="0" smtClean="0"/>
          </a:p>
          <a:p>
            <a:pPr lvl="1"/>
            <a:endParaRPr lang="en-GB" dirty="0"/>
          </a:p>
        </p:txBody>
      </p:sp>
      <p:sp>
        <p:nvSpPr>
          <p:cNvPr id="3" name="Subtitle 2"/>
          <p:cNvSpPr>
            <a:spLocks noGrp="1"/>
          </p:cNvSpPr>
          <p:nvPr>
            <p:ph type="subTitle" idx="10"/>
          </p:nvPr>
        </p:nvSpPr>
        <p:spPr/>
        <p:txBody>
          <a:bodyPr/>
          <a:lstStyle/>
          <a:p>
            <a:r>
              <a:rPr lang="en-GB" dirty="0" smtClean="0"/>
              <a:t>M G Rover	</a:t>
            </a:r>
            <a:endParaRPr lang="en-GB" dirty="0"/>
          </a:p>
        </p:txBody>
      </p:sp>
      <p:sp>
        <p:nvSpPr>
          <p:cNvPr id="4" name="Title 3"/>
          <p:cNvSpPr>
            <a:spLocks noGrp="1"/>
          </p:cNvSpPr>
          <p:nvPr>
            <p:ph type="title"/>
          </p:nvPr>
        </p:nvSpPr>
        <p:spPr/>
        <p:txBody>
          <a:bodyPr/>
          <a:lstStyle/>
          <a:p>
            <a:r>
              <a:rPr lang="en-GB" dirty="0" smtClean="0"/>
              <a:t>The Misconduct Charges</a:t>
            </a:r>
            <a:endParaRPr lang="en-GB" dirty="0"/>
          </a:p>
        </p:txBody>
      </p:sp>
    </p:spTree>
    <p:extLst>
      <p:ext uri="{BB962C8B-B14F-4D97-AF65-F5344CB8AC3E}">
        <p14:creationId xmlns:p14="http://schemas.microsoft.com/office/powerpoint/2010/main" val="16623948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000" dirty="0" smtClean="0"/>
              <a:t>The importance of the disciplinary proceedings arises from the debate and findings in relation to the charge that Deloitte failed to have proper regard to the Public Interest</a:t>
            </a:r>
          </a:p>
          <a:p>
            <a:endParaRPr lang="en-GB" sz="2000" dirty="0" smtClean="0"/>
          </a:p>
          <a:p>
            <a:r>
              <a:rPr lang="en-GB" sz="2000" dirty="0" smtClean="0"/>
              <a:t>The applicable ICAEW Ethical Guides (2000 and 2002) contained</a:t>
            </a:r>
          </a:p>
          <a:p>
            <a:pPr lvl="1"/>
            <a:r>
              <a:rPr lang="en-GB" sz="1800" dirty="0" smtClean="0"/>
              <a:t>A Fundamental Principle of Objectivity</a:t>
            </a:r>
          </a:p>
          <a:p>
            <a:pPr lvl="1"/>
            <a:r>
              <a:rPr lang="en-GB" sz="1800" dirty="0" smtClean="0"/>
              <a:t>Guidance (to help members fulfil Fundamental Principles) advising Members to consider, inter alia, </a:t>
            </a:r>
            <a:r>
              <a:rPr lang="en-GB" sz="1800" i="1" dirty="0" smtClean="0"/>
              <a:t>“The Public Interest and its bearing on work”</a:t>
            </a:r>
            <a:r>
              <a:rPr lang="en-GB" sz="1800" dirty="0" smtClean="0"/>
              <a:t>   </a:t>
            </a:r>
          </a:p>
        </p:txBody>
      </p:sp>
      <p:sp>
        <p:nvSpPr>
          <p:cNvPr id="3" name="Subtitle 2"/>
          <p:cNvSpPr>
            <a:spLocks noGrp="1"/>
          </p:cNvSpPr>
          <p:nvPr>
            <p:ph type="subTitle" idx="10"/>
          </p:nvPr>
        </p:nvSpPr>
        <p:spPr/>
        <p:txBody>
          <a:bodyPr/>
          <a:lstStyle/>
          <a:p>
            <a:r>
              <a:rPr lang="en-GB" dirty="0" smtClean="0"/>
              <a:t>M G Rover</a:t>
            </a:r>
            <a:endParaRPr lang="en-GB" dirty="0"/>
          </a:p>
        </p:txBody>
      </p:sp>
      <p:sp>
        <p:nvSpPr>
          <p:cNvPr id="4" name="Title 3"/>
          <p:cNvSpPr>
            <a:spLocks noGrp="1"/>
          </p:cNvSpPr>
          <p:nvPr>
            <p:ph type="title"/>
          </p:nvPr>
        </p:nvSpPr>
        <p:spPr/>
        <p:txBody>
          <a:bodyPr/>
          <a:lstStyle/>
          <a:p>
            <a:r>
              <a:rPr lang="en-GB" dirty="0" smtClean="0"/>
              <a:t>The Misconduct Charges</a:t>
            </a:r>
            <a:endParaRPr lang="en-GB" dirty="0"/>
          </a:p>
        </p:txBody>
      </p:sp>
    </p:spTree>
    <p:extLst>
      <p:ext uri="{BB962C8B-B14F-4D97-AF65-F5344CB8AC3E}">
        <p14:creationId xmlns:p14="http://schemas.microsoft.com/office/powerpoint/2010/main" val="2515407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200" dirty="0" smtClean="0"/>
              <a:t>The Guides contained advice </a:t>
            </a:r>
            <a:r>
              <a:rPr lang="en-GB" sz="2200" dirty="0"/>
              <a:t>on how to assess the public </a:t>
            </a:r>
            <a:r>
              <a:rPr lang="en-GB" sz="2200" dirty="0" smtClean="0"/>
              <a:t>interest</a:t>
            </a:r>
            <a:endParaRPr lang="en-GB" sz="2200" dirty="0"/>
          </a:p>
          <a:p>
            <a:pPr lvl="1"/>
            <a:r>
              <a:rPr lang="en-GB" sz="1800" dirty="0"/>
              <a:t>“The public interest should be a factor which all members should bear in mind when accepting any assignment or </a:t>
            </a:r>
            <a:r>
              <a:rPr lang="en-GB" sz="1800" dirty="0" smtClean="0"/>
              <a:t>appointment</a:t>
            </a:r>
          </a:p>
          <a:p>
            <a:r>
              <a:rPr lang="en-GB" sz="2200" dirty="0" smtClean="0"/>
              <a:t>The disciplinary charges focussed on the failure of Deloitte </a:t>
            </a:r>
            <a:r>
              <a:rPr lang="en-GB" sz="2200" i="1" dirty="0" smtClean="0"/>
              <a:t>“adequately to consider the public interest before accepting or continuing their engagement in relation to Project [Platinum] (in particular as corporate advisers to the Phoenix Four)</a:t>
            </a:r>
          </a:p>
          <a:p>
            <a:pPr marL="0" indent="0">
              <a:buNone/>
            </a:pPr>
            <a:r>
              <a:rPr lang="en-GB" sz="2200" i="1" dirty="0" smtClean="0"/>
              <a:t> </a:t>
            </a:r>
            <a:endParaRPr lang="en-GB" sz="2200" dirty="0"/>
          </a:p>
          <a:p>
            <a:endParaRPr lang="en-GB" dirty="0"/>
          </a:p>
        </p:txBody>
      </p:sp>
      <p:sp>
        <p:nvSpPr>
          <p:cNvPr id="3" name="Subtitle 2"/>
          <p:cNvSpPr>
            <a:spLocks noGrp="1"/>
          </p:cNvSpPr>
          <p:nvPr>
            <p:ph type="subTitle" idx="10"/>
          </p:nvPr>
        </p:nvSpPr>
        <p:spPr/>
        <p:txBody>
          <a:bodyPr/>
          <a:lstStyle/>
          <a:p>
            <a:r>
              <a:rPr lang="en-GB" dirty="0" smtClean="0"/>
              <a:t>M G Rover	</a:t>
            </a:r>
            <a:endParaRPr lang="en-GB" dirty="0"/>
          </a:p>
        </p:txBody>
      </p:sp>
      <p:sp>
        <p:nvSpPr>
          <p:cNvPr id="4" name="Title 3"/>
          <p:cNvSpPr>
            <a:spLocks noGrp="1"/>
          </p:cNvSpPr>
          <p:nvPr>
            <p:ph type="title"/>
          </p:nvPr>
        </p:nvSpPr>
        <p:spPr/>
        <p:txBody>
          <a:bodyPr/>
          <a:lstStyle/>
          <a:p>
            <a:r>
              <a:rPr lang="en-GB" dirty="0" smtClean="0"/>
              <a:t>The Misconduct Charges</a:t>
            </a:r>
            <a:endParaRPr lang="en-GB" dirty="0"/>
          </a:p>
        </p:txBody>
      </p:sp>
    </p:spTree>
    <p:extLst>
      <p:ext uri="{BB962C8B-B14F-4D97-AF65-F5344CB8AC3E}">
        <p14:creationId xmlns:p14="http://schemas.microsoft.com/office/powerpoint/2010/main" val="402038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000" dirty="0" smtClean="0"/>
              <a:t>The factors to be taken into account should have included:</a:t>
            </a:r>
          </a:p>
          <a:p>
            <a:pPr lvl="1"/>
            <a:r>
              <a:rPr lang="en-GB" sz="1800" dirty="0" smtClean="0"/>
              <a:t>Phoenix Four was receiving public (Government) support</a:t>
            </a:r>
          </a:p>
          <a:p>
            <a:pPr lvl="1"/>
            <a:r>
              <a:rPr lang="en-GB" sz="1800" dirty="0" smtClean="0"/>
              <a:t>Funds were needed to ensure the solvency of MG Rover</a:t>
            </a:r>
          </a:p>
          <a:p>
            <a:pPr lvl="1"/>
            <a:r>
              <a:rPr lang="en-GB" sz="1800" dirty="0" smtClean="0"/>
              <a:t>Employees </a:t>
            </a:r>
            <a:r>
              <a:rPr lang="en-GB" sz="1800" dirty="0" err="1" smtClean="0"/>
              <a:t>etc</a:t>
            </a:r>
            <a:r>
              <a:rPr lang="en-GB" sz="1800" dirty="0" smtClean="0"/>
              <a:t> had a financial interest in MG Rover’s survival</a:t>
            </a:r>
          </a:p>
          <a:p>
            <a:pPr lvl="1"/>
            <a:r>
              <a:rPr lang="en-GB" sz="1800" dirty="0" smtClean="0"/>
              <a:t>Deloitte was, or was perceived to be acting on behalf of MG Rover for the public good (see public statements)</a:t>
            </a:r>
          </a:p>
          <a:p>
            <a:pPr lvl="1"/>
            <a:r>
              <a:rPr lang="en-GB" sz="1800" dirty="0" smtClean="0"/>
              <a:t>Contrary to the statements by the Phoenix Four and Deloitte, the two transactions were being used to generate substantial profits for the Phoenix Four</a:t>
            </a:r>
            <a:endParaRPr lang="en-GB" sz="1800" dirty="0"/>
          </a:p>
        </p:txBody>
      </p:sp>
      <p:sp>
        <p:nvSpPr>
          <p:cNvPr id="3" name="Subtitle 2"/>
          <p:cNvSpPr>
            <a:spLocks noGrp="1"/>
          </p:cNvSpPr>
          <p:nvPr>
            <p:ph type="subTitle" idx="10"/>
          </p:nvPr>
        </p:nvSpPr>
        <p:spPr/>
        <p:txBody>
          <a:bodyPr/>
          <a:lstStyle/>
          <a:p>
            <a:r>
              <a:rPr lang="en-GB" dirty="0" smtClean="0"/>
              <a:t>M G Rover	</a:t>
            </a:r>
            <a:endParaRPr lang="en-GB" dirty="0"/>
          </a:p>
        </p:txBody>
      </p:sp>
      <p:sp>
        <p:nvSpPr>
          <p:cNvPr id="4" name="Title 3"/>
          <p:cNvSpPr>
            <a:spLocks noGrp="1"/>
          </p:cNvSpPr>
          <p:nvPr>
            <p:ph type="title"/>
          </p:nvPr>
        </p:nvSpPr>
        <p:spPr/>
        <p:txBody>
          <a:bodyPr/>
          <a:lstStyle/>
          <a:p>
            <a:r>
              <a:rPr lang="en-GB" dirty="0" smtClean="0"/>
              <a:t>The Misconduct Charges</a:t>
            </a:r>
            <a:endParaRPr lang="en-GB" dirty="0"/>
          </a:p>
        </p:txBody>
      </p:sp>
    </p:spTree>
    <p:extLst>
      <p:ext uri="{BB962C8B-B14F-4D97-AF65-F5344CB8AC3E}">
        <p14:creationId xmlns:p14="http://schemas.microsoft.com/office/powerpoint/2010/main" val="2119396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Deloitte argued that</a:t>
            </a:r>
          </a:p>
          <a:p>
            <a:pPr lvl="1"/>
            <a:r>
              <a:rPr lang="en-GB" dirty="0" smtClean="0"/>
              <a:t>It was not required to consider the public interest </a:t>
            </a:r>
          </a:p>
          <a:p>
            <a:pPr lvl="2"/>
            <a:r>
              <a:rPr lang="en-GB" dirty="0"/>
              <a:t>T</a:t>
            </a:r>
            <a:r>
              <a:rPr lang="en-GB" dirty="0" smtClean="0"/>
              <a:t>hat MG Rover was a private company controlled by entrepreneurs who were entitled to make profit</a:t>
            </a:r>
          </a:p>
          <a:p>
            <a:pPr lvl="1"/>
            <a:r>
              <a:rPr lang="en-GB" dirty="0" smtClean="0"/>
              <a:t>The public interest was fulfilled by it carrying out its duties robustly representing its clients</a:t>
            </a:r>
          </a:p>
          <a:p>
            <a:pPr lvl="1"/>
            <a:r>
              <a:rPr lang="en-GB" dirty="0" smtClean="0"/>
              <a:t>The case against it represented a dramatic and retrospective alteration of the basis on which accountants act for their clients</a:t>
            </a:r>
          </a:p>
          <a:p>
            <a:pPr marL="694944" lvl="2" indent="0">
              <a:buNone/>
            </a:pPr>
            <a:r>
              <a:rPr lang="en-GB" dirty="0" smtClean="0"/>
              <a:t> </a:t>
            </a:r>
            <a:br>
              <a:rPr lang="en-GB" dirty="0" smtClean="0"/>
            </a:br>
            <a:endParaRPr lang="en-GB" dirty="0"/>
          </a:p>
        </p:txBody>
      </p:sp>
      <p:sp>
        <p:nvSpPr>
          <p:cNvPr id="3" name="Subtitle 2"/>
          <p:cNvSpPr>
            <a:spLocks noGrp="1"/>
          </p:cNvSpPr>
          <p:nvPr>
            <p:ph type="subTitle" idx="10"/>
          </p:nvPr>
        </p:nvSpPr>
        <p:spPr/>
        <p:txBody>
          <a:bodyPr/>
          <a:lstStyle/>
          <a:p>
            <a:r>
              <a:rPr lang="en-GB" dirty="0" smtClean="0"/>
              <a:t>M G Rover	</a:t>
            </a:r>
            <a:endParaRPr lang="en-GB" dirty="0"/>
          </a:p>
        </p:txBody>
      </p:sp>
      <p:sp>
        <p:nvSpPr>
          <p:cNvPr id="4" name="Title 3"/>
          <p:cNvSpPr>
            <a:spLocks noGrp="1"/>
          </p:cNvSpPr>
          <p:nvPr>
            <p:ph type="title"/>
          </p:nvPr>
        </p:nvSpPr>
        <p:spPr/>
        <p:txBody>
          <a:bodyPr/>
          <a:lstStyle/>
          <a:p>
            <a:r>
              <a:rPr lang="en-GB" dirty="0" smtClean="0"/>
              <a:t>The Misconduct Charges		</a:t>
            </a:r>
            <a:endParaRPr lang="en-GB" dirty="0"/>
          </a:p>
        </p:txBody>
      </p:sp>
    </p:spTree>
    <p:extLst>
      <p:ext uri="{BB962C8B-B14F-4D97-AF65-F5344CB8AC3E}">
        <p14:creationId xmlns:p14="http://schemas.microsoft.com/office/powerpoint/2010/main" val="3756098298"/>
      </p:ext>
    </p:extLst>
  </p:cSld>
  <p:clrMapOvr>
    <a:masterClrMapping/>
  </p:clrMapOvr>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1167</Words>
  <Application>Microsoft Office PowerPoint</Application>
  <PresentationFormat>On-screen Show (16:9)</PresentationFormat>
  <Paragraphs>108</Paragraphs>
  <Slides>18</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ＭＳ Ｐゴシック</vt:lpstr>
      <vt:lpstr>ＭＳ Ｐゴシック</vt:lpstr>
      <vt:lpstr>Arial</vt:lpstr>
      <vt:lpstr>Bauer Bodoni Std</vt:lpstr>
      <vt:lpstr>Calibri</vt:lpstr>
      <vt:lpstr>ヒラギノ角ゴ Pro W3</vt:lpstr>
      <vt:lpstr>IESBA_Powerpoint_template_GREEN RIBBON_WIDESCREEN</vt:lpstr>
      <vt:lpstr>M G Rover and the Public Interest</vt:lpstr>
      <vt:lpstr>Background</vt:lpstr>
      <vt:lpstr>Background</vt:lpstr>
      <vt:lpstr>Background</vt:lpstr>
      <vt:lpstr>The Misconduct Charges</vt:lpstr>
      <vt:lpstr>The Misconduct Charges</vt:lpstr>
      <vt:lpstr>The Misconduct Charges</vt:lpstr>
      <vt:lpstr>The Misconduct Charges</vt:lpstr>
      <vt:lpstr>The Misconduct Charges  </vt:lpstr>
      <vt:lpstr>The Misconduct Charges</vt:lpstr>
      <vt:lpstr>The Disciplinary Tribunal</vt:lpstr>
      <vt:lpstr>The Appeal Tribunal</vt:lpstr>
      <vt:lpstr>The Appeal Tribunal</vt:lpstr>
      <vt:lpstr>The Appeal Tribunal</vt:lpstr>
      <vt:lpstr>Reflections</vt:lpstr>
      <vt:lpstr>Reflections</vt:lpstr>
      <vt:lpstr>Conclusion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 G Rover and the Public Interest</dc:title>
  <dc:creator>Ken Siong</dc:creator>
  <cp:lastModifiedBy>Asteway Tilahun</cp:lastModifiedBy>
  <cp:revision>3</cp:revision>
  <dcterms:modified xsi:type="dcterms:W3CDTF">2015-07-01T14:20:21Z</dcterms:modified>
</cp:coreProperties>
</file>