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16"/>
  </p:notesMasterIdLst>
  <p:sldIdLst>
    <p:sldId id="267" r:id="rId2"/>
    <p:sldId id="311" r:id="rId3"/>
    <p:sldId id="290" r:id="rId4"/>
    <p:sldId id="313" r:id="rId5"/>
    <p:sldId id="315" r:id="rId6"/>
    <p:sldId id="303" r:id="rId7"/>
    <p:sldId id="293" r:id="rId8"/>
    <p:sldId id="314" r:id="rId9"/>
    <p:sldId id="307" r:id="rId10"/>
    <p:sldId id="316" r:id="rId11"/>
    <p:sldId id="317" r:id="rId12"/>
    <p:sldId id="318" r:id="rId13"/>
    <p:sldId id="319" r:id="rId14"/>
    <p:sldId id="281" r:id="rId15"/>
  </p:sldIdLst>
  <p:sldSz cx="9144000" cy="5143500" type="screen16x9"/>
  <p:notesSz cx="7010400" cy="92964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93">
          <p15:clr>
            <a:srgbClr val="A4A3A4"/>
          </p15:clr>
        </p15:guide>
        <p15:guide id="2" orient="horz" pos="295">
          <p15:clr>
            <a:srgbClr val="A4A3A4"/>
          </p15:clr>
        </p15:guide>
        <p15:guide id="3" orient="horz" pos="850">
          <p15:clr>
            <a:srgbClr val="A4A3A4"/>
          </p15:clr>
        </p15:guide>
        <p15:guide id="4" orient="horz" pos="2784">
          <p15:clr>
            <a:srgbClr val="A4A3A4"/>
          </p15:clr>
        </p15:guide>
        <p15:guide id="5"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Dunning" initials="C" lastIdx="3" clrIdx="0">
    <p:extLst/>
  </p:cmAuthor>
  <p:cmAuthor id="2" name="Shirley Sommer" initials="SS" lastIdx="11"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276D"/>
    <a:srgbClr val="595959"/>
    <a:srgbClr val="12A9D9"/>
    <a:srgbClr val="013C80"/>
    <a:srgbClr val="2D8EC2"/>
    <a:srgbClr val="68B133"/>
    <a:srgbClr val="168136"/>
    <a:srgbClr val="D53D20"/>
    <a:srgbClr val="D56229"/>
    <a:srgbClr val="E58D2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59" autoAdjust="0"/>
    <p:restoredTop sz="86482" autoAdjust="0"/>
  </p:normalViewPr>
  <p:slideViewPr>
    <p:cSldViewPr showGuides="1">
      <p:cViewPr varScale="1">
        <p:scale>
          <a:sx n="88" d="100"/>
          <a:sy n="88" d="100"/>
        </p:scale>
        <p:origin x="998" y="62"/>
      </p:cViewPr>
      <p:guideLst>
        <p:guide orient="horz" pos="1493"/>
        <p:guide orient="horz" pos="295"/>
        <p:guide orient="horz" pos="850"/>
        <p:guide orient="horz" pos="2784"/>
        <p:guide pos="2880"/>
      </p:guideLst>
    </p:cSldViewPr>
  </p:slideViewPr>
  <p:outlineViewPr>
    <p:cViewPr>
      <p:scale>
        <a:sx n="33" d="100"/>
        <a:sy n="33" d="100"/>
      </p:scale>
      <p:origin x="0" y="108"/>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84" d="100"/>
          <a:sy n="84" d="100"/>
        </p:scale>
        <p:origin x="3126" y="4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wrap="square" lIns="93177" tIns="46589" rIns="93177" bIns="46589" numCol="1" anchor="t" anchorCtr="0" compatLnSpc="1">
            <a:prstTxWarp prst="textNoShape">
              <a:avLst/>
            </a:prstTxWarp>
          </a:bodyPr>
          <a:lstStyle>
            <a:lvl1pPr algn="r">
              <a:defRPr sz="1200"/>
            </a:lvl1pPr>
          </a:lstStyle>
          <a:p>
            <a:pPr>
              <a:defRPr/>
            </a:pPr>
            <a:fld id="{B12CF44F-EFC8-E748-80EB-4ED396B872D8}" type="datetime1">
              <a:rPr lang="en-US"/>
              <a:pPr>
                <a:defRPr/>
              </a:pPr>
              <a:t>6/25/2015</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wrap="square" lIns="93177" tIns="46589" rIns="93177" bIns="46589"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a:t>
            </a:fld>
            <a:endParaRPr lang="en-US"/>
          </a:p>
        </p:txBody>
      </p:sp>
    </p:spTree>
    <p:extLst>
      <p:ext uri="{BB962C8B-B14F-4D97-AF65-F5344CB8AC3E}">
        <p14:creationId xmlns:p14="http://schemas.microsoft.com/office/powerpoint/2010/main" val="21192628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0" indent="0" eaLnBrk="1" hangingPunct="1">
              <a:spcBef>
                <a:spcPct val="0"/>
              </a:spcBef>
              <a:buFont typeface="Arial" panose="020B0604020202020204" pitchFamily="34" charset="0"/>
              <a:buNone/>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066" indent="-291179">
              <a:defRPr sz="2400">
                <a:solidFill>
                  <a:schemeClr val="tx1"/>
                </a:solidFill>
                <a:latin typeface="Arial" charset="0"/>
                <a:ea typeface="ヒラギノ角ゴ Pro W3" charset="0"/>
                <a:cs typeface="ヒラギノ角ゴ Pro W3" charset="0"/>
              </a:defRPr>
            </a:lvl2pPr>
            <a:lvl3pPr marL="1164717" indent="-232943">
              <a:defRPr sz="2400">
                <a:solidFill>
                  <a:schemeClr val="tx1"/>
                </a:solidFill>
                <a:latin typeface="Arial" charset="0"/>
                <a:ea typeface="ヒラギノ角ゴ Pro W3" charset="0"/>
                <a:cs typeface="ヒラギノ角ゴ Pro W3" charset="0"/>
              </a:defRPr>
            </a:lvl3pPr>
            <a:lvl4pPr marL="1630604" indent="-232943">
              <a:defRPr sz="2400">
                <a:solidFill>
                  <a:schemeClr val="tx1"/>
                </a:solidFill>
                <a:latin typeface="Arial" charset="0"/>
                <a:ea typeface="ヒラギノ角ゴ Pro W3" charset="0"/>
                <a:cs typeface="ヒラギノ角ゴ Pro W3" charset="0"/>
              </a:defRPr>
            </a:lvl4pPr>
            <a:lvl5pPr marL="2096491" indent="-232943">
              <a:defRPr sz="2400">
                <a:solidFill>
                  <a:schemeClr val="tx1"/>
                </a:solidFill>
                <a:latin typeface="Arial" charset="0"/>
                <a:ea typeface="ヒラギノ角ゴ Pro W3" charset="0"/>
                <a:cs typeface="ヒラギノ角ゴ Pro W3" charset="0"/>
              </a:defRPr>
            </a:lvl5pPr>
            <a:lvl6pPr marL="2562377"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28264"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4151"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0038"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10</a:t>
            </a:fld>
            <a:endParaRPr lang="en-US" sz="1200"/>
          </a:p>
        </p:txBody>
      </p:sp>
    </p:spTree>
    <p:extLst>
      <p:ext uri="{BB962C8B-B14F-4D97-AF65-F5344CB8AC3E}">
        <p14:creationId xmlns:p14="http://schemas.microsoft.com/office/powerpoint/2010/main" val="3195440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0" indent="0" eaLnBrk="1" hangingPunct="1">
              <a:spcBef>
                <a:spcPct val="0"/>
              </a:spcBef>
              <a:buFont typeface="Arial" panose="020B0604020202020204" pitchFamily="34" charset="0"/>
              <a:buNone/>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066" indent="-291179">
              <a:defRPr sz="2400">
                <a:solidFill>
                  <a:schemeClr val="tx1"/>
                </a:solidFill>
                <a:latin typeface="Arial" charset="0"/>
                <a:ea typeface="ヒラギノ角ゴ Pro W3" charset="0"/>
                <a:cs typeface="ヒラギノ角ゴ Pro W3" charset="0"/>
              </a:defRPr>
            </a:lvl2pPr>
            <a:lvl3pPr marL="1164717" indent="-232943">
              <a:defRPr sz="2400">
                <a:solidFill>
                  <a:schemeClr val="tx1"/>
                </a:solidFill>
                <a:latin typeface="Arial" charset="0"/>
                <a:ea typeface="ヒラギノ角ゴ Pro W3" charset="0"/>
                <a:cs typeface="ヒラギノ角ゴ Pro W3" charset="0"/>
              </a:defRPr>
            </a:lvl3pPr>
            <a:lvl4pPr marL="1630604" indent="-232943">
              <a:defRPr sz="2400">
                <a:solidFill>
                  <a:schemeClr val="tx1"/>
                </a:solidFill>
                <a:latin typeface="Arial" charset="0"/>
                <a:ea typeface="ヒラギノ角ゴ Pro W3" charset="0"/>
                <a:cs typeface="ヒラギノ角ゴ Pro W3" charset="0"/>
              </a:defRPr>
            </a:lvl4pPr>
            <a:lvl5pPr marL="2096491" indent="-232943">
              <a:defRPr sz="2400">
                <a:solidFill>
                  <a:schemeClr val="tx1"/>
                </a:solidFill>
                <a:latin typeface="Arial" charset="0"/>
                <a:ea typeface="ヒラギノ角ゴ Pro W3" charset="0"/>
                <a:cs typeface="ヒラギノ角ゴ Pro W3" charset="0"/>
              </a:defRPr>
            </a:lvl5pPr>
            <a:lvl6pPr marL="2562377"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28264"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4151"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0038"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11</a:t>
            </a:fld>
            <a:endParaRPr lang="en-US" sz="1200"/>
          </a:p>
        </p:txBody>
      </p:sp>
    </p:spTree>
    <p:extLst>
      <p:ext uri="{BB962C8B-B14F-4D97-AF65-F5344CB8AC3E}">
        <p14:creationId xmlns:p14="http://schemas.microsoft.com/office/powerpoint/2010/main" val="22005906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0" indent="0" eaLnBrk="1" hangingPunct="1">
              <a:spcBef>
                <a:spcPct val="0"/>
              </a:spcBef>
              <a:buFont typeface="Arial" panose="020B0604020202020204" pitchFamily="34" charset="0"/>
              <a:buNone/>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066" indent="-291179">
              <a:defRPr sz="2400">
                <a:solidFill>
                  <a:schemeClr val="tx1"/>
                </a:solidFill>
                <a:latin typeface="Arial" charset="0"/>
                <a:ea typeface="ヒラギノ角ゴ Pro W3" charset="0"/>
                <a:cs typeface="ヒラギノ角ゴ Pro W3" charset="0"/>
              </a:defRPr>
            </a:lvl2pPr>
            <a:lvl3pPr marL="1164717" indent="-232943">
              <a:defRPr sz="2400">
                <a:solidFill>
                  <a:schemeClr val="tx1"/>
                </a:solidFill>
                <a:latin typeface="Arial" charset="0"/>
                <a:ea typeface="ヒラギノ角ゴ Pro W3" charset="0"/>
                <a:cs typeface="ヒラギノ角ゴ Pro W3" charset="0"/>
              </a:defRPr>
            </a:lvl3pPr>
            <a:lvl4pPr marL="1630604" indent="-232943">
              <a:defRPr sz="2400">
                <a:solidFill>
                  <a:schemeClr val="tx1"/>
                </a:solidFill>
                <a:latin typeface="Arial" charset="0"/>
                <a:ea typeface="ヒラギノ角ゴ Pro W3" charset="0"/>
                <a:cs typeface="ヒラギノ角ゴ Pro W3" charset="0"/>
              </a:defRPr>
            </a:lvl4pPr>
            <a:lvl5pPr marL="2096491" indent="-232943">
              <a:defRPr sz="2400">
                <a:solidFill>
                  <a:schemeClr val="tx1"/>
                </a:solidFill>
                <a:latin typeface="Arial" charset="0"/>
                <a:ea typeface="ヒラギノ角ゴ Pro W3" charset="0"/>
                <a:cs typeface="ヒラギノ角ゴ Pro W3" charset="0"/>
              </a:defRPr>
            </a:lvl5pPr>
            <a:lvl6pPr marL="2562377"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28264"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4151"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0038"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12</a:t>
            </a:fld>
            <a:endParaRPr lang="en-US" sz="1200"/>
          </a:p>
        </p:txBody>
      </p:sp>
    </p:spTree>
    <p:extLst>
      <p:ext uri="{BB962C8B-B14F-4D97-AF65-F5344CB8AC3E}">
        <p14:creationId xmlns:p14="http://schemas.microsoft.com/office/powerpoint/2010/main" val="32041418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0" indent="0" eaLnBrk="1" hangingPunct="1">
              <a:spcBef>
                <a:spcPct val="0"/>
              </a:spcBef>
              <a:buFont typeface="Arial" panose="020B0604020202020204" pitchFamily="34" charset="0"/>
              <a:buNone/>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066" indent="-291179">
              <a:defRPr sz="2400">
                <a:solidFill>
                  <a:schemeClr val="tx1"/>
                </a:solidFill>
                <a:latin typeface="Arial" charset="0"/>
                <a:ea typeface="ヒラギノ角ゴ Pro W3" charset="0"/>
                <a:cs typeface="ヒラギノ角ゴ Pro W3" charset="0"/>
              </a:defRPr>
            </a:lvl2pPr>
            <a:lvl3pPr marL="1164717" indent="-232943">
              <a:defRPr sz="2400">
                <a:solidFill>
                  <a:schemeClr val="tx1"/>
                </a:solidFill>
                <a:latin typeface="Arial" charset="0"/>
                <a:ea typeface="ヒラギノ角ゴ Pro W3" charset="0"/>
                <a:cs typeface="ヒラギノ角ゴ Pro W3" charset="0"/>
              </a:defRPr>
            </a:lvl3pPr>
            <a:lvl4pPr marL="1630604" indent="-232943">
              <a:defRPr sz="2400">
                <a:solidFill>
                  <a:schemeClr val="tx1"/>
                </a:solidFill>
                <a:latin typeface="Arial" charset="0"/>
                <a:ea typeface="ヒラギノ角ゴ Pro W3" charset="0"/>
                <a:cs typeface="ヒラギノ角ゴ Pro W3" charset="0"/>
              </a:defRPr>
            </a:lvl4pPr>
            <a:lvl5pPr marL="2096491" indent="-232943">
              <a:defRPr sz="2400">
                <a:solidFill>
                  <a:schemeClr val="tx1"/>
                </a:solidFill>
                <a:latin typeface="Arial" charset="0"/>
                <a:ea typeface="ヒラギノ角ゴ Pro W3" charset="0"/>
                <a:cs typeface="ヒラギノ角ゴ Pro W3" charset="0"/>
              </a:defRPr>
            </a:lvl5pPr>
            <a:lvl6pPr marL="2562377"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28264"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4151"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0038"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13</a:t>
            </a:fld>
            <a:endParaRPr lang="en-US" sz="1200"/>
          </a:p>
        </p:txBody>
      </p:sp>
    </p:spTree>
    <p:extLst>
      <p:ext uri="{BB962C8B-B14F-4D97-AF65-F5344CB8AC3E}">
        <p14:creationId xmlns:p14="http://schemas.microsoft.com/office/powerpoint/2010/main" val="683833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0" indent="0" eaLnBrk="1" hangingPunct="1">
              <a:spcBef>
                <a:spcPct val="0"/>
              </a:spcBef>
              <a:buFont typeface="Arial" panose="020B0604020202020204" pitchFamily="34" charset="0"/>
              <a:buNone/>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066" indent="-291179">
              <a:defRPr sz="2400">
                <a:solidFill>
                  <a:schemeClr val="tx1"/>
                </a:solidFill>
                <a:latin typeface="Arial" charset="0"/>
                <a:ea typeface="ヒラギノ角ゴ Pro W3" charset="0"/>
                <a:cs typeface="ヒラギノ角ゴ Pro W3" charset="0"/>
              </a:defRPr>
            </a:lvl2pPr>
            <a:lvl3pPr marL="1164717" indent="-232943">
              <a:defRPr sz="2400">
                <a:solidFill>
                  <a:schemeClr val="tx1"/>
                </a:solidFill>
                <a:latin typeface="Arial" charset="0"/>
                <a:ea typeface="ヒラギノ角ゴ Pro W3" charset="0"/>
                <a:cs typeface="ヒラギノ角ゴ Pro W3" charset="0"/>
              </a:defRPr>
            </a:lvl3pPr>
            <a:lvl4pPr marL="1630604" indent="-232943">
              <a:defRPr sz="2400">
                <a:solidFill>
                  <a:schemeClr val="tx1"/>
                </a:solidFill>
                <a:latin typeface="Arial" charset="0"/>
                <a:ea typeface="ヒラギノ角ゴ Pro W3" charset="0"/>
                <a:cs typeface="ヒラギノ角ゴ Pro W3" charset="0"/>
              </a:defRPr>
            </a:lvl4pPr>
            <a:lvl5pPr marL="2096491" indent="-232943">
              <a:defRPr sz="2400">
                <a:solidFill>
                  <a:schemeClr val="tx1"/>
                </a:solidFill>
                <a:latin typeface="Arial" charset="0"/>
                <a:ea typeface="ヒラギノ角ゴ Pro W3" charset="0"/>
                <a:cs typeface="ヒラギノ角ゴ Pro W3" charset="0"/>
              </a:defRPr>
            </a:lvl5pPr>
            <a:lvl6pPr marL="2562377"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28264"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4151"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0038"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a:t>
            </a:fld>
            <a:endParaRPr lang="en-US" sz="1200"/>
          </a:p>
        </p:txBody>
      </p:sp>
    </p:spTree>
    <p:extLst>
      <p:ext uri="{BB962C8B-B14F-4D97-AF65-F5344CB8AC3E}">
        <p14:creationId xmlns:p14="http://schemas.microsoft.com/office/powerpoint/2010/main" val="817721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066" indent="-291179">
              <a:defRPr sz="2400">
                <a:solidFill>
                  <a:schemeClr val="tx1"/>
                </a:solidFill>
                <a:latin typeface="Arial" charset="0"/>
                <a:ea typeface="ヒラギノ角ゴ Pro W3" charset="0"/>
                <a:cs typeface="ヒラギノ角ゴ Pro W3" charset="0"/>
              </a:defRPr>
            </a:lvl2pPr>
            <a:lvl3pPr marL="1164717" indent="-232943">
              <a:defRPr sz="2400">
                <a:solidFill>
                  <a:schemeClr val="tx1"/>
                </a:solidFill>
                <a:latin typeface="Arial" charset="0"/>
                <a:ea typeface="ヒラギノ角ゴ Pro W3" charset="0"/>
                <a:cs typeface="ヒラギノ角ゴ Pro W3" charset="0"/>
              </a:defRPr>
            </a:lvl3pPr>
            <a:lvl4pPr marL="1630604" indent="-232943">
              <a:defRPr sz="2400">
                <a:solidFill>
                  <a:schemeClr val="tx1"/>
                </a:solidFill>
                <a:latin typeface="Arial" charset="0"/>
                <a:ea typeface="ヒラギノ角ゴ Pro W3" charset="0"/>
                <a:cs typeface="ヒラギノ角ゴ Pro W3" charset="0"/>
              </a:defRPr>
            </a:lvl4pPr>
            <a:lvl5pPr marL="2096491" indent="-232943">
              <a:defRPr sz="2400">
                <a:solidFill>
                  <a:schemeClr val="tx1"/>
                </a:solidFill>
                <a:latin typeface="Arial" charset="0"/>
                <a:ea typeface="ヒラギノ角ゴ Pro W3" charset="0"/>
                <a:cs typeface="ヒラギノ角ゴ Pro W3" charset="0"/>
              </a:defRPr>
            </a:lvl5pPr>
            <a:lvl6pPr marL="2562377"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28264"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4151"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0038"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3</a:t>
            </a:fld>
            <a:endParaRPr lang="en-US" sz="1200"/>
          </a:p>
        </p:txBody>
      </p:sp>
    </p:spTree>
    <p:extLst>
      <p:ext uri="{BB962C8B-B14F-4D97-AF65-F5344CB8AC3E}">
        <p14:creationId xmlns:p14="http://schemas.microsoft.com/office/powerpoint/2010/main" val="3907985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0" indent="0" eaLnBrk="1" hangingPunct="1">
              <a:spcBef>
                <a:spcPct val="0"/>
              </a:spcBef>
              <a:buFont typeface="Arial" panose="020B0604020202020204" pitchFamily="34" charset="0"/>
              <a:buNone/>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066" indent="-291179">
              <a:defRPr sz="2400">
                <a:solidFill>
                  <a:schemeClr val="tx1"/>
                </a:solidFill>
                <a:latin typeface="Arial" charset="0"/>
                <a:ea typeface="ヒラギノ角ゴ Pro W3" charset="0"/>
                <a:cs typeface="ヒラギノ角ゴ Pro W3" charset="0"/>
              </a:defRPr>
            </a:lvl2pPr>
            <a:lvl3pPr marL="1164717" indent="-232943">
              <a:defRPr sz="2400">
                <a:solidFill>
                  <a:schemeClr val="tx1"/>
                </a:solidFill>
                <a:latin typeface="Arial" charset="0"/>
                <a:ea typeface="ヒラギノ角ゴ Pro W3" charset="0"/>
                <a:cs typeface="ヒラギノ角ゴ Pro W3" charset="0"/>
              </a:defRPr>
            </a:lvl3pPr>
            <a:lvl4pPr marL="1630604" indent="-232943">
              <a:defRPr sz="2400">
                <a:solidFill>
                  <a:schemeClr val="tx1"/>
                </a:solidFill>
                <a:latin typeface="Arial" charset="0"/>
                <a:ea typeface="ヒラギノ角ゴ Pro W3" charset="0"/>
                <a:cs typeface="ヒラギノ角ゴ Pro W3" charset="0"/>
              </a:defRPr>
            </a:lvl4pPr>
            <a:lvl5pPr marL="2096491" indent="-232943">
              <a:defRPr sz="2400">
                <a:solidFill>
                  <a:schemeClr val="tx1"/>
                </a:solidFill>
                <a:latin typeface="Arial" charset="0"/>
                <a:ea typeface="ヒラギノ角ゴ Pro W3" charset="0"/>
                <a:cs typeface="ヒラギノ角ゴ Pro W3" charset="0"/>
              </a:defRPr>
            </a:lvl5pPr>
            <a:lvl6pPr marL="2562377"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28264"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4151"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0038"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4</a:t>
            </a:fld>
            <a:endParaRPr lang="en-US" sz="1200"/>
          </a:p>
        </p:txBody>
      </p:sp>
    </p:spTree>
    <p:extLst>
      <p:ext uri="{BB962C8B-B14F-4D97-AF65-F5344CB8AC3E}">
        <p14:creationId xmlns:p14="http://schemas.microsoft.com/office/powerpoint/2010/main" val="1906947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0" indent="0" eaLnBrk="1" hangingPunct="1">
              <a:spcBef>
                <a:spcPct val="0"/>
              </a:spcBef>
              <a:buFont typeface="Arial" panose="020B0604020202020204" pitchFamily="34" charset="0"/>
              <a:buNone/>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066" indent="-291179">
              <a:defRPr sz="2400">
                <a:solidFill>
                  <a:schemeClr val="tx1"/>
                </a:solidFill>
                <a:latin typeface="Arial" charset="0"/>
                <a:ea typeface="ヒラギノ角ゴ Pro W3" charset="0"/>
                <a:cs typeface="ヒラギノ角ゴ Pro W3" charset="0"/>
              </a:defRPr>
            </a:lvl2pPr>
            <a:lvl3pPr marL="1164717" indent="-232943">
              <a:defRPr sz="2400">
                <a:solidFill>
                  <a:schemeClr val="tx1"/>
                </a:solidFill>
                <a:latin typeface="Arial" charset="0"/>
                <a:ea typeface="ヒラギノ角ゴ Pro W3" charset="0"/>
                <a:cs typeface="ヒラギノ角ゴ Pro W3" charset="0"/>
              </a:defRPr>
            </a:lvl3pPr>
            <a:lvl4pPr marL="1630604" indent="-232943">
              <a:defRPr sz="2400">
                <a:solidFill>
                  <a:schemeClr val="tx1"/>
                </a:solidFill>
                <a:latin typeface="Arial" charset="0"/>
                <a:ea typeface="ヒラギノ角ゴ Pro W3" charset="0"/>
                <a:cs typeface="ヒラギノ角ゴ Pro W3" charset="0"/>
              </a:defRPr>
            </a:lvl4pPr>
            <a:lvl5pPr marL="2096491" indent="-232943">
              <a:defRPr sz="2400">
                <a:solidFill>
                  <a:schemeClr val="tx1"/>
                </a:solidFill>
                <a:latin typeface="Arial" charset="0"/>
                <a:ea typeface="ヒラギノ角ゴ Pro W3" charset="0"/>
                <a:cs typeface="ヒラギノ角ゴ Pro W3" charset="0"/>
              </a:defRPr>
            </a:lvl5pPr>
            <a:lvl6pPr marL="2562377"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28264"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4151"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0038"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5</a:t>
            </a:fld>
            <a:endParaRPr lang="en-US" sz="1200"/>
          </a:p>
        </p:txBody>
      </p:sp>
    </p:spTree>
    <p:extLst>
      <p:ext uri="{BB962C8B-B14F-4D97-AF65-F5344CB8AC3E}">
        <p14:creationId xmlns:p14="http://schemas.microsoft.com/office/powerpoint/2010/main" val="7146662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0" indent="0" eaLnBrk="1" hangingPunct="1">
              <a:spcBef>
                <a:spcPct val="0"/>
              </a:spcBef>
              <a:buFont typeface="Arial" panose="020B0604020202020204" pitchFamily="34" charset="0"/>
              <a:buNone/>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066" indent="-291179">
              <a:defRPr sz="2400">
                <a:solidFill>
                  <a:schemeClr val="tx1"/>
                </a:solidFill>
                <a:latin typeface="Arial" charset="0"/>
                <a:ea typeface="ヒラギノ角ゴ Pro W3" charset="0"/>
                <a:cs typeface="ヒラギノ角ゴ Pro W3" charset="0"/>
              </a:defRPr>
            </a:lvl2pPr>
            <a:lvl3pPr marL="1164717" indent="-232943">
              <a:defRPr sz="2400">
                <a:solidFill>
                  <a:schemeClr val="tx1"/>
                </a:solidFill>
                <a:latin typeface="Arial" charset="0"/>
                <a:ea typeface="ヒラギノ角ゴ Pro W3" charset="0"/>
                <a:cs typeface="ヒラギノ角ゴ Pro W3" charset="0"/>
              </a:defRPr>
            </a:lvl3pPr>
            <a:lvl4pPr marL="1630604" indent="-232943">
              <a:defRPr sz="2400">
                <a:solidFill>
                  <a:schemeClr val="tx1"/>
                </a:solidFill>
                <a:latin typeface="Arial" charset="0"/>
                <a:ea typeface="ヒラギノ角ゴ Pro W3" charset="0"/>
                <a:cs typeface="ヒラギノ角ゴ Pro W3" charset="0"/>
              </a:defRPr>
            </a:lvl4pPr>
            <a:lvl5pPr marL="2096491" indent="-232943">
              <a:defRPr sz="2400">
                <a:solidFill>
                  <a:schemeClr val="tx1"/>
                </a:solidFill>
                <a:latin typeface="Arial" charset="0"/>
                <a:ea typeface="ヒラギノ角ゴ Pro W3" charset="0"/>
                <a:cs typeface="ヒラギノ角ゴ Pro W3" charset="0"/>
              </a:defRPr>
            </a:lvl5pPr>
            <a:lvl6pPr marL="2562377"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28264"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4151"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0038"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6</a:t>
            </a:fld>
            <a:endParaRPr lang="en-US" sz="1200"/>
          </a:p>
        </p:txBody>
      </p:sp>
    </p:spTree>
    <p:extLst>
      <p:ext uri="{BB962C8B-B14F-4D97-AF65-F5344CB8AC3E}">
        <p14:creationId xmlns:p14="http://schemas.microsoft.com/office/powerpoint/2010/main" val="8177212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066" indent="-291179">
              <a:defRPr sz="2400">
                <a:solidFill>
                  <a:schemeClr val="tx1"/>
                </a:solidFill>
                <a:latin typeface="Arial" charset="0"/>
                <a:ea typeface="ヒラギノ角ゴ Pro W3" charset="0"/>
                <a:cs typeface="ヒラギノ角ゴ Pro W3" charset="0"/>
              </a:defRPr>
            </a:lvl2pPr>
            <a:lvl3pPr marL="1164717" indent="-232943">
              <a:defRPr sz="2400">
                <a:solidFill>
                  <a:schemeClr val="tx1"/>
                </a:solidFill>
                <a:latin typeface="Arial" charset="0"/>
                <a:ea typeface="ヒラギノ角ゴ Pro W3" charset="0"/>
                <a:cs typeface="ヒラギノ角ゴ Pro W3" charset="0"/>
              </a:defRPr>
            </a:lvl3pPr>
            <a:lvl4pPr marL="1630604" indent="-232943">
              <a:defRPr sz="2400">
                <a:solidFill>
                  <a:schemeClr val="tx1"/>
                </a:solidFill>
                <a:latin typeface="Arial" charset="0"/>
                <a:ea typeface="ヒラギノ角ゴ Pro W3" charset="0"/>
                <a:cs typeface="ヒラギノ角ゴ Pro W3" charset="0"/>
              </a:defRPr>
            </a:lvl4pPr>
            <a:lvl5pPr marL="2096491" indent="-232943">
              <a:defRPr sz="2400">
                <a:solidFill>
                  <a:schemeClr val="tx1"/>
                </a:solidFill>
                <a:latin typeface="Arial" charset="0"/>
                <a:ea typeface="ヒラギノ角ゴ Pro W3" charset="0"/>
                <a:cs typeface="ヒラギノ角ゴ Pro W3" charset="0"/>
              </a:defRPr>
            </a:lvl5pPr>
            <a:lvl6pPr marL="2562377"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28264"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4151"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0038"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7</a:t>
            </a:fld>
            <a:endParaRPr lang="en-US" sz="1200"/>
          </a:p>
        </p:txBody>
      </p:sp>
    </p:spTree>
    <p:extLst>
      <p:ext uri="{BB962C8B-B14F-4D97-AF65-F5344CB8AC3E}">
        <p14:creationId xmlns:p14="http://schemas.microsoft.com/office/powerpoint/2010/main" val="8907969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marL="0" indent="0" eaLnBrk="1" hangingPunct="1">
              <a:spcBef>
                <a:spcPct val="0"/>
              </a:spcBef>
              <a:buFont typeface="Arial" panose="020B0604020202020204" pitchFamily="34" charset="0"/>
              <a:buNone/>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066" indent="-291179">
              <a:defRPr sz="2400">
                <a:solidFill>
                  <a:schemeClr val="tx1"/>
                </a:solidFill>
                <a:latin typeface="Arial" charset="0"/>
                <a:ea typeface="ヒラギノ角ゴ Pro W3" charset="0"/>
                <a:cs typeface="ヒラギノ角ゴ Pro W3" charset="0"/>
              </a:defRPr>
            </a:lvl2pPr>
            <a:lvl3pPr marL="1164717" indent="-232943">
              <a:defRPr sz="2400">
                <a:solidFill>
                  <a:schemeClr val="tx1"/>
                </a:solidFill>
                <a:latin typeface="Arial" charset="0"/>
                <a:ea typeface="ヒラギノ角ゴ Pro W3" charset="0"/>
                <a:cs typeface="ヒラギノ角ゴ Pro W3" charset="0"/>
              </a:defRPr>
            </a:lvl3pPr>
            <a:lvl4pPr marL="1630604" indent="-232943">
              <a:defRPr sz="2400">
                <a:solidFill>
                  <a:schemeClr val="tx1"/>
                </a:solidFill>
                <a:latin typeface="Arial" charset="0"/>
                <a:ea typeface="ヒラギノ角ゴ Pro W3" charset="0"/>
                <a:cs typeface="ヒラギノ角ゴ Pro W3" charset="0"/>
              </a:defRPr>
            </a:lvl4pPr>
            <a:lvl5pPr marL="2096491" indent="-232943">
              <a:defRPr sz="2400">
                <a:solidFill>
                  <a:schemeClr val="tx1"/>
                </a:solidFill>
                <a:latin typeface="Arial" charset="0"/>
                <a:ea typeface="ヒラギノ角ゴ Pro W3" charset="0"/>
                <a:cs typeface="ヒラギノ角ゴ Pro W3" charset="0"/>
              </a:defRPr>
            </a:lvl5pPr>
            <a:lvl6pPr marL="2562377"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28264"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4151"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0038"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8</a:t>
            </a:fld>
            <a:endParaRPr lang="en-US" sz="1200"/>
          </a:p>
        </p:txBody>
      </p:sp>
    </p:spTree>
    <p:extLst>
      <p:ext uri="{BB962C8B-B14F-4D97-AF65-F5344CB8AC3E}">
        <p14:creationId xmlns:p14="http://schemas.microsoft.com/office/powerpoint/2010/main" val="32252982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0" indent="0" eaLnBrk="1" hangingPunct="1">
              <a:spcBef>
                <a:spcPct val="0"/>
              </a:spcBef>
              <a:buFont typeface="Arial" panose="020B0604020202020204" pitchFamily="34" charset="0"/>
              <a:buNone/>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066" indent="-291179">
              <a:defRPr sz="2400">
                <a:solidFill>
                  <a:schemeClr val="tx1"/>
                </a:solidFill>
                <a:latin typeface="Arial" charset="0"/>
                <a:ea typeface="ヒラギノ角ゴ Pro W3" charset="0"/>
                <a:cs typeface="ヒラギノ角ゴ Pro W3" charset="0"/>
              </a:defRPr>
            </a:lvl2pPr>
            <a:lvl3pPr marL="1164717" indent="-232943">
              <a:defRPr sz="2400">
                <a:solidFill>
                  <a:schemeClr val="tx1"/>
                </a:solidFill>
                <a:latin typeface="Arial" charset="0"/>
                <a:ea typeface="ヒラギノ角ゴ Pro W3" charset="0"/>
                <a:cs typeface="ヒラギノ角ゴ Pro W3" charset="0"/>
              </a:defRPr>
            </a:lvl3pPr>
            <a:lvl4pPr marL="1630604" indent="-232943">
              <a:defRPr sz="2400">
                <a:solidFill>
                  <a:schemeClr val="tx1"/>
                </a:solidFill>
                <a:latin typeface="Arial" charset="0"/>
                <a:ea typeface="ヒラギノ角ゴ Pro W3" charset="0"/>
                <a:cs typeface="ヒラギノ角ゴ Pro W3" charset="0"/>
              </a:defRPr>
            </a:lvl4pPr>
            <a:lvl5pPr marL="2096491" indent="-232943">
              <a:defRPr sz="2400">
                <a:solidFill>
                  <a:schemeClr val="tx1"/>
                </a:solidFill>
                <a:latin typeface="Arial" charset="0"/>
                <a:ea typeface="ヒラギノ角ゴ Pro W3" charset="0"/>
                <a:cs typeface="ヒラギノ角ゴ Pro W3" charset="0"/>
              </a:defRPr>
            </a:lvl5pPr>
            <a:lvl6pPr marL="2562377"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28264"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4151"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0038"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9</a:t>
            </a:fld>
            <a:endParaRPr lang="en-US" sz="1200"/>
          </a:p>
        </p:txBody>
      </p:sp>
    </p:spTree>
    <p:extLst>
      <p:ext uri="{BB962C8B-B14F-4D97-AF65-F5344CB8AC3E}">
        <p14:creationId xmlns:p14="http://schemas.microsoft.com/office/powerpoint/2010/main" val="8177212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5" y="384188"/>
            <a:ext cx="2056917" cy="600560"/>
          </a:xfrm>
          <a:prstGeom prst="rect">
            <a:avLst/>
          </a:prstGeom>
        </p:spPr>
      </p:pic>
    </p:spTree>
    <p:extLst>
      <p:ext uri="{BB962C8B-B14F-4D97-AF65-F5344CB8AC3E}">
        <p14:creationId xmlns:p14="http://schemas.microsoft.com/office/powerpoint/2010/main" val="35630818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smtClean="0">
                <a:solidFill>
                  <a:srgbClr val="005BAA"/>
                </a:solidFill>
                <a:latin typeface="Bauer Bodoni Std" pitchFamily="18" charset="0"/>
              </a:rPr>
              <a:t>The Ethics Board</a:t>
            </a:r>
            <a:endParaRPr lang="en-US" sz="4400" kern="300" dirty="0">
              <a:solidFill>
                <a:srgbClr val="005BAA"/>
              </a:solidFill>
              <a:latin typeface="Bauer Bodoni Std" pitchFamily="18" charset="0"/>
            </a:endParaRPr>
          </a:p>
        </p:txBody>
      </p:sp>
      <p:sp>
        <p:nvSpPr>
          <p:cNvPr id="8" name="TextBox 7"/>
          <p:cNvSpPr txBox="1"/>
          <p:nvPr userDrawn="1"/>
        </p:nvSpPr>
        <p:spPr>
          <a:xfrm>
            <a:off x="3408828" y="382905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330276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7332838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3004901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 Proprietary and Copyrighted Information</a:t>
            </a: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p:txBody>
          <a:bodyPr/>
          <a:lstStyle/>
          <a:p>
            <a:r>
              <a:rPr lang="en-US" dirty="0" smtClean="0">
                <a:latin typeface="Arial" charset="0"/>
              </a:rPr>
              <a:t>Mexico Code of Professional Ethics</a:t>
            </a:r>
            <a:endParaRPr lang="en-US" sz="1800" dirty="0">
              <a:latin typeface="Arial" charset="0"/>
            </a:endParaRPr>
          </a:p>
        </p:txBody>
      </p:sp>
      <p:sp>
        <p:nvSpPr>
          <p:cNvPr id="5" name="Subtitle 2"/>
          <p:cNvSpPr>
            <a:spLocks noGrp="1"/>
          </p:cNvSpPr>
          <p:nvPr>
            <p:ph type="subTitle" idx="1"/>
          </p:nvPr>
        </p:nvSpPr>
        <p:spPr>
          <a:xfrm>
            <a:off x="4267200" y="2484834"/>
            <a:ext cx="4038600" cy="2296715"/>
          </a:xfrm>
        </p:spPr>
        <p:txBody>
          <a:bodyPr/>
          <a:lstStyle/>
          <a:p>
            <a:endParaRPr lang="en-US" sz="1600" dirty="0" smtClean="0">
              <a:latin typeface="Arial" charset="0"/>
            </a:endParaRPr>
          </a:p>
          <a:p>
            <a:endParaRPr lang="en-US" sz="1600" dirty="0">
              <a:latin typeface="Arial" charset="0"/>
            </a:endParaRPr>
          </a:p>
          <a:p>
            <a:endParaRPr lang="en-US" sz="1600" dirty="0">
              <a:latin typeface="Arial" charset="0"/>
            </a:endParaRPr>
          </a:p>
          <a:p>
            <a:r>
              <a:rPr lang="en-US" sz="1700" dirty="0" smtClean="0"/>
              <a:t>IESBA Meeting</a:t>
            </a:r>
          </a:p>
          <a:p>
            <a:r>
              <a:rPr lang="en-US" sz="1700" dirty="0" smtClean="0"/>
              <a:t>New York</a:t>
            </a:r>
          </a:p>
          <a:p>
            <a:r>
              <a:rPr lang="en-US" sz="1700" dirty="0" smtClean="0"/>
              <a:t>June 29 – July 1, 20</a:t>
            </a:r>
            <a:r>
              <a:rPr lang="en-US" sz="1800" dirty="0" smtClean="0"/>
              <a:t>15</a:t>
            </a:r>
            <a:endParaRPr lang="en-US" sz="1800" dirty="0"/>
          </a:p>
        </p:txBody>
      </p:sp>
      <p:sp>
        <p:nvSpPr>
          <p:cNvPr id="6" name="Subtitle 3"/>
          <p:cNvSpPr txBox="1">
            <a:spLocks/>
          </p:cNvSpPr>
          <p:nvPr/>
        </p:nvSpPr>
        <p:spPr bwMode="auto">
          <a:xfrm>
            <a:off x="4267200" y="2724150"/>
            <a:ext cx="4572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c="http://schemas.openxmlformats.org/markup-compatibility/2006" xmlns:mv="urn:schemas-microsoft-com:mac:vml" xmlns="" xmlns:ma14="http://schemas.microsoft.com/office/mac/drawingml/2011/main" val="1"/>
            </a:ext>
          </a:extLst>
        </p:spPr>
        <p:txBody>
          <a:bodyPr vert="horz" wrap="square" lIns="0" tIns="0" rIns="0" bIns="0" numCol="1" anchor="t" anchorCtr="0" compatLnSpc="1">
            <a:prstTxWarp prst="textNoShape">
              <a:avLst/>
            </a:prstTxWarp>
          </a:bodyPr>
          <a:lstStyle>
            <a:lvl1pPr marL="0" indent="0" algn="l" rtl="0" eaLnBrk="1" fontAlgn="base" hangingPunct="1">
              <a:spcBef>
                <a:spcPct val="20000"/>
              </a:spcBef>
              <a:spcAft>
                <a:spcPct val="0"/>
              </a:spcAft>
              <a:buNone/>
              <a:defRPr sz="1400">
                <a:solidFill>
                  <a:schemeClr val="bg1"/>
                </a:solidFill>
                <a:latin typeface="+mn-lt"/>
                <a:ea typeface="ＭＳ Ｐゴシック" charset="0"/>
                <a:cs typeface="ＭＳ Ｐゴシック" charset="0"/>
              </a:defRPr>
            </a:lvl1pPr>
            <a:lvl2pPr marL="457200" indent="0" algn="ctr" rtl="0" eaLnBrk="1" fontAlgn="base" hangingPunct="1">
              <a:spcBef>
                <a:spcPct val="20000"/>
              </a:spcBef>
              <a:spcAft>
                <a:spcPct val="0"/>
              </a:spcAft>
              <a:buNone/>
              <a:defRPr>
                <a:solidFill>
                  <a:schemeClr val="tx2">
                    <a:lumMod val="65000"/>
                    <a:lumOff val="35000"/>
                  </a:schemeClr>
                </a:solidFill>
                <a:latin typeface="+mn-lt"/>
                <a:ea typeface="ＭＳ Ｐゴシック" charset="0"/>
                <a:cs typeface="+mn-cs"/>
              </a:defRPr>
            </a:lvl2pPr>
            <a:lvl3pPr marL="914400" indent="0" algn="ctr" rtl="0" eaLnBrk="1" fontAlgn="base" hangingPunct="1">
              <a:spcBef>
                <a:spcPct val="20000"/>
              </a:spcBef>
              <a:spcAft>
                <a:spcPct val="0"/>
              </a:spcAft>
              <a:buNone/>
              <a:defRPr sz="1600">
                <a:solidFill>
                  <a:schemeClr val="tx2">
                    <a:lumMod val="65000"/>
                    <a:lumOff val="35000"/>
                  </a:schemeClr>
                </a:solidFill>
                <a:latin typeface="+mn-lt"/>
                <a:ea typeface="ＭＳ Ｐゴシック" charset="0"/>
                <a:cs typeface="+mn-cs"/>
              </a:defRPr>
            </a:lvl3pPr>
            <a:lvl4pPr marL="1371600" indent="0" algn="ctr" rtl="0" eaLnBrk="1" fontAlgn="base" hangingPunct="1">
              <a:spcBef>
                <a:spcPct val="20000"/>
              </a:spcBef>
              <a:spcAft>
                <a:spcPct val="0"/>
              </a:spcAft>
              <a:buNone/>
              <a:defRPr sz="1400">
                <a:solidFill>
                  <a:schemeClr val="tx2">
                    <a:lumMod val="65000"/>
                    <a:lumOff val="35000"/>
                  </a:schemeClr>
                </a:solidFill>
                <a:latin typeface="+mn-lt"/>
                <a:ea typeface="ＭＳ Ｐゴシック" charset="0"/>
                <a:cs typeface="+mn-cs"/>
              </a:defRPr>
            </a:lvl4pPr>
            <a:lvl5pPr marL="1828800" indent="0" algn="ctr" rtl="0" eaLnBrk="1" fontAlgn="base" hangingPunct="1">
              <a:spcBef>
                <a:spcPct val="20000"/>
              </a:spcBef>
              <a:spcAft>
                <a:spcPct val="0"/>
              </a:spcAft>
              <a:buNone/>
              <a:defRPr sz="1200">
                <a:solidFill>
                  <a:schemeClr val="tx2">
                    <a:lumMod val="65000"/>
                    <a:lumOff val="35000"/>
                  </a:schemeClr>
                </a:solidFill>
                <a:latin typeface="+mn-lt"/>
                <a:ea typeface="ＭＳ Ｐゴシック" charset="0"/>
                <a:cs typeface="+mn-cs"/>
              </a:defRPr>
            </a:lvl5pPr>
            <a:lvl6pPr marL="2286000" indent="0" algn="ctr" rtl="0" eaLnBrk="1" fontAlgn="base" hangingPunct="1">
              <a:spcBef>
                <a:spcPct val="20000"/>
              </a:spcBef>
              <a:spcAft>
                <a:spcPct val="0"/>
              </a:spcAft>
              <a:buNone/>
              <a:defRPr sz="2000">
                <a:solidFill>
                  <a:schemeClr val="tx1"/>
                </a:solidFill>
                <a:latin typeface="+mn-lt"/>
                <a:ea typeface="+mn-ea"/>
                <a:cs typeface="+mn-cs"/>
              </a:defRPr>
            </a:lvl6pPr>
            <a:lvl7pPr marL="2743200" indent="0" algn="ctr" rtl="0" eaLnBrk="1" fontAlgn="base" hangingPunct="1">
              <a:spcBef>
                <a:spcPct val="20000"/>
              </a:spcBef>
              <a:spcAft>
                <a:spcPct val="0"/>
              </a:spcAft>
              <a:buNone/>
              <a:defRPr sz="2000">
                <a:solidFill>
                  <a:schemeClr val="tx1"/>
                </a:solidFill>
                <a:latin typeface="+mn-lt"/>
                <a:ea typeface="+mn-ea"/>
                <a:cs typeface="+mn-cs"/>
              </a:defRPr>
            </a:lvl7pPr>
            <a:lvl8pPr marL="3200400" indent="0" algn="ctr" rtl="0" eaLnBrk="1" fontAlgn="base" hangingPunct="1">
              <a:spcBef>
                <a:spcPct val="20000"/>
              </a:spcBef>
              <a:spcAft>
                <a:spcPct val="0"/>
              </a:spcAft>
              <a:buNone/>
              <a:defRPr sz="2000">
                <a:solidFill>
                  <a:schemeClr val="tx1"/>
                </a:solidFill>
                <a:latin typeface="+mn-lt"/>
                <a:ea typeface="+mn-ea"/>
                <a:cs typeface="+mn-cs"/>
              </a:defRPr>
            </a:lvl8pPr>
            <a:lvl9pPr marL="3657600" indent="0" algn="ctr" rtl="0" eaLnBrk="1" fontAlgn="base" hangingPunct="1">
              <a:spcBef>
                <a:spcPct val="20000"/>
              </a:spcBef>
              <a:spcAft>
                <a:spcPct val="0"/>
              </a:spcAft>
              <a:buNone/>
              <a:defRPr sz="2000">
                <a:solidFill>
                  <a:schemeClr val="tx1"/>
                </a:solidFill>
                <a:latin typeface="+mn-lt"/>
                <a:ea typeface="+mn-ea"/>
                <a:cs typeface="+mn-cs"/>
              </a:defRPr>
            </a:lvl9pPr>
          </a:lstStyle>
          <a:p>
            <a:pPr marL="393700" indent="-393700"/>
            <a:r>
              <a:rPr lang="en-US" sz="2200" dirty="0" smtClean="0"/>
              <a:t>Marisa </a:t>
            </a:r>
            <a:r>
              <a:rPr lang="en-US" sz="2200" dirty="0" err="1" smtClean="0"/>
              <a:t>Orbea</a:t>
            </a:r>
            <a:r>
              <a:rPr lang="en-US" sz="2200" dirty="0" smtClean="0"/>
              <a:t>, </a:t>
            </a:r>
            <a:r>
              <a:rPr lang="en-US" sz="2200" dirty="0" smtClean="0"/>
              <a:t>IESBA Member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pPr lvl="1"/>
            <a:r>
              <a:rPr lang="en-US" dirty="0"/>
              <a:t>Main changes to the Code of Professional Ethics of the </a:t>
            </a:r>
            <a:r>
              <a:rPr lang="en-US" dirty="0" smtClean="0"/>
              <a:t>IMCP</a:t>
            </a:r>
            <a:endParaRPr lang="en-AU" dirty="0"/>
          </a:p>
        </p:txBody>
      </p:sp>
      <p:sp>
        <p:nvSpPr>
          <p:cNvPr id="2" name="Content Placeholder 1"/>
          <p:cNvSpPr>
            <a:spLocks noGrp="1"/>
          </p:cNvSpPr>
          <p:nvPr>
            <p:ph idx="1"/>
          </p:nvPr>
        </p:nvSpPr>
        <p:spPr>
          <a:xfrm>
            <a:off x="0" y="1200150"/>
            <a:ext cx="9067800" cy="3276600"/>
          </a:xfrm>
        </p:spPr>
        <p:txBody>
          <a:bodyPr/>
          <a:lstStyle/>
          <a:p>
            <a:pPr marL="0" indent="0">
              <a:buNone/>
            </a:pPr>
            <a:r>
              <a:rPr lang="en-AU" sz="1800" dirty="0" smtClean="0"/>
              <a:t>290.35 – </a:t>
            </a:r>
            <a:r>
              <a:rPr lang="en-AU" sz="1800" dirty="0">
                <a:solidFill>
                  <a:srgbClr val="1A276D"/>
                </a:solidFill>
              </a:rPr>
              <a:t>Added</a:t>
            </a:r>
            <a:r>
              <a:rPr lang="en-AU" sz="1800" dirty="0" smtClean="0">
                <a:solidFill>
                  <a:srgbClr val="1A276D"/>
                </a:solidFill>
              </a:rPr>
              <a:t>:</a:t>
            </a:r>
            <a:r>
              <a:rPr lang="es-MX" sz="1800" dirty="0" smtClean="0">
                <a:solidFill>
                  <a:srgbClr val="1A276D"/>
                </a:solidFill>
              </a:rPr>
              <a:t> </a:t>
            </a:r>
            <a:r>
              <a:rPr lang="es-MX" sz="1800" dirty="0"/>
              <a:t>d) </a:t>
            </a:r>
            <a:r>
              <a:rPr lang="en-US" sz="1800" dirty="0" smtClean="0"/>
              <a:t>Document </a:t>
            </a:r>
            <a:r>
              <a:rPr lang="en-US" sz="1800" dirty="0"/>
              <a:t>all of the above, including the obtaining of an authorization in writing from the corporate governance of the </a:t>
            </a:r>
            <a:r>
              <a:rPr lang="en-US" sz="1800" dirty="0" smtClean="0"/>
              <a:t>client</a:t>
            </a:r>
            <a:endParaRPr lang="es-MX" sz="1800" dirty="0" smtClean="0"/>
          </a:p>
          <a:p>
            <a:pPr marL="0" indent="0">
              <a:buNone/>
            </a:pPr>
            <a:r>
              <a:rPr lang="es-MX" sz="1800" dirty="0" smtClean="0"/>
              <a:t>290.121 y 290.122 – </a:t>
            </a:r>
            <a:r>
              <a:rPr lang="es-MX" sz="1800" dirty="0" smtClean="0">
                <a:solidFill>
                  <a:srgbClr val="1A276D"/>
                </a:solidFill>
              </a:rPr>
              <a:t>Removed </a:t>
            </a:r>
            <a:r>
              <a:rPr lang="en-US" sz="1800" dirty="0" smtClean="0">
                <a:solidFill>
                  <a:srgbClr val="1A276D"/>
                </a:solidFill>
              </a:rPr>
              <a:t>the safeguard: </a:t>
            </a:r>
            <a:r>
              <a:rPr lang="en-US" sz="1800" dirty="0" smtClean="0"/>
              <a:t>unless </a:t>
            </a:r>
            <a:r>
              <a:rPr lang="en-US" sz="1800" dirty="0"/>
              <a:t>the loan or the guarantee is not </a:t>
            </a:r>
            <a:r>
              <a:rPr lang="en-US" sz="1800" dirty="0" smtClean="0"/>
              <a:t>materiality both </a:t>
            </a:r>
            <a:r>
              <a:rPr lang="en-US" sz="1800" dirty="0"/>
              <a:t>for a) the </a:t>
            </a:r>
            <a:r>
              <a:rPr lang="en-US" sz="1800" dirty="0" smtClean="0"/>
              <a:t>firm </a:t>
            </a:r>
            <a:r>
              <a:rPr lang="en-US" sz="1800" dirty="0"/>
              <a:t>or </a:t>
            </a:r>
            <a:r>
              <a:rPr lang="en-US" sz="1800" dirty="0" smtClean="0"/>
              <a:t>member </a:t>
            </a:r>
            <a:r>
              <a:rPr lang="en-US" sz="1800" dirty="0"/>
              <a:t>of the audit team and </a:t>
            </a:r>
            <a:r>
              <a:rPr lang="en-US" sz="1800" dirty="0" smtClean="0"/>
              <a:t>his/her immediate </a:t>
            </a:r>
            <a:r>
              <a:rPr lang="en-US" sz="1800" dirty="0"/>
              <a:t>family member b) client</a:t>
            </a:r>
            <a:endParaRPr lang="es-MX" sz="1800" dirty="0" smtClean="0"/>
          </a:p>
          <a:p>
            <a:pPr marL="0" indent="0">
              <a:buNone/>
            </a:pPr>
            <a:r>
              <a:rPr lang="en-AU" sz="1800" dirty="0" smtClean="0"/>
              <a:t>290.126 </a:t>
            </a:r>
            <a:r>
              <a:rPr lang="en-AU" sz="1800" dirty="0" err="1" smtClean="0"/>
              <a:t>bis</a:t>
            </a:r>
            <a:r>
              <a:rPr lang="en-AU" sz="1800" dirty="0" smtClean="0"/>
              <a:t> – </a:t>
            </a:r>
            <a:r>
              <a:rPr lang="en-AU" sz="1800" dirty="0" smtClean="0">
                <a:solidFill>
                  <a:srgbClr val="1A276D"/>
                </a:solidFill>
              </a:rPr>
              <a:t>Added:</a:t>
            </a:r>
            <a:r>
              <a:rPr lang="es-MX" sz="1800" dirty="0" smtClean="0"/>
              <a:t> </a:t>
            </a:r>
            <a:r>
              <a:rPr lang="en-US" sz="1800" dirty="0"/>
              <a:t>The </a:t>
            </a:r>
            <a:r>
              <a:rPr lang="en-US" sz="1800" dirty="0" smtClean="0"/>
              <a:t>independent public accountant, </a:t>
            </a:r>
            <a:r>
              <a:rPr lang="en-US" sz="1800" dirty="0"/>
              <a:t>in </a:t>
            </a:r>
            <a:r>
              <a:rPr lang="en-US" sz="1800" dirty="0" smtClean="0"/>
              <a:t>any case </a:t>
            </a:r>
            <a:r>
              <a:rPr lang="en-US" sz="1800" dirty="0"/>
              <a:t>may obtain or </a:t>
            </a:r>
            <a:r>
              <a:rPr lang="en-US" sz="1800" dirty="0" smtClean="0"/>
              <a:t>pay </a:t>
            </a:r>
            <a:r>
              <a:rPr lang="en-US" sz="1800" dirty="0"/>
              <a:t>commissions or fees for referring or receiving a professional work, in relation to an audit client. </a:t>
            </a:r>
            <a:r>
              <a:rPr lang="en-US" sz="1800" dirty="0" smtClean="0"/>
              <a:t>Only can grant </a:t>
            </a:r>
            <a:r>
              <a:rPr lang="en-US" sz="1800" dirty="0"/>
              <a:t>participation in fees or profits from his work, to </a:t>
            </a:r>
            <a:r>
              <a:rPr lang="en-US" sz="1800" dirty="0" smtClean="0"/>
              <a:t>individuals, </a:t>
            </a:r>
            <a:r>
              <a:rPr lang="en-US" sz="1800" dirty="0"/>
              <a:t>firms or associations with whom he shares the professional practice</a:t>
            </a:r>
            <a:endParaRPr lang="es-MX" sz="1800" dirty="0" smtClean="0"/>
          </a:p>
          <a:p>
            <a:pPr marL="0" indent="0">
              <a:buNone/>
            </a:pPr>
            <a:endParaRPr lang="en-AU" sz="1800" dirty="0"/>
          </a:p>
        </p:txBody>
      </p:sp>
    </p:spTree>
    <p:extLst>
      <p:ext uri="{BB962C8B-B14F-4D97-AF65-F5344CB8AC3E}">
        <p14:creationId xmlns:p14="http://schemas.microsoft.com/office/powerpoint/2010/main" val="24244227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pPr lvl="1"/>
            <a:r>
              <a:rPr lang="en-US" dirty="0"/>
              <a:t>Main changes to the Code of Professional Ethics of the </a:t>
            </a:r>
            <a:r>
              <a:rPr lang="en-US" dirty="0" smtClean="0"/>
              <a:t>IMCP</a:t>
            </a:r>
            <a:endParaRPr lang="en-AU" dirty="0"/>
          </a:p>
        </p:txBody>
      </p:sp>
      <p:sp>
        <p:nvSpPr>
          <p:cNvPr id="2" name="Content Placeholder 1"/>
          <p:cNvSpPr>
            <a:spLocks noGrp="1"/>
          </p:cNvSpPr>
          <p:nvPr>
            <p:ph idx="1"/>
          </p:nvPr>
        </p:nvSpPr>
        <p:spPr>
          <a:xfrm>
            <a:off x="0" y="1200150"/>
            <a:ext cx="9067800" cy="3276600"/>
          </a:xfrm>
        </p:spPr>
        <p:txBody>
          <a:bodyPr/>
          <a:lstStyle/>
          <a:p>
            <a:pPr marL="0" indent="0">
              <a:buNone/>
            </a:pPr>
            <a:r>
              <a:rPr lang="en-AU" sz="1800" dirty="0" smtClean="0"/>
              <a:t>290.168 – </a:t>
            </a:r>
            <a:r>
              <a:rPr lang="en-US" sz="1800" dirty="0" smtClean="0">
                <a:solidFill>
                  <a:srgbClr val="1A276D"/>
                </a:solidFill>
              </a:rPr>
              <a:t>Added</a:t>
            </a:r>
            <a:r>
              <a:rPr lang="en-US" sz="1800" dirty="0">
                <a:solidFill>
                  <a:srgbClr val="1A276D"/>
                </a:solidFill>
              </a:rPr>
              <a:t>: </a:t>
            </a:r>
            <a:r>
              <a:rPr lang="en-US" sz="1800" dirty="0" smtClean="0">
                <a:solidFill>
                  <a:srgbClr val="595959"/>
                </a:solidFill>
              </a:rPr>
              <a:t>Therefore</a:t>
            </a:r>
            <a:r>
              <a:rPr lang="en-US" sz="1800" dirty="0">
                <a:solidFill>
                  <a:srgbClr val="595959"/>
                </a:solidFill>
              </a:rPr>
              <a:t>, a </a:t>
            </a:r>
            <a:r>
              <a:rPr lang="en-US" sz="1800" dirty="0" smtClean="0">
                <a:solidFill>
                  <a:srgbClr val="595959"/>
                </a:solidFill>
              </a:rPr>
              <a:t>firm shall not provide accounting and/or bookkeeping  </a:t>
            </a:r>
            <a:r>
              <a:rPr lang="en-US" sz="1800" dirty="0">
                <a:solidFill>
                  <a:srgbClr val="595959"/>
                </a:solidFill>
              </a:rPr>
              <a:t>services </a:t>
            </a:r>
            <a:r>
              <a:rPr lang="en-US" sz="1800" dirty="0" smtClean="0">
                <a:solidFill>
                  <a:srgbClr val="595959"/>
                </a:solidFill>
              </a:rPr>
              <a:t>to an audit client, </a:t>
            </a:r>
            <a:r>
              <a:rPr lang="en-US" sz="1800" dirty="0">
                <a:solidFill>
                  <a:srgbClr val="595959"/>
                </a:solidFill>
              </a:rPr>
              <a:t>including payroll services, </a:t>
            </a:r>
            <a:r>
              <a:rPr lang="en-US" sz="1800" dirty="0" smtClean="0">
                <a:solidFill>
                  <a:srgbClr val="595959"/>
                </a:solidFill>
              </a:rPr>
              <a:t>or preparation </a:t>
            </a:r>
            <a:r>
              <a:rPr lang="en-US" sz="1800" dirty="0">
                <a:solidFill>
                  <a:srgbClr val="595959"/>
                </a:solidFill>
              </a:rPr>
              <a:t>of financial statements or financial information on which the firm will express an opinion, since the threat of </a:t>
            </a:r>
            <a:r>
              <a:rPr lang="en-US" sz="1800" dirty="0" smtClean="0">
                <a:solidFill>
                  <a:srgbClr val="595959"/>
                </a:solidFill>
              </a:rPr>
              <a:t>self </a:t>
            </a:r>
            <a:r>
              <a:rPr lang="en-US" sz="1800" dirty="0">
                <a:solidFill>
                  <a:srgbClr val="595959"/>
                </a:solidFill>
              </a:rPr>
              <a:t>review would be so important that any safeguard could eliminate it or reduce it to an acceptable </a:t>
            </a:r>
            <a:r>
              <a:rPr lang="en-US" sz="1800" dirty="0" smtClean="0">
                <a:solidFill>
                  <a:srgbClr val="595959"/>
                </a:solidFill>
              </a:rPr>
              <a:t>level</a:t>
            </a:r>
            <a:endParaRPr lang="es-MX" sz="1800" dirty="0" smtClean="0">
              <a:solidFill>
                <a:srgbClr val="595959"/>
              </a:solidFill>
            </a:endParaRPr>
          </a:p>
          <a:p>
            <a:pPr marL="0" indent="0">
              <a:buNone/>
            </a:pPr>
            <a:r>
              <a:rPr lang="es-MX" sz="1800" dirty="0" smtClean="0">
                <a:solidFill>
                  <a:srgbClr val="595959"/>
                </a:solidFill>
              </a:rPr>
              <a:t>290.171</a:t>
            </a:r>
            <a:r>
              <a:rPr lang="es-MX" sz="1800" dirty="0">
                <a:solidFill>
                  <a:srgbClr val="595959"/>
                </a:solidFill>
              </a:rPr>
              <a:t>, 290.172, </a:t>
            </a:r>
            <a:r>
              <a:rPr lang="es-MX" sz="1800" dirty="0" smtClean="0">
                <a:solidFill>
                  <a:srgbClr val="595959"/>
                </a:solidFill>
              </a:rPr>
              <a:t>290.173, 290.174, 290.177, 290.179 y 290.186 </a:t>
            </a:r>
            <a:r>
              <a:rPr lang="en-US" sz="1800" dirty="0" smtClean="0">
                <a:solidFill>
                  <a:srgbClr val="002060"/>
                </a:solidFill>
              </a:rPr>
              <a:t>intentionally left blank</a:t>
            </a:r>
          </a:p>
          <a:p>
            <a:pPr marL="0" indent="0">
              <a:buNone/>
            </a:pPr>
            <a:r>
              <a:rPr lang="es-MX" sz="1800" dirty="0" smtClean="0">
                <a:solidFill>
                  <a:srgbClr val="595959"/>
                </a:solidFill>
              </a:rPr>
              <a:t>290.193 – </a:t>
            </a:r>
            <a:r>
              <a:rPr lang="es-MX" sz="1800" dirty="0">
                <a:solidFill>
                  <a:srgbClr val="1A276D"/>
                </a:solidFill>
              </a:rPr>
              <a:t>Removed:</a:t>
            </a:r>
            <a:r>
              <a:rPr lang="es-MX" sz="1800" dirty="0" smtClean="0">
                <a:solidFill>
                  <a:srgbClr val="002060"/>
                </a:solidFill>
              </a:rPr>
              <a:t> </a:t>
            </a:r>
            <a:r>
              <a:rPr lang="en-US" sz="1800" dirty="0" smtClean="0">
                <a:solidFill>
                  <a:srgbClr val="595959"/>
                </a:solidFill>
              </a:rPr>
              <a:t>Determine </a:t>
            </a:r>
            <a:r>
              <a:rPr lang="en-US" sz="1800" dirty="0">
                <a:solidFill>
                  <a:srgbClr val="595959"/>
                </a:solidFill>
              </a:rPr>
              <a:t>what constitutes a "court or public court" will be according to how are </a:t>
            </a:r>
            <a:r>
              <a:rPr lang="en-US" sz="1800" dirty="0" smtClean="0">
                <a:solidFill>
                  <a:srgbClr val="595959"/>
                </a:solidFill>
              </a:rPr>
              <a:t>the audiences </a:t>
            </a:r>
            <a:r>
              <a:rPr lang="en-US" sz="1800" dirty="0">
                <a:solidFill>
                  <a:srgbClr val="595959"/>
                </a:solidFill>
              </a:rPr>
              <a:t>of tax procedures in the particular </a:t>
            </a:r>
            <a:r>
              <a:rPr lang="en-US" sz="1800" dirty="0" smtClean="0">
                <a:solidFill>
                  <a:srgbClr val="595959"/>
                </a:solidFill>
              </a:rPr>
              <a:t>jurisdiction</a:t>
            </a:r>
            <a:endParaRPr lang="es-MX" sz="1800" dirty="0" smtClean="0">
              <a:solidFill>
                <a:srgbClr val="595959"/>
              </a:solidFill>
            </a:endParaRPr>
          </a:p>
          <a:p>
            <a:pPr marL="0" indent="0">
              <a:buNone/>
            </a:pPr>
            <a:endParaRPr lang="en-AU" sz="1800" dirty="0">
              <a:solidFill>
                <a:srgbClr val="002060"/>
              </a:solidFill>
            </a:endParaRPr>
          </a:p>
        </p:txBody>
      </p:sp>
    </p:spTree>
    <p:extLst>
      <p:ext uri="{BB962C8B-B14F-4D97-AF65-F5344CB8AC3E}">
        <p14:creationId xmlns:p14="http://schemas.microsoft.com/office/powerpoint/2010/main" val="6970979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pPr lvl="1"/>
            <a:r>
              <a:rPr lang="en-US" dirty="0"/>
              <a:t>Main changes to the Code of Professional Ethics of the </a:t>
            </a:r>
            <a:r>
              <a:rPr lang="en-US" dirty="0" smtClean="0"/>
              <a:t>IMCP</a:t>
            </a:r>
            <a:endParaRPr lang="en-AU" dirty="0"/>
          </a:p>
        </p:txBody>
      </p:sp>
      <p:sp>
        <p:nvSpPr>
          <p:cNvPr id="2" name="Content Placeholder 1"/>
          <p:cNvSpPr>
            <a:spLocks noGrp="1"/>
          </p:cNvSpPr>
          <p:nvPr>
            <p:ph idx="1"/>
          </p:nvPr>
        </p:nvSpPr>
        <p:spPr>
          <a:xfrm>
            <a:off x="0" y="1200150"/>
            <a:ext cx="9067800" cy="3276600"/>
          </a:xfrm>
        </p:spPr>
        <p:txBody>
          <a:bodyPr/>
          <a:lstStyle/>
          <a:p>
            <a:pPr marL="0" indent="0">
              <a:buNone/>
            </a:pPr>
            <a:r>
              <a:rPr lang="en-AU" sz="1800" dirty="0" smtClean="0"/>
              <a:t>290.215 –</a:t>
            </a:r>
            <a:r>
              <a:rPr lang="en-US" sz="1800" dirty="0" smtClean="0">
                <a:solidFill>
                  <a:srgbClr val="1A276D"/>
                </a:solidFill>
              </a:rPr>
              <a:t>Added</a:t>
            </a:r>
            <a:r>
              <a:rPr lang="en-US" sz="1800" dirty="0">
                <a:solidFill>
                  <a:srgbClr val="1A276D"/>
                </a:solidFill>
              </a:rPr>
              <a:t>: </a:t>
            </a:r>
            <a:r>
              <a:rPr lang="en-US" sz="1800" dirty="0" smtClean="0">
                <a:solidFill>
                  <a:srgbClr val="595959"/>
                </a:solidFill>
              </a:rPr>
              <a:t>The </a:t>
            </a:r>
            <a:r>
              <a:rPr lang="en-US" sz="1800" dirty="0">
                <a:solidFill>
                  <a:srgbClr val="595959"/>
                </a:solidFill>
              </a:rPr>
              <a:t>firm will not </a:t>
            </a:r>
            <a:r>
              <a:rPr lang="en-US" sz="1800" dirty="0" smtClean="0">
                <a:solidFill>
                  <a:srgbClr val="595959"/>
                </a:solidFill>
              </a:rPr>
              <a:t>provide the following </a:t>
            </a:r>
            <a:r>
              <a:rPr lang="en-US" sz="1800" dirty="0">
                <a:solidFill>
                  <a:srgbClr val="595959"/>
                </a:solidFill>
              </a:rPr>
              <a:t>recruitment services to </a:t>
            </a:r>
            <a:r>
              <a:rPr lang="en-US" sz="1800" dirty="0" smtClean="0">
                <a:solidFill>
                  <a:srgbClr val="595959"/>
                </a:solidFill>
              </a:rPr>
              <a:t>an audit  client, </a:t>
            </a:r>
            <a:r>
              <a:rPr lang="en-US" sz="1800" dirty="0">
                <a:solidFill>
                  <a:srgbClr val="595959"/>
                </a:solidFill>
              </a:rPr>
              <a:t>which is an entity of public </a:t>
            </a:r>
            <a:r>
              <a:rPr lang="en-US" sz="1800" dirty="0" smtClean="0">
                <a:solidFill>
                  <a:srgbClr val="595959"/>
                </a:solidFill>
              </a:rPr>
              <a:t>interest with </a:t>
            </a:r>
            <a:r>
              <a:rPr lang="en-US" sz="1800" dirty="0">
                <a:solidFill>
                  <a:srgbClr val="595959"/>
                </a:solidFill>
              </a:rPr>
              <a:t>respect to an officer or director of the entity, or </a:t>
            </a:r>
            <a:r>
              <a:rPr lang="en-US" sz="1800" dirty="0" smtClean="0">
                <a:solidFill>
                  <a:srgbClr val="595959"/>
                </a:solidFill>
              </a:rPr>
              <a:t>to a person of the senior management, whose position allows him/her to </a:t>
            </a:r>
            <a:r>
              <a:rPr lang="en-US" sz="1800" dirty="0">
                <a:solidFill>
                  <a:srgbClr val="595959"/>
                </a:solidFill>
              </a:rPr>
              <a:t>exercise significant influence on the preparation of the accounting records of the client or the financial statements on which the firm </a:t>
            </a:r>
            <a:r>
              <a:rPr lang="en-US" sz="1800" dirty="0" smtClean="0">
                <a:solidFill>
                  <a:srgbClr val="595959"/>
                </a:solidFill>
              </a:rPr>
              <a:t>will express </a:t>
            </a:r>
            <a:r>
              <a:rPr lang="en-US" sz="1800" dirty="0">
                <a:solidFill>
                  <a:srgbClr val="595959"/>
                </a:solidFill>
              </a:rPr>
              <a:t>an opinion</a:t>
            </a:r>
            <a:endParaRPr lang="es-MX" sz="1800" dirty="0">
              <a:solidFill>
                <a:srgbClr val="595959"/>
              </a:solidFill>
            </a:endParaRPr>
          </a:p>
          <a:p>
            <a:pPr marL="0" indent="0">
              <a:buNone/>
            </a:pPr>
            <a:r>
              <a:rPr lang="es-MX" sz="1800" dirty="0">
                <a:solidFill>
                  <a:srgbClr val="595959"/>
                </a:solidFill>
              </a:rPr>
              <a:t>• </a:t>
            </a:r>
            <a:r>
              <a:rPr lang="en-US" sz="1800" dirty="0" smtClean="0">
                <a:solidFill>
                  <a:srgbClr val="595959"/>
                </a:solidFill>
              </a:rPr>
              <a:t>Search </a:t>
            </a:r>
            <a:r>
              <a:rPr lang="en-US" sz="1800" dirty="0">
                <a:solidFill>
                  <a:srgbClr val="595959"/>
                </a:solidFill>
              </a:rPr>
              <a:t>or </a:t>
            </a:r>
            <a:r>
              <a:rPr lang="en-US" sz="1800" dirty="0" smtClean="0">
                <a:solidFill>
                  <a:srgbClr val="595959"/>
                </a:solidFill>
              </a:rPr>
              <a:t>request </a:t>
            </a:r>
            <a:r>
              <a:rPr lang="en-US" sz="1800" dirty="0">
                <a:solidFill>
                  <a:srgbClr val="595959"/>
                </a:solidFill>
              </a:rPr>
              <a:t>of candidates for such positions, and</a:t>
            </a:r>
            <a:endParaRPr lang="es-MX" sz="1800" dirty="0">
              <a:solidFill>
                <a:srgbClr val="595959"/>
              </a:solidFill>
            </a:endParaRPr>
          </a:p>
          <a:p>
            <a:pPr marL="0" indent="0">
              <a:buNone/>
            </a:pPr>
            <a:r>
              <a:rPr lang="es-MX" sz="1800" dirty="0">
                <a:solidFill>
                  <a:srgbClr val="595959"/>
                </a:solidFill>
              </a:rPr>
              <a:t>• </a:t>
            </a:r>
            <a:r>
              <a:rPr lang="en-US" sz="1800" dirty="0" smtClean="0">
                <a:solidFill>
                  <a:srgbClr val="595959"/>
                </a:solidFill>
              </a:rPr>
              <a:t>Performing </a:t>
            </a:r>
            <a:r>
              <a:rPr lang="en-US" sz="1800" dirty="0">
                <a:solidFill>
                  <a:srgbClr val="595959"/>
                </a:solidFill>
              </a:rPr>
              <a:t>checks of the references of potential candidates for such </a:t>
            </a:r>
            <a:r>
              <a:rPr lang="en-US" sz="1800" dirty="0" smtClean="0">
                <a:solidFill>
                  <a:srgbClr val="595959"/>
                </a:solidFill>
              </a:rPr>
              <a:t>positions</a:t>
            </a:r>
          </a:p>
          <a:p>
            <a:pPr marL="0" indent="0">
              <a:buNone/>
            </a:pPr>
            <a:endParaRPr lang="es-MX" sz="1800" dirty="0" smtClean="0">
              <a:solidFill>
                <a:srgbClr val="595959"/>
              </a:solidFill>
            </a:endParaRPr>
          </a:p>
          <a:p>
            <a:pPr marL="0" indent="0">
              <a:buNone/>
            </a:pPr>
            <a:r>
              <a:rPr lang="es-MX" sz="1800" dirty="0" smtClean="0">
                <a:solidFill>
                  <a:srgbClr val="595959"/>
                </a:solidFill>
              </a:rPr>
              <a:t>291.34 a 291.99 </a:t>
            </a:r>
            <a:r>
              <a:rPr lang="en-US" sz="1800" dirty="0" smtClean="0">
                <a:solidFill>
                  <a:srgbClr val="1A276D"/>
                </a:solidFill>
              </a:rPr>
              <a:t>intentionally left blank</a:t>
            </a:r>
            <a:endParaRPr lang="en-US" sz="1800" dirty="0">
              <a:solidFill>
                <a:srgbClr val="1A276D"/>
              </a:solidFill>
            </a:endParaRPr>
          </a:p>
        </p:txBody>
      </p:sp>
    </p:spTree>
    <p:extLst>
      <p:ext uri="{BB962C8B-B14F-4D97-AF65-F5344CB8AC3E}">
        <p14:creationId xmlns:p14="http://schemas.microsoft.com/office/powerpoint/2010/main" val="14318311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pPr lvl="1"/>
            <a:r>
              <a:rPr lang="en-US" dirty="0"/>
              <a:t>Main changes to the Code of Professional Ethics of the </a:t>
            </a:r>
            <a:r>
              <a:rPr lang="en-US" dirty="0" smtClean="0"/>
              <a:t>IMCP</a:t>
            </a:r>
            <a:endParaRPr lang="en-AU" dirty="0"/>
          </a:p>
        </p:txBody>
      </p:sp>
      <p:sp>
        <p:nvSpPr>
          <p:cNvPr id="2" name="Content Placeholder 1"/>
          <p:cNvSpPr>
            <a:spLocks noGrp="1"/>
          </p:cNvSpPr>
          <p:nvPr>
            <p:ph idx="1"/>
          </p:nvPr>
        </p:nvSpPr>
        <p:spPr>
          <a:xfrm>
            <a:off x="0" y="1200150"/>
            <a:ext cx="9067800" cy="3276600"/>
          </a:xfrm>
        </p:spPr>
        <p:txBody>
          <a:bodyPr/>
          <a:lstStyle/>
          <a:p>
            <a:pPr marL="0" indent="0">
              <a:buNone/>
            </a:pPr>
            <a:r>
              <a:rPr lang="en-AU" sz="1800" dirty="0" smtClean="0"/>
              <a:t>290.219 </a:t>
            </a:r>
            <a:r>
              <a:rPr lang="en-AU" sz="1800" dirty="0" err="1" smtClean="0"/>
              <a:t>bis</a:t>
            </a:r>
            <a:r>
              <a:rPr lang="en-AU" sz="1800" dirty="0" smtClean="0"/>
              <a:t> – </a:t>
            </a:r>
            <a:r>
              <a:rPr lang="en-US" sz="1800" dirty="0" smtClean="0">
                <a:solidFill>
                  <a:srgbClr val="1A276D"/>
                </a:solidFill>
              </a:rPr>
              <a:t>Added</a:t>
            </a:r>
            <a:r>
              <a:rPr lang="en-US" sz="1800" dirty="0">
                <a:solidFill>
                  <a:srgbClr val="1A276D"/>
                </a:solidFill>
              </a:rPr>
              <a:t>: </a:t>
            </a:r>
            <a:r>
              <a:rPr lang="en-US" sz="1800" dirty="0" smtClean="0">
                <a:solidFill>
                  <a:srgbClr val="595959"/>
                </a:solidFill>
              </a:rPr>
              <a:t>Should </a:t>
            </a:r>
            <a:r>
              <a:rPr lang="en-US" sz="1800" dirty="0">
                <a:solidFill>
                  <a:srgbClr val="595959"/>
                </a:solidFill>
              </a:rPr>
              <a:t>not provide services of custody of resources or other assets of an audit client unless permitted by law and, if so, compliance with any additional duties imposed on the </a:t>
            </a:r>
            <a:r>
              <a:rPr lang="en-US" sz="1800" dirty="0" smtClean="0">
                <a:solidFill>
                  <a:srgbClr val="595959"/>
                </a:solidFill>
              </a:rPr>
              <a:t>Public Accountant </a:t>
            </a:r>
            <a:r>
              <a:rPr lang="en-US" sz="1800" dirty="0">
                <a:solidFill>
                  <a:srgbClr val="595959"/>
                </a:solidFill>
              </a:rPr>
              <a:t>in </a:t>
            </a:r>
            <a:r>
              <a:rPr lang="en-US" sz="1800" dirty="0" smtClean="0">
                <a:solidFill>
                  <a:srgbClr val="595959"/>
                </a:solidFill>
              </a:rPr>
              <a:t>the independent </a:t>
            </a:r>
            <a:r>
              <a:rPr lang="en-US" sz="1800" dirty="0">
                <a:solidFill>
                  <a:srgbClr val="595959"/>
                </a:solidFill>
              </a:rPr>
              <a:t>practice who manage these assets. </a:t>
            </a:r>
            <a:r>
              <a:rPr lang="en-US" sz="1800" dirty="0" smtClean="0">
                <a:solidFill>
                  <a:srgbClr val="595959"/>
                </a:solidFill>
              </a:rPr>
              <a:t>Safeguards </a:t>
            </a:r>
            <a:r>
              <a:rPr lang="en-US" sz="1800" dirty="0">
                <a:solidFill>
                  <a:srgbClr val="595959"/>
                </a:solidFill>
              </a:rPr>
              <a:t>contained in paragraphs 270.2 and </a:t>
            </a:r>
            <a:r>
              <a:rPr lang="en-US" sz="1800" dirty="0" smtClean="0">
                <a:solidFill>
                  <a:srgbClr val="595959"/>
                </a:solidFill>
              </a:rPr>
              <a:t>270.3 are applicable</a:t>
            </a:r>
            <a:endParaRPr lang="es-MX" sz="1800" dirty="0">
              <a:solidFill>
                <a:srgbClr val="595959"/>
              </a:solidFill>
            </a:endParaRPr>
          </a:p>
          <a:p>
            <a:pPr marL="0" indent="0">
              <a:buNone/>
            </a:pPr>
            <a:r>
              <a:rPr lang="en-US" sz="1800" dirty="0" smtClean="0">
                <a:solidFill>
                  <a:srgbClr val="595959"/>
                </a:solidFill>
              </a:rPr>
              <a:t>The Public Accountant</a:t>
            </a:r>
            <a:r>
              <a:rPr lang="es-MX" sz="1800" dirty="0" smtClean="0">
                <a:solidFill>
                  <a:srgbClr val="595959"/>
                </a:solidFill>
              </a:rPr>
              <a:t> </a:t>
            </a:r>
            <a:r>
              <a:rPr lang="en-US" sz="1800" dirty="0" smtClean="0">
                <a:solidFill>
                  <a:srgbClr val="595959"/>
                </a:solidFill>
              </a:rPr>
              <a:t>will not be </a:t>
            </a:r>
            <a:r>
              <a:rPr lang="en-US" sz="1800" dirty="0">
                <a:solidFill>
                  <a:srgbClr val="595959"/>
                </a:solidFill>
              </a:rPr>
              <a:t>responsible of </a:t>
            </a:r>
            <a:r>
              <a:rPr lang="en-US" sz="1800" dirty="0" smtClean="0">
                <a:solidFill>
                  <a:srgbClr val="595959"/>
                </a:solidFill>
              </a:rPr>
              <a:t>management </a:t>
            </a:r>
            <a:r>
              <a:rPr lang="en-US" sz="1800" dirty="0">
                <a:solidFill>
                  <a:srgbClr val="595959"/>
                </a:solidFill>
              </a:rPr>
              <a:t>of resources or other assets of an audit client, since the threat created would be so important that any safeguard could eliminate it or reduce it to an </a:t>
            </a:r>
            <a:r>
              <a:rPr lang="en-US" sz="1800">
                <a:solidFill>
                  <a:srgbClr val="595959"/>
                </a:solidFill>
              </a:rPr>
              <a:t>acceptable </a:t>
            </a:r>
            <a:r>
              <a:rPr lang="en-US" sz="1800" smtClean="0">
                <a:solidFill>
                  <a:srgbClr val="595959"/>
                </a:solidFill>
              </a:rPr>
              <a:t>level</a:t>
            </a:r>
            <a:endParaRPr lang="en-AU" sz="1800" dirty="0">
              <a:solidFill>
                <a:srgbClr val="595959"/>
              </a:solidFill>
            </a:endParaRPr>
          </a:p>
        </p:txBody>
      </p:sp>
    </p:spTree>
    <p:extLst>
      <p:ext uri="{BB962C8B-B14F-4D97-AF65-F5344CB8AC3E}">
        <p14:creationId xmlns:p14="http://schemas.microsoft.com/office/powerpoint/2010/main" val="34081864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13622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dirty="0" smtClean="0">
                <a:latin typeface="Arial" charset="0"/>
              </a:rPr>
              <a:t>Introduction (1) </a:t>
            </a:r>
            <a:endParaRPr lang="en-US" dirty="0">
              <a:latin typeface="Arial" charset="0"/>
            </a:endParaRPr>
          </a:p>
        </p:txBody>
      </p:sp>
      <p:sp>
        <p:nvSpPr>
          <p:cNvPr id="2" name="Content Placeholder 1"/>
          <p:cNvSpPr>
            <a:spLocks noGrp="1"/>
          </p:cNvSpPr>
          <p:nvPr>
            <p:ph idx="1"/>
          </p:nvPr>
        </p:nvSpPr>
        <p:spPr/>
        <p:txBody>
          <a:bodyPr/>
          <a:lstStyle/>
          <a:p>
            <a:endParaRPr lang="en-AU" dirty="0"/>
          </a:p>
        </p:txBody>
      </p:sp>
      <p:graphicFrame>
        <p:nvGraphicFramePr>
          <p:cNvPr id="3" name="Table 2"/>
          <p:cNvGraphicFramePr>
            <a:graphicFrameLocks noGrp="1"/>
          </p:cNvGraphicFramePr>
          <p:nvPr>
            <p:extLst>
              <p:ext uri="{D42A27DB-BD31-4B8C-83A1-F6EECF244321}">
                <p14:modId xmlns:p14="http://schemas.microsoft.com/office/powerpoint/2010/main" val="3521659003"/>
              </p:ext>
            </p:extLst>
          </p:nvPr>
        </p:nvGraphicFramePr>
        <p:xfrm>
          <a:off x="381000" y="1352550"/>
          <a:ext cx="8458200" cy="2621280"/>
        </p:xfrm>
        <a:graphic>
          <a:graphicData uri="http://schemas.openxmlformats.org/drawingml/2006/table">
            <a:tbl>
              <a:tblPr firstRow="1" bandRow="1">
                <a:tableStyleId>{5C22544A-7EE6-4342-B048-85BDC9FD1C3A}</a:tableStyleId>
              </a:tblPr>
              <a:tblGrid>
                <a:gridCol w="3581400"/>
                <a:gridCol w="4876800"/>
              </a:tblGrid>
              <a:tr h="370840">
                <a:tc>
                  <a:txBody>
                    <a:bodyPr/>
                    <a:lstStyle/>
                    <a:p>
                      <a:r>
                        <a:rPr lang="en-AU" sz="2000" dirty="0" smtClean="0"/>
                        <a:t>Date</a:t>
                      </a:r>
                      <a:endParaRPr lang="en-AU" sz="20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AU" sz="2000" dirty="0"/>
                    </a:p>
                  </a:txBody>
                  <a:tcPr/>
                </a:tc>
              </a:tr>
              <a:tr h="370840">
                <a:tc>
                  <a:txBody>
                    <a:bodyPr/>
                    <a:lstStyle/>
                    <a:p>
                      <a:pPr marL="285750" lvl="0" indent="-285750">
                        <a:buFont typeface="Arial" panose="020B0604020202020204" pitchFamily="34" charset="0"/>
                        <a:buChar char="•"/>
                      </a:pPr>
                      <a:r>
                        <a:rPr lang="en-AU" sz="2000" dirty="0" smtClean="0">
                          <a:solidFill>
                            <a:schemeClr val="tx2">
                              <a:lumMod val="65000"/>
                              <a:lumOff val="35000"/>
                            </a:schemeClr>
                          </a:solidFill>
                          <a:latin typeface="+mn-lt"/>
                          <a:ea typeface="ＭＳ Ｐゴシック" charset="0"/>
                          <a:cs typeface="+mn-cs"/>
                        </a:rPr>
                        <a:t>15 June 2010</a:t>
                      </a:r>
                    </a:p>
                    <a:p>
                      <a:pPr marL="0" lvl="0" indent="0">
                        <a:buFont typeface="Arial" panose="020B0604020202020204" pitchFamily="34" charset="0"/>
                        <a:buNone/>
                      </a:pPr>
                      <a:endParaRPr lang="en-AU" sz="2000" dirty="0" smtClean="0">
                        <a:solidFill>
                          <a:schemeClr val="tx2">
                            <a:lumMod val="65000"/>
                            <a:lumOff val="35000"/>
                          </a:schemeClr>
                        </a:solidFill>
                        <a:latin typeface="+mn-lt"/>
                        <a:ea typeface="ＭＳ Ｐゴシック" charset="0"/>
                        <a:cs typeface="+mn-cs"/>
                      </a:endParaRPr>
                    </a:p>
                  </a:txBody>
                  <a:tcPr/>
                </a:tc>
                <a:tc>
                  <a:txBody>
                    <a:bodyPr/>
                    <a:lstStyle/>
                    <a:p>
                      <a:pPr marL="285750" lvl="0" indent="-285750">
                        <a:buFont typeface="Arial" panose="020B0604020202020204" pitchFamily="34" charset="0"/>
                        <a:buChar char="•"/>
                      </a:pPr>
                      <a:r>
                        <a:rPr lang="en-US" sz="2000" kern="1200" baseline="0" dirty="0" smtClean="0">
                          <a:solidFill>
                            <a:schemeClr val="tx2">
                              <a:lumMod val="65000"/>
                              <a:lumOff val="35000"/>
                            </a:schemeClr>
                          </a:solidFill>
                          <a:latin typeface="+mn-lt"/>
                          <a:ea typeface="ＭＳ Ｐゴシック" charset="0"/>
                          <a:cs typeface="+mn-cs"/>
                        </a:rPr>
                        <a:t>The  National Executive Committee of the Mexican Institute of Public Accountants agreed to the adoption of the International Standards on Auditing issued by the International Auditing Standards Board of the International Federation of Accountants</a:t>
                      </a:r>
                      <a:endParaRPr lang="en-AU" sz="2000" kern="1200" baseline="0" dirty="0" smtClean="0">
                        <a:solidFill>
                          <a:schemeClr val="tx2">
                            <a:lumMod val="65000"/>
                            <a:lumOff val="35000"/>
                          </a:schemeClr>
                        </a:solidFill>
                        <a:latin typeface="+mn-lt"/>
                        <a:ea typeface="ＭＳ Ｐゴシック" charset="0"/>
                        <a:cs typeface="+mn-cs"/>
                      </a:endParaRPr>
                    </a:p>
                  </a:txBody>
                  <a:tcPr/>
                </a:tc>
              </a:tr>
            </a:tbl>
          </a:graphicData>
        </a:graphic>
      </p:graphicFrame>
    </p:spTree>
    <p:extLst>
      <p:ext uri="{BB962C8B-B14F-4D97-AF65-F5344CB8AC3E}">
        <p14:creationId xmlns:p14="http://schemas.microsoft.com/office/powerpoint/2010/main" val="5049851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04800" y="361950"/>
            <a:ext cx="7543800" cy="400050"/>
          </a:xfrm>
        </p:spPr>
        <p:txBody>
          <a:bodyPr/>
          <a:lstStyle/>
          <a:p>
            <a:r>
              <a:rPr lang="en-US" dirty="0" smtClean="0">
                <a:latin typeface="Arial" charset="0"/>
              </a:rPr>
              <a:t>Introduction (2)</a:t>
            </a:r>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r>
              <a:rPr lang="en-US" sz="2000" dirty="0" smtClean="0">
                <a:latin typeface="Arial" charset="0"/>
              </a:rPr>
              <a:t>It was performed a </a:t>
            </a:r>
            <a:r>
              <a:rPr lang="en-US" sz="2000" dirty="0">
                <a:latin typeface="Arial" charset="0"/>
              </a:rPr>
              <a:t>comprehensive </a:t>
            </a:r>
            <a:r>
              <a:rPr lang="en-US" sz="2000" dirty="0" smtClean="0">
                <a:latin typeface="Arial" charset="0"/>
              </a:rPr>
              <a:t>review to </a:t>
            </a:r>
            <a:r>
              <a:rPr lang="en-US" sz="2000" dirty="0">
                <a:latin typeface="Arial" charset="0"/>
              </a:rPr>
              <a:t>the </a:t>
            </a:r>
            <a:r>
              <a:rPr lang="en-US" sz="2000" dirty="0" smtClean="0">
                <a:latin typeface="Arial" charset="0"/>
              </a:rPr>
              <a:t>Code </a:t>
            </a:r>
            <a:r>
              <a:rPr lang="en-US" sz="2000" dirty="0">
                <a:latin typeface="Arial" charset="0"/>
              </a:rPr>
              <a:t>of </a:t>
            </a:r>
            <a:r>
              <a:rPr lang="en-US" sz="2000" dirty="0" smtClean="0">
                <a:latin typeface="Arial" charset="0"/>
              </a:rPr>
              <a:t>Professional Ethics which was in </a:t>
            </a:r>
            <a:r>
              <a:rPr lang="en-US" sz="2000" dirty="0">
                <a:latin typeface="Arial" charset="0"/>
              </a:rPr>
              <a:t>force </a:t>
            </a:r>
            <a:r>
              <a:rPr lang="en-US" sz="2000" dirty="0" smtClean="0">
                <a:latin typeface="Arial" charset="0"/>
              </a:rPr>
              <a:t>since </a:t>
            </a:r>
            <a:r>
              <a:rPr lang="en-US" sz="2000" dirty="0">
                <a:latin typeface="Arial" charset="0"/>
              </a:rPr>
              <a:t>February </a:t>
            </a:r>
            <a:r>
              <a:rPr lang="en-US" sz="2000" dirty="0" smtClean="0">
                <a:latin typeface="Arial" charset="0"/>
              </a:rPr>
              <a:t>2009, </a:t>
            </a:r>
            <a:r>
              <a:rPr lang="en-US" sz="2000" dirty="0">
                <a:latin typeface="Arial" charset="0"/>
              </a:rPr>
              <a:t>to align its content, fundamentally, with </a:t>
            </a:r>
            <a:r>
              <a:rPr lang="en-US" sz="2000" dirty="0" smtClean="0">
                <a:latin typeface="Arial" charset="0"/>
              </a:rPr>
              <a:t>the International Ethics Code </a:t>
            </a:r>
            <a:r>
              <a:rPr lang="en-US" sz="2000" dirty="0">
                <a:latin typeface="Arial" charset="0"/>
              </a:rPr>
              <a:t>issued by IFAC, in June 2009, and in force </a:t>
            </a:r>
            <a:r>
              <a:rPr lang="en-US" sz="2000" dirty="0" smtClean="0">
                <a:latin typeface="Arial" charset="0"/>
              </a:rPr>
              <a:t>since 1 </a:t>
            </a:r>
            <a:r>
              <a:rPr lang="en-US" sz="2000" dirty="0">
                <a:latin typeface="Arial" charset="0"/>
              </a:rPr>
              <a:t>January 2011</a:t>
            </a:r>
          </a:p>
        </p:txBody>
      </p:sp>
    </p:spTree>
    <p:extLst>
      <p:ext uri="{BB962C8B-B14F-4D97-AF65-F5344CB8AC3E}">
        <p14:creationId xmlns:p14="http://schemas.microsoft.com/office/powerpoint/2010/main" val="3402733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dirty="0" smtClean="0">
                <a:latin typeface="Arial" charset="0"/>
              </a:rPr>
              <a:t>Introduction (3) </a:t>
            </a:r>
            <a:endParaRPr lang="en-US" dirty="0">
              <a:latin typeface="Arial" charset="0"/>
            </a:endParaRPr>
          </a:p>
        </p:txBody>
      </p:sp>
      <p:sp>
        <p:nvSpPr>
          <p:cNvPr id="2" name="Content Placeholder 1"/>
          <p:cNvSpPr>
            <a:spLocks noGrp="1"/>
          </p:cNvSpPr>
          <p:nvPr>
            <p:ph idx="1"/>
          </p:nvPr>
        </p:nvSpPr>
        <p:spPr/>
        <p:txBody>
          <a:bodyPr/>
          <a:lstStyle/>
          <a:p>
            <a:endParaRPr lang="en-AU" dirty="0"/>
          </a:p>
        </p:txBody>
      </p:sp>
      <p:graphicFrame>
        <p:nvGraphicFramePr>
          <p:cNvPr id="3" name="Table 2"/>
          <p:cNvGraphicFramePr>
            <a:graphicFrameLocks noGrp="1"/>
          </p:cNvGraphicFramePr>
          <p:nvPr>
            <p:extLst>
              <p:ext uri="{D42A27DB-BD31-4B8C-83A1-F6EECF244321}">
                <p14:modId xmlns:p14="http://schemas.microsoft.com/office/powerpoint/2010/main" val="104075310"/>
              </p:ext>
            </p:extLst>
          </p:nvPr>
        </p:nvGraphicFramePr>
        <p:xfrm>
          <a:off x="381000" y="1352550"/>
          <a:ext cx="8458200" cy="2011680"/>
        </p:xfrm>
        <a:graphic>
          <a:graphicData uri="http://schemas.openxmlformats.org/drawingml/2006/table">
            <a:tbl>
              <a:tblPr firstRow="1" bandRow="1">
                <a:tableStyleId>{5C22544A-7EE6-4342-B048-85BDC9FD1C3A}</a:tableStyleId>
              </a:tblPr>
              <a:tblGrid>
                <a:gridCol w="3581400"/>
                <a:gridCol w="4876800"/>
              </a:tblGrid>
              <a:tr h="370840">
                <a:tc>
                  <a:txBody>
                    <a:bodyPr/>
                    <a:lstStyle/>
                    <a:p>
                      <a:r>
                        <a:rPr lang="en-AU" sz="2000" dirty="0" smtClean="0"/>
                        <a:t>Date</a:t>
                      </a:r>
                      <a:endParaRPr lang="en-AU" sz="20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AU" sz="2000" dirty="0"/>
                    </a:p>
                  </a:txBody>
                  <a:tcPr/>
                </a:tc>
              </a:tr>
              <a:tr h="370840">
                <a:tc>
                  <a:txBody>
                    <a:bodyPr/>
                    <a:lstStyle/>
                    <a:p>
                      <a:pPr marL="285750" lvl="0" indent="-285750">
                        <a:buFont typeface="Arial" panose="020B0604020202020204" pitchFamily="34" charset="0"/>
                        <a:buChar char="•"/>
                      </a:pPr>
                      <a:r>
                        <a:rPr lang="en-AU" sz="2000" dirty="0" smtClean="0">
                          <a:solidFill>
                            <a:schemeClr val="tx2">
                              <a:lumMod val="65000"/>
                              <a:lumOff val="35000"/>
                            </a:schemeClr>
                          </a:solidFill>
                          <a:latin typeface="+mn-lt"/>
                          <a:ea typeface="ＭＳ Ｐゴシック" charset="0"/>
                          <a:cs typeface="+mn-cs"/>
                        </a:rPr>
                        <a:t>1 January 2012</a:t>
                      </a:r>
                    </a:p>
                    <a:p>
                      <a:pPr marL="0" lvl="0" indent="0">
                        <a:buFont typeface="Arial" panose="020B0604020202020204" pitchFamily="34" charset="0"/>
                        <a:buNone/>
                      </a:pPr>
                      <a:endParaRPr lang="en-AU" sz="2000" dirty="0" smtClean="0">
                        <a:solidFill>
                          <a:schemeClr val="tx2">
                            <a:lumMod val="65000"/>
                            <a:lumOff val="35000"/>
                          </a:schemeClr>
                        </a:solidFill>
                        <a:latin typeface="+mn-lt"/>
                        <a:ea typeface="ＭＳ Ｐゴシック" charset="0"/>
                        <a:cs typeface="+mn-cs"/>
                      </a:endParaRPr>
                    </a:p>
                  </a:txBody>
                  <a:tcPr/>
                </a:tc>
                <a:tc>
                  <a:txBody>
                    <a:bodyPr/>
                    <a:lstStyle/>
                    <a:p>
                      <a:pPr marL="285750" lvl="0" indent="-285750">
                        <a:buFont typeface="Arial" panose="020B0604020202020204" pitchFamily="34" charset="0"/>
                        <a:buChar char="•"/>
                      </a:pPr>
                      <a:r>
                        <a:rPr lang="en-US" sz="2000" kern="1200" baseline="0" dirty="0" smtClean="0">
                          <a:solidFill>
                            <a:schemeClr val="tx2">
                              <a:lumMod val="65000"/>
                              <a:lumOff val="35000"/>
                            </a:schemeClr>
                          </a:solidFill>
                          <a:latin typeface="+mn-lt"/>
                          <a:ea typeface="ＭＳ Ｐゴシック" charset="0"/>
                          <a:cs typeface="+mn-cs"/>
                        </a:rPr>
                        <a:t>It entered into force in Mexico the Code of Professional Ethics issued by the Mexican Institute of Public Accountants taking as starting point the International Ethics Code</a:t>
                      </a:r>
                      <a:r>
                        <a:rPr lang="en-AU" sz="2000" kern="1200" baseline="0" dirty="0" smtClean="0">
                          <a:solidFill>
                            <a:schemeClr val="tx2">
                              <a:lumMod val="65000"/>
                              <a:lumOff val="35000"/>
                            </a:schemeClr>
                          </a:solidFill>
                          <a:latin typeface="+mn-lt"/>
                          <a:ea typeface="ＭＳ Ｐゴシック" charset="0"/>
                          <a:cs typeface="+mn-cs"/>
                        </a:rPr>
                        <a:t> </a:t>
                      </a:r>
                    </a:p>
                  </a:txBody>
                  <a:tcPr/>
                </a:tc>
              </a:tr>
            </a:tbl>
          </a:graphicData>
        </a:graphic>
      </p:graphicFrame>
    </p:spTree>
    <p:extLst>
      <p:ext uri="{BB962C8B-B14F-4D97-AF65-F5344CB8AC3E}">
        <p14:creationId xmlns:p14="http://schemas.microsoft.com/office/powerpoint/2010/main" val="26598030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345876"/>
            <a:ext cx="9144000" cy="3063240"/>
          </a:xfrm>
        </p:spPr>
        <p:txBody>
          <a:bodyPr/>
          <a:lstStyle/>
          <a:p>
            <a:r>
              <a:rPr lang="en-AU" sz="2000" dirty="0" smtClean="0"/>
              <a:t>The Mexican Institute of Public Accountants (hereafter IMCP) is co-founder of the International Federation of Accountants </a:t>
            </a:r>
            <a:r>
              <a:rPr lang="en-US" sz="2000" dirty="0" smtClean="0"/>
              <a:t> </a:t>
            </a:r>
            <a:r>
              <a:rPr lang="en-US" sz="2000" dirty="0"/>
              <a:t>(IFAC), for this reason, the IMCP </a:t>
            </a:r>
            <a:r>
              <a:rPr lang="en-US" sz="2000" dirty="0" smtClean="0"/>
              <a:t>undertook the </a:t>
            </a:r>
            <a:r>
              <a:rPr lang="en-US" sz="2000" dirty="0"/>
              <a:t>task of developing a </a:t>
            </a:r>
            <a:r>
              <a:rPr lang="en-US" sz="2000" dirty="0" smtClean="0"/>
              <a:t>Code </a:t>
            </a:r>
            <a:r>
              <a:rPr lang="en-US" sz="2000" dirty="0"/>
              <a:t>of </a:t>
            </a:r>
            <a:r>
              <a:rPr lang="en-US" sz="2000" dirty="0" smtClean="0"/>
              <a:t>Ethics </a:t>
            </a:r>
            <a:r>
              <a:rPr lang="en-US" sz="2000" dirty="0"/>
              <a:t>that will allow us to deal with new trends and needs, </a:t>
            </a:r>
            <a:r>
              <a:rPr lang="en-US" sz="2000" dirty="0" smtClean="0"/>
              <a:t>as a result of </a:t>
            </a:r>
            <a:r>
              <a:rPr lang="en-US" sz="2000" dirty="0"/>
              <a:t>the development achieved by our profession, as well as harmonize its content with </a:t>
            </a:r>
            <a:r>
              <a:rPr lang="en-US" sz="2000" dirty="0" smtClean="0"/>
              <a:t>the International Ethics Code developed </a:t>
            </a:r>
            <a:r>
              <a:rPr lang="en-US" sz="2000" dirty="0"/>
              <a:t>by </a:t>
            </a:r>
            <a:r>
              <a:rPr lang="en-US" sz="2000" dirty="0" smtClean="0"/>
              <a:t>IFAC</a:t>
            </a:r>
            <a:endParaRPr lang="en-AU" sz="2000" dirty="0" smtClean="0"/>
          </a:p>
        </p:txBody>
      </p:sp>
      <p:sp>
        <p:nvSpPr>
          <p:cNvPr id="3" name="Title 2"/>
          <p:cNvSpPr>
            <a:spLocks noGrp="1"/>
          </p:cNvSpPr>
          <p:nvPr>
            <p:ph type="title"/>
          </p:nvPr>
        </p:nvSpPr>
        <p:spPr/>
        <p:txBody>
          <a:bodyPr/>
          <a:lstStyle/>
          <a:p>
            <a:r>
              <a:rPr lang="en-US" dirty="0" smtClean="0"/>
              <a:t>Introduction (4) </a:t>
            </a:r>
            <a:endParaRPr lang="en-US" dirty="0"/>
          </a:p>
        </p:txBody>
      </p:sp>
    </p:spTree>
    <p:extLst>
      <p:ext uri="{BB962C8B-B14F-4D97-AF65-F5344CB8AC3E}">
        <p14:creationId xmlns:p14="http://schemas.microsoft.com/office/powerpoint/2010/main" val="5876218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dirty="0" smtClean="0">
                <a:latin typeface="Arial" charset="0"/>
              </a:rPr>
              <a:t>Reasons </a:t>
            </a:r>
            <a:r>
              <a:rPr lang="en-US" dirty="0">
                <a:latin typeface="Arial" charset="0"/>
              </a:rPr>
              <a:t>for </a:t>
            </a:r>
            <a:r>
              <a:rPr lang="en-US" dirty="0" smtClean="0">
                <a:latin typeface="Arial" charset="0"/>
              </a:rPr>
              <a:t>main </a:t>
            </a:r>
            <a:r>
              <a:rPr lang="en-US" dirty="0">
                <a:latin typeface="Arial" charset="0"/>
              </a:rPr>
              <a:t>changes to the </a:t>
            </a:r>
            <a:r>
              <a:rPr lang="en-US" dirty="0" smtClean="0">
                <a:latin typeface="Arial" charset="0"/>
              </a:rPr>
              <a:t>Code </a:t>
            </a:r>
            <a:r>
              <a:rPr lang="en-US" dirty="0">
                <a:latin typeface="Arial" charset="0"/>
              </a:rPr>
              <a:t>of </a:t>
            </a:r>
            <a:r>
              <a:rPr lang="en-US" dirty="0" smtClean="0">
                <a:latin typeface="Arial" charset="0"/>
              </a:rPr>
              <a:t>Professional Ethics </a:t>
            </a:r>
            <a:r>
              <a:rPr lang="en-US" dirty="0">
                <a:latin typeface="Arial" charset="0"/>
              </a:rPr>
              <a:t>of the </a:t>
            </a:r>
            <a:r>
              <a:rPr lang="en-US" dirty="0" smtClean="0">
                <a:latin typeface="Arial" charset="0"/>
              </a:rPr>
              <a:t>IMCP (1)</a:t>
            </a:r>
            <a:endParaRPr lang="en-US" dirty="0">
              <a:latin typeface="Arial" charset="0"/>
            </a:endParaRPr>
          </a:p>
        </p:txBody>
      </p:sp>
      <p:sp>
        <p:nvSpPr>
          <p:cNvPr id="2" name="Content Placeholder 1"/>
          <p:cNvSpPr>
            <a:spLocks noGrp="1"/>
          </p:cNvSpPr>
          <p:nvPr>
            <p:ph idx="1"/>
          </p:nvPr>
        </p:nvSpPr>
        <p:spPr>
          <a:xfrm>
            <a:off x="0" y="1345876"/>
            <a:ext cx="9144000" cy="3207074"/>
          </a:xfrm>
        </p:spPr>
        <p:txBody>
          <a:bodyPr/>
          <a:lstStyle/>
          <a:p>
            <a:r>
              <a:rPr lang="en-US" sz="2000" dirty="0" smtClean="0"/>
              <a:t>The </a:t>
            </a:r>
            <a:r>
              <a:rPr lang="en-US" sz="2000" dirty="0"/>
              <a:t>main changes to the current </a:t>
            </a:r>
            <a:r>
              <a:rPr lang="en-US" sz="2000" dirty="0" smtClean="0"/>
              <a:t>Code </a:t>
            </a:r>
            <a:r>
              <a:rPr lang="en-US" sz="2000" dirty="0"/>
              <a:t>of the </a:t>
            </a:r>
            <a:r>
              <a:rPr lang="en-US" sz="2000" dirty="0" smtClean="0"/>
              <a:t>IMCP are  </a:t>
            </a:r>
            <a:r>
              <a:rPr lang="en-US" sz="2000" dirty="0"/>
              <a:t>that </a:t>
            </a:r>
            <a:r>
              <a:rPr lang="en-US" sz="2000" dirty="0" smtClean="0"/>
              <a:t>it was tried </a:t>
            </a:r>
            <a:r>
              <a:rPr lang="en-US" sz="2000" dirty="0"/>
              <a:t>to use terminology commonly used in Mexico, eliminating, basically, those paragraphs </a:t>
            </a:r>
            <a:r>
              <a:rPr lang="en-US" sz="2000" dirty="0" smtClean="0"/>
              <a:t>non applicable </a:t>
            </a:r>
            <a:r>
              <a:rPr lang="en-US" sz="2000" dirty="0"/>
              <a:t>or that </a:t>
            </a:r>
            <a:r>
              <a:rPr lang="en-US" sz="2000" dirty="0" smtClean="0"/>
              <a:t>represented unusual </a:t>
            </a:r>
            <a:r>
              <a:rPr lang="en-US" sz="2000" dirty="0"/>
              <a:t>safeguards in the </a:t>
            </a:r>
            <a:r>
              <a:rPr lang="en-US" sz="2000" dirty="0" smtClean="0"/>
              <a:t>accountancy in Mexico</a:t>
            </a:r>
            <a:endParaRPr lang="en-AU" sz="2000" dirty="0" smtClean="0"/>
          </a:p>
          <a:p>
            <a:endParaRPr lang="en-AU" dirty="0" smtClean="0"/>
          </a:p>
        </p:txBody>
      </p:sp>
    </p:spTree>
    <p:extLst>
      <p:ext uri="{BB962C8B-B14F-4D97-AF65-F5344CB8AC3E}">
        <p14:creationId xmlns:p14="http://schemas.microsoft.com/office/powerpoint/2010/main" val="15409644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dirty="0">
                <a:latin typeface="Arial" charset="0"/>
              </a:rPr>
              <a:t>Reasons for main changes to the Code of Professional Ethics of the </a:t>
            </a:r>
            <a:r>
              <a:rPr lang="en-US" dirty="0" smtClean="0">
                <a:latin typeface="Arial" charset="0"/>
              </a:rPr>
              <a:t>IMCP (2)</a:t>
            </a:r>
            <a:endParaRPr lang="en-US" dirty="0">
              <a:latin typeface="Arial" charset="0"/>
            </a:endParaRPr>
          </a:p>
        </p:txBody>
      </p:sp>
      <p:sp>
        <p:nvSpPr>
          <p:cNvPr id="2" name="Content Placeholder 1"/>
          <p:cNvSpPr>
            <a:spLocks noGrp="1"/>
          </p:cNvSpPr>
          <p:nvPr>
            <p:ph idx="1"/>
          </p:nvPr>
        </p:nvSpPr>
        <p:spPr>
          <a:xfrm>
            <a:off x="0" y="1276350"/>
            <a:ext cx="9144000" cy="3276600"/>
          </a:xfrm>
        </p:spPr>
        <p:txBody>
          <a:bodyPr/>
          <a:lstStyle/>
          <a:p>
            <a:r>
              <a:rPr lang="en-US" sz="2000" dirty="0" smtClean="0"/>
              <a:t>Added </a:t>
            </a:r>
            <a:r>
              <a:rPr lang="en-US" sz="2000" dirty="0"/>
              <a:t>provisions included in the previous edition of </a:t>
            </a:r>
            <a:r>
              <a:rPr lang="en-US" sz="2000" dirty="0" smtClean="0"/>
              <a:t>Mexican code which were </a:t>
            </a:r>
            <a:r>
              <a:rPr lang="en-US" sz="2000" dirty="0"/>
              <a:t>considered essential to make it more strict and </a:t>
            </a:r>
            <a:r>
              <a:rPr lang="en-US" sz="2000" dirty="0" smtClean="0"/>
              <a:t>to strengthen </a:t>
            </a:r>
            <a:r>
              <a:rPr lang="en-US" sz="2000" dirty="0"/>
              <a:t>the practice of the accountancy </a:t>
            </a:r>
            <a:r>
              <a:rPr lang="en-US" sz="2000" dirty="0" smtClean="0"/>
              <a:t>in Mexico</a:t>
            </a:r>
            <a:endParaRPr lang="en-AU" sz="2000" dirty="0" smtClean="0"/>
          </a:p>
          <a:p>
            <a:endParaRPr lang="en-AU" dirty="0"/>
          </a:p>
        </p:txBody>
      </p:sp>
    </p:spTree>
    <p:extLst>
      <p:ext uri="{BB962C8B-B14F-4D97-AF65-F5344CB8AC3E}">
        <p14:creationId xmlns:p14="http://schemas.microsoft.com/office/powerpoint/2010/main" val="15844583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dirty="0" smtClean="0">
                <a:latin typeface="Arial" charset="0"/>
              </a:rPr>
              <a:t>Additions to the Code of Professional Ethics of the IMCP</a:t>
            </a:r>
            <a:endParaRPr lang="en-US" dirty="0">
              <a:latin typeface="Arial" charset="0"/>
            </a:endParaRPr>
          </a:p>
        </p:txBody>
      </p:sp>
      <p:sp>
        <p:nvSpPr>
          <p:cNvPr id="2" name="Content Placeholder 1"/>
          <p:cNvSpPr>
            <a:spLocks noGrp="1"/>
          </p:cNvSpPr>
          <p:nvPr>
            <p:ph idx="1"/>
          </p:nvPr>
        </p:nvSpPr>
        <p:spPr/>
        <p:txBody>
          <a:bodyPr/>
          <a:lstStyle/>
          <a:p>
            <a:endParaRPr lang="en-AU" dirty="0"/>
          </a:p>
        </p:txBody>
      </p:sp>
      <p:graphicFrame>
        <p:nvGraphicFramePr>
          <p:cNvPr id="3" name="Table 2"/>
          <p:cNvGraphicFramePr>
            <a:graphicFrameLocks noGrp="1"/>
          </p:cNvGraphicFramePr>
          <p:nvPr>
            <p:extLst>
              <p:ext uri="{D42A27DB-BD31-4B8C-83A1-F6EECF244321}">
                <p14:modId xmlns:p14="http://schemas.microsoft.com/office/powerpoint/2010/main" val="452093873"/>
              </p:ext>
            </p:extLst>
          </p:nvPr>
        </p:nvGraphicFramePr>
        <p:xfrm>
          <a:off x="381000" y="1352550"/>
          <a:ext cx="8458200" cy="2621280"/>
        </p:xfrm>
        <a:graphic>
          <a:graphicData uri="http://schemas.openxmlformats.org/drawingml/2006/table">
            <a:tbl>
              <a:tblPr firstRow="1" bandRow="1">
                <a:tableStyleId>{5C22544A-7EE6-4342-B048-85BDC9FD1C3A}</a:tableStyleId>
              </a:tblPr>
              <a:tblGrid>
                <a:gridCol w="4229100"/>
                <a:gridCol w="4229100"/>
              </a:tblGrid>
              <a:tr h="370840">
                <a:tc>
                  <a:txBody>
                    <a:bodyPr/>
                    <a:lstStyle/>
                    <a:p>
                      <a:r>
                        <a:rPr lang="en-AU" sz="2000" dirty="0" smtClean="0"/>
                        <a:t>IMCP</a:t>
                      </a:r>
                      <a:endParaRPr lang="en-AU" sz="20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AU" sz="2000" dirty="0" smtClean="0"/>
                        <a:t>IESBA</a:t>
                      </a:r>
                      <a:endParaRPr lang="en-AU" sz="2000" dirty="0"/>
                    </a:p>
                  </a:txBody>
                  <a:tcPr/>
                </a:tc>
              </a:tr>
              <a:tr h="370840">
                <a:tc>
                  <a:txBody>
                    <a:bodyPr/>
                    <a:lstStyle/>
                    <a:p>
                      <a:pPr marL="342900" lvl="0" indent="-342900">
                        <a:buFont typeface="Arial" panose="020B0604020202020204" pitchFamily="34" charset="0"/>
                        <a:buChar char="•"/>
                      </a:pPr>
                      <a:r>
                        <a:rPr lang="en-AU" sz="2000" dirty="0" smtClean="0">
                          <a:solidFill>
                            <a:schemeClr val="tx2">
                              <a:lumMod val="65000"/>
                              <a:lumOff val="35000"/>
                            </a:schemeClr>
                          </a:solidFill>
                          <a:latin typeface="+mn-lt"/>
                          <a:ea typeface="ＭＳ Ｐゴシック" charset="0"/>
                          <a:cs typeface="+mn-cs"/>
                        </a:rPr>
                        <a:t>Includes Section D – Public Accountants in Teaching</a:t>
                      </a:r>
                      <a:r>
                        <a:rPr lang="en-AU" sz="2000" baseline="0" dirty="0" smtClean="0">
                          <a:solidFill>
                            <a:schemeClr val="tx2">
                              <a:lumMod val="65000"/>
                              <a:lumOff val="35000"/>
                            </a:schemeClr>
                          </a:solidFill>
                          <a:latin typeface="+mn-lt"/>
                          <a:ea typeface="ＭＳ Ｐゴシック" charset="0"/>
                          <a:cs typeface="+mn-cs"/>
                        </a:rPr>
                        <a:t> </a:t>
                      </a:r>
                    </a:p>
                    <a:p>
                      <a:pPr marL="0" lvl="0" indent="0">
                        <a:buFont typeface="Arial" panose="020B0604020202020204" pitchFamily="34" charset="0"/>
                        <a:buNone/>
                      </a:pPr>
                      <a:r>
                        <a:rPr lang="en-AU" sz="2000" baseline="0" dirty="0" smtClean="0">
                          <a:solidFill>
                            <a:schemeClr val="tx2">
                              <a:lumMod val="65000"/>
                              <a:lumOff val="35000"/>
                            </a:schemeClr>
                          </a:solidFill>
                          <a:latin typeface="+mn-lt"/>
                          <a:ea typeface="ＭＳ Ｐゴシック" charset="0"/>
                          <a:cs typeface="+mn-cs"/>
                        </a:rPr>
                        <a:t>     </a:t>
                      </a:r>
                      <a:r>
                        <a:rPr lang="en-AU" sz="1400" baseline="0" dirty="0" smtClean="0">
                          <a:solidFill>
                            <a:schemeClr val="tx2">
                              <a:lumMod val="65000"/>
                              <a:lumOff val="35000"/>
                            </a:schemeClr>
                          </a:solidFill>
                          <a:latin typeface="+mn-lt"/>
                          <a:ea typeface="ＭＳ Ｐゴシック" charset="0"/>
                          <a:cs typeface="+mn-cs"/>
                        </a:rPr>
                        <a:t>- Introduction y rules</a:t>
                      </a:r>
                    </a:p>
                    <a:p>
                      <a:pPr marL="342900" lvl="0" indent="-342900">
                        <a:buFont typeface="Arial" panose="020B0604020202020204" pitchFamily="34" charset="0"/>
                        <a:buChar char="•"/>
                      </a:pPr>
                      <a:r>
                        <a:rPr lang="en-AU" sz="2000" baseline="0" dirty="0" smtClean="0">
                          <a:solidFill>
                            <a:schemeClr val="tx2">
                              <a:lumMod val="65000"/>
                              <a:lumOff val="35000"/>
                            </a:schemeClr>
                          </a:solidFill>
                          <a:latin typeface="+mn-lt"/>
                          <a:ea typeface="ＭＳ Ｐゴシック" charset="0"/>
                          <a:cs typeface="+mn-cs"/>
                        </a:rPr>
                        <a:t>Includes Section E – Penalties</a:t>
                      </a:r>
                    </a:p>
                    <a:p>
                      <a:pPr marL="457200" marR="0" lvl="1"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sz="2000" baseline="0" dirty="0" smtClean="0">
                          <a:solidFill>
                            <a:schemeClr val="tx2">
                              <a:lumMod val="65000"/>
                              <a:lumOff val="35000"/>
                            </a:schemeClr>
                          </a:solidFill>
                          <a:latin typeface="+mn-lt"/>
                          <a:ea typeface="ＭＳ Ｐゴシック" charset="0"/>
                          <a:cs typeface="+mn-cs"/>
                        </a:rPr>
                        <a:t>- </a:t>
                      </a:r>
                      <a:r>
                        <a:rPr lang="en-AU" sz="1400" baseline="0" dirty="0" smtClean="0">
                          <a:solidFill>
                            <a:schemeClr val="tx2">
                              <a:lumMod val="65000"/>
                              <a:lumOff val="35000"/>
                            </a:schemeClr>
                          </a:solidFill>
                          <a:latin typeface="+mn-lt"/>
                          <a:ea typeface="ＭＳ Ｐゴシック" charset="0"/>
                          <a:cs typeface="+mn-cs"/>
                        </a:rPr>
                        <a:t>Introduction and penalties</a:t>
                      </a:r>
                    </a:p>
                    <a:p>
                      <a:pPr marL="0" lvl="0" indent="0">
                        <a:buFont typeface="Arial" panose="020B0604020202020204" pitchFamily="34" charset="0"/>
                        <a:buNone/>
                      </a:pPr>
                      <a:endParaRPr lang="en-AU" sz="2000" baseline="0" dirty="0" smtClean="0">
                        <a:solidFill>
                          <a:schemeClr val="tx2">
                            <a:lumMod val="65000"/>
                            <a:lumOff val="35000"/>
                          </a:schemeClr>
                        </a:solidFill>
                        <a:latin typeface="+mn-lt"/>
                        <a:ea typeface="ＭＳ Ｐゴシック" charset="0"/>
                        <a:cs typeface="+mn-cs"/>
                      </a:endParaRPr>
                    </a:p>
                    <a:p>
                      <a:pPr marL="342900" lvl="0" indent="-342900">
                        <a:buFont typeface="Arial" panose="020B0604020202020204" pitchFamily="34" charset="0"/>
                        <a:buChar char="•"/>
                      </a:pPr>
                      <a:endParaRPr lang="en-AU" sz="2000" dirty="0" smtClean="0">
                        <a:solidFill>
                          <a:schemeClr val="tx2">
                            <a:lumMod val="65000"/>
                            <a:lumOff val="35000"/>
                          </a:schemeClr>
                        </a:solidFill>
                        <a:latin typeface="+mn-lt"/>
                        <a:ea typeface="ＭＳ Ｐゴシック" charset="0"/>
                        <a:cs typeface="+mn-cs"/>
                      </a:endParaRPr>
                    </a:p>
                  </a:txBody>
                  <a:tcPr/>
                </a:tc>
                <a:tc>
                  <a:txBody>
                    <a:bodyPr/>
                    <a:lstStyle/>
                    <a:p>
                      <a:pPr marL="342900" lvl="0" indent="-342900">
                        <a:buFont typeface="Arial" panose="020B0604020202020204" pitchFamily="34" charset="0"/>
                        <a:buChar char="•"/>
                      </a:pPr>
                      <a:r>
                        <a:rPr lang="en-AU" sz="2000" kern="1200" dirty="0" smtClean="0">
                          <a:solidFill>
                            <a:schemeClr val="tx2">
                              <a:lumMod val="65000"/>
                              <a:lumOff val="35000"/>
                            </a:schemeClr>
                          </a:solidFill>
                          <a:latin typeface="+mn-lt"/>
                          <a:ea typeface="ＭＳ Ｐゴシック" charset="0"/>
                          <a:cs typeface="+mn-cs"/>
                        </a:rPr>
                        <a:t>Not included</a:t>
                      </a:r>
                    </a:p>
                    <a:p>
                      <a:pPr marL="342900" lvl="0" indent="-342900">
                        <a:buFont typeface="Arial" panose="020B0604020202020204" pitchFamily="34" charset="0"/>
                        <a:buChar char="•"/>
                      </a:pPr>
                      <a:endParaRPr lang="en-AU" sz="2000" kern="1200" dirty="0" smtClean="0">
                        <a:solidFill>
                          <a:schemeClr val="tx2">
                            <a:lumMod val="65000"/>
                            <a:lumOff val="35000"/>
                          </a:schemeClr>
                        </a:solidFill>
                        <a:latin typeface="+mn-lt"/>
                        <a:ea typeface="ＭＳ Ｐゴシック" charset="0"/>
                        <a:cs typeface="+mn-cs"/>
                      </a:endParaRPr>
                    </a:p>
                    <a:p>
                      <a:pPr marL="0" lvl="0" indent="0">
                        <a:buFont typeface="Arial" panose="020B0604020202020204" pitchFamily="34" charset="0"/>
                        <a:buNone/>
                      </a:pPr>
                      <a:endParaRPr lang="en-AU" sz="2000" kern="1200" dirty="0" smtClean="0">
                        <a:solidFill>
                          <a:schemeClr val="tx2">
                            <a:lumMod val="65000"/>
                            <a:lumOff val="35000"/>
                          </a:schemeClr>
                        </a:solidFill>
                        <a:latin typeface="+mn-lt"/>
                        <a:ea typeface="ＭＳ Ｐゴシック" charset="0"/>
                        <a:cs typeface="+mn-cs"/>
                      </a:endParaRPr>
                    </a:p>
                    <a:p>
                      <a:pPr marL="342900" lvl="0" indent="-342900">
                        <a:buFont typeface="Arial" panose="020B0604020202020204" pitchFamily="34" charset="0"/>
                        <a:buChar char="•"/>
                      </a:pPr>
                      <a:r>
                        <a:rPr lang="en-AU" sz="2000" kern="1200" dirty="0" smtClean="0">
                          <a:solidFill>
                            <a:schemeClr val="tx2">
                              <a:lumMod val="65000"/>
                              <a:lumOff val="35000"/>
                            </a:schemeClr>
                          </a:solidFill>
                          <a:latin typeface="+mn-lt"/>
                          <a:ea typeface="ＭＳ Ｐゴシック" charset="0"/>
                          <a:cs typeface="+mn-cs"/>
                        </a:rPr>
                        <a:t>Not included</a:t>
                      </a:r>
                    </a:p>
                    <a:p>
                      <a:pPr marL="0" lvl="0" indent="0">
                        <a:buFont typeface="Arial" panose="020B0604020202020204" pitchFamily="34" charset="0"/>
                        <a:buNone/>
                      </a:pPr>
                      <a:endParaRPr lang="en-AU" sz="2000" kern="1200" dirty="0" smtClean="0">
                        <a:solidFill>
                          <a:schemeClr val="tx2">
                            <a:lumMod val="65000"/>
                            <a:lumOff val="35000"/>
                          </a:schemeClr>
                        </a:solidFill>
                        <a:latin typeface="+mn-lt"/>
                        <a:ea typeface="ＭＳ Ｐゴシック" charset="0"/>
                        <a:cs typeface="+mn-cs"/>
                      </a:endParaRPr>
                    </a:p>
                  </a:txBody>
                  <a:tcPr/>
                </a:tc>
              </a:tr>
            </a:tbl>
          </a:graphicData>
        </a:graphic>
      </p:graphicFrame>
    </p:spTree>
    <p:extLst>
      <p:ext uri="{BB962C8B-B14F-4D97-AF65-F5344CB8AC3E}">
        <p14:creationId xmlns:p14="http://schemas.microsoft.com/office/powerpoint/2010/main" val="6254986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pPr lvl="1"/>
            <a:r>
              <a:rPr lang="en-US" dirty="0" smtClean="0"/>
              <a:t>Main </a:t>
            </a:r>
            <a:r>
              <a:rPr lang="en-US" dirty="0"/>
              <a:t>changes to the Code of Professional Ethics of the </a:t>
            </a:r>
            <a:r>
              <a:rPr lang="en-US" dirty="0" smtClean="0"/>
              <a:t>IMCP</a:t>
            </a:r>
            <a:endParaRPr lang="en-AU" dirty="0"/>
          </a:p>
        </p:txBody>
      </p:sp>
      <p:sp>
        <p:nvSpPr>
          <p:cNvPr id="2" name="Content Placeholder 1"/>
          <p:cNvSpPr>
            <a:spLocks noGrp="1"/>
          </p:cNvSpPr>
          <p:nvPr>
            <p:ph idx="1"/>
          </p:nvPr>
        </p:nvSpPr>
        <p:spPr>
          <a:xfrm>
            <a:off x="0" y="1276350"/>
            <a:ext cx="9067800" cy="3276600"/>
          </a:xfrm>
        </p:spPr>
        <p:txBody>
          <a:bodyPr/>
          <a:lstStyle/>
          <a:p>
            <a:pPr marL="0" indent="0">
              <a:buNone/>
            </a:pPr>
            <a:r>
              <a:rPr lang="en-AU" dirty="0" smtClean="0"/>
              <a:t>Section A  - General application of the Code</a:t>
            </a:r>
            <a:endParaRPr lang="en-AU" dirty="0"/>
          </a:p>
          <a:p>
            <a:r>
              <a:rPr lang="en-AU" sz="1800" dirty="0" smtClean="0"/>
              <a:t>The corresponding </a:t>
            </a:r>
            <a:r>
              <a:rPr lang="en-US" sz="1800" dirty="0" smtClean="0"/>
              <a:t>update </a:t>
            </a:r>
            <a:r>
              <a:rPr lang="en-US" sz="1800" dirty="0"/>
              <a:t>to conflicts of interest </a:t>
            </a:r>
            <a:r>
              <a:rPr lang="en-US" sz="1800" dirty="0" smtClean="0"/>
              <a:t>has not been included yet and </a:t>
            </a:r>
            <a:r>
              <a:rPr lang="en-AU" sz="1800" dirty="0" smtClean="0">
                <a:solidFill>
                  <a:srgbClr val="595959"/>
                </a:solidFill>
              </a:rPr>
              <a:t>communicating with those charged with governance </a:t>
            </a:r>
            <a:r>
              <a:rPr lang="en-AU" sz="1800" dirty="0" smtClean="0"/>
              <a:t>(100.17, 100.18 y 100.25) </a:t>
            </a:r>
          </a:p>
          <a:p>
            <a:pPr marL="0" indent="0">
              <a:buNone/>
            </a:pPr>
            <a:r>
              <a:rPr lang="en-AU" dirty="0" smtClean="0"/>
              <a:t>Section B – Public Accountants in Independent Practice</a:t>
            </a:r>
          </a:p>
          <a:p>
            <a:r>
              <a:rPr lang="en-AU" sz="1800" dirty="0"/>
              <a:t>The </a:t>
            </a:r>
            <a:r>
              <a:rPr lang="en-US" sz="1800" dirty="0" smtClean="0"/>
              <a:t>update </a:t>
            </a:r>
            <a:r>
              <a:rPr lang="en-US" sz="1800" dirty="0"/>
              <a:t>to conflicts of interest </a:t>
            </a:r>
            <a:r>
              <a:rPr lang="en-US" sz="1800" dirty="0" smtClean="0"/>
              <a:t>corresponding to section 220 </a:t>
            </a:r>
            <a:r>
              <a:rPr lang="en-AU" sz="1800" dirty="0" smtClean="0"/>
              <a:t>– Conflicts of interest </a:t>
            </a:r>
            <a:endParaRPr lang="en-AU" sz="1800" dirty="0"/>
          </a:p>
        </p:txBody>
      </p:sp>
    </p:spTree>
    <p:extLst>
      <p:ext uri="{BB962C8B-B14F-4D97-AF65-F5344CB8AC3E}">
        <p14:creationId xmlns:p14="http://schemas.microsoft.com/office/powerpoint/2010/main" val="3535283000"/>
      </p:ext>
    </p:extLst>
  </p:cSld>
  <p:clrMapOvr>
    <a:masterClrMapping/>
  </p:clrMapOvr>
  <p:timing>
    <p:tnLst>
      <p:par>
        <p:cTn id="1" dur="indefinite" restart="never" nodeType="tmRoot"/>
      </p:par>
    </p:tnLst>
  </p:timing>
</p:sld>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ESBA_Powerpoint_template_GREEN RIBBON_WIDESCREEN" id="{97502708-9843-4C1B-BCA0-FFB288AF1A20}" vid="{C211E3E3-D26C-42E5-AA10-D3816BA2BE4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IESBA_Powerpoint_template_GREEN RIBBON_WIDESCREEN</Template>
  <TotalTime>3287</TotalTime>
  <Words>924</Words>
  <Application>Microsoft Office PowerPoint</Application>
  <PresentationFormat>On-screen Show (16:9)</PresentationFormat>
  <Paragraphs>70</Paragraphs>
  <Slides>14</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ＭＳ Ｐゴシック</vt:lpstr>
      <vt:lpstr>ＭＳ Ｐゴシック</vt:lpstr>
      <vt:lpstr>Arial</vt:lpstr>
      <vt:lpstr>Bauer Bodoni Std</vt:lpstr>
      <vt:lpstr>Calibri</vt:lpstr>
      <vt:lpstr>ヒラギノ角ゴ Pro W3</vt:lpstr>
      <vt:lpstr>IESBA_Powerpoint_template_GREEN RIBBON_WIDESCREEN</vt:lpstr>
      <vt:lpstr>Mexico Code of Professional Ethics</vt:lpstr>
      <vt:lpstr>Introduction (1) </vt:lpstr>
      <vt:lpstr>Introduction (2)</vt:lpstr>
      <vt:lpstr>Introduction (3) </vt:lpstr>
      <vt:lpstr>Introduction (4) </vt:lpstr>
      <vt:lpstr>Reasons for main changes to the Code of Professional Ethics of the IMCP (1)</vt:lpstr>
      <vt:lpstr>Reasons for main changes to the Code of Professional Ethics of the IMCP (2)</vt:lpstr>
      <vt:lpstr>Additions to the Code of Professional Ethics of the IMCP</vt:lpstr>
      <vt:lpstr>Main changes to the Code of Professional Ethics of the IMCP</vt:lpstr>
      <vt:lpstr>Main changes to the Code of Professional Ethics of the IMCP</vt:lpstr>
      <vt:lpstr>Main changes to the Code of Professional Ethics of the IMCP</vt:lpstr>
      <vt:lpstr>Main changes to the Code of Professional Ethics of the IMCP</vt:lpstr>
      <vt:lpstr>Main changes to the Code of Professional Ethics of the IMCP</vt:lpstr>
      <vt:lpstr>PowerPoint Presentation</vt:lpstr>
    </vt:vector>
  </TitlesOfParts>
  <Company>KPMG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CDunning</dc:creator>
  <cp:lastModifiedBy>Ken Siong</cp:lastModifiedBy>
  <cp:revision>287</cp:revision>
  <cp:lastPrinted>2014-12-18T23:08:42Z</cp:lastPrinted>
  <dcterms:created xsi:type="dcterms:W3CDTF">2014-09-09T20:50:48Z</dcterms:created>
  <dcterms:modified xsi:type="dcterms:W3CDTF">2015-06-25T17:42:32Z</dcterms:modified>
</cp:coreProperties>
</file>