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26" r:id="rId1"/>
  </p:sldMasterIdLst>
  <p:notesMasterIdLst>
    <p:notesMasterId r:id="rId14"/>
  </p:notesMasterIdLst>
  <p:sldIdLst>
    <p:sldId id="287" r:id="rId2"/>
    <p:sldId id="268" r:id="rId3"/>
    <p:sldId id="289" r:id="rId4"/>
    <p:sldId id="290" r:id="rId5"/>
    <p:sldId id="291" r:id="rId6"/>
    <p:sldId id="292" r:id="rId7"/>
    <p:sldId id="293" r:id="rId8"/>
    <p:sldId id="294" r:id="rId9"/>
    <p:sldId id="298" r:id="rId10"/>
    <p:sldId id="296" r:id="rId11"/>
    <p:sldId id="297" r:id="rId12"/>
    <p:sldId id="288" r:id="rId13"/>
  </p:sldIdLst>
  <p:sldSz cx="9144000" cy="5143500" type="screen16x9"/>
  <p:notesSz cx="6797675" cy="9872663"/>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1493">
          <p15:clr>
            <a:srgbClr val="A4A3A4"/>
          </p15:clr>
        </p15:guide>
        <p15:guide id="2" orient="horz" pos="295">
          <p15:clr>
            <a:srgbClr val="A4A3A4"/>
          </p15:clr>
        </p15:guide>
        <p15:guide id="3" orient="horz" pos="850">
          <p15:clr>
            <a:srgbClr val="A4A3A4"/>
          </p15:clr>
        </p15:guide>
        <p15:guide id="4" orient="horz" pos="2784">
          <p15:clr>
            <a:srgbClr val="A4A3A4"/>
          </p15:clr>
        </p15:guide>
        <p15:guide id="5"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guide id="3" orient="horz" pos="3110">
          <p15:clr>
            <a:srgbClr val="A4A3A4"/>
          </p15:clr>
        </p15:guide>
        <p15:guide id="4" pos="214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2A9D9"/>
    <a:srgbClr val="013C80"/>
    <a:srgbClr val="2D8EC2"/>
    <a:srgbClr val="1A276D"/>
    <a:srgbClr val="68B133"/>
    <a:srgbClr val="168136"/>
    <a:srgbClr val="D53D20"/>
    <a:srgbClr val="D56229"/>
    <a:srgbClr val="E58D23"/>
    <a:srgbClr val="29539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howGuides="1">
      <p:cViewPr varScale="1">
        <p:scale>
          <a:sx n="88" d="100"/>
          <a:sy n="88" d="100"/>
        </p:scale>
        <p:origin x="610" y="62"/>
      </p:cViewPr>
      <p:guideLst>
        <p:guide orient="horz" pos="1493"/>
        <p:guide orient="horz" pos="295"/>
        <p:guide orient="horz" pos="850"/>
        <p:guide orient="horz" pos="2784"/>
        <p:guide pos="2880"/>
      </p:guideLst>
    </p:cSldViewPr>
  </p:slideViewPr>
  <p:outlineViewPr>
    <p:cViewPr>
      <p:scale>
        <a:sx n="33" d="100"/>
        <a:sy n="33" d="100"/>
      </p:scale>
      <p:origin x="0" y="0"/>
    </p:cViewPr>
  </p:outlineViewPr>
  <p:notesTextViewPr>
    <p:cViewPr>
      <p:scale>
        <a:sx n="75" d="100"/>
        <a:sy n="75" d="100"/>
      </p:scale>
      <p:origin x="0" y="0"/>
    </p:cViewPr>
  </p:notesTextViewPr>
  <p:sorterViewPr>
    <p:cViewPr>
      <p:scale>
        <a:sx n="66" d="100"/>
        <a:sy n="66" d="100"/>
      </p:scale>
      <p:origin x="0" y="0"/>
    </p:cViewPr>
  </p:sorterViewPr>
  <p:notesViewPr>
    <p:cSldViewPr>
      <p:cViewPr>
        <p:scale>
          <a:sx n="75" d="100"/>
          <a:sy n="75" d="100"/>
        </p:scale>
        <p:origin x="-2098" y="-58"/>
      </p:cViewPr>
      <p:guideLst>
        <p:guide orient="horz" pos="2880"/>
        <p:guide pos="2160"/>
        <p:guide orient="horz" pos="3110"/>
        <p:guide pos="214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5659" cy="493633"/>
          </a:xfrm>
          <a:prstGeom prst="rect">
            <a:avLst/>
          </a:prstGeom>
        </p:spPr>
        <p:txBody>
          <a:bodyPr vert="horz" lIns="91440" tIns="45720" rIns="91440" bIns="45720" rtlCol="0"/>
          <a:lstStyle>
            <a:lvl1pPr algn="l">
              <a:defRPr sz="1200">
                <a:ea typeface="ヒラギノ角ゴ Pro W3" charset="-128"/>
                <a:cs typeface="ヒラギノ角ゴ Pro W3" charset="-128"/>
              </a:defRPr>
            </a:lvl1pPr>
          </a:lstStyle>
          <a:p>
            <a:pPr>
              <a:defRPr/>
            </a:pPr>
            <a:endParaRPr lang="en-US"/>
          </a:p>
        </p:txBody>
      </p:sp>
      <p:sp>
        <p:nvSpPr>
          <p:cNvPr id="3" name="Date Placeholder 2"/>
          <p:cNvSpPr>
            <a:spLocks noGrp="1"/>
          </p:cNvSpPr>
          <p:nvPr>
            <p:ph type="dt" idx="1"/>
          </p:nvPr>
        </p:nvSpPr>
        <p:spPr>
          <a:xfrm>
            <a:off x="3850444" y="1"/>
            <a:ext cx="2945659" cy="493633"/>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B12CF44F-EFC8-E748-80EB-4ED396B872D8}" type="datetime1">
              <a:rPr lang="en-US"/>
              <a:pPr>
                <a:defRPr/>
              </a:pPr>
              <a:t>6/25/2015</a:t>
            </a:fld>
            <a:endParaRPr lang="en-US"/>
          </a:p>
        </p:txBody>
      </p:sp>
      <p:sp>
        <p:nvSpPr>
          <p:cNvPr id="4" name="Slide Image Placeholder 3"/>
          <p:cNvSpPr>
            <a:spLocks noGrp="1" noRot="1" noChangeAspect="1"/>
          </p:cNvSpPr>
          <p:nvPr>
            <p:ph type="sldImg" idx="2"/>
          </p:nvPr>
        </p:nvSpPr>
        <p:spPr>
          <a:xfrm>
            <a:off x="106363" y="739775"/>
            <a:ext cx="6584950" cy="3703638"/>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768" y="4689515"/>
            <a:ext cx="5438140" cy="4442698"/>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1" y="9377317"/>
            <a:ext cx="2945659" cy="493633"/>
          </a:xfrm>
          <a:prstGeom prst="rect">
            <a:avLst/>
          </a:prstGeom>
        </p:spPr>
        <p:txBody>
          <a:bodyPr vert="horz" lIns="91440" tIns="45720" rIns="91440" bIns="45720" rtlCol="0" anchor="b"/>
          <a:lstStyle>
            <a:lvl1pPr algn="l">
              <a:defRPr sz="1200">
                <a:ea typeface="ヒラギノ角ゴ Pro W3" charset="-128"/>
                <a:cs typeface="ヒラギノ角ゴ Pro W3" charset="-128"/>
              </a:defRPr>
            </a:lvl1pPr>
          </a:lstStyle>
          <a:p>
            <a:pPr>
              <a:defRPr/>
            </a:pPr>
            <a:endParaRPr lang="en-US"/>
          </a:p>
        </p:txBody>
      </p:sp>
      <p:sp>
        <p:nvSpPr>
          <p:cNvPr id="7" name="Slide Number Placeholder 6"/>
          <p:cNvSpPr>
            <a:spLocks noGrp="1"/>
          </p:cNvSpPr>
          <p:nvPr>
            <p:ph type="sldNum" sz="quarter" idx="5"/>
          </p:nvPr>
        </p:nvSpPr>
        <p:spPr>
          <a:xfrm>
            <a:off x="3850444" y="9377317"/>
            <a:ext cx="2945659" cy="493633"/>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F177551F-2C26-5D4E-AA97-F437309E4641}" type="slidenum">
              <a:rPr lang="en-US"/>
              <a:pPr>
                <a:defRPr/>
              </a:pPr>
              <a:t>‹#›</a:t>
            </a:fld>
            <a:endParaRPr lang="en-US"/>
          </a:p>
        </p:txBody>
      </p:sp>
    </p:spTree>
    <p:extLst>
      <p:ext uri="{BB962C8B-B14F-4D97-AF65-F5344CB8AC3E}">
        <p14:creationId xmlns:p14="http://schemas.microsoft.com/office/powerpoint/2010/main" val="408555759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a:t>
            </a:fld>
            <a:endParaRPr lang="en-US"/>
          </a:p>
        </p:txBody>
      </p:sp>
    </p:spTree>
    <p:extLst>
      <p:ext uri="{BB962C8B-B14F-4D97-AF65-F5344CB8AC3E}">
        <p14:creationId xmlns:p14="http://schemas.microsoft.com/office/powerpoint/2010/main" val="23126897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106363" y="739775"/>
            <a:ext cx="6584950" cy="370363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noAutofit/>
          </a:bodyPr>
          <a:lstStyle/>
          <a:p>
            <a:pPr marL="171450" indent="-171450" eaLnBrk="1" hangingPunct="1">
              <a:spcBef>
                <a:spcPct val="0"/>
              </a:spcBef>
              <a:buFont typeface="Arial" panose="020B0604020202020204" pitchFamily="34" charset="0"/>
              <a:buChar char="•"/>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2</a:t>
            </a:fld>
            <a:endParaRPr lang="en-US" sz="1200" dirty="0"/>
          </a:p>
        </p:txBody>
      </p:sp>
    </p:spTree>
    <p:extLst>
      <p:ext uri="{BB962C8B-B14F-4D97-AF65-F5344CB8AC3E}">
        <p14:creationId xmlns:p14="http://schemas.microsoft.com/office/powerpoint/2010/main" val="33912673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www.ethicsboard.org/" TargetMode="External"/><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9144000" cy="51435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Rectangle 5"/>
          <p:cNvSpPr>
            <a:spLocks noChangeArrowheads="1"/>
          </p:cNvSpPr>
          <p:nvPr userDrawn="1"/>
        </p:nvSpPr>
        <p:spPr bwMode="auto">
          <a:xfrm>
            <a:off x="0" y="1198961"/>
            <a:ext cx="9144000" cy="3950208"/>
          </a:xfrm>
          <a:prstGeom prst="rect">
            <a:avLst/>
          </a:prstGeom>
          <a:gradFill rotWithShape="0">
            <a:gsLst>
              <a:gs pos="0">
                <a:srgbClr val="18276E"/>
              </a:gs>
              <a:gs pos="100000">
                <a:srgbClr val="0092D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pic>
        <p:nvPicPr>
          <p:cNvPr id="11" name="Picture 6" descr="Ribbon_green_1.25in_width.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14600" y="1198961"/>
            <a:ext cx="6629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267200" y="1398986"/>
            <a:ext cx="4648200" cy="742950"/>
          </a:xfrm>
        </p:spPr>
        <p:txBody>
          <a:bodyPr anchor="ctr"/>
          <a:lstStyle/>
          <a:p>
            <a:r>
              <a:rPr lang="en-US" smtClean="0"/>
              <a:t>Click to edit Master title style</a:t>
            </a:r>
            <a:endParaRPr lang="en-US" dirty="0"/>
          </a:p>
        </p:txBody>
      </p:sp>
      <p:sp>
        <p:nvSpPr>
          <p:cNvPr id="8" name="Subtitle 2"/>
          <p:cNvSpPr>
            <a:spLocks noGrp="1"/>
          </p:cNvSpPr>
          <p:nvPr>
            <p:ph type="subTitle" idx="1"/>
          </p:nvPr>
        </p:nvSpPr>
        <p:spPr>
          <a:xfrm>
            <a:off x="4267200" y="2484835"/>
            <a:ext cx="3060700" cy="1314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14185" y="384188"/>
            <a:ext cx="2056917" cy="600560"/>
          </a:xfrm>
          <a:prstGeom prst="rect">
            <a:avLst/>
          </a:prstGeom>
        </p:spPr>
      </p:pic>
    </p:spTree>
    <p:extLst>
      <p:ext uri="{BB962C8B-B14F-4D97-AF65-F5344CB8AC3E}">
        <p14:creationId xmlns:p14="http://schemas.microsoft.com/office/powerpoint/2010/main" val="356308189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8357" y="1662424"/>
            <a:ext cx="2627286" cy="767091"/>
          </a:xfrm>
          <a:prstGeom prst="rect">
            <a:avLst/>
          </a:prstGeom>
        </p:spPr>
      </p:pic>
      <p:sp>
        <p:nvSpPr>
          <p:cNvPr id="7" name="Rectangle 5"/>
          <p:cNvSpPr>
            <a:spLocks noChangeArrowheads="1"/>
          </p:cNvSpPr>
          <p:nvPr userDrawn="1"/>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 name="TextBox 5"/>
          <p:cNvSpPr txBox="1"/>
          <p:nvPr userDrawn="1"/>
        </p:nvSpPr>
        <p:spPr>
          <a:xfrm>
            <a:off x="2215068" y="2744562"/>
            <a:ext cx="4713863" cy="769441"/>
          </a:xfrm>
          <a:prstGeom prst="rect">
            <a:avLst/>
          </a:prstGeom>
          <a:noFill/>
        </p:spPr>
        <p:txBody>
          <a:bodyPr wrap="square" lIns="0" rIns="0" rtlCol="0">
            <a:spAutoFit/>
          </a:bodyPr>
          <a:ls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a:lstStyle>
          <a:p>
            <a:pPr algn="ctr"/>
            <a:r>
              <a:rPr lang="en-US" sz="4400" kern="300" dirty="0" smtClean="0">
                <a:solidFill>
                  <a:srgbClr val="005BAA"/>
                </a:solidFill>
                <a:latin typeface="Bauer Bodoni Std" pitchFamily="18" charset="0"/>
              </a:rPr>
              <a:t>The Ethics Board</a:t>
            </a:r>
            <a:endParaRPr lang="en-US" sz="4400" kern="300" dirty="0">
              <a:solidFill>
                <a:srgbClr val="005BAA"/>
              </a:solidFill>
              <a:latin typeface="Bauer Bodoni Std" pitchFamily="18" charset="0"/>
            </a:endParaRPr>
          </a:p>
        </p:txBody>
      </p:sp>
      <p:sp>
        <p:nvSpPr>
          <p:cNvPr id="8" name="TextBox 7"/>
          <p:cNvSpPr txBox="1"/>
          <p:nvPr userDrawn="1"/>
        </p:nvSpPr>
        <p:spPr>
          <a:xfrm>
            <a:off x="3408828" y="3829050"/>
            <a:ext cx="2326342" cy="369332"/>
          </a:xfrm>
          <a:prstGeom prst="rect">
            <a:avLst/>
          </a:prstGeom>
          <a:noFill/>
        </p:spPr>
        <p:txBody>
          <a:bodyPr wrap="none" rtlCol="0">
            <a:spAutoFit/>
          </a:bodyPr>
          <a:lstStyle/>
          <a:p>
            <a:r>
              <a:rPr lang="en-US" sz="1800" dirty="0" smtClean="0">
                <a:solidFill>
                  <a:schemeClr val="tx2">
                    <a:lumMod val="65000"/>
                    <a:lumOff val="35000"/>
                  </a:schemeClr>
                </a:solidFill>
                <a:hlinkClick r:id="rId3"/>
              </a:rPr>
              <a:t>www.ethicsboard.org</a:t>
            </a:r>
            <a:endParaRPr lang="en-US" sz="1800" dirty="0">
              <a:solidFill>
                <a:schemeClr val="tx2">
                  <a:lumMod val="65000"/>
                  <a:lumOff val="35000"/>
                </a:schemeClr>
              </a:solidFill>
            </a:endParaRPr>
          </a:p>
        </p:txBody>
      </p:sp>
    </p:spTree>
    <p:extLst>
      <p:ext uri="{BB962C8B-B14F-4D97-AF65-F5344CB8AC3E}">
        <p14:creationId xmlns:p14="http://schemas.microsoft.com/office/powerpoint/2010/main" val="341291191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Bef>
                <a:spcPts val="600"/>
              </a:spcBef>
              <a:defRPr/>
            </a:lvl1pPr>
            <a:lvl2pPr>
              <a:spcBef>
                <a:spcPts val="776"/>
              </a:spcBef>
              <a:defRPr/>
            </a:lvl2pPr>
            <a:lvl3pPr>
              <a:spcBef>
                <a:spcPts val="776"/>
              </a:spcBef>
              <a:defRPr/>
            </a:lvl3pPr>
            <a:lvl4pPr>
              <a:spcBef>
                <a:spcPts val="776"/>
              </a:spcBef>
              <a:defRPr/>
            </a:lvl4pPr>
            <a:lvl5pPr>
              <a:spcBef>
                <a:spcPts val="776"/>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ubtitle 2"/>
          <p:cNvSpPr>
            <a:spLocks noGrp="1"/>
          </p:cNvSpPr>
          <p:nvPr>
            <p:ph type="subTitle" idx="10"/>
          </p:nvPr>
        </p:nvSpPr>
        <p:spPr>
          <a:xfrm>
            <a:off x="381000" y="5715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
        <p:nvSpPr>
          <p:cNvPr id="5"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dirty="0"/>
          </a:p>
        </p:txBody>
      </p:sp>
    </p:spTree>
    <p:extLst>
      <p:ext uri="{BB962C8B-B14F-4D97-AF65-F5344CB8AC3E}">
        <p14:creationId xmlns:p14="http://schemas.microsoft.com/office/powerpoint/2010/main" val="334647555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98178547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39078"/>
            <a:ext cx="5791200" cy="481012"/>
          </a:xfrm>
        </p:spPr>
        <p:txBody>
          <a:bodyPr/>
          <a:lstStyle>
            <a:lvl1pPr algn="l">
              <a:defRPr sz="2400" b="1"/>
            </a:lvl1pPr>
          </a:lstStyle>
          <a:p>
            <a:r>
              <a:rPr lang="en-US" smtClean="0"/>
              <a:t>Click to edit Master title style</a:t>
            </a:r>
            <a:endParaRPr lang="en-US" dirty="0"/>
          </a:p>
        </p:txBody>
      </p:sp>
      <p:sp>
        <p:nvSpPr>
          <p:cNvPr id="3" name="Content Placeholder 2"/>
          <p:cNvSpPr>
            <a:spLocks noGrp="1"/>
          </p:cNvSpPr>
          <p:nvPr>
            <p:ph idx="1"/>
          </p:nvPr>
        </p:nvSpPr>
        <p:spPr>
          <a:xfrm>
            <a:off x="3575050" y="1349374"/>
            <a:ext cx="5111750" cy="3070225"/>
          </a:xfrm>
        </p:spPr>
        <p:txBody>
          <a:bodyPr/>
          <a:lstStyle>
            <a:lvl1pPr>
              <a:defRPr sz="24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81006" y="1349377"/>
            <a:ext cx="3084513" cy="30702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9606846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1006" y="3305177"/>
            <a:ext cx="8113713" cy="1021557"/>
          </a:xfrm>
        </p:spPr>
        <p:txBody>
          <a:bodyPr/>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381006" y="2180035"/>
            <a:ext cx="8113713" cy="112514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33302767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0" y="1349375"/>
            <a:ext cx="4114800" cy="3070225"/>
          </a:xfrm>
        </p:spPr>
        <p:txBody>
          <a:bodyPr/>
          <a:lstStyle>
            <a:lvl1pPr>
              <a:defRPr lang="en-US" dirty="0" smtClean="0"/>
            </a:lvl1pPr>
            <a:lvl2pPr>
              <a:defRPr lang="en-US" dirty="0" smtClean="0"/>
            </a:lvl2pPr>
            <a:lvl3pPr>
              <a:defRPr lang="en-US" dirty="0" smtClean="0"/>
            </a:lvl3pPr>
            <a:lvl4pPr>
              <a:defRPr lang="en-US" dirty="0" smtClean="0"/>
            </a:lvl4pPr>
            <a:lvl5pPr>
              <a:defRPr lang="en-US" dirty="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349375"/>
            <a:ext cx="4114800" cy="3070225"/>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p:cNvSpPr>
            <a:spLocks noGrp="1"/>
          </p:cNvSpPr>
          <p:nvPr>
            <p:ph type="title"/>
          </p:nvPr>
        </p:nvSpPr>
        <p:spPr>
          <a:xfrm>
            <a:off x="381000" y="457200"/>
            <a:ext cx="7543800" cy="400050"/>
          </a:xfrm>
        </p:spPr>
        <p:txBody>
          <a:bodyPr/>
          <a:lstStyle/>
          <a:p>
            <a:r>
              <a:rPr lang="en-US" smtClean="0"/>
              <a:t>Click to edit Master title style</a:t>
            </a:r>
            <a:endParaRPr lang="en-US" dirty="0"/>
          </a:p>
        </p:txBody>
      </p:sp>
      <p:sp>
        <p:nvSpPr>
          <p:cNvPr id="10"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73328381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1"/>
          <p:cNvSpPr>
            <a:spLocks noGrp="1"/>
          </p:cNvSpPr>
          <p:nvPr>
            <p:ph type="title"/>
          </p:nvPr>
        </p:nvSpPr>
        <p:spPr>
          <a:xfrm>
            <a:off x="381000" y="457200"/>
            <a:ext cx="7543800" cy="400050"/>
          </a:xfrm>
        </p:spPr>
        <p:txBody>
          <a:bodyPr/>
          <a:lstStyle/>
          <a:p>
            <a:r>
              <a:rPr lang="en-US" smtClean="0"/>
              <a:t>Click to edit Master title style</a:t>
            </a:r>
            <a:endParaRPr lang="en-US" dirty="0"/>
          </a:p>
        </p:txBody>
      </p:sp>
      <p:sp>
        <p:nvSpPr>
          <p:cNvPr id="6"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230049017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791196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1000" y="1349375"/>
            <a:ext cx="8458200" cy="30702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Tree>
    <p:extLst>
      <p:ext uri="{BB962C8B-B14F-4D97-AF65-F5344CB8AC3E}">
        <p14:creationId xmlns:p14="http://schemas.microsoft.com/office/powerpoint/2010/main" val="341291191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266" name="Picture 8"/>
          <p:cNvPicPr>
            <a:picLocks noChangeAspect="1"/>
          </p:cNvPicPr>
          <p:nvPr/>
        </p:nvPicPr>
        <p:blipFill>
          <a:blip r:embed="rId12">
            <a:extLst>
              <a:ext uri="{28A0092B-C50C-407E-A947-70E740481C1C}">
                <a14:useLocalDpi xmlns:a14="http://schemas.microsoft.com/office/drawing/2010/main" val="0"/>
              </a:ext>
            </a:extLst>
          </a:blip>
          <a:stretch>
            <a:fillRect/>
          </a:stretch>
        </p:blipFill>
        <p:spPr bwMode="auto">
          <a:xfrm>
            <a:off x="3029" y="2"/>
            <a:ext cx="9140971" cy="1258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5"/>
          <p:cNvSpPr>
            <a:spLocks noChangeArrowheads="1"/>
          </p:cNvSpPr>
          <p:nvPr/>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11268"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dirty="0"/>
          </a:p>
        </p:txBody>
      </p:sp>
      <p:sp>
        <p:nvSpPr>
          <p:cNvPr id="11269" name="Rectangle 3"/>
          <p:cNvSpPr>
            <a:spLocks noGrp="1" noChangeArrowheads="1"/>
          </p:cNvSpPr>
          <p:nvPr>
            <p:ph type="body" idx="1"/>
          </p:nvPr>
        </p:nvSpPr>
        <p:spPr bwMode="auto">
          <a:xfrm>
            <a:off x="381000" y="1345876"/>
            <a:ext cx="8458200" cy="3063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3"/>
          <p:cNvSpPr txBox="1">
            <a:spLocks noGrp="1"/>
          </p:cNvSpPr>
          <p:nvPr/>
        </p:nvSpPr>
        <p:spPr bwMode="auto">
          <a:xfrm>
            <a:off x="6424616" y="4824412"/>
            <a:ext cx="2414587"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defRPr/>
            </a:pPr>
            <a:r>
              <a:rPr lang="en-US" sz="800" dirty="0" smtClean="0">
                <a:solidFill>
                  <a:schemeClr val="bg2"/>
                </a:solidFill>
                <a:cs typeface="MS PGothic" charset="0"/>
              </a:rPr>
              <a:t>Page </a:t>
            </a:r>
            <a:fld id="{95158037-59F0-9C4B-B231-1C776117AADA}" type="slidenum">
              <a:rPr lang="en-US" sz="800" smtClean="0">
                <a:solidFill>
                  <a:schemeClr val="bg2"/>
                </a:solidFill>
              </a:rPr>
              <a:pPr algn="r">
                <a:defRPr/>
              </a:pPr>
              <a:t>‹#›</a:t>
            </a:fld>
            <a:r>
              <a:rPr lang="en-US" sz="800" dirty="0" smtClean="0">
                <a:solidFill>
                  <a:schemeClr val="bg2"/>
                </a:solidFill>
                <a:cs typeface="MS PGothic" charset="0"/>
              </a:rPr>
              <a:t> | Proprietary and Copyrighted Information</a:t>
            </a:r>
          </a:p>
        </p:txBody>
      </p:sp>
      <p:pic>
        <p:nvPicPr>
          <p:cNvPr id="9" name="Picture 8"/>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85693" y="4739925"/>
            <a:ext cx="1028458" cy="300280"/>
          </a:xfrm>
          <a:prstGeom prst="rect">
            <a:avLst/>
          </a:prstGeom>
        </p:spPr>
      </p:pic>
    </p:spTree>
  </p:cSld>
  <p:clrMap bg1="lt1" tx1="dk1" bg2="lt2" tx2="dk2" accent1="accent1" accent2="accent2" accent3="accent3" accent4="accent4" accent5="accent5" accent6="accent6" hlink="hlink" folHlink="folHlink"/>
  <p:sldLayoutIdLst>
    <p:sldLayoutId id="2147483843" r:id="rId1"/>
    <p:sldLayoutId id="2147483825" r:id="rId2"/>
    <p:sldLayoutId id="2147483845" r:id="rId3"/>
    <p:sldLayoutId id="2147483846" r:id="rId4"/>
    <p:sldLayoutId id="2147483826" r:id="rId5"/>
    <p:sldLayoutId id="2147483827" r:id="rId6"/>
    <p:sldLayoutId id="2147483828" r:id="rId7"/>
    <p:sldLayoutId id="2147483829" r:id="rId8"/>
    <p:sldLayoutId id="2147483830" r:id="rId9"/>
    <p:sldLayoutId id="2147483844" r:id="rId10"/>
  </p:sldLayoutIdLst>
  <p:timing>
    <p:tnLst>
      <p:par>
        <p:cTn id="1" dur="indefinite" restart="never" nodeType="tmRoot"/>
      </p:par>
    </p:tnLst>
  </p:timing>
  <p:txStyles>
    <p:title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p:titleStyle>
    <p:bodyStyle>
      <a:lvl1pPr marL="342900" indent="-342900" algn="l" rtl="0" eaLnBrk="1" fontAlgn="base" hangingPunct="1">
        <a:spcBef>
          <a:spcPts val="776"/>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ctrTitle"/>
          </p:nvPr>
        </p:nvSpPr>
        <p:spPr/>
        <p:txBody>
          <a:bodyPr/>
          <a:lstStyle/>
          <a:p>
            <a:r>
              <a:rPr lang="en-US" sz="2200" dirty="0" smtClean="0">
                <a:latin typeface="Arial" charset="0"/>
              </a:rPr>
              <a:t>INDONESIA CODE OF ETHICS</a:t>
            </a:r>
            <a:endParaRPr lang="en-US" sz="2200" dirty="0">
              <a:latin typeface="Arial" charset="0"/>
            </a:endParaRPr>
          </a:p>
        </p:txBody>
      </p:sp>
      <p:sp>
        <p:nvSpPr>
          <p:cNvPr id="3" name="Subtitle 2"/>
          <p:cNvSpPr>
            <a:spLocks noGrp="1"/>
          </p:cNvSpPr>
          <p:nvPr>
            <p:ph type="subTitle" idx="1"/>
          </p:nvPr>
        </p:nvSpPr>
        <p:spPr>
          <a:xfrm>
            <a:off x="4267200" y="2724150"/>
            <a:ext cx="4038600" cy="2057399"/>
          </a:xfrm>
        </p:spPr>
        <p:txBody>
          <a:bodyPr/>
          <a:lstStyle/>
          <a:p>
            <a:r>
              <a:rPr lang="en-US" sz="2000" dirty="0" smtClean="0">
                <a:latin typeface="Arial" charset="0"/>
              </a:rPr>
              <a:t>Sylvie </a:t>
            </a:r>
            <a:r>
              <a:rPr lang="en-US" sz="2000" dirty="0" err="1" smtClean="0">
                <a:latin typeface="Arial" charset="0"/>
              </a:rPr>
              <a:t>Soulier</a:t>
            </a:r>
            <a:r>
              <a:rPr lang="en-US" sz="2000" dirty="0" smtClean="0">
                <a:latin typeface="Arial" charset="0"/>
              </a:rPr>
              <a:t>, IESBA Member</a:t>
            </a:r>
          </a:p>
          <a:p>
            <a:endParaRPr lang="en-US" sz="2200" dirty="0">
              <a:latin typeface="Arial" charset="0"/>
            </a:endParaRPr>
          </a:p>
          <a:p>
            <a:r>
              <a:rPr lang="en-US" sz="1700" dirty="0" smtClean="0"/>
              <a:t>IESBA Meeting</a:t>
            </a:r>
          </a:p>
          <a:p>
            <a:r>
              <a:rPr lang="en-US" sz="1700" dirty="0" smtClean="0"/>
              <a:t>New York</a:t>
            </a:r>
          </a:p>
          <a:p>
            <a:r>
              <a:rPr lang="en-US" sz="1700" dirty="0" smtClean="0"/>
              <a:t>June 29 – July 1, </a:t>
            </a:r>
            <a:r>
              <a:rPr lang="en-US" sz="1700" dirty="0" smtClean="0"/>
              <a:t>20</a:t>
            </a:r>
            <a:r>
              <a:rPr lang="en-US" sz="1800" dirty="0" smtClean="0"/>
              <a:t>15</a:t>
            </a:r>
            <a:endParaRPr lang="en-US" sz="1800" dirty="0"/>
          </a:p>
        </p:txBody>
      </p:sp>
    </p:spTree>
    <p:extLst>
      <p:ext uri="{BB962C8B-B14F-4D97-AF65-F5344CB8AC3E}">
        <p14:creationId xmlns:p14="http://schemas.microsoft.com/office/powerpoint/2010/main" val="40275512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276350"/>
            <a:ext cx="9144000" cy="3276600"/>
          </a:xfrm>
        </p:spPr>
        <p:txBody>
          <a:bodyPr/>
          <a:lstStyle/>
          <a:p>
            <a:pPr marL="0" indent="0">
              <a:buNone/>
            </a:pPr>
            <a:endParaRPr lang="en-US" sz="1600" dirty="0"/>
          </a:p>
          <a:p>
            <a:pPr>
              <a:buFont typeface="+mj-lt"/>
              <a:buAutoNum type="arabicParenR"/>
            </a:pPr>
            <a:r>
              <a:rPr lang="en-US" sz="1800" dirty="0" smtClean="0"/>
              <a:t>Bookkeeping </a:t>
            </a:r>
            <a:r>
              <a:rPr lang="en-US" sz="1800" dirty="0"/>
              <a:t>or other services related to the clients </a:t>
            </a:r>
            <a:r>
              <a:rPr lang="en-US" sz="1800" dirty="0" smtClean="0"/>
              <a:t>accounting </a:t>
            </a:r>
            <a:r>
              <a:rPr lang="en-US" sz="1800" dirty="0"/>
              <a:t>records or financial statements;</a:t>
            </a:r>
          </a:p>
          <a:p>
            <a:pPr>
              <a:buFont typeface="+mj-lt"/>
              <a:buAutoNum type="arabicParenR"/>
            </a:pPr>
            <a:r>
              <a:rPr lang="en-US" sz="1800" dirty="0" smtClean="0"/>
              <a:t>Financial </a:t>
            </a:r>
            <a:r>
              <a:rPr lang="en-US" sz="1800" dirty="0"/>
              <a:t>information system design and implementation;</a:t>
            </a:r>
          </a:p>
          <a:p>
            <a:pPr>
              <a:buFont typeface="+mj-lt"/>
              <a:buAutoNum type="arabicParenR"/>
            </a:pPr>
            <a:r>
              <a:rPr lang="en-US" sz="1800" dirty="0" smtClean="0"/>
              <a:t>Internal </a:t>
            </a:r>
            <a:r>
              <a:rPr lang="en-US" sz="1800" dirty="0"/>
              <a:t>audit </a:t>
            </a:r>
            <a:r>
              <a:rPr lang="en-US" sz="1800" dirty="0" smtClean="0"/>
              <a:t>services;</a:t>
            </a:r>
            <a:endParaRPr lang="en-US" sz="1800" dirty="0"/>
          </a:p>
          <a:p>
            <a:pPr>
              <a:buFont typeface="+mj-lt"/>
              <a:buAutoNum type="arabicParenR"/>
            </a:pPr>
            <a:r>
              <a:rPr lang="en-US" sz="1800" dirty="0" smtClean="0"/>
              <a:t>Management </a:t>
            </a:r>
            <a:r>
              <a:rPr lang="en-US" sz="1800" dirty="0"/>
              <a:t>advisory </a:t>
            </a:r>
            <a:r>
              <a:rPr lang="en-US" sz="1800" dirty="0" smtClean="0"/>
              <a:t>services;</a:t>
            </a:r>
            <a:endParaRPr lang="en-US" sz="1800" dirty="0"/>
          </a:p>
          <a:p>
            <a:pPr>
              <a:buFont typeface="+mj-lt"/>
              <a:buAutoNum type="arabicParenR"/>
            </a:pPr>
            <a:r>
              <a:rPr lang="en-US" sz="1800" dirty="0" smtClean="0"/>
              <a:t>Human </a:t>
            </a:r>
            <a:r>
              <a:rPr lang="en-US" sz="1800" dirty="0"/>
              <a:t>resources </a:t>
            </a:r>
            <a:r>
              <a:rPr lang="en-US" sz="1800" dirty="0" smtClean="0"/>
              <a:t>services;</a:t>
            </a:r>
            <a:endParaRPr lang="en-US" sz="1800" dirty="0"/>
          </a:p>
          <a:p>
            <a:pPr>
              <a:buFont typeface="+mj-lt"/>
              <a:buAutoNum type="arabicParenR"/>
            </a:pPr>
            <a:r>
              <a:rPr lang="en-US" sz="1800" dirty="0" smtClean="0"/>
              <a:t>Financial </a:t>
            </a:r>
            <a:r>
              <a:rPr lang="en-US" sz="1800" dirty="0"/>
              <a:t>advisory </a:t>
            </a:r>
            <a:r>
              <a:rPr lang="en-US" sz="1800" dirty="0" smtClean="0"/>
              <a:t>services;</a:t>
            </a:r>
            <a:endParaRPr lang="en-US" sz="1800" dirty="0"/>
          </a:p>
          <a:p>
            <a:pPr marL="0" indent="0">
              <a:buNone/>
            </a:pPr>
            <a:endParaRPr lang="en-US" sz="1600" dirty="0"/>
          </a:p>
          <a:p>
            <a:pPr marL="0" indent="0">
              <a:buNone/>
            </a:pPr>
            <a:endParaRPr lang="en-US" sz="1600" dirty="0"/>
          </a:p>
        </p:txBody>
      </p:sp>
      <p:sp>
        <p:nvSpPr>
          <p:cNvPr id="3" name="Subtitle 2"/>
          <p:cNvSpPr>
            <a:spLocks noGrp="1"/>
          </p:cNvSpPr>
          <p:nvPr>
            <p:ph type="subTitle" idx="10"/>
          </p:nvPr>
        </p:nvSpPr>
        <p:spPr/>
        <p:txBody>
          <a:bodyPr/>
          <a:lstStyle/>
          <a:p>
            <a:endParaRPr lang="en-US" dirty="0"/>
          </a:p>
        </p:txBody>
      </p:sp>
      <p:sp>
        <p:nvSpPr>
          <p:cNvPr id="4" name="Title 3"/>
          <p:cNvSpPr>
            <a:spLocks noGrp="1"/>
          </p:cNvSpPr>
          <p:nvPr>
            <p:ph type="title"/>
          </p:nvPr>
        </p:nvSpPr>
        <p:spPr>
          <a:xfrm>
            <a:off x="381000" y="209550"/>
            <a:ext cx="7543800" cy="914400"/>
          </a:xfrm>
        </p:spPr>
        <p:txBody>
          <a:bodyPr/>
          <a:lstStyle/>
          <a:p>
            <a:r>
              <a:rPr lang="en-US" sz="2000" dirty="0" smtClean="0"/>
              <a:t/>
            </a:r>
            <a:br>
              <a:rPr lang="en-US" sz="2000" dirty="0" smtClean="0"/>
            </a:br>
            <a:r>
              <a:rPr lang="en-US" sz="2000" dirty="0" smtClean="0"/>
              <a:t>Prohibited </a:t>
            </a:r>
            <a:r>
              <a:rPr lang="en-US" sz="2000" dirty="0"/>
              <a:t>services for audit </a:t>
            </a:r>
            <a:r>
              <a:rPr lang="en-US" sz="2000" dirty="0" smtClean="0"/>
              <a:t>clients under </a:t>
            </a:r>
            <a:r>
              <a:rPr lang="en-US" sz="2000" dirty="0"/>
              <a:t>the Independence rules of the </a:t>
            </a:r>
            <a:r>
              <a:rPr lang="en-US" sz="2000" dirty="0" smtClean="0"/>
              <a:t>Indonesian </a:t>
            </a:r>
            <a:r>
              <a:rPr lang="en-US" sz="2000" dirty="0"/>
              <a:t>SEC applicable to listed </a:t>
            </a:r>
            <a:r>
              <a:rPr lang="en-US" sz="2000" dirty="0" smtClean="0"/>
              <a:t>companies</a:t>
            </a:r>
            <a:r>
              <a:rPr lang="en-US" sz="2000" dirty="0"/>
              <a:t/>
            </a:r>
            <a:br>
              <a:rPr lang="en-US" sz="2000" dirty="0"/>
            </a:br>
            <a:endParaRPr lang="en-US" sz="2000" dirty="0"/>
          </a:p>
        </p:txBody>
      </p:sp>
    </p:spTree>
    <p:extLst>
      <p:ext uri="{BB962C8B-B14F-4D97-AF65-F5344CB8AC3E}">
        <p14:creationId xmlns:p14="http://schemas.microsoft.com/office/powerpoint/2010/main" val="29206083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352550"/>
            <a:ext cx="9144000" cy="3200400"/>
          </a:xfrm>
        </p:spPr>
        <p:txBody>
          <a:bodyPr/>
          <a:lstStyle/>
          <a:p>
            <a:pPr>
              <a:buFont typeface="+mj-lt"/>
              <a:buAutoNum type="arabicParenR" startAt="7"/>
            </a:pPr>
            <a:r>
              <a:rPr lang="en-US" sz="1800" dirty="0" smtClean="0"/>
              <a:t>Taxation </a:t>
            </a:r>
            <a:r>
              <a:rPr lang="en-US" sz="1800" dirty="0"/>
              <a:t>services unless preapproved by the Audit Committee. The Audit Committee preapproval does not include tax services to represent clients in and out of the Tax Court and/or to provide tax calculations and reporting </a:t>
            </a:r>
            <a:r>
              <a:rPr lang="en-US" sz="1800" dirty="0" smtClean="0"/>
              <a:t>services;</a:t>
            </a:r>
            <a:endParaRPr lang="en-US" sz="1800" dirty="0"/>
          </a:p>
          <a:p>
            <a:pPr>
              <a:buFont typeface="+mj-lt"/>
              <a:buAutoNum type="arabicParenR" startAt="7"/>
            </a:pPr>
            <a:r>
              <a:rPr lang="en-US" sz="1800" dirty="0"/>
              <a:t>Other services which may cause conflict of interests</a:t>
            </a:r>
            <a:r>
              <a:rPr lang="en-US" sz="1800" dirty="0" smtClean="0"/>
              <a:t>.</a:t>
            </a:r>
          </a:p>
          <a:p>
            <a:pPr marL="0" indent="0">
              <a:buNone/>
            </a:pPr>
            <a:r>
              <a:rPr lang="en-US" sz="1800" dirty="0" smtClean="0"/>
              <a:t>Since </a:t>
            </a:r>
            <a:r>
              <a:rPr lang="en-US" sz="1800" dirty="0"/>
              <a:t>there is no further </a:t>
            </a:r>
            <a:r>
              <a:rPr lang="en-US" sz="1800" dirty="0" smtClean="0"/>
              <a:t>elucidation </a:t>
            </a:r>
            <a:r>
              <a:rPr lang="en-US" sz="1800" dirty="0"/>
              <a:t>on the above restricted services, the above rules are more </a:t>
            </a:r>
            <a:r>
              <a:rPr lang="en-US" sz="1800" dirty="0" smtClean="0"/>
              <a:t>stringent </a:t>
            </a:r>
            <a:r>
              <a:rPr lang="en-US" sz="1800" dirty="0"/>
              <a:t>than the IESBA Code and the US SEC rules. Therefore, the above services or variants thereof are not allowed to be provided by auditors to </a:t>
            </a:r>
            <a:r>
              <a:rPr lang="en-US" sz="1800" dirty="0" smtClean="0"/>
              <a:t>their audit </a:t>
            </a:r>
            <a:r>
              <a:rPr lang="en-US" sz="1800" dirty="0"/>
              <a:t>clients except tax services with the above condition</a:t>
            </a:r>
            <a:r>
              <a:rPr lang="en-US" sz="1800" dirty="0" smtClean="0"/>
              <a:t>. Only audit, review and other assurance services are allowed for listed companies in addition to the permissible tax services.</a:t>
            </a:r>
            <a:endParaRPr lang="en-US" sz="1800" dirty="0"/>
          </a:p>
          <a:p>
            <a:pPr marL="0" indent="0">
              <a:buNone/>
            </a:pPr>
            <a:endParaRPr lang="en-US" sz="1600" dirty="0"/>
          </a:p>
          <a:p>
            <a:pPr marL="0" indent="0">
              <a:buNone/>
            </a:pPr>
            <a:endParaRPr lang="en-US" sz="1600" dirty="0"/>
          </a:p>
        </p:txBody>
      </p:sp>
      <p:sp>
        <p:nvSpPr>
          <p:cNvPr id="3" name="Subtitle 2"/>
          <p:cNvSpPr>
            <a:spLocks noGrp="1"/>
          </p:cNvSpPr>
          <p:nvPr>
            <p:ph type="subTitle" idx="10"/>
          </p:nvPr>
        </p:nvSpPr>
        <p:spPr/>
        <p:txBody>
          <a:bodyPr/>
          <a:lstStyle/>
          <a:p>
            <a:endParaRPr lang="en-US" dirty="0"/>
          </a:p>
        </p:txBody>
      </p:sp>
      <p:sp>
        <p:nvSpPr>
          <p:cNvPr id="4" name="Title 3"/>
          <p:cNvSpPr>
            <a:spLocks noGrp="1"/>
          </p:cNvSpPr>
          <p:nvPr>
            <p:ph type="title"/>
          </p:nvPr>
        </p:nvSpPr>
        <p:spPr>
          <a:xfrm>
            <a:off x="381000" y="285750"/>
            <a:ext cx="7696200" cy="914400"/>
          </a:xfrm>
        </p:spPr>
        <p:txBody>
          <a:bodyPr/>
          <a:lstStyle/>
          <a:p>
            <a:r>
              <a:rPr lang="en-US" sz="2000" dirty="0"/>
              <a:t>Prohibited services for audit clients under the Independence rules of the Indonesian SEC applicable to listed </a:t>
            </a:r>
            <a:r>
              <a:rPr lang="en-US" sz="2000" dirty="0" smtClean="0"/>
              <a:t>companies (continued)</a:t>
            </a:r>
            <a:r>
              <a:rPr lang="en-US" sz="2000" dirty="0"/>
              <a:t/>
            </a:r>
            <a:br>
              <a:rPr lang="en-US" sz="2000" dirty="0"/>
            </a:br>
            <a:endParaRPr lang="en-US" sz="2000" dirty="0"/>
          </a:p>
        </p:txBody>
      </p:sp>
    </p:spTree>
    <p:extLst>
      <p:ext uri="{BB962C8B-B14F-4D97-AF65-F5344CB8AC3E}">
        <p14:creationId xmlns:p14="http://schemas.microsoft.com/office/powerpoint/2010/main" val="1283001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1387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4"/>
          <p:cNvSpPr>
            <a:spLocks noGrp="1"/>
          </p:cNvSpPr>
          <p:nvPr>
            <p:ph type="title"/>
          </p:nvPr>
        </p:nvSpPr>
        <p:spPr>
          <a:xfrm>
            <a:off x="381000" y="457200"/>
            <a:ext cx="7543800" cy="400050"/>
          </a:xfrm>
        </p:spPr>
        <p:txBody>
          <a:bodyPr/>
          <a:lstStyle/>
          <a:p>
            <a:r>
              <a:rPr lang="en-US" dirty="0" smtClean="0">
                <a:latin typeface="EYInterstate Light" panose="02000506000000020004" pitchFamily="2" charset="0"/>
              </a:rPr>
              <a:t>General </a:t>
            </a:r>
            <a:r>
              <a:rPr lang="en-US" dirty="0">
                <a:latin typeface="EYInterstate Light" panose="02000506000000020004" pitchFamily="2" charset="0"/>
              </a:rPr>
              <a:t>Information </a:t>
            </a:r>
            <a:r>
              <a:rPr lang="en-US" dirty="0" smtClean="0">
                <a:latin typeface="EYInterstate Light" panose="02000506000000020004" pitchFamily="2" charset="0"/>
              </a:rPr>
              <a:t>on Indonesia</a:t>
            </a:r>
            <a:endParaRPr lang="en-US" dirty="0">
              <a:latin typeface="Arial" charset="0"/>
            </a:endParaRPr>
          </a:p>
        </p:txBody>
      </p:sp>
      <p:sp>
        <p:nvSpPr>
          <p:cNvPr id="2" name="Content Placeholder 1"/>
          <p:cNvSpPr>
            <a:spLocks noGrp="1"/>
          </p:cNvSpPr>
          <p:nvPr>
            <p:ph idx="1"/>
          </p:nvPr>
        </p:nvSpPr>
        <p:spPr>
          <a:xfrm>
            <a:off x="0" y="1276350"/>
            <a:ext cx="9144000" cy="3276600"/>
          </a:xfrm>
        </p:spPr>
        <p:txBody>
          <a:bodyPr/>
          <a:lstStyle/>
          <a:p>
            <a:pPr marL="465138" lvl="0" indent="-457200">
              <a:buFont typeface="+mj-lt"/>
              <a:buAutoNum type="arabicParenR"/>
            </a:pPr>
            <a:r>
              <a:rPr lang="en-US" sz="1800" dirty="0" smtClean="0">
                <a:latin typeface="Arial" panose="020B0604020202020204" pitchFamily="34" charset="0"/>
                <a:cs typeface="Arial" panose="020B0604020202020204" pitchFamily="34" charset="0"/>
              </a:rPr>
              <a:t>No.  of registered public accounting firms – 396 firms</a:t>
            </a:r>
          </a:p>
          <a:p>
            <a:pPr marL="465138" lvl="0" indent="-457200">
              <a:buFont typeface="+mj-lt"/>
              <a:buAutoNum type="arabicParenR"/>
            </a:pPr>
            <a:r>
              <a:rPr lang="en-US" sz="1800" dirty="0" smtClean="0">
                <a:latin typeface="Arial" panose="020B0604020202020204" pitchFamily="34" charset="0"/>
                <a:cs typeface="Arial" panose="020B0604020202020204" pitchFamily="34" charset="0"/>
              </a:rPr>
              <a:t>No</a:t>
            </a:r>
            <a:r>
              <a:rPr lang="en-US" sz="1800" dirty="0">
                <a:latin typeface="Arial" panose="020B0604020202020204" pitchFamily="34" charset="0"/>
                <a:cs typeface="Arial" panose="020B0604020202020204" pitchFamily="34" charset="0"/>
              </a:rPr>
              <a:t>. of </a:t>
            </a:r>
            <a:r>
              <a:rPr lang="en-US" sz="1800" dirty="0" smtClean="0">
                <a:latin typeface="Arial" panose="020B0604020202020204" pitchFamily="34" charset="0"/>
                <a:cs typeface="Arial" panose="020B0604020202020204" pitchFamily="34" charset="0"/>
              </a:rPr>
              <a:t>certified </a:t>
            </a:r>
            <a:r>
              <a:rPr lang="en-US" sz="1800" dirty="0">
                <a:latin typeface="Arial" panose="020B0604020202020204" pitchFamily="34" charset="0"/>
                <a:cs typeface="Arial" panose="020B0604020202020204" pitchFamily="34" charset="0"/>
              </a:rPr>
              <a:t>public accountants – 1,638 CPAs</a:t>
            </a:r>
          </a:p>
          <a:p>
            <a:pPr marL="465138" lvl="0" indent="-457200">
              <a:buFont typeface="+mj-lt"/>
              <a:buAutoNum type="arabicParenR"/>
            </a:pPr>
            <a:r>
              <a:rPr lang="en-US" sz="1800" dirty="0">
                <a:latin typeface="Arial" panose="020B0604020202020204" pitchFamily="34" charset="0"/>
                <a:cs typeface="Arial" panose="020B0604020202020204" pitchFamily="34" charset="0"/>
              </a:rPr>
              <a:t>No. of listed companies – 511 companies</a:t>
            </a:r>
          </a:p>
          <a:p>
            <a:pPr marL="465138" lvl="0" indent="-457200">
              <a:buFont typeface="+mj-lt"/>
              <a:buAutoNum type="arabicParenR"/>
            </a:pPr>
            <a:r>
              <a:rPr lang="en-US" sz="1800" dirty="0">
                <a:latin typeface="Arial" panose="020B0604020202020204" pitchFamily="34" charset="0"/>
                <a:cs typeface="Arial" panose="020B0604020202020204" pitchFamily="34" charset="0"/>
              </a:rPr>
              <a:t>Total market cap of </a:t>
            </a:r>
            <a:r>
              <a:rPr lang="en-US" sz="1800" dirty="0" smtClean="0">
                <a:latin typeface="Arial" panose="020B0604020202020204" pitchFamily="34" charset="0"/>
                <a:cs typeface="Arial" panose="020B0604020202020204" pitchFamily="34" charset="0"/>
              </a:rPr>
              <a:t>the Indonesia </a:t>
            </a:r>
            <a:r>
              <a:rPr lang="en-US" sz="1800" dirty="0">
                <a:latin typeface="Arial" panose="020B0604020202020204" pitchFamily="34" charset="0"/>
                <a:cs typeface="Arial" panose="020B0604020202020204" pitchFamily="34" charset="0"/>
              </a:rPr>
              <a:t>Stock </a:t>
            </a:r>
            <a:r>
              <a:rPr lang="en-US" sz="1800" dirty="0" smtClean="0">
                <a:latin typeface="Arial" panose="020B0604020202020204" pitchFamily="34" charset="0"/>
                <a:cs typeface="Arial" panose="020B0604020202020204" pitchFamily="34" charset="0"/>
              </a:rPr>
              <a:t>Exchange - </a:t>
            </a:r>
            <a:r>
              <a:rPr lang="en-US" sz="1800" dirty="0">
                <a:latin typeface="Arial" panose="020B0604020202020204" pitchFamily="34" charset="0"/>
                <a:cs typeface="Arial" panose="020B0604020202020204" pitchFamily="34" charset="0"/>
              </a:rPr>
              <a:t>approximately USD405 billion</a:t>
            </a:r>
          </a:p>
          <a:p>
            <a:pPr marL="694944" lvl="2" indent="0">
              <a:spcBef>
                <a:spcPts val="300"/>
              </a:spcBef>
              <a:buNone/>
            </a:pPr>
            <a:endParaRPr lang="en-US" sz="2600" dirty="0">
              <a:latin typeface="EYInterstate Light" panose="02000506000000020004" pitchFamily="2" charset="0"/>
            </a:endParaRPr>
          </a:p>
          <a:p>
            <a:endParaRPr lang="en-US" dirty="0" smtClean="0">
              <a:latin typeface="EYInterstate Light" panose="02000506000000020004" pitchFamily="2" charset="0"/>
            </a:endParaRPr>
          </a:p>
          <a:p>
            <a:pPr marL="0" indent="0">
              <a:buNone/>
            </a:pPr>
            <a:r>
              <a:rPr lang="en-US" dirty="0" smtClean="0">
                <a:latin typeface="EYInterstate Light" panose="02000506000000020004" pitchFamily="2" charset="0"/>
              </a:rPr>
              <a:t> </a:t>
            </a:r>
            <a:endParaRPr lang="en-US" dirty="0">
              <a:latin typeface="EYInterstate Light" panose="02000506000000020004" pitchFamily="2" charset="0"/>
            </a:endParaRPr>
          </a:p>
          <a:p>
            <a:endParaRPr lang="en-US" dirty="0" smtClean="0">
              <a:latin typeface="EYInterstate Light" panose="02000506000000020004" pitchFamily="2" charset="0"/>
            </a:endParaRPr>
          </a:p>
        </p:txBody>
      </p:sp>
      <p:sp>
        <p:nvSpPr>
          <p:cNvPr id="3" name="Subtitle 2"/>
          <p:cNvSpPr>
            <a:spLocks noGrp="1"/>
          </p:cNvSpPr>
          <p:nvPr>
            <p:ph type="subTitle" idx="10"/>
          </p:nvPr>
        </p:nvSpPr>
        <p:spPr/>
        <p:txBody>
          <a:bodyPr/>
          <a:lstStyle/>
          <a:p>
            <a:endParaRPr lang="en-US"/>
          </a:p>
        </p:txBody>
      </p:sp>
    </p:spTree>
    <p:extLst>
      <p:ext uri="{BB962C8B-B14F-4D97-AF65-F5344CB8AC3E}">
        <p14:creationId xmlns:p14="http://schemas.microsoft.com/office/powerpoint/2010/main" val="24141312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276350"/>
            <a:ext cx="9144000" cy="3276600"/>
          </a:xfrm>
        </p:spPr>
        <p:txBody>
          <a:bodyPr/>
          <a:lstStyle/>
          <a:p>
            <a:pPr lvl="0"/>
            <a:r>
              <a:rPr lang="en-US" sz="1800" dirty="0" smtClean="0"/>
              <a:t>A </a:t>
            </a:r>
            <a:r>
              <a:rPr lang="en-US" sz="1800" dirty="0"/>
              <a:t>convergence with the IESBA Code</a:t>
            </a:r>
          </a:p>
          <a:p>
            <a:pPr lvl="0"/>
            <a:r>
              <a:rPr lang="en-US" sz="1800" dirty="0" smtClean="0"/>
              <a:t>Established </a:t>
            </a:r>
            <a:r>
              <a:rPr lang="en-US" sz="1800" dirty="0"/>
              <a:t>by the Indonesian Auditing and Assurance Standards Board of the Indonesian Institute of Certified Public Accountants</a:t>
            </a:r>
          </a:p>
          <a:p>
            <a:pPr lvl="0"/>
            <a:r>
              <a:rPr lang="en-US" sz="1800" dirty="0" smtClean="0"/>
              <a:t>Adopted </a:t>
            </a:r>
            <a:r>
              <a:rPr lang="en-US" sz="1800" dirty="0"/>
              <a:t>and implemented since January 1, 2011</a:t>
            </a:r>
          </a:p>
          <a:p>
            <a:pPr lvl="0"/>
            <a:r>
              <a:rPr lang="en-US" sz="1800" dirty="0" smtClean="0"/>
              <a:t>Mainly </a:t>
            </a:r>
            <a:r>
              <a:rPr lang="en-US" sz="1800" dirty="0"/>
              <a:t>translated into the Indonesian language from the IESBA Code as set out in the Handbook of International Auditing, Assurance, and Ethics Pronouncements - 2008 Edition issued by the IFAC with certain modifications to conform with the existing public accounting practices in </a:t>
            </a:r>
            <a:r>
              <a:rPr lang="en-US" sz="1800" dirty="0" smtClean="0"/>
              <a:t>Indonesia</a:t>
            </a:r>
            <a:endParaRPr lang="en-US" sz="1800" dirty="0"/>
          </a:p>
          <a:p>
            <a:pPr lvl="0"/>
            <a:r>
              <a:rPr lang="en-US" sz="1800" dirty="0"/>
              <a:t>No approval from any regulatory body is necessary for its </a:t>
            </a:r>
            <a:r>
              <a:rPr lang="en-US" sz="1800" dirty="0" smtClean="0"/>
              <a:t>issuance</a:t>
            </a:r>
            <a:endParaRPr lang="en-US" sz="1800" dirty="0"/>
          </a:p>
          <a:p>
            <a:pPr lvl="0"/>
            <a:endParaRPr lang="en-US" sz="1600" dirty="0" smtClean="0"/>
          </a:p>
          <a:p>
            <a:endParaRPr lang="en-US" dirty="0"/>
          </a:p>
        </p:txBody>
      </p:sp>
      <p:sp>
        <p:nvSpPr>
          <p:cNvPr id="3" name="Subtitle 2"/>
          <p:cNvSpPr>
            <a:spLocks noGrp="1"/>
          </p:cNvSpPr>
          <p:nvPr>
            <p:ph type="subTitle" idx="10"/>
          </p:nvPr>
        </p:nvSpPr>
        <p:spPr/>
        <p:txBody>
          <a:bodyPr/>
          <a:lstStyle/>
          <a:p>
            <a:endParaRPr lang="en-US" dirty="0"/>
          </a:p>
        </p:txBody>
      </p:sp>
      <p:sp>
        <p:nvSpPr>
          <p:cNvPr id="4" name="Title 3"/>
          <p:cNvSpPr>
            <a:spLocks noGrp="1"/>
          </p:cNvSpPr>
          <p:nvPr>
            <p:ph type="title"/>
          </p:nvPr>
        </p:nvSpPr>
        <p:spPr/>
        <p:txBody>
          <a:bodyPr/>
          <a:lstStyle/>
          <a:p>
            <a:pPr marL="0" indent="0"/>
            <a:r>
              <a:rPr lang="en-US" dirty="0"/>
              <a:t>Indonesia Code of Ethics</a:t>
            </a:r>
          </a:p>
        </p:txBody>
      </p:sp>
    </p:spTree>
    <p:extLst>
      <p:ext uri="{BB962C8B-B14F-4D97-AF65-F5344CB8AC3E}">
        <p14:creationId xmlns:p14="http://schemas.microsoft.com/office/powerpoint/2010/main" val="11011555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276350"/>
            <a:ext cx="9144000" cy="3276600"/>
          </a:xfrm>
        </p:spPr>
        <p:txBody>
          <a:bodyPr/>
          <a:lstStyle/>
          <a:p>
            <a:pPr marL="0" indent="0">
              <a:buNone/>
            </a:pPr>
            <a:endParaRPr lang="en-US" sz="1600" dirty="0"/>
          </a:p>
          <a:p>
            <a:pPr lvl="0"/>
            <a:r>
              <a:rPr lang="en-US" sz="1800" dirty="0"/>
              <a:t>Translation process into the Indonesian language by the Indonesian Auditing and Assurance Standards </a:t>
            </a:r>
            <a:r>
              <a:rPr lang="en-US" sz="1800" dirty="0" smtClean="0"/>
              <a:t>Board</a:t>
            </a:r>
            <a:endParaRPr lang="en-US" sz="1800" dirty="0"/>
          </a:p>
          <a:p>
            <a:pPr lvl="0"/>
            <a:r>
              <a:rPr lang="en-US" sz="1800" dirty="0"/>
              <a:t>Conduct meetings to discuss the translation results and contents of the materials </a:t>
            </a:r>
            <a:r>
              <a:rPr lang="en-US" sz="1800" dirty="0" smtClean="0"/>
              <a:t>covered</a:t>
            </a:r>
            <a:endParaRPr lang="en-US" sz="1800" dirty="0"/>
          </a:p>
          <a:p>
            <a:pPr lvl="0"/>
            <a:r>
              <a:rPr lang="en-US" sz="1800" dirty="0"/>
              <a:t>Harmonization process with the applicable existing practice in </a:t>
            </a:r>
            <a:r>
              <a:rPr lang="en-US" sz="1800" dirty="0" smtClean="0"/>
              <a:t>Indonesia</a:t>
            </a:r>
            <a:endParaRPr lang="en-US" sz="1800" dirty="0"/>
          </a:p>
          <a:p>
            <a:pPr lvl="0"/>
            <a:r>
              <a:rPr lang="en-US" sz="1800" dirty="0"/>
              <a:t>Discussion and consultation with relevant counterparts/committees within the Indonesian Institute of Certified Public </a:t>
            </a:r>
            <a:r>
              <a:rPr lang="en-US" sz="1800" dirty="0" smtClean="0"/>
              <a:t>Accountants, </a:t>
            </a:r>
            <a:r>
              <a:rPr lang="en-US" sz="1800" dirty="0"/>
              <a:t>if </a:t>
            </a:r>
            <a:r>
              <a:rPr lang="en-US" sz="1800" dirty="0" smtClean="0"/>
              <a:t>necessary</a:t>
            </a:r>
            <a:endParaRPr lang="en-US" sz="1800" dirty="0"/>
          </a:p>
          <a:p>
            <a:pPr lvl="0"/>
            <a:r>
              <a:rPr lang="en-US" sz="1800" dirty="0"/>
              <a:t>Approval and </a:t>
            </a:r>
            <a:r>
              <a:rPr lang="en-US" sz="1800" dirty="0" smtClean="0"/>
              <a:t>decision-making </a:t>
            </a:r>
            <a:r>
              <a:rPr lang="en-US" sz="1800" dirty="0"/>
              <a:t>process for issuing exposure </a:t>
            </a:r>
            <a:r>
              <a:rPr lang="en-US" sz="1800" dirty="0" smtClean="0"/>
              <a:t>draft</a:t>
            </a:r>
            <a:endParaRPr lang="en-US" sz="1800" dirty="0"/>
          </a:p>
        </p:txBody>
      </p:sp>
      <p:sp>
        <p:nvSpPr>
          <p:cNvPr id="3" name="Subtitle 2"/>
          <p:cNvSpPr>
            <a:spLocks noGrp="1"/>
          </p:cNvSpPr>
          <p:nvPr>
            <p:ph type="subTitle" idx="10"/>
          </p:nvPr>
        </p:nvSpPr>
        <p:spPr/>
        <p:txBody>
          <a:bodyPr/>
          <a:lstStyle/>
          <a:p>
            <a:endParaRPr lang="en-US" dirty="0"/>
          </a:p>
        </p:txBody>
      </p:sp>
      <p:sp>
        <p:nvSpPr>
          <p:cNvPr id="4" name="Title 3"/>
          <p:cNvSpPr>
            <a:spLocks noGrp="1"/>
          </p:cNvSpPr>
          <p:nvPr>
            <p:ph type="title"/>
          </p:nvPr>
        </p:nvSpPr>
        <p:spPr>
          <a:xfrm>
            <a:off x="381000" y="133350"/>
            <a:ext cx="7543800" cy="728630"/>
          </a:xfrm>
        </p:spPr>
        <p:txBody>
          <a:bodyPr/>
          <a:lstStyle/>
          <a:p>
            <a:r>
              <a:rPr lang="en-US" sz="2000" dirty="0" smtClean="0"/>
              <a:t/>
            </a:r>
            <a:br>
              <a:rPr lang="en-US" sz="2000" dirty="0" smtClean="0"/>
            </a:br>
            <a:r>
              <a:rPr lang="en-US" sz="2000" dirty="0" smtClean="0"/>
              <a:t>Due </a:t>
            </a:r>
            <a:r>
              <a:rPr lang="en-US" sz="2000" dirty="0"/>
              <a:t>process of </a:t>
            </a:r>
            <a:r>
              <a:rPr lang="en-US" sz="2000" dirty="0" smtClean="0"/>
              <a:t>convergence </a:t>
            </a:r>
            <a:r>
              <a:rPr lang="en-US" sz="2000" dirty="0"/>
              <a:t>of the </a:t>
            </a:r>
            <a:r>
              <a:rPr lang="en-US" sz="2000" dirty="0" smtClean="0"/>
              <a:t>Indonesia </a:t>
            </a:r>
            <a:r>
              <a:rPr lang="en-US" sz="2000" dirty="0"/>
              <a:t>Code of Ethics with the IESBA </a:t>
            </a:r>
            <a:r>
              <a:rPr lang="en-US" sz="2000" dirty="0" smtClean="0"/>
              <a:t>Code</a:t>
            </a:r>
            <a:r>
              <a:rPr lang="en-US" sz="2000" dirty="0"/>
              <a:t/>
            </a:r>
            <a:br>
              <a:rPr lang="en-US" sz="2000" dirty="0"/>
            </a:br>
            <a:endParaRPr lang="en-US" sz="2000" dirty="0"/>
          </a:p>
        </p:txBody>
      </p:sp>
    </p:spTree>
    <p:extLst>
      <p:ext uri="{BB962C8B-B14F-4D97-AF65-F5344CB8AC3E}">
        <p14:creationId xmlns:p14="http://schemas.microsoft.com/office/powerpoint/2010/main" val="25083475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276350"/>
            <a:ext cx="9144000" cy="3276600"/>
          </a:xfrm>
        </p:spPr>
        <p:txBody>
          <a:bodyPr/>
          <a:lstStyle/>
          <a:p>
            <a:endParaRPr lang="en-US" sz="1800" dirty="0" smtClean="0"/>
          </a:p>
          <a:p>
            <a:r>
              <a:rPr lang="en-US" sz="1800" dirty="0" smtClean="0"/>
              <a:t>Public </a:t>
            </a:r>
            <a:r>
              <a:rPr lang="en-US" sz="1800" dirty="0"/>
              <a:t>exposure (public hearing and/or limited hearing</a:t>
            </a:r>
            <a:r>
              <a:rPr lang="en-US" sz="1800" dirty="0" smtClean="0"/>
              <a:t>)</a:t>
            </a:r>
            <a:endParaRPr lang="en-US" sz="1800" dirty="0"/>
          </a:p>
          <a:p>
            <a:pPr lvl="0"/>
            <a:r>
              <a:rPr lang="en-US" sz="1800" dirty="0" smtClean="0"/>
              <a:t>Discussion </a:t>
            </a:r>
            <a:r>
              <a:rPr lang="en-US" sz="1800" dirty="0"/>
              <a:t>on feedback received from public </a:t>
            </a:r>
            <a:r>
              <a:rPr lang="en-US" sz="1800" dirty="0" smtClean="0"/>
              <a:t>exposure</a:t>
            </a:r>
            <a:endParaRPr lang="en-US" sz="1800" dirty="0"/>
          </a:p>
          <a:p>
            <a:pPr lvl="0"/>
            <a:r>
              <a:rPr lang="en-US" sz="1800" dirty="0"/>
              <a:t>Re-performing public exposure if there is any material update on the exposure draft as a result of feedback received during the initial public </a:t>
            </a:r>
            <a:r>
              <a:rPr lang="en-US" sz="1800" dirty="0" smtClean="0"/>
              <a:t>exposure</a:t>
            </a:r>
            <a:endParaRPr lang="en-US" sz="1800" dirty="0"/>
          </a:p>
          <a:p>
            <a:pPr lvl="0"/>
            <a:r>
              <a:rPr lang="en-US" sz="1800" dirty="0"/>
              <a:t>Approval and decision-making process for issuing the </a:t>
            </a:r>
            <a:r>
              <a:rPr lang="en-US" sz="1800" dirty="0" smtClean="0"/>
              <a:t>Indonesia </a:t>
            </a:r>
            <a:r>
              <a:rPr lang="en-US" sz="1800" dirty="0"/>
              <a:t>Code of </a:t>
            </a:r>
            <a:r>
              <a:rPr lang="en-US" sz="1800" dirty="0" smtClean="0"/>
              <a:t>Ethics</a:t>
            </a:r>
            <a:endParaRPr lang="en-US" sz="1800" dirty="0"/>
          </a:p>
          <a:p>
            <a:endParaRPr lang="en-US" sz="1800" dirty="0"/>
          </a:p>
          <a:p>
            <a:pPr marL="0" indent="0">
              <a:buNone/>
            </a:pPr>
            <a:r>
              <a:rPr lang="en-US" sz="1800" dirty="0"/>
              <a:t>Indonesia has not yet fully adopted the IESBA Code. </a:t>
            </a:r>
            <a:r>
              <a:rPr lang="en-US" sz="1800" dirty="0" smtClean="0"/>
              <a:t>The convergence </a:t>
            </a:r>
            <a:r>
              <a:rPr lang="en-US" sz="1800" dirty="0"/>
              <a:t>process is </a:t>
            </a:r>
            <a:r>
              <a:rPr lang="en-US" sz="1800" dirty="0" smtClean="0"/>
              <a:t>ongoing</a:t>
            </a:r>
            <a:endParaRPr lang="en-US" sz="1800" dirty="0"/>
          </a:p>
          <a:p>
            <a:pPr marL="0" indent="0">
              <a:buNone/>
            </a:pPr>
            <a:endParaRPr lang="en-US" sz="1600" dirty="0"/>
          </a:p>
        </p:txBody>
      </p:sp>
      <p:sp>
        <p:nvSpPr>
          <p:cNvPr id="3" name="Subtitle 2"/>
          <p:cNvSpPr>
            <a:spLocks noGrp="1"/>
          </p:cNvSpPr>
          <p:nvPr>
            <p:ph type="subTitle" idx="10"/>
          </p:nvPr>
        </p:nvSpPr>
        <p:spPr/>
        <p:txBody>
          <a:bodyPr/>
          <a:lstStyle/>
          <a:p>
            <a:endParaRPr lang="en-US" dirty="0"/>
          </a:p>
        </p:txBody>
      </p:sp>
      <p:sp>
        <p:nvSpPr>
          <p:cNvPr id="4" name="Title 3"/>
          <p:cNvSpPr>
            <a:spLocks noGrp="1"/>
          </p:cNvSpPr>
          <p:nvPr>
            <p:ph type="title"/>
          </p:nvPr>
        </p:nvSpPr>
        <p:spPr>
          <a:xfrm>
            <a:off x="381000" y="285750"/>
            <a:ext cx="7543800" cy="576230"/>
          </a:xfrm>
        </p:spPr>
        <p:txBody>
          <a:bodyPr/>
          <a:lstStyle/>
          <a:p>
            <a:r>
              <a:rPr lang="en-US" sz="2000" dirty="0" smtClean="0"/>
              <a:t/>
            </a:r>
            <a:br>
              <a:rPr lang="en-US" sz="2000" dirty="0" smtClean="0"/>
            </a:br>
            <a:r>
              <a:rPr lang="en-US" sz="2000" dirty="0" smtClean="0"/>
              <a:t>Due </a:t>
            </a:r>
            <a:r>
              <a:rPr lang="en-US" sz="2000" dirty="0"/>
              <a:t>process of convergence of the </a:t>
            </a:r>
            <a:r>
              <a:rPr lang="en-US" sz="2000" dirty="0" smtClean="0"/>
              <a:t>Indonesia </a:t>
            </a:r>
            <a:r>
              <a:rPr lang="en-US" sz="2000" dirty="0"/>
              <a:t>Code of Ethics with the IESBA Code (continued</a:t>
            </a:r>
            <a:r>
              <a:rPr lang="en-US" sz="2000" dirty="0" smtClean="0"/>
              <a:t>)</a:t>
            </a:r>
            <a:r>
              <a:rPr lang="en-US" sz="2000" dirty="0"/>
              <a:t/>
            </a:r>
            <a:br>
              <a:rPr lang="en-US" sz="2000" dirty="0"/>
            </a:br>
            <a:endParaRPr lang="en-US" sz="2000" dirty="0"/>
          </a:p>
        </p:txBody>
      </p:sp>
    </p:spTree>
    <p:extLst>
      <p:ext uri="{BB962C8B-B14F-4D97-AF65-F5344CB8AC3E}">
        <p14:creationId xmlns:p14="http://schemas.microsoft.com/office/powerpoint/2010/main" val="30271970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276350"/>
            <a:ext cx="9144000" cy="3276600"/>
          </a:xfrm>
        </p:spPr>
        <p:txBody>
          <a:bodyPr/>
          <a:lstStyle/>
          <a:p>
            <a:pPr lvl="0"/>
            <a:r>
              <a:rPr lang="en-US" sz="1800" dirty="0" smtClean="0"/>
              <a:t>The Indonesia </a:t>
            </a:r>
            <a:r>
              <a:rPr lang="en-US" sz="1800" dirty="0"/>
              <a:t>Code of Ethics is sourced from the 2008 IFAC Handbook and therefore, has not covered any updates of the IESBA Code since </a:t>
            </a:r>
            <a:r>
              <a:rPr lang="en-US" sz="1800" dirty="0" smtClean="0"/>
              <a:t>then</a:t>
            </a:r>
          </a:p>
          <a:p>
            <a:pPr lvl="0"/>
            <a:r>
              <a:rPr lang="en-US" sz="1800" dirty="0" smtClean="0"/>
              <a:t>The Indonesia </a:t>
            </a:r>
            <a:r>
              <a:rPr lang="en-US" sz="1800" dirty="0"/>
              <a:t>Code of Ethics has only covered Part A (fundamental principles of the code of ethics) and Part B (illustration of the implementation of conceptual framework of the code of ethics on certain situations and the related safeguards) of IESBA Code and has not covered Part C of the IESBA Code (code of ethics for accountants in business</a:t>
            </a:r>
            <a:r>
              <a:rPr lang="en-US" sz="1800" dirty="0" smtClean="0"/>
              <a:t>)</a:t>
            </a:r>
            <a:endParaRPr lang="en-US" sz="1800" dirty="0"/>
          </a:p>
          <a:p>
            <a:pPr marL="0" indent="0">
              <a:buNone/>
            </a:pPr>
            <a:endParaRPr lang="en-US" sz="1600" dirty="0"/>
          </a:p>
          <a:p>
            <a:pPr marL="0" indent="0">
              <a:buNone/>
            </a:pPr>
            <a:endParaRPr lang="en-US" sz="1600" dirty="0"/>
          </a:p>
        </p:txBody>
      </p:sp>
      <p:sp>
        <p:nvSpPr>
          <p:cNvPr id="3" name="Subtitle 2"/>
          <p:cNvSpPr>
            <a:spLocks noGrp="1"/>
          </p:cNvSpPr>
          <p:nvPr>
            <p:ph type="subTitle" idx="10"/>
          </p:nvPr>
        </p:nvSpPr>
        <p:spPr/>
        <p:txBody>
          <a:bodyPr/>
          <a:lstStyle/>
          <a:p>
            <a:endParaRPr lang="en-US" dirty="0"/>
          </a:p>
        </p:txBody>
      </p:sp>
      <p:sp>
        <p:nvSpPr>
          <p:cNvPr id="4" name="Title 3"/>
          <p:cNvSpPr>
            <a:spLocks noGrp="1"/>
          </p:cNvSpPr>
          <p:nvPr>
            <p:ph type="title"/>
          </p:nvPr>
        </p:nvSpPr>
        <p:spPr>
          <a:xfrm>
            <a:off x="381000" y="285750"/>
            <a:ext cx="7543800" cy="838200"/>
          </a:xfrm>
        </p:spPr>
        <p:txBody>
          <a:bodyPr/>
          <a:lstStyle/>
          <a:p>
            <a:pPr marL="0" indent="0"/>
            <a:r>
              <a:rPr lang="en-US" sz="2000" dirty="0" smtClean="0"/>
              <a:t/>
            </a:r>
            <a:br>
              <a:rPr lang="en-US" sz="2000" dirty="0" smtClean="0"/>
            </a:br>
            <a:r>
              <a:rPr lang="en-US" sz="2000" dirty="0"/>
              <a:t/>
            </a:r>
            <a:br>
              <a:rPr lang="en-US" sz="2000" dirty="0"/>
            </a:br>
            <a:r>
              <a:rPr lang="en-US" sz="2000" dirty="0" smtClean="0"/>
              <a:t>Main </a:t>
            </a:r>
            <a:r>
              <a:rPr lang="en-US" sz="2000" dirty="0"/>
              <a:t>differences between the current </a:t>
            </a:r>
            <a:r>
              <a:rPr lang="en-US" sz="2000" dirty="0" smtClean="0"/>
              <a:t>Indonesia </a:t>
            </a:r>
            <a:r>
              <a:rPr lang="en-US" sz="2000" dirty="0"/>
              <a:t>Code of Ethics and the current IESBA </a:t>
            </a:r>
            <a:r>
              <a:rPr lang="en-US" sz="2000" dirty="0" smtClean="0"/>
              <a:t>Code</a:t>
            </a:r>
            <a:r>
              <a:rPr lang="en-US" sz="2000" dirty="0"/>
              <a:t/>
            </a:r>
            <a:br>
              <a:rPr lang="en-US" sz="2000" dirty="0"/>
            </a:br>
            <a:r>
              <a:rPr lang="en-US" dirty="0"/>
              <a:t> </a:t>
            </a:r>
            <a:br>
              <a:rPr lang="en-US" dirty="0"/>
            </a:br>
            <a:endParaRPr lang="en-US" dirty="0"/>
          </a:p>
        </p:txBody>
      </p:sp>
    </p:spTree>
    <p:extLst>
      <p:ext uri="{BB962C8B-B14F-4D97-AF65-F5344CB8AC3E}">
        <p14:creationId xmlns:p14="http://schemas.microsoft.com/office/powerpoint/2010/main" val="40546805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276350"/>
            <a:ext cx="9144000" cy="3276600"/>
          </a:xfrm>
        </p:spPr>
        <p:txBody>
          <a:bodyPr/>
          <a:lstStyle/>
          <a:p>
            <a:pPr lvl="0"/>
            <a:r>
              <a:rPr lang="en-US" sz="1800" dirty="0" smtClean="0"/>
              <a:t>Re-performing an </a:t>
            </a:r>
            <a:r>
              <a:rPr lang="en-US" sz="1800" dirty="0"/>
              <a:t>engagement by a practitioner from an accounting firm that has been previously performed by another practitioner from another accounting firm is prohibited, unless required by authorized regulatory bodies either in Indonesia or outside of Indonesia. This requirement is not covered in the IESBA Code.</a:t>
            </a:r>
          </a:p>
          <a:p>
            <a:pPr lvl="0"/>
            <a:r>
              <a:rPr lang="en-US" sz="1800" dirty="0"/>
              <a:t>The Introduction section of the </a:t>
            </a:r>
            <a:r>
              <a:rPr lang="en-US" sz="1800" dirty="0" smtClean="0"/>
              <a:t>Indonesia </a:t>
            </a:r>
            <a:r>
              <a:rPr lang="en-US" sz="1800" dirty="0"/>
              <a:t>Code of Ethics emphasizes the requirements for practitioners to comply with both the applicable national laws and regulations and the </a:t>
            </a:r>
            <a:r>
              <a:rPr lang="en-US" sz="1800" dirty="0" smtClean="0"/>
              <a:t>Indonesia </a:t>
            </a:r>
            <a:r>
              <a:rPr lang="en-US" sz="1800" dirty="0"/>
              <a:t>Code of Ethics in the event there </a:t>
            </a:r>
            <a:r>
              <a:rPr lang="en-US" sz="1800" dirty="0" smtClean="0"/>
              <a:t>are </a:t>
            </a:r>
            <a:r>
              <a:rPr lang="en-US" sz="1800" dirty="0"/>
              <a:t>differences between the two requirements mentioned above.</a:t>
            </a:r>
          </a:p>
          <a:p>
            <a:pPr marL="0" indent="0">
              <a:buNone/>
            </a:pPr>
            <a:endParaRPr lang="en-US" sz="1600" dirty="0"/>
          </a:p>
          <a:p>
            <a:pPr marL="0" indent="0">
              <a:buNone/>
            </a:pPr>
            <a:endParaRPr lang="en-US" sz="1600" dirty="0"/>
          </a:p>
        </p:txBody>
      </p:sp>
      <p:sp>
        <p:nvSpPr>
          <p:cNvPr id="3" name="Subtitle 2"/>
          <p:cNvSpPr>
            <a:spLocks noGrp="1"/>
          </p:cNvSpPr>
          <p:nvPr>
            <p:ph type="subTitle" idx="10"/>
          </p:nvPr>
        </p:nvSpPr>
        <p:spPr/>
        <p:txBody>
          <a:bodyPr/>
          <a:lstStyle/>
          <a:p>
            <a:endParaRPr lang="en-US" dirty="0"/>
          </a:p>
        </p:txBody>
      </p:sp>
      <p:sp>
        <p:nvSpPr>
          <p:cNvPr id="4" name="Title 3"/>
          <p:cNvSpPr>
            <a:spLocks noGrp="1"/>
          </p:cNvSpPr>
          <p:nvPr>
            <p:ph type="title"/>
          </p:nvPr>
        </p:nvSpPr>
        <p:spPr>
          <a:xfrm>
            <a:off x="381000" y="209550"/>
            <a:ext cx="7543800" cy="838200"/>
          </a:xfrm>
        </p:spPr>
        <p:txBody>
          <a:bodyPr/>
          <a:lstStyle/>
          <a:p>
            <a:r>
              <a:rPr lang="en-US" sz="2000" dirty="0" smtClean="0"/>
              <a:t/>
            </a:r>
            <a:br>
              <a:rPr lang="en-US" sz="2000" dirty="0" smtClean="0"/>
            </a:br>
            <a:r>
              <a:rPr lang="en-US" sz="2000" dirty="0" smtClean="0"/>
              <a:t>Main </a:t>
            </a:r>
            <a:r>
              <a:rPr lang="en-US" sz="2000" dirty="0"/>
              <a:t>differences between the current </a:t>
            </a:r>
            <a:r>
              <a:rPr lang="en-US" sz="2000" dirty="0" smtClean="0"/>
              <a:t>Indonesia </a:t>
            </a:r>
            <a:r>
              <a:rPr lang="en-US" sz="2000" dirty="0"/>
              <a:t>Code of Ethics and the current IESBA </a:t>
            </a:r>
            <a:r>
              <a:rPr lang="en-US" sz="2000" dirty="0" smtClean="0"/>
              <a:t>Code (continued)</a:t>
            </a:r>
            <a:r>
              <a:rPr lang="en-US" sz="2000" dirty="0"/>
              <a:t/>
            </a:r>
            <a:br>
              <a:rPr lang="en-US" sz="2000" dirty="0"/>
            </a:br>
            <a:endParaRPr lang="en-US" sz="2000" dirty="0"/>
          </a:p>
        </p:txBody>
      </p:sp>
    </p:spTree>
    <p:extLst>
      <p:ext uri="{BB962C8B-B14F-4D97-AF65-F5344CB8AC3E}">
        <p14:creationId xmlns:p14="http://schemas.microsoft.com/office/powerpoint/2010/main" val="1959909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276350"/>
            <a:ext cx="9144000" cy="3276600"/>
          </a:xfrm>
        </p:spPr>
        <p:txBody>
          <a:bodyPr/>
          <a:lstStyle/>
          <a:p>
            <a:pPr marL="0" indent="0">
              <a:spcBef>
                <a:spcPts val="0"/>
              </a:spcBef>
              <a:buNone/>
            </a:pPr>
            <a:r>
              <a:rPr lang="en-US" sz="1800" dirty="0" smtClean="0"/>
              <a:t>Indonesia Code of Ethics: The Audit Partner and Quality Review Partner – 7 years with 2 years cooling-off period (applicable only to listed companies)</a:t>
            </a:r>
          </a:p>
          <a:p>
            <a:pPr marL="0" indent="0">
              <a:spcBef>
                <a:spcPts val="0"/>
              </a:spcBef>
              <a:buNone/>
            </a:pPr>
            <a:endParaRPr lang="en-US" sz="1800" dirty="0" smtClean="0"/>
          </a:p>
          <a:p>
            <a:pPr marL="0" indent="0">
              <a:spcBef>
                <a:spcPts val="0"/>
              </a:spcBef>
              <a:buNone/>
            </a:pPr>
            <a:r>
              <a:rPr lang="en-US" sz="1800" dirty="0" smtClean="0"/>
              <a:t>Government </a:t>
            </a:r>
            <a:r>
              <a:rPr lang="en-US" sz="1800" dirty="0"/>
              <a:t>regulations: 5 years with 2 years </a:t>
            </a:r>
            <a:r>
              <a:rPr lang="en-US" sz="1800" dirty="0" smtClean="0"/>
              <a:t>cooling–off </a:t>
            </a:r>
            <a:r>
              <a:rPr lang="en-US" sz="1800" dirty="0"/>
              <a:t>period for </a:t>
            </a:r>
            <a:r>
              <a:rPr lang="en-US" sz="1800" dirty="0" smtClean="0"/>
              <a:t>Partners involved in the audit of the following entities:</a:t>
            </a:r>
            <a:endParaRPr lang="en-US" sz="1800" dirty="0"/>
          </a:p>
          <a:p>
            <a:pPr lvl="0">
              <a:buFont typeface="+mj-lt"/>
              <a:buAutoNum type="arabicParenR"/>
            </a:pPr>
            <a:r>
              <a:rPr lang="en-US" sz="1800" dirty="0" smtClean="0"/>
              <a:t>state–owned </a:t>
            </a:r>
            <a:r>
              <a:rPr lang="en-US" sz="1800" dirty="0"/>
              <a:t>enterprises</a:t>
            </a:r>
          </a:p>
          <a:p>
            <a:pPr lvl="0">
              <a:buFont typeface="+mj-lt"/>
              <a:buAutoNum type="arabicParenR"/>
            </a:pPr>
            <a:r>
              <a:rPr lang="en-US" sz="1800" dirty="0"/>
              <a:t>commercial banks</a:t>
            </a:r>
          </a:p>
          <a:p>
            <a:pPr lvl="0">
              <a:buFont typeface="+mj-lt"/>
              <a:buAutoNum type="arabicParenR"/>
            </a:pPr>
            <a:r>
              <a:rPr lang="en-US" sz="1800" dirty="0"/>
              <a:t>capital markets institutions (listed companies, securities companies, investment management companies, brokers, mutual funds, etc.)</a:t>
            </a:r>
          </a:p>
          <a:p>
            <a:pPr marL="339725" lvl="0" indent="-339725">
              <a:buNone/>
            </a:pPr>
            <a:endParaRPr lang="en-US" sz="1600" dirty="0"/>
          </a:p>
          <a:p>
            <a:pPr marL="0" indent="0">
              <a:buNone/>
            </a:pPr>
            <a:endParaRPr lang="en-US" sz="1600" dirty="0"/>
          </a:p>
          <a:p>
            <a:pPr marL="0" indent="0">
              <a:buNone/>
            </a:pPr>
            <a:endParaRPr lang="en-US" sz="1600" dirty="0"/>
          </a:p>
        </p:txBody>
      </p:sp>
      <p:sp>
        <p:nvSpPr>
          <p:cNvPr id="3" name="Subtitle 2"/>
          <p:cNvSpPr>
            <a:spLocks noGrp="1"/>
          </p:cNvSpPr>
          <p:nvPr>
            <p:ph type="subTitle" idx="10"/>
          </p:nvPr>
        </p:nvSpPr>
        <p:spPr/>
        <p:txBody>
          <a:bodyPr/>
          <a:lstStyle/>
          <a:p>
            <a:endParaRPr lang="en-US" dirty="0"/>
          </a:p>
        </p:txBody>
      </p:sp>
      <p:sp>
        <p:nvSpPr>
          <p:cNvPr id="4" name="Title 3"/>
          <p:cNvSpPr>
            <a:spLocks noGrp="1"/>
          </p:cNvSpPr>
          <p:nvPr>
            <p:ph type="title"/>
          </p:nvPr>
        </p:nvSpPr>
        <p:spPr/>
        <p:txBody>
          <a:bodyPr/>
          <a:lstStyle/>
          <a:p>
            <a:r>
              <a:rPr lang="en-US" dirty="0" smtClean="0"/>
              <a:t>Partner Rotation Rules</a:t>
            </a:r>
            <a:endParaRPr lang="en-US" dirty="0"/>
          </a:p>
        </p:txBody>
      </p:sp>
    </p:spTree>
    <p:extLst>
      <p:ext uri="{BB962C8B-B14F-4D97-AF65-F5344CB8AC3E}">
        <p14:creationId xmlns:p14="http://schemas.microsoft.com/office/powerpoint/2010/main" val="32628374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276350"/>
            <a:ext cx="9144000" cy="3276600"/>
          </a:xfrm>
        </p:spPr>
        <p:txBody>
          <a:bodyPr/>
          <a:lstStyle/>
          <a:p>
            <a:pPr marL="0" indent="0">
              <a:spcBef>
                <a:spcPts val="0"/>
              </a:spcBef>
              <a:buNone/>
            </a:pPr>
            <a:r>
              <a:rPr lang="en-US" sz="1800" dirty="0" smtClean="0"/>
              <a:t>Government </a:t>
            </a:r>
            <a:r>
              <a:rPr lang="en-US" sz="1800" dirty="0"/>
              <a:t>regulations: 5 years with 2 years </a:t>
            </a:r>
            <a:r>
              <a:rPr lang="en-US" sz="1800" dirty="0" smtClean="0"/>
              <a:t>cooling–off </a:t>
            </a:r>
            <a:r>
              <a:rPr lang="en-US" sz="1800" dirty="0"/>
              <a:t>period for Partners involved in the audit of the following </a:t>
            </a:r>
            <a:r>
              <a:rPr lang="en-US" sz="1800" dirty="0" smtClean="0"/>
              <a:t>entities (continued):</a:t>
            </a:r>
            <a:endParaRPr lang="en-US" sz="1800" dirty="0"/>
          </a:p>
          <a:p>
            <a:pPr marL="339725" lvl="0" indent="-339725">
              <a:buNone/>
            </a:pPr>
            <a:r>
              <a:rPr lang="en-US" sz="1800" dirty="0" smtClean="0"/>
              <a:t>4) 	insurance/reinsurance </a:t>
            </a:r>
            <a:r>
              <a:rPr lang="en-US" sz="1800" dirty="0"/>
              <a:t>companies</a:t>
            </a:r>
          </a:p>
          <a:p>
            <a:pPr marL="339725" lvl="0" indent="-339725">
              <a:buNone/>
            </a:pPr>
            <a:r>
              <a:rPr lang="en-US" sz="1800" dirty="0"/>
              <a:t>5</a:t>
            </a:r>
            <a:r>
              <a:rPr lang="en-US" sz="1800" dirty="0" smtClean="0"/>
              <a:t>)	pension </a:t>
            </a:r>
            <a:r>
              <a:rPr lang="en-US" sz="1800" dirty="0"/>
              <a:t>funds</a:t>
            </a:r>
          </a:p>
          <a:p>
            <a:pPr marL="0" indent="0">
              <a:buNone/>
            </a:pPr>
            <a:endParaRPr lang="en-US" sz="1800" dirty="0" smtClean="0"/>
          </a:p>
          <a:p>
            <a:pPr marL="0" indent="0">
              <a:buNone/>
            </a:pPr>
            <a:r>
              <a:rPr lang="en-US" sz="1800" dirty="0" smtClean="0"/>
              <a:t>Auditing firms which audit companies that fall under the above categories should follow the government regulations on partner rotation.</a:t>
            </a:r>
            <a:endParaRPr lang="en-US" sz="1800" dirty="0"/>
          </a:p>
          <a:p>
            <a:pPr marL="0" indent="0">
              <a:buNone/>
            </a:pPr>
            <a:endParaRPr lang="en-US" sz="1600" dirty="0"/>
          </a:p>
          <a:p>
            <a:pPr marL="0" indent="0">
              <a:buNone/>
            </a:pPr>
            <a:endParaRPr lang="en-US" sz="1600" dirty="0"/>
          </a:p>
        </p:txBody>
      </p:sp>
      <p:sp>
        <p:nvSpPr>
          <p:cNvPr id="3" name="Subtitle 2"/>
          <p:cNvSpPr>
            <a:spLocks noGrp="1"/>
          </p:cNvSpPr>
          <p:nvPr>
            <p:ph type="subTitle" idx="10"/>
          </p:nvPr>
        </p:nvSpPr>
        <p:spPr/>
        <p:txBody>
          <a:bodyPr/>
          <a:lstStyle/>
          <a:p>
            <a:endParaRPr lang="en-US" dirty="0"/>
          </a:p>
        </p:txBody>
      </p:sp>
      <p:sp>
        <p:nvSpPr>
          <p:cNvPr id="4" name="Title 3"/>
          <p:cNvSpPr>
            <a:spLocks noGrp="1"/>
          </p:cNvSpPr>
          <p:nvPr>
            <p:ph type="title"/>
          </p:nvPr>
        </p:nvSpPr>
        <p:spPr/>
        <p:txBody>
          <a:bodyPr/>
          <a:lstStyle/>
          <a:p>
            <a:r>
              <a:rPr lang="en-US" dirty="0" smtClean="0"/>
              <a:t>Partner Rotation Rules (continued)</a:t>
            </a:r>
            <a:endParaRPr lang="en-US" dirty="0"/>
          </a:p>
        </p:txBody>
      </p:sp>
    </p:spTree>
    <p:extLst>
      <p:ext uri="{BB962C8B-B14F-4D97-AF65-F5344CB8AC3E}">
        <p14:creationId xmlns:p14="http://schemas.microsoft.com/office/powerpoint/2010/main" val="1902067027"/>
      </p:ext>
    </p:extLst>
  </p:cSld>
  <p:clrMapOvr>
    <a:masterClrMapping/>
  </p:clrMapOvr>
</p:sld>
</file>

<file path=ppt/theme/theme1.xml><?xml version="1.0" encoding="utf-8"?>
<a:theme xmlns:a="http://schemas.openxmlformats.org/drawingml/2006/main" name="IESBA_Powerpoint_template_GREEN RIBBON_WIDESCREEN">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ESBA_Powerpoint_template_GREEN RIBBON_WIDESCREEN" id="{97502708-9843-4C1B-BCA0-FFB288AF1A20}" vid="{C211E3E3-D26C-42E5-AA10-D3816BA2BE4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IESBA - AICPA Convergence2-no notes</Template>
  <TotalTime>193</TotalTime>
  <Words>754</Words>
  <Application>Microsoft Office PowerPoint</Application>
  <PresentationFormat>On-screen Show (16:9)</PresentationFormat>
  <Paragraphs>69</Paragraphs>
  <Slides>12</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ＭＳ Ｐゴシック</vt:lpstr>
      <vt:lpstr>ＭＳ Ｐゴシック</vt:lpstr>
      <vt:lpstr>Arial</vt:lpstr>
      <vt:lpstr>Bauer Bodoni Std</vt:lpstr>
      <vt:lpstr>Calibri</vt:lpstr>
      <vt:lpstr>EYInterstate Light</vt:lpstr>
      <vt:lpstr>ヒラギノ角ゴ Pro W3</vt:lpstr>
      <vt:lpstr>IESBA_Powerpoint_template_GREEN RIBBON_WIDESCREEN</vt:lpstr>
      <vt:lpstr>INDONESIA CODE OF ETHICS</vt:lpstr>
      <vt:lpstr>General Information on Indonesia</vt:lpstr>
      <vt:lpstr>Indonesia Code of Ethics</vt:lpstr>
      <vt:lpstr> Due process of convergence of the Indonesia Code of Ethics with the IESBA Code </vt:lpstr>
      <vt:lpstr> Due process of convergence of the Indonesia Code of Ethics with the IESBA Code (continued) </vt:lpstr>
      <vt:lpstr>  Main differences between the current Indonesia Code of Ethics and the current IESBA Code   </vt:lpstr>
      <vt:lpstr> Main differences between the current Indonesia Code of Ethics and the current IESBA Code (continued) </vt:lpstr>
      <vt:lpstr>Partner Rotation Rules</vt:lpstr>
      <vt:lpstr>Partner Rotation Rules (continued)</vt:lpstr>
      <vt:lpstr> Prohibited services for audit clients under the Independence rules of the Indonesian SEC applicable to listed companies </vt:lpstr>
      <vt:lpstr>Prohibited services for audit clients under the Independence rules of the Indonesian SEC applicable to listed companies (continued) </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AICPA/IESBA Convergence</dc:title>
  <dc:creator>Ken Siong</dc:creator>
  <cp:lastModifiedBy>Ken Siong</cp:lastModifiedBy>
  <cp:revision>19</cp:revision>
  <cp:lastPrinted>2015-06-24T06:13:09Z</cp:lastPrinted>
  <dcterms:created xsi:type="dcterms:W3CDTF">2014-12-17T22:06:58Z</dcterms:created>
  <dcterms:modified xsi:type="dcterms:W3CDTF">2015-06-25T17:43:54Z</dcterms:modified>
</cp:coreProperties>
</file>