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 id="2147483847" r:id="rId2"/>
  </p:sldMasterIdLst>
  <p:notesMasterIdLst>
    <p:notesMasterId r:id="rId34"/>
  </p:notesMasterIdLst>
  <p:sldIdLst>
    <p:sldId id="290" r:id="rId3"/>
    <p:sldId id="330" r:id="rId4"/>
    <p:sldId id="331" r:id="rId5"/>
    <p:sldId id="319" r:id="rId6"/>
    <p:sldId id="346" r:id="rId7"/>
    <p:sldId id="283" r:id="rId8"/>
    <p:sldId id="320" r:id="rId9"/>
    <p:sldId id="333" r:id="rId10"/>
    <p:sldId id="322" r:id="rId11"/>
    <p:sldId id="334" r:id="rId12"/>
    <p:sldId id="335" r:id="rId13"/>
    <p:sldId id="336" r:id="rId14"/>
    <p:sldId id="323" r:id="rId15"/>
    <p:sldId id="337" r:id="rId16"/>
    <p:sldId id="338" r:id="rId17"/>
    <p:sldId id="324" r:id="rId18"/>
    <p:sldId id="339" r:id="rId19"/>
    <p:sldId id="347" r:id="rId20"/>
    <p:sldId id="340" r:id="rId21"/>
    <p:sldId id="341" r:id="rId22"/>
    <p:sldId id="325" r:id="rId23"/>
    <p:sldId id="342" r:id="rId24"/>
    <p:sldId id="343" r:id="rId25"/>
    <p:sldId id="326" r:id="rId26"/>
    <p:sldId id="344" r:id="rId27"/>
    <p:sldId id="348" r:id="rId28"/>
    <p:sldId id="327" r:id="rId29"/>
    <p:sldId id="349" r:id="rId30"/>
    <p:sldId id="345" r:id="rId31"/>
    <p:sldId id="328" r:id="rId32"/>
    <p:sldId id="289" r:id="rId33"/>
  </p:sldIdLst>
  <p:sldSz cx="9144000" cy="5143500" type="screen16x9"/>
  <p:notesSz cx="7010400" cy="92964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80" autoAdjust="0"/>
    <p:restoredTop sz="94660"/>
  </p:normalViewPr>
  <p:slideViewPr>
    <p:cSldViewPr showGuides="1">
      <p:cViewPr varScale="1">
        <p:scale>
          <a:sx n="93" d="100"/>
          <a:sy n="93" d="100"/>
        </p:scale>
        <p:origin x="804" y="78"/>
      </p:cViewPr>
      <p:guideLst>
        <p:guide orient="horz" pos="1493"/>
        <p:guide orient="horz" pos="295"/>
        <p:guide orient="horz" pos="850"/>
        <p:guide orient="horz" pos="278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pPr>
              <a:defRPr/>
            </a:pPr>
            <a:fld id="{B12CF44F-EFC8-E748-80EB-4ED396B872D8}" type="datetime1">
              <a:rPr lang="en-US"/>
              <a:pPr>
                <a:defRPr/>
              </a:pPr>
              <a:t>6/30/2015</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6</a:t>
            </a:fld>
            <a:endParaRPr lang="en-US" sz="1200"/>
          </a:p>
        </p:txBody>
      </p:sp>
    </p:spTree>
    <p:extLst>
      <p:ext uri="{BB962C8B-B14F-4D97-AF65-F5344CB8AC3E}">
        <p14:creationId xmlns:p14="http://schemas.microsoft.com/office/powerpoint/2010/main" val="339126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7</a:t>
            </a:fld>
            <a:endParaRPr lang="en-US" sz="1200"/>
          </a:p>
        </p:txBody>
      </p:sp>
    </p:spTree>
    <p:extLst>
      <p:ext uri="{BB962C8B-B14F-4D97-AF65-F5344CB8AC3E}">
        <p14:creationId xmlns:p14="http://schemas.microsoft.com/office/powerpoint/2010/main" val="3952757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9</a:t>
            </a:fld>
            <a:endParaRPr lang="en-US" sz="1200"/>
          </a:p>
        </p:txBody>
      </p:sp>
    </p:spTree>
    <p:extLst>
      <p:ext uri="{BB962C8B-B14F-4D97-AF65-F5344CB8AC3E}">
        <p14:creationId xmlns:p14="http://schemas.microsoft.com/office/powerpoint/2010/main" val="33060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13</a:t>
            </a:fld>
            <a:endParaRPr lang="en-US" sz="1200"/>
          </a:p>
        </p:txBody>
      </p:sp>
    </p:spTree>
    <p:extLst>
      <p:ext uri="{BB962C8B-B14F-4D97-AF65-F5344CB8AC3E}">
        <p14:creationId xmlns:p14="http://schemas.microsoft.com/office/powerpoint/2010/main" val="118573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16</a:t>
            </a:fld>
            <a:endParaRPr lang="en-US" sz="1200"/>
          </a:p>
        </p:txBody>
      </p:sp>
    </p:spTree>
    <p:extLst>
      <p:ext uri="{BB962C8B-B14F-4D97-AF65-F5344CB8AC3E}">
        <p14:creationId xmlns:p14="http://schemas.microsoft.com/office/powerpoint/2010/main" val="2115930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21</a:t>
            </a:fld>
            <a:endParaRPr lang="en-US" sz="1200"/>
          </a:p>
        </p:txBody>
      </p:sp>
    </p:spTree>
    <p:extLst>
      <p:ext uri="{BB962C8B-B14F-4D97-AF65-F5344CB8AC3E}">
        <p14:creationId xmlns:p14="http://schemas.microsoft.com/office/powerpoint/2010/main" val="1632318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24</a:t>
            </a:fld>
            <a:endParaRPr lang="en-US" sz="1200"/>
          </a:p>
        </p:txBody>
      </p:sp>
    </p:spTree>
    <p:extLst>
      <p:ext uri="{BB962C8B-B14F-4D97-AF65-F5344CB8AC3E}">
        <p14:creationId xmlns:p14="http://schemas.microsoft.com/office/powerpoint/2010/main" val="25905583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27</a:t>
            </a:fld>
            <a:endParaRPr lang="en-US" sz="1200"/>
          </a:p>
        </p:txBody>
      </p:sp>
    </p:spTree>
    <p:extLst>
      <p:ext uri="{BB962C8B-B14F-4D97-AF65-F5344CB8AC3E}">
        <p14:creationId xmlns:p14="http://schemas.microsoft.com/office/powerpoint/2010/main" val="1433157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30</a:t>
            </a:fld>
            <a:endParaRPr lang="en-US" sz="1200"/>
          </a:p>
        </p:txBody>
      </p:sp>
    </p:spTree>
    <p:extLst>
      <p:ext uri="{BB962C8B-B14F-4D97-AF65-F5344CB8AC3E}">
        <p14:creationId xmlns:p14="http://schemas.microsoft.com/office/powerpoint/2010/main" val="2643035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solidFill>
                <a:srgbClr val="000000"/>
              </a:solidFill>
            </a:endParaRPr>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solidFill>
                <a:srgbClr val="000000"/>
              </a:solidFill>
            </a:endParaRPr>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57392956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26551151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570081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6589248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0394284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323719224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142195621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17876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val="144162759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solidFill>
                <a:srgbClr val="000000"/>
              </a:solidFill>
            </a:endParaRPr>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smtClean="0">
                <a:solidFill>
                  <a:srgbClr val="005BAA"/>
                </a:solidFill>
                <a:latin typeface="Bauer Bodoni Std" pitchFamily="18" charset="0"/>
              </a:rPr>
              <a:t>The Ethics Board</a:t>
            </a:r>
            <a:endParaRPr lang="en-US" sz="4400" kern="300" dirty="0">
              <a:solidFill>
                <a:srgbClr val="005BAA"/>
              </a:solidFill>
              <a:latin typeface="Bauer Bodoni Std" pitchFamily="18" charset="0"/>
            </a:endParaRP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smtClean="0">
                <a:solidFill>
                  <a:srgbClr val="000000">
                    <a:lumMod val="65000"/>
                    <a:lumOff val="35000"/>
                  </a:srgbClr>
                </a:solidFill>
                <a:hlinkClick r:id="rId3"/>
              </a:rPr>
              <a:t>www.ethicsboard.org</a:t>
            </a:r>
            <a:endParaRPr lang="en-US" sz="1800" dirty="0">
              <a:solidFill>
                <a:srgbClr val="000000">
                  <a:lumMod val="65000"/>
                  <a:lumOff val="35000"/>
                </a:srgbClr>
              </a:solidFill>
            </a:endParaRPr>
          </a:p>
        </p:txBody>
      </p:sp>
    </p:spTree>
    <p:extLst>
      <p:ext uri="{BB962C8B-B14F-4D97-AF65-F5344CB8AC3E}">
        <p14:creationId xmlns:p14="http://schemas.microsoft.com/office/powerpoint/2010/main" val="253120288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smtClean="0">
                <a:solidFill>
                  <a:srgbClr val="005BAA"/>
                </a:solidFill>
                <a:latin typeface="Bauer Bodoni Std" pitchFamily="18" charset="0"/>
              </a:rPr>
              <a:t>The Ethics Board</a:t>
            </a:r>
            <a:endParaRPr lang="en-US" sz="4400" kern="300" dirty="0">
              <a:solidFill>
                <a:srgbClr val="005BAA"/>
              </a:solidFill>
              <a:latin typeface="Bauer Bodoni Std" pitchFamily="18" charset="0"/>
            </a:endParaRP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2.pn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Proprietary and Copyrighted Information</a:t>
            </a:r>
          </a:p>
        </p:txBody>
      </p:sp>
      <p:pic>
        <p:nvPicPr>
          <p:cNvPr id="9"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25" r:id="rId1"/>
    <p:sldLayoutId id="2147483845" r:id="rId2"/>
    <p:sldLayoutId id="2147483846" r:id="rId3"/>
    <p:sldLayoutId id="2147483826" r:id="rId4"/>
    <p:sldLayoutId id="2147483827" r:id="rId5"/>
    <p:sldLayoutId id="2147483828" r:id="rId6"/>
    <p:sldLayoutId id="2147483829" r:id="rId7"/>
    <p:sldLayoutId id="2147483830" r:id="rId8"/>
    <p:sldLayoutId id="2147483844" r:id="rId9"/>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solidFill>
                <a:srgbClr val="000000"/>
              </a:solidFill>
            </a:endParaRPr>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rgbClr val="808080"/>
                </a:solidFill>
                <a:cs typeface="MS PGothic" charset="0"/>
              </a:rPr>
              <a:t>Page </a:t>
            </a:r>
            <a:fld id="{95158037-59F0-9C4B-B231-1C776117AADA}" type="slidenum">
              <a:rPr lang="en-US" sz="800" smtClean="0">
                <a:solidFill>
                  <a:srgbClr val="808080"/>
                </a:solidFill>
              </a:rPr>
              <a:pPr algn="r">
                <a:defRPr/>
              </a:pPr>
              <a:t>‹#›</a:t>
            </a:fld>
            <a:r>
              <a:rPr lang="en-US" sz="800" dirty="0" smtClean="0">
                <a:solidFill>
                  <a:srgbClr val="808080"/>
                </a:solidFill>
                <a:cs typeface="MS PGothic" charset="0"/>
              </a:rPr>
              <a:t> | Proprietary and Copyrighted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extLst>
      <p:ext uri="{BB962C8B-B14F-4D97-AF65-F5344CB8AC3E}">
        <p14:creationId xmlns:p14="http://schemas.microsoft.com/office/powerpoint/2010/main" val="237551611"/>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smtClean="0">
                <a:latin typeface="Arial" charset="0"/>
              </a:rPr>
              <a:t>Part C</a:t>
            </a:r>
            <a:endParaRPr lang="en-US" dirty="0">
              <a:latin typeface="Arial" charset="0"/>
            </a:endParaRPr>
          </a:p>
        </p:txBody>
      </p:sp>
      <p:sp>
        <p:nvSpPr>
          <p:cNvPr id="3" name="Subtitle 2"/>
          <p:cNvSpPr>
            <a:spLocks noGrp="1"/>
          </p:cNvSpPr>
          <p:nvPr>
            <p:ph type="subTitle" idx="1"/>
          </p:nvPr>
        </p:nvSpPr>
        <p:spPr>
          <a:xfrm>
            <a:off x="4267200" y="2484834"/>
            <a:ext cx="4648200" cy="2296715"/>
          </a:xfrm>
        </p:spPr>
        <p:txBody>
          <a:bodyPr/>
          <a:lstStyle/>
          <a:p>
            <a:r>
              <a:rPr lang="en-US" sz="2000" dirty="0" smtClean="0">
                <a:latin typeface="Arial" charset="0"/>
              </a:rPr>
              <a:t>Jim Gaa, Chair Part C Task Force</a:t>
            </a:r>
          </a:p>
          <a:p>
            <a:endParaRPr lang="en-US" sz="2000" dirty="0" smtClean="0">
              <a:latin typeface="Arial" charset="0"/>
            </a:endParaRPr>
          </a:p>
          <a:p>
            <a:r>
              <a:rPr lang="en-US" sz="1600" dirty="0" smtClean="0">
                <a:latin typeface="Arial" charset="0"/>
              </a:rPr>
              <a:t>IESBA Meeting </a:t>
            </a:r>
          </a:p>
          <a:p>
            <a:r>
              <a:rPr lang="en-US" sz="1600" dirty="0" smtClean="0">
                <a:latin typeface="Arial" charset="0"/>
              </a:rPr>
              <a:t>June 30, 2015</a:t>
            </a:r>
          </a:p>
          <a:p>
            <a:r>
              <a:rPr lang="en-US" sz="1600" dirty="0" smtClean="0">
                <a:latin typeface="Arial" charset="0"/>
              </a:rPr>
              <a:t>New York</a:t>
            </a:r>
            <a:endParaRPr lang="en-US" sz="1600" dirty="0">
              <a:latin typeface="Arial" charset="0"/>
            </a:endParaRPr>
          </a:p>
          <a:p>
            <a:endParaRPr lang="en-US" dirty="0"/>
          </a:p>
        </p:txBody>
      </p:sp>
    </p:spTree>
    <p:extLst>
      <p:ext uri="{BB962C8B-B14F-4D97-AF65-F5344CB8AC3E}">
        <p14:creationId xmlns:p14="http://schemas.microsoft.com/office/powerpoint/2010/main" val="11986163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a:spcBef>
                <a:spcPts val="500"/>
              </a:spcBef>
            </a:pPr>
            <a:r>
              <a:rPr lang="en-US" i="1" dirty="0">
                <a:latin typeface="Arial" charset="0"/>
              </a:rPr>
              <a:t>Respondent comments:</a:t>
            </a:r>
          </a:p>
          <a:p>
            <a:pPr lvl="1">
              <a:spcBef>
                <a:spcPts val="500"/>
              </a:spcBef>
            </a:pPr>
            <a:r>
              <a:rPr lang="en-US" sz="1600" dirty="0" smtClean="0">
                <a:latin typeface="Arial" charset="0"/>
              </a:rPr>
              <a:t>Should focus on obligation of PAIB, not intent – difficulty in determining intent</a:t>
            </a:r>
          </a:p>
          <a:p>
            <a:pPr lvl="2">
              <a:spcBef>
                <a:spcPts val="500"/>
              </a:spcBef>
            </a:pPr>
            <a:r>
              <a:rPr lang="en-US" sz="1400" dirty="0" smtClean="0">
                <a:latin typeface="Arial" charset="0"/>
              </a:rPr>
              <a:t>TF: Code is principle-based, provides guidance</a:t>
            </a:r>
          </a:p>
          <a:p>
            <a:pPr lvl="2">
              <a:spcBef>
                <a:spcPts val="500"/>
              </a:spcBef>
            </a:pPr>
            <a:r>
              <a:rPr lang="en-US" sz="1400" dirty="0" smtClean="0">
                <a:latin typeface="Arial" charset="0"/>
              </a:rPr>
              <a:t>TF: First sentence of 320.2 states the obligation</a:t>
            </a:r>
          </a:p>
          <a:p>
            <a:pPr lvl="2">
              <a:spcBef>
                <a:spcPts val="500"/>
              </a:spcBef>
            </a:pPr>
            <a:r>
              <a:rPr lang="en-US" sz="1400" dirty="0" smtClean="0">
                <a:latin typeface="Arial" charset="0"/>
              </a:rPr>
              <a:t>TF: Intent is enforceable</a:t>
            </a:r>
            <a:endParaRPr lang="en-US" sz="1200" dirty="0" smtClean="0">
              <a:latin typeface="Arial" charset="0"/>
            </a:endParaRPr>
          </a:p>
          <a:p>
            <a:pPr lvl="1">
              <a:spcBef>
                <a:spcPts val="500"/>
              </a:spcBef>
            </a:pPr>
            <a:r>
              <a:rPr lang="en-US" sz="1600" dirty="0" smtClean="0">
                <a:latin typeface="Arial" charset="0"/>
              </a:rPr>
              <a:t>Deletion </a:t>
            </a:r>
            <a:r>
              <a:rPr lang="en-US" sz="1600" dirty="0">
                <a:latin typeface="Arial" charset="0"/>
              </a:rPr>
              <a:t>of requirement in extant paragraph </a:t>
            </a:r>
            <a:r>
              <a:rPr lang="en-US" sz="1600" dirty="0" smtClean="0">
                <a:latin typeface="Arial" charset="0"/>
              </a:rPr>
              <a:t>320.2</a:t>
            </a:r>
          </a:p>
          <a:p>
            <a:pPr lvl="2">
              <a:spcBef>
                <a:spcPts val="500"/>
              </a:spcBef>
            </a:pPr>
            <a:r>
              <a:rPr lang="en-US" sz="1400" dirty="0" smtClean="0">
                <a:latin typeface="Arial" charset="0"/>
              </a:rPr>
              <a:t>TF: Requirement not deleted </a:t>
            </a:r>
          </a:p>
          <a:p>
            <a:pPr lvl="1">
              <a:spcBef>
                <a:spcPts val="500"/>
              </a:spcBef>
            </a:pPr>
            <a:r>
              <a:rPr lang="en-US" sz="1600" dirty="0" smtClean="0">
                <a:latin typeface="Arial" charset="0"/>
              </a:rPr>
              <a:t>Consider </a:t>
            </a:r>
            <a:r>
              <a:rPr lang="en-US" sz="1600" dirty="0">
                <a:latin typeface="Arial" charset="0"/>
              </a:rPr>
              <a:t>unintentionally misleading </a:t>
            </a:r>
            <a:r>
              <a:rPr lang="en-US" sz="1600" dirty="0" smtClean="0">
                <a:latin typeface="Arial" charset="0"/>
              </a:rPr>
              <a:t>information</a:t>
            </a:r>
          </a:p>
          <a:p>
            <a:pPr lvl="2">
              <a:spcBef>
                <a:spcPts val="500"/>
              </a:spcBef>
            </a:pPr>
            <a:r>
              <a:rPr lang="en-US" sz="1400" dirty="0" smtClean="0">
                <a:latin typeface="Arial" charset="0"/>
              </a:rPr>
              <a:t>Outside scope of sec. 320; sec. 130 and 330 may be relevant</a:t>
            </a:r>
            <a:endParaRPr lang="en-US" sz="1400" dirty="0">
              <a:latin typeface="Arial" charset="0"/>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latin typeface="Arial" charset="0"/>
              </a:rPr>
              <a:t>“Fair and Honest” principle – Para. 320.2</a:t>
            </a:r>
            <a:endParaRPr lang="en-US" dirty="0"/>
          </a:p>
        </p:txBody>
      </p:sp>
    </p:spTree>
    <p:extLst>
      <p:ext uri="{BB962C8B-B14F-4D97-AF65-F5344CB8AC3E}">
        <p14:creationId xmlns:p14="http://schemas.microsoft.com/office/powerpoint/2010/main" val="156409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a:spcBef>
                <a:spcPts val="500"/>
              </a:spcBef>
            </a:pPr>
            <a:r>
              <a:rPr lang="en-US" i="1" dirty="0">
                <a:latin typeface="Arial" charset="0"/>
              </a:rPr>
              <a:t>Respondent comments:</a:t>
            </a:r>
          </a:p>
          <a:p>
            <a:pPr lvl="1">
              <a:spcBef>
                <a:spcPts val="500"/>
              </a:spcBef>
            </a:pPr>
            <a:r>
              <a:rPr lang="en-US" sz="1600" dirty="0">
                <a:latin typeface="Arial" charset="0"/>
              </a:rPr>
              <a:t>Deletion of requirement in extant paragraph </a:t>
            </a:r>
            <a:r>
              <a:rPr lang="en-US" sz="1600" dirty="0" smtClean="0">
                <a:latin typeface="Arial" charset="0"/>
              </a:rPr>
              <a:t>320.2</a:t>
            </a:r>
          </a:p>
          <a:p>
            <a:pPr lvl="2">
              <a:spcBef>
                <a:spcPts val="500"/>
              </a:spcBef>
            </a:pPr>
            <a:r>
              <a:rPr lang="en-US" sz="1600" dirty="0" smtClean="0">
                <a:latin typeface="Arial" charset="0"/>
              </a:rPr>
              <a:t>TF: Requirement not deleted </a:t>
            </a:r>
          </a:p>
          <a:p>
            <a:pPr lvl="2">
              <a:spcBef>
                <a:spcPts val="500"/>
              </a:spcBef>
            </a:pPr>
            <a:r>
              <a:rPr lang="en-US" sz="1600" dirty="0" smtClean="0">
                <a:latin typeface="Arial" charset="0"/>
              </a:rPr>
              <a:t>TF: Part C refers only to PAIBs – employees of employing organizations</a:t>
            </a:r>
          </a:p>
          <a:p>
            <a:pPr lvl="2">
              <a:spcBef>
                <a:spcPts val="500"/>
              </a:spcBef>
            </a:pPr>
            <a:r>
              <a:rPr lang="en-US" sz="1600" dirty="0" smtClean="0">
                <a:latin typeface="Arial" charset="0"/>
              </a:rPr>
              <a:t>TF: Disagree that financial reporting for external parties is the most common task of PAIBs</a:t>
            </a:r>
          </a:p>
          <a:p>
            <a:pPr lvl="1">
              <a:spcBef>
                <a:spcPts val="500"/>
              </a:spcBef>
            </a:pPr>
            <a:r>
              <a:rPr lang="en-US" sz="1600" dirty="0" smtClean="0">
                <a:latin typeface="Arial" charset="0"/>
              </a:rPr>
              <a:t>Focus on “misleading” and “contractual and regulator outcomes” too specific</a:t>
            </a:r>
          </a:p>
          <a:p>
            <a:pPr lvl="2">
              <a:spcBef>
                <a:spcPts val="500"/>
              </a:spcBef>
            </a:pPr>
            <a:r>
              <a:rPr lang="en-US" sz="1600" dirty="0" smtClean="0">
                <a:latin typeface="Arial" charset="0"/>
              </a:rPr>
              <a:t>TF believes this covers the areas of concern</a:t>
            </a:r>
            <a:endParaRPr lang="en-US" sz="1600" dirty="0">
              <a:latin typeface="Arial" charset="0"/>
            </a:endParaRPr>
          </a:p>
          <a:p>
            <a:pPr lvl="1">
              <a:spcBef>
                <a:spcPts val="500"/>
              </a:spcBef>
            </a:pPr>
            <a:r>
              <a:rPr lang="en-US" sz="1600" dirty="0" smtClean="0">
                <a:latin typeface="Arial" charset="0"/>
              </a:rPr>
              <a:t>Clarify focus on compliance </a:t>
            </a:r>
            <a:r>
              <a:rPr lang="en-US" sz="1600" dirty="0">
                <a:latin typeface="Arial" charset="0"/>
              </a:rPr>
              <a:t>with the fundamental </a:t>
            </a:r>
            <a:r>
              <a:rPr lang="en-US" sz="1600" dirty="0" smtClean="0">
                <a:latin typeface="Arial" charset="0"/>
              </a:rPr>
              <a:t>principles</a:t>
            </a:r>
          </a:p>
          <a:p>
            <a:pPr lvl="2">
              <a:spcBef>
                <a:spcPts val="500"/>
              </a:spcBef>
            </a:pPr>
            <a:r>
              <a:rPr lang="en-US" sz="1600" dirty="0" smtClean="0">
                <a:latin typeface="Arial" charset="0"/>
              </a:rPr>
              <a:t>TF: Compliance with fundamental principles is implicit; explicit in Part A (100.5)</a:t>
            </a:r>
            <a:endParaRPr lang="en-US" sz="1600" dirty="0">
              <a:latin typeface="Arial" charset="0"/>
            </a:endParaRPr>
          </a:p>
          <a:p>
            <a:endParaRPr lang="en-US" sz="1600"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latin typeface="Arial" charset="0"/>
              </a:rPr>
              <a:t>“Fair and Honest” principle – Para. 320.2</a:t>
            </a:r>
            <a:endParaRPr lang="en-US" dirty="0"/>
          </a:p>
        </p:txBody>
      </p:sp>
    </p:spTree>
    <p:extLst>
      <p:ext uri="{BB962C8B-B14F-4D97-AF65-F5344CB8AC3E}">
        <p14:creationId xmlns:p14="http://schemas.microsoft.com/office/powerpoint/2010/main" val="8091242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a:spcBef>
                <a:spcPts val="500"/>
              </a:spcBef>
            </a:pPr>
            <a:r>
              <a:rPr lang="en-US" i="1" dirty="0">
                <a:latin typeface="Arial" charset="0"/>
              </a:rPr>
              <a:t>Respondent comments:</a:t>
            </a:r>
          </a:p>
          <a:p>
            <a:pPr lvl="1">
              <a:spcBef>
                <a:spcPts val="500"/>
              </a:spcBef>
            </a:pPr>
            <a:r>
              <a:rPr lang="en-US" sz="1600" dirty="0" smtClean="0">
                <a:latin typeface="Arial" charset="0"/>
              </a:rPr>
              <a:t>Applicability </a:t>
            </a:r>
            <a:r>
              <a:rPr lang="en-US" sz="1600" dirty="0">
                <a:latin typeface="Arial" charset="0"/>
              </a:rPr>
              <a:t>of a relevant reporting framework</a:t>
            </a:r>
          </a:p>
          <a:p>
            <a:pPr lvl="2">
              <a:spcBef>
                <a:spcPts val="500"/>
              </a:spcBef>
            </a:pPr>
            <a:r>
              <a:rPr lang="en-US" sz="1600" dirty="0">
                <a:latin typeface="Arial" charset="0"/>
              </a:rPr>
              <a:t>TF: 320.2, third bullet addresses this</a:t>
            </a:r>
          </a:p>
          <a:p>
            <a:pPr lvl="1">
              <a:spcBef>
                <a:spcPts val="500"/>
              </a:spcBef>
            </a:pPr>
            <a:r>
              <a:rPr lang="en-US" sz="1600" dirty="0">
                <a:latin typeface="Arial" charset="0"/>
              </a:rPr>
              <a:t>Outsourcing situations</a:t>
            </a:r>
          </a:p>
          <a:p>
            <a:pPr lvl="2">
              <a:spcBef>
                <a:spcPts val="500"/>
              </a:spcBef>
            </a:pPr>
            <a:r>
              <a:rPr lang="en-US" sz="1600" dirty="0" smtClean="0">
                <a:latin typeface="Arial" charset="0"/>
              </a:rPr>
              <a:t>TF: Outsourcing </a:t>
            </a:r>
            <a:r>
              <a:rPr lang="en-US" sz="1600" dirty="0">
                <a:latin typeface="Arial" charset="0"/>
              </a:rPr>
              <a:t>arrangements </a:t>
            </a:r>
            <a:r>
              <a:rPr lang="en-US" sz="1600" dirty="0" smtClean="0">
                <a:latin typeface="Arial" charset="0"/>
              </a:rPr>
              <a:t>are included by the </a:t>
            </a:r>
            <a:r>
              <a:rPr lang="en-US" sz="1600" dirty="0">
                <a:latin typeface="Arial" charset="0"/>
              </a:rPr>
              <a:t>definition of PAIB</a:t>
            </a:r>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latin typeface="Arial" charset="0"/>
              </a:rPr>
              <a:t>“Fair and Honest” principle – Para. 320.2</a:t>
            </a:r>
            <a:endParaRPr lang="en-US" dirty="0"/>
          </a:p>
        </p:txBody>
      </p:sp>
    </p:spTree>
    <p:extLst>
      <p:ext uri="{BB962C8B-B14F-4D97-AF65-F5344CB8AC3E}">
        <p14:creationId xmlns:p14="http://schemas.microsoft.com/office/powerpoint/2010/main" val="4846390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rPr>
              <a:t>Misuse of Discretion – 320.3</a:t>
            </a:r>
            <a:endParaRPr lang="en-US" dirty="0">
              <a:latin typeface="Arial" charset="0"/>
            </a:endParaRPr>
          </a:p>
        </p:txBody>
      </p:sp>
      <p:sp>
        <p:nvSpPr>
          <p:cNvPr id="30723" name="Subtitle 15"/>
          <p:cNvSpPr>
            <a:spLocks noGrp="1"/>
          </p:cNvSpPr>
          <p:nvPr>
            <p:ph type="subTitle" idx="10"/>
          </p:nvPr>
        </p:nvSpPr>
        <p:spPr/>
        <p:txBody>
          <a:bodyPr/>
          <a:lstStyle/>
          <a:p>
            <a:r>
              <a:rPr lang="en-US" dirty="0" smtClean="0">
                <a:latin typeface="Arial" charset="0"/>
              </a:rPr>
              <a:t>Section 320</a:t>
            </a:r>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500"/>
              </a:spcBef>
            </a:pPr>
            <a:r>
              <a:rPr lang="en-US" sz="2000" dirty="0" smtClean="0">
                <a:latin typeface="Arial" charset="0"/>
              </a:rPr>
              <a:t>TF approach: ED provides enhanced </a:t>
            </a:r>
            <a:r>
              <a:rPr lang="en-US" sz="2000" dirty="0">
                <a:latin typeface="Arial" charset="0"/>
              </a:rPr>
              <a:t>guidance </a:t>
            </a:r>
            <a:r>
              <a:rPr lang="en-US" sz="2000" dirty="0" smtClean="0">
                <a:latin typeface="Arial" charset="0"/>
              </a:rPr>
              <a:t>addressing misuse </a:t>
            </a:r>
            <a:r>
              <a:rPr lang="en-US" sz="2000" dirty="0">
                <a:latin typeface="Arial" charset="0"/>
              </a:rPr>
              <a:t>of </a:t>
            </a:r>
            <a:r>
              <a:rPr lang="en-US" sz="2000" dirty="0" smtClean="0">
                <a:latin typeface="Arial" charset="0"/>
              </a:rPr>
              <a:t>discretion</a:t>
            </a:r>
          </a:p>
          <a:p>
            <a:pPr>
              <a:spcBef>
                <a:spcPts val="500"/>
              </a:spcBef>
            </a:pPr>
            <a:r>
              <a:rPr lang="en-US" sz="2000" i="1" dirty="0" smtClean="0">
                <a:latin typeface="Arial" charset="0"/>
              </a:rPr>
              <a:t>Respondent comments:</a:t>
            </a:r>
          </a:p>
          <a:p>
            <a:pPr lvl="1">
              <a:spcBef>
                <a:spcPts val="500"/>
              </a:spcBef>
            </a:pPr>
            <a:r>
              <a:rPr lang="en-US" sz="1600" dirty="0" smtClean="0">
                <a:latin typeface="Arial" charset="0"/>
              </a:rPr>
              <a:t>Guidance </a:t>
            </a:r>
            <a:r>
              <a:rPr lang="en-US" sz="1600" dirty="0">
                <a:latin typeface="Arial" charset="0"/>
              </a:rPr>
              <a:t>should cover non-financial information as well as financial </a:t>
            </a:r>
            <a:r>
              <a:rPr lang="en-US" sz="1600" dirty="0" smtClean="0">
                <a:latin typeface="Arial" charset="0"/>
              </a:rPr>
              <a:t>information</a:t>
            </a:r>
          </a:p>
          <a:p>
            <a:pPr lvl="2">
              <a:spcBef>
                <a:spcPts val="500"/>
              </a:spcBef>
            </a:pPr>
            <a:r>
              <a:rPr lang="en-US" sz="1600" dirty="0" smtClean="0">
                <a:latin typeface="Arial" charset="0"/>
              </a:rPr>
              <a:t>TF: Addressed in 320.1; “financial” deleted from 320.3</a:t>
            </a:r>
          </a:p>
          <a:p>
            <a:pPr lvl="1">
              <a:spcBef>
                <a:spcPts val="500"/>
              </a:spcBef>
            </a:pPr>
            <a:r>
              <a:rPr lang="en-US" sz="1600" dirty="0" smtClean="0">
                <a:latin typeface="Arial" charset="0"/>
              </a:rPr>
              <a:t>Discretion vs. judgment in choosing between accounting standards</a:t>
            </a:r>
          </a:p>
          <a:p>
            <a:pPr lvl="2">
              <a:spcBef>
                <a:spcPts val="500"/>
              </a:spcBef>
            </a:pPr>
            <a:r>
              <a:rPr lang="en-US" sz="1600" dirty="0" smtClean="0">
                <a:latin typeface="Arial" charset="0"/>
              </a:rPr>
              <a:t>TF agrees: Clarification has been made</a:t>
            </a:r>
          </a:p>
          <a:p>
            <a:pPr lvl="1">
              <a:spcBef>
                <a:spcPts val="500"/>
              </a:spcBef>
            </a:pPr>
            <a:r>
              <a:rPr lang="en-US" sz="1600" dirty="0" smtClean="0">
                <a:latin typeface="Arial" charset="0"/>
              </a:rPr>
              <a:t>No </a:t>
            </a:r>
            <a:r>
              <a:rPr lang="en-US" sz="1600" dirty="0">
                <a:latin typeface="Arial" charset="0"/>
              </a:rPr>
              <a:t>control over the discretion being </a:t>
            </a:r>
            <a:r>
              <a:rPr lang="en-US" sz="1600" dirty="0" smtClean="0">
                <a:latin typeface="Arial" charset="0"/>
              </a:rPr>
              <a:t>exercised in timing and structuring transactions</a:t>
            </a:r>
          </a:p>
          <a:p>
            <a:pPr lvl="2">
              <a:spcBef>
                <a:spcPts val="500"/>
              </a:spcBef>
            </a:pPr>
            <a:r>
              <a:rPr lang="en-US" sz="1600" dirty="0" smtClean="0">
                <a:latin typeface="Arial" charset="0"/>
              </a:rPr>
              <a:t>TF: 320 addresses situations where PAIB has discretion and/or knowledge of intentions of others. 320 does not apply otherwise</a:t>
            </a:r>
          </a:p>
        </p:txBody>
      </p:sp>
    </p:spTree>
    <p:extLst>
      <p:ext uri="{BB962C8B-B14F-4D97-AF65-F5344CB8AC3E}">
        <p14:creationId xmlns:p14="http://schemas.microsoft.com/office/powerpoint/2010/main" val="36136544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a:spcBef>
                <a:spcPts val="500"/>
              </a:spcBef>
            </a:pPr>
            <a:r>
              <a:rPr lang="en-US" i="1" dirty="0">
                <a:latin typeface="Arial" charset="0"/>
              </a:rPr>
              <a:t>Respondent comments:</a:t>
            </a:r>
          </a:p>
          <a:p>
            <a:pPr lvl="1">
              <a:spcBef>
                <a:spcPts val="500"/>
              </a:spcBef>
            </a:pPr>
            <a:r>
              <a:rPr lang="en-US" sz="1600" dirty="0" smtClean="0">
                <a:latin typeface="Arial" charset="0"/>
              </a:rPr>
              <a:t>Better </a:t>
            </a:r>
            <a:r>
              <a:rPr lang="en-US" sz="1600" dirty="0">
                <a:latin typeface="Arial" charset="0"/>
              </a:rPr>
              <a:t>and more appropriate examples</a:t>
            </a:r>
          </a:p>
          <a:p>
            <a:pPr lvl="2">
              <a:spcBef>
                <a:spcPts val="500"/>
              </a:spcBef>
            </a:pPr>
            <a:r>
              <a:rPr lang="en-US" sz="1600" dirty="0">
                <a:latin typeface="Arial" charset="0"/>
              </a:rPr>
              <a:t>TF: examples have been reconsidered, some changes made</a:t>
            </a:r>
          </a:p>
          <a:p>
            <a:pPr lvl="1">
              <a:spcBef>
                <a:spcPts val="500"/>
              </a:spcBef>
            </a:pPr>
            <a:r>
              <a:rPr lang="en-US" sz="1600" dirty="0" smtClean="0">
                <a:latin typeface="Arial" charset="0"/>
              </a:rPr>
              <a:t>Legitimate difference </a:t>
            </a:r>
            <a:r>
              <a:rPr lang="en-US" sz="1600" dirty="0">
                <a:latin typeface="Arial" charset="0"/>
              </a:rPr>
              <a:t>of opinion – no intention to misuse discretion</a:t>
            </a:r>
          </a:p>
          <a:p>
            <a:pPr lvl="2">
              <a:spcBef>
                <a:spcPts val="500"/>
              </a:spcBef>
            </a:pPr>
            <a:r>
              <a:rPr lang="en-US" sz="1400" dirty="0">
                <a:latin typeface="Arial" charset="0"/>
              </a:rPr>
              <a:t>TF </a:t>
            </a:r>
            <a:r>
              <a:rPr lang="en-US" sz="1400" dirty="0" smtClean="0">
                <a:latin typeface="Arial" charset="0"/>
              </a:rPr>
              <a:t>agrees; 320.2 implicitly recognizes “honest” differences of opinion; 320.3 addresses situations in which intention is or may be to violate fundamental principles</a:t>
            </a:r>
            <a:endParaRPr lang="en-US" sz="1400" dirty="0">
              <a:latin typeface="Arial" charset="0"/>
            </a:endParaRPr>
          </a:p>
          <a:p>
            <a:pPr lvl="1">
              <a:spcBef>
                <a:spcPts val="500"/>
              </a:spcBef>
            </a:pPr>
            <a:r>
              <a:rPr lang="en-US" sz="1600" dirty="0" smtClean="0">
                <a:latin typeface="Arial" charset="0"/>
              </a:rPr>
              <a:t>Safeguard </a:t>
            </a:r>
            <a:r>
              <a:rPr lang="en-US" sz="1600" dirty="0">
                <a:latin typeface="Arial" charset="0"/>
              </a:rPr>
              <a:t>- document thought process behind </a:t>
            </a:r>
            <a:r>
              <a:rPr lang="en-US" sz="1600" dirty="0" smtClean="0">
                <a:latin typeface="Arial" charset="0"/>
              </a:rPr>
              <a:t>decision</a:t>
            </a:r>
          </a:p>
          <a:p>
            <a:pPr lvl="2">
              <a:spcBef>
                <a:spcPts val="500"/>
              </a:spcBef>
            </a:pPr>
            <a:r>
              <a:rPr lang="en-US" sz="1400" dirty="0" smtClean="0">
                <a:latin typeface="Arial" charset="0"/>
              </a:rPr>
              <a:t>TF: guidance in 320.9 is sufficient</a:t>
            </a:r>
            <a:endParaRPr lang="en-US" sz="1400" dirty="0">
              <a:latin typeface="Arial" charset="0"/>
            </a:endParaRPr>
          </a:p>
          <a:p>
            <a:pPr lvl="1">
              <a:spcBef>
                <a:spcPts val="500"/>
              </a:spcBef>
            </a:pPr>
            <a:r>
              <a:rPr lang="en-US" sz="1600" dirty="0" smtClean="0">
                <a:latin typeface="Arial" charset="0"/>
              </a:rPr>
              <a:t>Specific reference </a:t>
            </a:r>
            <a:r>
              <a:rPr lang="en-US" sz="1600" dirty="0">
                <a:latin typeface="Arial" charset="0"/>
              </a:rPr>
              <a:t>to fundamental </a:t>
            </a:r>
            <a:r>
              <a:rPr lang="en-US" sz="1600" dirty="0" smtClean="0">
                <a:latin typeface="Arial" charset="0"/>
              </a:rPr>
              <a:t>principles of integrity and objectivity</a:t>
            </a:r>
          </a:p>
          <a:p>
            <a:pPr lvl="2">
              <a:spcBef>
                <a:spcPts val="500"/>
              </a:spcBef>
            </a:pPr>
            <a:r>
              <a:rPr lang="en-US" sz="1400" dirty="0" smtClean="0">
                <a:latin typeface="Arial" charset="0"/>
              </a:rPr>
              <a:t>TF: All fundamental principles are relevant</a:t>
            </a:r>
            <a:endParaRPr lang="en-US" sz="1400" dirty="0">
              <a:latin typeface="Arial" charset="0"/>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latin typeface="Arial" charset="0"/>
              </a:rPr>
              <a:t>Misuse of Discretion – 320.3</a:t>
            </a:r>
            <a:endParaRPr lang="en-US" dirty="0"/>
          </a:p>
        </p:txBody>
      </p:sp>
    </p:spTree>
    <p:extLst>
      <p:ext uri="{BB962C8B-B14F-4D97-AF65-F5344CB8AC3E}">
        <p14:creationId xmlns:p14="http://schemas.microsoft.com/office/powerpoint/2010/main" val="41620398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a:spcBef>
                <a:spcPts val="500"/>
              </a:spcBef>
            </a:pPr>
            <a:r>
              <a:rPr lang="en-US" i="1" dirty="0">
                <a:latin typeface="Arial" charset="0"/>
              </a:rPr>
              <a:t>Respondent comments:</a:t>
            </a:r>
          </a:p>
          <a:p>
            <a:pPr lvl="1">
              <a:spcBef>
                <a:spcPts val="500"/>
              </a:spcBef>
            </a:pPr>
            <a:r>
              <a:rPr lang="en-US" sz="1600" dirty="0" smtClean="0">
                <a:latin typeface="Arial" charset="0"/>
              </a:rPr>
              <a:t>Improved </a:t>
            </a:r>
            <a:r>
              <a:rPr lang="en-US" sz="1600" dirty="0">
                <a:latin typeface="Arial" charset="0"/>
              </a:rPr>
              <a:t>consistency - align with ISA 540 and stronger guidance</a:t>
            </a:r>
          </a:p>
          <a:p>
            <a:pPr lvl="2">
              <a:spcBef>
                <a:spcPts val="500"/>
              </a:spcBef>
            </a:pPr>
            <a:r>
              <a:rPr lang="en-US" sz="1600" dirty="0">
                <a:latin typeface="Arial" charset="0"/>
              </a:rPr>
              <a:t>TF: 320 addresses situations in which information may be intentionally misleading or intended to influence contractual or regulatory outcomes inappropriately, but does not violate a law or regulation. Reference is made to Section 360</a:t>
            </a:r>
          </a:p>
          <a:p>
            <a:endParaRPr lang="en-US" sz="1600" dirty="0"/>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latin typeface="Arial" charset="0"/>
              </a:rPr>
              <a:t>Misuse of Discretion – 320.3</a:t>
            </a:r>
            <a:endParaRPr lang="en-US" dirty="0"/>
          </a:p>
        </p:txBody>
      </p:sp>
    </p:spTree>
    <p:extLst>
      <p:ext uri="{BB962C8B-B14F-4D97-AF65-F5344CB8AC3E}">
        <p14:creationId xmlns:p14="http://schemas.microsoft.com/office/powerpoint/2010/main" val="29264238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rPr>
              <a:t>Purpose, Context and Audience – 320.4</a:t>
            </a:r>
            <a:endParaRPr lang="en-US" dirty="0">
              <a:latin typeface="Arial" charset="0"/>
            </a:endParaRPr>
          </a:p>
        </p:txBody>
      </p:sp>
      <p:sp>
        <p:nvSpPr>
          <p:cNvPr id="30723" name="Subtitle 15"/>
          <p:cNvSpPr>
            <a:spLocks noGrp="1"/>
          </p:cNvSpPr>
          <p:nvPr>
            <p:ph type="subTitle" idx="10"/>
          </p:nvPr>
        </p:nvSpPr>
        <p:spPr/>
        <p:txBody>
          <a:bodyPr/>
          <a:lstStyle/>
          <a:p>
            <a:r>
              <a:rPr lang="en-US" dirty="0" smtClean="0">
                <a:latin typeface="Arial" charset="0"/>
              </a:rPr>
              <a:t>Section 320</a:t>
            </a:r>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500"/>
              </a:spcBef>
            </a:pPr>
            <a:r>
              <a:rPr lang="en-US" sz="2000" dirty="0" smtClean="0">
                <a:latin typeface="Arial" charset="0"/>
              </a:rPr>
              <a:t>TF approach: In making judgments about preparing and presenting information, PAIBs need to consider: purpose</a:t>
            </a:r>
            <a:r>
              <a:rPr lang="en-US" sz="2000" dirty="0">
                <a:latin typeface="Arial" charset="0"/>
              </a:rPr>
              <a:t>, context and </a:t>
            </a:r>
            <a:r>
              <a:rPr lang="en-US" sz="2000" dirty="0" smtClean="0">
                <a:latin typeface="Arial" charset="0"/>
              </a:rPr>
              <a:t>audience</a:t>
            </a:r>
          </a:p>
          <a:p>
            <a:pPr>
              <a:spcBef>
                <a:spcPts val="500"/>
              </a:spcBef>
            </a:pPr>
            <a:endParaRPr lang="en-US" sz="2000" dirty="0" smtClean="0">
              <a:latin typeface="Arial" charset="0"/>
            </a:endParaRPr>
          </a:p>
          <a:p>
            <a:pPr>
              <a:spcBef>
                <a:spcPts val="500"/>
              </a:spcBef>
            </a:pPr>
            <a:r>
              <a:rPr lang="en-US" sz="2000" i="1" dirty="0">
                <a:latin typeface="Arial" charset="0"/>
              </a:rPr>
              <a:t>Respondent comments:</a:t>
            </a:r>
          </a:p>
          <a:p>
            <a:pPr lvl="1">
              <a:spcBef>
                <a:spcPts val="500"/>
              </a:spcBef>
            </a:pPr>
            <a:r>
              <a:rPr lang="en-US" sz="1600" dirty="0" smtClean="0">
                <a:latin typeface="Arial" charset="0"/>
              </a:rPr>
              <a:t>Proposed </a:t>
            </a:r>
            <a:r>
              <a:rPr lang="en-US" sz="1600" dirty="0">
                <a:latin typeface="Arial" charset="0"/>
              </a:rPr>
              <a:t>guidance </a:t>
            </a:r>
            <a:r>
              <a:rPr lang="en-US" sz="1600" dirty="0" smtClean="0">
                <a:latin typeface="Arial" charset="0"/>
              </a:rPr>
              <a:t>is limited, </a:t>
            </a:r>
            <a:r>
              <a:rPr lang="en-US" sz="1600" dirty="0">
                <a:latin typeface="Arial" charset="0"/>
              </a:rPr>
              <a:t>does not provide sufficiently clear direction </a:t>
            </a:r>
            <a:r>
              <a:rPr lang="en-US" sz="1600" dirty="0" smtClean="0">
                <a:latin typeface="Arial" charset="0"/>
              </a:rPr>
              <a:t>where </a:t>
            </a:r>
            <a:r>
              <a:rPr lang="en-US" sz="1600" dirty="0">
                <a:latin typeface="Arial" charset="0"/>
              </a:rPr>
              <a:t>no relevant reporting framework </a:t>
            </a:r>
            <a:r>
              <a:rPr lang="en-US" sz="1600" dirty="0" smtClean="0">
                <a:latin typeface="Arial" charset="0"/>
              </a:rPr>
              <a:t>exists</a:t>
            </a:r>
          </a:p>
          <a:p>
            <a:pPr lvl="2">
              <a:spcBef>
                <a:spcPts val="500"/>
              </a:spcBef>
            </a:pPr>
            <a:r>
              <a:rPr lang="en-US" sz="1600" dirty="0" smtClean="0">
                <a:latin typeface="Arial" charset="0"/>
              </a:rPr>
              <a:t>TF: Variety of situations makes a few examples not useful</a:t>
            </a:r>
            <a:endParaRPr lang="en-US" sz="1600" dirty="0">
              <a:latin typeface="Arial" charset="0"/>
            </a:endParaRPr>
          </a:p>
          <a:p>
            <a:pPr lvl="1">
              <a:spcBef>
                <a:spcPts val="500"/>
              </a:spcBef>
            </a:pPr>
            <a:r>
              <a:rPr lang="en-US" sz="1600" dirty="0" smtClean="0">
                <a:latin typeface="Arial" charset="0"/>
              </a:rPr>
              <a:t>Factors should be incorporated into </a:t>
            </a:r>
            <a:r>
              <a:rPr lang="en-US" sz="1600" dirty="0">
                <a:latin typeface="Arial" charset="0"/>
              </a:rPr>
              <a:t>o</a:t>
            </a:r>
            <a:r>
              <a:rPr lang="en-US" sz="1600" dirty="0" smtClean="0">
                <a:latin typeface="Arial" charset="0"/>
              </a:rPr>
              <a:t>verarching principles in 320.2</a:t>
            </a:r>
          </a:p>
          <a:p>
            <a:pPr lvl="2">
              <a:spcBef>
                <a:spcPts val="500"/>
              </a:spcBef>
            </a:pPr>
            <a:r>
              <a:rPr lang="en-US" sz="1600" dirty="0" smtClean="0">
                <a:latin typeface="Arial" charset="0"/>
              </a:rPr>
              <a:t>TF agrees and will consider including this in 320.2. 320.4 is intended to focus on situations in which a reporting framework does not exist.</a:t>
            </a:r>
          </a:p>
        </p:txBody>
      </p:sp>
    </p:spTree>
    <p:extLst>
      <p:ext uri="{BB962C8B-B14F-4D97-AF65-F5344CB8AC3E}">
        <p14:creationId xmlns:p14="http://schemas.microsoft.com/office/powerpoint/2010/main" val="3066495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a:spcBef>
                <a:spcPts val="500"/>
              </a:spcBef>
            </a:pPr>
            <a:r>
              <a:rPr lang="en-US" i="1" dirty="0">
                <a:latin typeface="Arial" charset="0"/>
              </a:rPr>
              <a:t>Respondent comments:</a:t>
            </a:r>
          </a:p>
          <a:p>
            <a:pPr lvl="1">
              <a:spcBef>
                <a:spcPts val="500"/>
              </a:spcBef>
            </a:pPr>
            <a:r>
              <a:rPr lang="en-US" sz="1600" dirty="0" smtClean="0">
                <a:latin typeface="Arial" charset="0"/>
              </a:rPr>
              <a:t>Example </a:t>
            </a:r>
            <a:r>
              <a:rPr lang="en-US" sz="1600" dirty="0">
                <a:latin typeface="Arial" charset="0"/>
              </a:rPr>
              <a:t>provided does not support purpose, context and audience</a:t>
            </a:r>
          </a:p>
          <a:p>
            <a:pPr lvl="2">
              <a:spcBef>
                <a:spcPts val="500"/>
              </a:spcBef>
            </a:pPr>
            <a:r>
              <a:rPr lang="en-US" sz="1600" dirty="0">
                <a:latin typeface="Arial" charset="0"/>
              </a:rPr>
              <a:t>TF agrees; greater focus on judgment has been </a:t>
            </a:r>
            <a:r>
              <a:rPr lang="en-US" sz="1600" dirty="0" smtClean="0">
                <a:latin typeface="Arial" charset="0"/>
              </a:rPr>
              <a:t>added</a:t>
            </a:r>
            <a:endParaRPr lang="en-US" sz="1600" dirty="0">
              <a:latin typeface="Arial" charset="0"/>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latin typeface="Arial" charset="0"/>
              </a:rPr>
              <a:t>Purpose, Context and Audience – 320.4</a:t>
            </a:r>
            <a:endParaRPr lang="en-US" dirty="0"/>
          </a:p>
        </p:txBody>
      </p:sp>
    </p:spTree>
    <p:extLst>
      <p:ext uri="{BB962C8B-B14F-4D97-AF65-F5344CB8AC3E}">
        <p14:creationId xmlns:p14="http://schemas.microsoft.com/office/powerpoint/2010/main" val="15726744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a:spcBef>
                <a:spcPts val="500"/>
              </a:spcBef>
            </a:pPr>
            <a:r>
              <a:rPr lang="en-US" i="1" dirty="0">
                <a:latin typeface="Arial" charset="0"/>
              </a:rPr>
              <a:t>Respondent comments:</a:t>
            </a:r>
          </a:p>
          <a:p>
            <a:pPr lvl="1">
              <a:spcBef>
                <a:spcPts val="500"/>
              </a:spcBef>
            </a:pPr>
            <a:r>
              <a:rPr lang="en-US" sz="1600" dirty="0" smtClean="0">
                <a:latin typeface="Arial" charset="0"/>
              </a:rPr>
              <a:t>Need </a:t>
            </a:r>
            <a:r>
              <a:rPr lang="en-US" sz="1600" dirty="0">
                <a:latin typeface="Arial" charset="0"/>
              </a:rPr>
              <a:t>guidance on extent of effort required to ascertain the use of the information</a:t>
            </a:r>
          </a:p>
          <a:p>
            <a:pPr lvl="2">
              <a:spcBef>
                <a:spcPts val="500"/>
              </a:spcBef>
            </a:pPr>
            <a:r>
              <a:rPr lang="en-US" sz="1600" dirty="0">
                <a:latin typeface="Arial" charset="0"/>
              </a:rPr>
              <a:t>TF agrees that PAIBs may have limited information about use of information, and can only act on basis of available information or reasonably obtainable information. 320.2 (together with 330.2) imply that PAIBs are responsible to some degree for the work of others</a:t>
            </a:r>
          </a:p>
          <a:p>
            <a:pPr lvl="2">
              <a:spcBef>
                <a:spcPts val="500"/>
              </a:spcBef>
            </a:pPr>
            <a:r>
              <a:rPr lang="en-US" sz="1600" dirty="0">
                <a:latin typeface="Arial" charset="0"/>
              </a:rPr>
              <a:t>TF does not agree that 320.3 and 320.4 should be guidance rather than requirements</a:t>
            </a:r>
          </a:p>
          <a:p>
            <a:pPr lvl="2">
              <a:spcBef>
                <a:spcPts val="500"/>
              </a:spcBef>
            </a:pPr>
            <a:r>
              <a:rPr lang="en-US" sz="1600" dirty="0">
                <a:latin typeface="Arial" charset="0"/>
              </a:rPr>
              <a:t>TF has clarified that information may have more than one use, context and audience</a:t>
            </a:r>
          </a:p>
          <a:p>
            <a:pPr lvl="2">
              <a:spcBef>
                <a:spcPts val="500"/>
              </a:spcBef>
            </a:pPr>
            <a:r>
              <a:rPr lang="en-US" sz="1600" dirty="0">
                <a:latin typeface="Arial" charset="0"/>
              </a:rPr>
              <a:t>TF has considered whether this responsibility may vary by seniority and if so whether to include </a:t>
            </a:r>
            <a:r>
              <a:rPr lang="en-US" sz="1600" dirty="0" smtClean="0">
                <a:latin typeface="Arial" charset="0"/>
              </a:rPr>
              <a:t>it in </a:t>
            </a:r>
            <a:r>
              <a:rPr lang="en-US" sz="1600" dirty="0">
                <a:latin typeface="Arial" charset="0"/>
              </a:rPr>
              <a:t>s</a:t>
            </a:r>
            <a:r>
              <a:rPr lang="en-US" sz="1600" dirty="0" smtClean="0">
                <a:latin typeface="Arial" charset="0"/>
              </a:rPr>
              <a:t>ection </a:t>
            </a:r>
            <a:r>
              <a:rPr lang="en-US" sz="1600" dirty="0">
                <a:latin typeface="Arial" charset="0"/>
              </a:rPr>
              <a:t>320 in addition to 300.5</a:t>
            </a:r>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latin typeface="Arial" charset="0"/>
              </a:rPr>
              <a:t>Purpose, Context and Audience – 320.4</a:t>
            </a:r>
            <a:endParaRPr lang="en-US" dirty="0"/>
          </a:p>
        </p:txBody>
      </p:sp>
    </p:spTree>
    <p:extLst>
      <p:ext uri="{BB962C8B-B14F-4D97-AF65-F5344CB8AC3E}">
        <p14:creationId xmlns:p14="http://schemas.microsoft.com/office/powerpoint/2010/main" val="27410437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a:spcBef>
                <a:spcPts val="500"/>
              </a:spcBef>
            </a:pPr>
            <a:r>
              <a:rPr lang="en-US" i="1" dirty="0">
                <a:latin typeface="Arial" charset="0"/>
              </a:rPr>
              <a:t>Respondent comments:</a:t>
            </a:r>
          </a:p>
          <a:p>
            <a:pPr lvl="1">
              <a:spcBef>
                <a:spcPts val="500"/>
              </a:spcBef>
            </a:pPr>
            <a:r>
              <a:rPr lang="en-US" sz="1600" dirty="0" smtClean="0">
                <a:latin typeface="Arial" charset="0"/>
              </a:rPr>
              <a:t>Requiring estimates, etc. reduces relevance of PAIBs’ judgments; especially important for SMEs</a:t>
            </a:r>
          </a:p>
          <a:p>
            <a:pPr lvl="2">
              <a:spcBef>
                <a:spcPts val="500"/>
              </a:spcBef>
            </a:pPr>
            <a:r>
              <a:rPr lang="en-US" sz="1400" dirty="0" smtClean="0">
                <a:latin typeface="Arial" charset="0"/>
              </a:rPr>
              <a:t>TF does not agree. In SME setting, the relevance of judgment may be more important</a:t>
            </a:r>
          </a:p>
          <a:p>
            <a:pPr lvl="1">
              <a:spcBef>
                <a:spcPts val="500"/>
              </a:spcBef>
            </a:pPr>
            <a:r>
              <a:rPr lang="en-US" sz="1600" dirty="0" smtClean="0">
                <a:latin typeface="Arial" charset="0"/>
              </a:rPr>
              <a:t>Extent of “due diligence” regarding uses of information</a:t>
            </a:r>
          </a:p>
          <a:p>
            <a:pPr lvl="2">
              <a:spcBef>
                <a:spcPts val="500"/>
              </a:spcBef>
            </a:pPr>
            <a:r>
              <a:rPr lang="en-US" sz="1400" dirty="0" smtClean="0">
                <a:latin typeface="Arial" charset="0"/>
              </a:rPr>
              <a:t>TF agrees: Wording has been added</a:t>
            </a:r>
          </a:p>
          <a:p>
            <a:pPr lvl="1">
              <a:spcBef>
                <a:spcPts val="500"/>
              </a:spcBef>
            </a:pPr>
            <a:r>
              <a:rPr lang="en-US" sz="1600" dirty="0" smtClean="0">
                <a:latin typeface="Arial" charset="0"/>
              </a:rPr>
              <a:t>Judgments of fairness and honesty should take into account context and use of information – more guidance needed</a:t>
            </a:r>
          </a:p>
          <a:p>
            <a:pPr lvl="2">
              <a:spcBef>
                <a:spcPts val="500"/>
              </a:spcBef>
            </a:pPr>
            <a:r>
              <a:rPr lang="en-US" sz="1400" dirty="0" smtClean="0">
                <a:latin typeface="Arial" charset="0"/>
              </a:rPr>
              <a:t>TF agrees: Wording has been added</a:t>
            </a:r>
          </a:p>
          <a:p>
            <a:pPr lvl="2">
              <a:spcBef>
                <a:spcPts val="500"/>
              </a:spcBef>
            </a:pPr>
            <a:r>
              <a:rPr lang="en-US" sz="1400" dirty="0" smtClean="0">
                <a:latin typeface="Arial" charset="0"/>
              </a:rPr>
              <a:t>TF: Additional guidance about judgments re. context and use not necessary </a:t>
            </a:r>
          </a:p>
          <a:p>
            <a:pPr lvl="2">
              <a:spcBef>
                <a:spcPts val="500"/>
              </a:spcBef>
            </a:pPr>
            <a:endParaRPr lang="en-US" sz="1400" dirty="0" smtClean="0">
              <a:latin typeface="Arial" charset="0"/>
            </a:endParaRPr>
          </a:p>
          <a:p>
            <a:pPr marL="0" indent="0">
              <a:buNone/>
            </a:pPr>
            <a:endParaRPr lang="en-US" dirty="0"/>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latin typeface="Arial" charset="0"/>
              </a:rPr>
              <a:t>Purpose, Context and Audience – 320.4</a:t>
            </a:r>
            <a:endParaRPr lang="en-US" dirty="0"/>
          </a:p>
        </p:txBody>
      </p:sp>
    </p:spTree>
    <p:extLst>
      <p:ext uri="{BB962C8B-B14F-4D97-AF65-F5344CB8AC3E}">
        <p14:creationId xmlns:p14="http://schemas.microsoft.com/office/powerpoint/2010/main" val="4005260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r>
              <a:rPr lang="en-US" dirty="0" smtClean="0"/>
              <a:t>August 2015: TF meeting (3 days)</a:t>
            </a:r>
          </a:p>
          <a:p>
            <a:pPr lvl="1"/>
            <a:r>
              <a:rPr lang="en-US" dirty="0" smtClean="0"/>
              <a:t>320, 370</a:t>
            </a:r>
          </a:p>
          <a:p>
            <a:r>
              <a:rPr lang="en-US" dirty="0" smtClean="0"/>
              <a:t>November 2015: TF meeting</a:t>
            </a:r>
          </a:p>
          <a:p>
            <a:r>
              <a:rPr lang="en-US" dirty="0" smtClean="0"/>
              <a:t>November/December 2015: Board meeting</a:t>
            </a:r>
          </a:p>
          <a:p>
            <a:pPr lvl="1"/>
            <a:r>
              <a:rPr lang="en-US" dirty="0" smtClean="0"/>
              <a:t>1</a:t>
            </a:r>
            <a:r>
              <a:rPr lang="en-US" baseline="30000" dirty="0" smtClean="0"/>
              <a:t>st</a:t>
            </a:r>
            <a:r>
              <a:rPr lang="en-US" dirty="0" smtClean="0"/>
              <a:t> read Post-ED (320), Review of ED responses (370)</a:t>
            </a: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Timeline -- 2015</a:t>
            </a:r>
            <a:endParaRPr lang="en-US" dirty="0"/>
          </a:p>
        </p:txBody>
      </p:sp>
    </p:spTree>
    <p:extLst>
      <p:ext uri="{BB962C8B-B14F-4D97-AF65-F5344CB8AC3E}">
        <p14:creationId xmlns:p14="http://schemas.microsoft.com/office/powerpoint/2010/main" val="269545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r>
              <a:rPr lang="en-US" i="1" dirty="0">
                <a:latin typeface="Arial" charset="0"/>
              </a:rPr>
              <a:t>Respondent comments</a:t>
            </a:r>
            <a:r>
              <a:rPr lang="en-US" i="1" dirty="0" smtClean="0">
                <a:latin typeface="Arial" charset="0"/>
              </a:rPr>
              <a:t>:</a:t>
            </a:r>
          </a:p>
          <a:p>
            <a:pPr lvl="1"/>
            <a:r>
              <a:rPr lang="en-US" dirty="0" smtClean="0">
                <a:latin typeface="Arial" charset="0"/>
              </a:rPr>
              <a:t>Guidance on presentation is needed</a:t>
            </a:r>
          </a:p>
          <a:p>
            <a:pPr lvl="2"/>
            <a:r>
              <a:rPr lang="en-US" dirty="0" smtClean="0">
                <a:latin typeface="Arial" charset="0"/>
              </a:rPr>
              <a:t>TF: Presentation would be determined in part on basis of consideration of use, context and audience</a:t>
            </a:r>
          </a:p>
          <a:p>
            <a:pPr lvl="2"/>
            <a:r>
              <a:rPr lang="en-US" dirty="0" smtClean="0">
                <a:latin typeface="Arial" charset="0"/>
              </a:rPr>
              <a:t>TF: Where a reporting framework applies, it may provide guidance or requirements about presentation</a:t>
            </a:r>
            <a:endParaRPr lang="en-US" dirty="0">
              <a:latin typeface="Arial" charset="0"/>
            </a:endParaRPr>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latin typeface="Arial" charset="0"/>
              </a:rPr>
              <a:t>Purpose, Context and Audience – 320.4</a:t>
            </a:r>
            <a:endParaRPr lang="en-US" dirty="0"/>
          </a:p>
        </p:txBody>
      </p:sp>
    </p:spTree>
    <p:extLst>
      <p:ext uri="{BB962C8B-B14F-4D97-AF65-F5344CB8AC3E}">
        <p14:creationId xmlns:p14="http://schemas.microsoft.com/office/powerpoint/2010/main" val="14308829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rPr>
              <a:t>Reliance on the Work of Others – 320.5</a:t>
            </a:r>
            <a:endParaRPr lang="en-US" dirty="0">
              <a:latin typeface="Arial" charset="0"/>
            </a:endParaRPr>
          </a:p>
        </p:txBody>
      </p:sp>
      <p:sp>
        <p:nvSpPr>
          <p:cNvPr id="30723" name="Subtitle 15"/>
          <p:cNvSpPr>
            <a:spLocks noGrp="1"/>
          </p:cNvSpPr>
          <p:nvPr>
            <p:ph type="subTitle" idx="10"/>
          </p:nvPr>
        </p:nvSpPr>
        <p:spPr/>
        <p:txBody>
          <a:bodyPr/>
          <a:lstStyle/>
          <a:p>
            <a:r>
              <a:rPr lang="en-US" dirty="0" smtClean="0">
                <a:latin typeface="Arial" charset="0"/>
              </a:rPr>
              <a:t>Section 320</a:t>
            </a:r>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500"/>
              </a:spcBef>
            </a:pPr>
            <a:r>
              <a:rPr lang="en-US" sz="2000" dirty="0" smtClean="0">
                <a:latin typeface="Arial" charset="0"/>
              </a:rPr>
              <a:t>Current Code: PAIB shall take “</a:t>
            </a:r>
            <a:r>
              <a:rPr lang="en-US" sz="2000" dirty="0">
                <a:latin typeface="Arial" charset="0"/>
              </a:rPr>
              <a:t>r</a:t>
            </a:r>
            <a:r>
              <a:rPr lang="en-US" sz="2000" dirty="0" smtClean="0">
                <a:latin typeface="Arial" charset="0"/>
              </a:rPr>
              <a:t>easonable </a:t>
            </a:r>
            <a:r>
              <a:rPr lang="en-US" sz="2000" dirty="0">
                <a:latin typeface="Arial" charset="0"/>
              </a:rPr>
              <a:t>steps” to </a:t>
            </a:r>
            <a:r>
              <a:rPr lang="en-US" sz="2000" dirty="0" smtClean="0">
                <a:latin typeface="Arial" charset="0"/>
              </a:rPr>
              <a:t>maintain information for which the PAIB is responsible (320.3) </a:t>
            </a:r>
          </a:p>
          <a:p>
            <a:pPr>
              <a:spcBef>
                <a:spcPts val="500"/>
              </a:spcBef>
            </a:pPr>
            <a:endParaRPr lang="en-US" sz="2000" dirty="0" smtClean="0">
              <a:latin typeface="Arial" charset="0"/>
            </a:endParaRPr>
          </a:p>
          <a:p>
            <a:pPr>
              <a:spcBef>
                <a:spcPts val="500"/>
              </a:spcBef>
            </a:pPr>
            <a:r>
              <a:rPr lang="en-US" sz="2000" dirty="0" smtClean="0">
                <a:latin typeface="Arial" charset="0"/>
              </a:rPr>
              <a:t>TF approach: extend this requirement to address explicitly reliance on the work of others. </a:t>
            </a:r>
          </a:p>
          <a:p>
            <a:pPr>
              <a:spcBef>
                <a:spcPts val="500"/>
              </a:spcBef>
            </a:pPr>
            <a:endParaRPr lang="en-US" sz="2000" i="1" dirty="0" smtClean="0">
              <a:latin typeface="Arial" charset="0"/>
            </a:endParaRPr>
          </a:p>
          <a:p>
            <a:pPr>
              <a:spcBef>
                <a:spcPts val="500"/>
              </a:spcBef>
            </a:pPr>
            <a:r>
              <a:rPr lang="en-US" sz="2000" i="1" dirty="0" smtClean="0">
                <a:latin typeface="Arial" charset="0"/>
              </a:rPr>
              <a:t>Respondents </a:t>
            </a:r>
            <a:r>
              <a:rPr lang="en-US" sz="2000" i="1" dirty="0">
                <a:latin typeface="Arial" charset="0"/>
              </a:rPr>
              <a:t>comments:</a:t>
            </a:r>
          </a:p>
          <a:p>
            <a:pPr lvl="1">
              <a:spcBef>
                <a:spcPts val="500"/>
              </a:spcBef>
            </a:pPr>
            <a:r>
              <a:rPr lang="en-US" sz="1600" dirty="0">
                <a:latin typeface="Arial" charset="0"/>
              </a:rPr>
              <a:t>Consider the competence of individual providing and preparing information</a:t>
            </a:r>
          </a:p>
          <a:p>
            <a:pPr lvl="2">
              <a:spcBef>
                <a:spcPts val="500"/>
              </a:spcBef>
            </a:pPr>
            <a:r>
              <a:rPr lang="en-US" sz="1400" dirty="0">
                <a:latin typeface="Arial" charset="0"/>
              </a:rPr>
              <a:t>TF: </a:t>
            </a:r>
            <a:r>
              <a:rPr lang="en-US" sz="1400" dirty="0" smtClean="0">
                <a:latin typeface="Arial" charset="0"/>
              </a:rPr>
              <a:t>This </a:t>
            </a:r>
            <a:r>
              <a:rPr lang="en-US" sz="1400" dirty="0">
                <a:latin typeface="Arial" charset="0"/>
              </a:rPr>
              <a:t>is covered by Sec. 130 and 330</a:t>
            </a:r>
          </a:p>
          <a:p>
            <a:pPr>
              <a:spcBef>
                <a:spcPts val="500"/>
              </a:spcBef>
            </a:pPr>
            <a:endParaRPr lang="en-US" sz="2000" dirty="0" smtClean="0">
              <a:latin typeface="Arial" charset="0"/>
            </a:endParaRPr>
          </a:p>
          <a:p>
            <a:pPr>
              <a:spcBef>
                <a:spcPts val="500"/>
              </a:spcBef>
            </a:pPr>
            <a:endParaRPr lang="en-US" sz="2000" dirty="0" smtClean="0">
              <a:latin typeface="Arial" charset="0"/>
            </a:endParaRPr>
          </a:p>
          <a:p>
            <a:pPr>
              <a:spcBef>
                <a:spcPts val="500"/>
              </a:spcBef>
            </a:pPr>
            <a:endParaRPr lang="en-US" sz="1600" dirty="0" smtClean="0">
              <a:latin typeface="Arial" charset="0"/>
            </a:endParaRPr>
          </a:p>
        </p:txBody>
      </p:sp>
    </p:spTree>
    <p:extLst>
      <p:ext uri="{BB962C8B-B14F-4D97-AF65-F5344CB8AC3E}">
        <p14:creationId xmlns:p14="http://schemas.microsoft.com/office/powerpoint/2010/main" val="8710265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a:spcBef>
                <a:spcPts val="500"/>
              </a:spcBef>
            </a:pPr>
            <a:r>
              <a:rPr lang="en-US" sz="2000" i="1" dirty="0">
                <a:latin typeface="Arial" charset="0"/>
              </a:rPr>
              <a:t>Respondents comments:</a:t>
            </a:r>
          </a:p>
          <a:p>
            <a:pPr lvl="1">
              <a:spcBef>
                <a:spcPts val="500"/>
              </a:spcBef>
            </a:pPr>
            <a:r>
              <a:rPr lang="en-US" sz="1600" dirty="0" smtClean="0">
                <a:latin typeface="Arial" charset="0"/>
              </a:rPr>
              <a:t>Clarity </a:t>
            </a:r>
            <a:r>
              <a:rPr lang="en-US" sz="1600" dirty="0">
                <a:latin typeface="Arial" charset="0"/>
              </a:rPr>
              <a:t>is needed over “reasonable steps”</a:t>
            </a:r>
          </a:p>
          <a:p>
            <a:pPr lvl="2">
              <a:spcBef>
                <a:spcPts val="500"/>
              </a:spcBef>
            </a:pPr>
            <a:r>
              <a:rPr lang="en-US" sz="1600" dirty="0">
                <a:latin typeface="Arial" charset="0"/>
              </a:rPr>
              <a:t>TF: </a:t>
            </a:r>
            <a:r>
              <a:rPr lang="en-US" sz="1600" dirty="0" smtClean="0">
                <a:latin typeface="Arial" charset="0"/>
              </a:rPr>
              <a:t>“Reasonable </a:t>
            </a:r>
            <a:r>
              <a:rPr lang="en-US" sz="1600" dirty="0">
                <a:latin typeface="Arial" charset="0"/>
              </a:rPr>
              <a:t>steps” is used in Code, but usually doesn’t have additional guidance</a:t>
            </a:r>
          </a:p>
          <a:p>
            <a:pPr lvl="2">
              <a:spcBef>
                <a:spcPts val="500"/>
              </a:spcBef>
            </a:pPr>
            <a:r>
              <a:rPr lang="en-US" sz="1600" dirty="0">
                <a:latin typeface="Arial" charset="0"/>
              </a:rPr>
              <a:t>TF: </a:t>
            </a:r>
            <a:r>
              <a:rPr lang="en-US" sz="1600" dirty="0" smtClean="0">
                <a:latin typeface="Arial" charset="0"/>
              </a:rPr>
              <a:t>Meaningful </a:t>
            </a:r>
            <a:r>
              <a:rPr lang="en-US" sz="1600" dirty="0">
                <a:latin typeface="Arial" charset="0"/>
              </a:rPr>
              <a:t>guidance is precluded by the variety of concrete situations</a:t>
            </a:r>
          </a:p>
          <a:p>
            <a:pPr lvl="2">
              <a:spcBef>
                <a:spcPts val="500"/>
              </a:spcBef>
            </a:pPr>
            <a:r>
              <a:rPr lang="en-US" sz="1600" dirty="0">
                <a:latin typeface="Arial" charset="0"/>
              </a:rPr>
              <a:t>TF: </a:t>
            </a:r>
            <a:r>
              <a:rPr lang="en-US" sz="1600" dirty="0" smtClean="0">
                <a:latin typeface="Arial" charset="0"/>
              </a:rPr>
              <a:t>Will </a:t>
            </a:r>
            <a:r>
              <a:rPr lang="en-US" sz="1600" dirty="0">
                <a:latin typeface="Arial" charset="0"/>
              </a:rPr>
              <a:t>consider this further at next </a:t>
            </a:r>
            <a:r>
              <a:rPr lang="en-US" sz="1600" dirty="0" smtClean="0">
                <a:latin typeface="Arial" charset="0"/>
              </a:rPr>
              <a:t>meeting</a:t>
            </a:r>
            <a:endParaRPr lang="en-US" sz="1600" dirty="0">
              <a:latin typeface="Arial" charset="0"/>
            </a:endParaRPr>
          </a:p>
          <a:p>
            <a:pPr lvl="1">
              <a:spcBef>
                <a:spcPts val="500"/>
              </a:spcBef>
            </a:pPr>
            <a:r>
              <a:rPr lang="en-US" sz="1600" dirty="0">
                <a:latin typeface="Arial" charset="0"/>
              </a:rPr>
              <a:t>“Reasonable steps” is vague, “professional judgment” is more appropriate</a:t>
            </a:r>
          </a:p>
          <a:p>
            <a:pPr lvl="2">
              <a:spcBef>
                <a:spcPts val="500"/>
              </a:spcBef>
            </a:pPr>
            <a:r>
              <a:rPr lang="en-US" sz="1600" dirty="0">
                <a:latin typeface="Arial" charset="0"/>
              </a:rPr>
              <a:t>TF agrees: </a:t>
            </a:r>
            <a:r>
              <a:rPr lang="en-US" sz="1600" dirty="0" smtClean="0">
                <a:latin typeface="Arial" charset="0"/>
              </a:rPr>
              <a:t>Wording </a:t>
            </a:r>
            <a:r>
              <a:rPr lang="en-US" sz="1600" dirty="0">
                <a:latin typeface="Arial" charset="0"/>
              </a:rPr>
              <a:t>changed to “professional judgment”</a:t>
            </a:r>
          </a:p>
          <a:p>
            <a:pPr marL="347472" lvl="1" indent="0">
              <a:spcBef>
                <a:spcPts val="500"/>
              </a:spcBef>
              <a:buNone/>
            </a:pPr>
            <a:endParaRPr lang="en-US" sz="1600"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latin typeface="Arial" charset="0"/>
              </a:rPr>
              <a:t>Reliance on the Work of Others – 320.5</a:t>
            </a:r>
            <a:endParaRPr lang="en-US" dirty="0"/>
          </a:p>
        </p:txBody>
      </p:sp>
    </p:spTree>
    <p:extLst>
      <p:ext uri="{BB962C8B-B14F-4D97-AF65-F5344CB8AC3E}">
        <p14:creationId xmlns:p14="http://schemas.microsoft.com/office/powerpoint/2010/main" val="15485499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a:spcBef>
                <a:spcPts val="500"/>
              </a:spcBef>
            </a:pPr>
            <a:r>
              <a:rPr lang="en-US" i="1" dirty="0">
                <a:latin typeface="Arial" charset="0"/>
              </a:rPr>
              <a:t>Respondents comments:</a:t>
            </a:r>
          </a:p>
          <a:p>
            <a:pPr lvl="1">
              <a:spcBef>
                <a:spcPts val="500"/>
              </a:spcBef>
            </a:pPr>
            <a:r>
              <a:rPr lang="en-US" sz="1600" dirty="0" smtClean="0">
                <a:latin typeface="Arial" charset="0"/>
              </a:rPr>
              <a:t>Code </a:t>
            </a:r>
            <a:r>
              <a:rPr lang="en-US" sz="1600" dirty="0">
                <a:latin typeface="Arial" charset="0"/>
              </a:rPr>
              <a:t>may impose a higher standard of behavior on PAIBs than employing organization imposes on PAIBs and non-professional accountants</a:t>
            </a:r>
          </a:p>
          <a:p>
            <a:pPr lvl="2">
              <a:spcBef>
                <a:spcPts val="500"/>
              </a:spcBef>
            </a:pPr>
            <a:r>
              <a:rPr lang="en-US" sz="1400" dirty="0">
                <a:latin typeface="Arial" charset="0"/>
              </a:rPr>
              <a:t>TF agrees, but it is part of being a PAIB </a:t>
            </a:r>
          </a:p>
          <a:p>
            <a:pPr lvl="1">
              <a:spcBef>
                <a:spcPts val="500"/>
              </a:spcBef>
            </a:pPr>
            <a:r>
              <a:rPr lang="en-US" sz="1600" dirty="0">
                <a:latin typeface="Arial" charset="0"/>
              </a:rPr>
              <a:t>Align guidance with Part B, which has similar guidance</a:t>
            </a:r>
          </a:p>
          <a:p>
            <a:pPr lvl="2">
              <a:spcBef>
                <a:spcPts val="500"/>
              </a:spcBef>
            </a:pPr>
            <a:r>
              <a:rPr lang="en-US" sz="1400" dirty="0">
                <a:latin typeface="Arial" charset="0"/>
              </a:rPr>
              <a:t>TF: Part B does not have a section comparable to section 320</a:t>
            </a:r>
          </a:p>
          <a:p>
            <a:pPr lvl="2">
              <a:spcBef>
                <a:spcPts val="500"/>
              </a:spcBef>
            </a:pPr>
            <a:r>
              <a:rPr lang="en-US" sz="1400" dirty="0">
                <a:latin typeface="Arial" charset="0"/>
              </a:rPr>
              <a:t>TF: This issue will be addressed </a:t>
            </a:r>
            <a:r>
              <a:rPr lang="en-US" sz="1400">
                <a:latin typeface="Arial" charset="0"/>
              </a:rPr>
              <a:t>in </a:t>
            </a:r>
            <a:r>
              <a:rPr lang="en-US" sz="1400" smtClean="0">
                <a:latin typeface="Arial" charset="0"/>
              </a:rPr>
              <a:t>Phase</a:t>
            </a:r>
            <a:endParaRPr lang="en-US" sz="1400" dirty="0">
              <a:latin typeface="Arial" charset="0"/>
            </a:endParaRPr>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latin typeface="Arial" charset="0"/>
              </a:rPr>
              <a:t>Reliance on the Work of Others – 320.5</a:t>
            </a:r>
            <a:endParaRPr lang="en-US" dirty="0"/>
          </a:p>
        </p:txBody>
      </p:sp>
    </p:spTree>
    <p:extLst>
      <p:ext uri="{BB962C8B-B14F-4D97-AF65-F5344CB8AC3E}">
        <p14:creationId xmlns:p14="http://schemas.microsoft.com/office/powerpoint/2010/main" val="1677551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rPr>
              <a:t>Disassociation from Misleading Information – 320.6</a:t>
            </a:r>
            <a:endParaRPr lang="en-US" dirty="0">
              <a:latin typeface="Arial" charset="0"/>
            </a:endParaRPr>
          </a:p>
        </p:txBody>
      </p:sp>
      <p:sp>
        <p:nvSpPr>
          <p:cNvPr id="30723" name="Subtitle 15"/>
          <p:cNvSpPr>
            <a:spLocks noGrp="1"/>
          </p:cNvSpPr>
          <p:nvPr>
            <p:ph type="subTitle" idx="10"/>
          </p:nvPr>
        </p:nvSpPr>
        <p:spPr/>
        <p:txBody>
          <a:bodyPr/>
          <a:lstStyle/>
          <a:p>
            <a:r>
              <a:rPr lang="en-US" dirty="0" smtClean="0">
                <a:latin typeface="Arial" charset="0"/>
              </a:rPr>
              <a:t>Section 320</a:t>
            </a:r>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500"/>
              </a:spcBef>
            </a:pPr>
            <a:r>
              <a:rPr lang="en-US" sz="2000" dirty="0" smtClean="0">
                <a:latin typeface="Arial" charset="0"/>
              </a:rPr>
              <a:t>TF Approach: Enhanced guidance for sec. 110.2 requirement to “take steps” to be disassociated from misleading information</a:t>
            </a:r>
          </a:p>
          <a:p>
            <a:pPr>
              <a:spcBef>
                <a:spcPts val="500"/>
              </a:spcBef>
            </a:pPr>
            <a:r>
              <a:rPr lang="en-US" sz="2000" i="1" dirty="0">
                <a:latin typeface="Arial" charset="0"/>
              </a:rPr>
              <a:t>Respondent comments:</a:t>
            </a:r>
          </a:p>
          <a:p>
            <a:pPr lvl="1">
              <a:spcBef>
                <a:spcPts val="500"/>
              </a:spcBef>
            </a:pPr>
            <a:r>
              <a:rPr lang="en-US" sz="1600" dirty="0" smtClean="0">
                <a:latin typeface="Arial" charset="0"/>
              </a:rPr>
              <a:t>More extensive and </a:t>
            </a:r>
            <a:r>
              <a:rPr lang="en-US" sz="1600" dirty="0">
                <a:latin typeface="Arial" charset="0"/>
              </a:rPr>
              <a:t>alternative </a:t>
            </a:r>
            <a:r>
              <a:rPr lang="en-US" sz="1600" dirty="0" smtClean="0">
                <a:latin typeface="Arial" charset="0"/>
              </a:rPr>
              <a:t>wording on legal </a:t>
            </a:r>
            <a:r>
              <a:rPr lang="en-US" sz="1600" dirty="0">
                <a:latin typeface="Arial" charset="0"/>
              </a:rPr>
              <a:t>requirements </a:t>
            </a:r>
            <a:r>
              <a:rPr lang="en-US" sz="1600" dirty="0" smtClean="0">
                <a:latin typeface="Arial" charset="0"/>
              </a:rPr>
              <a:t>to breach </a:t>
            </a:r>
            <a:r>
              <a:rPr lang="en-US" sz="1600" dirty="0">
                <a:latin typeface="Arial" charset="0"/>
              </a:rPr>
              <a:t>fundamental principle of </a:t>
            </a:r>
            <a:r>
              <a:rPr lang="en-US" sz="1600" dirty="0" smtClean="0">
                <a:latin typeface="Arial" charset="0"/>
              </a:rPr>
              <a:t>confidentiality, while noting that </a:t>
            </a:r>
            <a:r>
              <a:rPr lang="en-US" sz="1600" dirty="0">
                <a:latin typeface="Arial" charset="0"/>
              </a:rPr>
              <a:t>legal protection </a:t>
            </a:r>
            <a:r>
              <a:rPr lang="en-US" sz="1600" dirty="0" smtClean="0">
                <a:latin typeface="Arial" charset="0"/>
              </a:rPr>
              <a:t>can </a:t>
            </a:r>
            <a:r>
              <a:rPr lang="en-US" sz="1600" dirty="0">
                <a:latin typeface="Arial" charset="0"/>
              </a:rPr>
              <a:t>vary by </a:t>
            </a:r>
            <a:r>
              <a:rPr lang="en-US" sz="1600" dirty="0" smtClean="0">
                <a:latin typeface="Arial" charset="0"/>
              </a:rPr>
              <a:t>jurisdiction</a:t>
            </a:r>
          </a:p>
          <a:p>
            <a:pPr lvl="2">
              <a:spcBef>
                <a:spcPts val="500"/>
              </a:spcBef>
            </a:pPr>
            <a:r>
              <a:rPr lang="en-US" sz="1600" dirty="0">
                <a:latin typeface="Arial" charset="0"/>
              </a:rPr>
              <a:t>R</a:t>
            </a:r>
            <a:r>
              <a:rPr lang="en-US" sz="1600" dirty="0" smtClean="0">
                <a:latin typeface="Arial" charset="0"/>
              </a:rPr>
              <a:t>eference to confidentiality is contained in 320.7</a:t>
            </a:r>
          </a:p>
          <a:p>
            <a:pPr lvl="2">
              <a:spcBef>
                <a:spcPts val="500"/>
              </a:spcBef>
            </a:pPr>
            <a:r>
              <a:rPr lang="en-US" sz="1600" dirty="0" smtClean="0">
                <a:latin typeface="Arial" charset="0"/>
              </a:rPr>
              <a:t>Whistle blower protection laws generally protect employees only for violations of a law or regulation; such acts are outside the scope of sec. 320</a:t>
            </a:r>
          </a:p>
          <a:p>
            <a:pPr lvl="1">
              <a:spcBef>
                <a:spcPts val="500"/>
              </a:spcBef>
            </a:pPr>
            <a:r>
              <a:rPr lang="en-US" sz="1600" dirty="0" smtClean="0">
                <a:latin typeface="Arial" charset="0"/>
              </a:rPr>
              <a:t>Reminder of </a:t>
            </a:r>
            <a:r>
              <a:rPr lang="en-US" sz="1600" dirty="0">
                <a:latin typeface="Arial" charset="0"/>
              </a:rPr>
              <a:t>obligations of confidentiality under the fundamental </a:t>
            </a:r>
            <a:r>
              <a:rPr lang="en-US" sz="1600" dirty="0" smtClean="0">
                <a:latin typeface="Arial" charset="0"/>
              </a:rPr>
              <a:t>principles</a:t>
            </a:r>
          </a:p>
          <a:p>
            <a:pPr lvl="2">
              <a:spcBef>
                <a:spcPts val="500"/>
              </a:spcBef>
            </a:pPr>
            <a:r>
              <a:rPr lang="en-US" sz="1600" dirty="0">
                <a:latin typeface="Arial" charset="0"/>
              </a:rPr>
              <a:t>Reference to confidentiality is contained in </a:t>
            </a:r>
            <a:r>
              <a:rPr lang="en-US" sz="1600" dirty="0" smtClean="0">
                <a:latin typeface="Arial" charset="0"/>
              </a:rPr>
              <a:t>320.7</a:t>
            </a:r>
          </a:p>
          <a:p>
            <a:pPr lvl="2">
              <a:spcBef>
                <a:spcPts val="500"/>
              </a:spcBef>
            </a:pPr>
            <a:endParaRPr lang="en-US" sz="1600" dirty="0" smtClean="0">
              <a:latin typeface="Arial" charset="0"/>
            </a:endParaRPr>
          </a:p>
        </p:txBody>
      </p:sp>
    </p:spTree>
    <p:extLst>
      <p:ext uri="{BB962C8B-B14F-4D97-AF65-F5344CB8AC3E}">
        <p14:creationId xmlns:p14="http://schemas.microsoft.com/office/powerpoint/2010/main" val="19869225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a:spcBef>
                <a:spcPts val="500"/>
              </a:spcBef>
            </a:pPr>
            <a:r>
              <a:rPr lang="en-US" i="1" dirty="0">
                <a:latin typeface="Arial" charset="0"/>
              </a:rPr>
              <a:t>Respondent comments:</a:t>
            </a:r>
          </a:p>
          <a:p>
            <a:pPr lvl="1">
              <a:spcBef>
                <a:spcPts val="500"/>
              </a:spcBef>
            </a:pPr>
            <a:r>
              <a:rPr lang="en-US" sz="1600" dirty="0" smtClean="0">
                <a:latin typeface="Arial" charset="0"/>
              </a:rPr>
              <a:t>Insufficient </a:t>
            </a:r>
            <a:r>
              <a:rPr lang="en-US" sz="1600" dirty="0">
                <a:latin typeface="Arial" charset="0"/>
              </a:rPr>
              <a:t>guidance once a matter has been escalated</a:t>
            </a:r>
          </a:p>
          <a:p>
            <a:pPr lvl="2">
              <a:spcBef>
                <a:spcPts val="500"/>
              </a:spcBef>
            </a:pPr>
            <a:r>
              <a:rPr lang="en-US" sz="1400" dirty="0">
                <a:latin typeface="Arial" charset="0"/>
              </a:rPr>
              <a:t>TF believes guidance in 320.7 is sufficient </a:t>
            </a:r>
            <a:endParaRPr lang="en-US" sz="1600" dirty="0">
              <a:latin typeface="Arial" charset="0"/>
            </a:endParaRPr>
          </a:p>
          <a:p>
            <a:pPr lvl="1">
              <a:spcBef>
                <a:spcPts val="500"/>
              </a:spcBef>
            </a:pPr>
            <a:r>
              <a:rPr lang="en-US" sz="1600" dirty="0">
                <a:latin typeface="Arial" charset="0"/>
              </a:rPr>
              <a:t>SME specific </a:t>
            </a:r>
            <a:r>
              <a:rPr lang="en-US" sz="1600" dirty="0" smtClean="0">
                <a:latin typeface="Arial" charset="0"/>
              </a:rPr>
              <a:t>guidance</a:t>
            </a:r>
          </a:p>
          <a:p>
            <a:pPr lvl="2">
              <a:spcBef>
                <a:spcPts val="500"/>
              </a:spcBef>
            </a:pPr>
            <a:r>
              <a:rPr lang="en-US" sz="1400" dirty="0" smtClean="0">
                <a:latin typeface="Arial" charset="0"/>
              </a:rPr>
              <a:t>TF: Some of the guidance is helpful to SMEs; some guidance does not apply</a:t>
            </a:r>
            <a:endParaRPr lang="en-US" sz="1400" dirty="0">
              <a:latin typeface="Arial" charset="0"/>
            </a:endParaRPr>
          </a:p>
          <a:p>
            <a:pPr lvl="1">
              <a:spcBef>
                <a:spcPts val="500"/>
              </a:spcBef>
            </a:pPr>
            <a:r>
              <a:rPr lang="en-US" sz="1600" dirty="0">
                <a:latin typeface="Arial" charset="0"/>
              </a:rPr>
              <a:t>Clarify that resigning may not be plausible in certain </a:t>
            </a:r>
            <a:r>
              <a:rPr lang="en-US" sz="1600" dirty="0" smtClean="0">
                <a:latin typeface="Arial" charset="0"/>
              </a:rPr>
              <a:t>circumstances</a:t>
            </a:r>
          </a:p>
          <a:p>
            <a:pPr lvl="2">
              <a:spcBef>
                <a:spcPts val="500"/>
              </a:spcBef>
            </a:pPr>
            <a:r>
              <a:rPr lang="en-US" sz="1400" dirty="0" smtClean="0">
                <a:latin typeface="Arial" charset="0"/>
              </a:rPr>
              <a:t>Section 110.2 requires that PAIBs disassociate themselves from misleading. Resignation is one of a number of alternative actions to achieve that are described in 320.6-320.8</a:t>
            </a:r>
            <a:endParaRPr lang="en-US" sz="1400" dirty="0">
              <a:latin typeface="Arial" charset="0"/>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latin typeface="Arial" charset="0"/>
              </a:rPr>
              <a:t>Disassociation from Misleading Information – </a:t>
            </a:r>
            <a:r>
              <a:rPr lang="en-US" dirty="0" smtClean="0">
                <a:latin typeface="Arial" charset="0"/>
              </a:rPr>
              <a:t>320.6-320.8</a:t>
            </a:r>
            <a:endParaRPr lang="en-US" dirty="0"/>
          </a:p>
        </p:txBody>
      </p:sp>
    </p:spTree>
    <p:extLst>
      <p:ext uri="{BB962C8B-B14F-4D97-AF65-F5344CB8AC3E}">
        <p14:creationId xmlns:p14="http://schemas.microsoft.com/office/powerpoint/2010/main" val="25078659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a:spcBef>
                <a:spcPts val="500"/>
              </a:spcBef>
            </a:pPr>
            <a:r>
              <a:rPr lang="en-US" i="1" dirty="0">
                <a:latin typeface="Arial" charset="0"/>
              </a:rPr>
              <a:t>Respondent comments:</a:t>
            </a:r>
          </a:p>
          <a:p>
            <a:pPr lvl="1">
              <a:spcBef>
                <a:spcPts val="500"/>
              </a:spcBef>
            </a:pPr>
            <a:r>
              <a:rPr lang="en-US" sz="1600" dirty="0" smtClean="0">
                <a:latin typeface="Arial" charset="0"/>
              </a:rPr>
              <a:t>Clarify </a:t>
            </a:r>
            <a:r>
              <a:rPr lang="en-US" sz="1600" dirty="0">
                <a:latin typeface="Arial" charset="0"/>
              </a:rPr>
              <a:t>that resigning does not remove the PAIB from any further obligations</a:t>
            </a:r>
          </a:p>
          <a:p>
            <a:pPr lvl="2">
              <a:spcBef>
                <a:spcPts val="500"/>
              </a:spcBef>
            </a:pPr>
            <a:r>
              <a:rPr lang="en-US" sz="1600" dirty="0">
                <a:latin typeface="Arial" charset="0"/>
              </a:rPr>
              <a:t>The TF agrees, and has incorporated language from the NOCLAR ED</a:t>
            </a:r>
          </a:p>
          <a:p>
            <a:pPr lvl="2">
              <a:spcBef>
                <a:spcPts val="500"/>
              </a:spcBef>
            </a:pPr>
            <a:r>
              <a:rPr lang="en-US" sz="1600" dirty="0">
                <a:latin typeface="Arial" charset="0"/>
              </a:rPr>
              <a:t>Sec. 320 cannot have a higher standard for unethical but legal acts than is in the NOCLAR standard</a:t>
            </a:r>
          </a:p>
          <a:p>
            <a:pPr lvl="1">
              <a:spcBef>
                <a:spcPts val="500"/>
              </a:spcBef>
            </a:pPr>
            <a:r>
              <a:rPr lang="en-US" sz="1600" dirty="0">
                <a:latin typeface="Arial" charset="0"/>
              </a:rPr>
              <a:t>Emphasize need to keep clear documentation</a:t>
            </a:r>
          </a:p>
          <a:p>
            <a:pPr lvl="2">
              <a:spcBef>
                <a:spcPts val="500"/>
              </a:spcBef>
            </a:pPr>
            <a:r>
              <a:rPr lang="en-US" sz="1600" dirty="0">
                <a:latin typeface="Arial" charset="0"/>
              </a:rPr>
              <a:t>The TF believes that the guidance in 320.9 is sufficient.</a:t>
            </a:r>
          </a:p>
          <a:p>
            <a:endParaRPr lang="en-US" dirty="0"/>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latin typeface="Arial" charset="0"/>
              </a:rPr>
              <a:t>Disassociation from Misleading Information – 320.6-320.8</a:t>
            </a:r>
            <a:endParaRPr lang="en-US" dirty="0"/>
          </a:p>
        </p:txBody>
      </p:sp>
    </p:spTree>
    <p:extLst>
      <p:ext uri="{BB962C8B-B14F-4D97-AF65-F5344CB8AC3E}">
        <p14:creationId xmlns:p14="http://schemas.microsoft.com/office/powerpoint/2010/main" val="4633869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rPr>
              <a:t>Matters Relating to Section 320 and 370</a:t>
            </a:r>
            <a:endParaRPr lang="en-US" dirty="0">
              <a:latin typeface="Arial" charset="0"/>
            </a:endParaRPr>
          </a:p>
        </p:txBody>
      </p:sp>
      <p:sp>
        <p:nvSpPr>
          <p:cNvPr id="30723" name="Subtitle 15"/>
          <p:cNvSpPr>
            <a:spLocks noGrp="1"/>
          </p:cNvSpPr>
          <p:nvPr>
            <p:ph type="subTitle" idx="10"/>
          </p:nvPr>
        </p:nvSpPr>
        <p:spPr/>
        <p:txBody>
          <a:bodyPr/>
          <a:lstStyle/>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500"/>
              </a:spcBef>
            </a:pPr>
            <a:r>
              <a:rPr lang="en-US" sz="2000" i="1" dirty="0" smtClean="0">
                <a:latin typeface="Arial" charset="0"/>
              </a:rPr>
              <a:t>Respondent </a:t>
            </a:r>
            <a:r>
              <a:rPr lang="en-US" sz="2000" i="1" dirty="0">
                <a:latin typeface="Arial" charset="0"/>
              </a:rPr>
              <a:t>comments:</a:t>
            </a:r>
          </a:p>
          <a:p>
            <a:pPr lvl="1">
              <a:spcBef>
                <a:spcPts val="500"/>
              </a:spcBef>
            </a:pPr>
            <a:r>
              <a:rPr lang="en-US" sz="1600" dirty="0" smtClean="0">
                <a:latin typeface="Arial" charset="0"/>
              </a:rPr>
              <a:t>Negative tone of Proposed Sections 320 and 370</a:t>
            </a:r>
          </a:p>
          <a:p>
            <a:pPr lvl="2">
              <a:spcBef>
                <a:spcPts val="500"/>
              </a:spcBef>
            </a:pPr>
            <a:r>
              <a:rPr lang="en-US" sz="1400" dirty="0" smtClean="0">
                <a:latin typeface="Arial" charset="0"/>
              </a:rPr>
              <a:t>The TF believes that the appropriate tone has been achieved</a:t>
            </a:r>
          </a:p>
          <a:p>
            <a:pPr lvl="1">
              <a:spcBef>
                <a:spcPts val="500"/>
              </a:spcBef>
            </a:pPr>
            <a:r>
              <a:rPr lang="en-US" sz="1600" dirty="0" smtClean="0">
                <a:latin typeface="Arial" charset="0"/>
              </a:rPr>
              <a:t>List of Examples</a:t>
            </a:r>
          </a:p>
          <a:p>
            <a:pPr lvl="2">
              <a:spcBef>
                <a:spcPts val="500"/>
              </a:spcBef>
            </a:pPr>
            <a:r>
              <a:rPr lang="en-US" sz="1400" dirty="0" smtClean="0">
                <a:latin typeface="Arial" charset="0"/>
              </a:rPr>
              <a:t>TF: The extent of guidance via examples is an ongoing issue</a:t>
            </a:r>
          </a:p>
        </p:txBody>
      </p:sp>
    </p:spTree>
    <p:extLst>
      <p:ext uri="{BB962C8B-B14F-4D97-AF65-F5344CB8AC3E}">
        <p14:creationId xmlns:p14="http://schemas.microsoft.com/office/powerpoint/2010/main" val="3416549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a:spcBef>
                <a:spcPts val="500"/>
              </a:spcBef>
            </a:pPr>
            <a:r>
              <a:rPr lang="en-US" i="1" dirty="0">
                <a:latin typeface="Arial" charset="0"/>
              </a:rPr>
              <a:t>Respondent comments:</a:t>
            </a:r>
          </a:p>
          <a:p>
            <a:pPr lvl="1">
              <a:spcBef>
                <a:spcPts val="500"/>
              </a:spcBef>
            </a:pPr>
            <a:r>
              <a:rPr lang="en-US" sz="1600" dirty="0" smtClean="0">
                <a:latin typeface="Arial" charset="0"/>
              </a:rPr>
              <a:t>Tailoring </a:t>
            </a:r>
            <a:r>
              <a:rPr lang="en-US" sz="1600" dirty="0">
                <a:latin typeface="Arial" charset="0"/>
              </a:rPr>
              <a:t>Guidance to the PAIB’s Level of Seniority</a:t>
            </a:r>
          </a:p>
          <a:p>
            <a:pPr lvl="2">
              <a:spcBef>
                <a:spcPts val="500"/>
              </a:spcBef>
            </a:pPr>
            <a:r>
              <a:rPr lang="en-US" sz="1400" dirty="0">
                <a:latin typeface="Arial" charset="0"/>
              </a:rPr>
              <a:t>TF: 300.5 addresses the extra responsibilities that accompany increasing seniority</a:t>
            </a:r>
          </a:p>
          <a:p>
            <a:pPr lvl="2">
              <a:spcBef>
                <a:spcPts val="500"/>
              </a:spcBef>
            </a:pPr>
            <a:r>
              <a:rPr lang="en-US" sz="1400" dirty="0" smtClean="0">
                <a:latin typeface="Arial" charset="0"/>
              </a:rPr>
              <a:t>TF: The </a:t>
            </a:r>
            <a:r>
              <a:rPr lang="en-US" sz="1400" dirty="0">
                <a:latin typeface="Arial" charset="0"/>
              </a:rPr>
              <a:t>guidance in section 320 is sufficient</a:t>
            </a:r>
          </a:p>
          <a:p>
            <a:pPr lvl="2">
              <a:spcBef>
                <a:spcPts val="500"/>
              </a:spcBef>
            </a:pPr>
            <a:r>
              <a:rPr lang="en-US" sz="1400" dirty="0">
                <a:latin typeface="Arial" charset="0"/>
              </a:rPr>
              <a:t>TF: </a:t>
            </a:r>
            <a:r>
              <a:rPr lang="en-US" sz="1400" dirty="0" smtClean="0">
                <a:latin typeface="Arial" charset="0"/>
              </a:rPr>
              <a:t>This </a:t>
            </a:r>
            <a:r>
              <a:rPr lang="en-US" sz="1400" dirty="0">
                <a:latin typeface="Arial" charset="0"/>
              </a:rPr>
              <a:t>issue is related to the issue of providing additional guidance concerning making judgments and taking reasonable steps</a:t>
            </a:r>
          </a:p>
          <a:p>
            <a:pPr lvl="2">
              <a:spcBef>
                <a:spcPts val="500"/>
              </a:spcBef>
            </a:pPr>
            <a:r>
              <a:rPr lang="en-US" sz="1400" dirty="0">
                <a:latin typeface="Arial" charset="0"/>
              </a:rPr>
              <a:t>The TF will consider these issues further at its next meeting</a:t>
            </a:r>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latin typeface="Arial" charset="0"/>
              </a:rPr>
              <a:t>Matters Relating to Section 320 and 370</a:t>
            </a:r>
            <a:endParaRPr lang="en-US" dirty="0"/>
          </a:p>
        </p:txBody>
      </p:sp>
    </p:spTree>
    <p:extLst>
      <p:ext uri="{BB962C8B-B14F-4D97-AF65-F5344CB8AC3E}">
        <p14:creationId xmlns:p14="http://schemas.microsoft.com/office/powerpoint/2010/main" val="34206139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a:spcBef>
                <a:spcPts val="500"/>
              </a:spcBef>
            </a:pPr>
            <a:r>
              <a:rPr lang="en-US" i="1" dirty="0">
                <a:latin typeface="Arial" charset="0"/>
              </a:rPr>
              <a:t>Respondent comments:</a:t>
            </a:r>
          </a:p>
          <a:p>
            <a:pPr lvl="1">
              <a:spcBef>
                <a:spcPts val="500"/>
              </a:spcBef>
            </a:pPr>
            <a:r>
              <a:rPr lang="en-US" sz="1600" dirty="0" smtClean="0">
                <a:latin typeface="Arial" charset="0"/>
              </a:rPr>
              <a:t>Clarify that executive management may include PAIBs</a:t>
            </a:r>
          </a:p>
          <a:p>
            <a:pPr lvl="2">
              <a:spcBef>
                <a:spcPts val="500"/>
              </a:spcBef>
            </a:pPr>
            <a:r>
              <a:rPr lang="en-US" sz="1400" dirty="0" smtClean="0">
                <a:latin typeface="Arial" charset="0"/>
              </a:rPr>
              <a:t>TF: 300.3 and the definition of PAIB make this clear</a:t>
            </a:r>
            <a:endParaRPr lang="en-US" sz="1400" dirty="0">
              <a:latin typeface="Arial" charset="0"/>
            </a:endParaRPr>
          </a:p>
          <a:p>
            <a:pPr lvl="1">
              <a:spcBef>
                <a:spcPts val="500"/>
              </a:spcBef>
            </a:pPr>
            <a:r>
              <a:rPr lang="en-US" sz="1600" dirty="0" smtClean="0">
                <a:latin typeface="Arial" charset="0"/>
              </a:rPr>
              <a:t>Section 320 should clarify that PAIBs should exercise professional skepticism</a:t>
            </a:r>
          </a:p>
          <a:p>
            <a:pPr lvl="2">
              <a:spcBef>
                <a:spcPts val="500"/>
              </a:spcBef>
            </a:pPr>
            <a:r>
              <a:rPr lang="en-US" sz="1400" dirty="0" smtClean="0">
                <a:latin typeface="Arial" charset="0"/>
              </a:rPr>
              <a:t>TF: Incorporating this is premature because professional skepticism is being addressed by a joint working group of the IESBA, the IAASB, and the IAESB</a:t>
            </a:r>
          </a:p>
          <a:p>
            <a:pPr lvl="2">
              <a:spcBef>
                <a:spcPts val="500"/>
              </a:spcBef>
            </a:pPr>
            <a:endParaRPr lang="en-US" sz="1400" dirty="0">
              <a:latin typeface="Arial" charset="0"/>
            </a:endParaRPr>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latin typeface="Arial" charset="0"/>
              </a:rPr>
              <a:t>Matters Relating to Section 320 and 370</a:t>
            </a:r>
            <a:endParaRPr lang="en-US" dirty="0"/>
          </a:p>
        </p:txBody>
      </p:sp>
    </p:spTree>
    <p:extLst>
      <p:ext uri="{BB962C8B-B14F-4D97-AF65-F5344CB8AC3E}">
        <p14:creationId xmlns:p14="http://schemas.microsoft.com/office/powerpoint/2010/main" val="3241825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8839200" cy="3352800"/>
          </a:xfrm>
        </p:spPr>
        <p:txBody>
          <a:bodyPr/>
          <a:lstStyle/>
          <a:p>
            <a:r>
              <a:rPr lang="en-US" sz="2300" dirty="0"/>
              <a:t>March 2016: Board meeting</a:t>
            </a:r>
          </a:p>
          <a:p>
            <a:pPr lvl="1"/>
            <a:r>
              <a:rPr lang="en-US" dirty="0"/>
              <a:t>Approve close-off</a:t>
            </a:r>
          </a:p>
          <a:p>
            <a:r>
              <a:rPr lang="en-US" sz="2300" dirty="0" smtClean="0"/>
              <a:t>June </a:t>
            </a:r>
            <a:r>
              <a:rPr lang="en-US" sz="2300" dirty="0"/>
              <a:t>2016: Board meeting</a:t>
            </a:r>
          </a:p>
          <a:p>
            <a:pPr lvl="1"/>
            <a:r>
              <a:rPr lang="en-US" dirty="0"/>
              <a:t>Approve Restructured Phase 1 (320, </a:t>
            </a:r>
            <a:r>
              <a:rPr lang="en-US" dirty="0" smtClean="0"/>
              <a:t>370)</a:t>
            </a:r>
          </a:p>
          <a:p>
            <a:r>
              <a:rPr lang="en-US" sz="2300" dirty="0" smtClean="0"/>
              <a:t>September 2016: Board meeting</a:t>
            </a:r>
          </a:p>
          <a:p>
            <a:pPr lvl="1"/>
            <a:r>
              <a:rPr lang="en-US" dirty="0" smtClean="0"/>
              <a:t>Issues (Phase 2 – 350 and applicability to PAPPs)</a:t>
            </a:r>
          </a:p>
          <a:p>
            <a:r>
              <a:rPr lang="en-US" sz="2300" dirty="0" smtClean="0"/>
              <a:t>December 2016: Board meeting</a:t>
            </a:r>
          </a:p>
          <a:p>
            <a:pPr lvl="1"/>
            <a:r>
              <a:rPr lang="en-US" dirty="0" smtClean="0"/>
              <a:t>1</a:t>
            </a:r>
            <a:r>
              <a:rPr lang="en-US" baseline="30000" dirty="0" smtClean="0"/>
              <a:t>st</a:t>
            </a:r>
            <a:r>
              <a:rPr lang="en-US" dirty="0" smtClean="0"/>
              <a:t> Read (Phase 2)</a:t>
            </a:r>
            <a:endParaRPr lang="en-US" dirty="0"/>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Timeline -- 2016</a:t>
            </a:r>
            <a:endParaRPr lang="en-US" dirty="0"/>
          </a:p>
        </p:txBody>
      </p:sp>
    </p:spTree>
    <p:extLst>
      <p:ext uri="{BB962C8B-B14F-4D97-AF65-F5344CB8AC3E}">
        <p14:creationId xmlns:p14="http://schemas.microsoft.com/office/powerpoint/2010/main" val="25348541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rPr>
              <a:t>Other Matters</a:t>
            </a:r>
            <a:endParaRPr lang="en-US" dirty="0">
              <a:latin typeface="Arial" charset="0"/>
            </a:endParaRPr>
          </a:p>
        </p:txBody>
      </p:sp>
      <p:sp>
        <p:nvSpPr>
          <p:cNvPr id="30723" name="Subtitle 15"/>
          <p:cNvSpPr>
            <a:spLocks noGrp="1"/>
          </p:cNvSpPr>
          <p:nvPr>
            <p:ph type="subTitle" idx="10"/>
          </p:nvPr>
        </p:nvSpPr>
        <p:spPr/>
        <p:txBody>
          <a:bodyPr/>
          <a:lstStyle/>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500"/>
              </a:spcBef>
            </a:pPr>
            <a:r>
              <a:rPr lang="en-US" sz="2000" dirty="0" smtClean="0">
                <a:latin typeface="Arial" charset="0"/>
              </a:rPr>
              <a:t>Other </a:t>
            </a:r>
            <a:r>
              <a:rPr lang="en-US" sz="2000" dirty="0">
                <a:latin typeface="Arial" charset="0"/>
              </a:rPr>
              <a:t>Matters Raised by </a:t>
            </a:r>
            <a:r>
              <a:rPr lang="en-US" sz="2000" dirty="0" smtClean="0">
                <a:latin typeface="Arial" charset="0"/>
              </a:rPr>
              <a:t>Respondents</a:t>
            </a:r>
          </a:p>
          <a:p>
            <a:pPr>
              <a:spcBef>
                <a:spcPts val="500"/>
              </a:spcBef>
            </a:pPr>
            <a:r>
              <a:rPr lang="en-US" sz="2000" i="1" dirty="0">
                <a:latin typeface="Arial" charset="0"/>
              </a:rPr>
              <a:t>Respondent comments:</a:t>
            </a:r>
          </a:p>
          <a:p>
            <a:pPr lvl="1">
              <a:spcBef>
                <a:spcPts val="500"/>
              </a:spcBef>
            </a:pPr>
            <a:r>
              <a:rPr lang="en-US" sz="1600" dirty="0" smtClean="0">
                <a:latin typeface="Arial" charset="0"/>
              </a:rPr>
              <a:t>Concerns </a:t>
            </a:r>
            <a:r>
              <a:rPr lang="en-US" sz="1600" dirty="0">
                <a:latin typeface="Arial" charset="0"/>
              </a:rPr>
              <a:t>over </a:t>
            </a:r>
            <a:r>
              <a:rPr lang="en-US" sz="1600" dirty="0" smtClean="0">
                <a:latin typeface="Arial" charset="0"/>
              </a:rPr>
              <a:t>piecemeal </a:t>
            </a:r>
            <a:r>
              <a:rPr lang="en-US" sz="1600" dirty="0">
                <a:latin typeface="Arial" charset="0"/>
              </a:rPr>
              <a:t>approach to changes to the </a:t>
            </a:r>
            <a:r>
              <a:rPr lang="en-US" sz="1600" dirty="0" smtClean="0">
                <a:latin typeface="Arial" charset="0"/>
              </a:rPr>
              <a:t>Code </a:t>
            </a:r>
            <a:endParaRPr lang="en-US" sz="1600" dirty="0">
              <a:latin typeface="Arial" charset="0"/>
            </a:endParaRPr>
          </a:p>
          <a:p>
            <a:pPr lvl="1">
              <a:spcBef>
                <a:spcPts val="500"/>
              </a:spcBef>
            </a:pPr>
            <a:r>
              <a:rPr lang="en-US" sz="1600" dirty="0" smtClean="0">
                <a:latin typeface="Arial" charset="0"/>
              </a:rPr>
              <a:t>Part </a:t>
            </a:r>
            <a:r>
              <a:rPr lang="en-US" sz="1600" dirty="0">
                <a:latin typeface="Arial" charset="0"/>
              </a:rPr>
              <a:t>C should be applicable to PAs working within the public </a:t>
            </a:r>
            <a:r>
              <a:rPr lang="en-US" sz="1600" dirty="0" smtClean="0">
                <a:latin typeface="Arial" charset="0"/>
              </a:rPr>
              <a:t>sector</a:t>
            </a:r>
            <a:endParaRPr lang="en-US" sz="1600" dirty="0">
              <a:latin typeface="Arial" charset="0"/>
            </a:endParaRPr>
          </a:p>
          <a:p>
            <a:pPr lvl="1">
              <a:spcBef>
                <a:spcPts val="500"/>
              </a:spcBef>
            </a:pPr>
            <a:r>
              <a:rPr lang="en-US" sz="1600" dirty="0" smtClean="0">
                <a:latin typeface="Arial" charset="0"/>
              </a:rPr>
              <a:t>Enforceability could </a:t>
            </a:r>
            <a:r>
              <a:rPr lang="en-US" sz="1600" dirty="0">
                <a:latin typeface="Arial" charset="0"/>
              </a:rPr>
              <a:t>be improved if </a:t>
            </a:r>
            <a:r>
              <a:rPr lang="en-US" sz="1600" dirty="0" smtClean="0">
                <a:latin typeface="Arial" charset="0"/>
              </a:rPr>
              <a:t>structure </a:t>
            </a:r>
            <a:r>
              <a:rPr lang="en-US" sz="1600" dirty="0">
                <a:latin typeface="Arial" charset="0"/>
              </a:rPr>
              <a:t>was improved to </a:t>
            </a:r>
            <a:r>
              <a:rPr lang="en-US" sz="1600" dirty="0" smtClean="0">
                <a:latin typeface="Arial" charset="0"/>
              </a:rPr>
              <a:t>make it less unwieldy </a:t>
            </a:r>
            <a:endParaRPr lang="en-US" sz="1600" dirty="0">
              <a:latin typeface="Arial" charset="0"/>
            </a:endParaRPr>
          </a:p>
          <a:p>
            <a:pPr lvl="1">
              <a:spcBef>
                <a:spcPts val="500"/>
              </a:spcBef>
            </a:pPr>
            <a:endParaRPr lang="en-US" sz="1600" dirty="0" smtClean="0">
              <a:latin typeface="Arial" charset="0"/>
            </a:endParaRPr>
          </a:p>
        </p:txBody>
      </p:sp>
    </p:spTree>
    <p:extLst>
      <p:ext uri="{BB962C8B-B14F-4D97-AF65-F5344CB8AC3E}">
        <p14:creationId xmlns:p14="http://schemas.microsoft.com/office/powerpoint/2010/main" val="13054058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9581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r>
              <a:rPr lang="en-US" sz="2200" dirty="0" smtClean="0"/>
              <a:t>Caution when </a:t>
            </a:r>
            <a:r>
              <a:rPr lang="en-US" sz="2200" dirty="0"/>
              <a:t>referring to faithful representation of the economics of </a:t>
            </a:r>
            <a:r>
              <a:rPr lang="en-US" sz="2200" dirty="0" smtClean="0"/>
              <a:t>transactions. Consideration needed on type of financial </a:t>
            </a:r>
            <a:r>
              <a:rPr lang="en-US" sz="2200" dirty="0"/>
              <a:t>information being </a:t>
            </a:r>
            <a:r>
              <a:rPr lang="en-US" sz="2200" dirty="0" smtClean="0"/>
              <a:t>prepared </a:t>
            </a:r>
            <a:r>
              <a:rPr lang="en-US" sz="2200" dirty="0"/>
              <a:t>which </a:t>
            </a:r>
            <a:r>
              <a:rPr lang="en-US" sz="2200" dirty="0" smtClean="0"/>
              <a:t>depends </a:t>
            </a:r>
            <a:r>
              <a:rPr lang="en-US" sz="2200" dirty="0"/>
              <a:t>on whether </a:t>
            </a:r>
            <a:r>
              <a:rPr lang="en-US" sz="2200" dirty="0" smtClean="0"/>
              <a:t>framework </a:t>
            </a:r>
            <a:r>
              <a:rPr lang="en-US" sz="2200" dirty="0"/>
              <a:t>is general purpose or special </a:t>
            </a:r>
            <a:r>
              <a:rPr lang="en-US" sz="2200" dirty="0" smtClean="0"/>
              <a:t>purpose</a:t>
            </a:r>
          </a:p>
          <a:p>
            <a:pPr lvl="1"/>
            <a:r>
              <a:rPr lang="en-US" dirty="0" smtClean="0"/>
              <a:t>TF had earlier considered and rejected general special consideration for Special Purpose and General Purpose financial statements</a:t>
            </a:r>
          </a:p>
          <a:p>
            <a:r>
              <a:rPr lang="en-US" sz="2200" dirty="0" smtClean="0"/>
              <a:t>Reconsider </a:t>
            </a:r>
            <a:r>
              <a:rPr lang="en-US" sz="2200" dirty="0"/>
              <a:t>the proposed deletion of the extant requirement </a:t>
            </a:r>
            <a:r>
              <a:rPr lang="en-US" sz="2200" dirty="0" smtClean="0"/>
              <a:t>on 320.2</a:t>
            </a:r>
          </a:p>
          <a:p>
            <a:pPr lvl="1"/>
            <a:r>
              <a:rPr lang="en-US" dirty="0" smtClean="0"/>
              <a:t>TF: addressed below in response to comment letter</a:t>
            </a:r>
            <a:endParaRPr lang="en-US" sz="2200" dirty="0" smtClean="0"/>
          </a:p>
          <a:p>
            <a:endParaRPr lang="en-US" sz="2000" dirty="0" smtClean="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NSS Comments – Phase I Comments</a:t>
            </a:r>
            <a:endParaRPr lang="en-US" dirty="0"/>
          </a:p>
        </p:txBody>
      </p:sp>
    </p:spTree>
    <p:extLst>
      <p:ext uri="{BB962C8B-B14F-4D97-AF65-F5344CB8AC3E}">
        <p14:creationId xmlns:p14="http://schemas.microsoft.com/office/powerpoint/2010/main" val="3933625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r>
              <a:rPr lang="en-US" sz="2200" dirty="0" smtClean="0"/>
              <a:t>Differentiating </a:t>
            </a:r>
            <a:r>
              <a:rPr lang="en-US" sz="2200" dirty="0"/>
              <a:t>between senior PAIBs and junior PAIBs </a:t>
            </a:r>
            <a:endParaRPr lang="en-US" sz="2200" dirty="0" smtClean="0"/>
          </a:p>
          <a:p>
            <a:pPr lvl="1"/>
            <a:r>
              <a:rPr lang="en-US" sz="1800" dirty="0" smtClean="0"/>
              <a:t>TF: this is addressed in 300.5; may consider providing more guidance in sec 320</a:t>
            </a:r>
          </a:p>
          <a:p>
            <a:pPr lvl="2"/>
            <a:endParaRPr lang="en-US" sz="1600" dirty="0"/>
          </a:p>
          <a:p>
            <a:r>
              <a:rPr lang="en-US" sz="2200" dirty="0"/>
              <a:t>Applicability of Part C to professional accountants in public practice should </a:t>
            </a:r>
            <a:r>
              <a:rPr lang="en-US" sz="2200" dirty="0" smtClean="0"/>
              <a:t>have been </a:t>
            </a:r>
            <a:r>
              <a:rPr lang="en-US" sz="2200" dirty="0"/>
              <a:t>addressed before Part C is revised</a:t>
            </a:r>
          </a:p>
          <a:p>
            <a:pPr lvl="1"/>
            <a:r>
              <a:rPr lang="en-US" sz="1800" dirty="0" smtClean="0"/>
              <a:t>TF: Board decided earlier to defer this issue to Phase II</a:t>
            </a:r>
            <a:endParaRPr lang="en-US" sz="1800"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NSS Comments – Phase </a:t>
            </a:r>
            <a:r>
              <a:rPr lang="en-US" dirty="0" smtClean="0"/>
              <a:t>II </a:t>
            </a:r>
            <a:r>
              <a:rPr lang="en-US" dirty="0"/>
              <a:t>Comments</a:t>
            </a:r>
          </a:p>
        </p:txBody>
      </p:sp>
    </p:spTree>
    <p:extLst>
      <p:ext uri="{BB962C8B-B14F-4D97-AF65-F5344CB8AC3E}">
        <p14:creationId xmlns:p14="http://schemas.microsoft.com/office/powerpoint/2010/main" val="5618687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rPr>
              <a:t>Overview of Responses to ED</a:t>
            </a:r>
            <a:endParaRPr lang="en-US" dirty="0">
              <a:latin typeface="Arial" charset="0"/>
            </a:endParaRPr>
          </a:p>
        </p:txBody>
      </p:sp>
      <p:sp>
        <p:nvSpPr>
          <p:cNvPr id="30723" name="Subtitle 15"/>
          <p:cNvSpPr>
            <a:spLocks noGrp="1"/>
          </p:cNvSpPr>
          <p:nvPr>
            <p:ph type="subTitle" idx="10"/>
          </p:nvPr>
        </p:nvSpPr>
        <p:spPr/>
        <p:txBody>
          <a:bodyPr/>
          <a:lstStyle/>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lvl="0"/>
            <a:r>
              <a:rPr lang="en-US" sz="2000" dirty="0">
                <a:solidFill>
                  <a:srgbClr val="000000">
                    <a:lumMod val="65000"/>
                    <a:lumOff val="35000"/>
                  </a:srgbClr>
                </a:solidFill>
              </a:rPr>
              <a:t>Regulators and Public </a:t>
            </a:r>
            <a:r>
              <a:rPr lang="en-US" sz="2000" dirty="0" smtClean="0">
                <a:solidFill>
                  <a:srgbClr val="000000">
                    <a:lumMod val="65000"/>
                    <a:lumOff val="35000"/>
                  </a:srgbClr>
                </a:solidFill>
              </a:rPr>
              <a:t>Authorities	4</a:t>
            </a:r>
            <a:endParaRPr lang="en-US" sz="2000" dirty="0">
              <a:solidFill>
                <a:srgbClr val="000000">
                  <a:lumMod val="65000"/>
                  <a:lumOff val="35000"/>
                </a:srgbClr>
              </a:solidFill>
            </a:endParaRPr>
          </a:p>
          <a:p>
            <a:pPr lvl="0"/>
            <a:r>
              <a:rPr lang="en-US" sz="2000" dirty="0">
                <a:solidFill>
                  <a:srgbClr val="000000">
                    <a:lumMod val="65000"/>
                    <a:lumOff val="35000"/>
                  </a:srgbClr>
                </a:solidFill>
              </a:rPr>
              <a:t>IFAC Member </a:t>
            </a:r>
            <a:r>
              <a:rPr lang="en-US" sz="2000" dirty="0" smtClean="0">
                <a:solidFill>
                  <a:srgbClr val="000000">
                    <a:lumMod val="65000"/>
                    <a:lumOff val="35000"/>
                  </a:srgbClr>
                </a:solidFill>
              </a:rPr>
              <a:t>Bodies		26</a:t>
            </a:r>
            <a:endParaRPr lang="en-US" sz="2000" dirty="0">
              <a:solidFill>
                <a:srgbClr val="000000">
                  <a:lumMod val="65000"/>
                  <a:lumOff val="35000"/>
                </a:srgbClr>
              </a:solidFill>
            </a:endParaRPr>
          </a:p>
          <a:p>
            <a:pPr lvl="0"/>
            <a:r>
              <a:rPr lang="en-US" sz="2000" dirty="0" smtClean="0">
                <a:solidFill>
                  <a:srgbClr val="000000">
                    <a:lumMod val="65000"/>
                    <a:lumOff val="35000"/>
                  </a:srgbClr>
                </a:solidFill>
              </a:rPr>
              <a:t>Firms				3</a:t>
            </a:r>
            <a:endParaRPr lang="en-US" sz="2000" dirty="0">
              <a:solidFill>
                <a:srgbClr val="000000">
                  <a:lumMod val="65000"/>
                  <a:lumOff val="35000"/>
                </a:srgbClr>
              </a:solidFill>
            </a:endParaRPr>
          </a:p>
          <a:p>
            <a:pPr lvl="0"/>
            <a:r>
              <a:rPr lang="en-US" sz="2000" dirty="0">
                <a:solidFill>
                  <a:srgbClr val="000000">
                    <a:lumMod val="65000"/>
                    <a:lumOff val="35000"/>
                  </a:srgbClr>
                </a:solidFill>
              </a:rPr>
              <a:t>National Standard </a:t>
            </a:r>
            <a:r>
              <a:rPr lang="en-US" sz="2000" dirty="0" smtClean="0">
                <a:solidFill>
                  <a:srgbClr val="000000">
                    <a:lumMod val="65000"/>
                    <a:lumOff val="35000"/>
                  </a:srgbClr>
                </a:solidFill>
              </a:rPr>
              <a:t>Setters		1</a:t>
            </a:r>
            <a:endParaRPr lang="en-US" sz="2000" dirty="0">
              <a:solidFill>
                <a:srgbClr val="000000">
                  <a:lumMod val="65000"/>
                  <a:lumOff val="35000"/>
                </a:srgbClr>
              </a:solidFill>
            </a:endParaRPr>
          </a:p>
          <a:p>
            <a:pPr lvl="0"/>
            <a:r>
              <a:rPr lang="en-US" sz="2000" dirty="0">
                <a:solidFill>
                  <a:srgbClr val="000000">
                    <a:lumMod val="65000"/>
                    <a:lumOff val="35000"/>
                  </a:srgbClr>
                </a:solidFill>
              </a:rPr>
              <a:t>Other Professional </a:t>
            </a:r>
            <a:r>
              <a:rPr lang="en-US" sz="2000" dirty="0" smtClean="0">
                <a:solidFill>
                  <a:srgbClr val="000000">
                    <a:lumMod val="65000"/>
                    <a:lumOff val="35000"/>
                  </a:srgbClr>
                </a:solidFill>
              </a:rPr>
              <a:t>Organizations	6</a:t>
            </a:r>
            <a:endParaRPr lang="en-US" sz="2000" dirty="0">
              <a:solidFill>
                <a:srgbClr val="000000">
                  <a:lumMod val="65000"/>
                  <a:lumOff val="35000"/>
                </a:srgbClr>
              </a:solidFill>
            </a:endParaRPr>
          </a:p>
          <a:p>
            <a:pPr lvl="0"/>
            <a:r>
              <a:rPr lang="en-US" sz="2000" dirty="0">
                <a:solidFill>
                  <a:srgbClr val="000000">
                    <a:lumMod val="65000"/>
                    <a:lumOff val="35000"/>
                  </a:srgbClr>
                </a:solidFill>
              </a:rPr>
              <a:t>Individuals &amp; </a:t>
            </a:r>
            <a:r>
              <a:rPr lang="en-US" sz="2000" dirty="0" smtClean="0">
                <a:solidFill>
                  <a:srgbClr val="000000">
                    <a:lumMod val="65000"/>
                    <a:lumOff val="35000"/>
                  </a:srgbClr>
                </a:solidFill>
              </a:rPr>
              <a:t>Others			</a:t>
            </a:r>
            <a:r>
              <a:rPr lang="en-US" sz="2000" u="sng" dirty="0" smtClean="0">
                <a:solidFill>
                  <a:srgbClr val="000000">
                    <a:lumMod val="65000"/>
                    <a:lumOff val="35000"/>
                  </a:srgbClr>
                </a:solidFill>
              </a:rPr>
              <a:t>2</a:t>
            </a:r>
          </a:p>
          <a:p>
            <a:pPr marL="3657600" lvl="8" indent="0">
              <a:buNone/>
            </a:pPr>
            <a:r>
              <a:rPr lang="en-US" dirty="0" smtClean="0">
                <a:solidFill>
                  <a:srgbClr val="000000">
                    <a:lumMod val="65000"/>
                    <a:lumOff val="35000"/>
                  </a:srgbClr>
                </a:solidFill>
              </a:rPr>
              <a:t>	42</a:t>
            </a:r>
            <a:endParaRPr lang="en-US" dirty="0" smtClean="0">
              <a:latin typeface="Arial" charset="0"/>
            </a:endParaRPr>
          </a:p>
        </p:txBody>
      </p:sp>
    </p:spTree>
    <p:extLst>
      <p:ext uri="{BB962C8B-B14F-4D97-AF65-F5344CB8AC3E}">
        <p14:creationId xmlns:p14="http://schemas.microsoft.com/office/powerpoint/2010/main" val="12505661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rPr>
              <a:t>Title</a:t>
            </a:r>
            <a:endParaRPr lang="en-US" dirty="0">
              <a:latin typeface="Arial" charset="0"/>
            </a:endParaRPr>
          </a:p>
        </p:txBody>
      </p:sp>
      <p:sp>
        <p:nvSpPr>
          <p:cNvPr id="30723" name="Subtitle 15"/>
          <p:cNvSpPr>
            <a:spLocks noGrp="1"/>
          </p:cNvSpPr>
          <p:nvPr>
            <p:ph type="subTitle" idx="10"/>
          </p:nvPr>
        </p:nvSpPr>
        <p:spPr/>
        <p:txBody>
          <a:bodyPr/>
          <a:lstStyle/>
          <a:p>
            <a:r>
              <a:rPr lang="en-US" dirty="0" smtClean="0">
                <a:latin typeface="Arial" charset="0"/>
              </a:rPr>
              <a:t>Section 320</a:t>
            </a:r>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500"/>
              </a:spcBef>
            </a:pPr>
            <a:r>
              <a:rPr lang="en-US" sz="2000" dirty="0">
                <a:latin typeface="Arial" charset="0"/>
              </a:rPr>
              <a:t>Proposed Title: “Presentation of </a:t>
            </a:r>
            <a:r>
              <a:rPr lang="en-US" sz="2000" dirty="0" smtClean="0">
                <a:latin typeface="Arial" charset="0"/>
              </a:rPr>
              <a:t>Information”</a:t>
            </a:r>
          </a:p>
          <a:p>
            <a:pPr>
              <a:spcBef>
                <a:spcPts val="500"/>
              </a:spcBef>
            </a:pPr>
            <a:endParaRPr lang="en-US" sz="2000" dirty="0">
              <a:latin typeface="Arial" charset="0"/>
            </a:endParaRPr>
          </a:p>
          <a:p>
            <a:pPr>
              <a:spcBef>
                <a:spcPts val="500"/>
              </a:spcBef>
            </a:pPr>
            <a:r>
              <a:rPr lang="en-US" sz="2000" i="1" dirty="0" smtClean="0">
                <a:latin typeface="Arial" charset="0"/>
              </a:rPr>
              <a:t>Respondent comments:</a:t>
            </a:r>
          </a:p>
          <a:p>
            <a:pPr lvl="1">
              <a:spcBef>
                <a:spcPts val="500"/>
              </a:spcBef>
            </a:pPr>
            <a:r>
              <a:rPr lang="en-US" sz="1800" dirty="0" smtClean="0">
                <a:latin typeface="Arial" charset="0"/>
              </a:rPr>
              <a:t>Suggest: </a:t>
            </a:r>
            <a:r>
              <a:rPr lang="en-US" sz="1800" dirty="0">
                <a:latin typeface="Arial" charset="0"/>
              </a:rPr>
              <a:t>“Preparation and Presentation of </a:t>
            </a:r>
            <a:r>
              <a:rPr lang="en-US" sz="1800" dirty="0" smtClean="0">
                <a:latin typeface="Arial" charset="0"/>
              </a:rPr>
              <a:t>Information”</a:t>
            </a:r>
          </a:p>
          <a:p>
            <a:pPr lvl="1">
              <a:spcBef>
                <a:spcPts val="500"/>
              </a:spcBef>
            </a:pPr>
            <a:r>
              <a:rPr lang="en-US" sz="1800" dirty="0" smtClean="0">
                <a:latin typeface="Arial" charset="0"/>
              </a:rPr>
              <a:t>Align with ISA </a:t>
            </a:r>
            <a:r>
              <a:rPr lang="en-US" sz="1800" dirty="0">
                <a:latin typeface="Arial" charset="0"/>
              </a:rPr>
              <a:t>200</a:t>
            </a:r>
            <a:r>
              <a:rPr lang="en-US" sz="1800" dirty="0" smtClean="0">
                <a:latin typeface="Arial" charset="0"/>
              </a:rPr>
              <a:t>: “preparation </a:t>
            </a:r>
            <a:r>
              <a:rPr lang="en-US" sz="1800" dirty="0">
                <a:latin typeface="Arial" charset="0"/>
              </a:rPr>
              <a:t>of financial statements</a:t>
            </a:r>
            <a:r>
              <a:rPr lang="en-US" sz="1800" dirty="0" smtClean="0">
                <a:latin typeface="Arial" charset="0"/>
              </a:rPr>
              <a:t>”</a:t>
            </a:r>
          </a:p>
          <a:p>
            <a:pPr lvl="1">
              <a:spcBef>
                <a:spcPts val="500"/>
              </a:spcBef>
            </a:pPr>
            <a:endParaRPr lang="en-US" sz="1800" dirty="0">
              <a:latin typeface="Arial" charset="0"/>
            </a:endParaRPr>
          </a:p>
          <a:p>
            <a:pPr>
              <a:spcBef>
                <a:spcPts val="500"/>
              </a:spcBef>
            </a:pPr>
            <a:r>
              <a:rPr lang="en-US" sz="2200" dirty="0" smtClean="0">
                <a:latin typeface="Arial" charset="0"/>
              </a:rPr>
              <a:t>TF response:</a:t>
            </a:r>
          </a:p>
          <a:p>
            <a:pPr lvl="1">
              <a:spcBef>
                <a:spcPts val="500"/>
              </a:spcBef>
            </a:pPr>
            <a:r>
              <a:rPr lang="en-US" sz="1800" dirty="0" smtClean="0">
                <a:latin typeface="Arial" charset="0"/>
              </a:rPr>
              <a:t>Change title to “Preparation and Presentation of Information”</a:t>
            </a:r>
          </a:p>
        </p:txBody>
      </p:sp>
    </p:spTree>
    <p:extLst>
      <p:ext uri="{BB962C8B-B14F-4D97-AF65-F5344CB8AC3E}">
        <p14:creationId xmlns:p14="http://schemas.microsoft.com/office/powerpoint/2010/main" val="6521809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a:spcBef>
                <a:spcPts val="500"/>
              </a:spcBef>
            </a:pPr>
            <a:r>
              <a:rPr lang="en-US" i="1" dirty="0" smtClean="0">
                <a:latin typeface="Arial" charset="0"/>
              </a:rPr>
              <a:t>Respondent </a:t>
            </a:r>
            <a:r>
              <a:rPr lang="en-US" i="1" dirty="0">
                <a:latin typeface="Arial" charset="0"/>
              </a:rPr>
              <a:t>comments:</a:t>
            </a:r>
          </a:p>
          <a:p>
            <a:pPr lvl="1">
              <a:spcBef>
                <a:spcPts val="500"/>
              </a:spcBef>
            </a:pPr>
            <a:r>
              <a:rPr lang="en-US" dirty="0">
                <a:latin typeface="Arial" charset="0"/>
              </a:rPr>
              <a:t>Inclusion of “non-financial information” </a:t>
            </a:r>
            <a:r>
              <a:rPr lang="en-US" dirty="0" smtClean="0">
                <a:latin typeface="Arial" charset="0"/>
              </a:rPr>
              <a:t>is </a:t>
            </a:r>
            <a:r>
              <a:rPr lang="en-US" dirty="0">
                <a:latin typeface="Arial" charset="0"/>
              </a:rPr>
              <a:t>beyond the PAIB’s expertise</a:t>
            </a:r>
          </a:p>
          <a:p>
            <a:pPr lvl="1">
              <a:spcBef>
                <a:spcPts val="500"/>
              </a:spcBef>
            </a:pPr>
            <a:r>
              <a:rPr lang="en-US" dirty="0">
                <a:latin typeface="Arial" charset="0"/>
              </a:rPr>
              <a:t>Approval of the information should also be added to the guidance</a:t>
            </a:r>
          </a:p>
          <a:p>
            <a:pPr lvl="2">
              <a:spcBef>
                <a:spcPts val="500"/>
              </a:spcBef>
            </a:pPr>
            <a:r>
              <a:rPr lang="en-US" sz="1400" dirty="0">
                <a:solidFill>
                  <a:srgbClr val="000000">
                    <a:lumMod val="65000"/>
                    <a:lumOff val="35000"/>
                  </a:srgbClr>
                </a:solidFill>
                <a:latin typeface="Arial" charset="0"/>
              </a:rPr>
              <a:t>TF: </a:t>
            </a:r>
            <a:r>
              <a:rPr lang="en-US" sz="1400" smtClean="0">
                <a:solidFill>
                  <a:srgbClr val="000000">
                    <a:lumMod val="65000"/>
                    <a:lumOff val="35000"/>
                  </a:srgbClr>
                </a:solidFill>
                <a:latin typeface="Arial" charset="0"/>
              </a:rPr>
              <a:t>Approval added</a:t>
            </a:r>
            <a:endParaRPr lang="en-US" sz="1400">
              <a:solidFill>
                <a:srgbClr val="000000">
                  <a:lumMod val="65000"/>
                  <a:lumOff val="35000"/>
                </a:srgbClr>
              </a:solidFill>
              <a:latin typeface="Arial" charset="0"/>
            </a:endParaRPr>
          </a:p>
          <a:p>
            <a:pPr marL="0" indent="0">
              <a:spcBef>
                <a:spcPts val="500"/>
              </a:spcBef>
              <a:buNone/>
            </a:pPr>
            <a:endParaRPr lang="en-US" sz="2000" dirty="0">
              <a:latin typeface="Arial" charset="0"/>
            </a:endParaRPr>
          </a:p>
          <a:p>
            <a:r>
              <a:rPr lang="en-US" dirty="0" smtClean="0"/>
              <a:t>TF Response:</a:t>
            </a:r>
          </a:p>
          <a:p>
            <a:pPr lvl="1"/>
            <a:r>
              <a:rPr lang="en-US" dirty="0" smtClean="0"/>
              <a:t>Scope is appropriate to range of information PAIBs prepare and present</a:t>
            </a:r>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Scope</a:t>
            </a:r>
            <a:endParaRPr lang="en-US" dirty="0"/>
          </a:p>
        </p:txBody>
      </p:sp>
    </p:spTree>
    <p:extLst>
      <p:ext uri="{BB962C8B-B14F-4D97-AF65-F5344CB8AC3E}">
        <p14:creationId xmlns:p14="http://schemas.microsoft.com/office/powerpoint/2010/main" val="3909501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rPr>
              <a:t>“Fair and Honest” principle – Para. 320.2</a:t>
            </a:r>
            <a:endParaRPr lang="en-US" dirty="0">
              <a:latin typeface="Arial" charset="0"/>
            </a:endParaRPr>
          </a:p>
        </p:txBody>
      </p:sp>
      <p:sp>
        <p:nvSpPr>
          <p:cNvPr id="30723" name="Subtitle 15"/>
          <p:cNvSpPr>
            <a:spLocks noGrp="1"/>
          </p:cNvSpPr>
          <p:nvPr>
            <p:ph type="subTitle" idx="10"/>
          </p:nvPr>
        </p:nvSpPr>
        <p:spPr/>
        <p:txBody>
          <a:bodyPr/>
          <a:lstStyle/>
          <a:p>
            <a:r>
              <a:rPr lang="en-US" dirty="0" smtClean="0">
                <a:latin typeface="Arial" charset="0"/>
              </a:rPr>
              <a:t>Section 320</a:t>
            </a:r>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500"/>
              </a:spcBef>
            </a:pPr>
            <a:r>
              <a:rPr lang="en-US" sz="2000" dirty="0" smtClean="0">
                <a:latin typeface="Arial" charset="0"/>
              </a:rPr>
              <a:t>TF observations</a:t>
            </a:r>
          </a:p>
          <a:p>
            <a:pPr lvl="1">
              <a:spcBef>
                <a:spcPts val="500"/>
              </a:spcBef>
            </a:pPr>
            <a:r>
              <a:rPr lang="en-US" sz="1600" dirty="0" smtClean="0">
                <a:latin typeface="Arial" charset="0"/>
              </a:rPr>
              <a:t>Current Code: little guidance</a:t>
            </a:r>
          </a:p>
          <a:p>
            <a:pPr lvl="1">
              <a:spcBef>
                <a:spcPts val="500"/>
              </a:spcBef>
            </a:pPr>
            <a:r>
              <a:rPr lang="en-US" sz="1600" dirty="0" smtClean="0">
                <a:latin typeface="Arial" charset="0"/>
              </a:rPr>
              <a:t>ED: provides more guidance</a:t>
            </a:r>
          </a:p>
          <a:p>
            <a:pPr lvl="1">
              <a:spcBef>
                <a:spcPts val="500"/>
              </a:spcBef>
            </a:pPr>
            <a:endParaRPr lang="en-US" sz="1600" dirty="0" smtClean="0">
              <a:latin typeface="Arial" charset="0"/>
            </a:endParaRPr>
          </a:p>
          <a:p>
            <a:pPr>
              <a:spcBef>
                <a:spcPts val="500"/>
              </a:spcBef>
            </a:pPr>
            <a:r>
              <a:rPr lang="en-US" sz="2000" i="1" dirty="0" smtClean="0">
                <a:latin typeface="Arial" charset="0"/>
              </a:rPr>
              <a:t>Respondent comments:</a:t>
            </a:r>
          </a:p>
          <a:p>
            <a:pPr lvl="1">
              <a:spcBef>
                <a:spcPts val="500"/>
              </a:spcBef>
            </a:pPr>
            <a:r>
              <a:rPr lang="en-US" sz="1600" dirty="0" smtClean="0">
                <a:latin typeface="Arial" charset="0"/>
              </a:rPr>
              <a:t>Clarity over </a:t>
            </a:r>
            <a:r>
              <a:rPr lang="en-US" sz="1600" dirty="0">
                <a:latin typeface="Arial" charset="0"/>
              </a:rPr>
              <a:t>how </a:t>
            </a:r>
            <a:r>
              <a:rPr lang="en-US" sz="1600" dirty="0" smtClean="0">
                <a:latin typeface="Arial" charset="0"/>
              </a:rPr>
              <a:t>“</a:t>
            </a:r>
            <a:r>
              <a:rPr lang="en-US" sz="1600" dirty="0">
                <a:latin typeface="Arial" charset="0"/>
              </a:rPr>
              <a:t>fair and honest” </a:t>
            </a:r>
            <a:r>
              <a:rPr lang="en-US" sz="1600" dirty="0" smtClean="0">
                <a:latin typeface="Arial" charset="0"/>
              </a:rPr>
              <a:t>connected </a:t>
            </a:r>
            <a:r>
              <a:rPr lang="en-US" sz="1600" dirty="0">
                <a:latin typeface="Arial" charset="0"/>
              </a:rPr>
              <a:t>to </a:t>
            </a:r>
            <a:r>
              <a:rPr lang="en-US" sz="1600" dirty="0" smtClean="0">
                <a:latin typeface="Arial" charset="0"/>
              </a:rPr>
              <a:t>five </a:t>
            </a:r>
            <a:r>
              <a:rPr lang="en-US" sz="1600" dirty="0">
                <a:latin typeface="Arial" charset="0"/>
              </a:rPr>
              <a:t>fundamental </a:t>
            </a:r>
            <a:r>
              <a:rPr lang="en-US" sz="1600" dirty="0" smtClean="0">
                <a:latin typeface="Arial" charset="0"/>
              </a:rPr>
              <a:t>principles</a:t>
            </a:r>
          </a:p>
          <a:p>
            <a:pPr lvl="2">
              <a:spcBef>
                <a:spcPts val="500"/>
              </a:spcBef>
            </a:pPr>
            <a:r>
              <a:rPr lang="en-US" sz="1400" dirty="0" smtClean="0">
                <a:latin typeface="Arial" charset="0"/>
              </a:rPr>
              <a:t>TF: Not a new fundamental principle (in current Code, 320.1)</a:t>
            </a:r>
          </a:p>
          <a:p>
            <a:pPr lvl="2">
              <a:spcBef>
                <a:spcPts val="500"/>
              </a:spcBef>
            </a:pPr>
            <a:r>
              <a:rPr lang="en-US" sz="1400" dirty="0" smtClean="0">
                <a:latin typeface="Arial" charset="0"/>
              </a:rPr>
              <a:t>TF: Relates to all five fundamental principles</a:t>
            </a:r>
          </a:p>
          <a:p>
            <a:pPr lvl="1">
              <a:spcBef>
                <a:spcPts val="500"/>
              </a:spcBef>
            </a:pPr>
            <a:r>
              <a:rPr lang="en-US" sz="1600" dirty="0" smtClean="0">
                <a:latin typeface="Arial" charset="0"/>
              </a:rPr>
              <a:t>Alternative - “true </a:t>
            </a:r>
            <a:r>
              <a:rPr lang="en-US" sz="1600" dirty="0">
                <a:latin typeface="Arial" charset="0"/>
              </a:rPr>
              <a:t>and </a:t>
            </a:r>
            <a:r>
              <a:rPr lang="en-US" sz="1600" dirty="0" smtClean="0">
                <a:latin typeface="Arial" charset="0"/>
              </a:rPr>
              <a:t>fair”</a:t>
            </a:r>
          </a:p>
          <a:p>
            <a:pPr lvl="2">
              <a:spcBef>
                <a:spcPts val="500"/>
              </a:spcBef>
            </a:pPr>
            <a:r>
              <a:rPr lang="en-US" sz="1400" dirty="0" smtClean="0">
                <a:latin typeface="Arial" charset="0"/>
              </a:rPr>
              <a:t>TF: “True and fair” is too narrow in scope</a:t>
            </a:r>
          </a:p>
        </p:txBody>
      </p:sp>
    </p:spTree>
    <p:extLst>
      <p:ext uri="{BB962C8B-B14F-4D97-AF65-F5344CB8AC3E}">
        <p14:creationId xmlns:p14="http://schemas.microsoft.com/office/powerpoint/2010/main" val="1663389928"/>
      </p:ext>
    </p:extLst>
  </p:cSld>
  <p:clrMapOvr>
    <a:masterClrMapping/>
  </p:clrMapOvr>
  <p:timing>
    <p:tnLst>
      <p:par>
        <p:cTn id="1" dur="indefinite" restart="never" nodeType="tmRoot"/>
      </p:par>
    </p:tnLst>
  </p:timing>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2.xml><?xml version="1.0" encoding="utf-8"?>
<a:theme xmlns:a="http://schemas.openxmlformats.org/drawingml/2006/main" name="1_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IESBA_Powerpoint_template_GREEN RIBBON_WIDESCREEN</Template>
  <TotalTime>11232</TotalTime>
  <Words>1984</Words>
  <Application>Microsoft Office PowerPoint</Application>
  <PresentationFormat>On-screen Show (16:9)</PresentationFormat>
  <Paragraphs>238</Paragraphs>
  <Slides>31</Slides>
  <Notes>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31</vt:i4>
      </vt:variant>
    </vt:vector>
  </HeadingPairs>
  <TitlesOfParts>
    <vt:vector size="39" baseType="lpstr">
      <vt:lpstr>ＭＳ Ｐゴシック</vt:lpstr>
      <vt:lpstr>ＭＳ Ｐゴシック</vt:lpstr>
      <vt:lpstr>Arial</vt:lpstr>
      <vt:lpstr>Bauer Bodoni Std</vt:lpstr>
      <vt:lpstr>Calibri</vt:lpstr>
      <vt:lpstr>ヒラギノ角ゴ Pro W3</vt:lpstr>
      <vt:lpstr>IESBA_Powerpoint_template_GREEN RIBBON_WIDESCREEN</vt:lpstr>
      <vt:lpstr>1_IESBA_Powerpoint_template_GREEN RIBBON_WIDESCREEN</vt:lpstr>
      <vt:lpstr>Part C</vt:lpstr>
      <vt:lpstr>Timeline -- 2015</vt:lpstr>
      <vt:lpstr>Timeline -- 2016</vt:lpstr>
      <vt:lpstr>NSS Comments – Phase I Comments</vt:lpstr>
      <vt:lpstr>NSS Comments – Phase II Comments</vt:lpstr>
      <vt:lpstr>Overview of Responses to ED</vt:lpstr>
      <vt:lpstr>Title</vt:lpstr>
      <vt:lpstr>Scope</vt:lpstr>
      <vt:lpstr>“Fair and Honest” principle – Para. 320.2</vt:lpstr>
      <vt:lpstr>“Fair and Honest” principle – Para. 320.2</vt:lpstr>
      <vt:lpstr>“Fair and Honest” principle – Para. 320.2</vt:lpstr>
      <vt:lpstr>“Fair and Honest” principle – Para. 320.2</vt:lpstr>
      <vt:lpstr>Misuse of Discretion – 320.3</vt:lpstr>
      <vt:lpstr>Misuse of Discretion – 320.3</vt:lpstr>
      <vt:lpstr>Misuse of Discretion – 320.3</vt:lpstr>
      <vt:lpstr>Purpose, Context and Audience – 320.4</vt:lpstr>
      <vt:lpstr>Purpose, Context and Audience – 320.4</vt:lpstr>
      <vt:lpstr>Purpose, Context and Audience – 320.4</vt:lpstr>
      <vt:lpstr>Purpose, Context and Audience – 320.4</vt:lpstr>
      <vt:lpstr>Purpose, Context and Audience – 320.4</vt:lpstr>
      <vt:lpstr>Reliance on the Work of Others – 320.5</vt:lpstr>
      <vt:lpstr>Reliance on the Work of Others – 320.5</vt:lpstr>
      <vt:lpstr>Reliance on the Work of Others – 320.5</vt:lpstr>
      <vt:lpstr>Disassociation from Misleading Information – 320.6</vt:lpstr>
      <vt:lpstr>Disassociation from Misleading Information – 320.6-320.8</vt:lpstr>
      <vt:lpstr>Disassociation from Misleading Information – 320.6-320.8</vt:lpstr>
      <vt:lpstr>Matters Relating to Section 320 and 370</vt:lpstr>
      <vt:lpstr>Matters Relating to Section 320 and 370</vt:lpstr>
      <vt:lpstr>Matters Relating to Section 320 and 370</vt:lpstr>
      <vt:lpstr>Other Matters</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Kaushal Gandhi</dc:creator>
  <cp:lastModifiedBy>Kaushal Gandhi</cp:lastModifiedBy>
  <cp:revision>133</cp:revision>
  <cp:lastPrinted>2015-06-30T12:00:05Z</cp:lastPrinted>
  <dcterms:created xsi:type="dcterms:W3CDTF">2014-09-28T15:08:13Z</dcterms:created>
  <dcterms:modified xsi:type="dcterms:W3CDTF">2015-06-30T12:14:54Z</dcterms:modified>
</cp:coreProperties>
</file>