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3"/>
  </p:notesMasterIdLst>
  <p:handoutMasterIdLst>
    <p:handoutMasterId r:id="rId14"/>
  </p:handoutMasterIdLst>
  <p:sldIdLst>
    <p:sldId id="270" r:id="rId2"/>
    <p:sldId id="271" r:id="rId3"/>
    <p:sldId id="308" r:id="rId4"/>
    <p:sldId id="322" r:id="rId5"/>
    <p:sldId id="316" r:id="rId6"/>
    <p:sldId id="297" r:id="rId7"/>
    <p:sldId id="325" r:id="rId8"/>
    <p:sldId id="320" r:id="rId9"/>
    <p:sldId id="324" r:id="rId10"/>
    <p:sldId id="323" r:id="rId11"/>
    <p:sldId id="286" r:id="rId12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13" autoAdjust="0"/>
    <p:restoredTop sz="94660"/>
  </p:normalViewPr>
  <p:slideViewPr>
    <p:cSldViewPr showGuides="1">
      <p:cViewPr varScale="1">
        <p:scale>
          <a:sx n="145" d="100"/>
          <a:sy n="145" d="100"/>
        </p:scale>
        <p:origin x="438" y="126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1699" cy="463408"/>
          </a:xfrm>
          <a:prstGeom prst="rect">
            <a:avLst/>
          </a:prstGeom>
        </p:spPr>
        <p:txBody>
          <a:bodyPr vert="horz" lIns="92486" tIns="46243" rIns="92486" bIns="462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9" y="1"/>
            <a:ext cx="3011699" cy="463408"/>
          </a:xfrm>
          <a:prstGeom prst="rect">
            <a:avLst/>
          </a:prstGeom>
        </p:spPr>
        <p:txBody>
          <a:bodyPr vert="horz" lIns="92486" tIns="46243" rIns="92486" bIns="46243" rtlCol="0"/>
          <a:lstStyle>
            <a:lvl1pPr algn="r">
              <a:defRPr sz="1200"/>
            </a:lvl1pPr>
          </a:lstStyle>
          <a:p>
            <a:fld id="{C9201B8A-EAE1-4EA5-AC99-585F2FDB78C8}" type="datetimeFigureOut">
              <a:rPr lang="en-US" smtClean="0"/>
              <a:t>6/29/2015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70"/>
            <a:ext cx="3011699" cy="463407"/>
          </a:xfrm>
          <a:prstGeom prst="rect">
            <a:avLst/>
          </a:prstGeom>
        </p:spPr>
        <p:txBody>
          <a:bodyPr vert="horz" lIns="92486" tIns="46243" rIns="92486" bIns="462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9" y="8772670"/>
            <a:ext cx="3011699" cy="463407"/>
          </a:xfrm>
          <a:prstGeom prst="rect">
            <a:avLst/>
          </a:prstGeom>
        </p:spPr>
        <p:txBody>
          <a:bodyPr vert="horz" lIns="92486" tIns="46243" rIns="92486" bIns="46243" rtlCol="0" anchor="b"/>
          <a:lstStyle>
            <a:lvl1pPr algn="r">
              <a:defRPr sz="1200"/>
            </a:lvl1pPr>
          </a:lstStyle>
          <a:p>
            <a:fld id="{5247F893-89A7-4BA4-8982-CB4EF2C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991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86" tIns="46243" rIns="92486" bIns="46243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9" y="0"/>
            <a:ext cx="3011699" cy="461804"/>
          </a:xfrm>
          <a:prstGeom prst="rect">
            <a:avLst/>
          </a:prstGeom>
        </p:spPr>
        <p:txBody>
          <a:bodyPr vert="horz" wrap="square" lIns="92486" tIns="46243" rIns="92486" bIns="4624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6" tIns="46243" rIns="92486" bIns="4624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86" tIns="46243" rIns="92486" bIns="4624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86" tIns="46243" rIns="92486" bIns="46243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9" y="8772668"/>
            <a:ext cx="3011699" cy="461804"/>
          </a:xfrm>
          <a:prstGeom prst="rect">
            <a:avLst/>
          </a:prstGeom>
        </p:spPr>
        <p:txBody>
          <a:bodyPr vert="horz" wrap="square" lIns="92486" tIns="46243" rIns="92486" bIns="4624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23863" y="704850"/>
            <a:ext cx="6269037" cy="35274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38" indent="-28943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751" indent="-231551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851" indent="-231551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3953" indent="-231551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053" indent="-2315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152" indent="-2315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253" indent="-2315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355" indent="-2315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7153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23863" y="704850"/>
            <a:ext cx="6269037" cy="35274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38" indent="-28943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751" indent="-231551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851" indent="-231551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3953" indent="-231551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053" indent="-2315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152" indent="-2315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253" indent="-2315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355" indent="-2315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07660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23863" y="704850"/>
            <a:ext cx="6269037" cy="35274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38" indent="-28943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751" indent="-231551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851" indent="-231551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3953" indent="-231551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053" indent="-2315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152" indent="-2315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253" indent="-2315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355" indent="-2315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49579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Structure of the Code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800600" cy="2133599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Don Thomson, Task Force Chair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Meeting</a:t>
            </a:r>
          </a:p>
          <a:p>
            <a:r>
              <a:rPr lang="en-US" sz="1800" dirty="0">
                <a:latin typeface="Arial" charset="0"/>
              </a:rPr>
              <a:t>New York, USA</a:t>
            </a:r>
          </a:p>
          <a:p>
            <a:r>
              <a:rPr lang="en-US" sz="1800" dirty="0" smtClean="0">
                <a:latin typeface="Arial" charset="0"/>
              </a:rPr>
              <a:t>June  29-30/July 1, 2015</a:t>
            </a:r>
          </a:p>
        </p:txBody>
      </p:sp>
    </p:spTree>
    <p:extLst>
      <p:ext uri="{BB962C8B-B14F-4D97-AF65-F5344CB8AC3E}">
        <p14:creationId xmlns:p14="http://schemas.microsoft.com/office/powerpoint/2010/main" val="162470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88144" y="1276350"/>
            <a:ext cx="8382000" cy="3143250"/>
          </a:xfrm>
        </p:spPr>
        <p:txBody>
          <a:bodyPr/>
          <a:lstStyle/>
          <a:p>
            <a:r>
              <a:rPr lang="en-US" sz="1800" dirty="0" smtClean="0">
                <a:latin typeface="Arial" charset="0"/>
              </a:rPr>
              <a:t>2015-September – </a:t>
            </a:r>
            <a:r>
              <a:rPr lang="en-US" sz="1800" dirty="0">
                <a:latin typeface="Arial" charset="0"/>
              </a:rPr>
              <a:t>CAG </a:t>
            </a:r>
            <a:r>
              <a:rPr lang="en-US" sz="1800" dirty="0" smtClean="0">
                <a:latin typeface="Arial" charset="0"/>
              </a:rPr>
              <a:t>/ IESBA </a:t>
            </a:r>
            <a:r>
              <a:rPr lang="en-US" sz="1800" dirty="0">
                <a:latin typeface="Arial" charset="0"/>
              </a:rPr>
              <a:t>	– draft </a:t>
            </a:r>
            <a:r>
              <a:rPr lang="en-US" sz="1800" dirty="0" smtClean="0">
                <a:latin typeface="Arial" charset="0"/>
              </a:rPr>
              <a:t>ED 1 tranches I and II</a:t>
            </a:r>
            <a:endParaRPr lang="en-US" sz="1800" dirty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2015 – October – Forum of Firms</a:t>
            </a:r>
            <a:r>
              <a:rPr lang="en-US" sz="1800" dirty="0">
                <a:latin typeface="Arial" charset="0"/>
              </a:rPr>
              <a:t>	</a:t>
            </a:r>
            <a:r>
              <a:rPr lang="en-US" sz="1800" dirty="0" smtClean="0">
                <a:latin typeface="Arial" charset="0"/>
              </a:rPr>
              <a:t>– draft ED 1 tranches I and II</a:t>
            </a:r>
          </a:p>
          <a:p>
            <a:r>
              <a:rPr lang="en-US" sz="1800" dirty="0">
                <a:latin typeface="Arial" charset="0"/>
              </a:rPr>
              <a:t>2015 – </a:t>
            </a:r>
            <a:r>
              <a:rPr lang="en-US" sz="1800" dirty="0" smtClean="0">
                <a:latin typeface="Arial" charset="0"/>
              </a:rPr>
              <a:t>December – </a:t>
            </a:r>
            <a:r>
              <a:rPr lang="en-US" sz="1800" dirty="0">
                <a:latin typeface="Arial" charset="0"/>
              </a:rPr>
              <a:t>IESBA 	</a:t>
            </a:r>
            <a:r>
              <a:rPr lang="en-US" sz="1800" dirty="0" smtClean="0">
                <a:latin typeface="Arial" charset="0"/>
              </a:rPr>
              <a:t>	– </a:t>
            </a:r>
            <a:r>
              <a:rPr lang="en-US" sz="1800" dirty="0">
                <a:latin typeface="Arial" charset="0"/>
              </a:rPr>
              <a:t>approve </a:t>
            </a:r>
            <a:r>
              <a:rPr lang="en-US" sz="1800" dirty="0" smtClean="0">
                <a:latin typeface="Arial" charset="0"/>
              </a:rPr>
              <a:t>ED 1 tranches I and II</a:t>
            </a:r>
            <a:endParaRPr lang="en-US" sz="1800" dirty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2016 – June – IESBA  		</a:t>
            </a:r>
            <a:r>
              <a:rPr lang="en-US" sz="1800" dirty="0">
                <a:latin typeface="Arial" charset="0"/>
              </a:rPr>
              <a:t>	</a:t>
            </a:r>
            <a:r>
              <a:rPr lang="en-US" sz="1800" dirty="0" smtClean="0">
                <a:latin typeface="Arial" charset="0"/>
              </a:rPr>
              <a:t>– approve ED 2</a:t>
            </a:r>
          </a:p>
          <a:p>
            <a:r>
              <a:rPr lang="en-US" sz="1800" dirty="0" smtClean="0">
                <a:latin typeface="Arial" charset="0"/>
              </a:rPr>
              <a:t>2017 – early </a:t>
            </a:r>
            <a:r>
              <a:rPr lang="en-US" sz="1800" dirty="0">
                <a:latin typeface="Arial" charset="0"/>
              </a:rPr>
              <a:t>in the year			– </a:t>
            </a:r>
            <a:r>
              <a:rPr lang="en-US" sz="1800" dirty="0" smtClean="0">
                <a:latin typeface="Arial" charset="0"/>
              </a:rPr>
              <a:t>finalize and issue new Code</a:t>
            </a:r>
            <a:endParaRPr lang="en-US" sz="1800" dirty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2018 – January </a:t>
            </a:r>
            <a:r>
              <a:rPr lang="en-US" sz="1800" dirty="0">
                <a:latin typeface="Arial" charset="0"/>
              </a:rPr>
              <a:t>			</a:t>
            </a:r>
            <a:r>
              <a:rPr lang="en-US" sz="1800" dirty="0" smtClean="0">
                <a:latin typeface="Arial" charset="0"/>
              </a:rPr>
              <a:t>– </a:t>
            </a:r>
            <a:r>
              <a:rPr lang="en-US" sz="1800" dirty="0">
                <a:latin typeface="Arial" charset="0"/>
              </a:rPr>
              <a:t>Code </a:t>
            </a:r>
            <a:r>
              <a:rPr lang="en-US" sz="1800" dirty="0" smtClean="0">
                <a:latin typeface="Arial" charset="0"/>
              </a:rPr>
              <a:t>effective</a:t>
            </a:r>
          </a:p>
          <a:p>
            <a:r>
              <a:rPr lang="en-US" sz="1800" dirty="0" smtClean="0">
                <a:latin typeface="Arial" charset="0"/>
              </a:rPr>
              <a:t>2018 				</a:t>
            </a:r>
            <a:r>
              <a:rPr lang="en-US" sz="18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– Launch Electronic Code phase II</a:t>
            </a:r>
            <a:endParaRPr lang="en-US" sz="1800" dirty="0">
              <a:latin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Forward timeline (tentative</a:t>
            </a:r>
            <a:r>
              <a:rPr lang="en-US" sz="3200" dirty="0" smtClean="0"/>
              <a:t>) </a:t>
            </a:r>
            <a:endParaRPr lang="en-US" sz="32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3505200" cy="22479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6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380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004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Enhance </a:t>
            </a:r>
            <a:r>
              <a:rPr lang="en-US" dirty="0">
                <a:latin typeface="Arial" charset="0"/>
              </a:rPr>
              <a:t>understandability</a:t>
            </a:r>
          </a:p>
          <a:p>
            <a:pPr lvl="1"/>
            <a:r>
              <a:rPr lang="en-US" dirty="0" smtClean="0">
                <a:latin typeface="Arial" charset="0"/>
              </a:rPr>
              <a:t>Facilitate </a:t>
            </a:r>
            <a:r>
              <a:rPr lang="en-US" dirty="0">
                <a:latin typeface="Arial" charset="0"/>
              </a:rPr>
              <a:t>compliance and </a:t>
            </a:r>
            <a:r>
              <a:rPr lang="en-US" dirty="0" smtClean="0">
                <a:latin typeface="Arial" charset="0"/>
              </a:rPr>
              <a:t>enforcement</a:t>
            </a:r>
          </a:p>
          <a:p>
            <a:r>
              <a:rPr lang="en-US" dirty="0" smtClean="0">
                <a:latin typeface="Arial" charset="0"/>
              </a:rPr>
              <a:t>Improve usability</a:t>
            </a:r>
          </a:p>
          <a:p>
            <a:pPr lvl="1"/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Facilitate adoption, effective implementation </a:t>
            </a:r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and </a:t>
            </a: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consistent application</a:t>
            </a:r>
          </a:p>
          <a:p>
            <a:r>
              <a:rPr lang="en-US" dirty="0" smtClean="0">
                <a:latin typeface="Arial" charset="0"/>
              </a:rPr>
              <a:t>Draft Restructured Code has been reviewed to take account of comments from last Board</a:t>
            </a:r>
          </a:p>
          <a:p>
            <a:r>
              <a:rPr lang="en-US" dirty="0" smtClean="0">
                <a:latin typeface="Arial" charset="0"/>
              </a:rPr>
              <a:t>Editor has reviewed the Draft Restructured Code </a:t>
            </a:r>
          </a:p>
          <a:p>
            <a:endParaRPr lang="en-US" dirty="0">
              <a:latin typeface="Arial" charset="0"/>
            </a:endParaRPr>
          </a:p>
          <a:p>
            <a:pPr marL="0" indent="0">
              <a:buNone/>
            </a:pPr>
            <a:endParaRPr lang="en-US" dirty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Background</a:t>
            </a:r>
            <a:endParaRPr lang="en-US" sz="3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52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504950"/>
            <a:ext cx="8458200" cy="290416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Arial" charset="0"/>
              </a:rPr>
              <a:t>To:</a:t>
            </a:r>
          </a:p>
          <a:p>
            <a:r>
              <a:rPr lang="en-US" dirty="0">
                <a:latin typeface="Arial" charset="0"/>
              </a:rPr>
              <a:t>U</a:t>
            </a:r>
            <a:r>
              <a:rPr lang="en-US" dirty="0" smtClean="0">
                <a:latin typeface="Arial" charset="0"/>
              </a:rPr>
              <a:t>pdate IESBA members on significant enhancements to the Draft </a:t>
            </a:r>
            <a:r>
              <a:rPr lang="en-US" dirty="0">
                <a:latin typeface="Arial" charset="0"/>
              </a:rPr>
              <a:t>R</a:t>
            </a:r>
            <a:r>
              <a:rPr lang="en-US" dirty="0" smtClean="0">
                <a:latin typeface="Arial" charset="0"/>
              </a:rPr>
              <a:t>estructured Code</a:t>
            </a:r>
          </a:p>
          <a:p>
            <a:r>
              <a:rPr lang="en-US" dirty="0">
                <a:latin typeface="Arial" charset="0"/>
              </a:rPr>
              <a:t>O</a:t>
            </a:r>
            <a:r>
              <a:rPr lang="en-US" dirty="0" smtClean="0">
                <a:latin typeface="Arial" charset="0"/>
              </a:rPr>
              <a:t>btain input on the Preface</a:t>
            </a:r>
          </a:p>
          <a:p>
            <a:r>
              <a:rPr lang="en-US" dirty="0" smtClean="0">
                <a:latin typeface="Arial" charset="0"/>
              </a:rPr>
              <a:t>Discuss proposed adjustments to the Draft </a:t>
            </a:r>
            <a:r>
              <a:rPr lang="en-US" dirty="0">
                <a:latin typeface="Arial" charset="0"/>
              </a:rPr>
              <a:t>R</a:t>
            </a:r>
            <a:r>
              <a:rPr lang="en-US" dirty="0" smtClean="0">
                <a:latin typeface="Arial" charset="0"/>
              </a:rPr>
              <a:t>estructured Code following advance comments from IESBA members</a:t>
            </a:r>
          </a:p>
          <a:p>
            <a:endParaRPr lang="en-US" dirty="0" smtClean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Objectives</a:t>
            </a:r>
            <a:endParaRPr lang="en-US" sz="3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58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132766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Post-IESBA April 2015 additional input consistent with CP</a:t>
            </a:r>
          </a:p>
          <a:p>
            <a:r>
              <a:rPr lang="en-US" dirty="0" smtClean="0">
                <a:latin typeface="Arial" charset="0"/>
              </a:rPr>
              <a:t>SMPC  </a:t>
            </a:r>
          </a:p>
          <a:p>
            <a:r>
              <a:rPr lang="en-US" dirty="0" smtClean="0">
                <a:latin typeface="Arial" charset="0"/>
              </a:rPr>
              <a:t>Forum of Firms</a:t>
            </a:r>
          </a:p>
          <a:p>
            <a:r>
              <a:rPr lang="en-US" dirty="0" smtClean="0">
                <a:latin typeface="Arial" charset="0"/>
              </a:rPr>
              <a:t>National Standard Setters </a:t>
            </a:r>
          </a:p>
          <a:p>
            <a:endParaRPr lang="en-US" dirty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IAASB liaison regarding responsibility</a:t>
            </a:r>
          </a:p>
          <a:p>
            <a:endParaRPr lang="en-US" dirty="0" smtClean="0">
              <a:latin typeface="Arial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038600" cy="152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Consultation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7753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“Core requirements” replaced by a single requirement in each section to apply the conceptual framework (CF)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Increased prominence of requirement to apply CF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E</a:t>
            </a:r>
            <a:r>
              <a:rPr lang="en-US" dirty="0" smtClean="0"/>
              <a:t>ach page header has reminder to apply CF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“Related </a:t>
            </a:r>
            <a:r>
              <a:rPr lang="en-US" dirty="0"/>
              <a:t>a</a:t>
            </a:r>
            <a:r>
              <a:rPr lang="en-US" dirty="0" smtClean="0"/>
              <a:t>pplication </a:t>
            </a:r>
            <a:r>
              <a:rPr lang="en-US" dirty="0"/>
              <a:t>m</a:t>
            </a:r>
            <a:r>
              <a:rPr lang="en-US" dirty="0" smtClean="0"/>
              <a:t>aterial” has been renamed “guidance”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“</a:t>
            </a:r>
            <a:r>
              <a:rPr lang="en-US" dirty="0"/>
              <a:t>R” and </a:t>
            </a:r>
            <a:r>
              <a:rPr lang="en-US" dirty="0" smtClean="0"/>
              <a:t>“</a:t>
            </a:r>
            <a:r>
              <a:rPr lang="en-US" dirty="0"/>
              <a:t>G</a:t>
            </a:r>
            <a:r>
              <a:rPr lang="en-US" dirty="0" smtClean="0"/>
              <a:t>” </a:t>
            </a:r>
            <a:r>
              <a:rPr lang="en-US" dirty="0"/>
              <a:t>to distinguish </a:t>
            </a:r>
            <a:r>
              <a:rPr lang="en-US" dirty="0" smtClean="0"/>
              <a:t>requirements </a:t>
            </a:r>
            <a:r>
              <a:rPr lang="en-US" dirty="0"/>
              <a:t>and </a:t>
            </a:r>
            <a:r>
              <a:rPr lang="en-US" dirty="0" smtClean="0"/>
              <a:t>guidance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“Terms </a:t>
            </a:r>
            <a:r>
              <a:rPr lang="en-US" dirty="0"/>
              <a:t>Used” paragraphs </a:t>
            </a:r>
            <a:r>
              <a:rPr lang="en-US" dirty="0" smtClean="0"/>
              <a:t>incorporated within “Scope”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Preface is being developed</a:t>
            </a:r>
          </a:p>
          <a:p>
            <a:pPr marL="347472" lvl="1" indent="0">
              <a:buNone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733800" cy="228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391400" cy="400050"/>
          </a:xfrm>
        </p:spPr>
        <p:txBody>
          <a:bodyPr/>
          <a:lstStyle/>
          <a:p>
            <a:r>
              <a:rPr lang="en-US" sz="3200" dirty="0" smtClean="0"/>
              <a:t>Overview of changes since April 2015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6977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Task Force is keeping a list of such matters</a:t>
            </a:r>
          </a:p>
          <a:p>
            <a:r>
              <a:rPr lang="en-US" dirty="0" smtClean="0">
                <a:latin typeface="Arial" charset="0"/>
              </a:rPr>
              <a:t>“Half Requirements”</a:t>
            </a:r>
          </a:p>
          <a:p>
            <a:pPr lvl="1"/>
            <a:r>
              <a:rPr lang="en-US" dirty="0" smtClean="0">
                <a:latin typeface="Arial" charset="0"/>
              </a:rPr>
              <a:t>Statements which are not phrased as “shall” statements</a:t>
            </a:r>
          </a:p>
          <a:p>
            <a:pPr lvl="1"/>
            <a:r>
              <a:rPr lang="en-US" dirty="0" smtClean="0">
                <a:latin typeface="Arial" charset="0"/>
              </a:rPr>
              <a:t>Currently in guidance sections of Draft Restructured Code</a:t>
            </a:r>
          </a:p>
          <a:p>
            <a:pPr lvl="2"/>
            <a:r>
              <a:rPr lang="en-US" dirty="0" smtClean="0">
                <a:latin typeface="Arial" charset="0"/>
              </a:rPr>
              <a:t>Should they be retained in guidance?</a:t>
            </a:r>
          </a:p>
          <a:p>
            <a:pPr lvl="2"/>
            <a:r>
              <a:rPr lang="en-US" dirty="0" smtClean="0">
                <a:latin typeface="Arial" charset="0"/>
              </a:rPr>
              <a:t>If so, should additional guidance be provided to facilitate the exercise of professional judgment?</a:t>
            </a:r>
          </a:p>
          <a:p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581400" cy="228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391400" cy="400050"/>
          </a:xfrm>
        </p:spPr>
        <p:txBody>
          <a:bodyPr/>
          <a:lstStyle/>
          <a:p>
            <a:r>
              <a:rPr lang="en-US" sz="3200" dirty="0" smtClean="0"/>
              <a:t>Matters for Board Attention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1708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/>
              <a:t>Advance input helpful; TF has and will consider it</a:t>
            </a:r>
          </a:p>
          <a:p>
            <a:r>
              <a:rPr lang="en-US" dirty="0" smtClean="0"/>
              <a:t>Clarity and other </a:t>
            </a:r>
            <a:r>
              <a:rPr lang="en-US" dirty="0" err="1" smtClean="0"/>
              <a:t>wordsmithing</a:t>
            </a:r>
            <a:r>
              <a:rPr lang="en-US" dirty="0" smtClean="0"/>
              <a:t> offline</a:t>
            </a:r>
            <a:endParaRPr lang="en-US" dirty="0"/>
          </a:p>
          <a:p>
            <a:r>
              <a:rPr lang="en-US" dirty="0" smtClean="0"/>
              <a:t>Areas of the extant Code that are not robust flagged</a:t>
            </a:r>
          </a:p>
          <a:p>
            <a:r>
              <a:rPr lang="en-US" dirty="0" smtClean="0"/>
              <a:t>Glossary to be addressed in the next tranche</a:t>
            </a:r>
          </a:p>
          <a:p>
            <a:r>
              <a:rPr lang="en-US" dirty="0" smtClean="0"/>
              <a:t>Mapping supplemented by concordance</a:t>
            </a:r>
          </a:p>
          <a:p>
            <a:r>
              <a:rPr lang="en-US" dirty="0" smtClean="0"/>
              <a:t>Projects in progress (e.g. NOCLAR) not reflected in draft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733800" cy="228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391400" cy="400050"/>
          </a:xfrm>
        </p:spPr>
        <p:txBody>
          <a:bodyPr/>
          <a:lstStyle/>
          <a:p>
            <a:r>
              <a:rPr lang="en-US" sz="3200" dirty="0" smtClean="0"/>
              <a:t>Advance input received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0312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</a:rPr>
              <a:t>Chance to fundamentally enhance user </a:t>
            </a: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experience</a:t>
            </a:r>
            <a:endParaRPr lang="en-US" dirty="0" smtClean="0"/>
          </a:p>
          <a:p>
            <a:r>
              <a:rPr lang="en-US" dirty="0" smtClean="0"/>
              <a:t>Components </a:t>
            </a:r>
          </a:p>
          <a:p>
            <a:pPr lvl="1"/>
            <a:r>
              <a:rPr lang="en-US" dirty="0" smtClean="0"/>
              <a:t>Preface,</a:t>
            </a:r>
            <a:r>
              <a:rPr lang="en-US" dirty="0"/>
              <a:t> </a:t>
            </a:r>
            <a:r>
              <a:rPr lang="en-US" dirty="0" smtClean="0"/>
              <a:t>How to use this Code, Structure and Application</a:t>
            </a:r>
            <a:endParaRPr lang="en-US" dirty="0"/>
          </a:p>
          <a:p>
            <a:r>
              <a:rPr lang="en-US" dirty="0" smtClean="0"/>
              <a:t>Explain PAIB, PAPP and Audit</a:t>
            </a:r>
          </a:p>
          <a:p>
            <a:r>
              <a:rPr lang="en-US" dirty="0" smtClean="0"/>
              <a:t>Link independence to objectivity</a:t>
            </a:r>
          </a:p>
          <a:p>
            <a:r>
              <a:rPr lang="en-US" dirty="0" smtClean="0"/>
              <a:t>Clarify status of guidance</a:t>
            </a:r>
          </a:p>
          <a:p>
            <a:pPr lvl="1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733800" cy="228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391400" cy="400050"/>
          </a:xfrm>
        </p:spPr>
        <p:txBody>
          <a:bodyPr/>
          <a:lstStyle/>
          <a:p>
            <a:r>
              <a:rPr lang="en-US" sz="3200" dirty="0" smtClean="0"/>
              <a:t>Preface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6962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(2-B) Linking Public Interest to Fundamental Principles</a:t>
            </a:r>
          </a:p>
          <a:p>
            <a:r>
              <a:rPr lang="en-US" dirty="0" smtClean="0"/>
              <a:t>(2-B) Fundamental Principles and Conceptual Framework</a:t>
            </a:r>
          </a:p>
          <a:p>
            <a:r>
              <a:rPr lang="en-US" dirty="0" smtClean="0"/>
              <a:t>(2-D) Flow of materials</a:t>
            </a:r>
          </a:p>
          <a:p>
            <a:r>
              <a:rPr lang="en-US" dirty="0" smtClean="0"/>
              <a:t>(2-D) Emphasizing the Conceptual Framework</a:t>
            </a:r>
          </a:p>
          <a:p>
            <a:r>
              <a:rPr lang="en-US" dirty="0" smtClean="0"/>
              <a:t>(2-F) Firm and Network Firm</a:t>
            </a:r>
          </a:p>
          <a:p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Restructured Code – Input Highlights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257867"/>
      </p:ext>
    </p:extLst>
  </p:cSld>
  <p:clrMapOvr>
    <a:masterClrMapping/>
  </p:clrMapOvr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4042015 IESBA - Structure - Don Thomson_draft 1" id="{05828D31-17F9-40C8-8B99-979CA3D06691}" vid="{8228DAAA-5973-4E8B-AE9A-0B72767F3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14042015 IESBA - Structure - Don Thomson_draft 1</Template>
  <TotalTime>876</TotalTime>
  <Words>389</Words>
  <Application>Microsoft Office PowerPoint</Application>
  <PresentationFormat>On-screen Show (16:9)</PresentationFormat>
  <Paragraphs>72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Structure of the Code</vt:lpstr>
      <vt:lpstr>Background</vt:lpstr>
      <vt:lpstr>Objectives</vt:lpstr>
      <vt:lpstr>Consultation</vt:lpstr>
      <vt:lpstr>Overview of changes since April 2015</vt:lpstr>
      <vt:lpstr>Matters for Board Attention</vt:lpstr>
      <vt:lpstr>Advance input received</vt:lpstr>
      <vt:lpstr>Preface</vt:lpstr>
      <vt:lpstr>Draft Restructured Code – Input Highlights</vt:lpstr>
      <vt:lpstr>Forward timeline (tentative) 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 of the Code</dc:title>
  <dc:creator>Louisa Stevens</dc:creator>
  <cp:lastModifiedBy>Asteway Tilahun</cp:lastModifiedBy>
  <cp:revision>36</cp:revision>
  <cp:lastPrinted>2015-06-28T23:07:54Z</cp:lastPrinted>
  <dcterms:created xsi:type="dcterms:W3CDTF">2015-04-02T02:13:05Z</dcterms:created>
  <dcterms:modified xsi:type="dcterms:W3CDTF">2015-06-29T11:45:11Z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-925924489</vt:i4>
  </property>
  <property fmtid="{D5CDD505-2E9C-101B-9397-08002B2CF9AE}" pid="3" name="_NewReviewCycle">
    <vt:lpwstr/>
  </property>
  <property fmtid="{D5CDD505-2E9C-101B-9397-08002B2CF9AE}" pid="4" name="_EmailSubject">
    <vt:lpwstr>REVISED  IESBA - Structure - Don Thomson.pptx</vt:lpwstr>
  </property>
  <property fmtid="{D5CDD505-2E9C-101B-9397-08002B2CF9AE}" pid="5" name="_AuthorEmail">
    <vt:lpwstr>Don.Thomson@ca.gt.com</vt:lpwstr>
  </property>
  <property fmtid="{D5CDD505-2E9C-101B-9397-08002B2CF9AE}" pid="6" name="_AuthorEmailDisplayName">
    <vt:lpwstr>Thomson, Don</vt:lpwstr>
  </property>
  <property fmtid="{D5CDD505-2E9C-101B-9397-08002B2CF9AE}" pid="7" name="_PreviousAdHocReviewCycleID">
    <vt:i4>1020355852</vt:i4>
  </property>
</Properties>
</file>