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1"/>
  </p:notesMasterIdLst>
  <p:handoutMasterIdLst>
    <p:handoutMasterId r:id="rId22"/>
  </p:handoutMasterIdLst>
  <p:sldIdLst>
    <p:sldId id="298" r:id="rId2"/>
    <p:sldId id="301" r:id="rId3"/>
    <p:sldId id="332" r:id="rId4"/>
    <p:sldId id="333" r:id="rId5"/>
    <p:sldId id="343" r:id="rId6"/>
    <p:sldId id="304" r:id="rId7"/>
    <p:sldId id="309" r:id="rId8"/>
    <p:sldId id="345" r:id="rId9"/>
    <p:sldId id="335" r:id="rId10"/>
    <p:sldId id="336" r:id="rId11"/>
    <p:sldId id="337" r:id="rId12"/>
    <p:sldId id="338" r:id="rId13"/>
    <p:sldId id="306" r:id="rId14"/>
    <p:sldId id="339" r:id="rId15"/>
    <p:sldId id="340" r:id="rId16"/>
    <p:sldId id="341" r:id="rId17"/>
    <p:sldId id="342" r:id="rId18"/>
    <p:sldId id="323" r:id="rId19"/>
    <p:sldId id="324" r:id="rId20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orbea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AC03096B-39B0-455D-B08D-D3F2E84CA8F2}" type="datetimeFigureOut">
              <a:rPr lang="en-US" smtClean="0"/>
              <a:t>6/29/2015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1E81BA86-FF80-4CAB-AFE2-A8270B90C0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41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36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62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0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83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7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12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53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12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5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305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5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8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4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200" b="1" dirty="0" smtClean="0">
                <a:latin typeface="Arial" charset="0"/>
              </a:rPr>
              <a:t>Marisa Orbea, </a:t>
            </a:r>
          </a:p>
          <a:p>
            <a:pPr marL="231775" indent="-231775"/>
            <a:r>
              <a:rPr lang="en-US" sz="2200" b="1" dirty="0" smtClean="0">
                <a:latin typeface="Arial" charset="0"/>
              </a:rPr>
              <a:t>Task Force Chair</a:t>
            </a:r>
          </a:p>
          <a:p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Meeting</a:t>
            </a:r>
          </a:p>
          <a:p>
            <a:r>
              <a:rPr lang="en-US" sz="1800" b="1" dirty="0" smtClean="0">
                <a:latin typeface="Arial" charset="0"/>
              </a:rPr>
              <a:t>June 29-30/1 July, 2015</a:t>
            </a:r>
          </a:p>
          <a:p>
            <a:r>
              <a:rPr lang="en-US" sz="1800" b="1" dirty="0" smtClean="0">
                <a:latin typeface="Arial" charset="0"/>
              </a:rPr>
              <a:t>New York, USA </a:t>
            </a:r>
          </a:p>
        </p:txBody>
      </p:sp>
    </p:spTree>
    <p:extLst>
      <p:ext uri="{BB962C8B-B14F-4D97-AF65-F5344CB8AC3E}">
        <p14:creationId xmlns:p14="http://schemas.microsoft.com/office/powerpoint/2010/main" val="48415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Addresses regulatory </a:t>
            </a:r>
            <a:r>
              <a:rPr lang="en-US" sz="2200" dirty="0"/>
              <a:t>c</a:t>
            </a:r>
            <a:r>
              <a:rPr lang="en-US" sz="2200" dirty="0" smtClean="0"/>
              <a:t>oncerns about EQCR having same cooling-off period as EP, at least in respect of listed entities</a:t>
            </a:r>
          </a:p>
          <a:p>
            <a:r>
              <a:rPr lang="en-US" sz="2200" dirty="0"/>
              <a:t>Consistent with ISQC 1 </a:t>
            </a:r>
            <a:r>
              <a:rPr lang="en-US" sz="2200" dirty="0" smtClean="0"/>
              <a:t>which requires an EQCR on audits of listed </a:t>
            </a:r>
            <a:r>
              <a:rPr lang="en-US" sz="2200" dirty="0"/>
              <a:t>entities</a:t>
            </a:r>
          </a:p>
          <a:p>
            <a:r>
              <a:rPr lang="en-US" sz="2200" dirty="0" smtClean="0"/>
              <a:t>Consistent with CAG suggestion about splitting requirements between listed and unlisted</a:t>
            </a:r>
          </a:p>
          <a:p>
            <a:r>
              <a:rPr lang="en-US" sz="2200" dirty="0" smtClean="0"/>
              <a:t>Addresses some of SMPC concerns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EQCR – How it Addresses Stakeholder Feedback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Retains current requirements for KAPs other than EP for audits of non-listed PIEs</a:t>
            </a:r>
          </a:p>
          <a:p>
            <a:r>
              <a:rPr lang="en-US" sz="2200" dirty="0" smtClean="0"/>
              <a:t>Increases complexity of application for jurisdictions that do not  currently mandate 5-yr cooling off for EQCRs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EQCR – </a:t>
            </a:r>
            <a:br>
              <a:rPr lang="en-US" dirty="0" smtClean="0"/>
            </a:br>
            <a:r>
              <a:rPr lang="en-US" dirty="0" smtClean="0"/>
              <a:t>Other comments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962150"/>
            <a:ext cx="8458200" cy="1447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Further consideration of the issues arising from the ED discussed by the Board in April 2015 Recognizing Jurisdictional Provisions</a:t>
            </a:r>
          </a:p>
          <a:p>
            <a:pPr marL="0" indent="0" algn="ctr">
              <a:spcBef>
                <a:spcPts val="1200"/>
              </a:spcBef>
              <a:buNone/>
            </a:pPr>
            <a:endParaRPr lang="en-US" sz="2800" b="1" dirty="0"/>
          </a:p>
          <a:p>
            <a:pPr marL="0" indent="0" algn="ctr">
              <a:spcBef>
                <a:spcPts val="1200"/>
              </a:spcBef>
              <a:buNone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9506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ED proposed increase in cooling-off period for EP to 5 years </a:t>
            </a:r>
            <a:endParaRPr lang="en-US" sz="2200" dirty="0"/>
          </a:p>
          <a:p>
            <a:r>
              <a:rPr lang="en-US" sz="2200" dirty="0" smtClean="0"/>
              <a:t>Many agreed 2 </a:t>
            </a:r>
            <a:r>
              <a:rPr lang="en-US" sz="2200" dirty="0"/>
              <a:t>y</a:t>
            </a:r>
            <a:r>
              <a:rPr lang="en-US" sz="2200" dirty="0" smtClean="0"/>
              <a:t>ears is too short but majority did not support increase to 5 years</a:t>
            </a:r>
          </a:p>
          <a:p>
            <a:r>
              <a:rPr lang="en-US" sz="2200" dirty="0" smtClean="0"/>
              <a:t>Majority of Board supported proposal</a:t>
            </a:r>
            <a:r>
              <a:rPr lang="en-US" sz="2200" dirty="0"/>
              <a:t> </a:t>
            </a:r>
            <a:r>
              <a:rPr lang="en-US" sz="2200" dirty="0" smtClean="0"/>
              <a:t>but asked TF to consider jurisdictional alternative</a:t>
            </a:r>
          </a:p>
          <a:p>
            <a:r>
              <a:rPr lang="en-US" sz="2200" dirty="0" smtClean="0"/>
              <a:t>Board did not support TF’s initial proposal allowing exemption </a:t>
            </a:r>
          </a:p>
          <a:p>
            <a:pPr lvl="1"/>
            <a:r>
              <a:rPr lang="en-US" sz="1800" dirty="0" smtClean="0"/>
              <a:t>Where time-on period for a KAP serving on a PIE is shorter than 7yrs</a:t>
            </a:r>
          </a:p>
          <a:p>
            <a:pPr lvl="1"/>
            <a:r>
              <a:rPr lang="en-US" sz="1800" dirty="0" smtClean="0"/>
              <a:t>Where mandatory firm rotation is required in addition to rotation of KAPs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EP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9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Took into account views of</a:t>
            </a:r>
          </a:p>
          <a:p>
            <a:pPr lvl="1"/>
            <a:r>
              <a:rPr lang="en-US" sz="1800" dirty="0" smtClean="0"/>
              <a:t>Board members</a:t>
            </a:r>
          </a:p>
          <a:p>
            <a:pPr lvl="1"/>
            <a:r>
              <a:rPr lang="en-US" sz="1800" dirty="0" smtClean="0"/>
              <a:t>IESBA CAG</a:t>
            </a:r>
          </a:p>
          <a:p>
            <a:pPr lvl="1"/>
            <a:r>
              <a:rPr lang="en-US" sz="1800" dirty="0" smtClean="0"/>
              <a:t>NSS</a:t>
            </a:r>
          </a:p>
          <a:p>
            <a:pPr lvl="1"/>
            <a:r>
              <a:rPr lang="en-US" sz="1800" dirty="0" smtClean="0"/>
              <a:t>IFAC SMPC</a:t>
            </a:r>
          </a:p>
          <a:p>
            <a:r>
              <a:rPr lang="en-US" sz="2200" dirty="0" smtClean="0"/>
              <a:t>Letter from FEE asking for</a:t>
            </a:r>
          </a:p>
          <a:p>
            <a:pPr lvl="1"/>
            <a:r>
              <a:rPr lang="en-US" sz="1800" dirty="0" smtClean="0"/>
              <a:t>Holistic approach</a:t>
            </a:r>
          </a:p>
          <a:p>
            <a:pPr lvl="1"/>
            <a:r>
              <a:rPr lang="en-US" sz="1800" dirty="0" smtClean="0"/>
              <a:t>IESBA should not undermine robust jurisdictional alternatives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dirty="0" smtClean="0"/>
              <a:t>Task Force Consideration of Alternative Provisions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1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Many different approaches to partner rotation</a:t>
            </a:r>
          </a:p>
          <a:p>
            <a:pPr lvl="1"/>
            <a:r>
              <a:rPr lang="en-US" sz="1800" dirty="0" smtClean="0"/>
              <a:t>Needs of different jurisdictions and their development over time</a:t>
            </a:r>
          </a:p>
          <a:p>
            <a:r>
              <a:rPr lang="en-US" sz="2200" dirty="0" smtClean="0"/>
              <a:t>ED respondents concerned over interaction with local requirements</a:t>
            </a:r>
          </a:p>
          <a:p>
            <a:r>
              <a:rPr lang="en-US" sz="2200" dirty="0" smtClean="0"/>
              <a:t>Unintended consequences making requirements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tricter than Code in local jurisdictions</a:t>
            </a:r>
          </a:p>
          <a:p>
            <a:pPr lvl="1"/>
            <a:r>
              <a:rPr lang="en-US" sz="1800" dirty="0" smtClean="0"/>
              <a:t>Too complicated to interpret and apply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772400" cy="40005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Task Force Consideration of Alternative </a:t>
            </a:r>
            <a:r>
              <a:rPr lang="en-US" dirty="0" smtClean="0">
                <a:solidFill>
                  <a:srgbClr val="FFFFFF"/>
                </a:solidFill>
              </a:rPr>
              <a:t>Provisions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(Continued)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4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80" y="587213"/>
            <a:ext cx="7543800" cy="400050"/>
          </a:xfrm>
        </p:spPr>
        <p:txBody>
          <a:bodyPr/>
          <a:lstStyle/>
          <a:p>
            <a:r>
              <a:rPr lang="en-US" dirty="0"/>
              <a:t>Length of Cooling-Off P</a:t>
            </a:r>
            <a:r>
              <a:rPr lang="en-US" dirty="0" smtClean="0"/>
              <a:t>eriod for EP – </a:t>
            </a:r>
            <a:br>
              <a:rPr lang="en-US" dirty="0" smtClean="0"/>
            </a:br>
            <a:r>
              <a:rPr lang="en-US" dirty="0" smtClean="0"/>
              <a:t>Revised Proposal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81000" y="1345876"/>
            <a:ext cx="8464498" cy="305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No longer open-ended</a:t>
            </a:r>
            <a:endParaRPr lang="en-US" sz="2200" dirty="0"/>
          </a:p>
          <a:p>
            <a:r>
              <a:rPr lang="en-US" sz="2200" dirty="0"/>
              <a:t>Not trying to deal with “equivalence”</a:t>
            </a:r>
          </a:p>
          <a:p>
            <a:r>
              <a:rPr lang="en-US" sz="2200" dirty="0"/>
              <a:t>Recognizes different combinations of requirements</a:t>
            </a:r>
          </a:p>
          <a:p>
            <a:r>
              <a:rPr lang="en-US" sz="2200" dirty="0"/>
              <a:t>Limited specific </a:t>
            </a:r>
            <a:r>
              <a:rPr lang="en-US" sz="2200" dirty="0" smtClean="0"/>
              <a:t>alternative </a:t>
            </a:r>
            <a:r>
              <a:rPr lang="en-US" sz="2200" dirty="0"/>
              <a:t>to 5-yr cooling-off </a:t>
            </a:r>
            <a:r>
              <a:rPr lang="en-US" sz="2200" dirty="0" smtClean="0"/>
              <a:t>period for EP, while still setting </a:t>
            </a:r>
            <a:r>
              <a:rPr lang="en-US" sz="2200" dirty="0"/>
              <a:t>a </a:t>
            </a:r>
            <a:r>
              <a:rPr lang="en-US" sz="2200" dirty="0" smtClean="0"/>
              <a:t>minimum baseline of 3 years</a:t>
            </a:r>
            <a:endParaRPr lang="en-US" sz="2200" dirty="0"/>
          </a:p>
          <a:p>
            <a:r>
              <a:rPr lang="en-US" sz="2200" dirty="0" smtClean="0"/>
              <a:t>All other long association requirements continue to apply to all PIE audits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3564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80" y="587213"/>
            <a:ext cx="7543800" cy="400050"/>
          </a:xfrm>
        </p:spPr>
        <p:txBody>
          <a:bodyPr/>
          <a:lstStyle/>
          <a:p>
            <a:r>
              <a:rPr lang="en-US" dirty="0"/>
              <a:t>Length of Cooling-Off P</a:t>
            </a:r>
            <a:r>
              <a:rPr lang="en-US" dirty="0" smtClean="0"/>
              <a:t>eriod for EP – </a:t>
            </a:r>
            <a:br>
              <a:rPr lang="en-US" dirty="0" smtClean="0"/>
            </a:br>
            <a:r>
              <a:rPr lang="en-US" dirty="0" smtClean="0"/>
              <a:t>Revised Proposal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52400" y="1345876"/>
            <a:ext cx="8464498" cy="305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One specific alternative if jurisdictional or legislative body following due process/based on local circumstances determines</a:t>
            </a:r>
          </a:p>
          <a:p>
            <a:pPr lvl="1"/>
            <a:r>
              <a:rPr lang="en-US" sz="1800" dirty="0">
                <a:cs typeface="ＭＳ Ｐゴシック" charset="0"/>
              </a:rPr>
              <a:t>EP serves a time on period shorter than 7-years or</a:t>
            </a:r>
          </a:p>
          <a:p>
            <a:pPr lvl="1"/>
            <a:r>
              <a:rPr lang="en-US" sz="1800" dirty="0">
                <a:cs typeface="ＭＳ Ｐゴシック" charset="0"/>
              </a:rPr>
              <a:t>Has implemented mandatory firm rotation in addition to KAP rotation</a:t>
            </a:r>
          </a:p>
          <a:p>
            <a:pPr lvl="1"/>
            <a:r>
              <a:rPr lang="en-US" sz="1800" dirty="0">
                <a:cs typeface="ＭＳ Ｐゴシック" charset="0"/>
              </a:rPr>
              <a:t>Requirements must be in law or regulation</a:t>
            </a:r>
          </a:p>
          <a:p>
            <a:pPr marL="338328"/>
            <a:r>
              <a:rPr lang="en-US" sz="2200" dirty="0"/>
              <a:t>If the above </a:t>
            </a:r>
            <a:r>
              <a:rPr lang="en-US" sz="2200" dirty="0" smtClean="0"/>
              <a:t>apply, </a:t>
            </a:r>
            <a:r>
              <a:rPr lang="en-US" sz="2200" dirty="0"/>
              <a:t>EP </a:t>
            </a:r>
            <a:r>
              <a:rPr lang="en-US" sz="2200" dirty="0" smtClean="0"/>
              <a:t>can cool-off </a:t>
            </a:r>
            <a:r>
              <a:rPr lang="en-US" sz="2200" dirty="0"/>
              <a:t>for a minimum of 3 years</a:t>
            </a:r>
          </a:p>
          <a:p>
            <a:pPr marL="690372" lvl="1"/>
            <a:r>
              <a:rPr lang="en-US" sz="1800" dirty="0">
                <a:cs typeface="ＭＳ Ｐゴシック" charset="0"/>
              </a:rPr>
              <a:t>Specific </a:t>
            </a:r>
            <a:r>
              <a:rPr lang="en-US" sz="1800" dirty="0" smtClean="0">
                <a:cs typeface="ＭＳ Ｐゴシック" charset="0"/>
              </a:rPr>
              <a:t>and limited alternative </a:t>
            </a:r>
            <a:r>
              <a:rPr lang="en-US" sz="1800" dirty="0">
                <a:cs typeface="ＭＳ Ｐゴシック" charset="0"/>
              </a:rPr>
              <a:t>– not an exception</a:t>
            </a:r>
          </a:p>
          <a:p>
            <a:pPr marL="342900" lvl="1" indent="0"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endParaRPr lang="en-US" sz="2000" kern="0" dirty="0" smtClean="0">
              <a:solidFill>
                <a:srgbClr val="000000"/>
              </a:solidFill>
            </a:endParaRPr>
          </a:p>
          <a:p>
            <a:pPr lvl="1"/>
            <a:endParaRPr lang="en-US" sz="12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sz="2200" dirty="0" smtClean="0"/>
              <a:t>Liaison with IAASB continues regarding:</a:t>
            </a:r>
          </a:p>
          <a:p>
            <a:pPr lvl="1"/>
            <a:r>
              <a:rPr lang="en-US" sz="1800" dirty="0" smtClean="0"/>
              <a:t>Adjustment to ISQC 1 to address issue of KAP moving directly from  EP role</a:t>
            </a:r>
          </a:p>
          <a:p>
            <a:pPr lvl="1"/>
            <a:r>
              <a:rPr lang="en-US" sz="1800" dirty="0" smtClean="0"/>
              <a:t>The Role of Professional Skepticism</a:t>
            </a:r>
          </a:p>
          <a:p>
            <a:r>
              <a:rPr lang="en-US" sz="2200" dirty="0" smtClean="0"/>
              <a:t>Corresponding adjustments to Section 291 prepared but not presented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Matters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6595589"/>
              </p:ext>
            </p:extLst>
          </p:nvPr>
        </p:nvGraphicFramePr>
        <p:xfrm>
          <a:off x="344474" y="1352549"/>
          <a:ext cx="8494726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526"/>
                <a:gridCol w="2209800"/>
                <a:gridCol w="3581400"/>
              </a:tblGrid>
              <a:tr h="4192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 proposal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Respondents 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Board’s tentative</a:t>
                      </a:r>
                      <a:r>
                        <a:rPr lang="en-US" sz="1600" baseline="0" dirty="0" smtClean="0"/>
                        <a:t> view at April 2015 meeting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7-yr time-on for all KAPs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</a:t>
                      </a:r>
                      <a:r>
                        <a:rPr lang="en-US" sz="1600" baseline="0" dirty="0" smtClean="0"/>
                        <a:t>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30480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5-yr</a:t>
                      </a:r>
                      <a:r>
                        <a:rPr lang="en-US" sz="1600" baseline="0" dirty="0" smtClean="0"/>
                        <a:t> cooling-off for 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Majority</a:t>
                      </a:r>
                      <a:r>
                        <a:rPr lang="en-US" sz="1600" baseline="0" dirty="0" smtClean="0"/>
                        <a:t> did not support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Continued support but consider recognizing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jurisdiction rules</a:t>
                      </a:r>
                      <a:endParaRPr lang="en-US" sz="1600" dirty="0"/>
                    </a:p>
                  </a:txBody>
                  <a:tcPr/>
                </a:tc>
              </a:tr>
              <a:tr h="4633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2-yr</a:t>
                      </a:r>
                      <a:r>
                        <a:rPr lang="en-US" sz="1600" baseline="0" dirty="0" smtClean="0"/>
                        <a:t> cooling-off for other KAPs (inc EQCR)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 but consider PIOB Observer’s remarks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yrs off applies</a:t>
                      </a:r>
                      <a:r>
                        <a:rPr lang="en-US" sz="1600" baseline="0" dirty="0" smtClean="0"/>
                        <a:t> all PIEs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yrs off if</a:t>
                      </a:r>
                      <a:r>
                        <a:rPr lang="en-US" sz="1600" baseline="0" dirty="0" smtClean="0"/>
                        <a:t> only 1 yr 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General disagreement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Support for </a:t>
                      </a:r>
                      <a:r>
                        <a:rPr lang="en-US" sz="1600" baseline="0" dirty="0" smtClean="0"/>
                        <a:t>new proposal</a:t>
                      </a:r>
                      <a:r>
                        <a:rPr lang="en-US" sz="1600" dirty="0" smtClean="0"/>
                        <a:t>&gt;4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yrs</a:t>
                      </a:r>
                      <a:r>
                        <a:rPr lang="en-US" sz="1600" baseline="0" dirty="0" smtClean="0"/>
                        <a:t> or 2 of last 3 as EP: 5yrs off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– Rotation </a:t>
            </a:r>
            <a:r>
              <a:rPr lang="en-US" dirty="0"/>
              <a:t>of KAPs on the Audit of </a:t>
            </a:r>
            <a:r>
              <a:rPr lang="en-US" dirty="0" smtClean="0"/>
              <a:t>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3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762081"/>
              </p:ext>
            </p:extLst>
          </p:nvPr>
        </p:nvGraphicFramePr>
        <p:xfrm>
          <a:off x="344474" y="1352549"/>
          <a:ext cx="8229600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326"/>
                <a:gridCol w="2438400"/>
                <a:gridCol w="2782874"/>
              </a:tblGrid>
              <a:tr h="5482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 proposal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Respondents 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Board’s tentative</a:t>
                      </a:r>
                      <a:r>
                        <a:rPr lang="en-US" sz="1600" baseline="0" dirty="0" smtClean="0"/>
                        <a:t> view at April 2015 meeting</a:t>
                      </a:r>
                      <a:endParaRPr lang="en-US" sz="1600" dirty="0"/>
                    </a:p>
                  </a:txBody>
                  <a:tcPr/>
                </a:tc>
              </a:tr>
              <a:tr h="31740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Additional KAP restrictions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Evenly balanced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Continued</a:t>
                      </a:r>
                      <a:r>
                        <a:rPr lang="en-US" sz="1800" baseline="0" dirty="0" smtClean="0"/>
                        <a:t> Support</a:t>
                      </a:r>
                      <a:endParaRPr lang="en-US" sz="1800" dirty="0"/>
                    </a:p>
                  </a:txBody>
                  <a:tcPr/>
                </a:tc>
              </a:tr>
              <a:tr h="38100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Limited Consultation former EP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On balance supported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Continued Support</a:t>
                      </a:r>
                      <a:endParaRPr lang="en-US" sz="1800" dirty="0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Concurrence with TCWG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General support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Continued</a:t>
                      </a:r>
                      <a:r>
                        <a:rPr lang="en-US" sz="1800" baseline="0" dirty="0" smtClean="0"/>
                        <a:t> Support</a:t>
                      </a:r>
                      <a:endParaRPr lang="en-US" sz="1800" dirty="0"/>
                    </a:p>
                  </a:txBody>
                  <a:tcPr/>
                </a:tc>
              </a:tr>
              <a:tr h="31740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Enhancements to GP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Most supported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Continued</a:t>
                      </a:r>
                      <a:r>
                        <a:rPr lang="en-US" sz="1800" baseline="0" dirty="0" smtClean="0"/>
                        <a:t> Support</a:t>
                      </a:r>
                      <a:endParaRPr lang="en-US" sz="1800" dirty="0"/>
                    </a:p>
                  </a:txBody>
                  <a:tcPr/>
                </a:tc>
              </a:tr>
              <a:tr h="37481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EP becoming EQCR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New issue – not in 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TF liaising with IAASB WG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– Rotation </a:t>
            </a:r>
            <a:r>
              <a:rPr lang="en-US" dirty="0"/>
              <a:t>of KAPs on the Audit of </a:t>
            </a:r>
            <a:r>
              <a:rPr lang="en-US" dirty="0" smtClean="0"/>
              <a:t>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69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04950"/>
            <a:ext cx="8464498" cy="2895600"/>
          </a:xfrm>
        </p:spPr>
        <p:txBody>
          <a:bodyPr/>
          <a:lstStyle/>
          <a:p>
            <a:r>
              <a:rPr lang="en-US" sz="2200" dirty="0" smtClean="0"/>
              <a:t>IFAC SMPC </a:t>
            </a:r>
          </a:p>
          <a:p>
            <a:pPr lvl="1"/>
            <a:r>
              <a:rPr lang="en-US" sz="1800" dirty="0" smtClean="0"/>
              <a:t>Support alternative approach to allow local compliance</a:t>
            </a:r>
          </a:p>
          <a:p>
            <a:pPr lvl="1"/>
            <a:r>
              <a:rPr lang="en-US" sz="1800" dirty="0" smtClean="0"/>
              <a:t>Supports application to just listed entities or even reconsideration of 7/3</a:t>
            </a:r>
          </a:p>
          <a:p>
            <a:pPr lvl="1"/>
            <a:r>
              <a:rPr lang="en-US" sz="1800" dirty="0" smtClean="0"/>
              <a:t>Concern about SMPs in jurisdictions where there a many PIEs and regarding the proposed restrictions</a:t>
            </a:r>
            <a:endParaRPr lang="en-US" sz="2200" dirty="0" smtClean="0"/>
          </a:p>
          <a:p>
            <a:r>
              <a:rPr lang="en-US" sz="2200" dirty="0" smtClean="0"/>
              <a:t>Letter from FEE considered later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Feedback from Stakeholders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29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04950"/>
            <a:ext cx="8464498" cy="2895600"/>
          </a:xfrm>
        </p:spPr>
        <p:txBody>
          <a:bodyPr/>
          <a:lstStyle/>
          <a:p>
            <a:r>
              <a:rPr lang="en-US" dirty="0" smtClean="0"/>
              <a:t>National Standard Setters</a:t>
            </a:r>
          </a:p>
          <a:p>
            <a:pPr lvl="1"/>
            <a:r>
              <a:rPr lang="en-US" dirty="0" smtClean="0"/>
              <a:t>Some concern about extension of EP cooling-off from 2 yrs to 5 </a:t>
            </a:r>
          </a:p>
          <a:p>
            <a:pPr lvl="1"/>
            <a:r>
              <a:rPr lang="en-US" dirty="0" smtClean="0"/>
              <a:t>Impact on SMPs / market competition / </a:t>
            </a:r>
            <a:r>
              <a:rPr lang="en-US" dirty="0"/>
              <a:t>l</a:t>
            </a:r>
            <a:r>
              <a:rPr lang="en-US" dirty="0" smtClean="0"/>
              <a:t>ack of empirical evidence</a:t>
            </a:r>
          </a:p>
          <a:p>
            <a:pPr lvl="1"/>
            <a:r>
              <a:rPr lang="en-US" dirty="0" smtClean="0"/>
              <a:t>Suggested alternative minimum cooling-off period of three years</a:t>
            </a:r>
          </a:p>
          <a:p>
            <a:pPr lvl="1"/>
            <a:r>
              <a:rPr lang="en-US" dirty="0" smtClean="0"/>
              <a:t>Others highlighted the “fresh look”, importance to investors</a:t>
            </a:r>
          </a:p>
          <a:p>
            <a:pPr lvl="1"/>
            <a:r>
              <a:rPr lang="en-US" dirty="0" smtClean="0"/>
              <a:t>Possibility of flexibility with concurrence of TCWG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Feedback from Stakeholders (continued)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6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962150"/>
            <a:ext cx="8458200" cy="1447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Further consideration of the issues arising from the ED discussed by the Board in April 2015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EQCR</a:t>
            </a:r>
          </a:p>
        </p:txBody>
      </p:sp>
    </p:spTree>
    <p:extLst>
      <p:ext uri="{BB962C8B-B14F-4D97-AF65-F5344CB8AC3E}">
        <p14:creationId xmlns:p14="http://schemas.microsoft.com/office/powerpoint/2010/main" val="39005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534400" cy="3200400"/>
          </a:xfrm>
        </p:spPr>
        <p:txBody>
          <a:bodyPr/>
          <a:lstStyle/>
          <a:p>
            <a:r>
              <a:rPr lang="en-US" sz="2200" dirty="0" smtClean="0"/>
              <a:t>ED proposed that the cooling-off period for KAPs (inc EQCR) other than the EP remain at 2 years</a:t>
            </a:r>
          </a:p>
          <a:p>
            <a:r>
              <a:rPr lang="en-US" sz="2200" dirty="0" smtClean="0"/>
              <a:t>Most respondents supported</a:t>
            </a:r>
            <a:endParaRPr lang="en-US" sz="2200" dirty="0"/>
          </a:p>
          <a:p>
            <a:r>
              <a:rPr lang="en-US" sz="2200" dirty="0" smtClean="0"/>
              <a:t>Some respondents did not support indicating the same cooling- off period should apply to the EQCR as the EP</a:t>
            </a:r>
          </a:p>
          <a:p>
            <a:r>
              <a:rPr lang="en-US" sz="2200" dirty="0" smtClean="0"/>
              <a:t>Majority of CAG Representatives supported the EP and EQCR having the same 5-year cooling-off period</a:t>
            </a:r>
          </a:p>
          <a:p>
            <a:r>
              <a:rPr lang="en-US" sz="2200" dirty="0" smtClean="0"/>
              <a:t>SMPC and EU CAG Representatives did not support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EQCR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5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534400" cy="3200400"/>
          </a:xfrm>
        </p:spPr>
        <p:txBody>
          <a:bodyPr/>
          <a:lstStyle/>
          <a:p>
            <a:r>
              <a:rPr lang="en-US" sz="2200" dirty="0" smtClean="0"/>
              <a:t>Further consideration of:</a:t>
            </a:r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egulatory stakeholder comments</a:t>
            </a:r>
          </a:p>
          <a:p>
            <a:pPr lvl="1"/>
            <a:r>
              <a:rPr lang="en-US" sz="1800" dirty="0" smtClean="0"/>
              <a:t>PIOB Observer comments on familiarity of EQCR </a:t>
            </a:r>
          </a:p>
          <a:p>
            <a:pPr lvl="1"/>
            <a:r>
              <a:rPr lang="en-US" sz="1800" dirty="0" smtClean="0"/>
              <a:t>Finding the right balance in public interest</a:t>
            </a:r>
          </a:p>
          <a:p>
            <a:pPr lvl="1"/>
            <a:r>
              <a:rPr lang="en-US" sz="1800" dirty="0" smtClean="0"/>
              <a:t>Analysis of difference between EQCR and EP role (Appendix)</a:t>
            </a:r>
          </a:p>
          <a:p>
            <a:pPr lvl="1"/>
            <a:r>
              <a:rPr lang="en-US" sz="1800" dirty="0" smtClean="0"/>
              <a:t>Benefits and detriments to audit quality </a:t>
            </a:r>
          </a:p>
          <a:p>
            <a:r>
              <a:rPr lang="en-US" sz="2200" dirty="0" smtClean="0"/>
              <a:t>Presenting another option for the Board’s consideration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EQCR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286187"/>
              </p:ext>
            </p:extLst>
          </p:nvPr>
        </p:nvGraphicFramePr>
        <p:xfrm>
          <a:off x="381000" y="1352550"/>
          <a:ext cx="82296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326"/>
                <a:gridCol w="2438400"/>
                <a:gridCol w="2782874"/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Option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Listed</a:t>
                      </a:r>
                      <a:r>
                        <a:rPr lang="en-US" sz="1800" baseline="0" dirty="0" smtClean="0"/>
                        <a:t> PIE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Non-Listed PIE</a:t>
                      </a:r>
                      <a:endParaRPr lang="en-US" sz="1800" dirty="0"/>
                    </a:p>
                  </a:txBody>
                  <a:tcPr/>
                </a:tc>
              </a:tr>
              <a:tr h="881939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EP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7/5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7/5</a:t>
                      </a:r>
                      <a:endParaRPr lang="en-US" sz="1800" dirty="0"/>
                    </a:p>
                  </a:txBody>
                  <a:tcPr/>
                </a:tc>
              </a:tr>
              <a:tr h="881939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EQCR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7/5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7/2</a:t>
                      </a:r>
                      <a:endParaRPr lang="en-US" sz="1800" dirty="0"/>
                    </a:p>
                  </a:txBody>
                  <a:tcPr/>
                </a:tc>
              </a:tr>
              <a:tr h="881939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Other</a:t>
                      </a:r>
                      <a:r>
                        <a:rPr lang="en-US" sz="1800" baseline="0" dirty="0" smtClean="0"/>
                        <a:t> KAP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7/2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7/2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1950"/>
            <a:ext cx="7467600" cy="533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Length </a:t>
            </a:r>
            <a:r>
              <a:rPr lang="en-US" dirty="0"/>
              <a:t>of Cooling-Off Period for EQCR – Option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ong Association CAG Presentation March 2015_FINAL" id="{FC6B45C9-4DF8-45EC-9833-52487647ACA5}" vid="{9C609E12-AE09-4D49-BB48-1548F47099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917</Words>
  <Application>Microsoft Office PowerPoint</Application>
  <PresentationFormat>On-screen Show (16:9)</PresentationFormat>
  <Paragraphs>178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Long Association Task Force</vt:lpstr>
      <vt:lpstr>Recap – Rotation of KAPs on the Audit of PIEs</vt:lpstr>
      <vt:lpstr>Recap – Rotation of KAPs on the Audit of PIEs</vt:lpstr>
      <vt:lpstr>Recent Feedback from Stakeholders</vt:lpstr>
      <vt:lpstr>Recent Feedback from Stakeholders (continued)</vt:lpstr>
      <vt:lpstr>PowerPoint Presentation</vt:lpstr>
      <vt:lpstr>Length of Cooling-Off Period for EQCR</vt:lpstr>
      <vt:lpstr>Length of Cooling-Off Period for EQCR</vt:lpstr>
      <vt:lpstr> Length of Cooling-Off Period for EQCR – Option </vt:lpstr>
      <vt:lpstr>Length of Cooling-Off Period for EQCR – How it Addresses Stakeholder Feedback </vt:lpstr>
      <vt:lpstr>Length of Cooling-Off Period for EQCR –  Other comments </vt:lpstr>
      <vt:lpstr>PowerPoint Presentation</vt:lpstr>
      <vt:lpstr>Length of Cooling-Off Period for EP </vt:lpstr>
      <vt:lpstr>Task Force Consideration of Alternative Provisions </vt:lpstr>
      <vt:lpstr>Task Force Consideration of Alternative Provisions  (Continued) </vt:lpstr>
      <vt:lpstr>Length of Cooling-Off Period for EP –  Revised Proposal  </vt:lpstr>
      <vt:lpstr>Length of Cooling-Off Period for EP –  Revised Proposal   </vt:lpstr>
      <vt:lpstr>Other Matters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Association Task Force</dc:title>
  <dc:creator>Elizabeth Higgs</dc:creator>
  <cp:lastModifiedBy>Elizabeth Higgs</cp:lastModifiedBy>
  <cp:revision>62</cp:revision>
  <cp:lastPrinted>2015-06-24T21:04:21Z</cp:lastPrinted>
  <dcterms:created xsi:type="dcterms:W3CDTF">2015-04-08T18:59:39Z</dcterms:created>
  <dcterms:modified xsi:type="dcterms:W3CDTF">2015-06-29T12:21:36Z</dcterms:modified>
</cp:coreProperties>
</file>