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7"/>
  </p:notesMasterIdLst>
  <p:sldIdLst>
    <p:sldId id="276" r:id="rId2"/>
    <p:sldId id="278" r:id="rId3"/>
    <p:sldId id="279" r:id="rId4"/>
    <p:sldId id="289" r:id="rId5"/>
    <p:sldId id="304" r:id="rId6"/>
    <p:sldId id="314" r:id="rId7"/>
    <p:sldId id="291" r:id="rId8"/>
    <p:sldId id="292" r:id="rId9"/>
    <p:sldId id="293" r:id="rId10"/>
    <p:sldId id="305" r:id="rId11"/>
    <p:sldId id="294" r:id="rId12"/>
    <p:sldId id="306" r:id="rId13"/>
    <p:sldId id="307" r:id="rId14"/>
    <p:sldId id="308" r:id="rId15"/>
    <p:sldId id="297" r:id="rId16"/>
    <p:sldId id="309" r:id="rId17"/>
    <p:sldId id="298" r:id="rId18"/>
    <p:sldId id="299" r:id="rId19"/>
    <p:sldId id="311" r:id="rId20"/>
    <p:sldId id="312" r:id="rId21"/>
    <p:sldId id="315" r:id="rId22"/>
    <p:sldId id="316" r:id="rId23"/>
    <p:sldId id="313" r:id="rId24"/>
    <p:sldId id="286" r:id="rId25"/>
    <p:sldId id="285" r:id="rId26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uisa Stevens" initials="LS" lastIdx="1" clrIdx="0">
    <p:extLst>
      <p:ext uri="{19B8F6BF-5375-455C-9EA6-DF929625EA0E}">
        <p15:presenceInfo xmlns:p15="http://schemas.microsoft.com/office/powerpoint/2012/main" userId="S-1-5-21-1801674531-1972579041-839522115-132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768" y="77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927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83149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368381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784310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249662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186010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989164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17061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838272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479315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44679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644702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21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957596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780278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56469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63612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47545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66582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1301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91867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74828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006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Safeguards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Gary Hannaford,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June 29 – July 1, 2015</a:t>
            </a:r>
          </a:p>
        </p:txBody>
      </p:sp>
    </p:spTree>
    <p:extLst>
      <p:ext uri="{BB962C8B-B14F-4D97-AF65-F5344CB8AC3E}">
        <p14:creationId xmlns:p14="http://schemas.microsoft.com/office/powerpoint/2010/main" val="28033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3820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“Safeguards</a:t>
            </a:r>
            <a:r>
              <a:rPr lang="en-US" dirty="0"/>
              <a:t>” is used interchangeably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Narrower description </a:t>
            </a:r>
            <a:r>
              <a:rPr lang="en-US" dirty="0" smtClean="0">
                <a:latin typeface="Arial" charset="0"/>
              </a:rPr>
              <a:t>combined with re-focus of CF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Improve </a:t>
            </a:r>
            <a:r>
              <a:rPr lang="en-US" dirty="0">
                <a:latin typeface="Arial" charset="0"/>
              </a:rPr>
              <a:t>perception 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Demonstrate </a:t>
            </a:r>
            <a:r>
              <a:rPr lang="en-US" dirty="0">
                <a:latin typeface="Arial" charset="0"/>
              </a:rPr>
              <a:t>robust </a:t>
            </a:r>
            <a:r>
              <a:rPr lang="en-US" dirty="0" smtClean="0">
                <a:latin typeface="Arial" charset="0"/>
              </a:rPr>
              <a:t>approach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>
                <a:cs typeface="ＭＳ Ｐゴシック" charset="0"/>
              </a:rPr>
              <a:t>Proposed </a:t>
            </a:r>
            <a:r>
              <a:rPr lang="en-US" sz="2400" dirty="0" smtClean="0">
                <a:cs typeface="ＭＳ Ｐゴシック" charset="0"/>
              </a:rPr>
              <a:t>description </a:t>
            </a:r>
            <a:r>
              <a:rPr lang="en-US" sz="2400" dirty="0">
                <a:cs typeface="ＭＳ Ｐゴシック" charset="0"/>
              </a:rPr>
              <a:t>establishes link between a threat and the </a:t>
            </a:r>
            <a:r>
              <a:rPr lang="en-US" sz="2400" dirty="0" smtClean="0">
                <a:cs typeface="ＭＳ Ｐゴシック" charset="0"/>
              </a:rPr>
              <a:t>response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cs typeface="ＭＳ Ｐゴシック" charset="0"/>
              </a:rPr>
              <a:t>Effectiveness re-assessed in response to new information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endParaRPr lang="en-US" sz="2400" dirty="0">
              <a:cs typeface="ＭＳ Ｐゴシック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endParaRPr lang="en-US" dirty="0" smtClean="0">
              <a:latin typeface="Arial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endParaRPr lang="en-US" dirty="0" smtClean="0">
              <a:latin typeface="Arial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endParaRPr lang="en-US" dirty="0">
              <a:latin typeface="Arial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endParaRPr lang="en-US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>
              <a:latin typeface="Arial" charset="0"/>
              <a:cs typeface="ＭＳ Ｐゴシック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Description of a Safeguard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96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3058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afeguards </a:t>
            </a:r>
            <a:r>
              <a:rPr lang="en-US" dirty="0"/>
              <a:t>created by the profession, legislation or regulation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/>
              <a:t>designed and implemented </a:t>
            </a:r>
            <a:r>
              <a:rPr lang="en-US" dirty="0" smtClean="0"/>
              <a:t>in </a:t>
            </a:r>
            <a:r>
              <a:rPr lang="en-US" dirty="0"/>
              <a:t>response to </a:t>
            </a:r>
            <a:r>
              <a:rPr lang="en-US" dirty="0" smtClean="0"/>
              <a:t>a threat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Create </a:t>
            </a:r>
            <a:r>
              <a:rPr lang="en-US" dirty="0"/>
              <a:t>an environment </a:t>
            </a:r>
            <a:r>
              <a:rPr lang="en-US" dirty="0" smtClean="0"/>
              <a:t>supporting compliance </a:t>
            </a:r>
            <a:r>
              <a:rPr lang="en-US" dirty="0"/>
              <a:t>with the fundamental </a:t>
            </a:r>
            <a:r>
              <a:rPr lang="en-US" dirty="0" smtClean="0"/>
              <a:t>principles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May increase significance </a:t>
            </a:r>
            <a:r>
              <a:rPr lang="en-US" dirty="0"/>
              <a:t>of </a:t>
            </a:r>
            <a:r>
              <a:rPr lang="en-US" dirty="0" smtClean="0"/>
              <a:t>threat if not present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TF proposal to include as factors when evaluating threats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Types of Safeguard – Section 100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30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Ensure that </a:t>
            </a:r>
            <a:r>
              <a:rPr lang="en-US" dirty="0"/>
              <a:t>engagement-specific safeguards can be effective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“Laundry-list</a:t>
            </a:r>
            <a:r>
              <a:rPr lang="en-US" dirty="0"/>
              <a:t>” of examples diminishes </a:t>
            </a:r>
            <a:r>
              <a:rPr lang="en-US" dirty="0" smtClean="0"/>
              <a:t>importance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Crossover with ISQC </a:t>
            </a:r>
            <a:r>
              <a:rPr lang="en-US" dirty="0" smtClean="0"/>
              <a:t>1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TF proposal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>
                <a:latin typeface="Arial" charset="0"/>
              </a:rPr>
              <a:t>Increase prominence of firm-wide safeguards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>
                <a:latin typeface="Arial" charset="0"/>
              </a:rPr>
              <a:t>Follow framework in ISQC 1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Firm-wide Safeguards – Section 200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07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Summary of engagement-specific </a:t>
            </a:r>
            <a:r>
              <a:rPr lang="en-US" dirty="0"/>
              <a:t>safeguards </a:t>
            </a:r>
            <a:r>
              <a:rPr lang="en-US" dirty="0" smtClean="0"/>
              <a:t>found throughout Code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Safeguards listed without reference </a:t>
            </a:r>
            <a:r>
              <a:rPr lang="en-US" dirty="0"/>
              <a:t>to </a:t>
            </a:r>
            <a:r>
              <a:rPr lang="en-US" dirty="0" smtClean="0"/>
              <a:t>threats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TF proposal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/>
              <a:t>Add </a:t>
            </a:r>
            <a:r>
              <a:rPr lang="en-US" dirty="0"/>
              <a:t>discussion </a:t>
            </a:r>
            <a:r>
              <a:rPr lang="en-US" dirty="0" smtClean="0"/>
              <a:t>on </a:t>
            </a:r>
            <a:r>
              <a:rPr lang="en-US" dirty="0"/>
              <a:t>how </a:t>
            </a:r>
            <a:r>
              <a:rPr lang="en-US" dirty="0" smtClean="0"/>
              <a:t>to </a:t>
            </a:r>
            <a:r>
              <a:rPr lang="en-US" dirty="0"/>
              <a:t>eliminate threats or reduce them to an acceptable level </a:t>
            </a:r>
            <a:endParaRPr lang="en-US" dirty="0" smtClean="0"/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/>
              <a:t>Present </a:t>
            </a:r>
            <a:r>
              <a:rPr lang="en-US" dirty="0"/>
              <a:t>safeguards in the context of </a:t>
            </a:r>
            <a:r>
              <a:rPr lang="en-US" dirty="0" smtClean="0"/>
              <a:t>threats and fundamental principles</a:t>
            </a: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Engagement-specific Safeguards – Section 200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O</a:t>
            </a:r>
            <a:r>
              <a:rPr lang="en-US" dirty="0" smtClean="0"/>
              <a:t>bjective </a:t>
            </a:r>
            <a:r>
              <a:rPr lang="en-US" dirty="0"/>
              <a:t>of </a:t>
            </a:r>
            <a:r>
              <a:rPr lang="en-US" dirty="0" smtClean="0"/>
              <a:t>S.200 </a:t>
            </a:r>
            <a:endParaRPr lang="en-US" dirty="0"/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/>
              <a:t>Demonstrate </a:t>
            </a:r>
            <a:r>
              <a:rPr lang="en-US" dirty="0"/>
              <a:t>to </a:t>
            </a:r>
            <a:r>
              <a:rPr lang="en-US" dirty="0" smtClean="0"/>
              <a:t>PAPP how </a:t>
            </a:r>
            <a:r>
              <a:rPr lang="en-US" dirty="0"/>
              <a:t>to apply the conceptual </a:t>
            </a:r>
            <a:r>
              <a:rPr lang="en-US" dirty="0" smtClean="0"/>
              <a:t>framework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>
                <a:cs typeface="ＭＳ Ｐゴシック" charset="0"/>
              </a:rPr>
              <a:t>TF </a:t>
            </a:r>
            <a:r>
              <a:rPr lang="en-US" sz="2400" dirty="0" smtClean="0">
                <a:cs typeface="ＭＳ Ｐゴシック" charset="0"/>
              </a:rPr>
              <a:t>proposals 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/>
              <a:t>S.200 </a:t>
            </a:r>
            <a:r>
              <a:rPr lang="en-US" dirty="0" smtClean="0"/>
              <a:t>becomes </a:t>
            </a:r>
            <a:r>
              <a:rPr lang="en-US" dirty="0"/>
              <a:t>a robust overview of how the conceptual framework </a:t>
            </a:r>
            <a:r>
              <a:rPr lang="en-US" dirty="0" smtClean="0"/>
              <a:t>can </a:t>
            </a:r>
            <a:r>
              <a:rPr lang="en-US" dirty="0"/>
              <a:t>be applied </a:t>
            </a: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Overview of Section 200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50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>
                <a:latin typeface="Arial" charset="0"/>
                <a:cs typeface="ＭＳ Ｐゴシック" charset="0"/>
              </a:rPr>
              <a:t>2013 survey showed variation 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Some jurisdictions require specific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communication</a:t>
            </a: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Code encourages regular communication with TCWG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Some specific requirements to communicate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Not a safeguard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Those Charged With Governance - Background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81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/>
              <a:t>Increases </a:t>
            </a:r>
            <a:r>
              <a:rPr lang="en-US" sz="2400" dirty="0"/>
              <a:t>transparency around </a:t>
            </a:r>
            <a:r>
              <a:rPr lang="en-US" sz="2400" dirty="0" smtClean="0"/>
              <a:t>evaluation </a:t>
            </a:r>
            <a:r>
              <a:rPr lang="en-US" sz="2400" dirty="0"/>
              <a:t>of threats </a:t>
            </a:r>
            <a:r>
              <a:rPr lang="en-US" sz="2400" dirty="0" smtClean="0"/>
              <a:t>and safeguards applied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Indicates possible reasonable </a:t>
            </a:r>
            <a:r>
              <a:rPr lang="en-US" sz="2400" dirty="0">
                <a:latin typeface="Arial" charset="0"/>
                <a:cs typeface="ＭＳ Ｐゴシック" charset="0"/>
              </a:rPr>
              <a:t>and informed third party 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view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/>
              <a:t>Promotes </a:t>
            </a:r>
            <a:r>
              <a:rPr lang="en-US" sz="2400" dirty="0"/>
              <a:t>stakeholder confidence in the </a:t>
            </a:r>
            <a:r>
              <a:rPr lang="en-US" sz="2400" dirty="0" smtClean="0"/>
              <a:t>profession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Clarifies independence as a joint responsibility</a:t>
            </a:r>
            <a:endParaRPr lang="en-US" sz="2400" dirty="0">
              <a:latin typeface="Arial" charset="0"/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endParaRPr lang="en-US" sz="2400" dirty="0" smtClean="0">
              <a:latin typeface="Arial" charset="0"/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endParaRPr lang="en-US" sz="2400" dirty="0" smtClean="0">
              <a:latin typeface="Arial" charset="0"/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endParaRPr lang="en-US" sz="2400" dirty="0">
              <a:latin typeface="Arial" charset="0"/>
              <a:cs typeface="ＭＳ Ｐゴシック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Communication with TCWG - </a:t>
            </a:r>
            <a:r>
              <a:rPr lang="en-US" sz="2600" dirty="0"/>
              <a:t>B</a:t>
            </a:r>
            <a:r>
              <a:rPr lang="en-US" sz="2600" dirty="0" smtClean="0"/>
              <a:t>enefits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25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Recommend </a:t>
            </a:r>
            <a:r>
              <a:rPr lang="en-US" sz="2400" dirty="0"/>
              <a:t>matters </a:t>
            </a:r>
            <a:r>
              <a:rPr lang="en-US" sz="2400" dirty="0" smtClean="0"/>
              <a:t>to include when communicating with TCWG on NAS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/>
              <a:t>Options for communication</a:t>
            </a:r>
            <a:endParaRPr lang="en-US" dirty="0">
              <a:latin typeface="Arial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/>
              <a:t>Informing TCWG of </a:t>
            </a:r>
            <a:r>
              <a:rPr lang="en-US" dirty="0" smtClean="0"/>
              <a:t>NAS provided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/>
              <a:t>Obtaining </a:t>
            </a:r>
            <a:r>
              <a:rPr lang="en-US" dirty="0" smtClean="0"/>
              <a:t>concurrence </a:t>
            </a:r>
            <a:r>
              <a:rPr lang="en-US" dirty="0"/>
              <a:t>of TCWG for </a:t>
            </a:r>
            <a:r>
              <a:rPr lang="en-US" dirty="0" smtClean="0"/>
              <a:t>NAS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/>
              <a:t>Obtaining Pre-approval </a:t>
            </a:r>
            <a:r>
              <a:rPr lang="en-US" dirty="0"/>
              <a:t>by TCWG for </a:t>
            </a:r>
            <a:r>
              <a:rPr lang="en-US" dirty="0" smtClean="0"/>
              <a:t>NAS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/>
              <a:t>A </a:t>
            </a:r>
            <a:r>
              <a:rPr lang="en-US" dirty="0" smtClean="0"/>
              <a:t>combination </a:t>
            </a:r>
            <a:r>
              <a:rPr lang="en-US" dirty="0"/>
              <a:t>of </a:t>
            </a:r>
            <a:r>
              <a:rPr lang="en-US" dirty="0" smtClean="0"/>
              <a:t>the above determined </a:t>
            </a:r>
            <a:r>
              <a:rPr lang="en-US" dirty="0"/>
              <a:t>by </a:t>
            </a:r>
            <a:r>
              <a:rPr lang="en-US" dirty="0" smtClean="0"/>
              <a:t>professional judgment</a:t>
            </a: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Communication with TCWG - Response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64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Existing requirement to </a:t>
            </a:r>
            <a:r>
              <a:rPr lang="en-US" dirty="0" smtClean="0"/>
              <a:t>document conclusion on independence </a:t>
            </a:r>
            <a:r>
              <a:rPr lang="en-US" dirty="0"/>
              <a:t>and the substance of any relevant </a:t>
            </a:r>
            <a:r>
              <a:rPr lang="en-US" dirty="0" smtClean="0"/>
              <a:t>discussions</a:t>
            </a:r>
            <a:endParaRPr lang="en-US" dirty="0"/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>
                <a:latin typeface="Arial" charset="0"/>
                <a:cs typeface="ＭＳ Ｐゴシック" charset="0"/>
              </a:rPr>
              <a:t>the nature of the threat and the safeguards in place or applied 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The nature of threats and rationale for conclusion where treats </a:t>
            </a:r>
            <a:r>
              <a:rPr lang="en-US" dirty="0">
                <a:latin typeface="Arial" charset="0"/>
                <a:cs typeface="ＭＳ Ｐゴシック" charset="0"/>
              </a:rPr>
              <a:t>required significant analysis </a:t>
            </a:r>
            <a:r>
              <a:rPr lang="en-US" dirty="0" smtClean="0">
                <a:latin typeface="Arial" charset="0"/>
                <a:cs typeface="ＭＳ Ｐゴシック" charset="0"/>
              </a:rPr>
              <a:t>but safeguards </a:t>
            </a:r>
            <a:r>
              <a:rPr lang="en-US" dirty="0">
                <a:latin typeface="Arial" charset="0"/>
                <a:cs typeface="ＭＳ Ｐゴシック" charset="0"/>
              </a:rPr>
              <a:t>were </a:t>
            </a:r>
            <a:r>
              <a:rPr lang="en-US" dirty="0" smtClean="0">
                <a:latin typeface="Arial" charset="0"/>
                <a:cs typeface="ＭＳ Ｐゴシック" charset="0"/>
              </a:rPr>
              <a:t>not necessary</a:t>
            </a: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charset="0"/>
              </a:rPr>
              <a:t>TF proposal to align with ISA 220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Documentation of Safeguards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11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Threats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Categories in the Code remain appropriate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Threats exist for each fundamental principle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Align </a:t>
            </a:r>
            <a:r>
              <a:rPr lang="en-US" dirty="0">
                <a:latin typeface="Arial" charset="0"/>
              </a:rPr>
              <a:t>with ISA </a:t>
            </a:r>
            <a:r>
              <a:rPr lang="en-US" dirty="0" smtClean="0">
                <a:latin typeface="Arial" charset="0"/>
              </a:rPr>
              <a:t>220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PIEs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Safeguards </a:t>
            </a:r>
            <a:r>
              <a:rPr lang="en-US" dirty="0">
                <a:latin typeface="Arial" charset="0"/>
                <a:cs typeface="ＭＳ Ｐゴシック" charset="0"/>
              </a:rPr>
              <a:t>available may not be effective for PIEs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Add guidance to explain effect of PIE on evaluating threats </a:t>
            </a:r>
            <a:r>
              <a:rPr lang="en-US" dirty="0">
                <a:latin typeface="Arial" charset="0"/>
                <a:cs typeface="ＭＳ Ｐゴシック" charset="0"/>
              </a:rPr>
              <a:t>and the acceptable </a:t>
            </a:r>
            <a:r>
              <a:rPr lang="en-US" dirty="0" smtClean="0">
                <a:latin typeface="Arial" charset="0"/>
                <a:cs typeface="ＭＳ Ｐゴシック" charset="0"/>
              </a:rPr>
              <a:t>level</a:t>
            </a:r>
            <a:endParaRPr lang="en-US" dirty="0">
              <a:latin typeface="Arial" charset="0"/>
              <a:cs typeface="ＭＳ Ｐゴシック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Other Matters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89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To review the clarity</a:t>
            </a:r>
            <a:r>
              <a:rPr lang="en-US" dirty="0">
                <a:latin typeface="Arial" charset="0"/>
              </a:rPr>
              <a:t>, appropriateness and effectiveness of safeguards in Sections 100 and 200 and those safeguards that pertain to NAS in Section 290 of the Code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Re-cap – Key Project Objective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5123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Material and Significant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Used throughout the Code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For NAS, material in same context as ISAs is acceptable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Significant to be used in context with description of factor that increase significance</a:t>
            </a:r>
            <a:endParaRPr lang="en-US" dirty="0">
              <a:latin typeface="Arial" charset="0"/>
              <a:cs typeface="ＭＳ Ｐゴシック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Other Matters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4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General direction and approach received </a:t>
            </a:r>
            <a:r>
              <a:rPr lang="en-US" dirty="0" smtClean="0">
                <a:latin typeface="Arial" charset="0"/>
              </a:rPr>
              <a:t>support</a:t>
            </a:r>
            <a:endParaRPr lang="en-US" dirty="0">
              <a:latin typeface="Arial" charset="0"/>
            </a:endParaRP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Concern re </a:t>
            </a:r>
            <a:r>
              <a:rPr lang="en-US" sz="2400" dirty="0">
                <a:latin typeface="Arial" charset="0"/>
                <a:cs typeface="ＭＳ Ｐゴシック" charset="0"/>
              </a:rPr>
              <a:t>PIE proposal </a:t>
            </a:r>
            <a:endParaRPr lang="en-US" sz="2400" dirty="0">
              <a:latin typeface="Arial" charset="0"/>
              <a:cs typeface="ＭＳ Ｐゴシック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Issue of SMP being forced </a:t>
            </a:r>
            <a:r>
              <a:rPr lang="en-US" dirty="0">
                <a:latin typeface="Arial" charset="0"/>
                <a:cs typeface="ＭＳ Ｐゴシック" charset="0"/>
              </a:rPr>
              <a:t>to resign from </a:t>
            </a:r>
            <a:r>
              <a:rPr lang="en-US" dirty="0" smtClean="0">
                <a:latin typeface="Arial" charset="0"/>
                <a:cs typeface="ＭＳ Ｐゴシック" charset="0"/>
              </a:rPr>
              <a:t>engagement </a:t>
            </a:r>
            <a:r>
              <a:rPr lang="en-US" dirty="0">
                <a:latin typeface="Arial" charset="0"/>
                <a:cs typeface="ＭＳ Ｐゴシック" charset="0"/>
              </a:rPr>
              <a:t>with </a:t>
            </a:r>
            <a:r>
              <a:rPr lang="en-US" dirty="0" smtClean="0">
                <a:latin typeface="Arial" charset="0"/>
                <a:cs typeface="ＭＳ Ｐゴシック" charset="0"/>
              </a:rPr>
              <a:t>small PIE although not </a:t>
            </a:r>
            <a:r>
              <a:rPr lang="en-US" dirty="0">
                <a:latin typeface="Arial" charset="0"/>
                <a:cs typeface="ＭＳ Ｐゴシック" charset="0"/>
              </a:rPr>
              <a:t>in the </a:t>
            </a:r>
            <a:r>
              <a:rPr lang="en-US" dirty="0" smtClean="0">
                <a:latin typeface="Arial" charset="0"/>
                <a:cs typeface="ＭＳ Ｐゴシック" charset="0"/>
              </a:rPr>
              <a:t>PIE’s best </a:t>
            </a:r>
            <a:r>
              <a:rPr lang="en-US" dirty="0">
                <a:latin typeface="Arial" charset="0"/>
                <a:cs typeface="ＭＳ Ｐゴシック" charset="0"/>
              </a:rPr>
              <a:t>interest </a:t>
            </a:r>
            <a:r>
              <a:rPr lang="en-US" dirty="0" smtClean="0">
                <a:latin typeface="Arial" charset="0"/>
                <a:cs typeface="ＭＳ Ｐゴシック" charset="0"/>
              </a:rPr>
              <a:t>nor </a:t>
            </a:r>
            <a:r>
              <a:rPr lang="en-US" dirty="0">
                <a:latin typeface="Arial" charset="0"/>
                <a:cs typeface="ＭＳ Ｐゴシック" charset="0"/>
              </a:rPr>
              <a:t>the wider public interest </a:t>
            </a:r>
            <a:r>
              <a:rPr lang="en-US" dirty="0" smtClean="0">
                <a:latin typeface="Arial" charset="0"/>
                <a:cs typeface="ＭＳ Ｐゴシック" charset="0"/>
              </a:rPr>
              <a:t>remains</a:t>
            </a:r>
            <a:endParaRPr lang="en-US" dirty="0">
              <a:latin typeface="Arial" charset="0"/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</a:rPr>
              <a:t>Support for reasonable and informed third party guidance</a:t>
            </a:r>
            <a:endParaRPr lang="en-US" sz="2400" dirty="0">
              <a:latin typeface="Arial" charset="0"/>
              <a:cs typeface="ＭＳ Ｐゴシック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Clearer language in relation to “the outcome of a safeguard”</a:t>
            </a:r>
            <a:endParaRPr lang="en-US" dirty="0" smtClean="0">
              <a:latin typeface="Arial" charset="0"/>
              <a:cs typeface="ＭＳ Ｐゴシック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SMP Committee Comments on Agenda Papers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6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>
                <a:latin typeface="Arial" charset="0"/>
                <a:cs typeface="ＭＳ Ｐゴシック" charset="0"/>
              </a:rPr>
              <a:t>Changes in safeguards terminology may be 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problematic</a:t>
            </a:r>
            <a:endParaRPr lang="en-US" sz="2400" dirty="0">
              <a:latin typeface="Arial" charset="0"/>
              <a:cs typeface="ＭＳ Ｐゴシック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LA </a:t>
            </a:r>
            <a:r>
              <a:rPr lang="en-US" dirty="0">
                <a:latin typeface="Arial" charset="0"/>
                <a:cs typeface="ＭＳ Ｐゴシック" charset="0"/>
              </a:rPr>
              <a:t>proposal to recognize alternative measures (e.g. laws</a:t>
            </a:r>
            <a:r>
              <a:rPr lang="en-US" dirty="0" smtClean="0">
                <a:latin typeface="Arial" charset="0"/>
                <a:cs typeface="ＭＳ Ｐゴシック" charset="0"/>
              </a:rPr>
              <a:t>) as safeguards</a:t>
            </a:r>
            <a:endParaRPr lang="en-US" dirty="0">
              <a:latin typeface="Arial" charset="0"/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TCWG </a:t>
            </a:r>
            <a:endParaRPr lang="en-US" sz="2400" dirty="0">
              <a:latin typeface="Arial" charset="0"/>
              <a:cs typeface="ＭＳ Ｐゴシック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  <a:cs typeface="ＭＳ Ｐゴシック" charset="0"/>
              </a:rPr>
              <a:t>Support for Option 4: Combination of 1, 2, and 3 determined by professional judgement</a:t>
            </a:r>
            <a:endParaRPr lang="en-US" dirty="0" smtClean="0">
              <a:latin typeface="Arial" charset="0"/>
              <a:cs typeface="ＭＳ Ｐゴシック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SMP Committee Comments on Agenda Papers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58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Themes </a:t>
            </a:r>
            <a:r>
              <a:rPr lang="en-US" dirty="0">
                <a:latin typeface="Arial" charset="0"/>
              </a:rPr>
              <a:t>identified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/>
              <a:t>Circumstances </a:t>
            </a:r>
            <a:r>
              <a:rPr lang="en-US" dirty="0" smtClean="0"/>
              <a:t>causing multiple threats; example </a:t>
            </a:r>
            <a:r>
              <a:rPr lang="en-US" dirty="0"/>
              <a:t>safeguards </a:t>
            </a:r>
            <a:r>
              <a:rPr lang="en-US" dirty="0" smtClean="0"/>
              <a:t>given are not </a:t>
            </a:r>
            <a:r>
              <a:rPr lang="en-US" dirty="0"/>
              <a:t>clearly linked to </a:t>
            </a:r>
            <a:r>
              <a:rPr lang="en-US" dirty="0" smtClean="0"/>
              <a:t>threats 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/>
              <a:t>Circumstances where no safeguards are identified </a:t>
            </a:r>
            <a:r>
              <a:rPr lang="en-US" dirty="0" smtClean="0"/>
              <a:t>and </a:t>
            </a:r>
            <a:r>
              <a:rPr lang="en-US" dirty="0"/>
              <a:t>no prohibition </a:t>
            </a:r>
            <a:r>
              <a:rPr lang="en-US" dirty="0" smtClean="0"/>
              <a:t>exists</a:t>
            </a:r>
          </a:p>
          <a:p>
            <a:pPr lvl="1">
              <a:buFont typeface="Arial" pitchFamily="34" charset="0"/>
              <a:tabLst>
                <a:tab pos="3086100" algn="l"/>
              </a:tabLst>
            </a:pPr>
            <a:r>
              <a:rPr lang="en-US" dirty="0" smtClean="0"/>
              <a:t>Example safeguard given </a:t>
            </a:r>
            <a:r>
              <a:rPr lang="en-US" dirty="0"/>
              <a:t>is </a:t>
            </a:r>
            <a:r>
              <a:rPr lang="en-US" dirty="0" smtClean="0"/>
              <a:t>unclear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Significant changes to Code may be suggested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Impact </a:t>
            </a:r>
            <a:r>
              <a:rPr lang="en-US" sz="2400" dirty="0">
                <a:latin typeface="Arial" charset="0"/>
                <a:cs typeface="ＭＳ Ｐゴシック" charset="0"/>
              </a:rPr>
              <a:t>on timing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Safeguards Specific to NAS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Next Steps - 2015</a:t>
            </a:r>
            <a:endParaRPr lang="en-US" sz="2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548837"/>
              </p:ext>
            </p:extLst>
          </p:nvPr>
        </p:nvGraphicFramePr>
        <p:xfrm>
          <a:off x="457200" y="1352550"/>
          <a:ext cx="830580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7010401"/>
              </a:tblGrid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CAG – Reactions to draft proposed</a:t>
                      </a:r>
                      <a:r>
                        <a:rPr lang="en-US" baseline="0" dirty="0" smtClean="0"/>
                        <a:t> changes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IESBA</a:t>
                      </a:r>
                      <a:r>
                        <a:rPr lang="en-US" baseline="0" dirty="0" smtClean="0"/>
                        <a:t> – F</a:t>
                      </a:r>
                      <a:r>
                        <a:rPr lang="en-US" dirty="0" smtClean="0"/>
                        <a:t>irst read ED 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Approve 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0200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29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  <a:tabLst>
                <a:tab pos="2286000" algn="l"/>
                <a:tab pos="2743200" algn="l"/>
              </a:tabLst>
            </a:pPr>
            <a:r>
              <a:rPr lang="en-US" dirty="0" smtClean="0">
                <a:latin typeface="Arial" charset="0"/>
              </a:rPr>
              <a:t>January 2015	-	Project proposal approved</a:t>
            </a:r>
          </a:p>
          <a:p>
            <a:pPr>
              <a:buFont typeface="Arial" pitchFamily="34" charset="0"/>
              <a:buChar char="•"/>
              <a:tabLst>
                <a:tab pos="2286000" algn="l"/>
                <a:tab pos="2743200" algn="l"/>
              </a:tabLst>
            </a:pPr>
            <a:r>
              <a:rPr lang="en-US" dirty="0" smtClean="0">
                <a:latin typeface="Arial" charset="0"/>
              </a:rPr>
              <a:t>April 2015	-	Preliminary issues and initial TF 			proposals presented to IESBA</a:t>
            </a:r>
          </a:p>
          <a:p>
            <a:pPr>
              <a:buFont typeface="Arial" pitchFamily="34" charset="0"/>
              <a:buChar char="•"/>
              <a:tabLst>
                <a:tab pos="2286000" algn="l"/>
                <a:tab pos="2743200" algn="l"/>
              </a:tabLst>
            </a:pPr>
            <a:r>
              <a:rPr lang="en-US" dirty="0" smtClean="0">
                <a:latin typeface="Arial" charset="0"/>
              </a:rPr>
              <a:t>May 2015	-	Presented preliminary </a:t>
            </a:r>
            <a:r>
              <a:rPr lang="en-US" dirty="0">
                <a:latin typeface="Arial" charset="0"/>
              </a:rPr>
              <a:t>issues and </a:t>
            </a:r>
            <a:r>
              <a:rPr lang="en-US" dirty="0" smtClean="0">
                <a:latin typeface="Arial" charset="0"/>
              </a:rPr>
              <a:t>		initial </a:t>
            </a:r>
            <a:r>
              <a:rPr lang="en-US" dirty="0">
                <a:latin typeface="Arial" charset="0"/>
              </a:rPr>
              <a:t>TF proposals </a:t>
            </a:r>
            <a:r>
              <a:rPr lang="en-US" dirty="0" smtClean="0">
                <a:latin typeface="Arial" charset="0"/>
              </a:rPr>
              <a:t>to NSS </a:t>
            </a:r>
          </a:p>
          <a:p>
            <a:pPr marL="0" indent="0">
              <a:buNone/>
              <a:tabLst>
                <a:tab pos="2286000" algn="l"/>
                <a:tab pos="2743200" algn="l"/>
              </a:tabLst>
            </a:pPr>
            <a:r>
              <a:rPr lang="en-US" dirty="0">
                <a:latin typeface="Arial" charset="0"/>
              </a:rPr>
              <a:t>	</a:t>
            </a:r>
            <a:r>
              <a:rPr lang="en-US" dirty="0" smtClean="0">
                <a:latin typeface="Arial" charset="0"/>
              </a:rPr>
              <a:t>-	TF met to develop issues and 			proposals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Project Background</a:t>
            </a:r>
            <a:endParaRPr lang="en-US" sz="2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Reasonable and informed third party first appears in S.100</a:t>
            </a:r>
            <a:endParaRPr lang="en-US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Paragraph 100.2 suggests objective of conceptual framework is to apply safeguards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Re-focus on </a:t>
            </a:r>
            <a:r>
              <a:rPr lang="en-US" dirty="0" smtClean="0"/>
              <a:t>compliance </a:t>
            </a:r>
            <a:r>
              <a:rPr lang="en-US" dirty="0"/>
              <a:t>with </a:t>
            </a:r>
            <a:r>
              <a:rPr lang="en-US" dirty="0" smtClean="0"/>
              <a:t>fundamental </a:t>
            </a:r>
            <a:r>
              <a:rPr lang="en-US" dirty="0"/>
              <a:t>principles and the </a:t>
            </a:r>
            <a:r>
              <a:rPr lang="en-US" dirty="0" smtClean="0"/>
              <a:t>elimination/reduction </a:t>
            </a:r>
            <a:r>
              <a:rPr lang="en-US" dirty="0"/>
              <a:t>of </a:t>
            </a:r>
            <a:r>
              <a:rPr lang="en-US" dirty="0" smtClean="0">
                <a:latin typeface="Arial" charset="0"/>
              </a:rPr>
              <a:t>threats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Clarification of “step-back”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Clarifying the Conceptual Framework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00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ISAs require auditors to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Identify and assess risk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Design audit response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Evaluate audit response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The ISA approach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 smtClean="0">
                <a:latin typeface="Arial" charset="0"/>
                <a:cs typeface="ＭＳ Ｐゴシック" charset="0"/>
              </a:rPr>
              <a:t>TF proposes to apply an ISA approach to the CF</a:t>
            </a:r>
            <a:endParaRPr lang="en-US" sz="2400" dirty="0">
              <a:latin typeface="Arial" charset="0"/>
              <a:cs typeface="ＭＳ Ｐゴシック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/>
              <a:t>Identify </a:t>
            </a:r>
            <a:r>
              <a:rPr lang="en-US" dirty="0" smtClean="0"/>
              <a:t>threats </a:t>
            </a:r>
            <a:r>
              <a:rPr lang="en-US" dirty="0"/>
              <a:t>to </a:t>
            </a:r>
            <a:r>
              <a:rPr lang="en-US" dirty="0" smtClean="0"/>
              <a:t>compliance </a:t>
            </a:r>
            <a:r>
              <a:rPr lang="en-US" dirty="0"/>
              <a:t>with </a:t>
            </a:r>
            <a:r>
              <a:rPr lang="en-US" dirty="0" smtClean="0"/>
              <a:t>fundamental principles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/>
              <a:t>Evaluate the </a:t>
            </a:r>
            <a:r>
              <a:rPr lang="en-US" dirty="0" smtClean="0"/>
              <a:t>significance of threats </a:t>
            </a:r>
            <a:r>
              <a:rPr lang="en-US" dirty="0"/>
              <a:t>i</a:t>
            </a:r>
            <a:r>
              <a:rPr lang="en-US" dirty="0" smtClean="0"/>
              <a:t>dentified</a:t>
            </a:r>
            <a:endParaRPr lang="en-US" i="1" dirty="0"/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/>
              <a:t>Eliminate </a:t>
            </a:r>
            <a:r>
              <a:rPr lang="en-US" dirty="0" smtClean="0"/>
              <a:t>threats or reduce to </a:t>
            </a:r>
            <a:r>
              <a:rPr lang="en-US" dirty="0"/>
              <a:t>an </a:t>
            </a:r>
            <a:r>
              <a:rPr lang="en-US" dirty="0" smtClean="0"/>
              <a:t>acceptable level</a:t>
            </a:r>
          </a:p>
          <a:p>
            <a:pPr lvl="2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sz="1600" dirty="0"/>
              <a:t>Respond to </a:t>
            </a:r>
            <a:r>
              <a:rPr lang="en-US" sz="1600" dirty="0" smtClean="0"/>
              <a:t>threats (apply safeguards or decline/discontinue the activity or service)</a:t>
            </a:r>
            <a:endParaRPr lang="en-US" sz="1600" dirty="0"/>
          </a:p>
          <a:p>
            <a:pPr lvl="2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sz="1600" dirty="0"/>
              <a:t>Evaluate response to </a:t>
            </a:r>
            <a:r>
              <a:rPr lang="en-US" sz="1600" dirty="0" smtClean="0"/>
              <a:t>threats (evaluate effectiveness of action taken and re-assess the threat)</a:t>
            </a:r>
            <a:endParaRPr lang="en-US" sz="1600" dirty="0" smtClean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Applying an ISA approach to the CF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01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Fundamental to assessing “acceptable level”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Intended as an objective test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Another professional accountant?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Consider the views</a:t>
            </a:r>
            <a:endParaRPr lang="en-US" dirty="0">
              <a:latin typeface="Arial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May be other parties</a:t>
            </a:r>
            <a:endParaRPr lang="en-US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charset="0"/>
              </a:rPr>
              <a:t>Conceptual “person”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M</a:t>
            </a:r>
            <a:r>
              <a:rPr lang="en-US" dirty="0" smtClean="0"/>
              <a:t>ost </a:t>
            </a:r>
            <a:r>
              <a:rPr lang="en-US" dirty="0"/>
              <a:t>similar to an </a:t>
            </a:r>
            <a:r>
              <a:rPr lang="en-US" dirty="0" smtClean="0"/>
              <a:t>arbitrator</a:t>
            </a: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1930"/>
            <a:ext cx="7848600" cy="400050"/>
          </a:xfrm>
        </p:spPr>
        <p:txBody>
          <a:bodyPr/>
          <a:lstStyle/>
          <a:p>
            <a:r>
              <a:rPr lang="en-US" sz="2600" dirty="0" smtClean="0"/>
              <a:t>Reasonable &amp; Informed Third Party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9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Add guidance to: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Set out the purpose of the test</a:t>
            </a:r>
            <a:endParaRPr lang="en-US" dirty="0">
              <a:latin typeface="Arial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Describe attributes; including conceptual party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Describe the parameters of facts and circumstances</a:t>
            </a: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1930"/>
            <a:ext cx="8610600" cy="400050"/>
          </a:xfrm>
        </p:spPr>
        <p:txBody>
          <a:bodyPr/>
          <a:lstStyle/>
          <a:p>
            <a:r>
              <a:rPr lang="en-US" sz="2600" dirty="0" smtClean="0"/>
              <a:t>Reasonable &amp; Informed Third Party - Proposals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89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TF presented descriptions for discussion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Different views expressed by IESBA members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A safeguard </a:t>
            </a:r>
            <a:r>
              <a:rPr lang="en-US" dirty="0">
                <a:latin typeface="Arial" charset="0"/>
              </a:rPr>
              <a:t>is an action or measure that is effective at eliminating a threat or reducing it to an acceptable </a:t>
            </a:r>
            <a:r>
              <a:rPr lang="en-US" dirty="0" smtClean="0">
                <a:latin typeface="Arial" charset="0"/>
              </a:rPr>
              <a:t>level.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sz="2000" dirty="0" smtClean="0">
                <a:latin typeface="Arial" charset="0"/>
                <a:cs typeface="+mn-cs"/>
              </a:rPr>
              <a:t>A </a:t>
            </a:r>
            <a:r>
              <a:rPr lang="en-US" sz="2000" dirty="0">
                <a:latin typeface="Arial" charset="0"/>
                <a:cs typeface="+mn-cs"/>
              </a:rPr>
              <a:t>safeguard is an action or measure that is intended to be effective at eliminating a threat or reducing it to an acceptable level.  The effectiveness of the actions is subsequently evaluated.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Arial" charset="0"/>
              <a:cs typeface="ＭＳ Ｐゴシック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Description of a Safeguard – Re-cap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Section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76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 [Read-Only]" id="{3A49F4BA-1946-4B2D-B817-4DBFE859F90B}" vid="{CD84676A-7104-4FF2-A027-9C83EE7054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Safeguards CAG Presentation March 2015_FINAL</Template>
  <TotalTime>1980</TotalTime>
  <Words>986</Words>
  <Application>Microsoft Office PowerPoint</Application>
  <PresentationFormat>On-screen Show (16:9)</PresentationFormat>
  <Paragraphs>190</Paragraphs>
  <Slides>25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Safeguards</vt:lpstr>
      <vt:lpstr>Re-cap – Key Project Objective</vt:lpstr>
      <vt:lpstr>Project Background</vt:lpstr>
      <vt:lpstr>Clarifying the Conceptual Framework</vt:lpstr>
      <vt:lpstr>The ISA approach</vt:lpstr>
      <vt:lpstr>Applying an ISA approach to the CF</vt:lpstr>
      <vt:lpstr>Reasonable &amp; Informed Third Party</vt:lpstr>
      <vt:lpstr>Reasonable &amp; Informed Third Party - Proposals</vt:lpstr>
      <vt:lpstr>Description of a Safeguard – Re-cap</vt:lpstr>
      <vt:lpstr>Description of a Safeguard</vt:lpstr>
      <vt:lpstr>Types of Safeguard – Section 100</vt:lpstr>
      <vt:lpstr>Firm-wide Safeguards – Section 200</vt:lpstr>
      <vt:lpstr>Engagement-specific Safeguards – Section 200</vt:lpstr>
      <vt:lpstr>Overview of Section 200</vt:lpstr>
      <vt:lpstr>Those Charged With Governance - Background</vt:lpstr>
      <vt:lpstr>Communication with TCWG - Benefits</vt:lpstr>
      <vt:lpstr>Communication with TCWG - Response</vt:lpstr>
      <vt:lpstr>Documentation of Safeguards</vt:lpstr>
      <vt:lpstr>Other Matters</vt:lpstr>
      <vt:lpstr>Other Matters</vt:lpstr>
      <vt:lpstr>SMP Committee Comments on Agenda Papers</vt:lpstr>
      <vt:lpstr>SMP Committee Comments on Agenda Papers</vt:lpstr>
      <vt:lpstr>Safeguards Specific to NAS</vt:lpstr>
      <vt:lpstr>Next Steps - 2015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Non-Assurance Services</dc:title>
  <dc:creator>Louisa Stevens</dc:creator>
  <cp:lastModifiedBy>Louisa Stevens</cp:lastModifiedBy>
  <cp:revision>58</cp:revision>
  <cp:lastPrinted>2011-09-27T17:54:21Z</cp:lastPrinted>
  <dcterms:created xsi:type="dcterms:W3CDTF">2015-03-26T14:46:25Z</dcterms:created>
  <dcterms:modified xsi:type="dcterms:W3CDTF">2015-06-28T20:42:19Z</dcterms:modified>
</cp:coreProperties>
</file>