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68" r:id="rId2"/>
    <p:sldId id="438" r:id="rId3"/>
    <p:sldId id="415" r:id="rId4"/>
    <p:sldId id="400" r:id="rId5"/>
    <p:sldId id="401" r:id="rId6"/>
    <p:sldId id="416" r:id="rId7"/>
    <p:sldId id="394" r:id="rId8"/>
    <p:sldId id="395" r:id="rId9"/>
    <p:sldId id="417" r:id="rId10"/>
    <p:sldId id="418" r:id="rId11"/>
    <p:sldId id="422" r:id="rId12"/>
    <p:sldId id="403" r:id="rId13"/>
    <p:sldId id="404" r:id="rId14"/>
    <p:sldId id="406" r:id="rId15"/>
    <p:sldId id="407" r:id="rId16"/>
    <p:sldId id="466" r:id="rId17"/>
    <p:sldId id="467" r:id="rId18"/>
    <p:sldId id="468" r:id="rId19"/>
    <p:sldId id="462" r:id="rId20"/>
    <p:sldId id="463" r:id="rId21"/>
    <p:sldId id="464" r:id="rId22"/>
    <p:sldId id="465" r:id="rId23"/>
    <p:sldId id="458" r:id="rId24"/>
    <p:sldId id="452" r:id="rId25"/>
    <p:sldId id="453" r:id="rId26"/>
    <p:sldId id="448" r:id="rId27"/>
    <p:sldId id="425" r:id="rId28"/>
    <p:sldId id="424" r:id="rId29"/>
    <p:sldId id="423" r:id="rId30"/>
    <p:sldId id="428" r:id="rId31"/>
    <p:sldId id="43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chelle Witton" initials="MW" lastIdx="1" clrIdx="0"/>
  <p:cmAuthor id="1" name="Rio Tinto User" initials="RTU"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4660"/>
  </p:normalViewPr>
  <p:slideViewPr>
    <p:cSldViewPr>
      <p:cViewPr>
        <p:scale>
          <a:sx n="150" d="100"/>
          <a:sy n="150" d="100"/>
        </p:scale>
        <p:origin x="1194" y="1530"/>
      </p:cViewPr>
      <p:guideLst>
        <p:guide orient="horz" pos="2160"/>
        <p:guide pos="2880"/>
      </p:guideLst>
    </p:cSldViewPr>
  </p:slideViewPr>
  <p:notesTextViewPr>
    <p:cViewPr>
      <p:scale>
        <a:sx n="1" d="1"/>
        <a:sy n="1" d="1"/>
      </p:scale>
      <p:origin x="0" y="0"/>
    </p:cViewPr>
  </p:notesTextViewPr>
  <p:sorterViewPr>
    <p:cViewPr>
      <p:scale>
        <a:sx n="66" d="100"/>
        <a:sy n="66" d="100"/>
      </p:scale>
      <p:origin x="0" y="11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F3023C-21EC-441F-A41D-4240019F375B}"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3E8150F0-7CBF-45EB-91BF-1AF206B76035}">
      <dgm:prSet phldrT="[Text]" custT="1"/>
      <dgm:spPr/>
      <dgm:t>
        <a:bodyPr/>
        <a:lstStyle/>
        <a:p>
          <a:r>
            <a:rPr lang="en-GB" sz="1000" b="1" dirty="0" smtClean="0"/>
            <a:t>Bribery </a:t>
          </a:r>
        </a:p>
      </dgm:t>
    </dgm:pt>
    <dgm:pt modelId="{659B7410-6EAD-47A0-A2D2-CE64ED0725C4}" type="parTrans" cxnId="{201E6B41-F0C0-461E-949A-1905C569EE79}">
      <dgm:prSet/>
      <dgm:spPr/>
      <dgm:t>
        <a:bodyPr/>
        <a:lstStyle/>
        <a:p>
          <a:endParaRPr lang="en-GB"/>
        </a:p>
      </dgm:t>
    </dgm:pt>
    <dgm:pt modelId="{3B8C387E-AC96-4637-8F83-94186758A6FE}" type="sibTrans" cxnId="{201E6B41-F0C0-461E-949A-1905C569EE79}">
      <dgm:prSet/>
      <dgm:spPr/>
      <dgm:t>
        <a:bodyPr/>
        <a:lstStyle/>
        <a:p>
          <a:endParaRPr lang="en-GB"/>
        </a:p>
      </dgm:t>
    </dgm:pt>
    <dgm:pt modelId="{B366AFD1-0E7C-4DCB-9F1A-FCA206D311D5}">
      <dgm:prSet phldrT="[Text]" custT="1"/>
      <dgm:spPr/>
      <dgm:t>
        <a:bodyPr/>
        <a:lstStyle/>
        <a:p>
          <a:r>
            <a:rPr lang="en-GB" sz="900" b="0" dirty="0" smtClean="0"/>
            <a:t>Grand Corruption</a:t>
          </a:r>
        </a:p>
        <a:p>
          <a:r>
            <a:rPr lang="en-GB" sz="900" b="0" dirty="0" smtClean="0"/>
            <a:t>(Large bribes)</a:t>
          </a:r>
          <a:endParaRPr lang="en-GB" sz="900" b="0" dirty="0"/>
        </a:p>
      </dgm:t>
    </dgm:pt>
    <dgm:pt modelId="{0F6DF073-32DE-4899-9FBB-4033575013B9}" type="parTrans" cxnId="{C69C428A-D3A9-4598-BE98-5F7E880F9735}">
      <dgm:prSet/>
      <dgm:spPr/>
      <dgm:t>
        <a:bodyPr/>
        <a:lstStyle/>
        <a:p>
          <a:endParaRPr lang="en-GB" b="1"/>
        </a:p>
      </dgm:t>
    </dgm:pt>
    <dgm:pt modelId="{04E1F259-393D-4C50-BF68-74B9F1AA5383}" type="sibTrans" cxnId="{C69C428A-D3A9-4598-BE98-5F7E880F9735}">
      <dgm:prSet/>
      <dgm:spPr/>
      <dgm:t>
        <a:bodyPr/>
        <a:lstStyle/>
        <a:p>
          <a:endParaRPr lang="en-GB"/>
        </a:p>
      </dgm:t>
    </dgm:pt>
    <dgm:pt modelId="{3E1D0DA2-EB17-4139-8966-800D06CCED73}">
      <dgm:prSet phldrT="[Text]" custT="1"/>
      <dgm:spPr/>
      <dgm:t>
        <a:bodyPr/>
        <a:lstStyle/>
        <a:p>
          <a:r>
            <a:rPr lang="en-GB" sz="900" b="0" dirty="0" smtClean="0"/>
            <a:t>Facilitation </a:t>
          </a:r>
        </a:p>
        <a:p>
          <a:r>
            <a:rPr lang="en-GB" sz="900" b="0" dirty="0" smtClean="0"/>
            <a:t>payments</a:t>
          </a:r>
          <a:endParaRPr lang="en-GB" sz="900" b="0" dirty="0"/>
        </a:p>
      </dgm:t>
    </dgm:pt>
    <dgm:pt modelId="{76906DE5-BED1-4CFB-BFBB-592D7837A44A}" type="parTrans" cxnId="{F62D2CE3-BFCF-4E7D-8C8A-288F92B7880B}">
      <dgm:prSet/>
      <dgm:spPr/>
      <dgm:t>
        <a:bodyPr/>
        <a:lstStyle/>
        <a:p>
          <a:endParaRPr lang="en-GB" b="1"/>
        </a:p>
      </dgm:t>
    </dgm:pt>
    <dgm:pt modelId="{6A7C86CC-EECD-4961-9814-8F91C1DAC177}" type="sibTrans" cxnId="{F62D2CE3-BFCF-4E7D-8C8A-288F92B7880B}">
      <dgm:prSet/>
      <dgm:spPr/>
      <dgm:t>
        <a:bodyPr/>
        <a:lstStyle/>
        <a:p>
          <a:endParaRPr lang="en-GB"/>
        </a:p>
      </dgm:t>
    </dgm:pt>
    <dgm:pt modelId="{02C70281-7BE5-46AB-9C64-E94C482F5060}">
      <dgm:prSet phldrT="[Text]" custT="1"/>
      <dgm:spPr/>
      <dgm:t>
        <a:bodyPr/>
        <a:lstStyle/>
        <a:p>
          <a:r>
            <a:rPr lang="en-GB" sz="900" b="0" dirty="0" smtClean="0"/>
            <a:t>Gifts</a:t>
          </a:r>
          <a:endParaRPr lang="en-GB" sz="900" b="0" dirty="0"/>
        </a:p>
      </dgm:t>
    </dgm:pt>
    <dgm:pt modelId="{535528E5-BC75-40FD-AB49-77D92C138C85}" type="parTrans" cxnId="{B700CDE6-51AF-4FE1-BE4F-9A6608CC6CE0}">
      <dgm:prSet/>
      <dgm:spPr/>
      <dgm:t>
        <a:bodyPr/>
        <a:lstStyle/>
        <a:p>
          <a:endParaRPr lang="en-GB" b="1"/>
        </a:p>
      </dgm:t>
    </dgm:pt>
    <dgm:pt modelId="{C125D8B3-73C0-4A43-AF3C-E82F127E1E01}" type="sibTrans" cxnId="{B700CDE6-51AF-4FE1-BE4F-9A6608CC6CE0}">
      <dgm:prSet/>
      <dgm:spPr/>
      <dgm:t>
        <a:bodyPr/>
        <a:lstStyle/>
        <a:p>
          <a:endParaRPr lang="en-GB"/>
        </a:p>
      </dgm:t>
    </dgm:pt>
    <dgm:pt modelId="{0AB1FBC1-DBA5-4AA9-B1F0-4991457B0130}">
      <dgm:prSet phldrT="[Text]" custT="1"/>
      <dgm:spPr/>
      <dgm:t>
        <a:bodyPr/>
        <a:lstStyle/>
        <a:p>
          <a:r>
            <a:rPr lang="en-GB" sz="900" b="0" dirty="0" smtClean="0"/>
            <a:t>Hospitality</a:t>
          </a:r>
          <a:endParaRPr lang="en-GB" sz="900" b="0" dirty="0"/>
        </a:p>
      </dgm:t>
    </dgm:pt>
    <dgm:pt modelId="{DAC53705-E512-4E7C-896D-C446C715AA9D}" type="parTrans" cxnId="{1E26D6EE-3B0B-4863-95BF-22BED5A1D91A}">
      <dgm:prSet/>
      <dgm:spPr/>
      <dgm:t>
        <a:bodyPr/>
        <a:lstStyle/>
        <a:p>
          <a:endParaRPr lang="en-GB" b="1"/>
        </a:p>
      </dgm:t>
    </dgm:pt>
    <dgm:pt modelId="{C257B033-A4F1-419F-BE3E-489F2AE595EE}" type="sibTrans" cxnId="{1E26D6EE-3B0B-4863-95BF-22BED5A1D91A}">
      <dgm:prSet/>
      <dgm:spPr/>
      <dgm:t>
        <a:bodyPr/>
        <a:lstStyle/>
        <a:p>
          <a:endParaRPr lang="en-GB"/>
        </a:p>
      </dgm:t>
    </dgm:pt>
    <dgm:pt modelId="{9B366696-BAFB-48BD-AD4A-6CFDEEE832F5}">
      <dgm:prSet phldrT="[Text]" custT="1"/>
      <dgm:spPr/>
      <dgm:t>
        <a:bodyPr/>
        <a:lstStyle/>
        <a:p>
          <a:r>
            <a:rPr lang="en-GB" sz="900" b="0" dirty="0" smtClean="0"/>
            <a:t>Political donations</a:t>
          </a:r>
          <a:endParaRPr lang="en-GB" sz="900" b="0" dirty="0"/>
        </a:p>
      </dgm:t>
    </dgm:pt>
    <dgm:pt modelId="{1EAC94E9-B04C-410E-B097-F2B83223BF1B}" type="parTrans" cxnId="{DAE39D89-62E0-4F63-9058-7A3AB1FA3665}">
      <dgm:prSet/>
      <dgm:spPr/>
      <dgm:t>
        <a:bodyPr/>
        <a:lstStyle/>
        <a:p>
          <a:endParaRPr lang="en-GB" b="1"/>
        </a:p>
      </dgm:t>
    </dgm:pt>
    <dgm:pt modelId="{E6018B30-1ED2-460E-A0AA-4F75F645D876}" type="sibTrans" cxnId="{DAE39D89-62E0-4F63-9058-7A3AB1FA3665}">
      <dgm:prSet/>
      <dgm:spPr/>
      <dgm:t>
        <a:bodyPr/>
        <a:lstStyle/>
        <a:p>
          <a:endParaRPr lang="en-GB"/>
        </a:p>
      </dgm:t>
    </dgm:pt>
    <dgm:pt modelId="{5698A5CD-63AC-47BA-BA67-A227CC435B52}">
      <dgm:prSet phldrT="[Text]" custT="1"/>
      <dgm:spPr/>
      <dgm:t>
        <a:bodyPr/>
        <a:lstStyle/>
        <a:p>
          <a:r>
            <a:rPr lang="en-GB" sz="900" b="0" dirty="0" smtClean="0"/>
            <a:t>Charitable donations</a:t>
          </a:r>
          <a:endParaRPr lang="en-GB" sz="900" b="0" dirty="0"/>
        </a:p>
      </dgm:t>
    </dgm:pt>
    <dgm:pt modelId="{F72BE303-B828-4534-96B8-D90970FED5C0}" type="parTrans" cxnId="{DEBC27C9-C88F-482A-9A6B-CC728731B646}">
      <dgm:prSet/>
      <dgm:spPr/>
      <dgm:t>
        <a:bodyPr/>
        <a:lstStyle/>
        <a:p>
          <a:endParaRPr lang="en-GB" b="1"/>
        </a:p>
      </dgm:t>
    </dgm:pt>
    <dgm:pt modelId="{27B83438-11B4-45C0-B3D1-D96DC37E5DCF}" type="sibTrans" cxnId="{DEBC27C9-C88F-482A-9A6B-CC728731B646}">
      <dgm:prSet/>
      <dgm:spPr/>
      <dgm:t>
        <a:bodyPr/>
        <a:lstStyle/>
        <a:p>
          <a:endParaRPr lang="en-GB"/>
        </a:p>
      </dgm:t>
    </dgm:pt>
    <dgm:pt modelId="{F5C50598-A7F9-4D10-B5AF-0E7FCD5D5113}">
      <dgm:prSet phldrT="[Text]" custT="1"/>
      <dgm:spPr/>
      <dgm:t>
        <a:bodyPr/>
        <a:lstStyle/>
        <a:p>
          <a:r>
            <a:rPr lang="en-GB" sz="900" b="0" dirty="0" smtClean="0"/>
            <a:t>Agents</a:t>
          </a:r>
          <a:endParaRPr lang="en-GB" sz="900" b="0" dirty="0"/>
        </a:p>
      </dgm:t>
    </dgm:pt>
    <dgm:pt modelId="{8807CBB8-79D4-42CD-B45E-2A136B009C0E}" type="parTrans" cxnId="{CDDFCADD-294B-4223-8B0D-E4EC73F644AE}">
      <dgm:prSet/>
      <dgm:spPr/>
      <dgm:t>
        <a:bodyPr/>
        <a:lstStyle/>
        <a:p>
          <a:endParaRPr lang="en-GB" b="1"/>
        </a:p>
      </dgm:t>
    </dgm:pt>
    <dgm:pt modelId="{82449FF4-D100-432F-B396-6D30BD8E2037}" type="sibTrans" cxnId="{CDDFCADD-294B-4223-8B0D-E4EC73F644AE}">
      <dgm:prSet/>
      <dgm:spPr/>
      <dgm:t>
        <a:bodyPr/>
        <a:lstStyle/>
        <a:p>
          <a:endParaRPr lang="en-GB"/>
        </a:p>
      </dgm:t>
    </dgm:pt>
    <dgm:pt modelId="{D2246279-7918-491D-88D8-E7FFCA01625A}">
      <dgm:prSet phldrT="[Text]" custT="1"/>
      <dgm:spPr/>
      <dgm:t>
        <a:bodyPr/>
        <a:lstStyle/>
        <a:p>
          <a:r>
            <a:rPr lang="en-GB" sz="900" b="0" dirty="0" smtClean="0"/>
            <a:t>Enhanced</a:t>
          </a:r>
        </a:p>
        <a:p>
          <a:r>
            <a:rPr lang="en-GB" sz="900" b="0" dirty="0" smtClean="0"/>
            <a:t>commissions</a:t>
          </a:r>
          <a:endParaRPr lang="en-GB" sz="900" b="0" dirty="0"/>
        </a:p>
      </dgm:t>
    </dgm:pt>
    <dgm:pt modelId="{A61F661C-18FE-4A82-A144-B463D7747443}" type="parTrans" cxnId="{4AC096B3-34AA-4298-8BC2-0C88567DDD3B}">
      <dgm:prSet/>
      <dgm:spPr/>
      <dgm:t>
        <a:bodyPr/>
        <a:lstStyle/>
        <a:p>
          <a:endParaRPr lang="en-GB" b="1"/>
        </a:p>
      </dgm:t>
    </dgm:pt>
    <dgm:pt modelId="{E9598CE8-15CD-436C-89E7-8862AC767668}" type="sibTrans" cxnId="{4AC096B3-34AA-4298-8BC2-0C88567DDD3B}">
      <dgm:prSet/>
      <dgm:spPr/>
      <dgm:t>
        <a:bodyPr/>
        <a:lstStyle/>
        <a:p>
          <a:endParaRPr lang="en-GB"/>
        </a:p>
      </dgm:t>
    </dgm:pt>
    <dgm:pt modelId="{BB6D338F-7988-480D-875A-F62A37DD303D}">
      <dgm:prSet phldrT="[Text]" custT="1"/>
      <dgm:spPr/>
      <dgm:t>
        <a:bodyPr/>
        <a:lstStyle/>
        <a:p>
          <a:r>
            <a:rPr lang="en-GB" sz="900" b="0" dirty="0" smtClean="0"/>
            <a:t>In-kind help &amp;</a:t>
          </a:r>
        </a:p>
        <a:p>
          <a:r>
            <a:rPr lang="en-GB" sz="900" b="0" dirty="0" smtClean="0"/>
            <a:t>support </a:t>
          </a:r>
          <a:endParaRPr lang="en-GB" sz="900" b="0" dirty="0"/>
        </a:p>
      </dgm:t>
    </dgm:pt>
    <dgm:pt modelId="{F88DB6E6-9575-4400-BB38-4BDAE0C21B25}" type="parTrans" cxnId="{89F9558F-0531-49B3-B3A6-9247A21C1033}">
      <dgm:prSet/>
      <dgm:spPr/>
      <dgm:t>
        <a:bodyPr/>
        <a:lstStyle/>
        <a:p>
          <a:endParaRPr lang="en-GB" b="1"/>
        </a:p>
      </dgm:t>
    </dgm:pt>
    <dgm:pt modelId="{8A863928-4D95-456E-B8A9-9768DDAD20FE}" type="sibTrans" cxnId="{89F9558F-0531-49B3-B3A6-9247A21C1033}">
      <dgm:prSet/>
      <dgm:spPr/>
      <dgm:t>
        <a:bodyPr/>
        <a:lstStyle/>
        <a:p>
          <a:endParaRPr lang="en-GB"/>
        </a:p>
      </dgm:t>
    </dgm:pt>
    <dgm:pt modelId="{DF8CC6A1-27C4-43CE-A366-9C39EF233FCA}">
      <dgm:prSet phldrT="[Text]" custT="1"/>
      <dgm:spPr/>
      <dgm:t>
        <a:bodyPr/>
        <a:lstStyle/>
        <a:p>
          <a:r>
            <a:rPr lang="en-GB" sz="900" b="0" dirty="0" smtClean="0"/>
            <a:t>Education &amp; Training Projects</a:t>
          </a:r>
          <a:endParaRPr lang="en-GB" sz="900" b="0" dirty="0"/>
        </a:p>
      </dgm:t>
    </dgm:pt>
    <dgm:pt modelId="{4262D6FE-3559-420C-A81B-A423C2EB3222}" type="parTrans" cxnId="{C0897248-A7F5-44C2-B8B6-75CB3C75210F}">
      <dgm:prSet/>
      <dgm:spPr/>
      <dgm:t>
        <a:bodyPr/>
        <a:lstStyle/>
        <a:p>
          <a:endParaRPr lang="en-GB" b="1"/>
        </a:p>
      </dgm:t>
    </dgm:pt>
    <dgm:pt modelId="{9AE530EF-B7D8-428C-A92A-9831FEC5EDA8}" type="sibTrans" cxnId="{C0897248-A7F5-44C2-B8B6-75CB3C75210F}">
      <dgm:prSet/>
      <dgm:spPr/>
      <dgm:t>
        <a:bodyPr/>
        <a:lstStyle/>
        <a:p>
          <a:endParaRPr lang="en-GB"/>
        </a:p>
      </dgm:t>
    </dgm:pt>
    <dgm:pt modelId="{CE101064-0BD3-4BC3-A4F6-82BEC48945FF}">
      <dgm:prSet phldrT="[Text]" custT="1"/>
      <dgm:spPr/>
      <dgm:t>
        <a:bodyPr/>
        <a:lstStyle/>
        <a:p>
          <a:r>
            <a:rPr lang="en-GB" sz="900" b="0" dirty="0" smtClean="0"/>
            <a:t>Employing of Relatives</a:t>
          </a:r>
          <a:endParaRPr lang="en-GB" sz="900" b="0" dirty="0"/>
        </a:p>
      </dgm:t>
    </dgm:pt>
    <dgm:pt modelId="{3DC547E9-F2D3-43D1-8DCD-57C09EAAFDF9}" type="parTrans" cxnId="{350E1FF5-0383-4E3E-8B73-D6794423346D}">
      <dgm:prSet/>
      <dgm:spPr/>
      <dgm:t>
        <a:bodyPr/>
        <a:lstStyle/>
        <a:p>
          <a:endParaRPr lang="en-GB" b="1"/>
        </a:p>
      </dgm:t>
    </dgm:pt>
    <dgm:pt modelId="{78164FDC-CF7F-4512-99B1-4BAE3FC66C2C}" type="sibTrans" cxnId="{350E1FF5-0383-4E3E-8B73-D6794423346D}">
      <dgm:prSet/>
      <dgm:spPr/>
      <dgm:t>
        <a:bodyPr/>
        <a:lstStyle/>
        <a:p>
          <a:endParaRPr lang="en-GB"/>
        </a:p>
      </dgm:t>
    </dgm:pt>
    <dgm:pt modelId="{E2A4485C-099B-44A5-9270-F6B9B67F3626}">
      <dgm:prSet phldrT="[Text]" custT="1"/>
      <dgm:spPr/>
      <dgm:t>
        <a:bodyPr/>
        <a:lstStyle/>
        <a:p>
          <a:r>
            <a:rPr lang="en-GB" sz="900" b="0" dirty="0" smtClean="0"/>
            <a:t>Benefits &amp; Perks to Relatives</a:t>
          </a:r>
          <a:endParaRPr lang="en-GB" sz="900" b="0" dirty="0"/>
        </a:p>
      </dgm:t>
    </dgm:pt>
    <dgm:pt modelId="{265685F7-DEEC-45EB-85C8-BEEDD3DE8385}" type="parTrans" cxnId="{41C470BC-DD7D-4122-88FB-11DB89D5FBFE}">
      <dgm:prSet/>
      <dgm:spPr/>
      <dgm:t>
        <a:bodyPr/>
        <a:lstStyle/>
        <a:p>
          <a:endParaRPr lang="en-GB" b="1"/>
        </a:p>
      </dgm:t>
    </dgm:pt>
    <dgm:pt modelId="{41459C40-9F74-45E1-BB65-8DB1296871ED}" type="sibTrans" cxnId="{41C470BC-DD7D-4122-88FB-11DB89D5FBFE}">
      <dgm:prSet/>
      <dgm:spPr/>
      <dgm:t>
        <a:bodyPr/>
        <a:lstStyle/>
        <a:p>
          <a:endParaRPr lang="en-GB"/>
        </a:p>
      </dgm:t>
    </dgm:pt>
    <dgm:pt modelId="{C85E6D5C-6A85-4C4E-8472-27FC89C03288}">
      <dgm:prSet phldrT="[Text]" custT="1"/>
      <dgm:spPr/>
      <dgm:t>
        <a:bodyPr/>
        <a:lstStyle/>
        <a:p>
          <a:r>
            <a:rPr lang="en-GB" sz="900" b="0" dirty="0" smtClean="0"/>
            <a:t>Offsets</a:t>
          </a:r>
          <a:endParaRPr lang="en-GB" sz="900" b="0" dirty="0"/>
        </a:p>
      </dgm:t>
    </dgm:pt>
    <dgm:pt modelId="{D52DDAA2-09E3-451E-A35E-F2D04B405A33}" type="parTrans" cxnId="{A5F2722C-3E25-4042-ABAF-61890A0871BD}">
      <dgm:prSet/>
      <dgm:spPr/>
      <dgm:t>
        <a:bodyPr/>
        <a:lstStyle/>
        <a:p>
          <a:endParaRPr lang="en-GB" b="1"/>
        </a:p>
      </dgm:t>
    </dgm:pt>
    <dgm:pt modelId="{CB05A837-7226-452F-A4B0-05F7BACAA27D}" type="sibTrans" cxnId="{A5F2722C-3E25-4042-ABAF-61890A0871BD}">
      <dgm:prSet/>
      <dgm:spPr/>
      <dgm:t>
        <a:bodyPr/>
        <a:lstStyle/>
        <a:p>
          <a:endParaRPr lang="en-GB"/>
        </a:p>
      </dgm:t>
    </dgm:pt>
    <dgm:pt modelId="{2BD633E6-8597-4CCF-84C2-0792FA7523F6}" type="pres">
      <dgm:prSet presAssocID="{0DF3023C-21EC-441F-A41D-4240019F375B}" presName="Name0" presStyleCnt="0">
        <dgm:presLayoutVars>
          <dgm:chMax val="1"/>
          <dgm:dir/>
          <dgm:animLvl val="ctr"/>
          <dgm:resizeHandles val="exact"/>
        </dgm:presLayoutVars>
      </dgm:prSet>
      <dgm:spPr/>
      <dgm:t>
        <a:bodyPr/>
        <a:lstStyle/>
        <a:p>
          <a:endParaRPr lang="en-GB"/>
        </a:p>
      </dgm:t>
    </dgm:pt>
    <dgm:pt modelId="{81DD303D-939B-4B2E-A2E0-29AC44702B78}" type="pres">
      <dgm:prSet presAssocID="{3E8150F0-7CBF-45EB-91BF-1AF206B76035}" presName="centerShape" presStyleLbl="node0" presStyleIdx="0" presStyleCnt="1" custScaleX="175290" custScaleY="162712"/>
      <dgm:spPr/>
      <dgm:t>
        <a:bodyPr/>
        <a:lstStyle/>
        <a:p>
          <a:endParaRPr lang="en-GB"/>
        </a:p>
      </dgm:t>
    </dgm:pt>
    <dgm:pt modelId="{8BC31E97-E308-4A98-B81C-63F03F5B7FEF}" type="pres">
      <dgm:prSet presAssocID="{0F6DF073-32DE-4899-9FBB-4033575013B9}" presName="parTrans" presStyleLbl="sibTrans2D1" presStyleIdx="0" presStyleCnt="13" custScaleX="133746" custScaleY="27910"/>
      <dgm:spPr/>
      <dgm:t>
        <a:bodyPr/>
        <a:lstStyle/>
        <a:p>
          <a:endParaRPr lang="en-GB"/>
        </a:p>
      </dgm:t>
    </dgm:pt>
    <dgm:pt modelId="{27E53D96-F520-4F5B-864A-D17D873FFB90}" type="pres">
      <dgm:prSet presAssocID="{0F6DF073-32DE-4899-9FBB-4033575013B9}" presName="connectorText" presStyleLbl="sibTrans2D1" presStyleIdx="0" presStyleCnt="13"/>
      <dgm:spPr/>
      <dgm:t>
        <a:bodyPr/>
        <a:lstStyle/>
        <a:p>
          <a:endParaRPr lang="en-GB"/>
        </a:p>
      </dgm:t>
    </dgm:pt>
    <dgm:pt modelId="{3C5ACD2E-E857-46AA-A9FC-03CEFCB195F0}" type="pres">
      <dgm:prSet presAssocID="{B366AFD1-0E7C-4DCB-9F1A-FCA206D311D5}" presName="node" presStyleLbl="node1" presStyleIdx="0" presStyleCnt="13" custScaleX="106448" custScaleY="104494">
        <dgm:presLayoutVars>
          <dgm:bulletEnabled val="1"/>
        </dgm:presLayoutVars>
      </dgm:prSet>
      <dgm:spPr/>
      <dgm:t>
        <a:bodyPr/>
        <a:lstStyle/>
        <a:p>
          <a:endParaRPr lang="en-GB"/>
        </a:p>
      </dgm:t>
    </dgm:pt>
    <dgm:pt modelId="{EA0EBA7F-9E93-46BF-B3AA-C935B4DC67E2}" type="pres">
      <dgm:prSet presAssocID="{76906DE5-BED1-4CFB-BFBB-592D7837A44A}" presName="parTrans" presStyleLbl="sibTrans2D1" presStyleIdx="1" presStyleCnt="13" custScaleX="133746" custScaleY="27910"/>
      <dgm:spPr/>
      <dgm:t>
        <a:bodyPr/>
        <a:lstStyle/>
        <a:p>
          <a:endParaRPr lang="en-GB"/>
        </a:p>
      </dgm:t>
    </dgm:pt>
    <dgm:pt modelId="{3FC4D5A6-AB75-45B7-8812-EF7908E1C29C}" type="pres">
      <dgm:prSet presAssocID="{76906DE5-BED1-4CFB-BFBB-592D7837A44A}" presName="connectorText" presStyleLbl="sibTrans2D1" presStyleIdx="1" presStyleCnt="13"/>
      <dgm:spPr/>
      <dgm:t>
        <a:bodyPr/>
        <a:lstStyle/>
        <a:p>
          <a:endParaRPr lang="en-GB"/>
        </a:p>
      </dgm:t>
    </dgm:pt>
    <dgm:pt modelId="{05AFFC02-9516-404F-B156-9500B6846CB6}" type="pres">
      <dgm:prSet presAssocID="{3E1D0DA2-EB17-4139-8966-800D06CCED73}" presName="node" presStyleLbl="node1" presStyleIdx="1" presStyleCnt="13" custScaleX="106448" custScaleY="104494">
        <dgm:presLayoutVars>
          <dgm:bulletEnabled val="1"/>
        </dgm:presLayoutVars>
      </dgm:prSet>
      <dgm:spPr/>
      <dgm:t>
        <a:bodyPr/>
        <a:lstStyle/>
        <a:p>
          <a:endParaRPr lang="en-GB"/>
        </a:p>
      </dgm:t>
    </dgm:pt>
    <dgm:pt modelId="{8A796292-691E-4BC8-99A9-2969430CD1AF}" type="pres">
      <dgm:prSet presAssocID="{535528E5-BC75-40FD-AB49-77D92C138C85}" presName="parTrans" presStyleLbl="sibTrans2D1" presStyleIdx="2" presStyleCnt="13" custScaleX="133746" custScaleY="27910"/>
      <dgm:spPr/>
      <dgm:t>
        <a:bodyPr/>
        <a:lstStyle/>
        <a:p>
          <a:endParaRPr lang="en-GB"/>
        </a:p>
      </dgm:t>
    </dgm:pt>
    <dgm:pt modelId="{CD5CCFFA-699F-49E5-ADBA-24535FFE03B5}" type="pres">
      <dgm:prSet presAssocID="{535528E5-BC75-40FD-AB49-77D92C138C85}" presName="connectorText" presStyleLbl="sibTrans2D1" presStyleIdx="2" presStyleCnt="13"/>
      <dgm:spPr/>
      <dgm:t>
        <a:bodyPr/>
        <a:lstStyle/>
        <a:p>
          <a:endParaRPr lang="en-GB"/>
        </a:p>
      </dgm:t>
    </dgm:pt>
    <dgm:pt modelId="{8A0A6802-1B7C-4D9E-80EF-754ECB59EEF3}" type="pres">
      <dgm:prSet presAssocID="{02C70281-7BE5-46AB-9C64-E94C482F5060}" presName="node" presStyleLbl="node1" presStyleIdx="2" presStyleCnt="13" custScaleX="106448" custScaleY="104494">
        <dgm:presLayoutVars>
          <dgm:bulletEnabled val="1"/>
        </dgm:presLayoutVars>
      </dgm:prSet>
      <dgm:spPr/>
      <dgm:t>
        <a:bodyPr/>
        <a:lstStyle/>
        <a:p>
          <a:endParaRPr lang="en-GB"/>
        </a:p>
      </dgm:t>
    </dgm:pt>
    <dgm:pt modelId="{86104BC2-8BC1-46ED-A088-81D78911842C}" type="pres">
      <dgm:prSet presAssocID="{DAC53705-E512-4E7C-896D-C446C715AA9D}" presName="parTrans" presStyleLbl="sibTrans2D1" presStyleIdx="3" presStyleCnt="13" custScaleX="133746" custScaleY="27910"/>
      <dgm:spPr/>
      <dgm:t>
        <a:bodyPr/>
        <a:lstStyle/>
        <a:p>
          <a:endParaRPr lang="en-GB"/>
        </a:p>
      </dgm:t>
    </dgm:pt>
    <dgm:pt modelId="{D3AD193D-655C-4545-BC55-16C307F9FB17}" type="pres">
      <dgm:prSet presAssocID="{DAC53705-E512-4E7C-896D-C446C715AA9D}" presName="connectorText" presStyleLbl="sibTrans2D1" presStyleIdx="3" presStyleCnt="13"/>
      <dgm:spPr/>
      <dgm:t>
        <a:bodyPr/>
        <a:lstStyle/>
        <a:p>
          <a:endParaRPr lang="en-GB"/>
        </a:p>
      </dgm:t>
    </dgm:pt>
    <dgm:pt modelId="{D9250353-0DCD-4C49-9F18-8E8B27E11ED0}" type="pres">
      <dgm:prSet presAssocID="{0AB1FBC1-DBA5-4AA9-B1F0-4991457B0130}" presName="node" presStyleLbl="node1" presStyleIdx="3" presStyleCnt="13" custScaleX="106448" custScaleY="104494">
        <dgm:presLayoutVars>
          <dgm:bulletEnabled val="1"/>
        </dgm:presLayoutVars>
      </dgm:prSet>
      <dgm:spPr/>
      <dgm:t>
        <a:bodyPr/>
        <a:lstStyle/>
        <a:p>
          <a:endParaRPr lang="en-GB"/>
        </a:p>
      </dgm:t>
    </dgm:pt>
    <dgm:pt modelId="{CD8A487E-F8FA-4E90-BEE7-8D467ECAC48A}" type="pres">
      <dgm:prSet presAssocID="{1EAC94E9-B04C-410E-B097-F2B83223BF1B}" presName="parTrans" presStyleLbl="sibTrans2D1" presStyleIdx="4" presStyleCnt="13" custScaleX="133746" custScaleY="27910"/>
      <dgm:spPr/>
      <dgm:t>
        <a:bodyPr/>
        <a:lstStyle/>
        <a:p>
          <a:endParaRPr lang="en-GB"/>
        </a:p>
      </dgm:t>
    </dgm:pt>
    <dgm:pt modelId="{3005E74D-C18B-4572-AB4F-D43C2B46B258}" type="pres">
      <dgm:prSet presAssocID="{1EAC94E9-B04C-410E-B097-F2B83223BF1B}" presName="connectorText" presStyleLbl="sibTrans2D1" presStyleIdx="4" presStyleCnt="13"/>
      <dgm:spPr/>
      <dgm:t>
        <a:bodyPr/>
        <a:lstStyle/>
        <a:p>
          <a:endParaRPr lang="en-GB"/>
        </a:p>
      </dgm:t>
    </dgm:pt>
    <dgm:pt modelId="{71457174-19A9-4D38-A503-F7D176EA9C11}" type="pres">
      <dgm:prSet presAssocID="{9B366696-BAFB-48BD-AD4A-6CFDEEE832F5}" presName="node" presStyleLbl="node1" presStyleIdx="4" presStyleCnt="13" custScaleX="106448" custScaleY="104494">
        <dgm:presLayoutVars>
          <dgm:bulletEnabled val="1"/>
        </dgm:presLayoutVars>
      </dgm:prSet>
      <dgm:spPr/>
      <dgm:t>
        <a:bodyPr/>
        <a:lstStyle/>
        <a:p>
          <a:endParaRPr lang="en-GB"/>
        </a:p>
      </dgm:t>
    </dgm:pt>
    <dgm:pt modelId="{28D12EBD-4EA7-4B77-BC36-99C6A7DE387C}" type="pres">
      <dgm:prSet presAssocID="{F72BE303-B828-4534-96B8-D90970FED5C0}" presName="parTrans" presStyleLbl="sibTrans2D1" presStyleIdx="5" presStyleCnt="13" custScaleX="133746" custScaleY="27910"/>
      <dgm:spPr/>
      <dgm:t>
        <a:bodyPr/>
        <a:lstStyle/>
        <a:p>
          <a:endParaRPr lang="en-GB"/>
        </a:p>
      </dgm:t>
    </dgm:pt>
    <dgm:pt modelId="{2661AF17-674F-4C66-894C-E3F63505EA3E}" type="pres">
      <dgm:prSet presAssocID="{F72BE303-B828-4534-96B8-D90970FED5C0}" presName="connectorText" presStyleLbl="sibTrans2D1" presStyleIdx="5" presStyleCnt="13"/>
      <dgm:spPr/>
      <dgm:t>
        <a:bodyPr/>
        <a:lstStyle/>
        <a:p>
          <a:endParaRPr lang="en-GB"/>
        </a:p>
      </dgm:t>
    </dgm:pt>
    <dgm:pt modelId="{27D407A0-2B89-4D4F-AF85-B78FF47F7E10}" type="pres">
      <dgm:prSet presAssocID="{5698A5CD-63AC-47BA-BA67-A227CC435B52}" presName="node" presStyleLbl="node1" presStyleIdx="5" presStyleCnt="13" custScaleX="106448" custScaleY="104494">
        <dgm:presLayoutVars>
          <dgm:bulletEnabled val="1"/>
        </dgm:presLayoutVars>
      </dgm:prSet>
      <dgm:spPr/>
      <dgm:t>
        <a:bodyPr/>
        <a:lstStyle/>
        <a:p>
          <a:endParaRPr lang="en-GB"/>
        </a:p>
      </dgm:t>
    </dgm:pt>
    <dgm:pt modelId="{48C5D6FB-2356-4B75-B7B9-3CD6C3E2814D}" type="pres">
      <dgm:prSet presAssocID="{8807CBB8-79D4-42CD-B45E-2A136B009C0E}" presName="parTrans" presStyleLbl="sibTrans2D1" presStyleIdx="6" presStyleCnt="13" custScaleX="133746" custScaleY="27910"/>
      <dgm:spPr/>
      <dgm:t>
        <a:bodyPr/>
        <a:lstStyle/>
        <a:p>
          <a:endParaRPr lang="en-GB"/>
        </a:p>
      </dgm:t>
    </dgm:pt>
    <dgm:pt modelId="{037C0B82-34A3-48DF-B625-F12E913373F1}" type="pres">
      <dgm:prSet presAssocID="{8807CBB8-79D4-42CD-B45E-2A136B009C0E}" presName="connectorText" presStyleLbl="sibTrans2D1" presStyleIdx="6" presStyleCnt="13"/>
      <dgm:spPr/>
      <dgm:t>
        <a:bodyPr/>
        <a:lstStyle/>
        <a:p>
          <a:endParaRPr lang="en-GB"/>
        </a:p>
      </dgm:t>
    </dgm:pt>
    <dgm:pt modelId="{BDDF89D9-93C5-4D5E-A0E8-AE35F4E6896C}" type="pres">
      <dgm:prSet presAssocID="{F5C50598-A7F9-4D10-B5AF-0E7FCD5D5113}" presName="node" presStyleLbl="node1" presStyleIdx="6" presStyleCnt="13" custScaleX="106448" custScaleY="104494">
        <dgm:presLayoutVars>
          <dgm:bulletEnabled val="1"/>
        </dgm:presLayoutVars>
      </dgm:prSet>
      <dgm:spPr/>
      <dgm:t>
        <a:bodyPr/>
        <a:lstStyle/>
        <a:p>
          <a:endParaRPr lang="en-GB"/>
        </a:p>
      </dgm:t>
    </dgm:pt>
    <dgm:pt modelId="{FEAF93AC-846F-47F3-B01C-C5C65F27E07D}" type="pres">
      <dgm:prSet presAssocID="{A61F661C-18FE-4A82-A144-B463D7747443}" presName="parTrans" presStyleLbl="sibTrans2D1" presStyleIdx="7" presStyleCnt="13" custScaleX="133746" custScaleY="27910"/>
      <dgm:spPr/>
      <dgm:t>
        <a:bodyPr/>
        <a:lstStyle/>
        <a:p>
          <a:endParaRPr lang="en-GB"/>
        </a:p>
      </dgm:t>
    </dgm:pt>
    <dgm:pt modelId="{520CD848-655A-49C2-86AF-D74B41117FB8}" type="pres">
      <dgm:prSet presAssocID="{A61F661C-18FE-4A82-A144-B463D7747443}" presName="connectorText" presStyleLbl="sibTrans2D1" presStyleIdx="7" presStyleCnt="13"/>
      <dgm:spPr/>
      <dgm:t>
        <a:bodyPr/>
        <a:lstStyle/>
        <a:p>
          <a:endParaRPr lang="en-GB"/>
        </a:p>
      </dgm:t>
    </dgm:pt>
    <dgm:pt modelId="{B8239113-462F-4B0F-AAFD-0D61B8C7E857}" type="pres">
      <dgm:prSet presAssocID="{D2246279-7918-491D-88D8-E7FFCA01625A}" presName="node" presStyleLbl="node1" presStyleIdx="7" presStyleCnt="13" custScaleX="106448" custScaleY="104494">
        <dgm:presLayoutVars>
          <dgm:bulletEnabled val="1"/>
        </dgm:presLayoutVars>
      </dgm:prSet>
      <dgm:spPr/>
      <dgm:t>
        <a:bodyPr/>
        <a:lstStyle/>
        <a:p>
          <a:endParaRPr lang="en-GB"/>
        </a:p>
      </dgm:t>
    </dgm:pt>
    <dgm:pt modelId="{6A4A4094-E81E-4491-99CE-F87688D96A16}" type="pres">
      <dgm:prSet presAssocID="{F88DB6E6-9575-4400-BB38-4BDAE0C21B25}" presName="parTrans" presStyleLbl="sibTrans2D1" presStyleIdx="8" presStyleCnt="13" custScaleX="133746" custScaleY="27910"/>
      <dgm:spPr/>
      <dgm:t>
        <a:bodyPr/>
        <a:lstStyle/>
        <a:p>
          <a:endParaRPr lang="en-GB"/>
        </a:p>
      </dgm:t>
    </dgm:pt>
    <dgm:pt modelId="{18D1BFF3-0BF8-488F-9C30-F02847E5B6EF}" type="pres">
      <dgm:prSet presAssocID="{F88DB6E6-9575-4400-BB38-4BDAE0C21B25}" presName="connectorText" presStyleLbl="sibTrans2D1" presStyleIdx="8" presStyleCnt="13"/>
      <dgm:spPr/>
      <dgm:t>
        <a:bodyPr/>
        <a:lstStyle/>
        <a:p>
          <a:endParaRPr lang="en-GB"/>
        </a:p>
      </dgm:t>
    </dgm:pt>
    <dgm:pt modelId="{F8229613-71FC-4722-8111-E65085D84B0D}" type="pres">
      <dgm:prSet presAssocID="{BB6D338F-7988-480D-875A-F62A37DD303D}" presName="node" presStyleLbl="node1" presStyleIdx="8" presStyleCnt="13" custScaleX="106448" custScaleY="104494">
        <dgm:presLayoutVars>
          <dgm:bulletEnabled val="1"/>
        </dgm:presLayoutVars>
      </dgm:prSet>
      <dgm:spPr/>
      <dgm:t>
        <a:bodyPr/>
        <a:lstStyle/>
        <a:p>
          <a:endParaRPr lang="en-GB"/>
        </a:p>
      </dgm:t>
    </dgm:pt>
    <dgm:pt modelId="{C3F8EC5B-D161-48F6-8541-A764356A4E88}" type="pres">
      <dgm:prSet presAssocID="{4262D6FE-3559-420C-A81B-A423C2EB3222}" presName="parTrans" presStyleLbl="sibTrans2D1" presStyleIdx="9" presStyleCnt="13" custScaleX="133746" custScaleY="27910"/>
      <dgm:spPr/>
      <dgm:t>
        <a:bodyPr/>
        <a:lstStyle/>
        <a:p>
          <a:endParaRPr lang="en-GB"/>
        </a:p>
      </dgm:t>
    </dgm:pt>
    <dgm:pt modelId="{78E02EDD-1B58-44CF-B598-871C9B4E8A44}" type="pres">
      <dgm:prSet presAssocID="{4262D6FE-3559-420C-A81B-A423C2EB3222}" presName="connectorText" presStyleLbl="sibTrans2D1" presStyleIdx="9" presStyleCnt="13"/>
      <dgm:spPr/>
      <dgm:t>
        <a:bodyPr/>
        <a:lstStyle/>
        <a:p>
          <a:endParaRPr lang="en-GB"/>
        </a:p>
      </dgm:t>
    </dgm:pt>
    <dgm:pt modelId="{FF6C982F-2AFA-4F5B-A604-24C1AF687DB2}" type="pres">
      <dgm:prSet presAssocID="{DF8CC6A1-27C4-43CE-A366-9C39EF233FCA}" presName="node" presStyleLbl="node1" presStyleIdx="9" presStyleCnt="13" custScaleX="106448" custScaleY="104494">
        <dgm:presLayoutVars>
          <dgm:bulletEnabled val="1"/>
        </dgm:presLayoutVars>
      </dgm:prSet>
      <dgm:spPr/>
      <dgm:t>
        <a:bodyPr/>
        <a:lstStyle/>
        <a:p>
          <a:endParaRPr lang="en-GB"/>
        </a:p>
      </dgm:t>
    </dgm:pt>
    <dgm:pt modelId="{26E90C25-3FFC-4220-87FD-84A69D56FC6E}" type="pres">
      <dgm:prSet presAssocID="{3DC547E9-F2D3-43D1-8DCD-57C09EAAFDF9}" presName="parTrans" presStyleLbl="sibTrans2D1" presStyleIdx="10" presStyleCnt="13" custScaleX="133746" custScaleY="27910"/>
      <dgm:spPr/>
      <dgm:t>
        <a:bodyPr/>
        <a:lstStyle/>
        <a:p>
          <a:endParaRPr lang="en-GB"/>
        </a:p>
      </dgm:t>
    </dgm:pt>
    <dgm:pt modelId="{22FB1B6A-5733-45FA-92CB-7A91AEEAB7FD}" type="pres">
      <dgm:prSet presAssocID="{3DC547E9-F2D3-43D1-8DCD-57C09EAAFDF9}" presName="connectorText" presStyleLbl="sibTrans2D1" presStyleIdx="10" presStyleCnt="13"/>
      <dgm:spPr/>
      <dgm:t>
        <a:bodyPr/>
        <a:lstStyle/>
        <a:p>
          <a:endParaRPr lang="en-GB"/>
        </a:p>
      </dgm:t>
    </dgm:pt>
    <dgm:pt modelId="{4F561D40-99DE-49DD-97B0-9D39BBBA557F}" type="pres">
      <dgm:prSet presAssocID="{CE101064-0BD3-4BC3-A4F6-82BEC48945FF}" presName="node" presStyleLbl="node1" presStyleIdx="10" presStyleCnt="13" custScaleX="106448" custScaleY="104494">
        <dgm:presLayoutVars>
          <dgm:bulletEnabled val="1"/>
        </dgm:presLayoutVars>
      </dgm:prSet>
      <dgm:spPr/>
      <dgm:t>
        <a:bodyPr/>
        <a:lstStyle/>
        <a:p>
          <a:endParaRPr lang="en-GB"/>
        </a:p>
      </dgm:t>
    </dgm:pt>
    <dgm:pt modelId="{77010E1E-E458-49A5-9D47-4B4FE9CDC8DC}" type="pres">
      <dgm:prSet presAssocID="{265685F7-DEEC-45EB-85C8-BEEDD3DE8385}" presName="parTrans" presStyleLbl="sibTrans2D1" presStyleIdx="11" presStyleCnt="13" custScaleX="133746" custScaleY="27910"/>
      <dgm:spPr/>
      <dgm:t>
        <a:bodyPr/>
        <a:lstStyle/>
        <a:p>
          <a:endParaRPr lang="en-GB"/>
        </a:p>
      </dgm:t>
    </dgm:pt>
    <dgm:pt modelId="{942A5B81-5CEE-4FD2-ADA9-8915D5BAFEBF}" type="pres">
      <dgm:prSet presAssocID="{265685F7-DEEC-45EB-85C8-BEEDD3DE8385}" presName="connectorText" presStyleLbl="sibTrans2D1" presStyleIdx="11" presStyleCnt="13"/>
      <dgm:spPr/>
      <dgm:t>
        <a:bodyPr/>
        <a:lstStyle/>
        <a:p>
          <a:endParaRPr lang="en-GB"/>
        </a:p>
      </dgm:t>
    </dgm:pt>
    <dgm:pt modelId="{EFF5118A-A308-4AB0-8840-9FB7DF010D8C}" type="pres">
      <dgm:prSet presAssocID="{E2A4485C-099B-44A5-9270-F6B9B67F3626}" presName="node" presStyleLbl="node1" presStyleIdx="11" presStyleCnt="13" custScaleX="106448" custScaleY="104494">
        <dgm:presLayoutVars>
          <dgm:bulletEnabled val="1"/>
        </dgm:presLayoutVars>
      </dgm:prSet>
      <dgm:spPr/>
      <dgm:t>
        <a:bodyPr/>
        <a:lstStyle/>
        <a:p>
          <a:endParaRPr lang="en-GB"/>
        </a:p>
      </dgm:t>
    </dgm:pt>
    <dgm:pt modelId="{116BD040-AD39-4C39-9DCB-F6A40A01180F}" type="pres">
      <dgm:prSet presAssocID="{D52DDAA2-09E3-451E-A35E-F2D04B405A33}" presName="parTrans" presStyleLbl="sibTrans2D1" presStyleIdx="12" presStyleCnt="13" custScaleX="133746" custScaleY="27910"/>
      <dgm:spPr/>
      <dgm:t>
        <a:bodyPr/>
        <a:lstStyle/>
        <a:p>
          <a:endParaRPr lang="en-GB"/>
        </a:p>
      </dgm:t>
    </dgm:pt>
    <dgm:pt modelId="{ACFFA618-4F38-4A33-AF49-4D22CD203B45}" type="pres">
      <dgm:prSet presAssocID="{D52DDAA2-09E3-451E-A35E-F2D04B405A33}" presName="connectorText" presStyleLbl="sibTrans2D1" presStyleIdx="12" presStyleCnt="13"/>
      <dgm:spPr/>
      <dgm:t>
        <a:bodyPr/>
        <a:lstStyle/>
        <a:p>
          <a:endParaRPr lang="en-GB"/>
        </a:p>
      </dgm:t>
    </dgm:pt>
    <dgm:pt modelId="{BF9A4A0F-DD42-4F9C-8B87-0AD958D9BA59}" type="pres">
      <dgm:prSet presAssocID="{C85E6D5C-6A85-4C4E-8472-27FC89C03288}" presName="node" presStyleLbl="node1" presStyleIdx="12" presStyleCnt="13" custScaleX="106448" custScaleY="104494">
        <dgm:presLayoutVars>
          <dgm:bulletEnabled val="1"/>
        </dgm:presLayoutVars>
      </dgm:prSet>
      <dgm:spPr/>
      <dgm:t>
        <a:bodyPr/>
        <a:lstStyle/>
        <a:p>
          <a:endParaRPr lang="en-GB"/>
        </a:p>
      </dgm:t>
    </dgm:pt>
  </dgm:ptLst>
  <dgm:cxnLst>
    <dgm:cxn modelId="{B33D1B7B-5D7F-3948-A283-79F52CC2394A}" type="presOf" srcId="{F88DB6E6-9575-4400-BB38-4BDAE0C21B25}" destId="{6A4A4094-E81E-4491-99CE-F87688D96A16}" srcOrd="0" destOrd="0" presId="urn:microsoft.com/office/officeart/2005/8/layout/radial5"/>
    <dgm:cxn modelId="{7359F661-B638-9347-B3B8-D80331928E76}" type="presOf" srcId="{1EAC94E9-B04C-410E-B097-F2B83223BF1B}" destId="{CD8A487E-F8FA-4E90-BEE7-8D467ECAC48A}" srcOrd="0" destOrd="0" presId="urn:microsoft.com/office/officeart/2005/8/layout/radial5"/>
    <dgm:cxn modelId="{A258C309-C98D-804D-9EB0-4ED2AFE71A1B}" type="presOf" srcId="{F72BE303-B828-4534-96B8-D90970FED5C0}" destId="{28D12EBD-4EA7-4B77-BC36-99C6A7DE387C}" srcOrd="0" destOrd="0" presId="urn:microsoft.com/office/officeart/2005/8/layout/radial5"/>
    <dgm:cxn modelId="{1E26D6EE-3B0B-4863-95BF-22BED5A1D91A}" srcId="{3E8150F0-7CBF-45EB-91BF-1AF206B76035}" destId="{0AB1FBC1-DBA5-4AA9-B1F0-4991457B0130}" srcOrd="3" destOrd="0" parTransId="{DAC53705-E512-4E7C-896D-C446C715AA9D}" sibTransId="{C257B033-A4F1-419F-BE3E-489F2AE595EE}"/>
    <dgm:cxn modelId="{641B9A24-6A7F-6447-B05A-42905F4CDAA7}" type="presOf" srcId="{5698A5CD-63AC-47BA-BA67-A227CC435B52}" destId="{27D407A0-2B89-4D4F-AF85-B78FF47F7E10}" srcOrd="0" destOrd="0" presId="urn:microsoft.com/office/officeart/2005/8/layout/radial5"/>
    <dgm:cxn modelId="{CDDFCADD-294B-4223-8B0D-E4EC73F644AE}" srcId="{3E8150F0-7CBF-45EB-91BF-1AF206B76035}" destId="{F5C50598-A7F9-4D10-B5AF-0E7FCD5D5113}" srcOrd="6" destOrd="0" parTransId="{8807CBB8-79D4-42CD-B45E-2A136B009C0E}" sibTransId="{82449FF4-D100-432F-B396-6D30BD8E2037}"/>
    <dgm:cxn modelId="{89F9558F-0531-49B3-B3A6-9247A21C1033}" srcId="{3E8150F0-7CBF-45EB-91BF-1AF206B76035}" destId="{BB6D338F-7988-480D-875A-F62A37DD303D}" srcOrd="8" destOrd="0" parTransId="{F88DB6E6-9575-4400-BB38-4BDAE0C21B25}" sibTransId="{8A863928-4D95-456E-B8A9-9768DDAD20FE}"/>
    <dgm:cxn modelId="{350E1FF5-0383-4E3E-8B73-D6794423346D}" srcId="{3E8150F0-7CBF-45EB-91BF-1AF206B76035}" destId="{CE101064-0BD3-4BC3-A4F6-82BEC48945FF}" srcOrd="10" destOrd="0" parTransId="{3DC547E9-F2D3-43D1-8DCD-57C09EAAFDF9}" sibTransId="{78164FDC-CF7F-4512-99B1-4BAE3FC66C2C}"/>
    <dgm:cxn modelId="{7122EF86-C0FE-6242-9B7F-21AB4CDD0D33}" type="presOf" srcId="{DAC53705-E512-4E7C-896D-C446C715AA9D}" destId="{86104BC2-8BC1-46ED-A088-81D78911842C}" srcOrd="0" destOrd="0" presId="urn:microsoft.com/office/officeart/2005/8/layout/radial5"/>
    <dgm:cxn modelId="{7CD3AAC3-DF8F-724D-8290-E19589683050}" type="presOf" srcId="{535528E5-BC75-40FD-AB49-77D92C138C85}" destId="{CD5CCFFA-699F-49E5-ADBA-24535FFE03B5}" srcOrd="1" destOrd="0" presId="urn:microsoft.com/office/officeart/2005/8/layout/radial5"/>
    <dgm:cxn modelId="{9DF3B313-5435-1042-87D3-D06EB11EE7D5}" type="presOf" srcId="{D2246279-7918-491D-88D8-E7FFCA01625A}" destId="{B8239113-462F-4B0F-AAFD-0D61B8C7E857}" srcOrd="0" destOrd="0" presId="urn:microsoft.com/office/officeart/2005/8/layout/radial5"/>
    <dgm:cxn modelId="{22E32EBE-51FF-7247-ADFB-06769C427923}" type="presOf" srcId="{F72BE303-B828-4534-96B8-D90970FED5C0}" destId="{2661AF17-674F-4C66-894C-E3F63505EA3E}" srcOrd="1" destOrd="0" presId="urn:microsoft.com/office/officeart/2005/8/layout/radial5"/>
    <dgm:cxn modelId="{88A8AAC9-2BA1-A44C-9DED-CC3205CF2023}" type="presOf" srcId="{4262D6FE-3559-420C-A81B-A423C2EB3222}" destId="{78E02EDD-1B58-44CF-B598-871C9B4E8A44}" srcOrd="1" destOrd="0" presId="urn:microsoft.com/office/officeart/2005/8/layout/radial5"/>
    <dgm:cxn modelId="{F9DE9746-0D2B-4340-91BC-E647F02C1B7F}" type="presOf" srcId="{E2A4485C-099B-44A5-9270-F6B9B67F3626}" destId="{EFF5118A-A308-4AB0-8840-9FB7DF010D8C}" srcOrd="0" destOrd="0" presId="urn:microsoft.com/office/officeart/2005/8/layout/radial5"/>
    <dgm:cxn modelId="{2C430AB1-091D-3747-8C61-AEA56C3D2E40}" type="presOf" srcId="{535528E5-BC75-40FD-AB49-77D92C138C85}" destId="{8A796292-691E-4BC8-99A9-2969430CD1AF}" srcOrd="0" destOrd="0" presId="urn:microsoft.com/office/officeart/2005/8/layout/radial5"/>
    <dgm:cxn modelId="{FC2BDEAC-93DA-CD4B-97A3-63DAFDCE97B0}" type="presOf" srcId="{0AB1FBC1-DBA5-4AA9-B1F0-4991457B0130}" destId="{D9250353-0DCD-4C49-9F18-8E8B27E11ED0}" srcOrd="0" destOrd="0" presId="urn:microsoft.com/office/officeart/2005/8/layout/radial5"/>
    <dgm:cxn modelId="{C8E63672-8BDF-1C4D-9F6B-C945CF88F03B}" type="presOf" srcId="{C85E6D5C-6A85-4C4E-8472-27FC89C03288}" destId="{BF9A4A0F-DD42-4F9C-8B87-0AD958D9BA59}" srcOrd="0" destOrd="0" presId="urn:microsoft.com/office/officeart/2005/8/layout/radial5"/>
    <dgm:cxn modelId="{4AC096B3-34AA-4298-8BC2-0C88567DDD3B}" srcId="{3E8150F0-7CBF-45EB-91BF-1AF206B76035}" destId="{D2246279-7918-491D-88D8-E7FFCA01625A}" srcOrd="7" destOrd="0" parTransId="{A61F661C-18FE-4A82-A144-B463D7747443}" sibTransId="{E9598CE8-15CD-436C-89E7-8862AC767668}"/>
    <dgm:cxn modelId="{9A406304-5BFE-D243-85A0-57C571DC778B}" type="presOf" srcId="{F88DB6E6-9575-4400-BB38-4BDAE0C21B25}" destId="{18D1BFF3-0BF8-488F-9C30-F02847E5B6EF}" srcOrd="1" destOrd="0" presId="urn:microsoft.com/office/officeart/2005/8/layout/radial5"/>
    <dgm:cxn modelId="{201E6B41-F0C0-461E-949A-1905C569EE79}" srcId="{0DF3023C-21EC-441F-A41D-4240019F375B}" destId="{3E8150F0-7CBF-45EB-91BF-1AF206B76035}" srcOrd="0" destOrd="0" parTransId="{659B7410-6EAD-47A0-A2D2-CE64ED0725C4}" sibTransId="{3B8C387E-AC96-4637-8F83-94186758A6FE}"/>
    <dgm:cxn modelId="{326FB055-886A-BC41-98A7-205A9F497260}" type="presOf" srcId="{B366AFD1-0E7C-4DCB-9F1A-FCA206D311D5}" destId="{3C5ACD2E-E857-46AA-A9FC-03CEFCB195F0}" srcOrd="0" destOrd="0" presId="urn:microsoft.com/office/officeart/2005/8/layout/radial5"/>
    <dgm:cxn modelId="{F62D2CE3-BFCF-4E7D-8C8A-288F92B7880B}" srcId="{3E8150F0-7CBF-45EB-91BF-1AF206B76035}" destId="{3E1D0DA2-EB17-4139-8966-800D06CCED73}" srcOrd="1" destOrd="0" parTransId="{76906DE5-BED1-4CFB-BFBB-592D7837A44A}" sibTransId="{6A7C86CC-EECD-4961-9814-8F91C1DAC177}"/>
    <dgm:cxn modelId="{C69C428A-D3A9-4598-BE98-5F7E880F9735}" srcId="{3E8150F0-7CBF-45EB-91BF-1AF206B76035}" destId="{B366AFD1-0E7C-4DCB-9F1A-FCA206D311D5}" srcOrd="0" destOrd="0" parTransId="{0F6DF073-32DE-4899-9FBB-4033575013B9}" sibTransId="{04E1F259-393D-4C50-BF68-74B9F1AA5383}"/>
    <dgm:cxn modelId="{FB62F671-BCDB-6549-A9A8-6B4976E4560C}" type="presOf" srcId="{265685F7-DEEC-45EB-85C8-BEEDD3DE8385}" destId="{942A5B81-5CEE-4FD2-ADA9-8915D5BAFEBF}" srcOrd="1" destOrd="0" presId="urn:microsoft.com/office/officeart/2005/8/layout/radial5"/>
    <dgm:cxn modelId="{AAD0CB56-CD37-C442-8DC0-309893611A6D}" type="presOf" srcId="{DF8CC6A1-27C4-43CE-A366-9C39EF233FCA}" destId="{FF6C982F-2AFA-4F5B-A604-24C1AF687DB2}" srcOrd="0" destOrd="0" presId="urn:microsoft.com/office/officeart/2005/8/layout/radial5"/>
    <dgm:cxn modelId="{8C650271-2D27-ED41-9BD1-61C457BB8840}" type="presOf" srcId="{02C70281-7BE5-46AB-9C64-E94C482F5060}" destId="{8A0A6802-1B7C-4D9E-80EF-754ECB59EEF3}" srcOrd="0" destOrd="0" presId="urn:microsoft.com/office/officeart/2005/8/layout/radial5"/>
    <dgm:cxn modelId="{0632B5BA-F2AF-0847-A976-0C548D55EA2F}" type="presOf" srcId="{9B366696-BAFB-48BD-AD4A-6CFDEEE832F5}" destId="{71457174-19A9-4D38-A503-F7D176EA9C11}" srcOrd="0" destOrd="0" presId="urn:microsoft.com/office/officeart/2005/8/layout/radial5"/>
    <dgm:cxn modelId="{A68BD5E5-EADD-3647-9B4B-221AA94820F3}" type="presOf" srcId="{76906DE5-BED1-4CFB-BFBB-592D7837A44A}" destId="{EA0EBA7F-9E93-46BF-B3AA-C935B4DC67E2}" srcOrd="0" destOrd="0" presId="urn:microsoft.com/office/officeart/2005/8/layout/radial5"/>
    <dgm:cxn modelId="{1621AE16-0749-284A-BEF7-1AE12DD5CA0A}" type="presOf" srcId="{CE101064-0BD3-4BC3-A4F6-82BEC48945FF}" destId="{4F561D40-99DE-49DD-97B0-9D39BBBA557F}" srcOrd="0" destOrd="0" presId="urn:microsoft.com/office/officeart/2005/8/layout/radial5"/>
    <dgm:cxn modelId="{D3385371-B036-5242-B6D3-10EE38C8304A}" type="presOf" srcId="{4262D6FE-3559-420C-A81B-A423C2EB3222}" destId="{C3F8EC5B-D161-48F6-8541-A764356A4E88}" srcOrd="0" destOrd="0" presId="urn:microsoft.com/office/officeart/2005/8/layout/radial5"/>
    <dgm:cxn modelId="{A5F2722C-3E25-4042-ABAF-61890A0871BD}" srcId="{3E8150F0-7CBF-45EB-91BF-1AF206B76035}" destId="{C85E6D5C-6A85-4C4E-8472-27FC89C03288}" srcOrd="12" destOrd="0" parTransId="{D52DDAA2-09E3-451E-A35E-F2D04B405A33}" sibTransId="{CB05A837-7226-452F-A4B0-05F7BACAA27D}"/>
    <dgm:cxn modelId="{1CB0EBFB-208B-8F48-B5E6-98AB491600F8}" type="presOf" srcId="{0F6DF073-32DE-4899-9FBB-4033575013B9}" destId="{27E53D96-F520-4F5B-864A-D17D873FFB90}" srcOrd="1" destOrd="0" presId="urn:microsoft.com/office/officeart/2005/8/layout/radial5"/>
    <dgm:cxn modelId="{717766F7-FC90-6F49-BE2F-07CB38AF3380}" type="presOf" srcId="{76906DE5-BED1-4CFB-BFBB-592D7837A44A}" destId="{3FC4D5A6-AB75-45B7-8812-EF7908E1C29C}" srcOrd="1" destOrd="0" presId="urn:microsoft.com/office/officeart/2005/8/layout/radial5"/>
    <dgm:cxn modelId="{8AF32F93-9A3A-9145-A2FC-A4F8EDC2AD64}" type="presOf" srcId="{3E1D0DA2-EB17-4139-8966-800D06CCED73}" destId="{05AFFC02-9516-404F-B156-9500B6846CB6}" srcOrd="0" destOrd="0" presId="urn:microsoft.com/office/officeart/2005/8/layout/radial5"/>
    <dgm:cxn modelId="{6137D81F-2647-E84D-AB0C-E3A7FCB7B13E}" type="presOf" srcId="{265685F7-DEEC-45EB-85C8-BEEDD3DE8385}" destId="{77010E1E-E458-49A5-9D47-4B4FE9CDC8DC}" srcOrd="0" destOrd="0" presId="urn:microsoft.com/office/officeart/2005/8/layout/radial5"/>
    <dgm:cxn modelId="{41C470BC-DD7D-4122-88FB-11DB89D5FBFE}" srcId="{3E8150F0-7CBF-45EB-91BF-1AF206B76035}" destId="{E2A4485C-099B-44A5-9270-F6B9B67F3626}" srcOrd="11" destOrd="0" parTransId="{265685F7-DEEC-45EB-85C8-BEEDD3DE8385}" sibTransId="{41459C40-9F74-45E1-BB65-8DB1296871ED}"/>
    <dgm:cxn modelId="{CA72CF03-C515-5A41-8048-79A4E5F96B37}" type="presOf" srcId="{3DC547E9-F2D3-43D1-8DCD-57C09EAAFDF9}" destId="{22FB1B6A-5733-45FA-92CB-7A91AEEAB7FD}" srcOrd="1" destOrd="0" presId="urn:microsoft.com/office/officeart/2005/8/layout/radial5"/>
    <dgm:cxn modelId="{FB8DCBF9-7509-E540-B96C-7CF4D6C4EB64}" type="presOf" srcId="{0DF3023C-21EC-441F-A41D-4240019F375B}" destId="{2BD633E6-8597-4CCF-84C2-0792FA7523F6}" srcOrd="0" destOrd="0" presId="urn:microsoft.com/office/officeart/2005/8/layout/radial5"/>
    <dgm:cxn modelId="{4A12950A-9F55-0B45-AB9B-44AE7AC8C60F}" type="presOf" srcId="{BB6D338F-7988-480D-875A-F62A37DD303D}" destId="{F8229613-71FC-4722-8111-E65085D84B0D}" srcOrd="0" destOrd="0" presId="urn:microsoft.com/office/officeart/2005/8/layout/radial5"/>
    <dgm:cxn modelId="{B538D09E-5C4B-FA4A-83A8-9FB8F4414BD6}" type="presOf" srcId="{A61F661C-18FE-4A82-A144-B463D7747443}" destId="{FEAF93AC-846F-47F3-B01C-C5C65F27E07D}" srcOrd="0" destOrd="0" presId="urn:microsoft.com/office/officeart/2005/8/layout/radial5"/>
    <dgm:cxn modelId="{9BA50E26-243D-584A-81A4-8F914F901BFA}" type="presOf" srcId="{F5C50598-A7F9-4D10-B5AF-0E7FCD5D5113}" destId="{BDDF89D9-93C5-4D5E-A0E8-AE35F4E6896C}" srcOrd="0" destOrd="0" presId="urn:microsoft.com/office/officeart/2005/8/layout/radial5"/>
    <dgm:cxn modelId="{2830CE0F-3053-0746-BE4E-048643B94E00}" type="presOf" srcId="{0F6DF073-32DE-4899-9FBB-4033575013B9}" destId="{8BC31E97-E308-4A98-B81C-63F03F5B7FEF}" srcOrd="0" destOrd="0" presId="urn:microsoft.com/office/officeart/2005/8/layout/radial5"/>
    <dgm:cxn modelId="{FD1A1346-A249-9345-82CE-0BEFFFFBEE6D}" type="presOf" srcId="{1EAC94E9-B04C-410E-B097-F2B83223BF1B}" destId="{3005E74D-C18B-4572-AB4F-D43C2B46B258}" srcOrd="1" destOrd="0" presId="urn:microsoft.com/office/officeart/2005/8/layout/radial5"/>
    <dgm:cxn modelId="{654356D0-A9DF-A040-9BC1-AAA1C6E0850D}" type="presOf" srcId="{8807CBB8-79D4-42CD-B45E-2A136B009C0E}" destId="{037C0B82-34A3-48DF-B625-F12E913373F1}" srcOrd="1" destOrd="0" presId="urn:microsoft.com/office/officeart/2005/8/layout/radial5"/>
    <dgm:cxn modelId="{E877C51A-A4D8-E645-9AD7-2D04707C0ABD}" type="presOf" srcId="{8807CBB8-79D4-42CD-B45E-2A136B009C0E}" destId="{48C5D6FB-2356-4B75-B7B9-3CD6C3E2814D}" srcOrd="0" destOrd="0" presId="urn:microsoft.com/office/officeart/2005/8/layout/radial5"/>
    <dgm:cxn modelId="{671388C5-0108-8D4B-B762-2DCFA0588707}" type="presOf" srcId="{3E8150F0-7CBF-45EB-91BF-1AF206B76035}" destId="{81DD303D-939B-4B2E-A2E0-29AC44702B78}" srcOrd="0" destOrd="0" presId="urn:microsoft.com/office/officeart/2005/8/layout/radial5"/>
    <dgm:cxn modelId="{DEBC27C9-C88F-482A-9A6B-CC728731B646}" srcId="{3E8150F0-7CBF-45EB-91BF-1AF206B76035}" destId="{5698A5CD-63AC-47BA-BA67-A227CC435B52}" srcOrd="5" destOrd="0" parTransId="{F72BE303-B828-4534-96B8-D90970FED5C0}" sibTransId="{27B83438-11B4-45C0-B3D1-D96DC37E5DCF}"/>
    <dgm:cxn modelId="{7B8E443D-D40D-294C-BD0F-C90866057357}" type="presOf" srcId="{3DC547E9-F2D3-43D1-8DCD-57C09EAAFDF9}" destId="{26E90C25-3FFC-4220-87FD-84A69D56FC6E}" srcOrd="0" destOrd="0" presId="urn:microsoft.com/office/officeart/2005/8/layout/radial5"/>
    <dgm:cxn modelId="{DAE39D89-62E0-4F63-9058-7A3AB1FA3665}" srcId="{3E8150F0-7CBF-45EB-91BF-1AF206B76035}" destId="{9B366696-BAFB-48BD-AD4A-6CFDEEE832F5}" srcOrd="4" destOrd="0" parTransId="{1EAC94E9-B04C-410E-B097-F2B83223BF1B}" sibTransId="{E6018B30-1ED2-460E-A0AA-4F75F645D876}"/>
    <dgm:cxn modelId="{B700CDE6-51AF-4FE1-BE4F-9A6608CC6CE0}" srcId="{3E8150F0-7CBF-45EB-91BF-1AF206B76035}" destId="{02C70281-7BE5-46AB-9C64-E94C482F5060}" srcOrd="2" destOrd="0" parTransId="{535528E5-BC75-40FD-AB49-77D92C138C85}" sibTransId="{C125D8B3-73C0-4A43-AF3C-E82F127E1E01}"/>
    <dgm:cxn modelId="{DA867228-F86B-1D4D-AC00-60C846EE5D92}" type="presOf" srcId="{DAC53705-E512-4E7C-896D-C446C715AA9D}" destId="{D3AD193D-655C-4545-BC55-16C307F9FB17}" srcOrd="1" destOrd="0" presId="urn:microsoft.com/office/officeart/2005/8/layout/radial5"/>
    <dgm:cxn modelId="{DFC06585-5032-D042-8069-DDAE68DE9EE7}" type="presOf" srcId="{D52DDAA2-09E3-451E-A35E-F2D04B405A33}" destId="{ACFFA618-4F38-4A33-AF49-4D22CD203B45}" srcOrd="1" destOrd="0" presId="urn:microsoft.com/office/officeart/2005/8/layout/radial5"/>
    <dgm:cxn modelId="{A3F95AA8-C2A7-9D49-9F6B-1D4078186DD3}" type="presOf" srcId="{A61F661C-18FE-4A82-A144-B463D7747443}" destId="{520CD848-655A-49C2-86AF-D74B41117FB8}" srcOrd="1" destOrd="0" presId="urn:microsoft.com/office/officeart/2005/8/layout/radial5"/>
    <dgm:cxn modelId="{0E0BCB11-AA8C-A54A-B649-EECD92939295}" type="presOf" srcId="{D52DDAA2-09E3-451E-A35E-F2D04B405A33}" destId="{116BD040-AD39-4C39-9DCB-F6A40A01180F}" srcOrd="0" destOrd="0" presId="urn:microsoft.com/office/officeart/2005/8/layout/radial5"/>
    <dgm:cxn modelId="{C0897248-A7F5-44C2-B8B6-75CB3C75210F}" srcId="{3E8150F0-7CBF-45EB-91BF-1AF206B76035}" destId="{DF8CC6A1-27C4-43CE-A366-9C39EF233FCA}" srcOrd="9" destOrd="0" parTransId="{4262D6FE-3559-420C-A81B-A423C2EB3222}" sibTransId="{9AE530EF-B7D8-428C-A92A-9831FEC5EDA8}"/>
    <dgm:cxn modelId="{F1476AA3-57CE-D54F-B7CA-71CD3FFD3123}" type="presParOf" srcId="{2BD633E6-8597-4CCF-84C2-0792FA7523F6}" destId="{81DD303D-939B-4B2E-A2E0-29AC44702B78}" srcOrd="0" destOrd="0" presId="urn:microsoft.com/office/officeart/2005/8/layout/radial5"/>
    <dgm:cxn modelId="{BECFAFC6-ADC3-294B-932A-7930B0C8B0A6}" type="presParOf" srcId="{2BD633E6-8597-4CCF-84C2-0792FA7523F6}" destId="{8BC31E97-E308-4A98-B81C-63F03F5B7FEF}" srcOrd="1" destOrd="0" presId="urn:microsoft.com/office/officeart/2005/8/layout/radial5"/>
    <dgm:cxn modelId="{970D65CB-6163-3448-9713-B5D5E4168920}" type="presParOf" srcId="{8BC31E97-E308-4A98-B81C-63F03F5B7FEF}" destId="{27E53D96-F520-4F5B-864A-D17D873FFB90}" srcOrd="0" destOrd="0" presId="urn:microsoft.com/office/officeart/2005/8/layout/radial5"/>
    <dgm:cxn modelId="{2855C8FC-3B3B-AA43-B201-2FCB834C03D0}" type="presParOf" srcId="{2BD633E6-8597-4CCF-84C2-0792FA7523F6}" destId="{3C5ACD2E-E857-46AA-A9FC-03CEFCB195F0}" srcOrd="2" destOrd="0" presId="urn:microsoft.com/office/officeart/2005/8/layout/radial5"/>
    <dgm:cxn modelId="{78570B73-E502-7D44-8E0B-8C3EB91F4101}" type="presParOf" srcId="{2BD633E6-8597-4CCF-84C2-0792FA7523F6}" destId="{EA0EBA7F-9E93-46BF-B3AA-C935B4DC67E2}" srcOrd="3" destOrd="0" presId="urn:microsoft.com/office/officeart/2005/8/layout/radial5"/>
    <dgm:cxn modelId="{44DBDCA0-A3E7-004D-ADC8-C5364F9E83E9}" type="presParOf" srcId="{EA0EBA7F-9E93-46BF-B3AA-C935B4DC67E2}" destId="{3FC4D5A6-AB75-45B7-8812-EF7908E1C29C}" srcOrd="0" destOrd="0" presId="urn:microsoft.com/office/officeart/2005/8/layout/radial5"/>
    <dgm:cxn modelId="{228A7FD5-B303-FA42-B594-1B382C083A02}" type="presParOf" srcId="{2BD633E6-8597-4CCF-84C2-0792FA7523F6}" destId="{05AFFC02-9516-404F-B156-9500B6846CB6}" srcOrd="4" destOrd="0" presId="urn:microsoft.com/office/officeart/2005/8/layout/radial5"/>
    <dgm:cxn modelId="{B98C3353-D3D1-6D49-89D6-08BCCA63E304}" type="presParOf" srcId="{2BD633E6-8597-4CCF-84C2-0792FA7523F6}" destId="{8A796292-691E-4BC8-99A9-2969430CD1AF}" srcOrd="5" destOrd="0" presId="urn:microsoft.com/office/officeart/2005/8/layout/radial5"/>
    <dgm:cxn modelId="{1FBCF68C-DA05-D345-8585-9A351865D952}" type="presParOf" srcId="{8A796292-691E-4BC8-99A9-2969430CD1AF}" destId="{CD5CCFFA-699F-49E5-ADBA-24535FFE03B5}" srcOrd="0" destOrd="0" presId="urn:microsoft.com/office/officeart/2005/8/layout/radial5"/>
    <dgm:cxn modelId="{5C207C7C-2DD8-BC4F-8421-DC9056C6E132}" type="presParOf" srcId="{2BD633E6-8597-4CCF-84C2-0792FA7523F6}" destId="{8A0A6802-1B7C-4D9E-80EF-754ECB59EEF3}" srcOrd="6" destOrd="0" presId="urn:microsoft.com/office/officeart/2005/8/layout/radial5"/>
    <dgm:cxn modelId="{27F01402-560A-B84B-B7D6-DCD3E2AFA292}" type="presParOf" srcId="{2BD633E6-8597-4CCF-84C2-0792FA7523F6}" destId="{86104BC2-8BC1-46ED-A088-81D78911842C}" srcOrd="7" destOrd="0" presId="urn:microsoft.com/office/officeart/2005/8/layout/radial5"/>
    <dgm:cxn modelId="{675019AF-EECA-7F4B-8784-250CBC9AB55B}" type="presParOf" srcId="{86104BC2-8BC1-46ED-A088-81D78911842C}" destId="{D3AD193D-655C-4545-BC55-16C307F9FB17}" srcOrd="0" destOrd="0" presId="urn:microsoft.com/office/officeart/2005/8/layout/radial5"/>
    <dgm:cxn modelId="{52C39548-0859-714C-B474-892EB9C2A84F}" type="presParOf" srcId="{2BD633E6-8597-4CCF-84C2-0792FA7523F6}" destId="{D9250353-0DCD-4C49-9F18-8E8B27E11ED0}" srcOrd="8" destOrd="0" presId="urn:microsoft.com/office/officeart/2005/8/layout/radial5"/>
    <dgm:cxn modelId="{84AB4655-F31C-784D-9220-9D013E0B1D09}" type="presParOf" srcId="{2BD633E6-8597-4CCF-84C2-0792FA7523F6}" destId="{CD8A487E-F8FA-4E90-BEE7-8D467ECAC48A}" srcOrd="9" destOrd="0" presId="urn:microsoft.com/office/officeart/2005/8/layout/radial5"/>
    <dgm:cxn modelId="{A104E4DF-802E-F643-9EAB-C1DDB3007525}" type="presParOf" srcId="{CD8A487E-F8FA-4E90-BEE7-8D467ECAC48A}" destId="{3005E74D-C18B-4572-AB4F-D43C2B46B258}" srcOrd="0" destOrd="0" presId="urn:microsoft.com/office/officeart/2005/8/layout/radial5"/>
    <dgm:cxn modelId="{C73723EE-E515-514F-88ED-58593AC389E4}" type="presParOf" srcId="{2BD633E6-8597-4CCF-84C2-0792FA7523F6}" destId="{71457174-19A9-4D38-A503-F7D176EA9C11}" srcOrd="10" destOrd="0" presId="urn:microsoft.com/office/officeart/2005/8/layout/radial5"/>
    <dgm:cxn modelId="{A7074637-AA49-F14E-836B-B137AAEF18CA}" type="presParOf" srcId="{2BD633E6-8597-4CCF-84C2-0792FA7523F6}" destId="{28D12EBD-4EA7-4B77-BC36-99C6A7DE387C}" srcOrd="11" destOrd="0" presId="urn:microsoft.com/office/officeart/2005/8/layout/radial5"/>
    <dgm:cxn modelId="{B03365BE-3DC6-BF4E-8922-01E9CD19BDCB}" type="presParOf" srcId="{28D12EBD-4EA7-4B77-BC36-99C6A7DE387C}" destId="{2661AF17-674F-4C66-894C-E3F63505EA3E}" srcOrd="0" destOrd="0" presId="urn:microsoft.com/office/officeart/2005/8/layout/radial5"/>
    <dgm:cxn modelId="{B8C3B296-A0DA-FD43-804C-D7C3CACFF0B1}" type="presParOf" srcId="{2BD633E6-8597-4CCF-84C2-0792FA7523F6}" destId="{27D407A0-2B89-4D4F-AF85-B78FF47F7E10}" srcOrd="12" destOrd="0" presId="urn:microsoft.com/office/officeart/2005/8/layout/radial5"/>
    <dgm:cxn modelId="{0406AE08-48A8-0849-B232-A854FA4DAEAF}" type="presParOf" srcId="{2BD633E6-8597-4CCF-84C2-0792FA7523F6}" destId="{48C5D6FB-2356-4B75-B7B9-3CD6C3E2814D}" srcOrd="13" destOrd="0" presId="urn:microsoft.com/office/officeart/2005/8/layout/radial5"/>
    <dgm:cxn modelId="{A887F667-9EE9-B246-B3E7-DBAE78BD121A}" type="presParOf" srcId="{48C5D6FB-2356-4B75-B7B9-3CD6C3E2814D}" destId="{037C0B82-34A3-48DF-B625-F12E913373F1}" srcOrd="0" destOrd="0" presId="urn:microsoft.com/office/officeart/2005/8/layout/radial5"/>
    <dgm:cxn modelId="{CE7BCE66-20C8-C741-8073-D1697FCD02C6}" type="presParOf" srcId="{2BD633E6-8597-4CCF-84C2-0792FA7523F6}" destId="{BDDF89D9-93C5-4D5E-A0E8-AE35F4E6896C}" srcOrd="14" destOrd="0" presId="urn:microsoft.com/office/officeart/2005/8/layout/radial5"/>
    <dgm:cxn modelId="{771A8EE8-A3DF-DC43-914E-8B68BD751F52}" type="presParOf" srcId="{2BD633E6-8597-4CCF-84C2-0792FA7523F6}" destId="{FEAF93AC-846F-47F3-B01C-C5C65F27E07D}" srcOrd="15" destOrd="0" presId="urn:microsoft.com/office/officeart/2005/8/layout/radial5"/>
    <dgm:cxn modelId="{F4C4FAEC-F2A0-974C-ADD5-288959302360}" type="presParOf" srcId="{FEAF93AC-846F-47F3-B01C-C5C65F27E07D}" destId="{520CD848-655A-49C2-86AF-D74B41117FB8}" srcOrd="0" destOrd="0" presId="urn:microsoft.com/office/officeart/2005/8/layout/radial5"/>
    <dgm:cxn modelId="{229AB311-FBFD-0D42-BB03-BCDCCA566379}" type="presParOf" srcId="{2BD633E6-8597-4CCF-84C2-0792FA7523F6}" destId="{B8239113-462F-4B0F-AAFD-0D61B8C7E857}" srcOrd="16" destOrd="0" presId="urn:microsoft.com/office/officeart/2005/8/layout/radial5"/>
    <dgm:cxn modelId="{BBB13AEC-49C9-C949-BC56-CCB53494871C}" type="presParOf" srcId="{2BD633E6-8597-4CCF-84C2-0792FA7523F6}" destId="{6A4A4094-E81E-4491-99CE-F87688D96A16}" srcOrd="17" destOrd="0" presId="urn:microsoft.com/office/officeart/2005/8/layout/radial5"/>
    <dgm:cxn modelId="{0E40CB30-DFE6-C347-A841-4E9EF996BCB1}" type="presParOf" srcId="{6A4A4094-E81E-4491-99CE-F87688D96A16}" destId="{18D1BFF3-0BF8-488F-9C30-F02847E5B6EF}" srcOrd="0" destOrd="0" presId="urn:microsoft.com/office/officeart/2005/8/layout/radial5"/>
    <dgm:cxn modelId="{21212862-F0B4-0945-96C6-46D39BC2D145}" type="presParOf" srcId="{2BD633E6-8597-4CCF-84C2-0792FA7523F6}" destId="{F8229613-71FC-4722-8111-E65085D84B0D}" srcOrd="18" destOrd="0" presId="urn:microsoft.com/office/officeart/2005/8/layout/radial5"/>
    <dgm:cxn modelId="{35660DB2-62ED-CA46-9B38-4FDBDBD05299}" type="presParOf" srcId="{2BD633E6-8597-4CCF-84C2-0792FA7523F6}" destId="{C3F8EC5B-D161-48F6-8541-A764356A4E88}" srcOrd="19" destOrd="0" presId="urn:microsoft.com/office/officeart/2005/8/layout/radial5"/>
    <dgm:cxn modelId="{FB7CB186-33F1-1B4B-8F0C-2FFFA38A4353}" type="presParOf" srcId="{C3F8EC5B-D161-48F6-8541-A764356A4E88}" destId="{78E02EDD-1B58-44CF-B598-871C9B4E8A44}" srcOrd="0" destOrd="0" presId="urn:microsoft.com/office/officeart/2005/8/layout/radial5"/>
    <dgm:cxn modelId="{CCCC8493-5602-BC40-9EF6-678493C0B275}" type="presParOf" srcId="{2BD633E6-8597-4CCF-84C2-0792FA7523F6}" destId="{FF6C982F-2AFA-4F5B-A604-24C1AF687DB2}" srcOrd="20" destOrd="0" presId="urn:microsoft.com/office/officeart/2005/8/layout/radial5"/>
    <dgm:cxn modelId="{BC72F15B-8DB5-7541-AE10-672A8BBDE0AE}" type="presParOf" srcId="{2BD633E6-8597-4CCF-84C2-0792FA7523F6}" destId="{26E90C25-3FFC-4220-87FD-84A69D56FC6E}" srcOrd="21" destOrd="0" presId="urn:microsoft.com/office/officeart/2005/8/layout/radial5"/>
    <dgm:cxn modelId="{07352B20-F444-E44A-8794-953B6CD62177}" type="presParOf" srcId="{26E90C25-3FFC-4220-87FD-84A69D56FC6E}" destId="{22FB1B6A-5733-45FA-92CB-7A91AEEAB7FD}" srcOrd="0" destOrd="0" presId="urn:microsoft.com/office/officeart/2005/8/layout/radial5"/>
    <dgm:cxn modelId="{B5B2A1A2-CCE7-1A4F-8CE3-C280C125BD31}" type="presParOf" srcId="{2BD633E6-8597-4CCF-84C2-0792FA7523F6}" destId="{4F561D40-99DE-49DD-97B0-9D39BBBA557F}" srcOrd="22" destOrd="0" presId="urn:microsoft.com/office/officeart/2005/8/layout/radial5"/>
    <dgm:cxn modelId="{9F2CD439-7783-D847-BE95-33A6C0E2C209}" type="presParOf" srcId="{2BD633E6-8597-4CCF-84C2-0792FA7523F6}" destId="{77010E1E-E458-49A5-9D47-4B4FE9CDC8DC}" srcOrd="23" destOrd="0" presId="urn:microsoft.com/office/officeart/2005/8/layout/radial5"/>
    <dgm:cxn modelId="{1156F511-440A-634B-B1DB-42780480B896}" type="presParOf" srcId="{77010E1E-E458-49A5-9D47-4B4FE9CDC8DC}" destId="{942A5B81-5CEE-4FD2-ADA9-8915D5BAFEBF}" srcOrd="0" destOrd="0" presId="urn:microsoft.com/office/officeart/2005/8/layout/radial5"/>
    <dgm:cxn modelId="{013CA86B-2C86-084C-A0A2-74C8988BB143}" type="presParOf" srcId="{2BD633E6-8597-4CCF-84C2-0792FA7523F6}" destId="{EFF5118A-A308-4AB0-8840-9FB7DF010D8C}" srcOrd="24" destOrd="0" presId="urn:microsoft.com/office/officeart/2005/8/layout/radial5"/>
    <dgm:cxn modelId="{1E486E48-4592-1B4E-9EF1-F278DE70B143}" type="presParOf" srcId="{2BD633E6-8597-4CCF-84C2-0792FA7523F6}" destId="{116BD040-AD39-4C39-9DCB-F6A40A01180F}" srcOrd="25" destOrd="0" presId="urn:microsoft.com/office/officeart/2005/8/layout/radial5"/>
    <dgm:cxn modelId="{CA13A20F-0A1B-D149-A8C2-FEE0419C51E7}" type="presParOf" srcId="{116BD040-AD39-4C39-9DCB-F6A40A01180F}" destId="{ACFFA618-4F38-4A33-AF49-4D22CD203B45}" srcOrd="0" destOrd="0" presId="urn:microsoft.com/office/officeart/2005/8/layout/radial5"/>
    <dgm:cxn modelId="{A4B6DE27-05CB-2144-80C1-9714FAA5A58A}" type="presParOf" srcId="{2BD633E6-8597-4CCF-84C2-0792FA7523F6}" destId="{BF9A4A0F-DD42-4F9C-8B87-0AD958D9BA59}" srcOrd="26"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D303D-939B-4B2E-A2E0-29AC44702B78}">
      <dsp:nvSpPr>
        <dsp:cNvPr id="0" name=""/>
        <dsp:cNvSpPr/>
      </dsp:nvSpPr>
      <dsp:spPr>
        <a:xfrm>
          <a:off x="3829846" y="2088743"/>
          <a:ext cx="1232787" cy="114432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GB" sz="1000" b="1" kern="1200" dirty="0" smtClean="0"/>
            <a:t>Bribery </a:t>
          </a:r>
        </a:p>
      </dsp:txBody>
      <dsp:txXfrm>
        <a:off x="4010383" y="2256326"/>
        <a:ext cx="871713" cy="809162"/>
      </dsp:txXfrm>
    </dsp:sp>
    <dsp:sp modelId="{8BC31E97-E308-4A98-B81C-63F03F5B7FEF}">
      <dsp:nvSpPr>
        <dsp:cNvPr id="0" name=""/>
        <dsp:cNvSpPr/>
      </dsp:nvSpPr>
      <dsp:spPr>
        <a:xfrm rot="16200000">
          <a:off x="4006320" y="1421447"/>
          <a:ext cx="879839"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4025912" y="1467162"/>
        <a:ext cx="840655" cy="78368"/>
      </dsp:txXfrm>
    </dsp:sp>
    <dsp:sp modelId="{3C5ACD2E-E857-46AA-A9FC-03CEFCB195F0}">
      <dsp:nvSpPr>
        <dsp:cNvPr id="0" name=""/>
        <dsp:cNvSpPr/>
      </dsp:nvSpPr>
      <dsp:spPr>
        <a:xfrm>
          <a:off x="4006687" y="-15438"/>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Grand Corruption</a:t>
          </a:r>
        </a:p>
        <a:p>
          <a:pPr lvl="0" algn="ctr" defTabSz="400050">
            <a:lnSpc>
              <a:spcPct val="90000"/>
            </a:lnSpc>
            <a:spcBef>
              <a:spcPct val="0"/>
            </a:spcBef>
            <a:spcAft>
              <a:spcPct val="35000"/>
            </a:spcAft>
          </a:pPr>
          <a:r>
            <a:rPr lang="en-GB" sz="900" b="0" kern="1200" dirty="0" smtClean="0"/>
            <a:t>(Large bribes)</a:t>
          </a:r>
          <a:endParaRPr lang="en-GB" sz="900" b="0" kern="1200" dirty="0"/>
        </a:p>
      </dsp:txBody>
      <dsp:txXfrm>
        <a:off x="4135429" y="110941"/>
        <a:ext cx="621621" cy="610210"/>
      </dsp:txXfrm>
    </dsp:sp>
    <dsp:sp modelId="{EA0EBA7F-9E93-46BF-B3AA-C935B4DC67E2}">
      <dsp:nvSpPr>
        <dsp:cNvPr id="0" name=""/>
        <dsp:cNvSpPr/>
      </dsp:nvSpPr>
      <dsp:spPr>
        <a:xfrm rot="17861538">
          <a:off x="4557388" y="1552684"/>
          <a:ext cx="87243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4567875" y="1596155"/>
        <a:ext cx="833247" cy="78368"/>
      </dsp:txXfrm>
    </dsp:sp>
    <dsp:sp modelId="{05AFFC02-9516-404F-B156-9500B6846CB6}">
      <dsp:nvSpPr>
        <dsp:cNvPr id="0" name=""/>
        <dsp:cNvSpPr/>
      </dsp:nvSpPr>
      <dsp:spPr>
        <a:xfrm>
          <a:off x="5049926" y="241697"/>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Facilitation </a:t>
          </a:r>
        </a:p>
        <a:p>
          <a:pPr lvl="0" algn="ctr" defTabSz="400050">
            <a:lnSpc>
              <a:spcPct val="90000"/>
            </a:lnSpc>
            <a:spcBef>
              <a:spcPct val="0"/>
            </a:spcBef>
            <a:spcAft>
              <a:spcPct val="35000"/>
            </a:spcAft>
          </a:pPr>
          <a:r>
            <a:rPr lang="en-GB" sz="900" b="0" kern="1200" dirty="0" smtClean="0"/>
            <a:t>payments</a:t>
          </a:r>
          <a:endParaRPr lang="en-GB" sz="900" b="0" kern="1200" dirty="0"/>
        </a:p>
      </dsp:txBody>
      <dsp:txXfrm>
        <a:off x="5178668" y="368076"/>
        <a:ext cx="621621" cy="610210"/>
      </dsp:txXfrm>
    </dsp:sp>
    <dsp:sp modelId="{8A796292-691E-4BC8-99A9-2969430CD1AF}">
      <dsp:nvSpPr>
        <dsp:cNvPr id="0" name=""/>
        <dsp:cNvSpPr/>
      </dsp:nvSpPr>
      <dsp:spPr>
        <a:xfrm rot="19523077">
          <a:off x="4994843" y="1921656"/>
          <a:ext cx="855546"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4998311" y="1958909"/>
        <a:ext cx="816362" cy="78368"/>
      </dsp:txXfrm>
    </dsp:sp>
    <dsp:sp modelId="{8A0A6802-1B7C-4D9E-80EF-754ECB59EEF3}">
      <dsp:nvSpPr>
        <dsp:cNvPr id="0" name=""/>
        <dsp:cNvSpPr/>
      </dsp:nvSpPr>
      <dsp:spPr>
        <a:xfrm>
          <a:off x="5854172" y="954196"/>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Gifts</a:t>
          </a:r>
          <a:endParaRPr lang="en-GB" sz="900" b="0" kern="1200" dirty="0"/>
        </a:p>
      </dsp:txBody>
      <dsp:txXfrm>
        <a:off x="5982914" y="1080575"/>
        <a:ext cx="621621" cy="610210"/>
      </dsp:txXfrm>
    </dsp:sp>
    <dsp:sp modelId="{86104BC2-8BC1-46ED-A088-81D78911842C}">
      <dsp:nvSpPr>
        <dsp:cNvPr id="0" name=""/>
        <dsp:cNvSpPr/>
      </dsp:nvSpPr>
      <dsp:spPr>
        <a:xfrm rot="21184615">
          <a:off x="5208569" y="2451835"/>
          <a:ext cx="84336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5208712" y="2480320"/>
        <a:ext cx="804177" cy="78368"/>
      </dsp:txXfrm>
    </dsp:sp>
    <dsp:sp modelId="{D9250353-0DCD-4C49-9F18-8E8B27E11ED0}">
      <dsp:nvSpPr>
        <dsp:cNvPr id="0" name=""/>
        <dsp:cNvSpPr/>
      </dsp:nvSpPr>
      <dsp:spPr>
        <a:xfrm>
          <a:off x="6235181" y="1958835"/>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Hospitality</a:t>
          </a:r>
          <a:endParaRPr lang="en-GB" sz="900" b="0" kern="1200" dirty="0"/>
        </a:p>
      </dsp:txBody>
      <dsp:txXfrm>
        <a:off x="6363923" y="2085214"/>
        <a:ext cx="621621" cy="610210"/>
      </dsp:txXfrm>
    </dsp:sp>
    <dsp:sp modelId="{CD8A487E-F8FA-4E90-BEE7-8D467ECAC48A}">
      <dsp:nvSpPr>
        <dsp:cNvPr id="0" name=""/>
        <dsp:cNvSpPr/>
      </dsp:nvSpPr>
      <dsp:spPr>
        <a:xfrm rot="1246154">
          <a:off x="5135325" y="3017709"/>
          <a:ext cx="847849"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5136598" y="3036885"/>
        <a:ext cx="808665" cy="78368"/>
      </dsp:txXfrm>
    </dsp:sp>
    <dsp:sp modelId="{71457174-19A9-4D38-A503-F7D176EA9C11}">
      <dsp:nvSpPr>
        <dsp:cNvPr id="0" name=""/>
        <dsp:cNvSpPr/>
      </dsp:nvSpPr>
      <dsp:spPr>
        <a:xfrm>
          <a:off x="6105669" y="3025462"/>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Political donations</a:t>
          </a:r>
          <a:endParaRPr lang="en-GB" sz="900" b="0" kern="1200" dirty="0"/>
        </a:p>
      </dsp:txBody>
      <dsp:txXfrm>
        <a:off x="6234411" y="3151841"/>
        <a:ext cx="621621" cy="610210"/>
      </dsp:txXfrm>
    </dsp:sp>
    <dsp:sp modelId="{28D12EBD-4EA7-4B77-BC36-99C6A7DE387C}">
      <dsp:nvSpPr>
        <dsp:cNvPr id="0" name=""/>
        <dsp:cNvSpPr/>
      </dsp:nvSpPr>
      <dsp:spPr>
        <a:xfrm rot="2907692">
          <a:off x="4797737" y="3480230"/>
          <a:ext cx="86443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4804337" y="3491688"/>
        <a:ext cx="825247" cy="78368"/>
      </dsp:txXfrm>
    </dsp:sp>
    <dsp:sp modelId="{27D407A0-2B89-4D4F-AF85-B78FF47F7E10}">
      <dsp:nvSpPr>
        <dsp:cNvPr id="0" name=""/>
        <dsp:cNvSpPr/>
      </dsp:nvSpPr>
      <dsp:spPr>
        <a:xfrm>
          <a:off x="5495306" y="3909727"/>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Charitable donations</a:t>
          </a:r>
          <a:endParaRPr lang="en-GB" sz="900" b="0" kern="1200" dirty="0"/>
        </a:p>
      </dsp:txBody>
      <dsp:txXfrm>
        <a:off x="5624048" y="4036106"/>
        <a:ext cx="621621" cy="610210"/>
      </dsp:txXfrm>
    </dsp:sp>
    <dsp:sp modelId="{48C5D6FB-2356-4B75-B7B9-3CD6C3E2814D}">
      <dsp:nvSpPr>
        <dsp:cNvPr id="0" name=""/>
        <dsp:cNvSpPr/>
      </dsp:nvSpPr>
      <dsp:spPr>
        <a:xfrm rot="4569231">
          <a:off x="4288510" y="3736563"/>
          <a:ext cx="877903"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a:off x="4303413" y="3743663"/>
        <a:ext cx="838719" cy="78368"/>
      </dsp:txXfrm>
    </dsp:sp>
    <dsp:sp modelId="{BDDF89D9-93C5-4D5E-A0E8-AE35F4E6896C}">
      <dsp:nvSpPr>
        <dsp:cNvPr id="0" name=""/>
        <dsp:cNvSpPr/>
      </dsp:nvSpPr>
      <dsp:spPr>
        <a:xfrm>
          <a:off x="4543917" y="4409054"/>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Agents</a:t>
          </a:r>
          <a:endParaRPr lang="en-GB" sz="900" b="0" kern="1200" dirty="0"/>
        </a:p>
      </dsp:txBody>
      <dsp:txXfrm>
        <a:off x="4672659" y="4535433"/>
        <a:ext cx="621621" cy="610210"/>
      </dsp:txXfrm>
    </dsp:sp>
    <dsp:sp modelId="{FEAF93AC-846F-47F3-B01C-C5C65F27E07D}">
      <dsp:nvSpPr>
        <dsp:cNvPr id="0" name=""/>
        <dsp:cNvSpPr/>
      </dsp:nvSpPr>
      <dsp:spPr>
        <a:xfrm rot="6230769">
          <a:off x="3726066" y="3736563"/>
          <a:ext cx="877903"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3750347" y="3743663"/>
        <a:ext cx="838719" cy="78368"/>
      </dsp:txXfrm>
    </dsp:sp>
    <dsp:sp modelId="{B8239113-462F-4B0F-AAFD-0D61B8C7E857}">
      <dsp:nvSpPr>
        <dsp:cNvPr id="0" name=""/>
        <dsp:cNvSpPr/>
      </dsp:nvSpPr>
      <dsp:spPr>
        <a:xfrm>
          <a:off x="3469456" y="4409054"/>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Enhanced</a:t>
          </a:r>
        </a:p>
        <a:p>
          <a:pPr lvl="0" algn="ctr" defTabSz="400050">
            <a:lnSpc>
              <a:spcPct val="90000"/>
            </a:lnSpc>
            <a:spcBef>
              <a:spcPct val="0"/>
            </a:spcBef>
            <a:spcAft>
              <a:spcPct val="35000"/>
            </a:spcAft>
          </a:pPr>
          <a:r>
            <a:rPr lang="en-GB" sz="900" b="0" kern="1200" dirty="0" smtClean="0"/>
            <a:t>commissions</a:t>
          </a:r>
          <a:endParaRPr lang="en-GB" sz="900" b="0" kern="1200" dirty="0"/>
        </a:p>
      </dsp:txBody>
      <dsp:txXfrm>
        <a:off x="3598198" y="4535433"/>
        <a:ext cx="621621" cy="610210"/>
      </dsp:txXfrm>
    </dsp:sp>
    <dsp:sp modelId="{6A4A4094-E81E-4491-99CE-F87688D96A16}">
      <dsp:nvSpPr>
        <dsp:cNvPr id="0" name=""/>
        <dsp:cNvSpPr/>
      </dsp:nvSpPr>
      <dsp:spPr>
        <a:xfrm rot="7892308">
          <a:off x="3230310" y="3480230"/>
          <a:ext cx="86443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3262894" y="3491688"/>
        <a:ext cx="825247" cy="78368"/>
      </dsp:txXfrm>
    </dsp:sp>
    <dsp:sp modelId="{F8229613-71FC-4722-8111-E65085D84B0D}">
      <dsp:nvSpPr>
        <dsp:cNvPr id="0" name=""/>
        <dsp:cNvSpPr/>
      </dsp:nvSpPr>
      <dsp:spPr>
        <a:xfrm>
          <a:off x="2518068" y="3909727"/>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In-kind help &amp;</a:t>
          </a:r>
        </a:p>
        <a:p>
          <a:pPr lvl="0" algn="ctr" defTabSz="400050">
            <a:lnSpc>
              <a:spcPct val="90000"/>
            </a:lnSpc>
            <a:spcBef>
              <a:spcPct val="0"/>
            </a:spcBef>
            <a:spcAft>
              <a:spcPct val="35000"/>
            </a:spcAft>
          </a:pPr>
          <a:r>
            <a:rPr lang="en-GB" sz="900" b="0" kern="1200" dirty="0" smtClean="0"/>
            <a:t>support </a:t>
          </a:r>
          <a:endParaRPr lang="en-GB" sz="900" b="0" kern="1200" dirty="0"/>
        </a:p>
      </dsp:txBody>
      <dsp:txXfrm>
        <a:off x="2646810" y="4036106"/>
        <a:ext cx="621621" cy="610210"/>
      </dsp:txXfrm>
    </dsp:sp>
    <dsp:sp modelId="{C3F8EC5B-D161-48F6-8541-A764356A4E88}">
      <dsp:nvSpPr>
        <dsp:cNvPr id="0" name=""/>
        <dsp:cNvSpPr/>
      </dsp:nvSpPr>
      <dsp:spPr>
        <a:xfrm rot="9553846">
          <a:off x="2909304" y="3017709"/>
          <a:ext cx="847849"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2947215" y="3036885"/>
        <a:ext cx="808665" cy="78368"/>
      </dsp:txXfrm>
    </dsp:sp>
    <dsp:sp modelId="{FF6C982F-2AFA-4F5B-A604-24C1AF687DB2}">
      <dsp:nvSpPr>
        <dsp:cNvPr id="0" name=""/>
        <dsp:cNvSpPr/>
      </dsp:nvSpPr>
      <dsp:spPr>
        <a:xfrm>
          <a:off x="1907704" y="3025462"/>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Education &amp; Training Projects</a:t>
          </a:r>
          <a:endParaRPr lang="en-GB" sz="900" b="0" kern="1200" dirty="0"/>
        </a:p>
      </dsp:txBody>
      <dsp:txXfrm>
        <a:off x="2036446" y="3151841"/>
        <a:ext cx="621621" cy="610210"/>
      </dsp:txXfrm>
    </dsp:sp>
    <dsp:sp modelId="{26E90C25-3FFC-4220-87FD-84A69D56FC6E}">
      <dsp:nvSpPr>
        <dsp:cNvPr id="0" name=""/>
        <dsp:cNvSpPr/>
      </dsp:nvSpPr>
      <dsp:spPr>
        <a:xfrm rot="11215385">
          <a:off x="2840548" y="2451835"/>
          <a:ext cx="84336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2879589" y="2480320"/>
        <a:ext cx="804177" cy="78368"/>
      </dsp:txXfrm>
    </dsp:sp>
    <dsp:sp modelId="{4F561D40-99DE-49DD-97B0-9D39BBBA557F}">
      <dsp:nvSpPr>
        <dsp:cNvPr id="0" name=""/>
        <dsp:cNvSpPr/>
      </dsp:nvSpPr>
      <dsp:spPr>
        <a:xfrm>
          <a:off x="1778192" y="1958835"/>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Employing of Relatives</a:t>
          </a:r>
          <a:endParaRPr lang="en-GB" sz="900" b="0" kern="1200" dirty="0"/>
        </a:p>
      </dsp:txBody>
      <dsp:txXfrm>
        <a:off x="1906934" y="2085214"/>
        <a:ext cx="621621" cy="610210"/>
      </dsp:txXfrm>
    </dsp:sp>
    <dsp:sp modelId="{77010E1E-E458-49A5-9D47-4B4FE9CDC8DC}">
      <dsp:nvSpPr>
        <dsp:cNvPr id="0" name=""/>
        <dsp:cNvSpPr/>
      </dsp:nvSpPr>
      <dsp:spPr>
        <a:xfrm rot="12876923">
          <a:off x="3042089" y="1921656"/>
          <a:ext cx="855546"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3077805" y="1958909"/>
        <a:ext cx="816362" cy="78368"/>
      </dsp:txXfrm>
    </dsp:sp>
    <dsp:sp modelId="{EFF5118A-A308-4AB0-8840-9FB7DF010D8C}">
      <dsp:nvSpPr>
        <dsp:cNvPr id="0" name=""/>
        <dsp:cNvSpPr/>
      </dsp:nvSpPr>
      <dsp:spPr>
        <a:xfrm>
          <a:off x="2159202" y="954196"/>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Benefits &amp; Perks to Relatives</a:t>
          </a:r>
          <a:endParaRPr lang="en-GB" sz="900" b="0" kern="1200" dirty="0"/>
        </a:p>
      </dsp:txBody>
      <dsp:txXfrm>
        <a:off x="2287944" y="1080575"/>
        <a:ext cx="621621" cy="610210"/>
      </dsp:txXfrm>
    </dsp:sp>
    <dsp:sp modelId="{116BD040-AD39-4C39-9DCB-F6A40A01180F}">
      <dsp:nvSpPr>
        <dsp:cNvPr id="0" name=""/>
        <dsp:cNvSpPr/>
      </dsp:nvSpPr>
      <dsp:spPr>
        <a:xfrm rot="14538462">
          <a:off x="3462659" y="1552684"/>
          <a:ext cx="872431" cy="1306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GB" sz="500" b="1" kern="1200"/>
        </a:p>
      </dsp:txBody>
      <dsp:txXfrm rot="10800000">
        <a:off x="3491356" y="1596155"/>
        <a:ext cx="833247" cy="78368"/>
      </dsp:txXfrm>
    </dsp:sp>
    <dsp:sp modelId="{BF9A4A0F-DD42-4F9C-8B87-0AD958D9BA59}">
      <dsp:nvSpPr>
        <dsp:cNvPr id="0" name=""/>
        <dsp:cNvSpPr/>
      </dsp:nvSpPr>
      <dsp:spPr>
        <a:xfrm>
          <a:off x="2963447" y="241697"/>
          <a:ext cx="879105" cy="8629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GB" sz="900" b="0" kern="1200" dirty="0" smtClean="0"/>
            <a:t>Offsets</a:t>
          </a:r>
          <a:endParaRPr lang="en-GB" sz="900" b="0" kern="1200" dirty="0"/>
        </a:p>
      </dsp:txBody>
      <dsp:txXfrm>
        <a:off x="3092189" y="368076"/>
        <a:ext cx="621621" cy="610210"/>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7492B4-CF93-5447-9238-83C3DA6854DD}" type="datetimeFigureOut">
              <a:rPr lang="en-US" smtClean="0"/>
              <a:pPr/>
              <a:t>1/13/2015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9B25BC-E0FC-DC43-88EB-050F1C0A956D}" type="slidenum">
              <a:rPr lang="en-US" smtClean="0"/>
              <a:pPr/>
              <a:t>‹#›</a:t>
            </a:fld>
            <a:endParaRPr lang="en-US"/>
          </a:p>
        </p:txBody>
      </p:sp>
    </p:spTree>
    <p:extLst>
      <p:ext uri="{BB962C8B-B14F-4D97-AF65-F5344CB8AC3E}">
        <p14:creationId xmlns:p14="http://schemas.microsoft.com/office/powerpoint/2010/main" val="23036996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E0EB74E4-7DEB-4145-B8FC-8B3040DBCECB}" type="slidenum">
              <a:rPr lang="en-US"/>
              <a:pPr>
                <a:defRPr/>
              </a:pPr>
              <a:t>5</a:t>
            </a:fld>
            <a:endParaRPr lang="en-US"/>
          </a:p>
        </p:txBody>
      </p:sp>
      <p:sp>
        <p:nvSpPr>
          <p:cNvPr id="8194" name="Rectangle 7"/>
          <p:cNvSpPr txBox="1">
            <a:spLocks noGrp="1" noChangeArrowheads="1"/>
          </p:cNvSpPr>
          <p:nvPr/>
        </p:nvSpPr>
        <p:spPr bwMode="auto">
          <a:xfrm>
            <a:off x="3885710" y="8684826"/>
            <a:ext cx="297065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3" tIns="45691" rIns="91383" bIns="45691" anchor="b"/>
          <a:lstStyle>
            <a:lvl1pPr defTabSz="906463" eaLnBrk="0" hangingPunct="0">
              <a:defRPr sz="900" b="1">
                <a:solidFill>
                  <a:schemeClr val="bg1"/>
                </a:solidFill>
                <a:latin typeface="Arial" charset="0"/>
                <a:ea typeface="ＭＳ Ｐゴシック" charset="0"/>
                <a:cs typeface="ＭＳ Ｐゴシック" charset="0"/>
              </a:defRPr>
            </a:lvl1pPr>
            <a:lvl2pPr marL="742950" indent="-285750" defTabSz="906463" eaLnBrk="0" hangingPunct="0">
              <a:defRPr sz="900" b="1">
                <a:solidFill>
                  <a:schemeClr val="bg1"/>
                </a:solidFill>
                <a:latin typeface="Arial" charset="0"/>
                <a:ea typeface="ＭＳ Ｐゴシック" charset="0"/>
              </a:defRPr>
            </a:lvl2pPr>
            <a:lvl3pPr marL="1143000" indent="-228600" defTabSz="906463" eaLnBrk="0" hangingPunct="0">
              <a:defRPr sz="900" b="1">
                <a:solidFill>
                  <a:schemeClr val="bg1"/>
                </a:solidFill>
                <a:latin typeface="Arial" charset="0"/>
                <a:ea typeface="ＭＳ Ｐゴシック" charset="0"/>
              </a:defRPr>
            </a:lvl3pPr>
            <a:lvl4pPr marL="1600200" indent="-228600" defTabSz="906463" eaLnBrk="0" hangingPunct="0">
              <a:defRPr sz="900" b="1">
                <a:solidFill>
                  <a:schemeClr val="bg1"/>
                </a:solidFill>
                <a:latin typeface="Arial" charset="0"/>
                <a:ea typeface="ＭＳ Ｐゴシック" charset="0"/>
              </a:defRPr>
            </a:lvl4pPr>
            <a:lvl5pPr marL="2057400" indent="-228600" defTabSz="906463" eaLnBrk="0" hangingPunct="0">
              <a:defRPr sz="900" b="1">
                <a:solidFill>
                  <a:schemeClr val="bg1"/>
                </a:solidFill>
                <a:latin typeface="Arial" charset="0"/>
                <a:ea typeface="ＭＳ Ｐゴシック" charset="0"/>
              </a:defRPr>
            </a:lvl5pPr>
            <a:lvl6pPr marL="2514600" indent="-228600" defTabSz="906463"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6pPr>
            <a:lvl7pPr marL="2971800" indent="-228600" defTabSz="906463"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7pPr>
            <a:lvl8pPr marL="3429000" indent="-228600" defTabSz="906463"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8pPr>
            <a:lvl9pPr marL="3886200" indent="-228600" defTabSz="906463"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9pPr>
          </a:lstStyle>
          <a:p>
            <a:pPr algn="r" eaLnBrk="1" hangingPunct="1">
              <a:spcBef>
                <a:spcPct val="0"/>
              </a:spcBef>
              <a:buClrTx/>
              <a:buSzTx/>
              <a:buFontTx/>
              <a:buNone/>
            </a:pPr>
            <a:fld id="{2CA77304-C672-F447-8E24-2BB1D4D3BBB3}" type="slidenum">
              <a:rPr lang="en-US" sz="1300" b="0">
                <a:solidFill>
                  <a:schemeClr val="tx1"/>
                </a:solidFill>
              </a:rPr>
              <a:pPr algn="r" eaLnBrk="1" hangingPunct="1">
                <a:spcBef>
                  <a:spcPct val="0"/>
                </a:spcBef>
                <a:buClrTx/>
                <a:buSzTx/>
                <a:buFontTx/>
                <a:buNone/>
              </a:pPr>
              <a:t>5</a:t>
            </a:fld>
            <a:endParaRPr lang="en-US" sz="1300" b="0">
              <a:solidFill>
                <a:schemeClr val="tx1"/>
              </a:solidFill>
            </a:endParaRPr>
          </a:p>
        </p:txBody>
      </p:sp>
      <p:sp>
        <p:nvSpPr>
          <p:cNvPr id="1356803"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1356804" name="Rectangle 3"/>
          <p:cNvSpPr>
            <a:spLocks noGrp="1" noChangeArrowheads="1"/>
          </p:cNvSpPr>
          <p:nvPr>
            <p:ph type="body" idx="1"/>
          </p:nvPr>
        </p:nvSpPr>
        <p:spPr>
          <a:xfrm>
            <a:off x="686290" y="4141342"/>
            <a:ext cx="5485420" cy="4822791"/>
          </a:xfrm>
        </p:spPr>
        <p:txBody>
          <a:bodyPr lIns="91383" tIns="45691" rIns="91383" bIns="45691"/>
          <a:lstStyle/>
          <a:p>
            <a:r>
              <a:rPr lang="en-GB" sz="1000" dirty="0" smtClean="0"/>
              <a:t>Firstly, a bribe doesn't have to be about money in a brown envelope. It is anything at all that might be of value to the person you are bribing.  </a:t>
            </a:r>
          </a:p>
          <a:p>
            <a:r>
              <a:rPr lang="en-GB" sz="1000" dirty="0" smtClean="0"/>
              <a:t>The thing of value can be disguised as a gift or hospitality, or it can be a payment to an intermediary - these are two red-flag areas for bribery, as you will see later in this module.</a:t>
            </a:r>
          </a:p>
          <a:p>
            <a:r>
              <a:rPr lang="en-GB" sz="1000" dirty="0" smtClean="0"/>
              <a:t>'Improper performance' is a breach of a person's proper role or function. It may involve actions, such as an award of a contract or a permit, or it may simply involve inaction, i.e. someone turning a blind eye to something they are supposed to do.</a:t>
            </a:r>
          </a:p>
          <a:p>
            <a:r>
              <a:rPr lang="en-GB" sz="1000" dirty="0" smtClean="0"/>
              <a:t>In the UK and many other jurisdictions, the legislation now applies this definition in the widest possible sense. For instance, a UK company can be prosecuted for paying bribes anywhere in the world.</a:t>
            </a:r>
          </a:p>
          <a:p>
            <a:pPr eaLnBrk="1" hangingPunct="1">
              <a:lnSpc>
                <a:spcPct val="90000"/>
              </a:lnSpc>
              <a:spcBef>
                <a:spcPct val="0"/>
              </a:spcBef>
              <a:defRPr/>
            </a:pPr>
            <a:endParaRPr lang="en-US" sz="1000" dirty="0" smtClean="0">
              <a:cs typeface="+mn-cs"/>
            </a:endParaRPr>
          </a:p>
          <a:p>
            <a:pPr eaLnBrk="1" hangingPunct="1">
              <a:lnSpc>
                <a:spcPct val="90000"/>
              </a:lnSpc>
              <a:spcBef>
                <a:spcPct val="0"/>
              </a:spcBef>
              <a:defRPr/>
            </a:pPr>
            <a:endParaRPr lang="en-US" sz="1000" dirty="0"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9B25BC-E0FC-DC43-88EB-050F1C0A956D}" type="slidenum">
              <a:rPr lang="en-US" smtClean="0"/>
              <a:pPr/>
              <a:t>6</a:t>
            </a:fld>
            <a:endParaRPr lang="en-US"/>
          </a:p>
        </p:txBody>
      </p:sp>
    </p:spTree>
    <p:extLst>
      <p:ext uri="{BB962C8B-B14F-4D97-AF65-F5344CB8AC3E}">
        <p14:creationId xmlns:p14="http://schemas.microsoft.com/office/powerpoint/2010/main" val="1833045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eaLnBrk="1" hangingPunct="1">
              <a:buNone/>
            </a:pPr>
            <a:r>
              <a:rPr lang="en-GB" dirty="0" smtClean="0"/>
              <a:t>[OPTIONAL]</a:t>
            </a:r>
          </a:p>
          <a:p>
            <a:pPr eaLnBrk="1" hangingPunct="1">
              <a:buNone/>
            </a:pPr>
            <a:endParaRPr lang="en-GB" dirty="0" smtClean="0"/>
          </a:p>
          <a:p>
            <a:r>
              <a:rPr lang="en-US" dirty="0" smtClean="0"/>
              <a:t>See Reference document R1 for explanations of terminology.</a:t>
            </a:r>
            <a:endParaRPr lang="en-GB" dirty="0" smtClean="0"/>
          </a:p>
          <a:p>
            <a:pPr eaLnBrk="1" hangingPunct="1"/>
            <a:r>
              <a:rPr lang="en-US" dirty="0" smtClean="0"/>
              <a:t>These are the practices encourage, but not required, to make criminal offences.</a:t>
            </a:r>
          </a:p>
          <a:p>
            <a:pPr lvl="0"/>
            <a:r>
              <a:rPr lang="en-US" dirty="0" smtClean="0"/>
              <a:t>Passive bribery (</a:t>
            </a:r>
            <a:r>
              <a:rPr lang="en-GB" dirty="0" smtClean="0"/>
              <a:t>demand side/receiving the bribe) includes: denial of goods or services, access to utilities, access to licences, legal sanctions and lost opportunities.</a:t>
            </a:r>
          </a:p>
          <a:p>
            <a:r>
              <a:rPr lang="en-GB" b="0" dirty="0" smtClean="0"/>
              <a:t>UNCAC also addressed </a:t>
            </a:r>
            <a:r>
              <a:rPr lang="en-GB" b="1" dirty="0" smtClean="0"/>
              <a:t>whistleblower protection:</a:t>
            </a:r>
            <a:r>
              <a:rPr lang="en-GB" dirty="0" smtClean="0"/>
              <a:t> </a:t>
            </a:r>
          </a:p>
          <a:p>
            <a:pPr lvl="1"/>
            <a:r>
              <a:rPr lang="en-GB" i="0" dirty="0" smtClean="0"/>
              <a:t>Article 8: Codes of Conduct for public officials to facilitate the reporting by public officials of acts of corruption to appropriate authorities</a:t>
            </a:r>
          </a:p>
          <a:p>
            <a:pPr lvl="1"/>
            <a:r>
              <a:rPr lang="en-GB" i="0" dirty="0" smtClean="0"/>
              <a:t>Article 13: Reporting channels - take appropriate measures to ensure that the relevant anti-corruption bodies are known to the public and provide access for the reporting, including anonymously, of any incidents.</a:t>
            </a:r>
          </a:p>
          <a:p>
            <a:pPr lvl="1"/>
            <a:r>
              <a:rPr lang="en-GB" i="0" dirty="0" smtClean="0"/>
              <a:t>Article 33: Protection of reporting persons</a:t>
            </a:r>
            <a:r>
              <a:rPr lang="en-GB" i="0" baseline="0" dirty="0" smtClean="0"/>
              <a:t> </a:t>
            </a:r>
            <a:r>
              <a:rPr lang="en-GB" i="0" dirty="0" smtClean="0"/>
              <a:t>against any unjustified treatment for any person who reports in good faith.</a:t>
            </a:r>
            <a:endParaRPr lang="en-US" dirty="0" smtClean="0"/>
          </a:p>
          <a:p>
            <a:pPr eaLnBrk="1" hangingPunct="1">
              <a:buNone/>
            </a:pPr>
            <a:endParaRPr lang="en-US" dirty="0" smtClean="0"/>
          </a:p>
        </p:txBody>
      </p:sp>
      <p:sp>
        <p:nvSpPr>
          <p:cNvPr id="4" name="Slide Number Placeholder 3"/>
          <p:cNvSpPr>
            <a:spLocks noGrp="1"/>
          </p:cNvSpPr>
          <p:nvPr>
            <p:ph type="sldNum" sz="quarter" idx="10"/>
          </p:nvPr>
        </p:nvSpPr>
        <p:spPr/>
        <p:txBody>
          <a:bodyPr/>
          <a:lstStyle/>
          <a:p>
            <a:fld id="{39286FA8-B0F2-4369-A82B-1D032A9D036C}" type="slidenum">
              <a:rPr lang="en-GB" smtClean="0"/>
              <a:pPr/>
              <a:t>14</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143000" y="685800"/>
            <a:ext cx="4572000" cy="3429000"/>
          </a:xfrm>
          <a:ln/>
        </p:spPr>
      </p:sp>
      <p:sp>
        <p:nvSpPr>
          <p:cNvPr id="30723" name="Rectangle 3"/>
          <p:cNvSpPr>
            <a:spLocks noGrp="1" noChangeArrowheads="1"/>
          </p:cNvSpPr>
          <p:nvPr>
            <p:ph type="body" idx="1"/>
          </p:nvPr>
        </p:nvSpPr>
        <p:spPr>
          <a:xfrm>
            <a:off x="507460" y="4314661"/>
            <a:ext cx="5843082" cy="4374762"/>
          </a:xfrm>
          <a:noFill/>
          <a:ln/>
        </p:spPr>
        <p:txBody>
          <a:bodyPr>
            <a:normAutofit fontScale="92500" lnSpcReduction="20000"/>
          </a:bodyPr>
          <a:lstStyle/>
          <a:p>
            <a:pPr eaLnBrk="1" hangingPunct="1"/>
            <a:r>
              <a:rPr lang="en-GB" dirty="0" smtClean="0"/>
              <a:t>As new bribery laws get drafted and old ones are updated, a set of common themes is emerging.  These are based on what the OECD considers a good anti-bribery law to be, the key principles in UNCAC and the FCPA.</a:t>
            </a:r>
          </a:p>
          <a:p>
            <a:r>
              <a:rPr lang="en-GB" b="1" dirty="0" smtClean="0"/>
              <a:t>Punish bribe givers </a:t>
            </a:r>
            <a:r>
              <a:rPr lang="en-GB" b="1" u="sng" dirty="0" smtClean="0"/>
              <a:t>and</a:t>
            </a:r>
            <a:r>
              <a:rPr lang="en-GB" b="1" dirty="0" smtClean="0"/>
              <a:t> takers </a:t>
            </a:r>
            <a:r>
              <a:rPr lang="en-GB" dirty="0" smtClean="0"/>
              <a:t>– hence</a:t>
            </a:r>
            <a:r>
              <a:rPr lang="en-GB" baseline="0" dirty="0" smtClean="0"/>
              <a:t> reference to both active and passive bribery in UNCAC.</a:t>
            </a:r>
            <a:endParaRPr lang="en-GB" dirty="0" smtClean="0"/>
          </a:p>
          <a:p>
            <a:pPr marL="166110" indent="-166110" defTabSz="843837">
              <a:defRPr/>
            </a:pPr>
            <a:r>
              <a:rPr lang="en-GB" b="1" dirty="0" smtClean="0"/>
              <a:t>Extra-territoriality </a:t>
            </a:r>
            <a:r>
              <a:rPr lang="en-GB" b="0" dirty="0" smtClean="0"/>
              <a:t>- </a:t>
            </a:r>
            <a:r>
              <a:rPr lang="en-GB" dirty="0" smtClean="0"/>
              <a:t>If you were to get involved in bribery, you could be prosecuted in a jurisdiction other than your home country for bribes paid anywhere in the world, </a:t>
            </a:r>
            <a:r>
              <a:rPr lang="en-GB" dirty="0" err="1" smtClean="0"/>
              <a:t>eg</a:t>
            </a:r>
            <a:r>
              <a:rPr lang="en-GB" dirty="0" smtClean="0"/>
              <a:t> in the US.</a:t>
            </a:r>
          </a:p>
          <a:p>
            <a:r>
              <a:rPr lang="en-GB" b="1" dirty="0" smtClean="0"/>
              <a:t>Criminal offence </a:t>
            </a:r>
            <a:r>
              <a:rPr lang="en-GB" dirty="0" smtClean="0"/>
              <a:t>- international pressure has strongly increased to make bribery a criminal offence and to encourage prosecution of offenders. Previously a civil offence.</a:t>
            </a:r>
          </a:p>
          <a:p>
            <a:r>
              <a:rPr lang="en-GB" b="1" dirty="0" smtClean="0"/>
              <a:t>Foreign public officials </a:t>
            </a:r>
            <a:r>
              <a:rPr lang="en-GB" dirty="0" smtClean="0"/>
              <a:t>- most laws make a special reference to bribes paid to overseas public officials as transactions involving such public officials are regarded as high-risk.  But bribery in the private</a:t>
            </a:r>
            <a:r>
              <a:rPr lang="en-GB" baseline="0" dirty="0" smtClean="0"/>
              <a:t> sector is increasing and recent anti-bribery laws reflect this.  Included in this category are: Civil servants,  local government</a:t>
            </a:r>
            <a:r>
              <a:rPr lang="en-GB" dirty="0" smtClean="0"/>
              <a:t> officials. </a:t>
            </a:r>
            <a:r>
              <a:rPr lang="en-GB" baseline="0" dirty="0" smtClean="0"/>
              <a:t>government</a:t>
            </a:r>
            <a:r>
              <a:rPr lang="en-GB" dirty="0" smtClean="0"/>
              <a:t> ministers, health officials,  judges, MPs.</a:t>
            </a:r>
          </a:p>
          <a:p>
            <a:r>
              <a:rPr lang="en-GB" b="1" dirty="0" smtClean="0"/>
              <a:t>Penalties for individuals and organisation </a:t>
            </a:r>
            <a:r>
              <a:rPr lang="en-GB" dirty="0" smtClean="0"/>
              <a:t>- range from heavy fines to imprisonment and even the </a:t>
            </a:r>
            <a:r>
              <a:rPr lang="en-GB" i="1" dirty="0" smtClean="0"/>
              <a:t>death sentence</a:t>
            </a:r>
          </a:p>
          <a:p>
            <a:pPr lvl="0"/>
            <a:r>
              <a:rPr lang="en-GB" b="1" dirty="0" smtClean="0"/>
              <a:t>Corporate liability </a:t>
            </a:r>
            <a:r>
              <a:rPr lang="en-GB" dirty="0" smtClean="0"/>
              <a:t>– companies are increasingly being held liable for bribes paid by their employees and agents – and the fines and associated costs are growing.</a:t>
            </a:r>
          </a:p>
          <a:p>
            <a:pPr lvl="0"/>
            <a:r>
              <a:rPr lang="en-GB" b="1" dirty="0" smtClean="0"/>
              <a:t>Duress or extortion </a:t>
            </a:r>
            <a:r>
              <a:rPr lang="en-GB" dirty="0" smtClean="0"/>
              <a:t>–</a:t>
            </a:r>
            <a:r>
              <a:rPr lang="en-GB" baseline="0" dirty="0" smtClean="0"/>
              <a:t> if the payment is genuinely the result of a threat to the person’s security, it is unlikely to be deemed as bribery.</a:t>
            </a:r>
            <a:r>
              <a:rPr lang="en-GB" dirty="0" smtClean="0"/>
              <a:t/>
            </a:r>
            <a:br>
              <a:rPr lang="en-GB" dirty="0" smtClean="0"/>
            </a:br>
            <a:endParaRPr lang="en-GB" dirty="0" smtClean="0"/>
          </a:p>
          <a:p>
            <a:pPr lvl="0">
              <a:buNone/>
            </a:pPr>
            <a:r>
              <a:rPr lang="en-GB" b="1" dirty="0" smtClean="0"/>
              <a:t>PAUSE FOR DISCUSSION</a:t>
            </a:r>
          </a:p>
          <a:p>
            <a:pPr eaLnBrk="1" hangingPunct="1"/>
            <a:r>
              <a:rPr lang="en-US" dirty="0" smtClean="0"/>
              <a:t>Pause here </a:t>
            </a:r>
            <a:r>
              <a:rPr lang="en-GB" dirty="0" smtClean="0"/>
              <a:t>to check in and allow learners a break from the slides</a:t>
            </a:r>
            <a:r>
              <a:rPr lang="en-US" dirty="0" smtClean="0"/>
              <a:t>.</a:t>
            </a:r>
          </a:p>
          <a:p>
            <a:pPr eaLnBrk="1" hangingPunct="1"/>
            <a:r>
              <a:rPr lang="en-US" dirty="0" smtClean="0"/>
              <a:t>Ask the group to share any thoughts </a:t>
            </a:r>
            <a:r>
              <a:rPr lang="en-US" baseline="0" dirty="0" smtClean="0"/>
              <a:t>on what we have shared so far before we take a look at the UK Bribery Act.  For example, are there any surprises? How does this impact on their work, </a:t>
            </a:r>
            <a:r>
              <a:rPr lang="en-US" baseline="0" dirty="0" err="1" smtClean="0"/>
              <a:t>eg</a:t>
            </a:r>
            <a:r>
              <a:rPr lang="en-US" baseline="0" dirty="0" smtClean="0"/>
              <a:t> extra-territoriality rules, penalties for individuals.</a:t>
            </a:r>
          </a:p>
          <a:p>
            <a:pPr eaLnBrk="1" hangingPunct="1"/>
            <a:r>
              <a:rPr lang="en-US" baseline="0" dirty="0" smtClean="0"/>
              <a:t>Allow 3-4 minutes discussion then move on to look at the UK Act.</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en-GB" dirty="0" smtClean="0"/>
              <a:t>We can respond in a positive way – by adopting </a:t>
            </a:r>
            <a:r>
              <a:rPr lang="en-GB" b="0" dirty="0" smtClean="0"/>
              <a:t> zero-tolerance as a starting point</a:t>
            </a:r>
            <a:r>
              <a:rPr lang="en-GB" dirty="0" smtClean="0"/>
              <a:t>.  This leaves no room for doubt.  Needs to be communicated effectively. In real life, it will still happen. But less likely if you commit to ZT.</a:t>
            </a:r>
          </a:p>
          <a:p>
            <a:pPr lvl="0"/>
            <a:r>
              <a:rPr lang="en-GB" dirty="0" smtClean="0"/>
              <a:t>Introduce</a:t>
            </a:r>
            <a:r>
              <a:rPr lang="en-GB" baseline="0" dirty="0" smtClean="0"/>
              <a:t> the 7 principles  (refer to WB11):</a:t>
            </a:r>
            <a:endParaRPr lang="en-GB" dirty="0" smtClean="0"/>
          </a:p>
          <a:p>
            <a:pPr lvl="1"/>
            <a:r>
              <a:rPr lang="en-GB" b="1" dirty="0" smtClean="0"/>
              <a:t>Commitment</a:t>
            </a:r>
            <a:r>
              <a:rPr lang="en-GB" dirty="0" smtClean="0"/>
              <a:t> – tone needs to permeate all levels</a:t>
            </a:r>
          </a:p>
          <a:p>
            <a:pPr lvl="1"/>
            <a:r>
              <a:rPr lang="en-GB" b="1" dirty="0" smtClean="0"/>
              <a:t>Risk assessment </a:t>
            </a:r>
            <a:r>
              <a:rPr lang="en-GB" dirty="0" smtClean="0"/>
              <a:t>– do this regularly as the risks vary over time, where you operate, sectors etc</a:t>
            </a:r>
          </a:p>
          <a:p>
            <a:pPr lvl="1"/>
            <a:r>
              <a:rPr lang="en-GB" b="1" dirty="0" smtClean="0"/>
              <a:t>Procedures – </a:t>
            </a:r>
            <a:r>
              <a:rPr lang="en-GB" b="0" dirty="0" smtClean="0"/>
              <a:t>purposefully designed to suit the</a:t>
            </a:r>
            <a:r>
              <a:rPr lang="en-GB" b="0" baseline="0" dirty="0" smtClean="0"/>
              <a:t> risks facing your organisation, as highlighted by the risk assessment</a:t>
            </a:r>
            <a:endParaRPr lang="en-GB" b="0" dirty="0" smtClean="0"/>
          </a:p>
          <a:p>
            <a:pPr lvl="1"/>
            <a:r>
              <a:rPr lang="en-GB" b="1" dirty="0" smtClean="0"/>
              <a:t>Due diligence </a:t>
            </a:r>
            <a:r>
              <a:rPr lang="en-GB" dirty="0" smtClean="0"/>
              <a:t>of 3rd parties - agents, procurement, local partners. Need contracts and certification. We don’t have control over their processes but have to make it clear what you expect – they must operate to the same standards.</a:t>
            </a:r>
          </a:p>
          <a:p>
            <a:pPr lvl="1"/>
            <a:r>
              <a:rPr lang="en-GB" b="1" dirty="0" smtClean="0"/>
              <a:t>Communication</a:t>
            </a:r>
            <a:r>
              <a:rPr lang="en-GB" dirty="0" smtClean="0"/>
              <a:t>  - employees need to know what to expect so train what it means for ZT, the situations they will face and how to deal with them. Provide support and guidance.</a:t>
            </a:r>
          </a:p>
          <a:p>
            <a:pPr lvl="1"/>
            <a:r>
              <a:rPr lang="en-GB" b="1" dirty="0" smtClean="0"/>
              <a:t>Monitoring</a:t>
            </a:r>
            <a:r>
              <a:rPr lang="en-GB" dirty="0" smtClean="0"/>
              <a:t> – check that your policies are working, then learn and adapt if needed.  </a:t>
            </a:r>
          </a:p>
          <a:p>
            <a:pPr lvl="1"/>
            <a:r>
              <a:rPr lang="en-GB" b="1" dirty="0" smtClean="0"/>
              <a:t>Collective action</a:t>
            </a:r>
            <a:r>
              <a:rPr lang="en-GB" b="1" baseline="0" dirty="0" smtClean="0"/>
              <a:t> </a:t>
            </a:r>
            <a:r>
              <a:rPr lang="en-GB" baseline="0" dirty="0" smtClean="0"/>
              <a:t>– this is about working externally and we will address that this afternoon.</a:t>
            </a:r>
            <a:endParaRPr lang="en-GB" dirty="0" smtClean="0"/>
          </a:p>
          <a:p>
            <a:pPr lvl="0"/>
            <a:r>
              <a:rPr lang="en-GB" dirty="0" smtClean="0"/>
              <a:t>Reference:  the BOND/TIUK/mango Principles document.</a:t>
            </a:r>
          </a:p>
          <a:p>
            <a:pPr lvl="0"/>
            <a:r>
              <a:rPr lang="en-GB" dirty="0" smtClean="0"/>
              <a:t>Next, </a:t>
            </a:r>
            <a:r>
              <a:rPr lang="en-GB" u="sng" dirty="0" smtClean="0"/>
              <a:t>CAROUSEL ACTIVITY</a:t>
            </a:r>
            <a:r>
              <a:rPr lang="en-GB" dirty="0" smtClean="0"/>
              <a:t>, SEE </a:t>
            </a:r>
            <a:r>
              <a:rPr lang="en-GB" b="1" dirty="0" smtClean="0"/>
              <a:t>FN4</a:t>
            </a:r>
            <a:r>
              <a:rPr lang="en-GB" dirty="0" smtClean="0"/>
              <a:t>.</a:t>
            </a:r>
          </a:p>
          <a:p>
            <a:pPr lvl="0">
              <a:buNone/>
            </a:pPr>
            <a:endParaRPr lang="en-GB" dirty="0" smtClean="0"/>
          </a:p>
        </p:txBody>
      </p:sp>
      <p:sp>
        <p:nvSpPr>
          <p:cNvPr id="4" name="Slide Number Placeholder 3"/>
          <p:cNvSpPr>
            <a:spLocks noGrp="1"/>
          </p:cNvSpPr>
          <p:nvPr>
            <p:ph type="sldNum" sz="quarter" idx="10"/>
          </p:nvPr>
        </p:nvSpPr>
        <p:spPr/>
        <p:txBody>
          <a:bodyPr/>
          <a:lstStyle/>
          <a:p>
            <a:fld id="{39286FA8-B0F2-4369-A82B-1D032A9D036C}" type="slidenum">
              <a:rPr lang="en-GB" smtClean="0"/>
              <a:pPr/>
              <a:t>17</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892175">
              <a:defRPr sz="1200">
                <a:solidFill>
                  <a:schemeClr val="tx1"/>
                </a:solidFill>
                <a:latin typeface="Times New Roman" charset="0"/>
                <a:ea typeface="ＭＳ Ｐゴシック" charset="0"/>
              </a:defRPr>
            </a:lvl1pPr>
            <a:lvl2pPr marL="742950" indent="-285750" defTabSz="892175">
              <a:defRPr sz="1200">
                <a:solidFill>
                  <a:schemeClr val="tx1"/>
                </a:solidFill>
                <a:latin typeface="Times New Roman" charset="0"/>
                <a:ea typeface="ＭＳ Ｐゴシック" charset="0"/>
              </a:defRPr>
            </a:lvl2pPr>
            <a:lvl3pPr marL="1143000" indent="-228600" defTabSz="892175">
              <a:defRPr sz="1200">
                <a:solidFill>
                  <a:schemeClr val="tx1"/>
                </a:solidFill>
                <a:latin typeface="Times New Roman" charset="0"/>
                <a:ea typeface="ＭＳ Ｐゴシック" charset="0"/>
              </a:defRPr>
            </a:lvl3pPr>
            <a:lvl4pPr marL="1600200" indent="-228600" defTabSz="892175">
              <a:defRPr sz="1200">
                <a:solidFill>
                  <a:schemeClr val="tx1"/>
                </a:solidFill>
                <a:latin typeface="Times New Roman" charset="0"/>
                <a:ea typeface="ＭＳ Ｐゴシック" charset="0"/>
              </a:defRPr>
            </a:lvl4pPr>
            <a:lvl5pPr marL="2057400" indent="-228600" defTabSz="892175">
              <a:defRPr sz="1200">
                <a:solidFill>
                  <a:schemeClr val="tx1"/>
                </a:solidFill>
                <a:latin typeface="Times New Roman" charset="0"/>
                <a:ea typeface="ＭＳ Ｐゴシック" charset="0"/>
              </a:defRPr>
            </a:lvl5pPr>
            <a:lvl6pPr marL="2514600" indent="-228600" defTabSz="892175" eaLnBrk="0" fontAlgn="base" hangingPunct="0">
              <a:spcBef>
                <a:spcPct val="30000"/>
              </a:spcBef>
              <a:spcAft>
                <a:spcPct val="0"/>
              </a:spcAft>
              <a:defRPr sz="1200">
                <a:solidFill>
                  <a:schemeClr val="tx1"/>
                </a:solidFill>
                <a:latin typeface="Times New Roman" charset="0"/>
                <a:ea typeface="ＭＳ Ｐゴシック" charset="0"/>
              </a:defRPr>
            </a:lvl6pPr>
            <a:lvl7pPr marL="2971800" indent="-228600" defTabSz="892175" eaLnBrk="0" fontAlgn="base" hangingPunct="0">
              <a:spcBef>
                <a:spcPct val="30000"/>
              </a:spcBef>
              <a:spcAft>
                <a:spcPct val="0"/>
              </a:spcAft>
              <a:defRPr sz="1200">
                <a:solidFill>
                  <a:schemeClr val="tx1"/>
                </a:solidFill>
                <a:latin typeface="Times New Roman" charset="0"/>
                <a:ea typeface="ＭＳ Ｐゴシック" charset="0"/>
              </a:defRPr>
            </a:lvl7pPr>
            <a:lvl8pPr marL="3429000" indent="-228600" defTabSz="892175" eaLnBrk="0" fontAlgn="base" hangingPunct="0">
              <a:spcBef>
                <a:spcPct val="30000"/>
              </a:spcBef>
              <a:spcAft>
                <a:spcPct val="0"/>
              </a:spcAft>
              <a:defRPr sz="1200">
                <a:solidFill>
                  <a:schemeClr val="tx1"/>
                </a:solidFill>
                <a:latin typeface="Times New Roman" charset="0"/>
                <a:ea typeface="ＭＳ Ｐゴシック" charset="0"/>
              </a:defRPr>
            </a:lvl8pPr>
            <a:lvl9pPr marL="3886200" indent="-228600" defTabSz="892175" eaLnBrk="0" fontAlgn="base" hangingPunct="0">
              <a:spcBef>
                <a:spcPct val="30000"/>
              </a:spcBef>
              <a:spcAft>
                <a:spcPct val="0"/>
              </a:spcAft>
              <a:defRPr sz="1200">
                <a:solidFill>
                  <a:schemeClr val="tx1"/>
                </a:solidFill>
                <a:latin typeface="Times New Roman" charset="0"/>
                <a:ea typeface="ＭＳ Ｐゴシック" charset="0"/>
              </a:defRPr>
            </a:lvl9pPr>
          </a:lstStyle>
          <a:p>
            <a:pPr>
              <a:defRPr/>
            </a:pPr>
            <a:fld id="{CC2D55CC-5237-7E4A-9EF7-6A7F4A596AE9}" type="slidenum">
              <a:rPr lang="en-US" smtClean="0"/>
              <a:pPr>
                <a:defRPr/>
              </a:pPr>
              <a:t>25</a:t>
            </a:fld>
            <a:endParaRPr lang="en-US" smtClean="0"/>
          </a:p>
        </p:txBody>
      </p:sp>
      <p:sp>
        <p:nvSpPr>
          <p:cNvPr id="32771" name="Rectangle 2"/>
          <p:cNvSpPr>
            <a:spLocks noGrp="1" noRot="1" noChangeAspect="1" noChangeArrowheads="1" noTextEdit="1"/>
          </p:cNvSpPr>
          <p:nvPr>
            <p:ph type="sldImg"/>
          </p:nvPr>
        </p:nvSpPr>
        <p:spPr>
          <a:xfrm>
            <a:off x="1144588" y="685800"/>
            <a:ext cx="4572000" cy="3429000"/>
          </a:xfrm>
          <a:ln/>
        </p:spPr>
      </p:sp>
      <p:sp>
        <p:nvSpPr>
          <p:cNvPr id="32772" name="Rectangle 3"/>
          <p:cNvSpPr>
            <a:spLocks noGrp="1" noChangeArrowheads="1"/>
          </p:cNvSpPr>
          <p:nvPr>
            <p:ph type="body" idx="1"/>
          </p:nvPr>
        </p:nvSpPr>
        <p:spPr>
          <a:xfrm>
            <a:off x="914508" y="4342666"/>
            <a:ext cx="5028986" cy="4114800"/>
          </a:xfrm>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endParaRPr lang="en-US">
              <a:latin typeface="Times New Roman" charset="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smtClean="0"/>
              <a:t>This is a large cost just for showing a person around and may look like a bribe. So, at a minimum, you must ask for details of expenditure in case you are asked.</a:t>
            </a:r>
          </a:p>
          <a:p>
            <a:endParaRPr lang="en-US" dirty="0"/>
          </a:p>
        </p:txBody>
      </p:sp>
      <p:sp>
        <p:nvSpPr>
          <p:cNvPr id="4" name="Slide Number Placeholder 3"/>
          <p:cNvSpPr>
            <a:spLocks noGrp="1"/>
          </p:cNvSpPr>
          <p:nvPr>
            <p:ph type="sldNum" sz="quarter" idx="10"/>
          </p:nvPr>
        </p:nvSpPr>
        <p:spPr/>
        <p:txBody>
          <a:bodyPr/>
          <a:lstStyle/>
          <a:p>
            <a:fld id="{EB9B25BC-E0FC-DC43-88EB-050F1C0A956D}" type="slidenum">
              <a:rPr lang="en-US" smtClean="0"/>
              <a:pPr/>
              <a:t>30</a:t>
            </a:fld>
            <a:endParaRPr lang="en-US"/>
          </a:p>
        </p:txBody>
      </p:sp>
    </p:spTree>
    <p:extLst>
      <p:ext uri="{BB962C8B-B14F-4D97-AF65-F5344CB8AC3E}">
        <p14:creationId xmlns:p14="http://schemas.microsoft.com/office/powerpoint/2010/main" val="1047433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smtClean="0"/>
              <a:t>If you detect problems with costs (e.g. cash payments, lavish entertaining, unusual hotel bookings, large gifts), you should report them internally through the correct channels – such as your legal or compliance department. Remedies may include asking the customer for reimbursement and instructing, controlling and monitoring intermediaries more carefully in the future.  This may include putting in place processes for pre-approval of certain expenses. </a:t>
            </a:r>
            <a:endParaRPr lang="en-US" sz="1200" i="1" dirty="0" smtClean="0"/>
          </a:p>
          <a:p>
            <a:endParaRPr lang="en-US" dirty="0"/>
          </a:p>
        </p:txBody>
      </p:sp>
      <p:sp>
        <p:nvSpPr>
          <p:cNvPr id="4" name="Slide Number Placeholder 3"/>
          <p:cNvSpPr>
            <a:spLocks noGrp="1"/>
          </p:cNvSpPr>
          <p:nvPr>
            <p:ph type="sldNum" sz="quarter" idx="10"/>
          </p:nvPr>
        </p:nvSpPr>
        <p:spPr/>
        <p:txBody>
          <a:bodyPr/>
          <a:lstStyle/>
          <a:p>
            <a:fld id="{EB9B25BC-E0FC-DC43-88EB-050F1C0A956D}" type="slidenum">
              <a:rPr lang="en-US" smtClean="0"/>
              <a:pPr/>
              <a:t>31</a:t>
            </a:fld>
            <a:endParaRPr lang="en-US"/>
          </a:p>
        </p:txBody>
      </p:sp>
    </p:spTree>
    <p:extLst>
      <p:ext uri="{BB962C8B-B14F-4D97-AF65-F5344CB8AC3E}">
        <p14:creationId xmlns:p14="http://schemas.microsoft.com/office/powerpoint/2010/main" val="303775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a:off x="0" y="3644900"/>
            <a:ext cx="9144000" cy="3213100"/>
          </a:xfrm>
          <a:prstGeom prst="rect">
            <a:avLst/>
          </a:prstGeom>
          <a:solidFill>
            <a:schemeClr val="accent1">
              <a:lumMod val="7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9" name="TextBox 17"/>
          <p:cNvSpPr txBox="1">
            <a:spLocks noChangeArrowheads="1"/>
          </p:cNvSpPr>
          <p:nvPr userDrawn="1"/>
        </p:nvSpPr>
        <p:spPr bwMode="auto">
          <a:xfrm>
            <a:off x="2268538" y="3213100"/>
            <a:ext cx="47513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dirty="0">
                <a:solidFill>
                  <a:schemeClr val="bg1"/>
                </a:solidFill>
              </a:rPr>
              <a:t>TRAC: TRANSPRENCY IN REPORTING OF </a:t>
            </a:r>
            <a:br>
              <a:rPr lang="en-GB" dirty="0">
                <a:solidFill>
                  <a:schemeClr val="bg1"/>
                </a:solidFill>
              </a:rPr>
            </a:br>
            <a:endParaRPr lang="en-GB" dirty="0">
              <a:solidFill>
                <a:schemeClr val="bg1"/>
              </a:solidFill>
            </a:endParaRPr>
          </a:p>
          <a:p>
            <a:pPr algn="ctr" eaLnBrk="1" hangingPunct="1"/>
            <a:endParaRPr lang="en-GB" dirty="0" smtClean="0">
              <a:solidFill>
                <a:schemeClr val="bg1"/>
              </a:solidFill>
            </a:endParaRPr>
          </a:p>
          <a:p>
            <a:pPr algn="ctr" eaLnBrk="1" hangingPunct="1"/>
            <a:endParaRPr lang="en-GB" dirty="0">
              <a:solidFill>
                <a:schemeClr val="bg1"/>
              </a:solidFill>
            </a:endParaRPr>
          </a:p>
          <a:p>
            <a:pPr eaLnBrk="1" hangingPunct="1"/>
            <a:endParaRPr lang="en-GB" dirty="0">
              <a:solidFill>
                <a:schemeClr val="bg1"/>
              </a:solidFill>
            </a:endParaRPr>
          </a:p>
        </p:txBody>
      </p:sp>
      <p:pic>
        <p:nvPicPr>
          <p:cNvPr id="10" name="Picture 2"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0988" y="404813"/>
            <a:ext cx="2189162"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userDrawn="1"/>
        </p:nvGrpSpPr>
        <p:grpSpPr>
          <a:xfrm>
            <a:off x="0" y="1662901"/>
            <a:ext cx="9144000" cy="1982123"/>
            <a:chOff x="0" y="1662901"/>
            <a:chExt cx="9144000" cy="1982123"/>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grpSpPr>
        <p:pic>
          <p:nvPicPr>
            <p:cNvPr id="12" name="Picture 3" descr="P:\_Shared files exc CK, COAT &amp; pst\Publications &amp; Presentations\Images\Houses.of.parliame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62901"/>
              <a:ext cx="2771801" cy="1982123"/>
            </a:xfrm>
            <a:prstGeom prst="rect">
              <a:avLst/>
            </a:prstGeom>
            <a:grpFill/>
            <a:extLst/>
          </p:spPr>
        </p:pic>
        <p:pic>
          <p:nvPicPr>
            <p:cNvPr id="13" name="Picture 4" descr="P:\_Shared files exc CK, COAT &amp; pst\Publications &amp; Presentations\Images\Map of TI chapter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1801" y="1662901"/>
              <a:ext cx="3384375" cy="1982123"/>
            </a:xfrm>
            <a:prstGeom prst="rect">
              <a:avLst/>
            </a:prstGeom>
            <a:grpFill/>
            <a:extLst/>
          </p:spPr>
        </p:pic>
        <p:pic>
          <p:nvPicPr>
            <p:cNvPr id="14" name="Picture 5" descr="P:\_Shared files exc CK, COAT &amp; pst\Publications &amp; Presentations\Images\poundnotes-approve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6" y="1662901"/>
              <a:ext cx="2987824" cy="1982123"/>
            </a:xfrm>
            <a:prstGeom prst="rect">
              <a:avLst/>
            </a:prstGeom>
            <a:grpFill/>
            <a:extLst/>
          </p:spPr>
        </p:pic>
      </p:grpSp>
      <p:sp>
        <p:nvSpPr>
          <p:cNvPr id="2" name="Title 1"/>
          <p:cNvSpPr>
            <a:spLocks noGrp="1"/>
          </p:cNvSpPr>
          <p:nvPr>
            <p:ph type="ctrTitle"/>
          </p:nvPr>
        </p:nvSpPr>
        <p:spPr>
          <a:xfrm>
            <a:off x="685800" y="3573016"/>
            <a:ext cx="7772400" cy="1470025"/>
          </a:xfrm>
        </p:spPr>
        <p:txBody>
          <a:bodyPr>
            <a:normAutofit/>
          </a:bodyPr>
          <a:lstStyle>
            <a:lvl1pPr>
              <a:defRPr sz="3200">
                <a:solidFill>
                  <a:schemeClr val="bg1"/>
                </a:solidFill>
                <a:latin typeface="Arial" pitchFamily="34" charset="0"/>
                <a:cs typeface="Arial"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5085184"/>
            <a:ext cx="6400800" cy="553616"/>
          </a:xfrm>
        </p:spPr>
        <p:txBody>
          <a:bodyPr>
            <a:normAutofit/>
          </a:bodyPr>
          <a:lstStyle>
            <a:lvl1pPr marL="0" indent="0" algn="ctr">
              <a:buNone/>
              <a:defRPr sz="2800">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pic>
        <p:nvPicPr>
          <p:cNvPr id="4" name="Picture 3"/>
          <p:cNvPicPr>
            <a:picLocks noChangeAspect="1"/>
          </p:cNvPicPr>
          <p:nvPr userDrawn="1"/>
        </p:nvPicPr>
        <p:blipFill>
          <a:blip r:embed="rId6"/>
          <a:stretch>
            <a:fillRect/>
          </a:stretch>
        </p:blipFill>
        <p:spPr>
          <a:xfrm>
            <a:off x="5580112" y="332656"/>
            <a:ext cx="3235742" cy="841819"/>
          </a:xfrm>
          <a:prstGeom prst="rect">
            <a:avLst/>
          </a:prstGeom>
        </p:spPr>
      </p:pic>
    </p:spTree>
    <p:extLst>
      <p:ext uri="{BB962C8B-B14F-4D97-AF65-F5344CB8AC3E}">
        <p14:creationId xmlns:p14="http://schemas.microsoft.com/office/powerpoint/2010/main" val="10023627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normAutofit/>
          </a:bodyPr>
          <a:lstStyle>
            <a:lvl1pPr>
              <a:defRPr sz="2800">
                <a:solidFill>
                  <a:schemeClr val="tx2"/>
                </a:solidFill>
              </a:defRPr>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p:txBody>
          <a:bodyPr vert="eaVert">
            <a:normAutofit/>
          </a:bodyPr>
          <a:lstStyle>
            <a:lvl2pPr>
              <a:defRPr sz="1600">
                <a:solidFill>
                  <a:schemeClr val="tx2"/>
                </a:solidFill>
              </a:defRPr>
            </a:lvl2pPr>
            <a:lvl3pPr>
              <a:defRPr sz="1400">
                <a:solidFill>
                  <a:schemeClr val="tx2"/>
                </a:solidFill>
              </a:defRPr>
            </a:lvl3pPr>
            <a:lvl4pPr>
              <a:defRPr sz="1200">
                <a:solidFill>
                  <a:schemeClr val="tx2"/>
                </a:solidFill>
              </a:defRPr>
            </a:lvl4pPr>
            <a:lvl5pPr>
              <a:defRPr sz="1200">
                <a:solidFill>
                  <a:schemeClr val="tx2"/>
                </a:solidFill>
              </a:defRPr>
            </a:lvl5pPr>
            <a:lvl6pPr>
              <a:defRPr sz="1200">
                <a:solidFill>
                  <a:schemeClr val="tx2"/>
                </a:solidFill>
              </a:defRPr>
            </a:lvl6pPr>
          </a:lstStyle>
          <a:p>
            <a:pPr lvl="1"/>
            <a:r>
              <a:rPr lang="en-US" dirty="0" smtClean="0"/>
              <a:t>Click to edit Master text styles</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GB" dirty="0"/>
          </a:p>
        </p:txBody>
      </p:sp>
      <p:sp>
        <p:nvSpPr>
          <p:cNvPr id="7" name="Rectangle 6"/>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0"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1"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2" name="Picture 11"/>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9117223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4704"/>
            <a:ext cx="2057400" cy="5361459"/>
          </a:xfrm>
        </p:spPr>
        <p:txBody>
          <a:bodyPr vert="eaVert"/>
          <a:lstStyle>
            <a:lvl1pPr>
              <a:defRPr sz="2800">
                <a:solidFill>
                  <a:schemeClr val="tx2"/>
                </a:solidFill>
              </a:defRPr>
            </a:lvl1pPr>
          </a:lstStyle>
          <a:p>
            <a:r>
              <a:rPr lang="en-US" dirty="0" smtClean="0"/>
              <a:t>Click to edit Master title style</a:t>
            </a:r>
            <a:endParaRPr lang="en-GB" dirty="0"/>
          </a:p>
        </p:txBody>
      </p:sp>
      <p:sp>
        <p:nvSpPr>
          <p:cNvPr id="3" name="Vertical Text Placeholder 2"/>
          <p:cNvSpPr>
            <a:spLocks noGrp="1"/>
          </p:cNvSpPr>
          <p:nvPr>
            <p:ph type="body" orient="vert" idx="1"/>
          </p:nvPr>
        </p:nvSpPr>
        <p:spPr>
          <a:xfrm>
            <a:off x="457200" y="764704"/>
            <a:ext cx="6019800" cy="5361459"/>
          </a:xfrm>
        </p:spPr>
        <p:txBody>
          <a:bodyPr vert="eaVert">
            <a:normAutofit/>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6"/>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0"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1"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2" name="Picture 11"/>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3587806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normAutofit/>
          </a:bodyPr>
          <a:lstStyle>
            <a:lvl1pPr>
              <a:defRPr sz="2800">
                <a:solidFill>
                  <a:schemeClr val="tx2"/>
                </a:solidFill>
                <a:latin typeface="Arial" pitchFamily="34" charset="0"/>
                <a:cs typeface="Arial"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5" name="Footer Placeholder 4"/>
          <p:cNvSpPr>
            <a:spLocks noGrp="1"/>
          </p:cNvSpPr>
          <p:nvPr>
            <p:ph type="ftr" sz="quarter" idx="11"/>
          </p:nvPr>
        </p:nvSpPr>
        <p:spPr/>
        <p:txBody>
          <a:bodyPr/>
          <a:lstStyle>
            <a:lvl1pPr>
              <a:defRPr>
                <a:solidFill>
                  <a:schemeClr val="tx2"/>
                </a:solidFill>
                <a:latin typeface="Arial" pitchFamily="34" charset="0"/>
                <a:cs typeface="Arial" pitchFamily="34" charset="0"/>
              </a:defRPr>
            </a:lvl1pPr>
          </a:lstStyle>
          <a:p>
            <a:endParaRPr lang="en-GB" dirty="0"/>
          </a:p>
        </p:txBody>
      </p:sp>
      <p:sp>
        <p:nvSpPr>
          <p:cNvPr id="6" name="Slide Number Placeholder 5"/>
          <p:cNvSpPr>
            <a:spLocks noGrp="1"/>
          </p:cNvSpPr>
          <p:nvPr>
            <p:ph type="sldNum" sz="quarter" idx="12"/>
          </p:nvPr>
        </p:nvSpPr>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sp>
        <p:nvSpPr>
          <p:cNvPr id="7" name="Rectangle 6"/>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5076758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2800" b="1" cap="all">
                <a:solidFill>
                  <a:schemeClr val="tx2"/>
                </a:solidFil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sz="1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Rectangle 6"/>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9"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0"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1"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2" name="Picture 11"/>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27280499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normAutofit/>
          </a:bodyPr>
          <a:lstStyle>
            <a:lvl1pPr>
              <a:defRPr sz="2800">
                <a:solidFill>
                  <a:schemeClr val="tx2"/>
                </a:solidFill>
                <a:latin typeface="Arial" pitchFamily="34" charset="0"/>
                <a:cs typeface="Arial" pitchFamily="34" charset="0"/>
              </a:defRPr>
            </a:lvl1p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normAutofit/>
          </a:bodyPr>
          <a:lstStyle>
            <a:lvl1pPr>
              <a:defRPr sz="1800">
                <a:solidFill>
                  <a:schemeClr val="tx2"/>
                </a:solidFill>
                <a:latin typeface="Arial" pitchFamily="34" charset="0"/>
                <a:cs typeface="Arial" pitchFamily="34" charset="0"/>
              </a:defRPr>
            </a:lvl1pPr>
            <a:lvl2pPr>
              <a:defRPr sz="1600">
                <a:solidFill>
                  <a:schemeClr val="tx2"/>
                </a:solidFill>
                <a:latin typeface="Arial" pitchFamily="34" charset="0"/>
                <a:cs typeface="Arial" pitchFamily="34" charset="0"/>
              </a:defRPr>
            </a:lvl2pPr>
            <a:lvl3pPr>
              <a:defRPr sz="1400">
                <a:solidFill>
                  <a:schemeClr val="tx2"/>
                </a:solidFill>
                <a:latin typeface="Arial" pitchFamily="34" charset="0"/>
                <a:cs typeface="Arial" pitchFamily="34" charset="0"/>
              </a:defRPr>
            </a:lvl3pPr>
            <a:lvl4pPr>
              <a:defRPr sz="1200">
                <a:solidFill>
                  <a:schemeClr val="tx2"/>
                </a:solidFill>
                <a:latin typeface="Arial" pitchFamily="34" charset="0"/>
                <a:cs typeface="Arial" pitchFamily="34" charset="0"/>
              </a:defRPr>
            </a:lvl4pPr>
            <a:lvl5pPr>
              <a:defRPr sz="1200">
                <a:solidFill>
                  <a:schemeClr val="tx2"/>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1800">
                <a:solidFill>
                  <a:schemeClr val="tx2"/>
                </a:solidFill>
                <a:latin typeface="Arial" pitchFamily="34" charset="0"/>
                <a:cs typeface="Arial" pitchFamily="34" charset="0"/>
              </a:defRPr>
            </a:lvl1pPr>
            <a:lvl2pPr>
              <a:defRPr sz="1600">
                <a:solidFill>
                  <a:schemeClr val="tx2"/>
                </a:solidFill>
                <a:latin typeface="Arial" pitchFamily="34" charset="0"/>
                <a:cs typeface="Arial" pitchFamily="34" charset="0"/>
              </a:defRPr>
            </a:lvl2pPr>
            <a:lvl3pPr>
              <a:defRPr sz="1400">
                <a:solidFill>
                  <a:schemeClr val="tx2"/>
                </a:solidFill>
                <a:latin typeface="Arial" pitchFamily="34" charset="0"/>
                <a:cs typeface="Arial" pitchFamily="34" charset="0"/>
              </a:defRPr>
            </a:lvl3pPr>
            <a:lvl4pPr>
              <a:defRPr sz="1200">
                <a:solidFill>
                  <a:schemeClr val="tx2"/>
                </a:solidFill>
                <a:latin typeface="Arial" pitchFamily="34" charset="0"/>
                <a:cs typeface="Arial" pitchFamily="34" charset="0"/>
              </a:defRPr>
            </a:lvl4pPr>
            <a:lvl5pPr>
              <a:defRPr sz="1200">
                <a:solidFill>
                  <a:schemeClr val="tx2"/>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Rectangle 7"/>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10"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1"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2"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3" name="Picture 12"/>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32803890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lstStyle>
            <a:lvl1pPr>
              <a:defRPr sz="3200">
                <a:solidFill>
                  <a:schemeClr val="tx2"/>
                </a:solidFil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100">
                <a:solidFill>
                  <a:schemeClr val="tx2"/>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6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100">
                <a:solidFill>
                  <a:schemeClr val="tx2"/>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Rectangle 9"/>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12"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3"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4"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7" name="Picture 6"/>
          <p:cNvPicPr>
            <a:picLocks noChangeAspect="1"/>
          </p:cNvPicPr>
          <p:nvPr userDrawn="1"/>
        </p:nvPicPr>
        <p:blipFill>
          <a:blip r:embed="rId3"/>
          <a:stretch>
            <a:fillRect/>
          </a:stretch>
        </p:blipFill>
        <p:spPr>
          <a:xfrm>
            <a:off x="6732241" y="44624"/>
            <a:ext cx="2304256" cy="599481"/>
          </a:xfrm>
          <a:prstGeom prst="rect">
            <a:avLst/>
          </a:prstGeom>
        </p:spPr>
      </p:pic>
      <p:pic>
        <p:nvPicPr>
          <p:cNvPr id="15" name="Picture 14"/>
          <p:cNvPicPr>
            <a:picLocks noChangeAspect="1"/>
          </p:cNvPicPr>
          <p:nvPr userDrawn="1"/>
        </p:nvPicPr>
        <p:blipFill>
          <a:blip r:embed="rId3"/>
          <a:stretch>
            <a:fillRect/>
          </a:stretch>
        </p:blipFill>
        <p:spPr>
          <a:xfrm>
            <a:off x="6804248" y="93215"/>
            <a:ext cx="2304256" cy="599481"/>
          </a:xfrm>
          <a:prstGeom prst="rect">
            <a:avLst/>
          </a:prstGeom>
        </p:spPr>
      </p:pic>
    </p:spTree>
    <p:extLst>
      <p:ext uri="{BB962C8B-B14F-4D97-AF65-F5344CB8AC3E}">
        <p14:creationId xmlns:p14="http://schemas.microsoft.com/office/powerpoint/2010/main" val="178891692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lstStyle>
            <a:lvl1pPr>
              <a:defRPr sz="2800">
                <a:solidFill>
                  <a:schemeClr val="tx2"/>
                </a:solidFill>
              </a:defRPr>
            </a:lvl1pPr>
          </a:lstStyle>
          <a:p>
            <a:r>
              <a:rPr lang="en-US" dirty="0" smtClean="0"/>
              <a:t>Click to edit Master title style</a:t>
            </a:r>
            <a:endParaRPr lang="en-GB" dirty="0"/>
          </a:p>
        </p:txBody>
      </p:sp>
      <p:sp>
        <p:nvSpPr>
          <p:cNvPr id="6" name="Rectangle 5"/>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8"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9"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0"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1" name="Picture 10"/>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3566237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7"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8"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9"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0" name="Picture 9"/>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15183717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3008313" cy="670396"/>
          </a:xfrm>
        </p:spPr>
        <p:txBody>
          <a:bodyPr anchor="b"/>
          <a:lstStyle>
            <a:lvl1pPr algn="l">
              <a:defRPr sz="1800" b="1">
                <a:solidFill>
                  <a:schemeClr val="tx2"/>
                </a:solidFill>
              </a:defRPr>
            </a:lvl1pPr>
          </a:lstStyle>
          <a:p>
            <a:r>
              <a:rPr lang="en-US" dirty="0" smtClean="0"/>
              <a:t>Click to edit Master title style</a:t>
            </a:r>
            <a:endParaRPr lang="en-GB" dirty="0"/>
          </a:p>
        </p:txBody>
      </p:sp>
      <p:sp>
        <p:nvSpPr>
          <p:cNvPr id="3" name="Content Placeholder 2"/>
          <p:cNvSpPr>
            <a:spLocks noGrp="1"/>
          </p:cNvSpPr>
          <p:nvPr>
            <p:ph idx="1"/>
          </p:nvPr>
        </p:nvSpPr>
        <p:spPr>
          <a:xfrm>
            <a:off x="3575050" y="764704"/>
            <a:ext cx="5111750" cy="5361459"/>
          </a:xfrm>
        </p:spPr>
        <p:txBody>
          <a:bodyPr>
            <a:normAutofit/>
          </a:bodyPr>
          <a:lstStyle>
            <a:lvl1pPr>
              <a:defRPr sz="2800">
                <a:solidFill>
                  <a:schemeClr val="tx2"/>
                </a:solidFill>
              </a:defRPr>
            </a:lvl1pPr>
            <a:lvl2pPr>
              <a:defRPr sz="2400">
                <a:solidFill>
                  <a:schemeClr val="tx2"/>
                </a:solidFill>
              </a:defRPr>
            </a:lvl2pPr>
            <a:lvl3pPr>
              <a:defRPr sz="2000">
                <a:solidFill>
                  <a:schemeClr val="tx2"/>
                </a:solidFill>
              </a:defRPr>
            </a:lvl3pPr>
            <a:lvl4pPr>
              <a:defRPr sz="1800">
                <a:solidFill>
                  <a:schemeClr val="tx2"/>
                </a:solidFill>
              </a:defRPr>
            </a:lvl4pPr>
            <a:lvl5pPr>
              <a:defRPr sz="1800">
                <a:solidFill>
                  <a:schemeClr val="tx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Rectangle 7"/>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10"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1"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2"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3" name="Picture 12"/>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404941601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800" b="1">
                <a:solidFill>
                  <a:schemeClr val="tx2"/>
                </a:solidFill>
              </a:defRPr>
            </a:lvl1pPr>
          </a:lstStyle>
          <a:p>
            <a:r>
              <a:rPr lang="en-US" dirty="0" smtClean="0"/>
              <a:t>Click to edit Master title style</a:t>
            </a:r>
            <a:endParaRPr lang="en-GB" dirty="0"/>
          </a:p>
        </p:txBody>
      </p:sp>
      <p:sp>
        <p:nvSpPr>
          <p:cNvPr id="3" name="Picture Placeholder 2"/>
          <p:cNvSpPr>
            <a:spLocks noGrp="1"/>
          </p:cNvSpPr>
          <p:nvPr>
            <p:ph type="pic" idx="1"/>
          </p:nvPr>
        </p:nvSpPr>
        <p:spPr>
          <a:xfrm>
            <a:off x="1792288" y="764703"/>
            <a:ext cx="5486400" cy="3962871"/>
          </a:xfrm>
        </p:spPr>
        <p:txBody>
          <a:bodyPr>
            <a:normAutofit/>
          </a:bodyPr>
          <a:lstStyle>
            <a:lvl1pPr marL="0" indent="0">
              <a:buNone/>
              <a:defRPr sz="28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Rectangle 7"/>
          <p:cNvSpPr/>
          <p:nvPr userDrawn="1"/>
        </p:nvSpPr>
        <p:spPr>
          <a:xfrm>
            <a:off x="0" y="0"/>
            <a:ext cx="9144000" cy="764704"/>
          </a:xfrm>
          <a:prstGeom prst="rect">
            <a:avLst/>
          </a:prstGeom>
          <a:gradFill flip="none" rotWithShape="1">
            <a:gsLst>
              <a:gs pos="1000">
                <a:schemeClr val="tx2"/>
              </a:gs>
              <a:gs pos="31000">
                <a:srgbClr val="7094BD"/>
              </a:gs>
              <a:gs pos="0">
                <a:schemeClr val="tx2">
                  <a:lumMod val="40000"/>
                  <a:lumOff val="60000"/>
                </a:schemeClr>
              </a:gs>
              <a:gs pos="0">
                <a:schemeClr val="tx2"/>
              </a:gs>
              <a:gs pos="0">
                <a:schemeClr val="tx2">
                  <a:lumMod val="20000"/>
                  <a:lumOff val="80000"/>
                </a:schemeClr>
              </a:gs>
              <a:gs pos="74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3" descr="P:\_Shared files exc CK, COAT &amp; pst\Kate\TI-UK T&amp;AS log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43765" y="116632"/>
            <a:ext cx="2020723" cy="500129"/>
          </a:xfrm>
          <a:prstGeom prst="rect">
            <a:avLst/>
          </a:prstGeom>
          <a:noFill/>
          <a:extLst>
            <a:ext uri="{909E8E84-426E-40DD-AFC4-6F175D3DCCD1}">
              <a14:hiddenFill xmlns:a14="http://schemas.microsoft.com/office/drawing/2010/main">
                <a:solidFill>
                  <a:srgbClr val="FFFFFF"/>
                </a:solidFill>
              </a14:hiddenFill>
            </a:ext>
          </a:extLst>
        </p:spPr>
      </p:pic>
      <p:sp>
        <p:nvSpPr>
          <p:cNvPr id="10" name="Date Placeholder 3"/>
          <p:cNvSpPr>
            <a:spLocks noGrp="1"/>
          </p:cNvSpPr>
          <p:nvPr>
            <p:ph type="dt" sz="half" idx="10"/>
          </p:nvPr>
        </p:nvSpPr>
        <p:spPr>
          <a:xfrm>
            <a:off x="457200" y="6356350"/>
            <a:ext cx="2133600" cy="365125"/>
          </a:xfrm>
        </p:spPr>
        <p:txBody>
          <a:bodyPr/>
          <a:lstStyle>
            <a:lvl1pPr>
              <a:defRPr>
                <a:solidFill>
                  <a:schemeClr val="tx2"/>
                </a:solidFill>
                <a:latin typeface="Arial" pitchFamily="34" charset="0"/>
                <a:cs typeface="Arial" pitchFamily="34" charset="0"/>
              </a:defRPr>
            </a:lvl1pPr>
          </a:lstStyle>
          <a:p>
            <a:fld id="{280CF55D-6A85-4AD2-938D-FC5C9E29DB63}" type="datetimeFigureOut">
              <a:rPr lang="en-GB" smtClean="0"/>
              <a:pPr/>
              <a:t>13/01/2015</a:t>
            </a:fld>
            <a:endParaRPr lang="en-GB" dirty="0"/>
          </a:p>
        </p:txBody>
      </p:sp>
      <p:sp>
        <p:nvSpPr>
          <p:cNvPr id="11" name="Footer Placeholder 4"/>
          <p:cNvSpPr>
            <a:spLocks noGrp="1"/>
          </p:cNvSpPr>
          <p:nvPr>
            <p:ph type="ftr" sz="quarter" idx="11"/>
          </p:nvPr>
        </p:nvSpPr>
        <p:spPr>
          <a:xfrm>
            <a:off x="3124200" y="6356350"/>
            <a:ext cx="2895600" cy="365125"/>
          </a:xfrm>
        </p:spPr>
        <p:txBody>
          <a:bodyPr/>
          <a:lstStyle>
            <a:lvl1pPr>
              <a:defRPr>
                <a:solidFill>
                  <a:schemeClr val="tx2"/>
                </a:solidFill>
                <a:latin typeface="Arial" pitchFamily="34" charset="0"/>
                <a:cs typeface="Arial" pitchFamily="34" charset="0"/>
              </a:defRPr>
            </a:lvl1pPr>
          </a:lstStyle>
          <a:p>
            <a:endParaRPr lang="en-GB" dirty="0"/>
          </a:p>
        </p:txBody>
      </p:sp>
      <p:sp>
        <p:nvSpPr>
          <p:cNvPr id="12" name="Slide Number Placeholder 5"/>
          <p:cNvSpPr>
            <a:spLocks noGrp="1"/>
          </p:cNvSpPr>
          <p:nvPr>
            <p:ph type="sldNum" sz="quarter" idx="12"/>
          </p:nvPr>
        </p:nvSpPr>
        <p:spPr>
          <a:xfrm>
            <a:off x="6553200" y="6356350"/>
            <a:ext cx="2133600" cy="365125"/>
          </a:xfrm>
        </p:spPr>
        <p:txBody>
          <a:bodyPr/>
          <a:lstStyle>
            <a:lvl1pPr>
              <a:defRPr>
                <a:solidFill>
                  <a:schemeClr val="tx2"/>
                </a:solidFill>
                <a:latin typeface="Arial" pitchFamily="34" charset="0"/>
                <a:cs typeface="Arial" pitchFamily="34" charset="0"/>
              </a:defRPr>
            </a:lvl1pPr>
          </a:lstStyle>
          <a:p>
            <a:fld id="{8086CFDE-131D-4D5A-8EEE-42B254B69274}" type="slidenum">
              <a:rPr lang="en-GB" smtClean="0"/>
              <a:pPr/>
              <a:t>‹#›</a:t>
            </a:fld>
            <a:endParaRPr lang="en-GB" dirty="0"/>
          </a:p>
        </p:txBody>
      </p:sp>
      <p:pic>
        <p:nvPicPr>
          <p:cNvPr id="13" name="Picture 12"/>
          <p:cNvPicPr>
            <a:picLocks noChangeAspect="1"/>
          </p:cNvPicPr>
          <p:nvPr userDrawn="1"/>
        </p:nvPicPr>
        <p:blipFill>
          <a:blip r:embed="rId3"/>
          <a:stretch>
            <a:fillRect/>
          </a:stretch>
        </p:blipFill>
        <p:spPr>
          <a:xfrm>
            <a:off x="6732241" y="44624"/>
            <a:ext cx="2304256" cy="599481"/>
          </a:xfrm>
          <a:prstGeom prst="rect">
            <a:avLst/>
          </a:prstGeom>
        </p:spPr>
      </p:pic>
    </p:spTree>
    <p:extLst>
      <p:ext uri="{BB962C8B-B14F-4D97-AF65-F5344CB8AC3E}">
        <p14:creationId xmlns:p14="http://schemas.microsoft.com/office/powerpoint/2010/main" val="3933506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0CF55D-6A85-4AD2-938D-FC5C9E29DB63}" type="datetimeFigureOut">
              <a:rPr lang="en-GB" smtClean="0"/>
              <a:pPr/>
              <a:t>13/01/2015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86CFDE-131D-4D5A-8EEE-42B254B69274}" type="slidenum">
              <a:rPr lang="en-GB" smtClean="0"/>
              <a:pPr/>
              <a:t>‹#›</a:t>
            </a:fld>
            <a:endParaRPr lang="en-GB"/>
          </a:p>
        </p:txBody>
      </p:sp>
    </p:spTree>
    <p:extLst>
      <p:ext uri="{BB962C8B-B14F-4D97-AF65-F5344CB8AC3E}">
        <p14:creationId xmlns:p14="http://schemas.microsoft.com/office/powerpoint/2010/main" val="787880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transparency.org.uk/our-work/publications/15-publications/678-diagnosing-bribery-risk" TargetMode="External"/><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hyperlink" Target="http://www.transparency.org.uk/publications/15-publications/1096-countering-small-bribes" TargetMode="External"/><Relationship Id="rId11" Type="http://schemas.openxmlformats.org/officeDocument/2006/relationships/image" Target="../media/image21.emf"/><Relationship Id="rId5" Type="http://schemas.openxmlformats.org/officeDocument/2006/relationships/image" Target="../media/image18.png"/><Relationship Id="rId10" Type="http://schemas.openxmlformats.org/officeDocument/2006/relationships/hyperlink" Target="http://www.transparency.org.uk/our-work/publications/15-publications/833-how-to-bribe--a-typology-of-bribe-paying-and-how-to-stop-it" TargetMode="External"/><Relationship Id="rId4" Type="http://schemas.openxmlformats.org/officeDocument/2006/relationships/hyperlink" Target="http://www.transparency.org/whatwedo/pub/business_principles_for_countering_bribery" TargetMode="External"/><Relationship Id="rId9"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Presentation to the IESBA</a:t>
            </a:r>
            <a:endParaRPr lang="en-US" dirty="0"/>
          </a:p>
        </p:txBody>
      </p:sp>
      <p:sp>
        <p:nvSpPr>
          <p:cNvPr id="3" name="Subtitle 2"/>
          <p:cNvSpPr>
            <a:spLocks noGrp="1"/>
          </p:cNvSpPr>
          <p:nvPr>
            <p:ph type="subTitle" idx="1"/>
          </p:nvPr>
        </p:nvSpPr>
        <p:spPr>
          <a:xfrm>
            <a:off x="1371600" y="5085184"/>
            <a:ext cx="6400800" cy="1368152"/>
          </a:xfrm>
        </p:spPr>
        <p:txBody>
          <a:bodyPr>
            <a:normAutofit fontScale="92500" lnSpcReduction="20000"/>
          </a:bodyPr>
          <a:lstStyle/>
          <a:p>
            <a:r>
              <a:rPr lang="en-US" dirty="0" smtClean="0"/>
              <a:t>13 January 2015</a:t>
            </a:r>
          </a:p>
          <a:p>
            <a:endParaRPr lang="en-US" sz="2000" i="1" dirty="0" smtClean="0"/>
          </a:p>
          <a:p>
            <a:r>
              <a:rPr lang="en-US" sz="2000" i="1" dirty="0" smtClean="0"/>
              <a:t>Jeff Kaye &amp; Peter van Veen</a:t>
            </a:r>
          </a:p>
          <a:p>
            <a:r>
              <a:rPr lang="en-US" sz="2000" i="1" dirty="0" smtClean="0"/>
              <a:t>Transparency International UK</a:t>
            </a:r>
            <a:endParaRPr lang="en-US" sz="2000" i="1" dirty="0"/>
          </a:p>
        </p:txBody>
      </p:sp>
    </p:spTree>
    <p:extLst>
      <p:ext uri="{BB962C8B-B14F-4D97-AF65-F5344CB8AC3E}">
        <p14:creationId xmlns:p14="http://schemas.microsoft.com/office/powerpoint/2010/main" val="3016617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ribe-Payers-Index-2011_visualisation2.jpg"/>
          <p:cNvPicPr>
            <a:picLocks noGrp="1" noChangeAspect="1"/>
          </p:cNvPicPr>
          <p:nvPr>
            <p:ph idx="1"/>
          </p:nvPr>
        </p:nvPicPr>
        <p:blipFill rotWithShape="1">
          <a:blip r:embed="rId2">
            <a:extLst>
              <a:ext uri="{28A0092B-C50C-407E-A947-70E740481C1C}">
                <a14:useLocalDpi xmlns:a14="http://schemas.microsoft.com/office/drawing/2010/main" val="0"/>
              </a:ext>
            </a:extLst>
          </a:blip>
          <a:srcRect l="-75" t="4018" r="-1" b="896"/>
          <a:stretch/>
        </p:blipFill>
        <p:spPr>
          <a:xfrm>
            <a:off x="35428" y="764704"/>
            <a:ext cx="9108572" cy="6117728"/>
          </a:xfrm>
        </p:spPr>
      </p:pic>
    </p:spTree>
    <p:extLst>
      <p:ext uri="{BB962C8B-B14F-4D97-AF65-F5344CB8AC3E}">
        <p14:creationId xmlns:p14="http://schemas.microsoft.com/office/powerpoint/2010/main" val="2336608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 links to many other ethical issues…</a:t>
            </a:r>
            <a:endParaRPr lang="en-US" dirty="0"/>
          </a:p>
        </p:txBody>
      </p:sp>
      <p:pic>
        <p:nvPicPr>
          <p:cNvPr id="4" name="Content Placeholder 3"/>
          <p:cNvPicPr>
            <a:picLocks noGrp="1" noChangeAspect="1"/>
          </p:cNvPicPr>
          <p:nvPr>
            <p:ph idx="1"/>
          </p:nvPr>
        </p:nvPicPr>
        <p:blipFill>
          <a:blip r:embed="rId2"/>
          <a:srcRect t="13373" b="13373"/>
          <a:stretch>
            <a:fillRect/>
          </a:stretch>
        </p:blipFill>
        <p:spPr/>
      </p:pic>
    </p:spTree>
    <p:extLst>
      <p:ext uri="{BB962C8B-B14F-4D97-AF65-F5344CB8AC3E}">
        <p14:creationId xmlns:p14="http://schemas.microsoft.com/office/powerpoint/2010/main" val="2227653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cs typeface="Arial" charset="0"/>
              </a:rPr>
              <a:t> The tightening net</a:t>
            </a:r>
            <a:endParaRPr lang="en-US" dirty="0"/>
          </a:p>
        </p:txBody>
      </p:sp>
      <p:sp>
        <p:nvSpPr>
          <p:cNvPr id="1293317" name="Rectangle 5"/>
          <p:cNvSpPr>
            <a:spLocks noGrp="1" noChangeArrowheads="1"/>
          </p:cNvSpPr>
          <p:nvPr>
            <p:ph type="body" idx="1"/>
          </p:nvPr>
        </p:nvSpPr>
        <p:spPr/>
        <p:txBody>
          <a:bodyPr lIns="90000" tIns="0" rIns="90000" bIns="180000"/>
          <a:lstStyle/>
          <a:p>
            <a:pPr marL="539750" lvl="1" indent="1588" eaLnBrk="1" hangingPunct="1">
              <a:lnSpc>
                <a:spcPct val="90000"/>
              </a:lnSpc>
              <a:buFontTx/>
              <a:buNone/>
              <a:defRPr/>
            </a:pPr>
            <a:endParaRPr lang="en-GB" smtClean="0">
              <a:cs typeface="Arial" charset="0"/>
            </a:endParaRPr>
          </a:p>
          <a:p>
            <a:pPr marL="539750" lvl="1" indent="1588" eaLnBrk="1" hangingPunct="1">
              <a:lnSpc>
                <a:spcPct val="90000"/>
              </a:lnSpc>
              <a:buFontTx/>
              <a:buChar char="•"/>
              <a:defRPr/>
            </a:pPr>
            <a:endParaRPr lang="en-GB" sz="4800" smtClean="0">
              <a:cs typeface="Arial" charset="0"/>
            </a:endParaRPr>
          </a:p>
          <a:p>
            <a:pPr marL="539750" lvl="1" indent="1588" eaLnBrk="1" hangingPunct="1">
              <a:lnSpc>
                <a:spcPct val="90000"/>
              </a:lnSpc>
              <a:buFontTx/>
              <a:buChar char="•"/>
              <a:defRPr/>
            </a:pPr>
            <a:endParaRPr lang="en-US" sz="2400" smtClean="0">
              <a:cs typeface="Arial" charset="0"/>
            </a:endParaRPr>
          </a:p>
          <a:p>
            <a:pPr marL="539750" lvl="1" indent="1588" eaLnBrk="1" hangingPunct="1">
              <a:lnSpc>
                <a:spcPct val="90000"/>
              </a:lnSpc>
              <a:buFontTx/>
              <a:buChar char="•"/>
              <a:defRPr/>
            </a:pPr>
            <a:endParaRPr lang="en-US" sz="2400" smtClean="0">
              <a:cs typeface="Arial" charset="0"/>
            </a:endParaRPr>
          </a:p>
          <a:p>
            <a:pPr marL="539750" lvl="1" indent="1588" eaLnBrk="1" hangingPunct="1">
              <a:lnSpc>
                <a:spcPct val="90000"/>
              </a:lnSpc>
              <a:defRPr/>
            </a:pPr>
            <a:endParaRPr lang="en-US" sz="2000" smtClean="0">
              <a:cs typeface="Arial" charset="0"/>
            </a:endParaRPr>
          </a:p>
        </p:txBody>
      </p:sp>
      <p:sp>
        <p:nvSpPr>
          <p:cNvPr id="7" name="Slide Number Placeholder 4"/>
          <p:cNvSpPr>
            <a:spLocks noGrp="1"/>
          </p:cNvSpPr>
          <p:nvPr>
            <p:ph type="sldNum" sz="quarter" idx="12"/>
          </p:nvPr>
        </p:nvSpPr>
        <p:spPr/>
        <p:txBody>
          <a:bodyPr/>
          <a:lstStyle/>
          <a:p>
            <a:pPr>
              <a:defRPr/>
            </a:pPr>
            <a:fld id="{6E73133B-0C7D-7645-B677-14788208BF6D}" type="slidenum">
              <a:rPr lang="en-GB"/>
              <a:pPr>
                <a:defRPr/>
              </a:pPr>
              <a:t>12</a:t>
            </a:fld>
            <a:endParaRPr lang="en-GB"/>
          </a:p>
        </p:txBody>
      </p:sp>
      <p:sp>
        <p:nvSpPr>
          <p:cNvPr id="1293314" name="Text Box 2"/>
          <p:cNvSpPr txBox="1">
            <a:spLocks noChangeArrowheads="1"/>
          </p:cNvSpPr>
          <p:nvPr/>
        </p:nvSpPr>
        <p:spPr bwMode="auto">
          <a:xfrm>
            <a:off x="5471746" y="1690688"/>
            <a:ext cx="492200" cy="523220"/>
          </a:xfrm>
          <a:prstGeom prst="rect">
            <a:avLst/>
          </a:prstGeom>
          <a:noFill/>
          <a:ln>
            <a:noFill/>
          </a:ln>
          <a:effectLst/>
          <a:extLst>
            <a:ext uri="{909E8E84-426E-40DD-AFC4-6F175D3DCCD1}">
              <a14:hiddenFill xmlns:a14="http://schemas.microsoft.com/office/drawing/2010/main">
                <a:solidFill>
                  <a:srgbClr val="002AA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396000">
            <a:spAutoFit/>
          </a:bodyPr>
          <a:lstStyle/>
          <a:p>
            <a:pPr>
              <a:spcBef>
                <a:spcPct val="0"/>
              </a:spcBef>
              <a:buClrTx/>
              <a:buSzTx/>
              <a:buFontTx/>
              <a:buNone/>
              <a:defRPr/>
            </a:pPr>
            <a:endParaRPr lang="en-US" sz="2800">
              <a:cs typeface="+mn-cs"/>
            </a:endParaRPr>
          </a:p>
        </p:txBody>
      </p:sp>
      <p:sp>
        <p:nvSpPr>
          <p:cNvPr id="1293315" name="Text Box 3"/>
          <p:cNvSpPr txBox="1">
            <a:spLocks noChangeArrowheads="1"/>
          </p:cNvSpPr>
          <p:nvPr/>
        </p:nvSpPr>
        <p:spPr bwMode="auto">
          <a:xfrm>
            <a:off x="4431323" y="1284288"/>
            <a:ext cx="492200" cy="523220"/>
          </a:xfrm>
          <a:prstGeom prst="rect">
            <a:avLst/>
          </a:prstGeom>
          <a:noFill/>
          <a:ln>
            <a:noFill/>
          </a:ln>
          <a:effectLst/>
          <a:extLst>
            <a:ext uri="{909E8E84-426E-40DD-AFC4-6F175D3DCCD1}">
              <a14:hiddenFill xmlns:a14="http://schemas.microsoft.com/office/drawing/2010/main">
                <a:solidFill>
                  <a:srgbClr val="002AA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396000">
            <a:spAutoFit/>
          </a:bodyPr>
          <a:lstStyle/>
          <a:p>
            <a:pPr>
              <a:spcBef>
                <a:spcPct val="0"/>
              </a:spcBef>
              <a:buClrTx/>
              <a:buSzTx/>
              <a:buFontTx/>
              <a:buNone/>
              <a:defRPr/>
            </a:pPr>
            <a:endParaRPr lang="en-US" sz="2800">
              <a:cs typeface="+mn-cs"/>
            </a:endParaRPr>
          </a:p>
        </p:txBody>
      </p:sp>
    </p:spTree>
    <p:extLst>
      <p:ext uri="{BB962C8B-B14F-4D97-AF65-F5344CB8AC3E}">
        <p14:creationId xmlns:p14="http://schemas.microsoft.com/office/powerpoint/2010/main" val="33566860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1"/>
          </p:nvPr>
        </p:nvSpPr>
        <p:spPr/>
        <p:txBody>
          <a:bodyPr/>
          <a:lstStyle/>
          <a:p>
            <a:pPr>
              <a:defRPr/>
            </a:pPr>
            <a:fld id="{353E38B0-DAAE-474A-BB24-28164DA37EF6}" type="slidenum">
              <a:rPr lang="en-GB"/>
              <a:pPr>
                <a:defRPr/>
              </a:pPr>
              <a:t>13</a:t>
            </a:fld>
            <a:endParaRPr lang="en-GB"/>
          </a:p>
        </p:txBody>
      </p:sp>
      <p:sp>
        <p:nvSpPr>
          <p:cNvPr id="1292290" name="Text Box 2"/>
          <p:cNvSpPr txBox="1">
            <a:spLocks noChangeArrowheads="1"/>
          </p:cNvSpPr>
          <p:nvPr/>
        </p:nvSpPr>
        <p:spPr bwMode="auto">
          <a:xfrm>
            <a:off x="5471746" y="1690688"/>
            <a:ext cx="492200" cy="523220"/>
          </a:xfrm>
          <a:prstGeom prst="rect">
            <a:avLst/>
          </a:prstGeom>
          <a:noFill/>
          <a:ln>
            <a:noFill/>
          </a:ln>
          <a:effectLst/>
          <a:extLst>
            <a:ext uri="{909E8E84-426E-40DD-AFC4-6F175D3DCCD1}">
              <a14:hiddenFill xmlns:a14="http://schemas.microsoft.com/office/drawing/2010/main">
                <a:solidFill>
                  <a:srgbClr val="002AA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396000">
            <a:spAutoFit/>
          </a:bodyPr>
          <a:lstStyle/>
          <a:p>
            <a:pPr>
              <a:spcBef>
                <a:spcPct val="0"/>
              </a:spcBef>
              <a:buClrTx/>
              <a:buSzTx/>
              <a:buFontTx/>
              <a:buNone/>
              <a:defRPr/>
            </a:pPr>
            <a:endParaRPr lang="en-US" sz="2800">
              <a:cs typeface="+mn-cs"/>
            </a:endParaRPr>
          </a:p>
        </p:txBody>
      </p:sp>
      <p:sp>
        <p:nvSpPr>
          <p:cNvPr id="1292291" name="Text Box 3"/>
          <p:cNvSpPr txBox="1">
            <a:spLocks noChangeArrowheads="1"/>
          </p:cNvSpPr>
          <p:nvPr/>
        </p:nvSpPr>
        <p:spPr bwMode="auto">
          <a:xfrm>
            <a:off x="4431323" y="1284288"/>
            <a:ext cx="492200" cy="523220"/>
          </a:xfrm>
          <a:prstGeom prst="rect">
            <a:avLst/>
          </a:prstGeom>
          <a:noFill/>
          <a:ln>
            <a:noFill/>
          </a:ln>
          <a:effectLst/>
          <a:extLst>
            <a:ext uri="{909E8E84-426E-40DD-AFC4-6F175D3DCCD1}">
              <a14:hiddenFill xmlns:a14="http://schemas.microsoft.com/office/drawing/2010/main">
                <a:solidFill>
                  <a:srgbClr val="002AA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396000">
            <a:spAutoFit/>
          </a:bodyPr>
          <a:lstStyle/>
          <a:p>
            <a:pPr>
              <a:spcBef>
                <a:spcPct val="0"/>
              </a:spcBef>
              <a:buClrTx/>
              <a:buSzTx/>
              <a:buFontTx/>
              <a:buNone/>
              <a:defRPr/>
            </a:pPr>
            <a:endParaRPr lang="en-US" sz="2800">
              <a:cs typeface="+mn-cs"/>
            </a:endParaRPr>
          </a:p>
        </p:txBody>
      </p:sp>
      <p:sp>
        <p:nvSpPr>
          <p:cNvPr id="1292292" name="Rectangle 4"/>
          <p:cNvSpPr>
            <a:spLocks noGrp="1" noChangeArrowheads="1"/>
          </p:cNvSpPr>
          <p:nvPr>
            <p:ph type="title"/>
          </p:nvPr>
        </p:nvSpPr>
        <p:spPr>
          <a:xfrm>
            <a:off x="783981" y="692696"/>
            <a:ext cx="7244862" cy="719138"/>
          </a:xfrm>
          <a:extLst>
            <a:ext uri="{909E8E84-426E-40DD-AFC4-6F175D3DCCD1}">
              <a14:hiddenFill xmlns:a14="http://schemas.microsoft.com/office/drawing/2010/main">
                <a:solidFill>
                  <a:schemeClr val="bg1"/>
                </a:solidFill>
              </a14:hiddenFill>
            </a:ext>
          </a:extLst>
        </p:spPr>
        <p:txBody>
          <a:bodyPr lIns="0" tIns="0" anchor="b"/>
          <a:lstStyle/>
          <a:p>
            <a:pPr algn="l" eaLnBrk="1" hangingPunct="1">
              <a:defRPr/>
            </a:pPr>
            <a:r>
              <a:rPr lang="en-GB" dirty="0" smtClean="0">
                <a:cs typeface="+mj-cs"/>
              </a:rPr>
              <a:t>Legislation and Regulation increasing</a:t>
            </a:r>
          </a:p>
        </p:txBody>
      </p:sp>
      <p:sp>
        <p:nvSpPr>
          <p:cNvPr id="2" name="Content Placeholder 1"/>
          <p:cNvSpPr>
            <a:spLocks noGrp="1"/>
          </p:cNvSpPr>
          <p:nvPr>
            <p:ph idx="1"/>
          </p:nvPr>
        </p:nvSpPr>
        <p:spPr/>
        <p:txBody>
          <a:bodyPr/>
          <a:lstStyle/>
          <a:p>
            <a:endParaRPr lang="en-US"/>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7584"/>
            <a:ext cx="9144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4625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8" descr="C:\Users\tlewis\Desktop\scales.png"/>
          <p:cNvPicPr>
            <a:picLocks noChangeAspect="1" noChangeArrowheads="1"/>
          </p:cNvPicPr>
          <p:nvPr/>
        </p:nvPicPr>
        <p:blipFill>
          <a:blip r:embed="rId3" cstate="print"/>
          <a:srcRect/>
          <a:stretch>
            <a:fillRect/>
          </a:stretch>
        </p:blipFill>
        <p:spPr bwMode="auto">
          <a:xfrm>
            <a:off x="3229181" y="2132856"/>
            <a:ext cx="5530362" cy="4392488"/>
          </a:xfrm>
          <a:prstGeom prst="rect">
            <a:avLst/>
          </a:prstGeom>
          <a:noFill/>
        </p:spPr>
      </p:pic>
      <p:sp>
        <p:nvSpPr>
          <p:cNvPr id="2" name="Title 1"/>
          <p:cNvSpPr>
            <a:spLocks noGrp="1"/>
          </p:cNvSpPr>
          <p:nvPr>
            <p:ph type="title"/>
          </p:nvPr>
        </p:nvSpPr>
        <p:spPr/>
        <p:txBody>
          <a:bodyPr/>
          <a:lstStyle/>
          <a:p>
            <a:r>
              <a:rPr lang="en-GB" smtClean="0"/>
              <a:t>UNCAC Anti-corruption Laws</a:t>
            </a:r>
            <a:endParaRPr lang="en-GB" dirty="0"/>
          </a:p>
        </p:txBody>
      </p:sp>
      <p:sp>
        <p:nvSpPr>
          <p:cNvPr id="3" name="Content Placeholder 2"/>
          <p:cNvSpPr>
            <a:spLocks noGrp="1"/>
          </p:cNvSpPr>
          <p:nvPr>
            <p:ph idx="1"/>
          </p:nvPr>
        </p:nvSpPr>
        <p:spPr/>
        <p:txBody>
          <a:bodyPr>
            <a:normAutofit/>
          </a:bodyPr>
          <a:lstStyle/>
          <a:p>
            <a:r>
              <a:rPr lang="en-GB" dirty="0" smtClean="0"/>
              <a:t>Signatories encouraged to criminalise:</a:t>
            </a:r>
          </a:p>
          <a:p>
            <a:pPr lvl="1"/>
            <a:r>
              <a:rPr lang="en-GB" dirty="0" smtClean="0"/>
              <a:t>Passive bribery </a:t>
            </a:r>
            <a:r>
              <a:rPr lang="en-US" dirty="0" smtClean="0"/>
              <a:t>of all </a:t>
            </a:r>
            <a:r>
              <a:rPr lang="en-GB" dirty="0" smtClean="0"/>
              <a:t>public officials</a:t>
            </a:r>
          </a:p>
          <a:p>
            <a:pPr lvl="1"/>
            <a:r>
              <a:rPr lang="en-GB" dirty="0" smtClean="0"/>
              <a:t>Illicit enrichment</a:t>
            </a:r>
          </a:p>
          <a:p>
            <a:pPr lvl="1"/>
            <a:r>
              <a:rPr lang="en-US" dirty="0" smtClean="0"/>
              <a:t>Abuse of function</a:t>
            </a:r>
          </a:p>
          <a:p>
            <a:pPr lvl="1"/>
            <a:r>
              <a:rPr lang="en-GB" dirty="0" smtClean="0"/>
              <a:t>Trading in influence</a:t>
            </a:r>
          </a:p>
          <a:p>
            <a:pPr lvl="1"/>
            <a:r>
              <a:rPr lang="en-US" dirty="0" smtClean="0"/>
              <a:t>Private sector bribery and embezzlement</a:t>
            </a:r>
            <a:endParaRPr lang="en-GB" dirty="0" smtClean="0"/>
          </a:p>
          <a:p>
            <a:pPr lvl="1"/>
            <a:r>
              <a:rPr lang="en-GB" dirty="0" smtClean="0"/>
              <a:t>Money laundering and concealment of assets</a:t>
            </a:r>
          </a:p>
          <a:p>
            <a:r>
              <a:rPr lang="en-GB" dirty="0" smtClean="0"/>
              <a:t>Whistleblower reporting and protection measures</a:t>
            </a:r>
          </a:p>
        </p:txBody>
      </p:sp>
      <p:sp>
        <p:nvSpPr>
          <p:cNvPr id="4" name="Slide Number Placeholder 3"/>
          <p:cNvSpPr>
            <a:spLocks noGrp="1"/>
          </p:cNvSpPr>
          <p:nvPr>
            <p:ph type="sldNum" sz="quarter" idx="12"/>
          </p:nvPr>
        </p:nvSpPr>
        <p:spPr/>
        <p:txBody>
          <a:bodyPr/>
          <a:lstStyle/>
          <a:p>
            <a:fld id="{8086CFDE-131D-4D5A-8EEE-42B254B69274}" type="slidenum">
              <a:rPr lang="en-GB" smtClean="0"/>
              <a:pPr/>
              <a:t>14</a:t>
            </a:fld>
            <a:endParaRPr lang="en-GB" dirty="0"/>
          </a:p>
        </p:txBody>
      </p:sp>
    </p:spTree>
    <p:extLst>
      <p:ext uri="{BB962C8B-B14F-4D97-AF65-F5344CB8AC3E}">
        <p14:creationId xmlns:p14="http://schemas.microsoft.com/office/powerpoint/2010/main" val="3353389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C:\Users\tlewis\Desktop\scales.png"/>
          <p:cNvPicPr>
            <a:picLocks noChangeAspect="1" noChangeArrowheads="1"/>
          </p:cNvPicPr>
          <p:nvPr/>
        </p:nvPicPr>
        <p:blipFill>
          <a:blip r:embed="rId3" cstate="print"/>
          <a:srcRect/>
          <a:stretch>
            <a:fillRect/>
          </a:stretch>
        </p:blipFill>
        <p:spPr bwMode="auto">
          <a:xfrm>
            <a:off x="3229181" y="2132856"/>
            <a:ext cx="5530362" cy="4392488"/>
          </a:xfrm>
          <a:prstGeom prst="rect">
            <a:avLst/>
          </a:prstGeom>
          <a:noFill/>
        </p:spPr>
      </p:pic>
      <p:sp>
        <p:nvSpPr>
          <p:cNvPr id="21506" name="Rectangle 2"/>
          <p:cNvSpPr>
            <a:spLocks noGrp="1"/>
          </p:cNvSpPr>
          <p:nvPr>
            <p:ph type="title"/>
          </p:nvPr>
        </p:nvSpPr>
        <p:spPr/>
        <p:txBody>
          <a:bodyPr/>
          <a:lstStyle/>
          <a:p>
            <a:r>
              <a:rPr lang="en-GB" sz="3600" dirty="0" smtClean="0"/>
              <a:t>Common features of anti-bribery laws</a:t>
            </a:r>
            <a:endParaRPr lang="en-US" sz="3600" dirty="0" smtClean="0"/>
          </a:p>
        </p:txBody>
      </p:sp>
      <p:sp>
        <p:nvSpPr>
          <p:cNvPr id="21507" name="Rectangle 3"/>
          <p:cNvSpPr>
            <a:spLocks noGrp="1"/>
          </p:cNvSpPr>
          <p:nvPr>
            <p:ph type="body" idx="1"/>
          </p:nvPr>
        </p:nvSpPr>
        <p:spPr>
          <a:xfrm>
            <a:off x="457200" y="1628800"/>
            <a:ext cx="8036466" cy="4896544"/>
          </a:xfrm>
        </p:spPr>
        <p:txBody>
          <a:bodyPr>
            <a:normAutofit/>
          </a:bodyPr>
          <a:lstStyle/>
          <a:p>
            <a:r>
              <a:rPr lang="en-GB" dirty="0" smtClean="0"/>
              <a:t>They seek to punish bribe givers and takers</a:t>
            </a:r>
          </a:p>
          <a:p>
            <a:r>
              <a:rPr lang="en-GB" dirty="0" smtClean="0"/>
              <a:t>Extra-territoriality</a:t>
            </a:r>
          </a:p>
          <a:p>
            <a:r>
              <a:rPr lang="en-GB" dirty="0" smtClean="0"/>
              <a:t>Criminal offence </a:t>
            </a:r>
          </a:p>
          <a:p>
            <a:r>
              <a:rPr lang="en-GB" dirty="0" smtClean="0"/>
              <a:t>Foreign public officials</a:t>
            </a:r>
          </a:p>
          <a:p>
            <a:r>
              <a:rPr lang="en-GB" dirty="0" smtClean="0"/>
              <a:t>Penalties for individuals and organisations </a:t>
            </a:r>
          </a:p>
          <a:p>
            <a:r>
              <a:rPr lang="en-GB" dirty="0" smtClean="0"/>
              <a:t>Corporate liability</a:t>
            </a:r>
          </a:p>
          <a:p>
            <a:endParaRPr lang="en-US" dirty="0" smtClean="0"/>
          </a:p>
        </p:txBody>
      </p:sp>
      <p:sp>
        <p:nvSpPr>
          <p:cNvPr id="5" name="Slide Number Placeholder 3"/>
          <p:cNvSpPr>
            <a:spLocks noGrp="1"/>
          </p:cNvSpPr>
          <p:nvPr>
            <p:ph type="sldNum" sz="quarter" idx="12"/>
          </p:nvPr>
        </p:nvSpPr>
        <p:spPr>
          <a:xfrm>
            <a:off x="6553200" y="6356352"/>
            <a:ext cx="2133600" cy="365125"/>
          </a:xfrm>
        </p:spPr>
        <p:txBody>
          <a:bodyPr/>
          <a:lstStyle/>
          <a:p>
            <a:fld id="{8086CFDE-131D-4D5A-8EEE-42B254B69274}" type="slidenum">
              <a:rPr lang="en-GB" smtClean="0"/>
              <a:pPr/>
              <a:t>15</a:t>
            </a:fld>
            <a:endParaRPr lang="en-GB" dirty="0"/>
          </a:p>
        </p:txBody>
      </p:sp>
    </p:spTree>
    <p:extLst>
      <p:ext uri="{BB962C8B-B14F-4D97-AF65-F5344CB8AC3E}">
        <p14:creationId xmlns:p14="http://schemas.microsoft.com/office/powerpoint/2010/main" val="370051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Risks</a:t>
            </a:r>
            <a:br>
              <a:rPr lang="en-GB" dirty="0"/>
            </a:br>
            <a:endParaRPr lang="en-US" dirty="0"/>
          </a:p>
        </p:txBody>
      </p:sp>
      <p:sp>
        <p:nvSpPr>
          <p:cNvPr id="3" name="Content Placeholder 2"/>
          <p:cNvSpPr>
            <a:spLocks noGrp="1"/>
          </p:cNvSpPr>
          <p:nvPr>
            <p:ph type="body" idx="1"/>
          </p:nvPr>
        </p:nvSpPr>
        <p:spPr/>
        <p:txBody>
          <a:bodyPr/>
          <a:lstStyle/>
          <a:p>
            <a:pPr marL="0" indent="0" algn="ctr">
              <a:buNone/>
            </a:pPr>
            <a:endParaRPr lang="en-GB" b="1" dirty="0" smtClean="0"/>
          </a:p>
          <a:p>
            <a:pPr marL="0" indent="0" algn="ctr">
              <a:buNone/>
            </a:pPr>
            <a:endParaRPr lang="en-GB" b="1" dirty="0"/>
          </a:p>
          <a:p>
            <a:pPr marL="0" indent="0" algn="ctr">
              <a:buNone/>
            </a:pPr>
            <a:endParaRPr lang="en-GB" b="1" dirty="0" smtClean="0"/>
          </a:p>
        </p:txBody>
      </p:sp>
    </p:spTree>
    <p:extLst>
      <p:ext uri="{BB962C8B-B14F-4D97-AF65-F5344CB8AC3E}">
        <p14:creationId xmlns:p14="http://schemas.microsoft.com/office/powerpoint/2010/main" val="3171536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Adequate Procedures</a:t>
            </a:r>
            <a:endParaRPr lang="en-GB" dirty="0"/>
          </a:p>
        </p:txBody>
      </p:sp>
      <p:sp>
        <p:nvSpPr>
          <p:cNvPr id="3" name="Content Placeholder 2"/>
          <p:cNvSpPr>
            <a:spLocks noGrp="1"/>
          </p:cNvSpPr>
          <p:nvPr>
            <p:ph idx="1"/>
          </p:nvPr>
        </p:nvSpPr>
        <p:spPr>
          <a:xfrm>
            <a:off x="457200" y="1600202"/>
            <a:ext cx="8036466" cy="4709118"/>
          </a:xfrm>
        </p:spPr>
        <p:txBody>
          <a:bodyPr>
            <a:normAutofit/>
          </a:bodyPr>
          <a:lstStyle/>
          <a:p>
            <a:pPr lvl="1"/>
            <a:r>
              <a:rPr lang="en-GB" dirty="0" smtClean="0"/>
              <a:t>High-level commitment</a:t>
            </a:r>
          </a:p>
          <a:p>
            <a:pPr lvl="1"/>
            <a:r>
              <a:rPr lang="en-GB" dirty="0" smtClean="0"/>
              <a:t>Risk assessment</a:t>
            </a:r>
          </a:p>
          <a:p>
            <a:pPr lvl="1"/>
            <a:r>
              <a:rPr lang="en-GB" dirty="0" smtClean="0"/>
              <a:t>Policies and Procedures</a:t>
            </a:r>
          </a:p>
          <a:p>
            <a:pPr lvl="1"/>
            <a:r>
              <a:rPr lang="en-GB" dirty="0" smtClean="0"/>
              <a:t>Implementation (e.g. </a:t>
            </a:r>
            <a:r>
              <a:rPr lang="en-GB" dirty="0"/>
              <a:t>t</a:t>
            </a:r>
            <a:r>
              <a:rPr lang="en-GB" dirty="0" smtClean="0"/>
              <a:t>raining, communication)</a:t>
            </a:r>
          </a:p>
          <a:p>
            <a:pPr lvl="1"/>
            <a:r>
              <a:rPr lang="en-GB" dirty="0" smtClean="0"/>
              <a:t>Due diligence assessment of partners, agents and contractors</a:t>
            </a:r>
          </a:p>
          <a:p>
            <a:pPr lvl="1"/>
            <a:r>
              <a:rPr lang="en-GB" dirty="0" smtClean="0"/>
              <a:t>Monitoring and evaluation</a:t>
            </a:r>
          </a:p>
        </p:txBody>
      </p:sp>
      <p:sp>
        <p:nvSpPr>
          <p:cNvPr id="4" name="Slide Number Placeholder 3"/>
          <p:cNvSpPr>
            <a:spLocks noGrp="1"/>
          </p:cNvSpPr>
          <p:nvPr>
            <p:ph type="sldNum" sz="quarter" idx="12"/>
          </p:nvPr>
        </p:nvSpPr>
        <p:spPr/>
        <p:txBody>
          <a:bodyPr/>
          <a:lstStyle/>
          <a:p>
            <a:fld id="{8086CFDE-131D-4D5A-8EEE-42B254B69274}" type="slidenum">
              <a:rPr lang="en-GB" smtClean="0"/>
              <a:pPr/>
              <a:t>17</a:t>
            </a:fld>
            <a:endParaRPr lang="en-GB" dirty="0"/>
          </a:p>
        </p:txBody>
      </p:sp>
    </p:spTree>
    <p:extLst>
      <p:ext uri="{BB962C8B-B14F-4D97-AF65-F5344CB8AC3E}">
        <p14:creationId xmlns:p14="http://schemas.microsoft.com/office/powerpoint/2010/main" val="2137417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87345B9D-E3FB-7A4D-BD11-4AEF3CA3AE7E}" type="slidenum">
              <a:rPr lang="en-GB"/>
              <a:pPr>
                <a:defRPr/>
              </a:pPr>
              <a:t>18</a:t>
            </a:fld>
            <a:endParaRPr lang="en-GB"/>
          </a:p>
        </p:txBody>
      </p:sp>
      <p:sp>
        <p:nvSpPr>
          <p:cNvPr id="1352706" name="Rectangle 2"/>
          <p:cNvSpPr>
            <a:spLocks noGrp="1" noChangeArrowheads="1"/>
          </p:cNvSpPr>
          <p:nvPr>
            <p:ph type="title"/>
          </p:nvPr>
        </p:nvSpPr>
        <p:spPr/>
        <p:txBody>
          <a:bodyPr/>
          <a:lstStyle/>
          <a:p>
            <a:pPr eaLnBrk="1" hangingPunct="1">
              <a:defRPr/>
            </a:pPr>
            <a:r>
              <a:rPr lang="en-GB" dirty="0" smtClean="0">
                <a:cs typeface="+mj-cs"/>
              </a:rPr>
              <a:t>Risks</a:t>
            </a:r>
            <a:endParaRPr lang="en-US" dirty="0" smtClean="0">
              <a:cs typeface="+mj-cs"/>
            </a:endParaRPr>
          </a:p>
        </p:txBody>
      </p:sp>
      <p:sp>
        <p:nvSpPr>
          <p:cNvPr id="1352707" name="Rectangle 3"/>
          <p:cNvSpPr>
            <a:spLocks noGrp="1" noChangeArrowheads="1"/>
          </p:cNvSpPr>
          <p:nvPr>
            <p:ph type="body" idx="1"/>
          </p:nvPr>
        </p:nvSpPr>
        <p:spPr/>
        <p:txBody>
          <a:bodyPr/>
          <a:lstStyle/>
          <a:p>
            <a:pPr eaLnBrk="1" hangingPunct="1">
              <a:defRPr/>
            </a:pPr>
            <a:r>
              <a:rPr lang="en-US" dirty="0" smtClean="0">
                <a:cs typeface="+mn-cs"/>
              </a:rPr>
              <a:t>Legal</a:t>
            </a:r>
          </a:p>
          <a:p>
            <a:pPr lvl="1" eaLnBrk="1" hangingPunct="1">
              <a:defRPr/>
            </a:pPr>
            <a:r>
              <a:rPr lang="en-GB" dirty="0" smtClean="0"/>
              <a:t>Prosecution</a:t>
            </a:r>
          </a:p>
          <a:p>
            <a:pPr lvl="1" eaLnBrk="1" hangingPunct="1">
              <a:defRPr/>
            </a:pPr>
            <a:r>
              <a:rPr lang="en-GB" dirty="0" smtClean="0"/>
              <a:t>Fines and imprisonment</a:t>
            </a:r>
          </a:p>
          <a:p>
            <a:pPr lvl="1" eaLnBrk="1" hangingPunct="1">
              <a:defRPr/>
            </a:pPr>
            <a:r>
              <a:rPr lang="en-GB" dirty="0" smtClean="0"/>
              <a:t>Large legal and compliance costs.</a:t>
            </a:r>
            <a:endParaRPr lang="en-US" dirty="0" smtClean="0"/>
          </a:p>
          <a:p>
            <a:pPr eaLnBrk="1" hangingPunct="1">
              <a:defRPr/>
            </a:pPr>
            <a:r>
              <a:rPr lang="en-GB" dirty="0" smtClean="0">
                <a:cs typeface="+mn-cs"/>
              </a:rPr>
              <a:t>Organisational</a:t>
            </a:r>
          </a:p>
          <a:p>
            <a:pPr lvl="1" eaLnBrk="1" hangingPunct="1">
              <a:defRPr/>
            </a:pPr>
            <a:r>
              <a:rPr lang="en-GB" dirty="0" smtClean="0"/>
              <a:t>Loss of focus – takes up management time </a:t>
            </a:r>
          </a:p>
          <a:p>
            <a:pPr lvl="1" eaLnBrk="1" hangingPunct="1">
              <a:defRPr/>
            </a:pPr>
            <a:r>
              <a:rPr lang="en-GB" dirty="0" smtClean="0"/>
              <a:t>Huge internal disruption</a:t>
            </a:r>
          </a:p>
          <a:p>
            <a:pPr eaLnBrk="1" hangingPunct="1">
              <a:defRPr/>
            </a:pPr>
            <a:r>
              <a:rPr lang="en-GB" dirty="0" smtClean="0">
                <a:cs typeface="+mn-cs"/>
              </a:rPr>
              <a:t>Reputational</a:t>
            </a:r>
          </a:p>
          <a:p>
            <a:pPr lvl="1" eaLnBrk="1" hangingPunct="1">
              <a:defRPr/>
            </a:pPr>
            <a:r>
              <a:rPr lang="en-GB" dirty="0" smtClean="0"/>
              <a:t>Brand reputation damage</a:t>
            </a:r>
          </a:p>
          <a:p>
            <a:pPr lvl="1" eaLnBrk="1" hangingPunct="1">
              <a:defRPr/>
            </a:pPr>
            <a:r>
              <a:rPr lang="en-GB" dirty="0" smtClean="0"/>
              <a:t>Loss of Key Customers</a:t>
            </a:r>
          </a:p>
          <a:p>
            <a:pPr lvl="1" eaLnBrk="1" hangingPunct="1">
              <a:defRPr/>
            </a:pPr>
            <a:r>
              <a:rPr lang="en-GB" dirty="0" smtClean="0"/>
              <a:t>Loss of staff + decrease in morale</a:t>
            </a:r>
            <a:endParaRPr lang="en-US" dirty="0" smtClean="0"/>
          </a:p>
          <a:p>
            <a:pPr eaLnBrk="1" hangingPunct="1">
              <a:defRPr/>
            </a:pPr>
            <a:endParaRPr lang="en-US" dirty="0" smtClean="0">
              <a:cs typeface="+mn-cs"/>
            </a:endParaRPr>
          </a:p>
        </p:txBody>
      </p:sp>
    </p:spTree>
    <p:extLst>
      <p:ext uri="{BB962C8B-B14F-4D97-AF65-F5344CB8AC3E}">
        <p14:creationId xmlns:p14="http://schemas.microsoft.com/office/powerpoint/2010/main" val="34998060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Challenge of for accountants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89785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Jeff Kaye, FCMA, CGMA – Trustee, Transparency International - UK</a:t>
            </a:r>
          </a:p>
          <a:p>
            <a:endParaRPr lang="en-US" dirty="0" smtClean="0"/>
          </a:p>
          <a:p>
            <a:endParaRPr lang="en-US" dirty="0"/>
          </a:p>
          <a:p>
            <a:r>
              <a:rPr lang="en-US" dirty="0" smtClean="0"/>
              <a:t>Peter van Veen – Director, Business Integrity </a:t>
            </a:r>
            <a:r>
              <a:rPr lang="en-US" dirty="0" err="1" smtClean="0"/>
              <a:t>Programme</a:t>
            </a:r>
            <a:r>
              <a:rPr lang="en-US" dirty="0" smtClean="0"/>
              <a:t>, Transparency International - UK</a:t>
            </a:r>
            <a:endParaRPr lang="en-US" dirty="0"/>
          </a:p>
        </p:txBody>
      </p:sp>
    </p:spTree>
    <p:extLst>
      <p:ext uri="{BB962C8B-B14F-4D97-AF65-F5344CB8AC3E}">
        <p14:creationId xmlns:p14="http://schemas.microsoft.com/office/powerpoint/2010/main" val="2144191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Inducements: when does a gift become a liability?</a:t>
            </a:r>
            <a:endParaRPr lang="en-US" dirty="0"/>
          </a:p>
        </p:txBody>
      </p:sp>
      <p:sp>
        <p:nvSpPr>
          <p:cNvPr id="3" name="Content Placeholder 2"/>
          <p:cNvSpPr>
            <a:spLocks noGrp="1"/>
          </p:cNvSpPr>
          <p:nvPr>
            <p:ph idx="1"/>
          </p:nvPr>
        </p:nvSpPr>
        <p:spPr/>
        <p:txBody>
          <a:bodyPr/>
          <a:lstStyle/>
          <a:p>
            <a:r>
              <a:rPr lang="en-US" dirty="0" smtClean="0"/>
              <a:t>Gifts and hospitality are common in many parts of the world in business</a:t>
            </a:r>
          </a:p>
          <a:p>
            <a:r>
              <a:rPr lang="en-US" dirty="0" smtClean="0"/>
              <a:t>Reciprocity is often (but not always) expected</a:t>
            </a:r>
          </a:p>
          <a:p>
            <a:r>
              <a:rPr lang="en-US" dirty="0" smtClean="0"/>
              <a:t>In some cultures, the size of the gift is directly correlated to the perceived importance of the business relationship</a:t>
            </a:r>
          </a:p>
          <a:p>
            <a:r>
              <a:rPr lang="en-US" dirty="0" smtClean="0"/>
              <a:t>Refusing gifts in many cultural contexts can be fatal for the business relationship</a:t>
            </a:r>
          </a:p>
          <a:p>
            <a:r>
              <a:rPr lang="en-US" dirty="0" smtClean="0"/>
              <a:t>Different cultures/ industries have different expectations and traditions in terms of size of gifts and hospitality</a:t>
            </a:r>
          </a:p>
          <a:p>
            <a:r>
              <a:rPr lang="en-US" dirty="0" smtClean="0"/>
              <a:t>Some companies ban the receipt and giving of gifts </a:t>
            </a:r>
            <a:endParaRPr lang="en-US" dirty="0"/>
          </a:p>
        </p:txBody>
      </p:sp>
    </p:spTree>
    <p:extLst>
      <p:ext uri="{BB962C8B-B14F-4D97-AF65-F5344CB8AC3E}">
        <p14:creationId xmlns:p14="http://schemas.microsoft.com/office/powerpoint/2010/main" val="935965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Accountants relating to Corruption</a:t>
            </a:r>
            <a:endParaRPr lang="en-US" dirty="0"/>
          </a:p>
        </p:txBody>
      </p:sp>
      <p:sp>
        <p:nvSpPr>
          <p:cNvPr id="3" name="Content Placeholder 2"/>
          <p:cNvSpPr>
            <a:spLocks noGrp="1"/>
          </p:cNvSpPr>
          <p:nvPr>
            <p:ph idx="1"/>
          </p:nvPr>
        </p:nvSpPr>
        <p:spPr/>
        <p:txBody>
          <a:bodyPr>
            <a:normAutofit lnSpcReduction="10000"/>
          </a:bodyPr>
          <a:lstStyle/>
          <a:p>
            <a:r>
              <a:rPr lang="en-US" dirty="0" smtClean="0"/>
              <a:t>Uncover &amp; Report Corruption/ Whistleblower</a:t>
            </a:r>
          </a:p>
          <a:p>
            <a:r>
              <a:rPr lang="en-US" dirty="0" smtClean="0"/>
              <a:t>Unwitting participant in corruption</a:t>
            </a:r>
          </a:p>
          <a:p>
            <a:pPr lvl="1"/>
            <a:r>
              <a:rPr lang="en-US" dirty="0" smtClean="0"/>
              <a:t>Hoodwinked</a:t>
            </a:r>
          </a:p>
          <a:p>
            <a:pPr lvl="1"/>
            <a:r>
              <a:rPr lang="en-US" dirty="0" smtClean="0"/>
              <a:t>Negligence</a:t>
            </a:r>
          </a:p>
          <a:p>
            <a:r>
              <a:rPr lang="en-US" dirty="0" smtClean="0"/>
              <a:t>Witting participant in corruption</a:t>
            </a:r>
          </a:p>
          <a:p>
            <a:pPr lvl="1"/>
            <a:r>
              <a:rPr lang="en-US" dirty="0"/>
              <a:t>Willful Blindness</a:t>
            </a:r>
          </a:p>
          <a:p>
            <a:pPr lvl="1"/>
            <a:r>
              <a:rPr lang="en-US" dirty="0" smtClean="0"/>
              <a:t>Connivance</a:t>
            </a:r>
          </a:p>
          <a:p>
            <a:r>
              <a:rPr lang="en-US" dirty="0" smtClean="0"/>
              <a:t>Willing participant in corruption</a:t>
            </a:r>
          </a:p>
          <a:p>
            <a:pPr lvl="1"/>
            <a:r>
              <a:rPr lang="en-US" dirty="0" smtClean="0"/>
              <a:t>Collusion</a:t>
            </a:r>
          </a:p>
          <a:p>
            <a:pPr lvl="1"/>
            <a:r>
              <a:rPr lang="en-US" dirty="0" smtClean="0"/>
              <a:t>Instigator</a:t>
            </a:r>
          </a:p>
          <a:p>
            <a:pPr lvl="1"/>
            <a:endParaRPr lang="en-US" dirty="0"/>
          </a:p>
          <a:p>
            <a:r>
              <a:rPr lang="en-US" dirty="0" smtClean="0"/>
              <a:t>Illegal </a:t>
            </a:r>
            <a:r>
              <a:rPr lang="en-US" dirty="0" err="1" smtClean="0"/>
              <a:t>vs</a:t>
            </a:r>
            <a:r>
              <a:rPr lang="en-US" dirty="0" smtClean="0"/>
              <a:t> unethical…..</a:t>
            </a:r>
            <a:endParaRPr lang="en-US" dirty="0"/>
          </a:p>
        </p:txBody>
      </p:sp>
    </p:spTree>
    <p:extLst>
      <p:ext uri="{BB962C8B-B14F-4D97-AF65-F5344CB8AC3E}">
        <p14:creationId xmlns:p14="http://schemas.microsoft.com/office/powerpoint/2010/main" val="475947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Accountants do?</a:t>
            </a:r>
            <a:endParaRPr lang="en-US" dirty="0"/>
          </a:p>
        </p:txBody>
      </p:sp>
      <p:sp>
        <p:nvSpPr>
          <p:cNvPr id="3" name="Content Placeholder 2"/>
          <p:cNvSpPr>
            <a:spLocks noGrp="1"/>
          </p:cNvSpPr>
          <p:nvPr>
            <p:ph idx="1"/>
          </p:nvPr>
        </p:nvSpPr>
        <p:spPr/>
        <p:txBody>
          <a:bodyPr>
            <a:normAutofit fontScale="92500"/>
          </a:bodyPr>
          <a:lstStyle/>
          <a:p>
            <a:r>
              <a:rPr lang="en-US" dirty="0"/>
              <a:t>Be familiar with the </a:t>
            </a:r>
            <a:r>
              <a:rPr lang="en-US" dirty="0" smtClean="0"/>
              <a:t>law</a:t>
            </a:r>
          </a:p>
          <a:p>
            <a:r>
              <a:rPr lang="en-US" dirty="0" smtClean="0"/>
              <a:t>Do not participate in Bribery</a:t>
            </a:r>
            <a:endParaRPr lang="en-US" dirty="0"/>
          </a:p>
          <a:p>
            <a:r>
              <a:rPr lang="en-US" dirty="0" smtClean="0"/>
              <a:t>Understand where the risk of bribery/ corruption is in their </a:t>
            </a:r>
            <a:r>
              <a:rPr lang="en-US" dirty="0" err="1" smtClean="0"/>
              <a:t>organisation</a:t>
            </a:r>
            <a:r>
              <a:rPr lang="en-US" dirty="0" smtClean="0"/>
              <a:t>/ industry/ country</a:t>
            </a:r>
          </a:p>
          <a:p>
            <a:r>
              <a:rPr lang="en-US" dirty="0" smtClean="0"/>
              <a:t>Understand the impact of a bribery incident to their </a:t>
            </a:r>
            <a:r>
              <a:rPr lang="en-US" dirty="0" err="1" smtClean="0"/>
              <a:t>organisation</a:t>
            </a:r>
            <a:endParaRPr lang="en-US" dirty="0" smtClean="0"/>
          </a:p>
          <a:p>
            <a:r>
              <a:rPr lang="en-US" dirty="0" smtClean="0"/>
              <a:t>Know what to look for in relation to Bribery</a:t>
            </a:r>
          </a:p>
          <a:p>
            <a:r>
              <a:rPr lang="en-US" dirty="0" smtClean="0"/>
              <a:t>Ensure proper policies and procedures</a:t>
            </a:r>
          </a:p>
          <a:p>
            <a:r>
              <a:rPr lang="en-US" dirty="0" smtClean="0"/>
              <a:t>Create an environment where they are comfortable to ask questions and push back</a:t>
            </a:r>
          </a:p>
          <a:p>
            <a:r>
              <a:rPr lang="en-US" dirty="0" smtClean="0"/>
              <a:t>Be comfortable raising/ reporting concerns to senior management / compliance function or externally if need be</a:t>
            </a:r>
          </a:p>
        </p:txBody>
      </p:sp>
    </p:spTree>
    <p:extLst>
      <p:ext uri="{BB962C8B-B14F-4D97-AF65-F5344CB8AC3E}">
        <p14:creationId xmlns:p14="http://schemas.microsoft.com/office/powerpoint/2010/main" val="3874908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592" y="4221088"/>
            <a:ext cx="712879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PAIBs</a:t>
            </a:r>
            <a:endParaRPr lang="en-US" dirty="0"/>
          </a:p>
        </p:txBody>
      </p:sp>
      <p:sp>
        <p:nvSpPr>
          <p:cNvPr id="3" name="Rectangle 2"/>
          <p:cNvSpPr/>
          <p:nvPr/>
        </p:nvSpPr>
        <p:spPr>
          <a:xfrm>
            <a:off x="1331640" y="1556792"/>
            <a:ext cx="1008112" cy="25202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Industry</a:t>
            </a:r>
          </a:p>
          <a:p>
            <a:pPr algn="ctr"/>
            <a:r>
              <a:rPr lang="en-US" dirty="0"/>
              <a:t>A</a:t>
            </a:r>
          </a:p>
        </p:txBody>
      </p:sp>
      <p:sp>
        <p:nvSpPr>
          <p:cNvPr id="4" name="Rectangle 3"/>
          <p:cNvSpPr/>
          <p:nvPr/>
        </p:nvSpPr>
        <p:spPr>
          <a:xfrm>
            <a:off x="6444208" y="1556792"/>
            <a:ext cx="1008112" cy="25202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Industry</a:t>
            </a:r>
          </a:p>
          <a:p>
            <a:pPr algn="ctr"/>
            <a:r>
              <a:rPr lang="en-US" dirty="0" smtClean="0"/>
              <a:t>D</a:t>
            </a:r>
            <a:endParaRPr lang="en-US" dirty="0"/>
          </a:p>
        </p:txBody>
      </p:sp>
      <p:sp>
        <p:nvSpPr>
          <p:cNvPr id="5" name="Rectangle 4"/>
          <p:cNvSpPr/>
          <p:nvPr/>
        </p:nvSpPr>
        <p:spPr>
          <a:xfrm>
            <a:off x="4788024" y="1556792"/>
            <a:ext cx="1008112" cy="25202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Industry</a:t>
            </a:r>
          </a:p>
          <a:p>
            <a:pPr algn="ctr"/>
            <a:r>
              <a:rPr lang="en-US" dirty="0" smtClean="0"/>
              <a:t>C</a:t>
            </a:r>
            <a:endParaRPr lang="en-US" dirty="0"/>
          </a:p>
        </p:txBody>
      </p:sp>
      <p:sp>
        <p:nvSpPr>
          <p:cNvPr id="6" name="Rectangle 5"/>
          <p:cNvSpPr/>
          <p:nvPr/>
        </p:nvSpPr>
        <p:spPr>
          <a:xfrm>
            <a:off x="3059832" y="1556792"/>
            <a:ext cx="1008112" cy="25202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Industry</a:t>
            </a:r>
          </a:p>
          <a:p>
            <a:pPr algn="ctr"/>
            <a:r>
              <a:rPr lang="en-US" dirty="0" smtClean="0"/>
              <a:t>B</a:t>
            </a:r>
            <a:endParaRPr lang="en-US" dirty="0"/>
          </a:p>
        </p:txBody>
      </p:sp>
      <p:sp>
        <p:nvSpPr>
          <p:cNvPr id="7" name="Rectangle 6"/>
          <p:cNvSpPr/>
          <p:nvPr/>
        </p:nvSpPr>
        <p:spPr>
          <a:xfrm>
            <a:off x="827584" y="3501008"/>
            <a:ext cx="7272808"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Location</a:t>
            </a:r>
            <a:endParaRPr lang="en-US" dirty="0"/>
          </a:p>
        </p:txBody>
      </p:sp>
      <p:sp>
        <p:nvSpPr>
          <p:cNvPr id="10" name="Left-Right Arrow 9"/>
          <p:cNvSpPr/>
          <p:nvPr/>
        </p:nvSpPr>
        <p:spPr>
          <a:xfrm>
            <a:off x="1043608" y="1052736"/>
            <a:ext cx="6768752" cy="432048"/>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Governance</a:t>
            </a:r>
            <a:endParaRPr lang="en-US" dirty="0"/>
          </a:p>
        </p:txBody>
      </p:sp>
      <p:sp>
        <p:nvSpPr>
          <p:cNvPr id="11" name="Left-Right Arrow 10"/>
          <p:cNvSpPr/>
          <p:nvPr/>
        </p:nvSpPr>
        <p:spPr>
          <a:xfrm>
            <a:off x="1187624" y="5229200"/>
            <a:ext cx="6768752" cy="432048"/>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Other “drivers”*</a:t>
            </a:r>
            <a:endParaRPr lang="en-US" dirty="0"/>
          </a:p>
        </p:txBody>
      </p:sp>
      <p:sp>
        <p:nvSpPr>
          <p:cNvPr id="12" name="TextBox 11"/>
          <p:cNvSpPr txBox="1"/>
          <p:nvPr/>
        </p:nvSpPr>
        <p:spPr>
          <a:xfrm>
            <a:off x="467544" y="5877272"/>
            <a:ext cx="7314823" cy="369332"/>
          </a:xfrm>
          <a:prstGeom prst="rect">
            <a:avLst/>
          </a:prstGeom>
          <a:noFill/>
        </p:spPr>
        <p:txBody>
          <a:bodyPr wrap="none" rtlCol="0">
            <a:spAutoFit/>
          </a:bodyPr>
          <a:lstStyle/>
          <a:p>
            <a:r>
              <a:rPr lang="en-US" dirty="0" smtClean="0"/>
              <a:t>* Education, training, business size, externalities, implementation, sanctions </a:t>
            </a:r>
            <a:endParaRPr lang="en-US" dirty="0"/>
          </a:p>
        </p:txBody>
      </p:sp>
      <p:sp>
        <p:nvSpPr>
          <p:cNvPr id="13" name="TextBox 12"/>
          <p:cNvSpPr txBox="1"/>
          <p:nvPr/>
        </p:nvSpPr>
        <p:spPr>
          <a:xfrm>
            <a:off x="2915816" y="764704"/>
            <a:ext cx="3340803" cy="369332"/>
          </a:xfrm>
          <a:prstGeom prst="rect">
            <a:avLst/>
          </a:prstGeom>
          <a:noFill/>
        </p:spPr>
        <p:txBody>
          <a:bodyPr wrap="none" rtlCol="0">
            <a:spAutoFit/>
          </a:bodyPr>
          <a:lstStyle/>
          <a:p>
            <a:r>
              <a:rPr lang="en-US" dirty="0" smtClean="0"/>
              <a:t>Ethics codes – codes within codes</a:t>
            </a:r>
            <a:endParaRPr lang="en-US" dirty="0"/>
          </a:p>
        </p:txBody>
      </p:sp>
    </p:spTree>
    <p:extLst>
      <p:ext uri="{BB962C8B-B14F-4D97-AF65-F5344CB8AC3E}">
        <p14:creationId xmlns:p14="http://schemas.microsoft.com/office/powerpoint/2010/main" val="1013844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Transparency International Resources</a:t>
            </a:r>
            <a:endParaRPr lang="en-GB"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412776"/>
            <a:ext cx="1947488" cy="25202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412776"/>
            <a:ext cx="1841483" cy="25922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 name="Picture 2">
            <a:hlinkClick r:id="rId4"/>
          </p:cNvPr>
          <p:cNvPicPr>
            <a:picLocks noChangeAspect="1"/>
          </p:cNvPicPr>
          <p:nvPr/>
        </p:nvPicPr>
        <p:blipFill>
          <a:blip r:embed="rId5"/>
          <a:stretch>
            <a:fillRect/>
          </a:stretch>
        </p:blipFill>
        <p:spPr>
          <a:xfrm>
            <a:off x="3707904" y="1412776"/>
            <a:ext cx="1800200" cy="2530331"/>
          </a:xfrm>
          <a:prstGeom prst="rect">
            <a:avLst/>
          </a:prstGeom>
        </p:spPr>
      </p:pic>
      <p:pic>
        <p:nvPicPr>
          <p:cNvPr id="4" name="Picture 3">
            <a:hlinkClick r:id="rId6"/>
          </p:cNvPr>
          <p:cNvPicPr>
            <a:picLocks noChangeAspect="1"/>
          </p:cNvPicPr>
          <p:nvPr/>
        </p:nvPicPr>
        <p:blipFill>
          <a:blip r:embed="rId7"/>
          <a:stretch>
            <a:fillRect/>
          </a:stretch>
        </p:blipFill>
        <p:spPr>
          <a:xfrm>
            <a:off x="1403648" y="4149080"/>
            <a:ext cx="1837355" cy="2598280"/>
          </a:xfrm>
          <a:prstGeom prst="rect">
            <a:avLst/>
          </a:prstGeom>
          <a:ln w="6350" cap="sq" cmpd="sng">
            <a:solidFill>
              <a:srgbClr val="000000"/>
            </a:solidFill>
            <a:prstDash val="solid"/>
            <a:miter lim="800000"/>
          </a:ln>
          <a:effectLst/>
        </p:spPr>
      </p:pic>
      <p:pic>
        <p:nvPicPr>
          <p:cNvPr id="5" name="Picture 4">
            <a:hlinkClick r:id="rId8"/>
          </p:cNvPr>
          <p:cNvPicPr>
            <a:picLocks noChangeAspect="1"/>
          </p:cNvPicPr>
          <p:nvPr/>
        </p:nvPicPr>
        <p:blipFill>
          <a:blip r:embed="rId9"/>
          <a:stretch>
            <a:fillRect/>
          </a:stretch>
        </p:blipFill>
        <p:spPr>
          <a:xfrm>
            <a:off x="3707904" y="4149080"/>
            <a:ext cx="1820074" cy="2593066"/>
          </a:xfrm>
          <a:prstGeom prst="rect">
            <a:avLst/>
          </a:prstGeom>
          <a:ln w="6350" cap="sq" cmpd="sng">
            <a:solidFill>
              <a:srgbClr val="000000"/>
            </a:solidFill>
            <a:prstDash val="solid"/>
            <a:miter lim="800000"/>
          </a:ln>
          <a:effectLst/>
        </p:spPr>
      </p:pic>
      <p:pic>
        <p:nvPicPr>
          <p:cNvPr id="8" name="Picture 7">
            <a:hlinkClick r:id="rId10"/>
          </p:cNvPr>
          <p:cNvPicPr>
            <a:picLocks noChangeAspect="1"/>
          </p:cNvPicPr>
          <p:nvPr/>
        </p:nvPicPr>
        <p:blipFill>
          <a:blip r:embed="rId11"/>
          <a:stretch>
            <a:fillRect/>
          </a:stretch>
        </p:blipFill>
        <p:spPr>
          <a:xfrm>
            <a:off x="5868144" y="4149080"/>
            <a:ext cx="1828764" cy="2592288"/>
          </a:xfrm>
          <a:prstGeom prst="rect">
            <a:avLst/>
          </a:prstGeom>
          <a:ln w="6350" cap="sq" cmpd="sng">
            <a:solidFill>
              <a:srgbClr val="000000"/>
            </a:solidFill>
            <a:prstDash val="solid"/>
            <a:miter lim="800000"/>
          </a:ln>
          <a:effectLst/>
        </p:spPr>
      </p:pic>
    </p:spTree>
    <p:extLst>
      <p:ext uri="{BB962C8B-B14F-4D97-AF65-F5344CB8AC3E}">
        <p14:creationId xmlns:p14="http://schemas.microsoft.com/office/powerpoint/2010/main" val="37916555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2"/>
          <p:cNvSpPr>
            <a:spLocks noGrp="1"/>
          </p:cNvSpPr>
          <p:nvPr>
            <p:ph type="sldNum" sz="quarter" idx="1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defRPr/>
            </a:pPr>
            <a:fld id="{4F212E4A-41B5-BC46-BC68-30692EE4F648}" type="slidenum">
              <a:rPr lang="en-GB" sz="1400" smtClean="0"/>
              <a:pPr>
                <a:defRPr/>
              </a:pPr>
              <a:t>25</a:t>
            </a:fld>
            <a:endParaRPr lang="en-GB" sz="1400" smtClean="0"/>
          </a:p>
        </p:txBody>
      </p:sp>
      <p:sp>
        <p:nvSpPr>
          <p:cNvPr id="26628" name="Text Box 3"/>
          <p:cNvSpPr txBox="1">
            <a:spLocks noChangeArrowheads="1"/>
          </p:cNvSpPr>
          <p:nvPr/>
        </p:nvSpPr>
        <p:spPr bwMode="auto">
          <a:xfrm>
            <a:off x="899592" y="2492375"/>
            <a:ext cx="7488832" cy="1754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defRPr sz="2000">
                <a:solidFill>
                  <a:schemeClr val="tx1"/>
                </a:solidFill>
                <a:latin typeface="Arial" charset="0"/>
                <a:ea typeface="ＭＳ Ｐゴシック" charset="0"/>
              </a:defRPr>
            </a:lvl6pPr>
            <a:lvl7pPr eaLnBrk="0" hangingPunct="0">
              <a:defRPr sz="2000">
                <a:solidFill>
                  <a:schemeClr val="tx1"/>
                </a:solidFill>
                <a:latin typeface="Arial" charset="0"/>
                <a:ea typeface="ＭＳ Ｐゴシック" charset="0"/>
              </a:defRPr>
            </a:lvl7pPr>
            <a:lvl8pPr eaLnBrk="0" hangingPunct="0">
              <a:defRPr sz="2000">
                <a:solidFill>
                  <a:schemeClr val="tx1"/>
                </a:solidFill>
                <a:latin typeface="Arial" charset="0"/>
                <a:ea typeface="ＭＳ Ｐゴシック" charset="0"/>
              </a:defRPr>
            </a:lvl8pPr>
            <a:lvl9pPr eaLnBrk="0" hangingPunct="0">
              <a:defRPr sz="2000">
                <a:solidFill>
                  <a:schemeClr val="tx1"/>
                </a:solidFill>
                <a:latin typeface="Arial" charset="0"/>
                <a:ea typeface="ＭＳ Ｐゴシック" charset="0"/>
              </a:defRPr>
            </a:lvl9pPr>
          </a:lstStyle>
          <a:p>
            <a:pPr algn="ctr" eaLnBrk="0" hangingPunct="0">
              <a:buClrTx/>
              <a:buSzTx/>
              <a:buFontTx/>
              <a:buNone/>
              <a:defRPr/>
            </a:pPr>
            <a:endParaRPr lang="de-DE" sz="2400" dirty="0" smtClean="0">
              <a:solidFill>
                <a:srgbClr val="0D3D91"/>
              </a:solidFill>
              <a:cs typeface="+mn-cs"/>
            </a:endParaRPr>
          </a:p>
          <a:p>
            <a:pPr algn="ctr" eaLnBrk="0" hangingPunct="0">
              <a:spcBef>
                <a:spcPct val="0"/>
              </a:spcBef>
              <a:buClrTx/>
              <a:buSzTx/>
              <a:buFontTx/>
              <a:buNone/>
              <a:defRPr/>
            </a:pPr>
            <a:r>
              <a:rPr lang="en-GB" sz="4000" dirty="0" err="1" smtClean="0">
                <a:solidFill>
                  <a:srgbClr val="376092"/>
                </a:solidFill>
                <a:latin typeface="Arial"/>
                <a:cs typeface="Arial"/>
              </a:rPr>
              <a:t>www.transparency.org</a:t>
            </a:r>
            <a:endParaRPr lang="en-GB" sz="4400" dirty="0" smtClean="0">
              <a:solidFill>
                <a:srgbClr val="376092"/>
              </a:solidFill>
              <a:latin typeface="Arial"/>
              <a:cs typeface="Arial"/>
            </a:endParaRPr>
          </a:p>
          <a:p>
            <a:pPr algn="ctr" eaLnBrk="0" hangingPunct="0">
              <a:spcBef>
                <a:spcPct val="0"/>
              </a:spcBef>
              <a:buClrTx/>
              <a:buSzTx/>
              <a:buFontTx/>
              <a:buNone/>
              <a:defRPr/>
            </a:pPr>
            <a:r>
              <a:rPr lang="de-DE" sz="4400" b="0" dirty="0" err="1" smtClean="0">
                <a:solidFill>
                  <a:srgbClr val="376092"/>
                </a:solidFill>
                <a:latin typeface="Arial"/>
                <a:cs typeface="Arial"/>
              </a:rPr>
              <a:t>www.transparency.org.uk</a:t>
            </a:r>
            <a:r>
              <a:rPr lang="de-DE" sz="2400" b="0" dirty="0" smtClean="0">
                <a:solidFill>
                  <a:srgbClr val="376092"/>
                </a:solidFill>
                <a:latin typeface="Arial"/>
                <a:cs typeface="Arial"/>
              </a:rPr>
              <a:t> </a:t>
            </a:r>
            <a:endParaRPr lang="en-GB" sz="1600" dirty="0" smtClean="0">
              <a:solidFill>
                <a:srgbClr val="376092"/>
              </a:solidFill>
              <a:latin typeface="Arial"/>
              <a:cs typeface="Arial"/>
            </a:endParaRPr>
          </a:p>
        </p:txBody>
      </p:sp>
    </p:spTree>
    <p:extLst>
      <p:ext uri="{BB962C8B-B14F-4D97-AF65-F5344CB8AC3E}">
        <p14:creationId xmlns:p14="http://schemas.microsoft.com/office/powerpoint/2010/main" val="316354777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Extra slides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8895451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Some illustrative case studies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6068041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1</a:t>
            </a:r>
            <a:endParaRPr lang="en-US" dirty="0"/>
          </a:p>
        </p:txBody>
      </p:sp>
      <p:sp>
        <p:nvSpPr>
          <p:cNvPr id="3" name="Content Placeholder 2"/>
          <p:cNvSpPr>
            <a:spLocks noGrp="1"/>
          </p:cNvSpPr>
          <p:nvPr>
            <p:ph idx="1"/>
          </p:nvPr>
        </p:nvSpPr>
        <p:spPr>
          <a:xfrm>
            <a:off x="457200" y="1600200"/>
            <a:ext cx="8229600" cy="4997152"/>
          </a:xfrm>
        </p:spPr>
        <p:txBody>
          <a:bodyPr>
            <a:noAutofit/>
          </a:bodyPr>
          <a:lstStyle/>
          <a:p>
            <a:pPr marL="0" indent="0">
              <a:buNone/>
            </a:pPr>
            <a:r>
              <a:rPr lang="en-GB" sz="1600" dirty="0"/>
              <a:t>You are in the process of issuing a tender for a new IT </a:t>
            </a:r>
            <a:r>
              <a:rPr lang="en-GB" sz="1600" dirty="0" smtClean="0"/>
              <a:t>System.  </a:t>
            </a:r>
            <a:r>
              <a:rPr lang="en-GB" sz="1600" dirty="0"/>
              <a:t>This is a significant project running into several </a:t>
            </a:r>
            <a:r>
              <a:rPr lang="en-GB" sz="1600" dirty="0" smtClean="0"/>
              <a:t>hundred thousand Euros.</a:t>
            </a:r>
          </a:p>
          <a:p>
            <a:pPr marL="0" indent="0">
              <a:buNone/>
            </a:pPr>
            <a:endParaRPr lang="en-GB" sz="1600" dirty="0"/>
          </a:p>
          <a:p>
            <a:r>
              <a:rPr lang="en-GB" sz="1600" dirty="0"/>
              <a:t>Bill works for </a:t>
            </a:r>
            <a:r>
              <a:rPr lang="en-GB" sz="1600" dirty="0" err="1"/>
              <a:t>Datax</a:t>
            </a:r>
            <a:r>
              <a:rPr lang="en-GB" sz="1600" dirty="0"/>
              <a:t> who have done IT work for you over the last few years and you have got to know him very well often </a:t>
            </a:r>
            <a:r>
              <a:rPr lang="en-GB" sz="1600" dirty="0" smtClean="0"/>
              <a:t>meeting for lunch and occasionally playing golf or tennis on the weekend.  You consider him a </a:t>
            </a:r>
            <a:r>
              <a:rPr lang="en-GB" sz="1600" dirty="0"/>
              <a:t>good friend – </a:t>
            </a:r>
            <a:r>
              <a:rPr lang="en-GB" sz="1600" dirty="0" smtClean="0"/>
              <a:t>certainly more </a:t>
            </a:r>
            <a:r>
              <a:rPr lang="en-GB" sz="1600" dirty="0"/>
              <a:t>a friend than than a supplier </a:t>
            </a:r>
            <a:r>
              <a:rPr lang="en-GB" sz="1600" dirty="0" smtClean="0"/>
              <a:t>–as </a:t>
            </a:r>
            <a:r>
              <a:rPr lang="en-GB" sz="1600" dirty="0"/>
              <a:t>his last project finished </a:t>
            </a:r>
            <a:r>
              <a:rPr lang="en-GB" sz="1600" dirty="0" smtClean="0"/>
              <a:t>over </a:t>
            </a:r>
            <a:r>
              <a:rPr lang="en-GB" sz="1600" dirty="0"/>
              <a:t>9 months ago</a:t>
            </a:r>
            <a:r>
              <a:rPr lang="en-GB" sz="1600" dirty="0" smtClean="0"/>
              <a:t>.</a:t>
            </a:r>
          </a:p>
          <a:p>
            <a:endParaRPr lang="en-GB" sz="1600" dirty="0"/>
          </a:p>
          <a:p>
            <a:r>
              <a:rPr lang="en-GB" sz="1600" dirty="0"/>
              <a:t>You are due to meet Bill for </a:t>
            </a:r>
            <a:r>
              <a:rPr lang="en-GB" sz="1600" dirty="0" smtClean="0"/>
              <a:t>lunch for </a:t>
            </a:r>
            <a:r>
              <a:rPr lang="en-GB" sz="1600" dirty="0"/>
              <a:t>a regular catch up and a chance to chat about </a:t>
            </a:r>
            <a:r>
              <a:rPr lang="en-GB" sz="1600" dirty="0" smtClean="0"/>
              <a:t>your </a:t>
            </a:r>
            <a:r>
              <a:rPr lang="en-GB" sz="1600" dirty="0"/>
              <a:t>mutual interest: mountaineering</a:t>
            </a:r>
            <a:r>
              <a:rPr lang="en-GB" sz="1600" dirty="0" smtClean="0"/>
              <a:t>.</a:t>
            </a:r>
          </a:p>
          <a:p>
            <a:endParaRPr lang="en-GB" sz="1600" dirty="0"/>
          </a:p>
          <a:p>
            <a:r>
              <a:rPr lang="en-GB" sz="1600" dirty="0"/>
              <a:t>Bill has just </a:t>
            </a:r>
            <a:r>
              <a:rPr lang="en-GB" sz="1600" dirty="0" smtClean="0"/>
              <a:t>called </a:t>
            </a:r>
            <a:r>
              <a:rPr lang="en-GB" sz="1600" dirty="0"/>
              <a:t>you that he understands that there may be a tender coming up and that this is excellent news.  In fact his boss has told him it is OK to put the </a:t>
            </a:r>
            <a:r>
              <a:rPr lang="en-GB" sz="1600" dirty="0" smtClean="0"/>
              <a:t>lunch </a:t>
            </a:r>
            <a:r>
              <a:rPr lang="en-GB" sz="1600" dirty="0"/>
              <a:t>on expenses and go somewhere a </a:t>
            </a:r>
            <a:r>
              <a:rPr lang="en-GB" sz="1600" dirty="0" smtClean="0"/>
              <a:t>lot </a:t>
            </a:r>
            <a:r>
              <a:rPr lang="en-GB" sz="1600" dirty="0"/>
              <a:t>nicer than the </a:t>
            </a:r>
            <a:r>
              <a:rPr lang="en-GB" sz="1600" dirty="0" smtClean="0"/>
              <a:t>café </a:t>
            </a:r>
            <a:r>
              <a:rPr lang="en-GB" sz="1600" dirty="0"/>
              <a:t>you were planning. </a:t>
            </a:r>
            <a:endParaRPr lang="en-GB" sz="1600" dirty="0" smtClean="0"/>
          </a:p>
          <a:p>
            <a:pPr marL="0" indent="0">
              <a:buNone/>
            </a:pPr>
            <a:r>
              <a:rPr lang="en-GB" sz="1600" dirty="0" smtClean="0"/>
              <a:t> </a:t>
            </a:r>
            <a:endParaRPr lang="en-GB" sz="1600" dirty="0"/>
          </a:p>
          <a:p>
            <a:r>
              <a:rPr lang="en-GB" sz="1600" dirty="0"/>
              <a:t>Bill jokingly </a:t>
            </a:r>
            <a:r>
              <a:rPr lang="en-GB" sz="1600" dirty="0" smtClean="0"/>
              <a:t>finishes </a:t>
            </a:r>
            <a:r>
              <a:rPr lang="en-GB" sz="1600" dirty="0"/>
              <a:t>off: “of course we can get the business end done quickly and focus on talking about the </a:t>
            </a:r>
            <a:r>
              <a:rPr lang="en-GB" sz="1600" dirty="0" smtClean="0"/>
              <a:t>real business of our plan </a:t>
            </a:r>
            <a:r>
              <a:rPr lang="en-GB" sz="1600" dirty="0"/>
              <a:t>to climb K2 !”</a:t>
            </a:r>
          </a:p>
          <a:p>
            <a:pPr marL="0" indent="0">
              <a:buNone/>
            </a:pPr>
            <a:endParaRPr lang="en-GB" sz="1600" i="1" dirty="0" smtClean="0"/>
          </a:p>
          <a:p>
            <a:pPr marL="0" indent="0">
              <a:buNone/>
            </a:pPr>
            <a:r>
              <a:rPr lang="en-GB" sz="1600" i="1" dirty="0" smtClean="0"/>
              <a:t>What </a:t>
            </a:r>
            <a:r>
              <a:rPr lang="en-GB" sz="1600" i="1" dirty="0"/>
              <a:t>do you do? </a:t>
            </a:r>
          </a:p>
        </p:txBody>
      </p:sp>
    </p:spTree>
    <p:extLst>
      <p:ext uri="{BB962C8B-B14F-4D97-AF65-F5344CB8AC3E}">
        <p14:creationId xmlns:p14="http://schemas.microsoft.com/office/powerpoint/2010/main" val="14351013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2</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GB" dirty="0"/>
              <a:t>After a well deserved Christmas break you come back to the office to find 5 boxes on you desk.  When you open them up you find the following</a:t>
            </a:r>
            <a:r>
              <a:rPr lang="en-GB" dirty="0" smtClean="0"/>
              <a:t>:</a:t>
            </a:r>
            <a:br>
              <a:rPr lang="en-GB" dirty="0" smtClean="0"/>
            </a:br>
            <a:endParaRPr lang="en-GB" dirty="0"/>
          </a:p>
          <a:p>
            <a:pPr lvl="0"/>
            <a:r>
              <a:rPr lang="en-GB" dirty="0"/>
              <a:t>A bottle of </a:t>
            </a:r>
            <a:r>
              <a:rPr lang="en-GB" dirty="0" smtClean="0"/>
              <a:t>vintage champagne </a:t>
            </a:r>
            <a:r>
              <a:rPr lang="en-GB" dirty="0"/>
              <a:t>from a </a:t>
            </a:r>
            <a:r>
              <a:rPr lang="en-GB" dirty="0" smtClean="0"/>
              <a:t>consultant </a:t>
            </a:r>
            <a:r>
              <a:rPr lang="en-GB" dirty="0"/>
              <a:t>to celebrate the completion of a major </a:t>
            </a:r>
            <a:r>
              <a:rPr lang="en-GB" dirty="0" smtClean="0"/>
              <a:t>assignment</a:t>
            </a:r>
            <a:endParaRPr lang="en-GB" dirty="0"/>
          </a:p>
          <a:p>
            <a:pPr lvl="0"/>
            <a:r>
              <a:rPr lang="en-GB" dirty="0"/>
              <a:t>A </a:t>
            </a:r>
            <a:r>
              <a:rPr lang="en-GB" dirty="0" smtClean="0"/>
              <a:t>Swarovski crystal </a:t>
            </a:r>
            <a:r>
              <a:rPr lang="en-GB" dirty="0"/>
              <a:t>plaque from one of your </a:t>
            </a:r>
            <a:r>
              <a:rPr lang="en-GB" dirty="0" smtClean="0"/>
              <a:t>clients with </a:t>
            </a:r>
            <a:r>
              <a:rPr lang="en-GB" dirty="0"/>
              <a:t>an inscription celebrating 10 years of working together</a:t>
            </a:r>
          </a:p>
          <a:p>
            <a:pPr lvl="0"/>
            <a:r>
              <a:rPr lang="en-GB" dirty="0"/>
              <a:t>A couple of </a:t>
            </a:r>
            <a:r>
              <a:rPr lang="en-GB" dirty="0" smtClean="0"/>
              <a:t>good bottles </a:t>
            </a:r>
            <a:r>
              <a:rPr lang="en-GB" dirty="0"/>
              <a:t>of </a:t>
            </a:r>
            <a:r>
              <a:rPr lang="en-GB" dirty="0" smtClean="0"/>
              <a:t>Bordeaux </a:t>
            </a:r>
            <a:r>
              <a:rPr lang="en-GB" dirty="0"/>
              <a:t>wine from </a:t>
            </a:r>
            <a:r>
              <a:rPr lang="en-GB" dirty="0" smtClean="0"/>
              <a:t>a supplier</a:t>
            </a:r>
          </a:p>
          <a:p>
            <a:pPr lvl="0"/>
            <a:r>
              <a:rPr lang="en-GB" dirty="0" smtClean="0"/>
              <a:t>A small gold looking statue of an Eagle as a thank you from a delegation from the Gulf that visited you the previous year on behalf of Brunel Energy</a:t>
            </a:r>
            <a:endParaRPr lang="en-GB" dirty="0"/>
          </a:p>
          <a:p>
            <a:pPr lvl="0"/>
            <a:r>
              <a:rPr lang="en-GB" dirty="0" smtClean="0"/>
              <a:t>A couple of tickets to a musical from a </a:t>
            </a:r>
            <a:r>
              <a:rPr lang="en-GB" dirty="0" err="1" smtClean="0"/>
              <a:t>stagiaire</a:t>
            </a:r>
            <a:r>
              <a:rPr lang="en-GB" dirty="0" smtClean="0"/>
              <a:t> thanking you for the opportunity to gain experience</a:t>
            </a:r>
            <a:endParaRPr lang="en-GB" dirty="0"/>
          </a:p>
          <a:p>
            <a:pPr marL="0" indent="0">
              <a:buNone/>
            </a:pPr>
            <a:endParaRPr lang="en-GB" dirty="0" smtClean="0"/>
          </a:p>
          <a:p>
            <a:pPr marL="0" indent="0">
              <a:buNone/>
            </a:pPr>
            <a:r>
              <a:rPr lang="en-GB" i="1" dirty="0" smtClean="0"/>
              <a:t>What </a:t>
            </a:r>
            <a:r>
              <a:rPr lang="en-GB" i="1" dirty="0"/>
              <a:t>do you do with these gifts</a:t>
            </a:r>
            <a:r>
              <a:rPr lang="en-GB" i="1" dirty="0" smtClean="0"/>
              <a:t>?  Do you accept them?</a:t>
            </a:r>
            <a:endParaRPr lang="en-GB" i="1" dirty="0"/>
          </a:p>
          <a:p>
            <a:endParaRPr lang="en-US" dirty="0"/>
          </a:p>
        </p:txBody>
      </p:sp>
    </p:spTree>
    <p:extLst>
      <p:ext uri="{BB962C8B-B14F-4D97-AF65-F5344CB8AC3E}">
        <p14:creationId xmlns:p14="http://schemas.microsoft.com/office/powerpoint/2010/main" val="581412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Transparency International</a:t>
            </a:r>
            <a:endParaRPr lang="en-GB"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02" y="1700808"/>
            <a:ext cx="6586099"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012160" y="2132856"/>
            <a:ext cx="3312368" cy="1200329"/>
          </a:xfrm>
          <a:prstGeom prst="rect">
            <a:avLst/>
          </a:prstGeom>
        </p:spPr>
        <p:txBody>
          <a:bodyPr wrap="square">
            <a:spAutoFit/>
          </a:bodyPr>
          <a:lstStyle/>
          <a:p>
            <a:endParaRPr lang="en-GB" dirty="0"/>
          </a:p>
          <a:p>
            <a:r>
              <a:rPr lang="en-GB" dirty="0"/>
              <a:t>Founded in 1993</a:t>
            </a:r>
          </a:p>
          <a:p>
            <a:r>
              <a:rPr lang="en-GB" dirty="0"/>
              <a:t>Chapters in over 100 countries</a:t>
            </a:r>
          </a:p>
          <a:p>
            <a:r>
              <a:rPr lang="en-GB" dirty="0"/>
              <a:t>Specialist anti-corruption NGO</a:t>
            </a:r>
          </a:p>
        </p:txBody>
      </p:sp>
      <p:sp>
        <p:nvSpPr>
          <p:cNvPr id="4" name="Rectangle 3"/>
          <p:cNvSpPr/>
          <p:nvPr/>
        </p:nvSpPr>
        <p:spPr>
          <a:xfrm>
            <a:off x="683568" y="4725144"/>
            <a:ext cx="6912768" cy="1754327"/>
          </a:xfrm>
          <a:prstGeom prst="rect">
            <a:avLst/>
          </a:prstGeom>
        </p:spPr>
        <p:txBody>
          <a:bodyPr wrap="square">
            <a:spAutoFit/>
          </a:bodyPr>
          <a:lstStyle/>
          <a:p>
            <a:r>
              <a:rPr lang="en-GB" b="1" dirty="0" smtClean="0">
                <a:solidFill>
                  <a:schemeClr val="accent1"/>
                </a:solidFill>
              </a:rPr>
              <a:t>Transparency International’s Approach:</a:t>
            </a:r>
          </a:p>
          <a:p>
            <a:pPr marL="285750" indent="-285750">
              <a:buFont typeface="Arial"/>
              <a:buChar char="•"/>
            </a:pPr>
            <a:r>
              <a:rPr lang="en-GB" dirty="0" smtClean="0"/>
              <a:t>Zero </a:t>
            </a:r>
            <a:r>
              <a:rPr lang="en-GB" dirty="0"/>
              <a:t>tolerance</a:t>
            </a:r>
          </a:p>
          <a:p>
            <a:pPr marL="285750" indent="-285750">
              <a:buFont typeface="Arial"/>
              <a:buChar char="•"/>
            </a:pPr>
            <a:r>
              <a:rPr lang="en-GB" dirty="0"/>
              <a:t>Corruption has victims</a:t>
            </a:r>
          </a:p>
          <a:p>
            <a:pPr marL="285750" indent="-285750">
              <a:buFont typeface="Arial"/>
              <a:buChar char="•"/>
            </a:pPr>
            <a:r>
              <a:rPr lang="en-GB" dirty="0"/>
              <a:t>Any bribery embeds corruption in the system</a:t>
            </a:r>
          </a:p>
          <a:p>
            <a:pPr marL="285750" indent="-285750">
              <a:buFont typeface="Arial"/>
              <a:buChar char="•"/>
            </a:pPr>
            <a:r>
              <a:rPr lang="en-GB" dirty="0"/>
              <a:t>Fighting corruption often requires collective action to achieve systemic change</a:t>
            </a:r>
          </a:p>
        </p:txBody>
      </p:sp>
    </p:spTree>
    <p:extLst>
      <p:ext uri="{BB962C8B-B14F-4D97-AF65-F5344CB8AC3E}">
        <p14:creationId xmlns:p14="http://schemas.microsoft.com/office/powerpoint/2010/main" val="35825095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r>
              <a:rPr lang="en-US" dirty="0"/>
              <a:t>S</a:t>
            </a:r>
            <a:r>
              <a:rPr lang="en-US" dirty="0" smtClean="0"/>
              <a:t>tudy 3</a:t>
            </a:r>
            <a:endParaRPr lang="en-US" dirty="0"/>
          </a:p>
        </p:txBody>
      </p:sp>
      <p:sp>
        <p:nvSpPr>
          <p:cNvPr id="3" name="Content Placeholder 2"/>
          <p:cNvSpPr>
            <a:spLocks noGrp="1"/>
          </p:cNvSpPr>
          <p:nvPr>
            <p:ph idx="1"/>
          </p:nvPr>
        </p:nvSpPr>
        <p:spPr>
          <a:xfrm>
            <a:off x="650334" y="1495326"/>
            <a:ext cx="8229600" cy="4525963"/>
          </a:xfrm>
        </p:spPr>
        <p:txBody>
          <a:bodyPr>
            <a:normAutofit fontScale="92500" lnSpcReduction="10000"/>
          </a:bodyPr>
          <a:lstStyle/>
          <a:p>
            <a:pPr marL="0" indent="0">
              <a:buNone/>
            </a:pPr>
            <a:r>
              <a:rPr lang="en-GB" sz="2000" dirty="0" smtClean="0"/>
              <a:t>Some </a:t>
            </a:r>
            <a:r>
              <a:rPr lang="en-GB" sz="2000" dirty="0"/>
              <a:t>months ago you asked a distributor for a neighbouring country that you oversee to show a key customer, travelling in </a:t>
            </a:r>
            <a:r>
              <a:rPr lang="en-GB" sz="2000" dirty="0" smtClean="0"/>
              <a:t>that country, around over a weekend. After a long delay, he's finally submitted an invoice for the expense. It is for 6,000 dollars and the transaction is described as "recharge of Distributor's sales promotion expenses". No further details are given. He's calling to chase it up. How would you respond to him?</a:t>
            </a:r>
          </a:p>
          <a:p>
            <a:pPr marL="0" indent="0">
              <a:buNone/>
            </a:pPr>
            <a:endParaRPr lang="en-GB" sz="2000" dirty="0" smtClean="0"/>
          </a:p>
          <a:p>
            <a:r>
              <a:rPr lang="en-GB" sz="2000" dirty="0" smtClean="0"/>
              <a:t>Olaf</a:t>
            </a:r>
            <a:r>
              <a:rPr lang="en-GB" sz="2000" dirty="0"/>
              <a:t>: "Hi, did you get my invoice? Could you get it paid soon? We've been out of pocket for many months.”</a:t>
            </a:r>
          </a:p>
          <a:p>
            <a:pPr marL="0" indent="0">
              <a:buNone/>
            </a:pPr>
            <a:endParaRPr lang="en-GB" sz="2000" dirty="0"/>
          </a:p>
          <a:p>
            <a:pPr marL="457200" lvl="0" indent="-457200">
              <a:buFont typeface="+mj-lt"/>
              <a:buAutoNum type="arabicPeriod"/>
            </a:pPr>
            <a:r>
              <a:rPr lang="en-GB" sz="2000" dirty="0"/>
              <a:t>Could you give me a breakdown of your costs?</a:t>
            </a:r>
          </a:p>
          <a:p>
            <a:pPr marL="457200" lvl="0" indent="-457200">
              <a:buFont typeface="+mj-lt"/>
              <a:buAutoNum type="arabicPeriod"/>
            </a:pPr>
            <a:r>
              <a:rPr lang="en-GB" sz="2000" dirty="0"/>
              <a:t>Yes, I've got the invoice. I'll get accounts payable to process it asap.</a:t>
            </a:r>
          </a:p>
          <a:p>
            <a:pPr marL="457200" lvl="0" indent="-457200">
              <a:buFont typeface="+mj-lt"/>
              <a:buAutoNum type="arabicPeriod"/>
            </a:pPr>
            <a:r>
              <a:rPr lang="en-GB" sz="2000" dirty="0"/>
              <a:t>Certainly, I'll get it paid today. You did well. We've done some more business with that customer. I'll keep you in mind if something like this comes up again.</a:t>
            </a:r>
          </a:p>
          <a:p>
            <a:endParaRPr lang="en-US" sz="2000" dirty="0"/>
          </a:p>
        </p:txBody>
      </p:sp>
      <p:sp>
        <p:nvSpPr>
          <p:cNvPr id="4" name="Slide Number Placeholder 3"/>
          <p:cNvSpPr>
            <a:spLocks noGrp="1"/>
          </p:cNvSpPr>
          <p:nvPr>
            <p:ph type="sldNum" sz="quarter" idx="11"/>
          </p:nvPr>
        </p:nvSpPr>
        <p:spPr/>
        <p:txBody>
          <a:bodyPr/>
          <a:lstStyle/>
          <a:p>
            <a:pPr>
              <a:defRPr/>
            </a:pPr>
            <a:fld id="{7A91EE89-637E-D848-BC7D-560E89504D55}" type="slidenum">
              <a:rPr lang="en-GB" smtClean="0"/>
              <a:pPr>
                <a:defRPr/>
              </a:pPr>
              <a:t>30</a:t>
            </a:fld>
            <a:endParaRPr lang="en-GB"/>
          </a:p>
        </p:txBody>
      </p:sp>
    </p:spTree>
    <p:extLst>
      <p:ext uri="{BB962C8B-B14F-4D97-AF65-F5344CB8AC3E}">
        <p14:creationId xmlns:p14="http://schemas.microsoft.com/office/powerpoint/2010/main" val="27633661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GB" sz="2000" dirty="0"/>
              <a:t>Olaf: "Sure. I can resubmit the invoice with a detailed breakdown and payment receipts. I know the cost is high, but I thought you wanted me to take good care of him. I took him out to the most expensive restaurant and bought some pearls for his partner."</a:t>
            </a:r>
          </a:p>
          <a:p>
            <a:pPr marL="0" indent="0">
              <a:buNone/>
            </a:pPr>
            <a:endParaRPr lang="en-GB" sz="2000" dirty="0" smtClean="0"/>
          </a:p>
          <a:p>
            <a:pPr marL="0" indent="0">
              <a:buNone/>
            </a:pPr>
            <a:r>
              <a:rPr lang="en-GB" sz="2000" dirty="0" smtClean="0"/>
              <a:t>The </a:t>
            </a:r>
            <a:r>
              <a:rPr lang="en-GB" sz="2000" dirty="0"/>
              <a:t>distributor is recounting items that include rather lavish entertainment and gifts. What would you do now</a:t>
            </a:r>
            <a:r>
              <a:rPr lang="en-GB" sz="2000" dirty="0" smtClean="0"/>
              <a:t>?</a:t>
            </a:r>
          </a:p>
          <a:p>
            <a:pPr marL="0" indent="0">
              <a:buNone/>
            </a:pPr>
            <a:endParaRPr lang="en-GB" sz="2000" dirty="0"/>
          </a:p>
          <a:p>
            <a:pPr marL="457200" lvl="0" indent="-457200">
              <a:buFont typeface="+mj-lt"/>
              <a:buAutoNum type="arabicPeriod"/>
            </a:pPr>
            <a:r>
              <a:rPr lang="en-GB" sz="2000" dirty="0"/>
              <a:t>Inform your senior management or legal </a:t>
            </a:r>
            <a:r>
              <a:rPr lang="en-GB" sz="2000" dirty="0" smtClean="0"/>
              <a:t>department</a:t>
            </a:r>
            <a:r>
              <a:rPr lang="en-GB" sz="2000" strike="sngStrike" dirty="0" smtClean="0"/>
              <a:t> </a:t>
            </a:r>
            <a:r>
              <a:rPr lang="en-GB" sz="2000" dirty="0" smtClean="0"/>
              <a:t>about </a:t>
            </a:r>
            <a:r>
              <a:rPr lang="en-GB" sz="2000" dirty="0"/>
              <a:t>the incident and get advice as to how to proceed.</a:t>
            </a:r>
          </a:p>
          <a:p>
            <a:pPr marL="457200" lvl="0" indent="-457200">
              <a:buFont typeface="+mj-lt"/>
              <a:buAutoNum type="arabicPeriod"/>
            </a:pPr>
            <a:r>
              <a:rPr lang="en-GB" sz="2000" dirty="0"/>
              <a:t>Tell the distributor to leave the invoice as is to mask the problem.</a:t>
            </a:r>
          </a:p>
          <a:p>
            <a:pPr marL="457200" lvl="0" indent="-457200">
              <a:buFont typeface="+mj-lt"/>
              <a:buAutoNum type="arabicPeriod"/>
            </a:pPr>
            <a:r>
              <a:rPr lang="en-GB" sz="2000" dirty="0"/>
              <a:t>Tell the distributor that he overstepped his mandate and must bear some of these costs himself.</a:t>
            </a:r>
          </a:p>
          <a:p>
            <a:endParaRPr lang="en-US" sz="2000" dirty="0"/>
          </a:p>
        </p:txBody>
      </p:sp>
      <p:sp>
        <p:nvSpPr>
          <p:cNvPr id="4" name="Slide Number Placeholder 3"/>
          <p:cNvSpPr>
            <a:spLocks noGrp="1"/>
          </p:cNvSpPr>
          <p:nvPr>
            <p:ph type="sldNum" sz="quarter" idx="11"/>
          </p:nvPr>
        </p:nvSpPr>
        <p:spPr/>
        <p:txBody>
          <a:bodyPr/>
          <a:lstStyle/>
          <a:p>
            <a:pPr>
              <a:defRPr/>
            </a:pPr>
            <a:fld id="{7A91EE89-637E-D848-BC7D-560E89504D55}" type="slidenum">
              <a:rPr lang="en-GB" smtClean="0"/>
              <a:pPr>
                <a:defRPr/>
              </a:pPr>
              <a:t>31</a:t>
            </a:fld>
            <a:endParaRPr lang="en-GB"/>
          </a:p>
        </p:txBody>
      </p:sp>
    </p:spTree>
    <p:extLst>
      <p:ext uri="{BB962C8B-B14F-4D97-AF65-F5344CB8AC3E}">
        <p14:creationId xmlns:p14="http://schemas.microsoft.com/office/powerpoint/2010/main" val="2382160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eaLnBrk="1" hangingPunct="1">
              <a:defRPr/>
            </a:pPr>
            <a:r>
              <a:rPr lang="en-US" b="1" dirty="0" smtClean="0">
                <a:cs typeface="+mj-cs"/>
              </a:rPr>
              <a:t>Corruption and Bribery</a:t>
            </a:r>
          </a:p>
        </p:txBody>
      </p:sp>
      <p:sp>
        <p:nvSpPr>
          <p:cNvPr id="10" name="Content Placeholder 9"/>
          <p:cNvSpPr>
            <a:spLocks noGrp="1"/>
          </p:cNvSpPr>
          <p:nvPr>
            <p:ph idx="1"/>
          </p:nvPr>
        </p:nvSpPr>
        <p:spPr/>
        <p:txBody>
          <a:bodyPr>
            <a:normAutofit/>
          </a:bodyPr>
          <a:lstStyle/>
          <a:p>
            <a:pPr marL="0" indent="0" eaLnBrk="1" hangingPunct="1">
              <a:buFontTx/>
              <a:buNone/>
              <a:defRPr/>
            </a:pPr>
            <a:endParaRPr lang="en-US" b="1" dirty="0" smtClean="0"/>
          </a:p>
          <a:p>
            <a:pPr marL="0" indent="0" eaLnBrk="1" hangingPunct="1">
              <a:buFontTx/>
              <a:buNone/>
              <a:defRPr/>
            </a:pPr>
            <a:r>
              <a:rPr lang="en-US" b="1" dirty="0" smtClean="0"/>
              <a:t>What is corruption?</a:t>
            </a:r>
            <a:endParaRPr lang="en-US" b="1" dirty="0" smtClean="0">
              <a:cs typeface="+mn-cs"/>
            </a:endParaRPr>
          </a:p>
          <a:p>
            <a:pPr marL="0" indent="0" eaLnBrk="1" hangingPunct="1">
              <a:buFontTx/>
              <a:buNone/>
              <a:defRPr/>
            </a:pPr>
            <a:endParaRPr lang="en-US" i="1" dirty="0" smtClean="0">
              <a:cs typeface="+mn-cs"/>
            </a:endParaRPr>
          </a:p>
          <a:p>
            <a:pPr marL="0" indent="0" eaLnBrk="1" hangingPunct="1">
              <a:buFontTx/>
              <a:buNone/>
              <a:defRPr/>
            </a:pPr>
            <a:r>
              <a:rPr lang="en-US" i="1" dirty="0" smtClean="0">
                <a:cs typeface="+mn-cs"/>
              </a:rPr>
              <a:t>“The abuse of entrusted power for private gain”</a:t>
            </a:r>
          </a:p>
          <a:p>
            <a:pPr marL="0" indent="0" eaLnBrk="1" hangingPunct="1">
              <a:buFontTx/>
              <a:buNone/>
              <a:defRPr/>
            </a:pPr>
            <a:endParaRPr lang="en-US" dirty="0" smtClean="0">
              <a:cs typeface="+mn-cs"/>
            </a:endParaRPr>
          </a:p>
          <a:p>
            <a:pPr marL="0" indent="0">
              <a:buNone/>
              <a:defRPr/>
            </a:pPr>
            <a:r>
              <a:rPr lang="en-US" b="1" dirty="0"/>
              <a:t>What is </a:t>
            </a:r>
            <a:r>
              <a:rPr lang="en-US" b="1" dirty="0" smtClean="0"/>
              <a:t>bribery?</a:t>
            </a:r>
            <a:endParaRPr lang="en-US" b="1" dirty="0"/>
          </a:p>
          <a:p>
            <a:pPr marL="0" indent="0">
              <a:buNone/>
              <a:defRPr/>
            </a:pPr>
            <a:endParaRPr lang="en-US" dirty="0"/>
          </a:p>
          <a:p>
            <a:pPr marL="0" indent="0">
              <a:buNone/>
              <a:defRPr/>
            </a:pPr>
            <a:r>
              <a:rPr lang="en-US" i="1" dirty="0" smtClean="0"/>
              <a:t>“</a:t>
            </a:r>
            <a:r>
              <a:rPr lang="en-GB" i="1" dirty="0"/>
              <a:t>The offering, promising, giving, accepting or soliciting of an advantage as an </a:t>
            </a:r>
            <a:r>
              <a:rPr lang="en-GB" i="1" dirty="0" smtClean="0"/>
              <a:t>inducement for </a:t>
            </a:r>
            <a:r>
              <a:rPr lang="en-GB" i="1" dirty="0"/>
              <a:t>an action which is illegal, unethical or a breach of trust</a:t>
            </a:r>
            <a:r>
              <a:rPr lang="en-GB" i="1" dirty="0" smtClean="0"/>
              <a:t>.</a:t>
            </a:r>
            <a:r>
              <a:rPr lang="en-US" i="1" dirty="0" smtClean="0"/>
              <a:t>”</a:t>
            </a:r>
            <a:endParaRPr lang="en-US" i="1" dirty="0"/>
          </a:p>
          <a:p>
            <a:pPr marL="0" indent="0" eaLnBrk="1" hangingPunct="1">
              <a:buFontTx/>
              <a:buNone/>
              <a:defRPr/>
            </a:pPr>
            <a:endParaRPr lang="en-US" i="1" dirty="0" smtClean="0"/>
          </a:p>
        </p:txBody>
      </p:sp>
      <p:sp>
        <p:nvSpPr>
          <p:cNvPr id="4" name="Slide Number Placeholder 3"/>
          <p:cNvSpPr>
            <a:spLocks noGrp="1"/>
          </p:cNvSpPr>
          <p:nvPr>
            <p:ph type="sldNum" sz="quarter" idx="11"/>
          </p:nvPr>
        </p:nvSpPr>
        <p:spPr/>
        <p:txBody>
          <a:bodyPr/>
          <a:lstStyle/>
          <a:p>
            <a:pPr>
              <a:defRPr/>
            </a:pPr>
            <a:fld id="{D4CB1718-0871-0144-BF3F-667100E4EB00}" type="slidenum">
              <a:rPr lang="en-GB"/>
              <a:pPr>
                <a:defRPr/>
              </a:pPr>
              <a:t>4</a:t>
            </a:fld>
            <a:endParaRPr lang="en-GB"/>
          </a:p>
        </p:txBody>
      </p:sp>
    </p:spTree>
    <p:extLst>
      <p:ext uri="{BB962C8B-B14F-4D97-AF65-F5344CB8AC3E}">
        <p14:creationId xmlns:p14="http://schemas.microsoft.com/office/powerpoint/2010/main" val="43432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dissolv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dissolve">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animEffect transition="in" filter="dissolve">
                                      <p:cBhvr>
                                        <p:cTn id="17" dur="500"/>
                                        <p:tgtEl>
                                          <p:spTgt spid="1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7" end="7"/>
                                            </p:txEl>
                                          </p:spTgt>
                                        </p:tgtEl>
                                        <p:attrNameLst>
                                          <p:attrName>style.visibility</p:attrName>
                                        </p:attrNameLst>
                                      </p:cBhvr>
                                      <p:to>
                                        <p:strVal val="visible"/>
                                      </p:to>
                                    </p:set>
                                    <p:animEffect transition="in" filter="dissolve">
                                      <p:cBhvr>
                                        <p:cTn id="2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a:spLocks noGrp="1"/>
          </p:cNvSpPr>
          <p:nvPr>
            <p:ph type="sldNum" sz="quarter" idx="11"/>
          </p:nvPr>
        </p:nvSpPr>
        <p:spPr/>
        <p:txBody>
          <a:bodyPr/>
          <a:lstStyle/>
          <a:p>
            <a:pPr>
              <a:defRPr/>
            </a:pPr>
            <a:fld id="{B3EFE4D5-1C2F-ED4D-B105-16B07AE6103B}" type="slidenum">
              <a:rPr lang="en-GB"/>
              <a:pPr>
                <a:defRPr/>
              </a:pPr>
              <a:t>5</a:t>
            </a:fld>
            <a:endParaRPr lang="en-GB"/>
          </a:p>
        </p:txBody>
      </p:sp>
      <p:sp>
        <p:nvSpPr>
          <p:cNvPr id="7171" name="Text Box 8"/>
          <p:cNvSpPr txBox="1">
            <a:spLocks noChangeArrowheads="1"/>
          </p:cNvSpPr>
          <p:nvPr>
            <p:custDataLst>
              <p:tags r:id="rId1"/>
            </p:custDataLst>
          </p:nvPr>
        </p:nvSpPr>
        <p:spPr bwMode="gray">
          <a:xfrm>
            <a:off x="6629" y="6309320"/>
            <a:ext cx="7113572"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72000" rIns="0" bIns="0"/>
          <a:lstStyle>
            <a:lvl1pPr eaLnBrk="0" hangingPunct="0">
              <a:defRPr sz="900" b="1">
                <a:solidFill>
                  <a:schemeClr val="bg1"/>
                </a:solidFill>
                <a:latin typeface="Arial" charset="0"/>
                <a:ea typeface="ＭＳ Ｐゴシック" charset="0"/>
                <a:cs typeface="ＭＳ Ｐゴシック" charset="0"/>
              </a:defRPr>
            </a:lvl1pPr>
            <a:lvl2pPr marL="742950" indent="-285750" eaLnBrk="0" hangingPunct="0">
              <a:defRPr sz="900" b="1">
                <a:solidFill>
                  <a:schemeClr val="bg1"/>
                </a:solidFill>
                <a:latin typeface="Arial" charset="0"/>
                <a:ea typeface="ＭＳ Ｐゴシック" charset="0"/>
              </a:defRPr>
            </a:lvl2pPr>
            <a:lvl3pPr marL="1143000" indent="-228600" eaLnBrk="0" hangingPunct="0">
              <a:defRPr sz="900" b="1">
                <a:solidFill>
                  <a:schemeClr val="bg1"/>
                </a:solidFill>
                <a:latin typeface="Arial" charset="0"/>
                <a:ea typeface="ＭＳ Ｐゴシック" charset="0"/>
              </a:defRPr>
            </a:lvl3pPr>
            <a:lvl4pPr marL="1600200" indent="-228600" eaLnBrk="0" hangingPunct="0">
              <a:defRPr sz="900" b="1">
                <a:solidFill>
                  <a:schemeClr val="bg1"/>
                </a:solidFill>
                <a:latin typeface="Arial" charset="0"/>
                <a:ea typeface="ＭＳ Ｐゴシック" charset="0"/>
              </a:defRPr>
            </a:lvl4pPr>
            <a:lvl5pPr marL="2057400" indent="-228600" eaLnBrk="0" hangingPunct="0">
              <a:defRPr sz="900" b="1">
                <a:solidFill>
                  <a:schemeClr val="bg1"/>
                </a:solidFill>
                <a:latin typeface="Arial" charset="0"/>
                <a:ea typeface="ＭＳ Ｐゴシック" charset="0"/>
              </a:defRPr>
            </a:lvl5pPr>
            <a:lvl6pPr marL="2514600" indent="-228600"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6pPr>
            <a:lvl7pPr marL="2971800" indent="-228600"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7pPr>
            <a:lvl8pPr marL="3429000" indent="-228600"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8pPr>
            <a:lvl9pPr marL="3886200" indent="-228600" eaLnBrk="0" fontAlgn="base" hangingPunct="0">
              <a:spcBef>
                <a:spcPct val="50000"/>
              </a:spcBef>
              <a:spcAft>
                <a:spcPct val="0"/>
              </a:spcAft>
              <a:buClr>
                <a:schemeClr val="hlink"/>
              </a:buClr>
              <a:buSzPct val="100000"/>
              <a:buFont typeface="Times New Roman" charset="0"/>
              <a:defRPr sz="900" b="1">
                <a:solidFill>
                  <a:schemeClr val="bg1"/>
                </a:solidFill>
                <a:latin typeface="Arial" charset="0"/>
                <a:ea typeface="ＭＳ Ｐゴシック" charset="0"/>
              </a:defRPr>
            </a:lvl9pPr>
          </a:lstStyle>
          <a:p>
            <a:pPr eaLnBrk="1" hangingPunct="1">
              <a:spcBef>
                <a:spcPct val="40000"/>
              </a:spcBef>
              <a:buClrTx/>
              <a:buSzTx/>
              <a:buFontTx/>
              <a:buNone/>
            </a:pPr>
            <a:r>
              <a:rPr lang="en-GB" b="0" dirty="0">
                <a:solidFill>
                  <a:srgbClr val="00338D"/>
                </a:solidFill>
              </a:rPr>
              <a:t>Copyright Transparency International UK 2011</a:t>
            </a:r>
          </a:p>
        </p:txBody>
      </p:sp>
      <p:graphicFrame>
        <p:nvGraphicFramePr>
          <p:cNvPr id="3" name="Diagram 2"/>
          <p:cNvGraphicFramePr/>
          <p:nvPr>
            <p:extLst>
              <p:ext uri="{D42A27DB-BD31-4B8C-83A1-F6EECF244321}">
                <p14:modId xmlns:p14="http://schemas.microsoft.com/office/powerpoint/2010/main" val="4022252396"/>
              </p:ext>
            </p:extLst>
          </p:nvPr>
        </p:nvGraphicFramePr>
        <p:xfrm>
          <a:off x="229549" y="1340768"/>
          <a:ext cx="8892480" cy="525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itle 1"/>
          <p:cNvSpPr txBox="1">
            <a:spLocks/>
          </p:cNvSpPr>
          <p:nvPr/>
        </p:nvSpPr>
        <p:spPr>
          <a:xfrm>
            <a:off x="457200" y="764704"/>
            <a:ext cx="8229600" cy="652934"/>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chemeClr val="tx2"/>
                </a:solidFill>
              </a:rPr>
              <a:t>How Does Bribe Paying Happen?</a:t>
            </a:r>
            <a:endParaRPr lang="en-US" sz="2800" b="1" dirty="0">
              <a:solidFill>
                <a:schemeClr val="tx2"/>
              </a:solidFill>
            </a:endParaRPr>
          </a:p>
        </p:txBody>
      </p:sp>
    </p:spTree>
    <p:extLst>
      <p:ext uri="{BB962C8B-B14F-4D97-AF65-F5344CB8AC3E}">
        <p14:creationId xmlns:p14="http://schemas.microsoft.com/office/powerpoint/2010/main" val="8099902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rotWithShape="1">
          <a:blip r:embed="rId3"/>
          <a:srcRect l="-701" t="313" r="-434" b="-1024"/>
          <a:stretch/>
        </p:blipFill>
        <p:spPr>
          <a:xfrm>
            <a:off x="-36512" y="1319120"/>
            <a:ext cx="9227087" cy="4558152"/>
          </a:xfrm>
        </p:spPr>
      </p:pic>
      <p:sp>
        <p:nvSpPr>
          <p:cNvPr id="3" name="Title 2"/>
          <p:cNvSpPr>
            <a:spLocks noGrp="1"/>
          </p:cNvSpPr>
          <p:nvPr>
            <p:ph type="title"/>
          </p:nvPr>
        </p:nvSpPr>
        <p:spPr/>
        <p:txBody>
          <a:bodyPr/>
          <a:lstStyle/>
          <a:p>
            <a:r>
              <a:rPr lang="en-US" b="1" dirty="0" smtClean="0"/>
              <a:t>Corruption is a Global Problem</a:t>
            </a:r>
            <a:endParaRPr lang="en-US" b="1" dirty="0"/>
          </a:p>
        </p:txBody>
      </p:sp>
      <p:sp>
        <p:nvSpPr>
          <p:cNvPr id="7" name="Text Placeholder 354"/>
          <p:cNvSpPr txBox="1">
            <a:spLocks/>
          </p:cNvSpPr>
          <p:nvPr/>
        </p:nvSpPr>
        <p:spPr>
          <a:xfrm>
            <a:off x="431032" y="1124744"/>
            <a:ext cx="8712968" cy="496855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2"/>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600" y="5877272"/>
            <a:ext cx="4520794" cy="740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788024" y="6021288"/>
            <a:ext cx="3929281" cy="369332"/>
          </a:xfrm>
          <a:prstGeom prst="rect">
            <a:avLst/>
          </a:prstGeom>
        </p:spPr>
        <p:txBody>
          <a:bodyPr wrap="none">
            <a:spAutoFit/>
          </a:bodyPr>
          <a:lstStyle/>
          <a:p>
            <a:r>
              <a:rPr lang="en-US" b="1" dirty="0"/>
              <a:t>Corruption Perception Index (CPI) 2013</a:t>
            </a:r>
            <a:endParaRPr lang="en-US" dirty="0"/>
          </a:p>
        </p:txBody>
      </p:sp>
    </p:spTree>
    <p:extLst>
      <p:ext uri="{BB962C8B-B14F-4D97-AF65-F5344CB8AC3E}">
        <p14:creationId xmlns:p14="http://schemas.microsoft.com/office/powerpoint/2010/main" val="30760399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0" y="836712"/>
            <a:ext cx="9144000" cy="5860121"/>
          </a:xfrm>
          <a:prstGeom prst="rect">
            <a:avLst/>
          </a:prstGeom>
        </p:spPr>
      </p:pic>
    </p:spTree>
    <p:extLst>
      <p:ext uri="{BB962C8B-B14F-4D97-AF65-F5344CB8AC3E}">
        <p14:creationId xmlns:p14="http://schemas.microsoft.com/office/powerpoint/2010/main" val="2913473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0" y="916169"/>
            <a:ext cx="9144000" cy="5681183"/>
          </a:xfrm>
          <a:prstGeom prst="rect">
            <a:avLst/>
          </a:prstGeom>
        </p:spPr>
      </p:pic>
    </p:spTree>
    <p:extLst>
      <p:ext uri="{BB962C8B-B14F-4D97-AF65-F5344CB8AC3E}">
        <p14:creationId xmlns:p14="http://schemas.microsoft.com/office/powerpoint/2010/main" val="3844029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652934"/>
          </a:xfrm>
        </p:spPr>
        <p:txBody>
          <a:bodyPr/>
          <a:lstStyle/>
          <a:p>
            <a:r>
              <a:rPr lang="en-US" dirty="0" smtClean="0"/>
              <a:t>What do those in business think of each other?</a:t>
            </a:r>
            <a:endParaRPr lang="en-US" dirty="0"/>
          </a:p>
        </p:txBody>
      </p:sp>
      <p:pic>
        <p:nvPicPr>
          <p:cNvPr id="7" name="Content Placeholder 6"/>
          <p:cNvPicPr>
            <a:picLocks noGrp="1" noChangeAspect="1"/>
          </p:cNvPicPr>
          <p:nvPr>
            <p:ph sz="half" idx="1"/>
          </p:nvPr>
        </p:nvPicPr>
        <p:blipFill>
          <a:blip r:embed="rId2"/>
          <a:srcRect l="2628" r="2628"/>
          <a:stretch>
            <a:fillRect/>
          </a:stretch>
        </p:blipFill>
        <p:spPr>
          <a:xfrm>
            <a:off x="1115616" y="1323388"/>
            <a:ext cx="5040560" cy="5648836"/>
          </a:xfrm>
        </p:spPr>
      </p:pic>
      <p:sp>
        <p:nvSpPr>
          <p:cNvPr id="3" name="Rectangle 2"/>
          <p:cNvSpPr/>
          <p:nvPr/>
        </p:nvSpPr>
        <p:spPr>
          <a:xfrm>
            <a:off x="6588224" y="6165304"/>
            <a:ext cx="2439790" cy="369332"/>
          </a:xfrm>
          <a:prstGeom prst="rect">
            <a:avLst/>
          </a:prstGeom>
        </p:spPr>
        <p:txBody>
          <a:bodyPr wrap="none">
            <a:spAutoFit/>
          </a:bodyPr>
          <a:lstStyle/>
          <a:p>
            <a:r>
              <a:rPr lang="en-US" dirty="0"/>
              <a:t>Bribe Payers </a:t>
            </a:r>
            <a:r>
              <a:rPr lang="en-US" dirty="0" smtClean="0"/>
              <a:t>Index 2011</a:t>
            </a:r>
            <a:endParaRPr lang="en-US" dirty="0"/>
          </a:p>
        </p:txBody>
      </p:sp>
    </p:spTree>
    <p:extLst>
      <p:ext uri="{BB962C8B-B14F-4D97-AF65-F5344CB8AC3E}">
        <p14:creationId xmlns:p14="http://schemas.microsoft.com/office/powerpoint/2010/main" val="4105247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DV_COPYRIGHT" val="TRUE"/>
</p:tagLst>
</file>

<file path=ppt/theme/theme1.xml><?xml version="1.0" encoding="utf-8"?>
<a:theme xmlns:a="http://schemas.openxmlformats.org/drawingml/2006/main" name="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 template</Template>
  <TotalTime>8174</TotalTime>
  <Words>1947</Words>
  <Application>Microsoft Office PowerPoint</Application>
  <PresentationFormat>On-screen Show (4:3)</PresentationFormat>
  <Paragraphs>238</Paragraphs>
  <Slides>31</Slides>
  <Notes>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Presentation template</vt:lpstr>
      <vt:lpstr>Presentation to the IESBA</vt:lpstr>
      <vt:lpstr>PowerPoint Presentation</vt:lpstr>
      <vt:lpstr>Transparency International</vt:lpstr>
      <vt:lpstr>Corruption and Bribery</vt:lpstr>
      <vt:lpstr>PowerPoint Presentation</vt:lpstr>
      <vt:lpstr>Corruption is a Global Problem</vt:lpstr>
      <vt:lpstr>PowerPoint Presentation</vt:lpstr>
      <vt:lpstr>PowerPoint Presentation</vt:lpstr>
      <vt:lpstr>What do those in business think of each other?</vt:lpstr>
      <vt:lpstr>PowerPoint Presentation</vt:lpstr>
      <vt:lpstr>Corruption links to many other ethical issues…</vt:lpstr>
      <vt:lpstr> The tightening net</vt:lpstr>
      <vt:lpstr>Legislation and Regulation increasing</vt:lpstr>
      <vt:lpstr>UNCAC Anti-corruption Laws</vt:lpstr>
      <vt:lpstr>Common features of anti-bribery laws</vt:lpstr>
      <vt:lpstr>Managing Risks </vt:lpstr>
      <vt:lpstr>Adequate Procedures</vt:lpstr>
      <vt:lpstr>Risks</vt:lpstr>
      <vt:lpstr>The Challenge of for accountants</vt:lpstr>
      <vt:lpstr>Inducements: when does a gift become a liability?</vt:lpstr>
      <vt:lpstr>The Role of Accountants relating to Corruption</vt:lpstr>
      <vt:lpstr>What can Accountants do?</vt:lpstr>
      <vt:lpstr>PowerPoint Presentation</vt:lpstr>
      <vt:lpstr>Transparency International Resources</vt:lpstr>
      <vt:lpstr>PowerPoint Presentation</vt:lpstr>
      <vt:lpstr>Extra slides</vt:lpstr>
      <vt:lpstr>Some illustrative case studies</vt:lpstr>
      <vt:lpstr>Case Study 1</vt:lpstr>
      <vt:lpstr>Case Study 2</vt:lpstr>
      <vt:lpstr>Case Study 3</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Zechner</dc:creator>
  <cp:lastModifiedBy>Room Book</cp:lastModifiedBy>
  <cp:revision>95</cp:revision>
  <dcterms:created xsi:type="dcterms:W3CDTF">2012-02-15T23:31:58Z</dcterms:created>
  <dcterms:modified xsi:type="dcterms:W3CDTF">2015-01-13T07:36:41Z</dcterms:modified>
</cp:coreProperties>
</file>