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ags/tag1.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notesSlides/notesSlide10.xml" ContentType="application/vnd.openxmlformats-officedocument.presentationml.notesSlide+xml"/>
  <Override PartName="/ppt/tags/tag14.xml" ContentType="application/vnd.openxmlformats-officedocument.presentationml.tags+xml"/>
  <Override PartName="/ppt/tags/tag15.xml" ContentType="application/vnd.openxmlformats-officedocument.presentationml.tags+xml"/>
  <Override PartName="/ppt/notesSlides/notesSlide11.xml" ContentType="application/vnd.openxmlformats-officedocument.presentationml.notesSlide+xml"/>
  <Override PartName="/ppt/tags/tag16.xml" ContentType="application/vnd.openxmlformats-officedocument.presentationml.tags+xml"/>
  <Override PartName="/ppt/tags/tag17.xml" ContentType="application/vnd.openxmlformats-officedocument.presentationml.tags+xml"/>
  <Override PartName="/ppt/notesSlides/notesSlide12.xml" ContentType="application/vnd.openxmlformats-officedocument.presentationml.notesSlide+xml"/>
  <Override PartName="/ppt/tags/tag18.xml" ContentType="application/vnd.openxmlformats-officedocument.presentationml.tags+xml"/>
  <Override PartName="/ppt/tags/tag19.xml" ContentType="application/vnd.openxmlformats-officedocument.presentationml.tags+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tags/tag20.xml" ContentType="application/vnd.openxmlformats-officedocument.presentationml.tags+xml"/>
  <Override PartName="/ppt/tags/tag21.xml" ContentType="application/vnd.openxmlformats-officedocument.presentationml.tags+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tags/tag26.xml" ContentType="application/vnd.openxmlformats-officedocument.presentationml.tags+xml"/>
  <Override PartName="/ppt/tags/tag27.xml" ContentType="application/vnd.openxmlformats-officedocument.presentationml.tags+xml"/>
  <Override PartName="/ppt/notesSlides/notesSlide29.xml" ContentType="application/vnd.openxmlformats-officedocument.presentationml.notesSlide+xml"/>
  <Override PartName="/ppt/notesSlides/notesSlide3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726" r:id="rId1"/>
  </p:sldMasterIdLst>
  <p:notesMasterIdLst>
    <p:notesMasterId r:id="rId32"/>
  </p:notesMasterIdLst>
  <p:handoutMasterIdLst>
    <p:handoutMasterId r:id="rId33"/>
  </p:handoutMasterIdLst>
  <p:sldIdLst>
    <p:sldId id="267" r:id="rId2"/>
    <p:sldId id="270" r:id="rId3"/>
    <p:sldId id="303" r:id="rId4"/>
    <p:sldId id="276" r:id="rId5"/>
    <p:sldId id="277" r:id="rId6"/>
    <p:sldId id="278" r:id="rId7"/>
    <p:sldId id="304" r:id="rId8"/>
    <p:sldId id="280" r:id="rId9"/>
    <p:sldId id="281" r:id="rId10"/>
    <p:sldId id="282" r:id="rId11"/>
    <p:sldId id="309" r:id="rId12"/>
    <p:sldId id="310" r:id="rId13"/>
    <p:sldId id="311" r:id="rId14"/>
    <p:sldId id="285" r:id="rId15"/>
    <p:sldId id="314" r:id="rId16"/>
    <p:sldId id="315" r:id="rId17"/>
    <p:sldId id="316" r:id="rId18"/>
    <p:sldId id="317" r:id="rId19"/>
    <p:sldId id="318" r:id="rId20"/>
    <p:sldId id="319" r:id="rId21"/>
    <p:sldId id="320" r:id="rId22"/>
    <p:sldId id="321" r:id="rId23"/>
    <p:sldId id="287" r:id="rId24"/>
    <p:sldId id="288" r:id="rId25"/>
    <p:sldId id="302" r:id="rId26"/>
    <p:sldId id="322" r:id="rId27"/>
    <p:sldId id="323" r:id="rId28"/>
    <p:sldId id="324" r:id="rId29"/>
    <p:sldId id="291" r:id="rId30"/>
    <p:sldId id="305" r:id="rId31"/>
  </p:sldIdLst>
  <p:sldSz cx="9144000" cy="5143500" type="screen16x9"/>
  <p:notesSz cx="6811963" cy="9942513"/>
  <p:defaultTextStyle>
    <a:defPPr>
      <a:defRPr lang="en-US"/>
    </a:defPPr>
    <a:lvl1pPr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1pPr>
    <a:lvl2pPr marL="4572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2pPr>
    <a:lvl3pPr marL="9144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3pPr>
    <a:lvl4pPr marL="13716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4pPr>
    <a:lvl5pPr marL="18288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5pPr>
    <a:lvl6pPr marL="2286000" algn="l" defTabSz="457200" rtl="0" eaLnBrk="1" latinLnBrk="0" hangingPunct="1">
      <a:defRPr sz="2400" kern="1200">
        <a:solidFill>
          <a:schemeClr val="tx1"/>
        </a:solidFill>
        <a:latin typeface="Arial" charset="0"/>
        <a:ea typeface="ヒラギノ角ゴ Pro W3" charset="0"/>
        <a:cs typeface="ヒラギノ角ゴ Pro W3" charset="0"/>
      </a:defRPr>
    </a:lvl6pPr>
    <a:lvl7pPr marL="2743200" algn="l" defTabSz="457200" rtl="0" eaLnBrk="1" latinLnBrk="0" hangingPunct="1">
      <a:defRPr sz="2400" kern="1200">
        <a:solidFill>
          <a:schemeClr val="tx1"/>
        </a:solidFill>
        <a:latin typeface="Arial" charset="0"/>
        <a:ea typeface="ヒラギノ角ゴ Pro W3" charset="0"/>
        <a:cs typeface="ヒラギノ角ゴ Pro W3" charset="0"/>
      </a:defRPr>
    </a:lvl7pPr>
    <a:lvl8pPr marL="3200400" algn="l" defTabSz="457200" rtl="0" eaLnBrk="1" latinLnBrk="0" hangingPunct="1">
      <a:defRPr sz="2400" kern="1200">
        <a:solidFill>
          <a:schemeClr val="tx1"/>
        </a:solidFill>
        <a:latin typeface="Arial" charset="0"/>
        <a:ea typeface="ヒラギノ角ゴ Pro W3" charset="0"/>
        <a:cs typeface="ヒラギノ角ゴ Pro W3" charset="0"/>
      </a:defRPr>
    </a:lvl8pPr>
    <a:lvl9pPr marL="3657600" algn="l" defTabSz="457200" rtl="0" eaLnBrk="1" latinLnBrk="0" hangingPunct="1">
      <a:defRPr sz="2400" kern="1200">
        <a:solidFill>
          <a:schemeClr val="tx1"/>
        </a:solidFill>
        <a:latin typeface="Arial" charset="0"/>
        <a:ea typeface="ヒラギノ角ゴ Pro W3" charset="0"/>
        <a:cs typeface="ヒラギノ角ゴ Pro W3" charset="0"/>
      </a:defRPr>
    </a:lvl9pPr>
  </p:defaultTextStyle>
  <p:extLst>
    <p:ext uri="{EFAFB233-063F-42B5-8137-9DF3F51BA10A}">
      <p15:sldGuideLst xmlns:p15="http://schemas.microsoft.com/office/powerpoint/2012/main">
        <p15:guide id="1" orient="horz" pos="1493">
          <p15:clr>
            <a:srgbClr val="A4A3A4"/>
          </p15:clr>
        </p15:guide>
        <p15:guide id="2" orient="horz" pos="295">
          <p15:clr>
            <a:srgbClr val="A4A3A4"/>
          </p15:clr>
        </p15:guide>
        <p15:guide id="3" orient="horz" pos="850">
          <p15:clr>
            <a:srgbClr val="A4A3A4"/>
          </p15:clr>
        </p15:guide>
        <p15:guide id="4" orient="horz" pos="2784">
          <p15:clr>
            <a:srgbClr val="A4A3A4"/>
          </p15:clr>
        </p15:guide>
        <p15:guide id="5"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2A9D9"/>
    <a:srgbClr val="168136"/>
    <a:srgbClr val="013C80"/>
    <a:srgbClr val="295398"/>
    <a:srgbClr val="2D8EC2"/>
    <a:srgbClr val="1A276D"/>
    <a:srgbClr val="68B133"/>
    <a:srgbClr val="D53D20"/>
    <a:srgbClr val="D56229"/>
    <a:srgbClr val="E58D23"/>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00" autoAdjust="0"/>
    <p:restoredTop sz="85935" autoAdjust="0"/>
  </p:normalViewPr>
  <p:slideViewPr>
    <p:cSldViewPr showGuides="1">
      <p:cViewPr varScale="1">
        <p:scale>
          <a:sx n="79" d="100"/>
          <a:sy n="79" d="100"/>
        </p:scale>
        <p:origin x="946" y="67"/>
      </p:cViewPr>
      <p:guideLst>
        <p:guide orient="horz" pos="1493"/>
        <p:guide orient="horz" pos="295"/>
        <p:guide orient="horz" pos="850"/>
        <p:guide orient="horz" pos="2784"/>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NULL"/></Relationships>
</file>

<file path=ppt/drawings/_rels/vmlDrawing2.vml.rels><?xml version="1.0" encoding="UTF-8" standalone="yes"?>
<Relationships xmlns="http://schemas.openxmlformats.org/package/2006/relationships"><Relationship Id="rId1" Type="http://schemas.openxmlformats.org/officeDocument/2006/relationships/image" Target="NULL"/></Relationships>
</file>

<file path=ppt/drawings/_rels/vmlDrawing3.vml.rels><?xml version="1.0" encoding="UTF-8" standalone="yes"?>
<Relationships xmlns="http://schemas.openxmlformats.org/package/2006/relationships"><Relationship Id="rId1" Type="http://schemas.openxmlformats.org/officeDocument/2006/relationships/image" Target="NULL"/></Relationships>
</file>

<file path=ppt/drawings/_rels/vmlDrawing4.vml.rels><?xml version="1.0" encoding="UTF-8" standalone="yes"?>
<Relationships xmlns="http://schemas.openxmlformats.org/package/2006/relationships"><Relationship Id="rId1" Type="http://schemas.openxmlformats.org/officeDocument/2006/relationships/image" Target="NULL"/></Relationships>
</file>

<file path=ppt/drawings/_rels/vmlDrawing5.vml.rels><?xml version="1.0" encoding="UTF-8" standalone="yes"?>
<Relationships xmlns="http://schemas.openxmlformats.org/package/2006/relationships"><Relationship Id="rId1" Type="http://schemas.openxmlformats.org/officeDocument/2006/relationships/image" Target="../media/image5.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51851" cy="498852"/>
          </a:xfrm>
          <a:prstGeom prst="rect">
            <a:avLst/>
          </a:prstGeom>
        </p:spPr>
        <p:txBody>
          <a:bodyPr vert="horz" lIns="91440" tIns="45720" rIns="91440" bIns="45720" rtlCol="0"/>
          <a:lstStyle>
            <a:lvl1pPr algn="l">
              <a:defRPr sz="1200"/>
            </a:lvl1pPr>
          </a:lstStyle>
          <a:p>
            <a:endParaRPr lang="nl-BE"/>
          </a:p>
        </p:txBody>
      </p:sp>
      <p:sp>
        <p:nvSpPr>
          <p:cNvPr id="3" name="Date Placeholder 2"/>
          <p:cNvSpPr>
            <a:spLocks noGrp="1"/>
          </p:cNvSpPr>
          <p:nvPr>
            <p:ph type="dt" sz="quarter" idx="1"/>
          </p:nvPr>
        </p:nvSpPr>
        <p:spPr>
          <a:xfrm>
            <a:off x="3858536" y="0"/>
            <a:ext cx="2951851" cy="498852"/>
          </a:xfrm>
          <a:prstGeom prst="rect">
            <a:avLst/>
          </a:prstGeom>
        </p:spPr>
        <p:txBody>
          <a:bodyPr vert="horz" lIns="91440" tIns="45720" rIns="91440" bIns="45720" rtlCol="0"/>
          <a:lstStyle>
            <a:lvl1pPr algn="r">
              <a:defRPr sz="1200"/>
            </a:lvl1pPr>
          </a:lstStyle>
          <a:p>
            <a:fld id="{79668080-4C99-4C2D-B40F-DE8A45183651}" type="datetimeFigureOut">
              <a:rPr lang="nl-BE" smtClean="0"/>
              <a:t>19/12/2014</a:t>
            </a:fld>
            <a:endParaRPr lang="nl-BE"/>
          </a:p>
        </p:txBody>
      </p:sp>
      <p:sp>
        <p:nvSpPr>
          <p:cNvPr id="4" name="Footer Placeholder 3"/>
          <p:cNvSpPr>
            <a:spLocks noGrp="1"/>
          </p:cNvSpPr>
          <p:nvPr>
            <p:ph type="ftr" sz="quarter" idx="2"/>
          </p:nvPr>
        </p:nvSpPr>
        <p:spPr>
          <a:xfrm>
            <a:off x="0" y="9443662"/>
            <a:ext cx="2951851" cy="498851"/>
          </a:xfrm>
          <a:prstGeom prst="rect">
            <a:avLst/>
          </a:prstGeom>
        </p:spPr>
        <p:txBody>
          <a:bodyPr vert="horz" lIns="91440" tIns="45720" rIns="91440" bIns="45720" rtlCol="0" anchor="b"/>
          <a:lstStyle>
            <a:lvl1pPr algn="l">
              <a:defRPr sz="1200"/>
            </a:lvl1pPr>
          </a:lstStyle>
          <a:p>
            <a:endParaRPr lang="nl-BE"/>
          </a:p>
        </p:txBody>
      </p:sp>
      <p:sp>
        <p:nvSpPr>
          <p:cNvPr id="5" name="Slide Number Placeholder 4"/>
          <p:cNvSpPr>
            <a:spLocks noGrp="1"/>
          </p:cNvSpPr>
          <p:nvPr>
            <p:ph type="sldNum" sz="quarter" idx="3"/>
          </p:nvPr>
        </p:nvSpPr>
        <p:spPr>
          <a:xfrm>
            <a:off x="3858536" y="9443662"/>
            <a:ext cx="2951851" cy="498851"/>
          </a:xfrm>
          <a:prstGeom prst="rect">
            <a:avLst/>
          </a:prstGeom>
        </p:spPr>
        <p:txBody>
          <a:bodyPr vert="horz" lIns="91440" tIns="45720" rIns="91440" bIns="45720" rtlCol="0" anchor="b"/>
          <a:lstStyle>
            <a:lvl1pPr algn="r">
              <a:defRPr sz="1200"/>
            </a:lvl1pPr>
          </a:lstStyle>
          <a:p>
            <a:fld id="{5D1E379D-8CC8-423C-9EEC-76D8BB0AABB5}" type="slidenum">
              <a:rPr lang="nl-BE" smtClean="0"/>
              <a:t>‹#›</a:t>
            </a:fld>
            <a:endParaRPr lang="nl-BE"/>
          </a:p>
        </p:txBody>
      </p:sp>
    </p:spTree>
    <p:extLst>
      <p:ext uri="{BB962C8B-B14F-4D97-AF65-F5344CB8AC3E}">
        <p14:creationId xmlns:p14="http://schemas.microsoft.com/office/powerpoint/2010/main" val="337424890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51851" cy="497126"/>
          </a:xfrm>
          <a:prstGeom prst="rect">
            <a:avLst/>
          </a:prstGeom>
        </p:spPr>
        <p:txBody>
          <a:bodyPr vert="horz" lIns="91440" tIns="45720" rIns="91440" bIns="45720" rtlCol="0"/>
          <a:lstStyle>
            <a:lvl1pPr algn="l">
              <a:defRPr sz="1200">
                <a:ea typeface="ヒラギノ角ゴ Pro W3" charset="-128"/>
                <a:cs typeface="ヒラギノ角ゴ Pro W3" charset="-128"/>
              </a:defRPr>
            </a:lvl1pPr>
          </a:lstStyle>
          <a:p>
            <a:pPr>
              <a:defRPr/>
            </a:pPr>
            <a:endParaRPr lang="en-US"/>
          </a:p>
        </p:txBody>
      </p:sp>
      <p:sp>
        <p:nvSpPr>
          <p:cNvPr id="3" name="Date Placeholder 2"/>
          <p:cNvSpPr>
            <a:spLocks noGrp="1"/>
          </p:cNvSpPr>
          <p:nvPr>
            <p:ph type="dt" idx="1"/>
          </p:nvPr>
        </p:nvSpPr>
        <p:spPr>
          <a:xfrm>
            <a:off x="3858536" y="0"/>
            <a:ext cx="2951851" cy="497126"/>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pPr>
              <a:defRPr/>
            </a:pPr>
            <a:fld id="{B12CF44F-EFC8-E748-80EB-4ED396B872D8}" type="datetime1">
              <a:rPr lang="en-US"/>
              <a:pPr>
                <a:defRPr/>
              </a:pPr>
              <a:t>12/19/2014</a:t>
            </a:fld>
            <a:endParaRPr lang="en-US"/>
          </a:p>
        </p:txBody>
      </p:sp>
      <p:sp>
        <p:nvSpPr>
          <p:cNvPr id="4" name="Slide Image Placeholder 3"/>
          <p:cNvSpPr>
            <a:spLocks noGrp="1" noRot="1" noChangeAspect="1"/>
          </p:cNvSpPr>
          <p:nvPr>
            <p:ph type="sldImg" idx="2"/>
          </p:nvPr>
        </p:nvSpPr>
        <p:spPr>
          <a:xfrm>
            <a:off x="93663" y="746125"/>
            <a:ext cx="6624637" cy="372745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1197" y="4722694"/>
            <a:ext cx="5449570" cy="4474131"/>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9443662"/>
            <a:ext cx="2951851" cy="497126"/>
          </a:xfrm>
          <a:prstGeom prst="rect">
            <a:avLst/>
          </a:prstGeom>
        </p:spPr>
        <p:txBody>
          <a:bodyPr vert="horz" lIns="91440" tIns="45720" rIns="91440" bIns="45720" rtlCol="0" anchor="b"/>
          <a:lstStyle>
            <a:lvl1pPr algn="l">
              <a:defRPr sz="1200">
                <a:ea typeface="ヒラギノ角ゴ Pro W3" charset="-128"/>
                <a:cs typeface="ヒラギノ角ゴ Pro W3" charset="-128"/>
              </a:defRPr>
            </a:lvl1pPr>
          </a:lstStyle>
          <a:p>
            <a:pPr>
              <a:defRPr/>
            </a:pPr>
            <a:endParaRPr lang="en-US"/>
          </a:p>
        </p:txBody>
      </p:sp>
      <p:sp>
        <p:nvSpPr>
          <p:cNvPr id="7" name="Slide Number Placeholder 6"/>
          <p:cNvSpPr>
            <a:spLocks noGrp="1"/>
          </p:cNvSpPr>
          <p:nvPr>
            <p:ph type="sldNum" sz="quarter" idx="5"/>
          </p:nvPr>
        </p:nvSpPr>
        <p:spPr>
          <a:xfrm>
            <a:off x="3858536" y="9443662"/>
            <a:ext cx="2951851" cy="497126"/>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pPr>
              <a:defRPr/>
            </a:pPr>
            <a:fld id="{F177551F-2C26-5D4E-AA97-F437309E4641}" type="slidenum">
              <a:rPr lang="en-US"/>
              <a:pPr>
                <a:defRPr/>
              </a:pPr>
              <a:t>‹#›</a:t>
            </a:fld>
            <a:endParaRPr lang="en-US"/>
          </a:p>
        </p:txBody>
      </p:sp>
    </p:spTree>
    <p:extLst>
      <p:ext uri="{BB962C8B-B14F-4D97-AF65-F5344CB8AC3E}">
        <p14:creationId xmlns:p14="http://schemas.microsoft.com/office/powerpoint/2010/main" val="4085557598"/>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ＭＳ Ｐゴシック" charset="-128"/>
        <a:cs typeface="ＭＳ Ｐゴシック" charset="-128"/>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177551F-2C26-5D4E-AA97-F437309E4641}" type="slidenum">
              <a:rPr lang="en-US" smtClean="0"/>
              <a:pPr>
                <a:defRPr/>
              </a:pPr>
              <a:t>1</a:t>
            </a:fld>
            <a:endParaRPr lang="en-US"/>
          </a:p>
        </p:txBody>
      </p:sp>
    </p:spTree>
    <p:extLst>
      <p:ext uri="{BB962C8B-B14F-4D97-AF65-F5344CB8AC3E}">
        <p14:creationId xmlns:p14="http://schemas.microsoft.com/office/powerpoint/2010/main" val="300319381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177551F-2C26-5D4E-AA97-F437309E4641}" type="slidenum">
              <a:rPr lang="en-US" smtClean="0"/>
              <a:pPr>
                <a:defRPr/>
              </a:pPr>
              <a:t>10</a:t>
            </a:fld>
            <a:endParaRPr lang="en-US"/>
          </a:p>
        </p:txBody>
      </p:sp>
    </p:spTree>
    <p:extLst>
      <p:ext uri="{BB962C8B-B14F-4D97-AF65-F5344CB8AC3E}">
        <p14:creationId xmlns:p14="http://schemas.microsoft.com/office/powerpoint/2010/main" val="212488923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985294" y="3518752"/>
            <a:ext cx="7905188" cy="200792"/>
          </a:xfrm>
        </p:spPr>
        <p:txBody>
          <a:bodyPr>
            <a:normAutofit fontScale="70000" lnSpcReduction="20000"/>
          </a:bodyPr>
          <a:lstStyle/>
          <a:p>
            <a:endParaRPr lang="en-US" dirty="0"/>
          </a:p>
        </p:txBody>
      </p:sp>
      <p:sp>
        <p:nvSpPr>
          <p:cNvPr id="4" name="Slide Number Placeholder 3"/>
          <p:cNvSpPr>
            <a:spLocks noGrp="1"/>
          </p:cNvSpPr>
          <p:nvPr>
            <p:ph type="sldNum" sz="quarter" idx="10"/>
          </p:nvPr>
        </p:nvSpPr>
        <p:spPr/>
        <p:txBody>
          <a:bodyPr/>
          <a:lstStyle/>
          <a:p>
            <a:pPr>
              <a:defRPr/>
            </a:pPr>
            <a:fld id="{DB19E439-0A36-4389-B1D4-036D35E9F4EA}" type="slidenum">
              <a:rPr lang="en-US" smtClean="0">
                <a:solidFill>
                  <a:prstClr val="black"/>
                </a:solidFill>
              </a:rPr>
              <a:pPr>
                <a:defRPr/>
              </a:pPr>
              <a:t>11</a:t>
            </a:fld>
            <a:endParaRPr lang="en-US" dirty="0">
              <a:solidFill>
                <a:prstClr val="black"/>
              </a:solidFill>
            </a:endParaRPr>
          </a:p>
        </p:txBody>
      </p:sp>
    </p:spTree>
    <p:extLst>
      <p:ext uri="{BB962C8B-B14F-4D97-AF65-F5344CB8AC3E}">
        <p14:creationId xmlns:p14="http://schemas.microsoft.com/office/powerpoint/2010/main" val="36653012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985294" y="3518752"/>
            <a:ext cx="7905188" cy="200792"/>
          </a:xfrm>
        </p:spPr>
        <p:txBody>
          <a:bodyPr>
            <a:normAutofit fontScale="25000" lnSpcReduction="20000"/>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en-US" dirty="0" smtClean="0"/>
              <a:t>FAQ:</a:t>
            </a:r>
            <a:r>
              <a:rPr lang="en-US" baseline="0" dirty="0" smtClean="0"/>
              <a:t> </a:t>
            </a:r>
            <a:r>
              <a:rPr lang="en-US" sz="1200" b="0" i="0" u="none" strike="noStrike" kern="1200" baseline="0" dirty="0" smtClean="0">
                <a:solidFill>
                  <a:schemeClr val="tx1"/>
                </a:solidFill>
                <a:latin typeface="+mn-lt"/>
                <a:ea typeface="ＭＳ Ｐゴシック" charset="-128"/>
                <a:cs typeface="ＭＳ Ｐゴシック" charset="-128"/>
              </a:rPr>
              <a:t>The term "</a:t>
            </a:r>
            <a:r>
              <a:rPr lang="en-US" sz="1200" b="0" i="1" u="none" strike="noStrike" kern="1200" baseline="0" dirty="0" smtClean="0">
                <a:solidFill>
                  <a:schemeClr val="tx1"/>
                </a:solidFill>
                <a:latin typeface="+mn-lt"/>
                <a:ea typeface="ＭＳ Ｐゴシック" charset="-128"/>
                <a:cs typeface="ＭＳ Ｐゴシック" charset="-128"/>
              </a:rPr>
              <a:t>parent undertaking</a:t>
            </a:r>
            <a:r>
              <a:rPr lang="en-US" sz="1200" b="0" i="0" u="none" strike="noStrike" kern="1200" baseline="0" dirty="0" smtClean="0">
                <a:solidFill>
                  <a:schemeClr val="tx1"/>
                </a:solidFill>
                <a:latin typeface="+mn-lt"/>
                <a:ea typeface="ＭＳ Ｐゴシック" charset="-128"/>
                <a:cs typeface="ＭＳ Ｐゴシック" charset="-128"/>
              </a:rPr>
              <a:t>" is defined in point (9) of Article 2 of the Accounting Directive 2013/43/EU as an undertaking which controls one or more subsidiary undertakings. </a:t>
            </a:r>
            <a:r>
              <a:rPr lang="en-US" sz="1200" b="0" i="0" u="none" strike="noStrike" kern="1200" baseline="0" dirty="0" smtClean="0">
                <a:solidFill>
                  <a:schemeClr val="tx1"/>
                </a:solidFill>
                <a:latin typeface="+mn-lt"/>
                <a:ea typeface="ＭＳ Ｐゴシック" charset="-128"/>
              </a:rPr>
              <a:t>FAQ: </a:t>
            </a:r>
            <a:r>
              <a:rPr lang="en-US" sz="1200" b="0" i="0" u="none" strike="noStrike" kern="1200" baseline="0" dirty="0" smtClean="0">
                <a:solidFill>
                  <a:schemeClr val="tx1"/>
                </a:solidFill>
                <a:latin typeface="+mn-lt"/>
                <a:ea typeface="ＭＳ Ｐゴシック" charset="-128"/>
                <a:cs typeface="ＭＳ Ｐゴシック" charset="-128"/>
              </a:rPr>
              <a:t>The term "</a:t>
            </a:r>
            <a:r>
              <a:rPr lang="en-US" sz="1200" b="0" i="1" u="none" strike="noStrike" kern="1200" baseline="0" dirty="0" smtClean="0">
                <a:solidFill>
                  <a:schemeClr val="tx1"/>
                </a:solidFill>
                <a:latin typeface="+mn-lt"/>
                <a:ea typeface="ＭＳ Ｐゴシック" charset="-128"/>
                <a:cs typeface="ＭＳ Ｐゴシック" charset="-128"/>
              </a:rPr>
              <a:t>controlled undertaking</a:t>
            </a:r>
            <a:r>
              <a:rPr lang="en-US" sz="1200" b="0" i="0" u="none" strike="noStrike" kern="1200" baseline="0" dirty="0" smtClean="0">
                <a:solidFill>
                  <a:schemeClr val="tx1"/>
                </a:solidFill>
                <a:latin typeface="+mn-lt"/>
                <a:ea typeface="ＭＳ Ｐゴシック" charset="-128"/>
                <a:cs typeface="ＭＳ Ｐゴシック" charset="-128"/>
              </a:rPr>
              <a:t>" is defined in point (f) of Article 2(1) of the Transparency Directive 2004/109/EC as any undertaking (</a:t>
            </a:r>
            <a:r>
              <a:rPr lang="en-US" sz="1200" b="0" i="0" u="none" strike="noStrike" kern="1200" baseline="0" dirty="0" err="1" smtClean="0">
                <a:solidFill>
                  <a:schemeClr val="tx1"/>
                </a:solidFill>
                <a:latin typeface="+mn-lt"/>
                <a:ea typeface="ＭＳ Ｐゴシック" charset="-128"/>
                <a:cs typeface="ＭＳ Ｐゴシック" charset="-128"/>
              </a:rPr>
              <a:t>i</a:t>
            </a:r>
            <a:r>
              <a:rPr lang="en-US" sz="1200" b="0" i="0" u="none" strike="noStrike" kern="1200" baseline="0" dirty="0" smtClean="0">
                <a:solidFill>
                  <a:schemeClr val="tx1"/>
                </a:solidFill>
                <a:latin typeface="+mn-lt"/>
                <a:ea typeface="ＭＳ Ｐゴシック" charset="-128"/>
                <a:cs typeface="ＭＳ Ｐゴシック" charset="-128"/>
              </a:rPr>
              <a:t>) in which a natural person or legal entity has a majority of the voting rights; or (ii) of which a natural person or legal entity has the right to appoint or remove a majority of the members of the administrative, management or supervisory body and is at the same time a shareholder in, or member of, the undertaking in question; or (iii) of which a natural person or legal entity is a shareholder or member and alone controls a majority of the shareholders' or members' voting rights, respectively, pursuant to an agreement entered into with other shareholders or members of the undertaking in question; or (iv) over which a natural person or legal entity has the power to exercise, or actually exercises, dominant influence or control.</a:t>
            </a:r>
            <a:endParaRPr lang="en-US" dirty="0" smtClean="0"/>
          </a:p>
          <a:p>
            <a:endParaRPr lang="en-US" dirty="0"/>
          </a:p>
        </p:txBody>
      </p:sp>
      <p:sp>
        <p:nvSpPr>
          <p:cNvPr id="4" name="Slide Number Placeholder 3"/>
          <p:cNvSpPr>
            <a:spLocks noGrp="1"/>
          </p:cNvSpPr>
          <p:nvPr>
            <p:ph type="sldNum" sz="quarter" idx="10"/>
          </p:nvPr>
        </p:nvSpPr>
        <p:spPr/>
        <p:txBody>
          <a:bodyPr/>
          <a:lstStyle/>
          <a:p>
            <a:pPr>
              <a:defRPr/>
            </a:pPr>
            <a:fld id="{DB19E439-0A36-4389-B1D4-036D35E9F4EA}" type="slidenum">
              <a:rPr lang="en-US" smtClean="0">
                <a:solidFill>
                  <a:prstClr val="black"/>
                </a:solidFill>
              </a:rPr>
              <a:pPr>
                <a:defRPr/>
              </a:pPr>
              <a:t>12</a:t>
            </a:fld>
            <a:endParaRPr lang="en-US" dirty="0">
              <a:solidFill>
                <a:prstClr val="black"/>
              </a:solidFill>
            </a:endParaRPr>
          </a:p>
        </p:txBody>
      </p:sp>
    </p:spTree>
    <p:extLst>
      <p:ext uri="{BB962C8B-B14F-4D97-AF65-F5344CB8AC3E}">
        <p14:creationId xmlns:p14="http://schemas.microsoft.com/office/powerpoint/2010/main" val="99771639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985294" y="3518752"/>
            <a:ext cx="7905188" cy="200792"/>
          </a:xfrm>
        </p:spPr>
        <p:txBody>
          <a:bodyPr>
            <a:normAutofit fontScale="70000" lnSpcReduction="20000"/>
          </a:bodyPr>
          <a:lstStyle/>
          <a:p>
            <a:endParaRPr lang="en-US" dirty="0"/>
          </a:p>
        </p:txBody>
      </p:sp>
      <p:sp>
        <p:nvSpPr>
          <p:cNvPr id="4" name="Slide Number Placeholder 3"/>
          <p:cNvSpPr>
            <a:spLocks noGrp="1"/>
          </p:cNvSpPr>
          <p:nvPr>
            <p:ph type="sldNum" sz="quarter" idx="10"/>
          </p:nvPr>
        </p:nvSpPr>
        <p:spPr/>
        <p:txBody>
          <a:bodyPr/>
          <a:lstStyle/>
          <a:p>
            <a:pPr>
              <a:defRPr/>
            </a:pPr>
            <a:fld id="{DB19E439-0A36-4389-B1D4-036D35E9F4EA}" type="slidenum">
              <a:rPr lang="en-US" smtClean="0">
                <a:solidFill>
                  <a:prstClr val="black"/>
                </a:solidFill>
              </a:rPr>
              <a:pPr>
                <a:defRPr/>
              </a:pPr>
              <a:t>13</a:t>
            </a:fld>
            <a:endParaRPr lang="en-US" dirty="0">
              <a:solidFill>
                <a:prstClr val="black"/>
              </a:solidFill>
            </a:endParaRPr>
          </a:p>
        </p:txBody>
      </p:sp>
    </p:spTree>
    <p:extLst>
      <p:ext uri="{BB962C8B-B14F-4D97-AF65-F5344CB8AC3E}">
        <p14:creationId xmlns:p14="http://schemas.microsoft.com/office/powerpoint/2010/main" val="374729648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nl-BE" dirty="0" smtClean="0"/>
              <a:t>Recital, 9 : </a:t>
            </a:r>
            <a:r>
              <a:rPr lang="en-US" sz="1200" b="0" i="0" u="none" strike="noStrike" kern="1200" baseline="0" dirty="0" smtClean="0">
                <a:solidFill>
                  <a:schemeClr val="tx1"/>
                </a:solidFill>
                <a:latin typeface="+mn-lt"/>
                <a:ea typeface="ＭＳ Ｐゴシック" charset="-128"/>
                <a:cs typeface="ＭＳ Ｐゴシック" charset="-128"/>
              </a:rPr>
              <a:t>It should be possible for Member States to decide to allow the statutory auditors and the audit firms to provide certain tax and valuation services when such services are immaterial or have no direct effect, separately or in the aggregate, on the audited financial statements. Where such services involve aggressive tax planning, they should not be considered as immaterial. </a:t>
            </a:r>
            <a:endParaRPr lang="nl-BE" dirty="0" smtClean="0"/>
          </a:p>
        </p:txBody>
      </p:sp>
      <p:sp>
        <p:nvSpPr>
          <p:cNvPr id="4" name="Slide Number Placeholder 3"/>
          <p:cNvSpPr>
            <a:spLocks noGrp="1"/>
          </p:cNvSpPr>
          <p:nvPr>
            <p:ph type="sldNum" sz="quarter" idx="10"/>
          </p:nvPr>
        </p:nvSpPr>
        <p:spPr/>
        <p:txBody>
          <a:bodyPr/>
          <a:lstStyle/>
          <a:p>
            <a:pPr>
              <a:defRPr/>
            </a:pPr>
            <a:fld id="{F177551F-2C26-5D4E-AA97-F437309E4641}" type="slidenum">
              <a:rPr lang="en-US" smtClean="0"/>
              <a:pPr>
                <a:defRPr/>
              </a:pPr>
              <a:t>14</a:t>
            </a:fld>
            <a:endParaRPr lang="en-US"/>
          </a:p>
        </p:txBody>
      </p:sp>
    </p:spTree>
    <p:extLst>
      <p:ext uri="{BB962C8B-B14F-4D97-AF65-F5344CB8AC3E}">
        <p14:creationId xmlns:p14="http://schemas.microsoft.com/office/powerpoint/2010/main" val="117542902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BE" dirty="0" smtClean="0"/>
              <a:t>Recital 8: </a:t>
            </a:r>
            <a:r>
              <a:rPr lang="nl-BE" dirty="0" err="1" smtClean="0"/>
              <a:t>states</a:t>
            </a:r>
            <a:r>
              <a:rPr lang="nl-BE" dirty="0" smtClean="0"/>
              <a:t> </a:t>
            </a:r>
            <a:r>
              <a:rPr lang="nl-BE" dirty="0" err="1" smtClean="0"/>
              <a:t>that</a:t>
            </a:r>
            <a:r>
              <a:rPr lang="nl-BE" dirty="0" smtClean="0"/>
              <a:t> the type of services </a:t>
            </a:r>
            <a:r>
              <a:rPr lang="nl-BE" dirty="0" err="1" smtClean="0"/>
              <a:t>that</a:t>
            </a:r>
            <a:r>
              <a:rPr lang="nl-BE" dirty="0" smtClean="0"/>
              <a:t> </a:t>
            </a:r>
            <a:r>
              <a:rPr lang="nl-BE" dirty="0" err="1" smtClean="0"/>
              <a:t>might</a:t>
            </a:r>
            <a:r>
              <a:rPr lang="nl-BE" dirty="0" smtClean="0"/>
              <a:t> </a:t>
            </a:r>
            <a:r>
              <a:rPr lang="nl-BE" dirty="0" err="1" smtClean="0"/>
              <a:t>fall</a:t>
            </a:r>
            <a:r>
              <a:rPr lang="nl-BE" dirty="0" smtClean="0"/>
              <a:t> </a:t>
            </a:r>
            <a:r>
              <a:rPr lang="nl-BE" dirty="0" err="1" smtClean="0"/>
              <a:t>within</a:t>
            </a:r>
            <a:r>
              <a:rPr lang="nl-BE" dirty="0" smtClean="0"/>
              <a:t> ‘services </a:t>
            </a:r>
            <a:r>
              <a:rPr lang="nl-BE" dirty="0" err="1" smtClean="0"/>
              <a:t>that</a:t>
            </a:r>
            <a:r>
              <a:rPr lang="nl-BE" dirty="0" smtClean="0"/>
              <a:t> </a:t>
            </a:r>
            <a:r>
              <a:rPr lang="nl-BE" dirty="0" err="1" smtClean="0"/>
              <a:t>involve</a:t>
            </a:r>
            <a:r>
              <a:rPr lang="nl-BE" dirty="0" smtClean="0"/>
              <a:t> </a:t>
            </a:r>
            <a:r>
              <a:rPr lang="nl-BE" dirty="0" err="1" smtClean="0"/>
              <a:t>playing</a:t>
            </a:r>
            <a:r>
              <a:rPr lang="nl-BE" dirty="0" smtClean="0"/>
              <a:t> part in the management or </a:t>
            </a:r>
            <a:r>
              <a:rPr lang="nl-BE" dirty="0" err="1" smtClean="0"/>
              <a:t>decision</a:t>
            </a:r>
            <a:r>
              <a:rPr lang="nl-BE" dirty="0" smtClean="0"/>
              <a:t>-making</a:t>
            </a:r>
            <a:r>
              <a:rPr lang="nl-BE" baseline="0" dirty="0" smtClean="0"/>
              <a:t> of the </a:t>
            </a:r>
            <a:r>
              <a:rPr lang="nl-BE" baseline="0" dirty="0" err="1" smtClean="0"/>
              <a:t>audited</a:t>
            </a:r>
            <a:r>
              <a:rPr lang="nl-BE" baseline="0" dirty="0" smtClean="0"/>
              <a:t> </a:t>
            </a:r>
            <a:r>
              <a:rPr lang="nl-BE" baseline="0" dirty="0" err="1" smtClean="0"/>
              <a:t>entity</a:t>
            </a:r>
            <a:r>
              <a:rPr lang="nl-BE" baseline="0" dirty="0" smtClean="0"/>
              <a:t> </a:t>
            </a:r>
            <a:r>
              <a:rPr lang="nl-BE" baseline="0" dirty="0" err="1" smtClean="0"/>
              <a:t>include</a:t>
            </a:r>
            <a:r>
              <a:rPr lang="nl-BE" baseline="0" dirty="0" smtClean="0"/>
              <a:t> </a:t>
            </a:r>
            <a:r>
              <a:rPr lang="nl-BE" baseline="0" dirty="0" err="1" smtClean="0"/>
              <a:t>such</a:t>
            </a:r>
            <a:r>
              <a:rPr lang="nl-BE" baseline="0" dirty="0" smtClean="0"/>
              <a:t> </a:t>
            </a:r>
            <a:r>
              <a:rPr lang="nl-BE" baseline="0" dirty="0" err="1" smtClean="0"/>
              <a:t>things</a:t>
            </a:r>
            <a:r>
              <a:rPr lang="nl-BE" baseline="0" dirty="0" smtClean="0"/>
              <a:t> as: “</a:t>
            </a:r>
            <a:r>
              <a:rPr lang="nl-BE" baseline="0" dirty="0" err="1" smtClean="0"/>
              <a:t>working</a:t>
            </a:r>
            <a:r>
              <a:rPr lang="nl-BE" baseline="0" dirty="0" smtClean="0"/>
              <a:t> </a:t>
            </a:r>
            <a:r>
              <a:rPr lang="nl-BE" baseline="0" dirty="0" err="1" smtClean="0"/>
              <a:t>capital</a:t>
            </a:r>
            <a:r>
              <a:rPr lang="nl-BE" baseline="0" dirty="0" smtClean="0"/>
              <a:t> management, </a:t>
            </a:r>
            <a:r>
              <a:rPr lang="nl-BE" baseline="0" dirty="0" err="1" smtClean="0"/>
              <a:t>providing</a:t>
            </a:r>
            <a:r>
              <a:rPr lang="nl-BE" baseline="0" dirty="0" smtClean="0"/>
              <a:t> financial information, business </a:t>
            </a:r>
            <a:r>
              <a:rPr lang="nl-BE" baseline="0" dirty="0" err="1" smtClean="0"/>
              <a:t>process</a:t>
            </a:r>
            <a:r>
              <a:rPr lang="nl-BE" baseline="0" dirty="0" smtClean="0"/>
              <a:t> </a:t>
            </a:r>
            <a:r>
              <a:rPr lang="nl-BE" baseline="0" dirty="0" err="1" smtClean="0"/>
              <a:t>optimisation</a:t>
            </a:r>
            <a:r>
              <a:rPr lang="nl-BE" baseline="0" dirty="0" smtClean="0"/>
              <a:t>, cash management, transfer pricing, </a:t>
            </a:r>
            <a:r>
              <a:rPr lang="nl-BE" baseline="0" dirty="0" err="1" smtClean="0"/>
              <a:t>creating</a:t>
            </a:r>
            <a:r>
              <a:rPr lang="nl-BE" baseline="0" dirty="0" smtClean="0"/>
              <a:t> </a:t>
            </a:r>
            <a:r>
              <a:rPr lang="nl-BE" baseline="0" dirty="0" err="1" smtClean="0"/>
              <a:t>supply</a:t>
            </a:r>
            <a:r>
              <a:rPr lang="nl-BE" baseline="0" dirty="0" smtClean="0"/>
              <a:t> chain efficiency and the </a:t>
            </a:r>
            <a:r>
              <a:rPr lang="nl-BE" baseline="0" dirty="0" err="1" smtClean="0"/>
              <a:t>like</a:t>
            </a:r>
            <a:r>
              <a:rPr lang="nl-BE" baseline="0" dirty="0" smtClean="0"/>
              <a:t>.”</a:t>
            </a:r>
            <a:endParaRPr lang="nl-BE" dirty="0"/>
          </a:p>
        </p:txBody>
      </p:sp>
      <p:sp>
        <p:nvSpPr>
          <p:cNvPr id="4" name="Slide Number Placeholder 3"/>
          <p:cNvSpPr>
            <a:spLocks noGrp="1"/>
          </p:cNvSpPr>
          <p:nvPr>
            <p:ph type="sldNum" sz="quarter" idx="10"/>
          </p:nvPr>
        </p:nvSpPr>
        <p:spPr/>
        <p:txBody>
          <a:bodyPr/>
          <a:lstStyle/>
          <a:p>
            <a:pPr>
              <a:defRPr/>
            </a:pPr>
            <a:fld id="{F177551F-2C26-5D4E-AA97-F437309E4641}" type="slidenum">
              <a:rPr lang="en-US" smtClean="0"/>
              <a:pPr>
                <a:defRPr/>
              </a:pPr>
              <a:t>15</a:t>
            </a:fld>
            <a:endParaRPr lang="en-US"/>
          </a:p>
        </p:txBody>
      </p:sp>
    </p:spTree>
    <p:extLst>
      <p:ext uri="{BB962C8B-B14F-4D97-AF65-F5344CB8AC3E}">
        <p14:creationId xmlns:p14="http://schemas.microsoft.com/office/powerpoint/2010/main" val="45114063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BE" dirty="0"/>
          </a:p>
        </p:txBody>
      </p:sp>
      <p:sp>
        <p:nvSpPr>
          <p:cNvPr id="4" name="Slide Number Placeholder 3"/>
          <p:cNvSpPr>
            <a:spLocks noGrp="1"/>
          </p:cNvSpPr>
          <p:nvPr>
            <p:ph type="sldNum" sz="quarter" idx="10"/>
          </p:nvPr>
        </p:nvSpPr>
        <p:spPr/>
        <p:txBody>
          <a:bodyPr/>
          <a:lstStyle/>
          <a:p>
            <a:pPr>
              <a:defRPr/>
            </a:pPr>
            <a:fld id="{F177551F-2C26-5D4E-AA97-F437309E4641}" type="slidenum">
              <a:rPr lang="en-US" smtClean="0"/>
              <a:pPr>
                <a:defRPr/>
              </a:pPr>
              <a:t>16</a:t>
            </a:fld>
            <a:endParaRPr lang="en-US"/>
          </a:p>
        </p:txBody>
      </p:sp>
    </p:spTree>
    <p:extLst>
      <p:ext uri="{BB962C8B-B14F-4D97-AF65-F5344CB8AC3E}">
        <p14:creationId xmlns:p14="http://schemas.microsoft.com/office/powerpoint/2010/main" val="38889178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BE" dirty="0"/>
          </a:p>
        </p:txBody>
      </p:sp>
      <p:sp>
        <p:nvSpPr>
          <p:cNvPr id="4" name="Slide Number Placeholder 3"/>
          <p:cNvSpPr>
            <a:spLocks noGrp="1"/>
          </p:cNvSpPr>
          <p:nvPr>
            <p:ph type="sldNum" sz="quarter" idx="10"/>
          </p:nvPr>
        </p:nvSpPr>
        <p:spPr/>
        <p:txBody>
          <a:bodyPr/>
          <a:lstStyle/>
          <a:p>
            <a:pPr>
              <a:defRPr/>
            </a:pPr>
            <a:fld id="{F177551F-2C26-5D4E-AA97-F437309E4641}" type="slidenum">
              <a:rPr lang="en-US" smtClean="0"/>
              <a:pPr>
                <a:defRPr/>
              </a:pPr>
              <a:t>17</a:t>
            </a:fld>
            <a:endParaRPr lang="en-US"/>
          </a:p>
        </p:txBody>
      </p:sp>
    </p:spTree>
    <p:extLst>
      <p:ext uri="{BB962C8B-B14F-4D97-AF65-F5344CB8AC3E}">
        <p14:creationId xmlns:p14="http://schemas.microsoft.com/office/powerpoint/2010/main" val="254870172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BE" dirty="0" smtClean="0"/>
              <a:t>Recital, 9 : </a:t>
            </a:r>
            <a:r>
              <a:rPr lang="en-US" sz="1200" b="0" i="0" u="none" strike="noStrike" kern="1200" baseline="0" dirty="0" smtClean="0">
                <a:solidFill>
                  <a:schemeClr val="tx1"/>
                </a:solidFill>
                <a:latin typeface="+mn-lt"/>
                <a:ea typeface="ＭＳ Ｐゴシック" charset="-128"/>
                <a:cs typeface="ＭＳ Ｐゴシック" charset="-128"/>
              </a:rPr>
              <a:t>It should be possible for Member States to decide to allow the statutory auditors and the audit firms to provide certain tax and valuation services when such services are immaterial or have no direct effect, separately or in the aggregate, on the audited financial statements. Where such services involve aggressive tax planning, they should not be considered as immaterial. </a:t>
            </a:r>
            <a:endParaRPr lang="nl-BE" dirty="0"/>
          </a:p>
        </p:txBody>
      </p:sp>
      <p:sp>
        <p:nvSpPr>
          <p:cNvPr id="4" name="Slide Number Placeholder 3"/>
          <p:cNvSpPr>
            <a:spLocks noGrp="1"/>
          </p:cNvSpPr>
          <p:nvPr>
            <p:ph type="sldNum" sz="quarter" idx="10"/>
          </p:nvPr>
        </p:nvSpPr>
        <p:spPr/>
        <p:txBody>
          <a:bodyPr/>
          <a:lstStyle/>
          <a:p>
            <a:pPr>
              <a:defRPr/>
            </a:pPr>
            <a:fld id="{F177551F-2C26-5D4E-AA97-F437309E4641}" type="slidenum">
              <a:rPr lang="en-US" smtClean="0"/>
              <a:pPr>
                <a:defRPr/>
              </a:pPr>
              <a:t>18</a:t>
            </a:fld>
            <a:endParaRPr lang="en-US"/>
          </a:p>
        </p:txBody>
      </p:sp>
    </p:spTree>
    <p:extLst>
      <p:ext uri="{BB962C8B-B14F-4D97-AF65-F5344CB8AC3E}">
        <p14:creationId xmlns:p14="http://schemas.microsoft.com/office/powerpoint/2010/main" val="74644158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BE" dirty="0"/>
          </a:p>
        </p:txBody>
      </p:sp>
      <p:sp>
        <p:nvSpPr>
          <p:cNvPr id="4" name="Slide Number Placeholder 3"/>
          <p:cNvSpPr>
            <a:spLocks noGrp="1"/>
          </p:cNvSpPr>
          <p:nvPr>
            <p:ph type="sldNum" sz="quarter" idx="10"/>
          </p:nvPr>
        </p:nvSpPr>
        <p:spPr/>
        <p:txBody>
          <a:bodyPr/>
          <a:lstStyle/>
          <a:p>
            <a:pPr>
              <a:defRPr/>
            </a:pPr>
            <a:fld id="{F177551F-2C26-5D4E-AA97-F437309E4641}" type="slidenum">
              <a:rPr lang="en-US" smtClean="0"/>
              <a:pPr>
                <a:defRPr/>
              </a:pPr>
              <a:t>19</a:t>
            </a:fld>
            <a:endParaRPr lang="en-US"/>
          </a:p>
        </p:txBody>
      </p:sp>
    </p:spTree>
    <p:extLst>
      <p:ext uri="{BB962C8B-B14F-4D97-AF65-F5344CB8AC3E}">
        <p14:creationId xmlns:p14="http://schemas.microsoft.com/office/powerpoint/2010/main" val="39812066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177551F-2C26-5D4E-AA97-F437309E4641}" type="slidenum">
              <a:rPr lang="en-US" smtClean="0"/>
              <a:pPr>
                <a:defRPr/>
              </a:pPr>
              <a:t>2</a:t>
            </a:fld>
            <a:endParaRPr lang="en-US"/>
          </a:p>
        </p:txBody>
      </p:sp>
    </p:spTree>
    <p:extLst>
      <p:ext uri="{BB962C8B-B14F-4D97-AF65-F5344CB8AC3E}">
        <p14:creationId xmlns:p14="http://schemas.microsoft.com/office/powerpoint/2010/main" val="398372733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BE" dirty="0"/>
          </a:p>
        </p:txBody>
      </p:sp>
      <p:sp>
        <p:nvSpPr>
          <p:cNvPr id="4" name="Slide Number Placeholder 3"/>
          <p:cNvSpPr>
            <a:spLocks noGrp="1"/>
          </p:cNvSpPr>
          <p:nvPr>
            <p:ph type="sldNum" sz="quarter" idx="10"/>
          </p:nvPr>
        </p:nvSpPr>
        <p:spPr/>
        <p:txBody>
          <a:bodyPr/>
          <a:lstStyle/>
          <a:p>
            <a:pPr>
              <a:defRPr/>
            </a:pPr>
            <a:fld id="{F177551F-2C26-5D4E-AA97-F437309E4641}" type="slidenum">
              <a:rPr lang="en-US" smtClean="0"/>
              <a:pPr>
                <a:defRPr/>
              </a:pPr>
              <a:t>20</a:t>
            </a:fld>
            <a:endParaRPr lang="en-US"/>
          </a:p>
        </p:txBody>
      </p:sp>
    </p:spTree>
    <p:extLst>
      <p:ext uri="{BB962C8B-B14F-4D97-AF65-F5344CB8AC3E}">
        <p14:creationId xmlns:p14="http://schemas.microsoft.com/office/powerpoint/2010/main" val="335657299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BE" dirty="0" smtClean="0"/>
              <a:t>Recital, 8 : </a:t>
            </a:r>
            <a:r>
              <a:rPr lang="en-US" sz="1200" b="0" i="0" u="none" strike="noStrike" kern="1200" baseline="0" dirty="0" smtClean="0">
                <a:solidFill>
                  <a:schemeClr val="tx1"/>
                </a:solidFill>
                <a:latin typeface="+mn-lt"/>
                <a:ea typeface="ＭＳ Ｐゴシック" charset="-128"/>
                <a:cs typeface="ＭＳ Ｐゴシック" charset="-128"/>
              </a:rPr>
              <a:t>Services linked to the financing, capital structure and allocation, and investment strategy of the audited entity should be prohibited except the provision of services such as due diligence services, issuing comfort letters in connection with prospectuses issued by the audited entity and other assurance services. </a:t>
            </a:r>
          </a:p>
          <a:p>
            <a:r>
              <a:rPr lang="en-US" sz="1200" b="0" i="0" u="none" strike="noStrike" kern="1200" baseline="0" dirty="0" smtClean="0">
                <a:solidFill>
                  <a:schemeClr val="tx1"/>
                </a:solidFill>
                <a:latin typeface="+mn-lt"/>
                <a:ea typeface="ＭＳ Ｐゴシック" charset="-128"/>
              </a:rPr>
              <a:t>FAQ: </a:t>
            </a:r>
            <a:r>
              <a:rPr lang="en-US" sz="1200" b="0" i="0" u="none" strike="noStrike" kern="1200" baseline="0" dirty="0" smtClean="0">
                <a:solidFill>
                  <a:schemeClr val="tx1"/>
                </a:solidFill>
                <a:latin typeface="+mn-lt"/>
                <a:ea typeface="ＭＳ Ｐゴシック" charset="-128"/>
                <a:cs typeface="ＭＳ Ｐゴシック" charset="-128"/>
              </a:rPr>
              <a:t>The Regulation allows the provision of assurance services in relation to the financial statements, such as the issuing of comfort letters in connection with prospectuses issued by the audited entity. In the same line of reasoning, due diligence is also one of the allowed non-audit services and can be provided to audit clients</a:t>
            </a:r>
            <a:endParaRPr lang="nl-BE" dirty="0"/>
          </a:p>
        </p:txBody>
      </p:sp>
      <p:sp>
        <p:nvSpPr>
          <p:cNvPr id="4" name="Slide Number Placeholder 3"/>
          <p:cNvSpPr>
            <a:spLocks noGrp="1"/>
          </p:cNvSpPr>
          <p:nvPr>
            <p:ph type="sldNum" sz="quarter" idx="10"/>
          </p:nvPr>
        </p:nvSpPr>
        <p:spPr/>
        <p:txBody>
          <a:bodyPr/>
          <a:lstStyle/>
          <a:p>
            <a:pPr>
              <a:defRPr/>
            </a:pPr>
            <a:fld id="{F177551F-2C26-5D4E-AA97-F437309E4641}" type="slidenum">
              <a:rPr lang="en-US" smtClean="0"/>
              <a:pPr>
                <a:defRPr/>
              </a:pPr>
              <a:t>21</a:t>
            </a:fld>
            <a:endParaRPr lang="en-US"/>
          </a:p>
        </p:txBody>
      </p:sp>
    </p:spTree>
    <p:extLst>
      <p:ext uri="{BB962C8B-B14F-4D97-AF65-F5344CB8AC3E}">
        <p14:creationId xmlns:p14="http://schemas.microsoft.com/office/powerpoint/2010/main" val="7298084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BE" dirty="0"/>
          </a:p>
        </p:txBody>
      </p:sp>
      <p:sp>
        <p:nvSpPr>
          <p:cNvPr id="4" name="Slide Number Placeholder 3"/>
          <p:cNvSpPr>
            <a:spLocks noGrp="1"/>
          </p:cNvSpPr>
          <p:nvPr>
            <p:ph type="sldNum" sz="quarter" idx="10"/>
          </p:nvPr>
        </p:nvSpPr>
        <p:spPr/>
        <p:txBody>
          <a:bodyPr/>
          <a:lstStyle/>
          <a:p>
            <a:pPr>
              <a:defRPr/>
            </a:pPr>
            <a:fld id="{F177551F-2C26-5D4E-AA97-F437309E4641}" type="slidenum">
              <a:rPr lang="en-US" smtClean="0"/>
              <a:pPr>
                <a:defRPr/>
              </a:pPr>
              <a:t>22</a:t>
            </a:fld>
            <a:endParaRPr lang="en-US"/>
          </a:p>
        </p:txBody>
      </p:sp>
    </p:spTree>
    <p:extLst>
      <p:ext uri="{BB962C8B-B14F-4D97-AF65-F5344CB8AC3E}">
        <p14:creationId xmlns:p14="http://schemas.microsoft.com/office/powerpoint/2010/main" val="27691869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985294" y="3518752"/>
            <a:ext cx="7905188" cy="200792"/>
          </a:xfrm>
        </p:spPr>
        <p:txBody>
          <a:bodyPr>
            <a:normAutofit fontScale="25000" lnSpcReduction="20000"/>
          </a:bodyPr>
          <a:lstStyle/>
          <a:p>
            <a:r>
              <a:rPr lang="en-US" dirty="0" smtClean="0"/>
              <a:t>Estimation of</a:t>
            </a:r>
            <a:r>
              <a:rPr lang="en-US" baseline="0" dirty="0" smtClean="0"/>
              <a:t> the effect on the FS is comprehensively explained in the additional report to the AC in art 11.</a:t>
            </a:r>
          </a:p>
          <a:p>
            <a:endParaRPr lang="en-US" baseline="0" dirty="0" smtClean="0"/>
          </a:p>
          <a:p>
            <a:r>
              <a:rPr lang="en-US" baseline="0" dirty="0" smtClean="0"/>
              <a:t>Recital 9 : </a:t>
            </a:r>
            <a:r>
              <a:rPr lang="en-US" sz="1200" b="0" i="0" u="none" strike="noStrike" kern="1200" baseline="0" dirty="0" smtClean="0">
                <a:solidFill>
                  <a:schemeClr val="tx1"/>
                </a:solidFill>
                <a:latin typeface="+mn-lt"/>
                <a:ea typeface="ＭＳ Ｐゴシック" charset="-128"/>
                <a:cs typeface="ＭＳ Ｐゴシック" charset="-128"/>
              </a:rPr>
              <a:t>A statutory auditor or an audit firm should be able to provide non-audit services which are not prohibited under this Regulation, if the provision of those services has been approved in advance by the audit committee and if the statutory auditor or the audit firm has satisfied itself that provision of those services does not pose a threat to the independence of the statutory auditor or the audit firm that cannot be reduced to an acceptable level by the application of safeguards </a:t>
            </a:r>
          </a:p>
          <a:p>
            <a:endParaRPr lang="en-US" sz="1200" b="0" i="0" u="none" strike="noStrike" kern="1200" baseline="0" dirty="0" smtClean="0">
              <a:solidFill>
                <a:schemeClr val="tx1"/>
              </a:solidFill>
              <a:latin typeface="+mn-lt"/>
              <a:ea typeface="ＭＳ Ｐゴシック" charset="-128"/>
            </a:endParaRPr>
          </a:p>
          <a:p>
            <a:r>
              <a:rPr lang="en-US" sz="1200" b="0" i="0" u="none" strike="noStrike" kern="1200" baseline="0" dirty="0" smtClean="0">
                <a:solidFill>
                  <a:schemeClr val="tx1"/>
                </a:solidFill>
                <a:latin typeface="+mn-lt"/>
                <a:ea typeface="ＭＳ Ｐゴシック" charset="-128"/>
              </a:rPr>
              <a:t>EC FAQ on Cap: </a:t>
            </a:r>
            <a:r>
              <a:rPr lang="en-US" sz="1200" b="0" i="0" u="none" strike="noStrike" kern="1200" baseline="0" dirty="0" smtClean="0">
                <a:solidFill>
                  <a:schemeClr val="tx1"/>
                </a:solidFill>
                <a:latin typeface="+mn-lt"/>
                <a:ea typeface="ＭＳ Ｐゴシック" charset="-128"/>
                <a:cs typeface="ＭＳ Ｐゴシック" charset="-128"/>
              </a:rPr>
              <a:t>The calculation of the cap is based on the fees generated for non-audit services during the previous consecutive three years, provided that the audited entity was a PIE during those two three years as well. There are two basic requirements for this provision to be applicable: both audit services and non-audit services must have been provided by the same statutory auditor/audit firm to a given PIE for at least three consecutive years. If the statutory auditor/audit firm stopped providing audit services during any of those three years, the provision will not be applicable, as in that case those services would no longer be provided to the “audited entity”.</a:t>
            </a:r>
          </a:p>
          <a:p>
            <a:r>
              <a:rPr lang="en-US" sz="1200" b="0" i="0" u="none" strike="noStrike" kern="1200" baseline="0" dirty="0" smtClean="0">
                <a:solidFill>
                  <a:schemeClr val="tx1"/>
                </a:solidFill>
                <a:latin typeface="+mn-lt"/>
                <a:ea typeface="ＭＳ Ｐゴシック" charset="-128"/>
                <a:cs typeface="ＭＳ Ｐゴシック" charset="-128"/>
              </a:rPr>
              <a:t>All calculations for the cap shall be done at group level – i.e. they need to take into account not only the audited entity but also, where applicable, its parent undertaking, its controlled undertakings and the consolidated financial statements of that group of undertakings.</a:t>
            </a:r>
          </a:p>
          <a:p>
            <a:r>
              <a:rPr lang="en-US" sz="1200" b="0" i="0" u="none" strike="noStrike" kern="1200" baseline="0" dirty="0" smtClean="0">
                <a:solidFill>
                  <a:schemeClr val="tx1"/>
                </a:solidFill>
                <a:latin typeface="+mn-lt"/>
                <a:ea typeface="ＭＳ Ｐゴシック" charset="-128"/>
                <a:cs typeface="ＭＳ Ｐゴシック" charset="-128"/>
              </a:rPr>
              <a:t>Article 4 refers to the provision of non-audit services, by the statutory auditor or the audit firm, to the audited entity its parent undertaking or its controlled undertakings. The geographical location of these entities, that are part of the group, is irrelevant. Every fee generated within the group must be taken into account, as that is the only way to ensure the statutory auditor’s or audit firm’s independence towards the audited entity and its group. The cap itself applies to a given statutory auditor/audit firm only. The fees generated by the services provided by members of the network are not relevant for the purposes of the calculation of the cap.</a:t>
            </a:r>
            <a:endParaRPr lang="en-US" dirty="0"/>
          </a:p>
        </p:txBody>
      </p:sp>
      <p:sp>
        <p:nvSpPr>
          <p:cNvPr id="4" name="Slide Number Placeholder 3"/>
          <p:cNvSpPr>
            <a:spLocks noGrp="1"/>
          </p:cNvSpPr>
          <p:nvPr>
            <p:ph type="sldNum" sz="quarter" idx="10"/>
          </p:nvPr>
        </p:nvSpPr>
        <p:spPr/>
        <p:txBody>
          <a:bodyPr/>
          <a:lstStyle/>
          <a:p>
            <a:pPr>
              <a:defRPr/>
            </a:pPr>
            <a:fld id="{DB19E439-0A36-4389-B1D4-036D35E9F4EA}" type="slidenum">
              <a:rPr lang="en-US" smtClean="0">
                <a:solidFill>
                  <a:prstClr val="black"/>
                </a:solidFill>
              </a:rPr>
              <a:pPr>
                <a:defRPr/>
              </a:pPr>
              <a:t>23</a:t>
            </a:fld>
            <a:endParaRPr lang="en-US" dirty="0">
              <a:solidFill>
                <a:prstClr val="black"/>
              </a:solidFill>
            </a:endParaRPr>
          </a:p>
        </p:txBody>
      </p:sp>
    </p:spTree>
    <p:extLst>
      <p:ext uri="{BB962C8B-B14F-4D97-AF65-F5344CB8AC3E}">
        <p14:creationId xmlns:p14="http://schemas.microsoft.com/office/powerpoint/2010/main" val="346406107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177551F-2C26-5D4E-AA97-F437309E4641}" type="slidenum">
              <a:rPr lang="en-US" smtClean="0"/>
              <a:pPr>
                <a:defRPr/>
              </a:pPr>
              <a:t>24</a:t>
            </a:fld>
            <a:endParaRPr lang="en-US"/>
          </a:p>
        </p:txBody>
      </p:sp>
    </p:spTree>
    <p:extLst>
      <p:ext uri="{BB962C8B-B14F-4D97-AF65-F5344CB8AC3E}">
        <p14:creationId xmlns:p14="http://schemas.microsoft.com/office/powerpoint/2010/main" val="415011766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99AA89EC-4AE6-4DB8-A7A7-01FBF72348D6}" type="slidenum">
              <a:rPr lang="en-GB" smtClean="0">
                <a:solidFill>
                  <a:prstClr val="black"/>
                </a:solidFill>
              </a:rPr>
              <a:pPr>
                <a:defRPr/>
              </a:pPr>
              <a:t>25</a:t>
            </a:fld>
            <a:endParaRPr lang="en-GB" dirty="0">
              <a:solidFill>
                <a:prstClr val="black"/>
              </a:solidFill>
            </a:endParaRPr>
          </a:p>
        </p:txBody>
      </p:sp>
    </p:spTree>
    <p:extLst>
      <p:ext uri="{BB962C8B-B14F-4D97-AF65-F5344CB8AC3E}">
        <p14:creationId xmlns:p14="http://schemas.microsoft.com/office/powerpoint/2010/main" val="362289407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Recital, 18 : </a:t>
            </a:r>
            <a:r>
              <a:rPr lang="en-US" sz="1200" b="0" i="0" u="none" strike="noStrike" kern="1200" baseline="0" dirty="0" smtClean="0">
                <a:solidFill>
                  <a:schemeClr val="tx1"/>
                </a:solidFill>
                <a:latin typeface="+mn-lt"/>
                <a:ea typeface="ＭＳ Ｐゴシック" charset="-128"/>
                <a:cs typeface="ＭＳ Ｐゴシック" charset="-128"/>
              </a:rPr>
              <a:t>It is important that the role of the audit committee in the selection of a new statutory auditor or audit firm be reinforced, in the interest of a more informed decision of the general meeting of shareholders or members of the audited entity. Hence, when making a proposal to the general meeting, the administrative or supervisory body should explain whether it follows the preference of the audit committee and, if not, why. The recommendation of the audit committee should include at least two possible choices for the audit engagement and a duly justified preference for one of them, so that a real choice can be made. In order to provide a fair and proper justification in its recommendation, the audit committee should use the results of a mandatory selection procedure </a:t>
            </a:r>
            <a:r>
              <a:rPr lang="en-US" sz="1200" b="0" i="0" u="none" strike="noStrike" kern="1200" baseline="0" dirty="0" err="1" smtClean="0">
                <a:solidFill>
                  <a:schemeClr val="tx1"/>
                </a:solidFill>
                <a:latin typeface="+mn-lt"/>
                <a:ea typeface="ＭＳ Ｐゴシック" charset="-128"/>
                <a:cs typeface="ＭＳ Ｐゴシック" charset="-128"/>
              </a:rPr>
              <a:t>organised</a:t>
            </a:r>
            <a:r>
              <a:rPr lang="en-US" sz="1200" b="0" i="0" u="none" strike="noStrike" kern="1200" baseline="0" dirty="0" smtClean="0">
                <a:solidFill>
                  <a:schemeClr val="tx1"/>
                </a:solidFill>
                <a:latin typeface="+mn-lt"/>
                <a:ea typeface="ＭＳ Ｐゴシック" charset="-128"/>
                <a:cs typeface="ＭＳ Ｐゴシック" charset="-128"/>
              </a:rPr>
              <a:t> by the audited entity, under the responsibility of the audit committee. In such selection procedure, the audited entity should not restrict statutory auditors or audit firms with a low market share from presenting proposals for the audit engagement. Tender documents should contain transparent and non-discriminatory selection criteria to be used for the evaluation of proposals. </a:t>
            </a:r>
            <a:endParaRPr lang="en-US" dirty="0"/>
          </a:p>
        </p:txBody>
      </p:sp>
      <p:sp>
        <p:nvSpPr>
          <p:cNvPr id="4" name="Slide Number Placeholder 3"/>
          <p:cNvSpPr>
            <a:spLocks noGrp="1"/>
          </p:cNvSpPr>
          <p:nvPr>
            <p:ph type="sldNum" sz="quarter" idx="10"/>
          </p:nvPr>
        </p:nvSpPr>
        <p:spPr/>
        <p:txBody>
          <a:bodyPr/>
          <a:lstStyle/>
          <a:p>
            <a:pPr>
              <a:defRPr/>
            </a:pPr>
            <a:fld id="{F177551F-2C26-5D4E-AA97-F437309E4641}" type="slidenum">
              <a:rPr lang="en-US" smtClean="0"/>
              <a:pPr>
                <a:defRPr/>
              </a:pPr>
              <a:t>26</a:t>
            </a:fld>
            <a:endParaRPr lang="en-US"/>
          </a:p>
        </p:txBody>
      </p:sp>
    </p:spTree>
    <p:extLst>
      <p:ext uri="{BB962C8B-B14F-4D97-AF65-F5344CB8AC3E}">
        <p14:creationId xmlns:p14="http://schemas.microsoft.com/office/powerpoint/2010/main" val="74324979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Recital, 18 : </a:t>
            </a:r>
            <a:r>
              <a:rPr lang="en-US" sz="1200" b="0" i="0" u="none" strike="noStrike" kern="1200" baseline="0" dirty="0" smtClean="0">
                <a:solidFill>
                  <a:schemeClr val="tx1"/>
                </a:solidFill>
                <a:latin typeface="+mn-lt"/>
                <a:ea typeface="ＭＳ Ｐゴシック" charset="-128"/>
                <a:cs typeface="ＭＳ Ｐゴシック" charset="-128"/>
              </a:rPr>
              <a:t>It is important that the role of the audit committee in the selection of a new statutory auditor or audit firm be reinforced, in the interest of a more informed decision of the general meeting of shareholders or members of the audited entity. Hence, when making a proposal to the general meeting, the administrative or supervisory body should explain whether it follows the preference of the audit committee and, if not, why. The recommendation of the audit committee should include at least two possible choices for the audit engagement and a duly justified preference for one of them, so that a real choice can be made. In order to provide a fair and proper justification in its recommendation, the audit committee should use the results of a mandatory selection procedure </a:t>
            </a:r>
            <a:r>
              <a:rPr lang="en-US" sz="1200" b="0" i="0" u="none" strike="noStrike" kern="1200" baseline="0" dirty="0" err="1" smtClean="0">
                <a:solidFill>
                  <a:schemeClr val="tx1"/>
                </a:solidFill>
                <a:latin typeface="+mn-lt"/>
                <a:ea typeface="ＭＳ Ｐゴシック" charset="-128"/>
                <a:cs typeface="ＭＳ Ｐゴシック" charset="-128"/>
              </a:rPr>
              <a:t>organised</a:t>
            </a:r>
            <a:r>
              <a:rPr lang="en-US" sz="1200" b="0" i="0" u="none" strike="noStrike" kern="1200" baseline="0" dirty="0" smtClean="0">
                <a:solidFill>
                  <a:schemeClr val="tx1"/>
                </a:solidFill>
                <a:latin typeface="+mn-lt"/>
                <a:ea typeface="ＭＳ Ｐゴシック" charset="-128"/>
                <a:cs typeface="ＭＳ Ｐゴシック" charset="-128"/>
              </a:rPr>
              <a:t> by the audited entity, under the responsibility of the audit committee. In such selection procedure, the audited entity should not restrict statutory auditors or audit firms with a low market share from presenting proposals for the audit engagement. Tender documents should contain transparent and non-discriminatory selection criteria to be used for the evaluation of proposals. </a:t>
            </a:r>
            <a:endParaRPr lang="en-US" dirty="0"/>
          </a:p>
        </p:txBody>
      </p:sp>
      <p:sp>
        <p:nvSpPr>
          <p:cNvPr id="4" name="Slide Number Placeholder 3"/>
          <p:cNvSpPr>
            <a:spLocks noGrp="1"/>
          </p:cNvSpPr>
          <p:nvPr>
            <p:ph type="sldNum" sz="quarter" idx="10"/>
          </p:nvPr>
        </p:nvSpPr>
        <p:spPr/>
        <p:txBody>
          <a:bodyPr/>
          <a:lstStyle/>
          <a:p>
            <a:pPr>
              <a:defRPr/>
            </a:pPr>
            <a:fld id="{F177551F-2C26-5D4E-AA97-F437309E4641}" type="slidenum">
              <a:rPr lang="en-US" smtClean="0"/>
              <a:pPr>
                <a:defRPr/>
              </a:pPr>
              <a:t>27</a:t>
            </a:fld>
            <a:endParaRPr lang="en-US"/>
          </a:p>
        </p:txBody>
      </p:sp>
    </p:spTree>
    <p:extLst>
      <p:ext uri="{BB962C8B-B14F-4D97-AF65-F5344CB8AC3E}">
        <p14:creationId xmlns:p14="http://schemas.microsoft.com/office/powerpoint/2010/main" val="339559369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Recital, 18 : </a:t>
            </a:r>
            <a:r>
              <a:rPr lang="en-US" sz="1200" b="0" i="0" u="none" strike="noStrike" kern="1200" baseline="0" dirty="0" smtClean="0">
                <a:solidFill>
                  <a:schemeClr val="tx1"/>
                </a:solidFill>
                <a:latin typeface="+mn-lt"/>
                <a:ea typeface="ＭＳ Ｐゴシック" charset="-128"/>
                <a:cs typeface="ＭＳ Ｐゴシック" charset="-128"/>
              </a:rPr>
              <a:t>It is important that the role of the audit committee in the selection of a new statutory auditor or audit firm be reinforced, in the interest of a more informed decision of the general meeting of shareholders or members of the audited entity. Hence, when making a proposal to the general meeting, the administrative or supervisory body should explain whether it follows the preference of the audit committee and, if not, why. The recommendation of the audit committee should include at least two possible choices for the audit engagement and a duly justified preference for one of them, so that a real choice can be made. In order to provide a fair and proper justification in its recommendation, the audit committee should use the results of a mandatory selection procedure </a:t>
            </a:r>
            <a:r>
              <a:rPr lang="en-US" sz="1200" b="0" i="0" u="none" strike="noStrike" kern="1200" baseline="0" dirty="0" err="1" smtClean="0">
                <a:solidFill>
                  <a:schemeClr val="tx1"/>
                </a:solidFill>
                <a:latin typeface="+mn-lt"/>
                <a:ea typeface="ＭＳ Ｐゴシック" charset="-128"/>
                <a:cs typeface="ＭＳ Ｐゴシック" charset="-128"/>
              </a:rPr>
              <a:t>organised</a:t>
            </a:r>
            <a:r>
              <a:rPr lang="en-US" sz="1200" b="0" i="0" u="none" strike="noStrike" kern="1200" baseline="0" dirty="0" smtClean="0">
                <a:solidFill>
                  <a:schemeClr val="tx1"/>
                </a:solidFill>
                <a:latin typeface="+mn-lt"/>
                <a:ea typeface="ＭＳ Ｐゴシック" charset="-128"/>
                <a:cs typeface="ＭＳ Ｐゴシック" charset="-128"/>
              </a:rPr>
              <a:t> by the audited entity, under the responsibility of the audit committee. In such selection procedure, the audited entity should not restrict statutory auditors or audit firms with a low market share from presenting proposals for the audit engagement. Tender documents should contain transparent and non-discriminatory selection criteria to be used for the evaluation of proposals. </a:t>
            </a:r>
            <a:endParaRPr lang="en-US" dirty="0"/>
          </a:p>
        </p:txBody>
      </p:sp>
      <p:sp>
        <p:nvSpPr>
          <p:cNvPr id="4" name="Slide Number Placeholder 3"/>
          <p:cNvSpPr>
            <a:spLocks noGrp="1"/>
          </p:cNvSpPr>
          <p:nvPr>
            <p:ph type="sldNum" sz="quarter" idx="10"/>
          </p:nvPr>
        </p:nvSpPr>
        <p:spPr/>
        <p:txBody>
          <a:bodyPr/>
          <a:lstStyle/>
          <a:p>
            <a:pPr>
              <a:defRPr/>
            </a:pPr>
            <a:fld id="{F177551F-2C26-5D4E-AA97-F437309E4641}" type="slidenum">
              <a:rPr lang="en-US" smtClean="0"/>
              <a:pPr>
                <a:defRPr/>
              </a:pPr>
              <a:t>28</a:t>
            </a:fld>
            <a:endParaRPr lang="en-US"/>
          </a:p>
        </p:txBody>
      </p:sp>
    </p:spTree>
    <p:extLst>
      <p:ext uri="{BB962C8B-B14F-4D97-AF65-F5344CB8AC3E}">
        <p14:creationId xmlns:p14="http://schemas.microsoft.com/office/powerpoint/2010/main" val="35933332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Expectation that countries which have</a:t>
            </a:r>
            <a:r>
              <a:rPr lang="en-US" baseline="0" dirty="0" smtClean="0"/>
              <a:t> in the past adopted stricter rules may continue to do so.</a:t>
            </a:r>
            <a:endParaRPr lang="en-US" dirty="0"/>
          </a:p>
        </p:txBody>
      </p:sp>
      <p:sp>
        <p:nvSpPr>
          <p:cNvPr id="4" name="Slide Number Placeholder 3"/>
          <p:cNvSpPr>
            <a:spLocks noGrp="1"/>
          </p:cNvSpPr>
          <p:nvPr>
            <p:ph type="sldNum" sz="quarter" idx="10"/>
          </p:nvPr>
        </p:nvSpPr>
        <p:spPr/>
        <p:txBody>
          <a:bodyPr/>
          <a:lstStyle/>
          <a:p>
            <a:pPr>
              <a:defRPr/>
            </a:pPr>
            <a:fld id="{DB19E439-0A36-4389-B1D4-036D35E9F4EA}" type="slidenum">
              <a:rPr lang="en-US" smtClean="0">
                <a:solidFill>
                  <a:prstClr val="black"/>
                </a:solidFill>
              </a:rPr>
              <a:pPr>
                <a:defRPr/>
              </a:pPr>
              <a:t>29</a:t>
            </a:fld>
            <a:endParaRPr lang="en-US" dirty="0">
              <a:solidFill>
                <a:prstClr val="black"/>
              </a:solidFill>
            </a:endParaRPr>
          </a:p>
        </p:txBody>
      </p:sp>
    </p:spTree>
    <p:extLst>
      <p:ext uri="{BB962C8B-B14F-4D97-AF65-F5344CB8AC3E}">
        <p14:creationId xmlns:p14="http://schemas.microsoft.com/office/powerpoint/2010/main" val="224388475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552450" lvl="1" indent="-285750">
              <a:spcBef>
                <a:spcPts val="600"/>
              </a:spcBef>
            </a:pPr>
            <a:r>
              <a:rPr lang="en-US" sz="1400" b="1" dirty="0" smtClean="0"/>
              <a:t>October 2010 </a:t>
            </a:r>
            <a:r>
              <a:rPr lang="en-US" sz="1400" dirty="0" smtClean="0"/>
              <a:t>– Green Paper “Audit policy:  Lessons from the crisis”</a:t>
            </a:r>
          </a:p>
          <a:p>
            <a:pPr marL="552450" lvl="1" indent="-285750">
              <a:spcBef>
                <a:spcPts val="600"/>
              </a:spcBef>
            </a:pPr>
            <a:r>
              <a:rPr lang="en-US" sz="1400" b="1" dirty="0" smtClean="0"/>
              <a:t>November 2011 </a:t>
            </a:r>
            <a:r>
              <a:rPr lang="en-US" sz="1400" dirty="0" smtClean="0"/>
              <a:t>– Legislative proposals and impact assessment issued by European Commission</a:t>
            </a:r>
          </a:p>
          <a:p>
            <a:pPr marL="552450" lvl="1" indent="-285750">
              <a:spcBef>
                <a:spcPts val="600"/>
              </a:spcBef>
            </a:pPr>
            <a:r>
              <a:rPr lang="en-US" sz="1400" b="1" dirty="0" smtClean="0"/>
              <a:t>April 2013 </a:t>
            </a:r>
            <a:r>
              <a:rPr lang="en-US" sz="1400" dirty="0" smtClean="0"/>
              <a:t>– European Parliament: JURI report adopted</a:t>
            </a:r>
          </a:p>
          <a:p>
            <a:pPr marL="552450" lvl="1" indent="-285750">
              <a:spcBef>
                <a:spcPts val="600"/>
              </a:spcBef>
            </a:pPr>
            <a:r>
              <a:rPr lang="en-US" sz="1400" b="1" dirty="0" smtClean="0"/>
              <a:t>October/December 2013 </a:t>
            </a:r>
            <a:r>
              <a:rPr lang="en-US" sz="1400" dirty="0" smtClean="0"/>
              <a:t>– </a:t>
            </a:r>
            <a:r>
              <a:rPr lang="en-US" sz="1400" dirty="0" err="1" smtClean="0"/>
              <a:t>Trilogue</a:t>
            </a:r>
            <a:r>
              <a:rPr lang="en-US" sz="1400" dirty="0" smtClean="0"/>
              <a:t> negotiations</a:t>
            </a:r>
          </a:p>
          <a:p>
            <a:pPr marL="552450" lvl="1" indent="-285750">
              <a:spcBef>
                <a:spcPts val="600"/>
              </a:spcBef>
            </a:pPr>
            <a:r>
              <a:rPr lang="en-US" sz="1400" b="1" dirty="0" smtClean="0"/>
              <a:t>December 2013 </a:t>
            </a:r>
            <a:r>
              <a:rPr lang="en-US" sz="1400" dirty="0" smtClean="0"/>
              <a:t>– Preliminary agreement reached</a:t>
            </a:r>
          </a:p>
          <a:p>
            <a:pPr marL="552450" lvl="1" indent="-285750">
              <a:spcBef>
                <a:spcPts val="600"/>
              </a:spcBef>
            </a:pPr>
            <a:r>
              <a:rPr lang="en-US" sz="1400" b="1" dirty="0" smtClean="0"/>
              <a:t>April 2014 </a:t>
            </a:r>
            <a:r>
              <a:rPr lang="en-US" sz="1400" dirty="0" smtClean="0"/>
              <a:t>– Approval by the European Parliament and Council </a:t>
            </a:r>
          </a:p>
          <a:p>
            <a:endParaRPr lang="en-GB" dirty="0"/>
          </a:p>
        </p:txBody>
      </p:sp>
      <p:sp>
        <p:nvSpPr>
          <p:cNvPr id="4" name="Slide Number Placeholder 3"/>
          <p:cNvSpPr>
            <a:spLocks noGrp="1"/>
          </p:cNvSpPr>
          <p:nvPr>
            <p:ph type="sldNum" sz="quarter" idx="10"/>
          </p:nvPr>
        </p:nvSpPr>
        <p:spPr/>
        <p:txBody>
          <a:bodyPr/>
          <a:lstStyle/>
          <a:p>
            <a:fld id="{F6715F80-3722-40A8-A13B-913CAEEA0A98}" type="slidenum">
              <a:rPr lang="en-GB" smtClean="0"/>
              <a:pPr/>
              <a:t>3</a:t>
            </a:fld>
            <a:endParaRPr lang="en-GB" dirty="0"/>
          </a:p>
        </p:txBody>
      </p:sp>
    </p:spTree>
    <p:extLst>
      <p:ext uri="{BB962C8B-B14F-4D97-AF65-F5344CB8AC3E}">
        <p14:creationId xmlns:p14="http://schemas.microsoft.com/office/powerpoint/2010/main" val="2141571482"/>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177551F-2C26-5D4E-AA97-F437309E4641}" type="slidenum">
              <a:rPr lang="en-US" smtClean="0"/>
              <a:pPr>
                <a:defRPr/>
              </a:pPr>
              <a:t>30</a:t>
            </a:fld>
            <a:endParaRPr lang="en-US"/>
          </a:p>
        </p:txBody>
      </p:sp>
    </p:spTree>
    <p:extLst>
      <p:ext uri="{BB962C8B-B14F-4D97-AF65-F5344CB8AC3E}">
        <p14:creationId xmlns:p14="http://schemas.microsoft.com/office/powerpoint/2010/main" val="352283401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6715F80-3722-40A8-A13B-913CAEEA0A98}" type="slidenum">
              <a:rPr lang="en-GB" smtClean="0"/>
              <a:pPr/>
              <a:t>4</a:t>
            </a:fld>
            <a:endParaRPr lang="en-GB" dirty="0"/>
          </a:p>
        </p:txBody>
      </p:sp>
    </p:spTree>
    <p:extLst>
      <p:ext uri="{BB962C8B-B14F-4D97-AF65-F5344CB8AC3E}">
        <p14:creationId xmlns:p14="http://schemas.microsoft.com/office/powerpoint/2010/main" val="157690720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985294" y="3518752"/>
            <a:ext cx="7905188" cy="200792"/>
          </a:xfrm>
        </p:spPr>
        <p:txBody>
          <a:bodyPr>
            <a:normAutofit fontScale="70000" lnSpcReduction="20000"/>
          </a:bodyPr>
          <a:lstStyle/>
          <a:p>
            <a:endParaRPr lang="en-US" dirty="0"/>
          </a:p>
        </p:txBody>
      </p:sp>
      <p:sp>
        <p:nvSpPr>
          <p:cNvPr id="4" name="Slide Number Placeholder 3"/>
          <p:cNvSpPr>
            <a:spLocks noGrp="1"/>
          </p:cNvSpPr>
          <p:nvPr>
            <p:ph type="sldNum" sz="quarter" idx="10"/>
          </p:nvPr>
        </p:nvSpPr>
        <p:spPr/>
        <p:txBody>
          <a:bodyPr/>
          <a:lstStyle/>
          <a:p>
            <a:pPr>
              <a:defRPr/>
            </a:pPr>
            <a:fld id="{DB19E439-0A36-4389-B1D4-036D35E9F4EA}" type="slidenum">
              <a:rPr lang="en-US" smtClean="0">
                <a:solidFill>
                  <a:prstClr val="black"/>
                </a:solidFill>
              </a:rPr>
              <a:pPr>
                <a:defRPr/>
              </a:pPr>
              <a:t>5</a:t>
            </a:fld>
            <a:endParaRPr lang="en-US" dirty="0">
              <a:solidFill>
                <a:prstClr val="black"/>
              </a:solidFill>
            </a:endParaRPr>
          </a:p>
        </p:txBody>
      </p:sp>
    </p:spTree>
    <p:extLst>
      <p:ext uri="{BB962C8B-B14F-4D97-AF65-F5344CB8AC3E}">
        <p14:creationId xmlns:p14="http://schemas.microsoft.com/office/powerpoint/2010/main" val="105231957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17488" y="811213"/>
            <a:ext cx="7202488" cy="4052887"/>
          </a:xfrm>
        </p:spPr>
      </p:sp>
      <p:sp>
        <p:nvSpPr>
          <p:cNvPr id="3" name="Notes Placeholder 2"/>
          <p:cNvSpPr>
            <a:spLocks noGrp="1"/>
          </p:cNvSpPr>
          <p:nvPr>
            <p:ph type="body" idx="1"/>
          </p:nvPr>
        </p:nvSpPr>
        <p:spPr/>
        <p:txBody>
          <a:bodyPr/>
          <a:lstStyle/>
          <a:p>
            <a:r>
              <a:rPr lang="en-US" dirty="0" smtClean="0"/>
              <a:t>Art.17.7: key</a:t>
            </a:r>
            <a:r>
              <a:rPr lang="en-US" baseline="0" dirty="0" smtClean="0"/>
              <a:t> audit partner rotation: 7 years on and 3 years cooling-off. </a:t>
            </a:r>
            <a:r>
              <a:rPr lang="en-US" sz="1200" b="0" i="0" u="none" strike="noStrike" kern="1200" baseline="0" dirty="0" smtClean="0">
                <a:solidFill>
                  <a:schemeClr val="tx1"/>
                </a:solidFill>
                <a:latin typeface="+mn-lt"/>
                <a:ea typeface="ＭＳ Ｐゴシック" charset="-128"/>
                <a:cs typeface="ＭＳ Ｐゴシック" charset="-128"/>
              </a:rPr>
              <a:t>Member States may require that key audit partners responsible for carrying out a statutory audit cease their participation in the statutory audit of the audited entity earlier than seven years from the date of their respective appointment.</a:t>
            </a:r>
          </a:p>
          <a:p>
            <a:r>
              <a:rPr lang="en-US" sz="1200" b="0" i="0" u="none" strike="noStrike" kern="1200" baseline="0" dirty="0" smtClean="0">
                <a:solidFill>
                  <a:schemeClr val="tx1"/>
                </a:solidFill>
                <a:latin typeface="+mn-lt"/>
                <a:ea typeface="ＭＳ Ｐゴシック" charset="-128"/>
                <a:cs typeface="ＭＳ Ｐゴシック" charset="-128"/>
              </a:rPr>
              <a:t>The statutory auditor or the audit firm shall establish an appropriate gradual rotation mechanism with regard to the most senior personnel involved in the statutory audit, including at least the persons who are registered as statutory auditors. The gradual rotation mechanism shall be applied in phases on the basis of individuals rather than of the entire engagement team. It shall be proportionate in view of the scale and the complexity of the activity of the statutory auditor or the audit firm. </a:t>
            </a:r>
            <a:endParaRPr lang="en-US" dirty="0"/>
          </a:p>
        </p:txBody>
      </p:sp>
      <p:sp>
        <p:nvSpPr>
          <p:cNvPr id="4" name="Slide Number Placeholder 3"/>
          <p:cNvSpPr>
            <a:spLocks noGrp="1"/>
          </p:cNvSpPr>
          <p:nvPr>
            <p:ph type="sldNum" sz="quarter" idx="10"/>
          </p:nvPr>
        </p:nvSpPr>
        <p:spPr/>
        <p:txBody>
          <a:bodyPr/>
          <a:lstStyle/>
          <a:p>
            <a:pPr>
              <a:defRPr/>
            </a:pPr>
            <a:fld id="{24C48884-3A56-4934-B13E-337DB026F5B3}" type="slidenum">
              <a:rPr lang="en-GB" smtClean="0">
                <a:solidFill>
                  <a:prstClr val="black"/>
                </a:solidFill>
              </a:rPr>
              <a:pPr>
                <a:defRPr/>
              </a:pPr>
              <a:t>6</a:t>
            </a:fld>
            <a:endParaRPr lang="en-GB" dirty="0">
              <a:solidFill>
                <a:prstClr val="black"/>
              </a:solidFill>
            </a:endParaRPr>
          </a:p>
        </p:txBody>
      </p:sp>
    </p:spTree>
    <p:extLst>
      <p:ext uri="{BB962C8B-B14F-4D97-AF65-F5344CB8AC3E}">
        <p14:creationId xmlns:p14="http://schemas.microsoft.com/office/powerpoint/2010/main" val="213647916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17488" y="811213"/>
            <a:ext cx="7202488" cy="4052887"/>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24C48884-3A56-4934-B13E-337DB026F5B3}" type="slidenum">
              <a:rPr lang="en-GB" smtClean="0">
                <a:solidFill>
                  <a:prstClr val="black"/>
                </a:solidFill>
              </a:rPr>
              <a:pPr>
                <a:defRPr/>
              </a:pPr>
              <a:t>7</a:t>
            </a:fld>
            <a:endParaRPr lang="en-GB" dirty="0">
              <a:solidFill>
                <a:prstClr val="black"/>
              </a:solidFill>
            </a:endParaRPr>
          </a:p>
        </p:txBody>
      </p:sp>
    </p:spTree>
    <p:extLst>
      <p:ext uri="{BB962C8B-B14F-4D97-AF65-F5344CB8AC3E}">
        <p14:creationId xmlns:p14="http://schemas.microsoft.com/office/powerpoint/2010/main" val="402425507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BE"/>
          </a:p>
        </p:txBody>
      </p:sp>
      <p:sp>
        <p:nvSpPr>
          <p:cNvPr id="4" name="Slide Number Placeholder 3"/>
          <p:cNvSpPr>
            <a:spLocks noGrp="1"/>
          </p:cNvSpPr>
          <p:nvPr>
            <p:ph type="sldNum" sz="quarter" idx="10"/>
          </p:nvPr>
        </p:nvSpPr>
        <p:spPr/>
        <p:txBody>
          <a:bodyPr/>
          <a:lstStyle/>
          <a:p>
            <a:pPr>
              <a:defRPr/>
            </a:pPr>
            <a:fld id="{F177551F-2C26-5D4E-AA97-F437309E4641}" type="slidenum">
              <a:rPr lang="en-US" smtClean="0"/>
              <a:pPr>
                <a:defRPr/>
              </a:pPr>
              <a:t>8</a:t>
            </a:fld>
            <a:endParaRPr lang="en-US"/>
          </a:p>
        </p:txBody>
      </p:sp>
    </p:spTree>
    <p:extLst>
      <p:ext uri="{BB962C8B-B14F-4D97-AF65-F5344CB8AC3E}">
        <p14:creationId xmlns:p14="http://schemas.microsoft.com/office/powerpoint/2010/main" val="289862043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177551F-2C26-5D4E-AA97-F437309E4641}" type="slidenum">
              <a:rPr lang="en-US" smtClean="0"/>
              <a:pPr>
                <a:defRPr/>
              </a:pPr>
              <a:t>9</a:t>
            </a:fld>
            <a:endParaRPr lang="en-US"/>
          </a:p>
        </p:txBody>
      </p:sp>
    </p:spTree>
    <p:extLst>
      <p:ext uri="{BB962C8B-B14F-4D97-AF65-F5344CB8AC3E}">
        <p14:creationId xmlns:p14="http://schemas.microsoft.com/office/powerpoint/2010/main" val="289719973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hyperlink" Target="http://www.ethicsboard.org/" TargetMode="External"/><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2_Title Slide">
    <p:spTree>
      <p:nvGrpSpPr>
        <p:cNvPr id="1" name=""/>
        <p:cNvGrpSpPr/>
        <p:nvPr/>
      </p:nvGrpSpPr>
      <p:grpSpPr>
        <a:xfrm>
          <a:off x="0" y="0"/>
          <a:ext cx="0" cy="0"/>
          <a:chOff x="0" y="0"/>
          <a:chExt cx="0" cy="0"/>
        </a:xfrm>
      </p:grpSpPr>
      <p:sp>
        <p:nvSpPr>
          <p:cNvPr id="4" name="Rectangle 7"/>
          <p:cNvSpPr>
            <a:spLocks noChangeArrowheads="1"/>
          </p:cNvSpPr>
          <p:nvPr userDrawn="1"/>
        </p:nvSpPr>
        <p:spPr bwMode="auto">
          <a:xfrm>
            <a:off x="0" y="0"/>
            <a:ext cx="9144000" cy="5143500"/>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 name="Rectangle 5"/>
          <p:cNvSpPr>
            <a:spLocks noChangeArrowheads="1"/>
          </p:cNvSpPr>
          <p:nvPr userDrawn="1"/>
        </p:nvSpPr>
        <p:spPr bwMode="auto">
          <a:xfrm>
            <a:off x="0" y="1198961"/>
            <a:ext cx="9144000" cy="3950208"/>
          </a:xfrm>
          <a:prstGeom prst="rect">
            <a:avLst/>
          </a:prstGeom>
          <a:gradFill rotWithShape="0">
            <a:gsLst>
              <a:gs pos="0">
                <a:srgbClr val="18276E"/>
              </a:gs>
              <a:gs pos="100000">
                <a:srgbClr val="0092D2"/>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p>
        </p:txBody>
      </p:sp>
      <p:pic>
        <p:nvPicPr>
          <p:cNvPr id="11" name="Picture 6" descr="Ribbon_green_1.25in_width.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514600" y="1198961"/>
            <a:ext cx="6629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4267200" y="1398986"/>
            <a:ext cx="4648200" cy="742950"/>
          </a:xfrm>
        </p:spPr>
        <p:txBody>
          <a:bodyPr anchor="ctr"/>
          <a:lstStyle/>
          <a:p>
            <a:r>
              <a:rPr lang="en-US" smtClean="0"/>
              <a:t>Click to edit Master title style</a:t>
            </a:r>
            <a:endParaRPr lang="en-US" dirty="0"/>
          </a:p>
        </p:txBody>
      </p:sp>
      <p:sp>
        <p:nvSpPr>
          <p:cNvPr id="8" name="Subtitle 2"/>
          <p:cNvSpPr>
            <a:spLocks noGrp="1"/>
          </p:cNvSpPr>
          <p:nvPr>
            <p:ph type="subTitle" idx="1"/>
          </p:nvPr>
        </p:nvSpPr>
        <p:spPr>
          <a:xfrm>
            <a:off x="4267200" y="2484835"/>
            <a:ext cx="3060700" cy="1314450"/>
          </a:xfrm>
        </p:spPr>
        <p:txBody>
          <a:bodyPr lIns="0" tIns="0" rIns="0" bIns="0"/>
          <a:lstStyle>
            <a:lvl1pPr marL="0" indent="0" algn="l">
              <a:buNone/>
              <a:defRPr sz="1400">
                <a:solidFill>
                  <a:schemeClr val="bg1"/>
                </a:solidFill>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dirty="0"/>
          </a:p>
        </p:txBody>
      </p:sp>
      <p:pic>
        <p:nvPicPr>
          <p:cNvPr id="3" name="Picture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14185" y="384188"/>
            <a:ext cx="2056917" cy="600560"/>
          </a:xfrm>
          <a:prstGeom prst="rect">
            <a:avLst/>
          </a:prstGeom>
        </p:spPr>
      </p:pic>
    </p:spTree>
    <p:extLst>
      <p:ext uri="{BB962C8B-B14F-4D97-AF65-F5344CB8AC3E}">
        <p14:creationId xmlns:p14="http://schemas.microsoft.com/office/powerpoint/2010/main" val="3563081898"/>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Back Cover">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258357" y="1662424"/>
            <a:ext cx="2627286" cy="767091"/>
          </a:xfrm>
          <a:prstGeom prst="rect">
            <a:avLst/>
          </a:prstGeom>
        </p:spPr>
      </p:pic>
      <p:sp>
        <p:nvSpPr>
          <p:cNvPr id="7" name="Rectangle 5"/>
          <p:cNvSpPr>
            <a:spLocks noChangeArrowheads="1"/>
          </p:cNvSpPr>
          <p:nvPr userDrawn="1"/>
        </p:nvSpPr>
        <p:spPr bwMode="auto">
          <a:xfrm flipH="1">
            <a:off x="384175" y="4572000"/>
            <a:ext cx="8759825" cy="46038"/>
          </a:xfrm>
          <a:prstGeom prst="rect">
            <a:avLst/>
          </a:prstGeom>
          <a:gradFill rotWithShape="1">
            <a:gsLst>
              <a:gs pos="0">
                <a:srgbClr val="168136"/>
              </a:gs>
              <a:gs pos="999">
                <a:srgbClr val="168136"/>
              </a:gs>
              <a:gs pos="100000">
                <a:srgbClr val="68B133"/>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p>
        </p:txBody>
      </p:sp>
      <p:sp>
        <p:nvSpPr>
          <p:cNvPr id="6" name="TextBox 5"/>
          <p:cNvSpPr txBox="1"/>
          <p:nvPr userDrawn="1"/>
        </p:nvSpPr>
        <p:spPr>
          <a:xfrm>
            <a:off x="2215068" y="2744562"/>
            <a:ext cx="4713863" cy="769441"/>
          </a:xfrm>
          <a:prstGeom prst="rect">
            <a:avLst/>
          </a:prstGeom>
          <a:noFill/>
        </p:spPr>
        <p:txBody>
          <a:bodyPr wrap="square" lIns="0" rIns="0" rtlCol="0">
            <a:spAutoFit/>
          </a:bodyPr>
          <a:lstStyle>
            <a:defPPr>
              <a:defRPr lang="en-US"/>
            </a:defPPr>
            <a:lvl1pPr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1pPr>
            <a:lvl2pPr marL="4572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2pPr>
            <a:lvl3pPr marL="9144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3pPr>
            <a:lvl4pPr marL="13716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4pPr>
            <a:lvl5pPr marL="18288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5pPr>
            <a:lvl6pPr marL="2286000" algn="l" defTabSz="457200" rtl="0" eaLnBrk="1" latinLnBrk="0" hangingPunct="1">
              <a:defRPr sz="2400" kern="1200">
                <a:solidFill>
                  <a:schemeClr val="tx1"/>
                </a:solidFill>
                <a:latin typeface="Arial" charset="0"/>
                <a:ea typeface="ヒラギノ角ゴ Pro W3" charset="0"/>
                <a:cs typeface="ヒラギノ角ゴ Pro W3" charset="0"/>
              </a:defRPr>
            </a:lvl6pPr>
            <a:lvl7pPr marL="2743200" algn="l" defTabSz="457200" rtl="0" eaLnBrk="1" latinLnBrk="0" hangingPunct="1">
              <a:defRPr sz="2400" kern="1200">
                <a:solidFill>
                  <a:schemeClr val="tx1"/>
                </a:solidFill>
                <a:latin typeface="Arial" charset="0"/>
                <a:ea typeface="ヒラギノ角ゴ Pro W3" charset="0"/>
                <a:cs typeface="ヒラギノ角ゴ Pro W3" charset="0"/>
              </a:defRPr>
            </a:lvl7pPr>
            <a:lvl8pPr marL="3200400" algn="l" defTabSz="457200" rtl="0" eaLnBrk="1" latinLnBrk="0" hangingPunct="1">
              <a:defRPr sz="2400" kern="1200">
                <a:solidFill>
                  <a:schemeClr val="tx1"/>
                </a:solidFill>
                <a:latin typeface="Arial" charset="0"/>
                <a:ea typeface="ヒラギノ角ゴ Pro W3" charset="0"/>
                <a:cs typeface="ヒラギノ角ゴ Pro W3" charset="0"/>
              </a:defRPr>
            </a:lvl8pPr>
            <a:lvl9pPr marL="3657600" algn="l" defTabSz="457200" rtl="0" eaLnBrk="1" latinLnBrk="0" hangingPunct="1">
              <a:defRPr sz="2400" kern="1200">
                <a:solidFill>
                  <a:schemeClr val="tx1"/>
                </a:solidFill>
                <a:latin typeface="Arial" charset="0"/>
                <a:ea typeface="ヒラギノ角ゴ Pro W3" charset="0"/>
                <a:cs typeface="ヒラギノ角ゴ Pro W3" charset="0"/>
              </a:defRPr>
            </a:lvl9pPr>
          </a:lstStyle>
          <a:p>
            <a:pPr algn="ctr"/>
            <a:r>
              <a:rPr lang="en-US" sz="4400" kern="300" dirty="0" smtClean="0">
                <a:solidFill>
                  <a:srgbClr val="005BAA"/>
                </a:solidFill>
                <a:latin typeface="Bauer Bodoni Std" pitchFamily="18" charset="0"/>
              </a:rPr>
              <a:t>The Ethics Board</a:t>
            </a:r>
            <a:endParaRPr lang="en-US" sz="4400" kern="300" dirty="0">
              <a:solidFill>
                <a:srgbClr val="005BAA"/>
              </a:solidFill>
              <a:latin typeface="Bauer Bodoni Std" pitchFamily="18" charset="0"/>
            </a:endParaRPr>
          </a:p>
        </p:txBody>
      </p:sp>
      <p:sp>
        <p:nvSpPr>
          <p:cNvPr id="8" name="TextBox 7"/>
          <p:cNvSpPr txBox="1"/>
          <p:nvPr userDrawn="1"/>
        </p:nvSpPr>
        <p:spPr>
          <a:xfrm>
            <a:off x="3408828" y="3829050"/>
            <a:ext cx="2326342" cy="369332"/>
          </a:xfrm>
          <a:prstGeom prst="rect">
            <a:avLst/>
          </a:prstGeom>
          <a:noFill/>
        </p:spPr>
        <p:txBody>
          <a:bodyPr wrap="none" rtlCol="0">
            <a:spAutoFit/>
          </a:bodyPr>
          <a:lstStyle/>
          <a:p>
            <a:r>
              <a:rPr lang="en-US" sz="1800" dirty="0" smtClean="0">
                <a:solidFill>
                  <a:schemeClr val="tx2">
                    <a:lumMod val="65000"/>
                    <a:lumOff val="35000"/>
                  </a:schemeClr>
                </a:solidFill>
                <a:hlinkClick r:id="rId3"/>
              </a:rPr>
              <a:t>www.ethicsboard.org</a:t>
            </a:r>
            <a:endParaRPr lang="en-US" sz="1800" dirty="0">
              <a:solidFill>
                <a:schemeClr val="tx2">
                  <a:lumMod val="65000"/>
                  <a:lumOff val="35000"/>
                </a:schemeClr>
              </a:solidFill>
            </a:endParaRPr>
          </a:p>
        </p:txBody>
      </p:sp>
    </p:spTree>
    <p:extLst>
      <p:ext uri="{BB962C8B-B14F-4D97-AF65-F5344CB8AC3E}">
        <p14:creationId xmlns:p14="http://schemas.microsoft.com/office/powerpoint/2010/main" val="3412911912"/>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Footer Placeholder 4"/>
          <p:cNvSpPr>
            <a:spLocks noGrp="1"/>
          </p:cNvSpPr>
          <p:nvPr>
            <p:ph type="ftr" sz="quarter" idx="11"/>
          </p:nvPr>
        </p:nvSpPr>
        <p:spPr>
          <a:xfrm>
            <a:off x="771987" y="4915596"/>
            <a:ext cx="4317318" cy="108185"/>
          </a:xfrm>
          <a:prstGeom prst="rect">
            <a:avLst/>
          </a:prstGeom>
        </p:spPr>
        <p:txBody>
          <a:bodyPr/>
          <a:lstStyle/>
          <a:p>
            <a:endParaRPr lang="en-US" dirty="0"/>
          </a:p>
        </p:txBody>
      </p:sp>
    </p:spTree>
    <p:extLst>
      <p:ext uri="{BB962C8B-B14F-4D97-AF65-F5344CB8AC3E}">
        <p14:creationId xmlns:p14="http://schemas.microsoft.com/office/powerpoint/2010/main" val="1433796598"/>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4_1 Column">
    <p:spTree>
      <p:nvGrpSpPr>
        <p:cNvPr id="1" name=""/>
        <p:cNvGrpSpPr/>
        <p:nvPr/>
      </p:nvGrpSpPr>
      <p:grpSpPr>
        <a:xfrm>
          <a:off x="0" y="0"/>
          <a:ext cx="0" cy="0"/>
          <a:chOff x="0" y="0"/>
          <a:chExt cx="0" cy="0"/>
        </a:xfrm>
      </p:grpSpPr>
      <p:sp>
        <p:nvSpPr>
          <p:cNvPr id="10" name="Content Placeholder 20"/>
          <p:cNvSpPr>
            <a:spLocks noGrp="1"/>
          </p:cNvSpPr>
          <p:nvPr>
            <p:ph sz="quarter" idx="12"/>
          </p:nvPr>
        </p:nvSpPr>
        <p:spPr bwMode="gray">
          <a:xfrm>
            <a:off x="411479" y="1049274"/>
            <a:ext cx="8330184" cy="3665601"/>
          </a:xfrm>
          <a:prstGeom prst="rect">
            <a:avLst/>
          </a:prstGeom>
        </p:spPr>
        <p:txBody>
          <a:bodyPr vert="horz" lIns="0" tIns="0" rIns="0" bIns="0" rtlCol="0">
            <a:noAutofit/>
          </a:bodyPr>
          <a:lstStyle>
            <a:lvl1pPr marL="0" marR="0" indent="0" algn="l" defTabSz="673421" rtl="0" eaLnBrk="1" fontAlgn="base" latinLnBrk="0" hangingPunct="1">
              <a:lnSpc>
                <a:spcPct val="100000"/>
              </a:lnSpc>
              <a:spcBef>
                <a:spcPts val="1623"/>
              </a:spcBef>
              <a:spcAft>
                <a:spcPct val="0"/>
              </a:spcAft>
              <a:buClrTx/>
              <a:buSzTx/>
              <a:buFont typeface="Arial" pitchFamily="34" charset="0"/>
              <a:buNone/>
              <a:tabLst/>
              <a:defRPr kumimoji="0" lang="en-US" sz="1324" b="0" i="0" u="none" strike="noStrike" kern="1200" cap="none" normalizeH="0" baseline="0" dirty="0" smtClean="0">
                <a:ln>
                  <a:noFill/>
                </a:ln>
                <a:solidFill>
                  <a:schemeClr val="tx2"/>
                </a:solidFill>
                <a:effectLst/>
                <a:latin typeface="+mn-lt"/>
                <a:ea typeface="+mn-ea"/>
                <a:cs typeface="Arial" pitchFamily="34" charset="0"/>
              </a:defRPr>
            </a:lvl1pPr>
            <a:lvl2pPr marL="128604" marR="0" indent="-127436" algn="l" defTabSz="673421" rtl="0" eaLnBrk="1" fontAlgn="base" latinLnBrk="0" hangingPunct="1">
              <a:lnSpc>
                <a:spcPct val="100000"/>
              </a:lnSpc>
              <a:spcAft>
                <a:spcPct val="0"/>
              </a:spcAft>
              <a:buFont typeface="Arial" pitchFamily="34" charset="0"/>
              <a:tabLst/>
              <a:defRPr kumimoji="0" lang="en-US" sz="1324" b="0" i="0" u="none" strike="noStrike" kern="1200" cap="none" normalizeH="0" baseline="0" dirty="0" smtClean="0">
                <a:ln>
                  <a:noFill/>
                </a:ln>
                <a:solidFill>
                  <a:schemeClr val="tx2"/>
                </a:solidFill>
                <a:effectLst/>
                <a:latin typeface="+mn-lt"/>
                <a:ea typeface="+mn-ea"/>
                <a:cs typeface="Arial" pitchFamily="34" charset="0"/>
              </a:defRPr>
            </a:lvl2pPr>
            <a:lvl3pPr marR="0" algn="l" defTabSz="673421" rtl="0" eaLnBrk="1" fontAlgn="base" latinLnBrk="0" hangingPunct="1">
              <a:lnSpc>
                <a:spcPct val="100000"/>
              </a:lnSpc>
              <a:spcAft>
                <a:spcPct val="0"/>
              </a:spcAft>
              <a:buFont typeface="Arial" pitchFamily="34" charset="0"/>
              <a:tabLst/>
              <a:defRPr kumimoji="0" lang="en-US" sz="1191" b="0" i="0" u="none" strike="noStrike" kern="1200" cap="none" normalizeH="0" baseline="0" dirty="0" smtClean="0">
                <a:ln>
                  <a:noFill/>
                </a:ln>
                <a:solidFill>
                  <a:schemeClr val="tx2"/>
                </a:solidFill>
                <a:effectLst/>
                <a:latin typeface="Arial" pitchFamily="34" charset="0"/>
                <a:ea typeface="+mn-ea"/>
                <a:cs typeface="Arial" pitchFamily="34" charset="0"/>
              </a:defRPr>
            </a:lvl3pPr>
            <a:lvl4pPr marR="0" algn="l" defTabSz="673421" rtl="0" eaLnBrk="1" fontAlgn="base" latinLnBrk="0" hangingPunct="1">
              <a:lnSpc>
                <a:spcPct val="100000"/>
              </a:lnSpc>
              <a:spcAft>
                <a:spcPct val="0"/>
              </a:spcAft>
              <a:buFont typeface="Arial" pitchFamily="34" charset="0"/>
              <a:tabLst/>
              <a:defRPr kumimoji="0" lang="en-US" sz="1191" b="0" i="0" u="none" strike="noStrike" kern="1200" cap="none" normalizeH="0" baseline="0" dirty="0" smtClean="0">
                <a:ln>
                  <a:noFill/>
                </a:ln>
                <a:solidFill>
                  <a:schemeClr val="tx2"/>
                </a:solidFill>
                <a:effectLst/>
                <a:latin typeface="+mn-lt"/>
                <a:ea typeface="+mn-ea"/>
                <a:cs typeface="Arial" pitchFamily="34" charset="0"/>
              </a:defRPr>
            </a:lvl4pPr>
            <a:lvl5pPr marR="0" algn="l" defTabSz="673421" rtl="0" eaLnBrk="1" fontAlgn="base" latinLnBrk="0" hangingPunct="1">
              <a:lnSpc>
                <a:spcPct val="100000"/>
              </a:lnSpc>
              <a:spcAft>
                <a:spcPct val="0"/>
              </a:spcAft>
              <a:buFont typeface="Arial" pitchFamily="34" charset="0"/>
              <a:tabLst/>
              <a:defRPr kumimoji="0" lang="en-US" sz="1191" b="0" i="0" u="none" strike="noStrike" kern="1200" cap="none" normalizeH="0" baseline="0" dirty="0" smtClean="0">
                <a:ln>
                  <a:noFill/>
                </a:ln>
                <a:solidFill>
                  <a:schemeClr val="tx2"/>
                </a:solidFill>
                <a:effectLst/>
                <a:latin typeface="+mn-lt"/>
                <a:ea typeface="+mn-ea"/>
                <a:cs typeface="Arial" pitchFamily="34" charset="0"/>
              </a:defRPr>
            </a:lvl5pPr>
            <a:lvl6pPr marR="0" algn="l" defTabSz="673421" rtl="0" eaLnBrk="1" fontAlgn="base" latinLnBrk="0" hangingPunct="1">
              <a:lnSpc>
                <a:spcPct val="100000"/>
              </a:lnSpc>
              <a:spcAft>
                <a:spcPct val="0"/>
              </a:spcAft>
              <a:buFont typeface="Arial" pitchFamily="34" charset="0"/>
              <a:tabLst/>
              <a:defRPr kumimoji="0" lang="en-US" sz="1324" b="0" i="0" u="none" strike="noStrike" kern="1200" cap="none" normalizeH="0" baseline="0" dirty="0" smtClean="0">
                <a:ln>
                  <a:noFill/>
                </a:ln>
                <a:solidFill>
                  <a:schemeClr val="tx2"/>
                </a:solidFill>
                <a:effectLst/>
                <a:latin typeface="+mn-lt"/>
                <a:ea typeface="+mn-ea"/>
                <a:cs typeface="Arial" pitchFamily="34" charset="0"/>
              </a:defRPr>
            </a:lvl6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9" name="Text Placeholder 18"/>
          <p:cNvSpPr>
            <a:spLocks noGrp="1"/>
          </p:cNvSpPr>
          <p:nvPr>
            <p:ph type="body" sz="quarter" idx="13"/>
          </p:nvPr>
        </p:nvSpPr>
        <p:spPr bwMode="gray">
          <a:xfrm>
            <a:off x="414342" y="584604"/>
            <a:ext cx="8330184" cy="224036"/>
          </a:xfrm>
          <a:prstGeom prst="rect">
            <a:avLst/>
          </a:prstGeom>
          <a:noFill/>
          <a:ln w="9525" algn="ctr">
            <a:noFill/>
            <a:miter lim="800000"/>
            <a:headEnd/>
            <a:tailEnd/>
          </a:ln>
          <a:effectLst/>
        </p:spPr>
        <p:txBody>
          <a:bodyPr vert="horz" wrap="square" lIns="0" tIns="0" rIns="0" bIns="0" numCol="1" anchor="t" anchorCtr="0" compatLnSpc="1">
            <a:prstTxWarp prst="textNoShape">
              <a:avLst/>
            </a:prstTxWarp>
            <a:spAutoFit/>
          </a:bodyPr>
          <a:lstStyle>
            <a:lvl1pPr>
              <a:defRPr kumimoji="0" lang="en-US" sz="1456" b="0" i="0" u="none" strike="noStrike" kern="1200" cap="none" spc="0" normalizeH="0" baseline="0" noProof="0" dirty="0" smtClean="0">
                <a:ln>
                  <a:noFill/>
                </a:ln>
                <a:solidFill>
                  <a:schemeClr val="tx2"/>
                </a:solidFill>
                <a:effectLst/>
                <a:uLnTx/>
                <a:uFillTx/>
                <a:latin typeface="+mj-lt"/>
                <a:ea typeface="+mn-ea"/>
                <a:cs typeface="Arial" pitchFamily="34" charset="0"/>
              </a:defRPr>
            </a:lvl1pPr>
          </a:lstStyle>
          <a:p>
            <a:pPr marL="0" marR="0" lvl="0" indent="0" algn="l" defTabSz="673421" rtl="0" eaLnBrk="1" fontAlgn="base" latinLnBrk="0" hangingPunct="1">
              <a:lnSpc>
                <a:spcPct val="100000"/>
              </a:lnSpc>
              <a:spcBef>
                <a:spcPct val="0"/>
              </a:spcBef>
              <a:spcAft>
                <a:spcPct val="0"/>
              </a:spcAft>
              <a:buClrTx/>
              <a:buSzTx/>
              <a:buFontTx/>
              <a:buNone/>
              <a:tabLst/>
              <a:defRPr/>
            </a:pPr>
            <a:r>
              <a:rPr lang="en-US" smtClean="0"/>
              <a:t>Click to edit Master text styles</a:t>
            </a:r>
          </a:p>
        </p:txBody>
      </p:sp>
      <p:sp>
        <p:nvSpPr>
          <p:cNvPr id="5" name="Title Placeholder 10"/>
          <p:cNvSpPr>
            <a:spLocks noGrp="1"/>
          </p:cNvSpPr>
          <p:nvPr>
            <p:ph type="title"/>
          </p:nvPr>
        </p:nvSpPr>
        <p:spPr bwMode="gray">
          <a:xfrm>
            <a:off x="414342" y="252202"/>
            <a:ext cx="8330184" cy="332399"/>
          </a:xfrm>
          <a:prstGeom prst="rect">
            <a:avLst/>
          </a:prstGeom>
        </p:spPr>
        <p:txBody>
          <a:bodyPr lIns="0" tIns="0" rIns="0" bIns="0" anchor="b" anchorCtr="0">
            <a:spAutoFit/>
          </a:bodyPr>
          <a:lstStyle/>
          <a:p>
            <a:pPr marL="0" marR="0" lvl="0" indent="0" algn="l" defTabSz="673421" rtl="0" eaLnBrk="0" fontAlgn="base" latinLnBrk="0" hangingPunct="0">
              <a:lnSpc>
                <a:spcPct val="90000"/>
              </a:lnSpc>
              <a:spcBef>
                <a:spcPct val="0"/>
              </a:spcBef>
              <a:spcAft>
                <a:spcPct val="0"/>
              </a:spcAft>
              <a:buClrTx/>
              <a:buSzTx/>
              <a:buFontTx/>
              <a:buNone/>
              <a:tabLst/>
              <a:defRPr/>
            </a:pPr>
            <a:r>
              <a:rPr lang="en-US" smtClean="0"/>
              <a:t>Click to edit Master title style</a:t>
            </a:r>
            <a:endParaRPr lang="en-US" dirty="0"/>
          </a:p>
        </p:txBody>
      </p:sp>
      <p:sp>
        <p:nvSpPr>
          <p:cNvPr id="6" name="Slide Number Placeholder 3"/>
          <p:cNvSpPr>
            <a:spLocks noGrp="1"/>
          </p:cNvSpPr>
          <p:nvPr>
            <p:ph type="sldNum" sz="quarter" idx="14"/>
            <p:custDataLst>
              <p:tags r:id="rId1"/>
            </p:custDataLst>
          </p:nvPr>
        </p:nvSpPr>
        <p:spPr>
          <a:xfrm>
            <a:off x="407991" y="4912520"/>
            <a:ext cx="282575" cy="107156"/>
          </a:xfrm>
          <a:prstGeom prst="rect">
            <a:avLst/>
          </a:prstGeom>
        </p:spPr>
        <p:txBody>
          <a:bodyPr/>
          <a:lstStyle>
            <a:lvl1pPr>
              <a:defRPr/>
            </a:lvl1pPr>
          </a:lstStyle>
          <a:p>
            <a:fld id="{07DDA470-64EC-4838-8513-FA93D4181BA0}" type="slidenum">
              <a:rPr lang="en-US">
                <a:solidFill>
                  <a:srgbClr val="002776"/>
                </a:solidFill>
              </a:rPr>
              <a:pPr/>
              <a:t>‹#›</a:t>
            </a:fld>
            <a:endParaRPr lang="en-US" dirty="0">
              <a:solidFill>
                <a:srgbClr val="002776"/>
              </a:solidFill>
            </a:endParaRPr>
          </a:p>
        </p:txBody>
      </p:sp>
    </p:spTree>
    <p:extLst>
      <p:ext uri="{BB962C8B-B14F-4D97-AF65-F5344CB8AC3E}">
        <p14:creationId xmlns:p14="http://schemas.microsoft.com/office/powerpoint/2010/main" val="287915833"/>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 Column">
    <p:spTree>
      <p:nvGrpSpPr>
        <p:cNvPr id="1" name=""/>
        <p:cNvGrpSpPr/>
        <p:nvPr/>
      </p:nvGrpSpPr>
      <p:grpSpPr>
        <a:xfrm>
          <a:off x="0" y="0"/>
          <a:ext cx="0" cy="0"/>
          <a:chOff x="0" y="0"/>
          <a:chExt cx="0" cy="0"/>
        </a:xfrm>
      </p:grpSpPr>
      <p:sp>
        <p:nvSpPr>
          <p:cNvPr id="10" name="Content Placeholder 20"/>
          <p:cNvSpPr>
            <a:spLocks noGrp="1"/>
          </p:cNvSpPr>
          <p:nvPr>
            <p:ph sz="quarter" idx="12"/>
          </p:nvPr>
        </p:nvSpPr>
        <p:spPr bwMode="gray">
          <a:xfrm>
            <a:off x="411479" y="1049274"/>
            <a:ext cx="8330184" cy="3665601"/>
          </a:xfrm>
          <a:prstGeom prst="rect">
            <a:avLst/>
          </a:prstGeom>
        </p:spPr>
        <p:txBody>
          <a:bodyPr vert="horz" lIns="0" tIns="0" rIns="0" bIns="0" rtlCol="0">
            <a:noAutofit/>
          </a:bodyPr>
          <a:lstStyle>
            <a:lvl1pPr marL="0" marR="0" indent="0" algn="l" defTabSz="673718" rtl="0" eaLnBrk="1" fontAlgn="base" latinLnBrk="0" hangingPunct="1">
              <a:lnSpc>
                <a:spcPct val="100000"/>
              </a:lnSpc>
              <a:spcBef>
                <a:spcPts val="1622"/>
              </a:spcBef>
              <a:spcAft>
                <a:spcPct val="0"/>
              </a:spcAft>
              <a:buClrTx/>
              <a:buSzTx/>
              <a:buFont typeface="Arial" pitchFamily="34" charset="0"/>
              <a:buNone/>
              <a:tabLst/>
              <a:defRPr kumimoji="0" lang="en-US" sz="1324" b="0" i="0" u="none" strike="noStrike" kern="1200" cap="none" normalizeH="0" baseline="0" dirty="0" smtClean="0">
                <a:ln>
                  <a:noFill/>
                </a:ln>
                <a:solidFill>
                  <a:schemeClr val="tx2"/>
                </a:solidFill>
                <a:effectLst/>
                <a:latin typeface="+mn-lt"/>
                <a:ea typeface="+mn-ea"/>
                <a:cs typeface="Arial" pitchFamily="34" charset="0"/>
              </a:defRPr>
            </a:lvl1pPr>
            <a:lvl2pPr marL="128659" marR="0" indent="-127488" algn="l" defTabSz="673718" rtl="0" eaLnBrk="1" fontAlgn="base" latinLnBrk="0" hangingPunct="1">
              <a:lnSpc>
                <a:spcPct val="100000"/>
              </a:lnSpc>
              <a:spcAft>
                <a:spcPct val="0"/>
              </a:spcAft>
              <a:buFont typeface="Arial" pitchFamily="34" charset="0"/>
              <a:tabLst/>
              <a:defRPr kumimoji="0" lang="en-US" sz="1324" b="0" i="0" u="none" strike="noStrike" kern="1200" cap="none" normalizeH="0" baseline="0" dirty="0" smtClean="0">
                <a:ln>
                  <a:noFill/>
                </a:ln>
                <a:solidFill>
                  <a:schemeClr val="tx2"/>
                </a:solidFill>
                <a:effectLst/>
                <a:latin typeface="+mn-lt"/>
                <a:ea typeface="+mn-ea"/>
                <a:cs typeface="Arial" pitchFamily="34" charset="0"/>
              </a:defRPr>
            </a:lvl2pPr>
            <a:lvl3pPr marR="0" algn="l" defTabSz="673718" rtl="0" eaLnBrk="1" fontAlgn="base" latinLnBrk="0" hangingPunct="1">
              <a:lnSpc>
                <a:spcPct val="100000"/>
              </a:lnSpc>
              <a:spcAft>
                <a:spcPct val="0"/>
              </a:spcAft>
              <a:buFont typeface="Arial" pitchFamily="34" charset="0"/>
              <a:tabLst/>
              <a:defRPr kumimoji="0" lang="en-US" sz="1191" b="0" i="0" u="none" strike="noStrike" kern="1200" cap="none" normalizeH="0" baseline="0" dirty="0" smtClean="0">
                <a:ln>
                  <a:noFill/>
                </a:ln>
                <a:solidFill>
                  <a:schemeClr val="tx2"/>
                </a:solidFill>
                <a:effectLst/>
                <a:latin typeface="Arial" pitchFamily="34" charset="0"/>
                <a:ea typeface="+mn-ea"/>
                <a:cs typeface="Arial" pitchFamily="34" charset="0"/>
              </a:defRPr>
            </a:lvl3pPr>
            <a:lvl4pPr marR="0" algn="l" defTabSz="673718" rtl="0" eaLnBrk="1" fontAlgn="base" latinLnBrk="0" hangingPunct="1">
              <a:lnSpc>
                <a:spcPct val="100000"/>
              </a:lnSpc>
              <a:spcAft>
                <a:spcPct val="0"/>
              </a:spcAft>
              <a:buFont typeface="Arial" pitchFamily="34" charset="0"/>
              <a:tabLst/>
              <a:defRPr kumimoji="0" lang="en-US" sz="1191" b="0" i="0" u="none" strike="noStrike" kern="1200" cap="none" normalizeH="0" baseline="0" dirty="0" smtClean="0">
                <a:ln>
                  <a:noFill/>
                </a:ln>
                <a:solidFill>
                  <a:schemeClr val="tx2"/>
                </a:solidFill>
                <a:effectLst/>
                <a:latin typeface="+mn-lt"/>
                <a:ea typeface="+mn-ea"/>
                <a:cs typeface="Arial" pitchFamily="34" charset="0"/>
              </a:defRPr>
            </a:lvl4pPr>
            <a:lvl5pPr marR="0" algn="l" defTabSz="673718" rtl="0" eaLnBrk="1" fontAlgn="base" latinLnBrk="0" hangingPunct="1">
              <a:lnSpc>
                <a:spcPct val="100000"/>
              </a:lnSpc>
              <a:spcAft>
                <a:spcPct val="0"/>
              </a:spcAft>
              <a:buFont typeface="Arial" pitchFamily="34" charset="0"/>
              <a:tabLst/>
              <a:defRPr kumimoji="0" lang="en-US" sz="1191" b="0" i="0" u="none" strike="noStrike" kern="1200" cap="none" normalizeH="0" baseline="0" dirty="0" smtClean="0">
                <a:ln>
                  <a:noFill/>
                </a:ln>
                <a:solidFill>
                  <a:schemeClr val="tx2"/>
                </a:solidFill>
                <a:effectLst/>
                <a:latin typeface="+mn-lt"/>
                <a:ea typeface="+mn-ea"/>
                <a:cs typeface="Arial" pitchFamily="34" charset="0"/>
              </a:defRPr>
            </a:lvl5pPr>
            <a:lvl6pPr marR="0" algn="l" defTabSz="673718" rtl="0" eaLnBrk="1" fontAlgn="base" latinLnBrk="0" hangingPunct="1">
              <a:lnSpc>
                <a:spcPct val="100000"/>
              </a:lnSpc>
              <a:spcAft>
                <a:spcPct val="0"/>
              </a:spcAft>
              <a:buFont typeface="Arial" pitchFamily="34" charset="0"/>
              <a:tabLst/>
              <a:defRPr kumimoji="0" lang="en-US" sz="1324" b="0" i="0" u="none" strike="noStrike" kern="1200" cap="none" normalizeH="0" baseline="0" dirty="0" smtClean="0">
                <a:ln>
                  <a:noFill/>
                </a:ln>
                <a:solidFill>
                  <a:schemeClr val="tx2"/>
                </a:solidFill>
                <a:effectLst/>
                <a:latin typeface="+mn-lt"/>
                <a:ea typeface="+mn-ea"/>
                <a:cs typeface="Arial" pitchFamily="34" charset="0"/>
              </a:defRPr>
            </a:lvl6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9" name="Text Placeholder 18"/>
          <p:cNvSpPr>
            <a:spLocks noGrp="1"/>
          </p:cNvSpPr>
          <p:nvPr>
            <p:ph type="body" sz="quarter" idx="13"/>
          </p:nvPr>
        </p:nvSpPr>
        <p:spPr bwMode="gray">
          <a:xfrm>
            <a:off x="414345" y="584603"/>
            <a:ext cx="8330184" cy="224036"/>
          </a:xfrm>
          <a:prstGeom prst="rect">
            <a:avLst/>
          </a:prstGeom>
          <a:noFill/>
          <a:ln w="9525" algn="ctr">
            <a:noFill/>
            <a:miter lim="800000"/>
            <a:headEnd/>
            <a:tailEnd/>
          </a:ln>
          <a:effectLst/>
        </p:spPr>
        <p:txBody>
          <a:bodyPr vert="horz" wrap="square" lIns="0" tIns="0" rIns="0" bIns="0" numCol="1" anchor="t" anchorCtr="0" compatLnSpc="1">
            <a:prstTxWarp prst="textNoShape">
              <a:avLst/>
            </a:prstTxWarp>
            <a:spAutoFit/>
          </a:bodyPr>
          <a:lstStyle>
            <a:lvl1pPr>
              <a:defRPr kumimoji="0" lang="en-US" sz="1456" b="0" i="0" u="none" strike="noStrike" kern="1200" cap="none" spc="0" normalizeH="0" baseline="0" noProof="0" dirty="0" smtClean="0">
                <a:ln>
                  <a:noFill/>
                </a:ln>
                <a:solidFill>
                  <a:schemeClr val="tx2"/>
                </a:solidFill>
                <a:effectLst/>
                <a:uLnTx/>
                <a:uFillTx/>
                <a:latin typeface="+mj-lt"/>
                <a:ea typeface="+mn-ea"/>
                <a:cs typeface="Arial" pitchFamily="34" charset="0"/>
              </a:defRPr>
            </a:lvl1pPr>
          </a:lstStyle>
          <a:p>
            <a:pPr marL="0" marR="0" lvl="0" indent="0" algn="l" defTabSz="673718" rtl="0" eaLnBrk="1" fontAlgn="base" latinLnBrk="0" hangingPunct="1">
              <a:lnSpc>
                <a:spcPct val="100000"/>
              </a:lnSpc>
              <a:spcBef>
                <a:spcPct val="0"/>
              </a:spcBef>
              <a:spcAft>
                <a:spcPct val="0"/>
              </a:spcAft>
              <a:buClrTx/>
              <a:buSzTx/>
              <a:buFontTx/>
              <a:buNone/>
              <a:tabLst/>
              <a:defRPr/>
            </a:pPr>
            <a:r>
              <a:rPr lang="en-US" smtClean="0"/>
              <a:t>Click to edit Master text styles</a:t>
            </a:r>
          </a:p>
        </p:txBody>
      </p:sp>
      <p:sp>
        <p:nvSpPr>
          <p:cNvPr id="5" name="Title Placeholder 10"/>
          <p:cNvSpPr>
            <a:spLocks noGrp="1"/>
          </p:cNvSpPr>
          <p:nvPr>
            <p:ph type="title"/>
          </p:nvPr>
        </p:nvSpPr>
        <p:spPr bwMode="gray">
          <a:xfrm>
            <a:off x="414345" y="252204"/>
            <a:ext cx="8330184" cy="332399"/>
          </a:xfrm>
          <a:prstGeom prst="rect">
            <a:avLst/>
          </a:prstGeom>
        </p:spPr>
        <p:txBody>
          <a:bodyPr lIns="0" tIns="0" rIns="0" bIns="0" anchor="b" anchorCtr="0">
            <a:spAutoFit/>
          </a:bodyPr>
          <a:lstStyle/>
          <a:p>
            <a:pPr marL="0" marR="0" lvl="0" indent="0" algn="l" defTabSz="673718" rtl="0" eaLnBrk="0" fontAlgn="base" latinLnBrk="0" hangingPunct="0">
              <a:lnSpc>
                <a:spcPct val="90000"/>
              </a:lnSpc>
              <a:spcBef>
                <a:spcPct val="0"/>
              </a:spcBef>
              <a:spcAft>
                <a:spcPct val="0"/>
              </a:spcAft>
              <a:buClrTx/>
              <a:buSzTx/>
              <a:buFontTx/>
              <a:buNone/>
              <a:tabLst/>
              <a:defRPr/>
            </a:pPr>
            <a:r>
              <a:rPr lang="en-US" smtClean="0"/>
              <a:t>Click to edit Master title style</a:t>
            </a:r>
            <a:endParaRPr lang="en-US" dirty="0"/>
          </a:p>
        </p:txBody>
      </p:sp>
    </p:spTree>
    <p:extLst>
      <p:ext uri="{BB962C8B-B14F-4D97-AF65-F5344CB8AC3E}">
        <p14:creationId xmlns:p14="http://schemas.microsoft.com/office/powerpoint/2010/main" val="2291853095"/>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Title and Content 1">
    <p:spTree>
      <p:nvGrpSpPr>
        <p:cNvPr id="1" name=""/>
        <p:cNvGrpSpPr/>
        <p:nvPr/>
      </p:nvGrpSpPr>
      <p:grpSpPr>
        <a:xfrm>
          <a:off x="0" y="0"/>
          <a:ext cx="0" cy="0"/>
          <a:chOff x="0" y="0"/>
          <a:chExt cx="0" cy="0"/>
        </a:xfrm>
      </p:grpSpPr>
      <p:sp>
        <p:nvSpPr>
          <p:cNvPr id="9" name="Text Placeholder 8"/>
          <p:cNvSpPr>
            <a:spLocks noGrp="1"/>
          </p:cNvSpPr>
          <p:nvPr>
            <p:ph type="body" sz="quarter" idx="13"/>
          </p:nvPr>
        </p:nvSpPr>
        <p:spPr>
          <a:xfrm>
            <a:off x="370113" y="573881"/>
            <a:ext cx="8388000" cy="726962"/>
          </a:xfrm>
        </p:spPr>
        <p:txBody>
          <a:bodyPr>
            <a:normAutofit/>
          </a:bodyPr>
          <a:lstStyle>
            <a:lvl1pPr marL="0" indent="0">
              <a:buNone/>
              <a:defRPr sz="2184" b="0">
                <a:solidFill>
                  <a:srgbClr val="575757"/>
                </a:solidFill>
              </a:defRPr>
            </a:lvl1pPr>
          </a:lstStyle>
          <a:p>
            <a:pPr lvl="0"/>
            <a:r>
              <a:rPr lang="en-US" smtClean="0"/>
              <a:t>Click to edit Master text styles</a:t>
            </a:r>
          </a:p>
        </p:txBody>
      </p:sp>
      <p:sp>
        <p:nvSpPr>
          <p:cNvPr id="14" name="Title Placeholder 1"/>
          <p:cNvSpPr>
            <a:spLocks noGrp="1"/>
          </p:cNvSpPr>
          <p:nvPr>
            <p:ph type="title"/>
          </p:nvPr>
        </p:nvSpPr>
        <p:spPr>
          <a:xfrm>
            <a:off x="370113" y="221762"/>
            <a:ext cx="8388000" cy="352119"/>
          </a:xfrm>
          <a:prstGeom prst="rect">
            <a:avLst/>
          </a:prstGeom>
        </p:spPr>
        <p:txBody>
          <a:bodyPr vert="horz" lIns="0" tIns="0" rIns="0" bIns="0" rtlCol="0" anchor="t" anchorCtr="0">
            <a:noAutofit/>
          </a:bodyPr>
          <a:lstStyle/>
          <a:p>
            <a:r>
              <a:rPr lang="en-US" dirty="0" smtClean="0"/>
              <a:t>Click to edit Master title style</a:t>
            </a:r>
            <a:endParaRPr lang="en-GB" dirty="0"/>
          </a:p>
        </p:txBody>
      </p:sp>
      <p:sp>
        <p:nvSpPr>
          <p:cNvPr id="20" name="Text Placeholder 19"/>
          <p:cNvSpPr>
            <a:spLocks noGrp="1"/>
          </p:cNvSpPr>
          <p:nvPr>
            <p:ph type="body" sz="quarter" idx="14"/>
          </p:nvPr>
        </p:nvSpPr>
        <p:spPr>
          <a:xfrm>
            <a:off x="370800" y="1358100"/>
            <a:ext cx="8388000" cy="109305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5" name="Footer Placeholder 4"/>
          <p:cNvSpPr>
            <a:spLocks noGrp="1"/>
          </p:cNvSpPr>
          <p:nvPr>
            <p:ph type="ftr" sz="quarter" idx="3"/>
          </p:nvPr>
        </p:nvSpPr>
        <p:spPr>
          <a:xfrm>
            <a:off x="370114" y="4805876"/>
            <a:ext cx="7559473" cy="189000"/>
          </a:xfrm>
          <a:prstGeom prst="rect">
            <a:avLst/>
          </a:prstGeom>
        </p:spPr>
        <p:txBody>
          <a:bodyPr vert="horz" lIns="0" tIns="0" rIns="0" bIns="0" rtlCol="0" anchor="ctr" anchorCtr="0"/>
          <a:lstStyle>
            <a:lvl1pPr algn="l">
              <a:defRPr sz="582" b="0">
                <a:solidFill>
                  <a:srgbClr val="8C8C8C"/>
                </a:solidFill>
              </a:defRPr>
            </a:lvl1pPr>
          </a:lstStyle>
          <a:p>
            <a:r>
              <a:rPr lang="en-GB" smtClean="0"/>
              <a:t>© 2014 Deloitte Belgium</a:t>
            </a:r>
            <a:endParaRPr lang="en-GB" dirty="0"/>
          </a:p>
        </p:txBody>
      </p:sp>
      <p:sp>
        <p:nvSpPr>
          <p:cNvPr id="6" name="Slide Number Placeholder 7"/>
          <p:cNvSpPr>
            <a:spLocks noGrp="1"/>
          </p:cNvSpPr>
          <p:nvPr>
            <p:ph type="sldNum" sz="quarter" idx="4"/>
          </p:nvPr>
        </p:nvSpPr>
        <p:spPr>
          <a:xfrm>
            <a:off x="7971997" y="4805876"/>
            <a:ext cx="792088" cy="189000"/>
          </a:xfrm>
          <a:prstGeom prst="rect">
            <a:avLst/>
          </a:prstGeom>
        </p:spPr>
        <p:txBody>
          <a:bodyPr vert="horz" lIns="0" tIns="0" rIns="0" bIns="0" rtlCol="0" anchor="ctr" anchorCtr="0"/>
          <a:lstStyle>
            <a:lvl1pPr algn="r">
              <a:defRPr sz="582" b="0">
                <a:solidFill>
                  <a:srgbClr val="8C8C8C"/>
                </a:solidFill>
              </a:defRPr>
            </a:lvl1pPr>
          </a:lstStyle>
          <a:p>
            <a:fld id="{95CC1D26-A9BD-4BDE-BDD9-08EDBAE96860}" type="slidenum">
              <a:rPr lang="en-GB" smtClean="0"/>
              <a:pPr/>
              <a:t>‹#›</a:t>
            </a:fld>
            <a:endParaRPr lang="en-GB" dirty="0"/>
          </a:p>
        </p:txBody>
      </p:sp>
    </p:spTree>
    <p:extLst>
      <p:ext uri="{BB962C8B-B14F-4D97-AF65-F5344CB8AC3E}">
        <p14:creationId xmlns:p14="http://schemas.microsoft.com/office/powerpoint/2010/main" val="1897594099"/>
      </p:ext>
    </p:extLst>
  </p:cSld>
  <p:clrMapOvr>
    <a:masterClrMapping/>
  </p:clrMapOvr>
  <p:transition>
    <p:fade/>
  </p:transition>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2_Title only">
    <p:spTree>
      <p:nvGrpSpPr>
        <p:cNvPr id="1" name=""/>
        <p:cNvGrpSpPr/>
        <p:nvPr/>
      </p:nvGrpSpPr>
      <p:grpSpPr>
        <a:xfrm>
          <a:off x="0" y="0"/>
          <a:ext cx="0" cy="0"/>
          <a:chOff x="0" y="0"/>
          <a:chExt cx="0" cy="0"/>
        </a:xfrm>
      </p:grpSpPr>
      <p:sp>
        <p:nvSpPr>
          <p:cNvPr id="3" name="Title Placeholder 10"/>
          <p:cNvSpPr>
            <a:spLocks noGrp="1"/>
          </p:cNvSpPr>
          <p:nvPr>
            <p:ph type="title"/>
          </p:nvPr>
        </p:nvSpPr>
        <p:spPr bwMode="gray">
          <a:xfrm>
            <a:off x="414345" y="252204"/>
            <a:ext cx="8330184" cy="332399"/>
          </a:xfrm>
          <a:prstGeom prst="rect">
            <a:avLst/>
          </a:prstGeom>
        </p:spPr>
        <p:txBody>
          <a:bodyPr lIns="0" tIns="0" rIns="0" bIns="0" anchor="b" anchorCtr="0">
            <a:spAutoFit/>
          </a:bodyPr>
          <a:lstStyle/>
          <a:p>
            <a:pPr marL="0" marR="0" lvl="0" indent="0" algn="l" defTabSz="673718" rtl="0" eaLnBrk="0" fontAlgn="base" latinLnBrk="0" hangingPunct="0">
              <a:lnSpc>
                <a:spcPct val="90000"/>
              </a:lnSpc>
              <a:spcBef>
                <a:spcPct val="0"/>
              </a:spcBef>
              <a:spcAft>
                <a:spcPct val="0"/>
              </a:spcAft>
              <a:buClrTx/>
              <a:buSzTx/>
              <a:buFontTx/>
              <a:buNone/>
              <a:tabLst/>
              <a:defRPr/>
            </a:pPr>
            <a:r>
              <a:rPr lang="en-US" smtClean="0"/>
              <a:t>Click to edit Master title style</a:t>
            </a:r>
            <a:endParaRPr lang="en-US" dirty="0"/>
          </a:p>
        </p:txBody>
      </p:sp>
    </p:spTree>
    <p:extLst>
      <p:ext uri="{BB962C8B-B14F-4D97-AF65-F5344CB8AC3E}">
        <p14:creationId xmlns:p14="http://schemas.microsoft.com/office/powerpoint/2010/main" val="1988774909"/>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Contents">
    <p:spTree>
      <p:nvGrpSpPr>
        <p:cNvPr id="1" name=""/>
        <p:cNvGrpSpPr/>
        <p:nvPr/>
      </p:nvGrpSpPr>
      <p:grpSpPr>
        <a:xfrm>
          <a:off x="0" y="0"/>
          <a:ext cx="0" cy="0"/>
          <a:chOff x="0" y="0"/>
          <a:chExt cx="0" cy="0"/>
        </a:xfrm>
      </p:grpSpPr>
      <p:sp>
        <p:nvSpPr>
          <p:cNvPr id="21" name="Content Placeholder 20"/>
          <p:cNvSpPr>
            <a:spLocks noGrp="1"/>
          </p:cNvSpPr>
          <p:nvPr>
            <p:ph sz="quarter" idx="11"/>
          </p:nvPr>
        </p:nvSpPr>
        <p:spPr bwMode="gray">
          <a:xfrm>
            <a:off x="411487" y="1049272"/>
            <a:ext cx="3999155" cy="3665603"/>
          </a:xfrm>
          <a:prstGeom prst="rect">
            <a:avLst/>
          </a:prstGeom>
          <a:noFill/>
          <a:ln w="9525" algn="ctr">
            <a:noFill/>
            <a:miter lim="800000"/>
            <a:headEnd/>
            <a:tailEnd/>
          </a:ln>
          <a:effectLst/>
        </p:spPr>
        <p:txBody>
          <a:bodyPr vert="horz" wrap="square" lIns="0" tIns="0" rIns="0" bIns="0" numCol="1" anchor="t" anchorCtr="0" compatLnSpc="1">
            <a:prstTxWarp prst="textNoShape">
              <a:avLst/>
            </a:prstTxWarp>
            <a:noAutofit/>
          </a:bodyPr>
          <a:lstStyle>
            <a:lvl1pPr marR="0" algn="l" defTabSz="673718" rtl="0" eaLnBrk="1" fontAlgn="base" latinLnBrk="0" hangingPunct="1">
              <a:lnSpc>
                <a:spcPct val="100000"/>
              </a:lnSpc>
              <a:spcAft>
                <a:spcPct val="0"/>
              </a:spcAft>
              <a:buFont typeface="Arial" pitchFamily="34" charset="0"/>
              <a:tabLst>
                <a:tab pos="2865643" algn="r"/>
              </a:tabLst>
              <a:defRPr kumimoji="0" lang="en-US" sz="1324" b="0" i="0" u="none" strike="noStrike" kern="1200" cap="none" normalizeH="0" baseline="0" dirty="0" smtClean="0">
                <a:ln>
                  <a:noFill/>
                </a:ln>
                <a:solidFill>
                  <a:schemeClr val="tx2"/>
                </a:solidFill>
                <a:effectLst/>
                <a:latin typeface="+mn-lt"/>
                <a:ea typeface="+mn-ea"/>
                <a:cs typeface="Arial" pitchFamily="34" charset="0"/>
              </a:defRPr>
            </a:lvl1pPr>
            <a:lvl2pPr marR="0" algn="l" defTabSz="673718" rtl="0" eaLnBrk="1" fontAlgn="base" latinLnBrk="0" hangingPunct="1">
              <a:lnSpc>
                <a:spcPct val="100000"/>
              </a:lnSpc>
              <a:spcAft>
                <a:spcPct val="0"/>
              </a:spcAft>
              <a:buFont typeface="Arial" pitchFamily="34" charset="0"/>
              <a:tabLst>
                <a:tab pos="2865643" algn="r"/>
              </a:tabLst>
              <a:defRPr kumimoji="0" lang="en-US" sz="1324" b="0" i="0" u="none" strike="noStrike" kern="1200" cap="none" normalizeH="0" baseline="0" dirty="0" smtClean="0">
                <a:ln>
                  <a:noFill/>
                </a:ln>
                <a:solidFill>
                  <a:schemeClr val="tx2"/>
                </a:solidFill>
                <a:effectLst/>
                <a:latin typeface="+mn-lt"/>
                <a:ea typeface="+mn-ea"/>
                <a:cs typeface="Arial" pitchFamily="34" charset="0"/>
              </a:defRPr>
            </a:lvl2pPr>
            <a:lvl3pPr marR="0" algn="l" defTabSz="673718" rtl="0" eaLnBrk="1" fontAlgn="base" latinLnBrk="0" hangingPunct="1">
              <a:lnSpc>
                <a:spcPct val="100000"/>
              </a:lnSpc>
              <a:spcAft>
                <a:spcPct val="0"/>
              </a:spcAft>
              <a:buFont typeface="Arial" pitchFamily="34" charset="0"/>
              <a:tabLst>
                <a:tab pos="2860965" algn="r"/>
              </a:tabLst>
              <a:defRPr kumimoji="0" lang="en-US" sz="1191" b="0" i="0" u="none" strike="noStrike" kern="1200" cap="none" normalizeH="0" baseline="0" dirty="0" smtClean="0">
                <a:ln>
                  <a:noFill/>
                </a:ln>
                <a:solidFill>
                  <a:schemeClr val="tx2"/>
                </a:solidFill>
                <a:effectLst/>
                <a:latin typeface="+mn-lt"/>
                <a:ea typeface="+mn-ea"/>
                <a:cs typeface="Arial" pitchFamily="34" charset="0"/>
              </a:defRPr>
            </a:lvl3pPr>
            <a:lvl4pPr marR="0" algn="l" defTabSz="673718" rtl="0" eaLnBrk="1" fontAlgn="base" latinLnBrk="0" hangingPunct="1">
              <a:lnSpc>
                <a:spcPct val="100000"/>
              </a:lnSpc>
              <a:spcAft>
                <a:spcPct val="0"/>
              </a:spcAft>
              <a:buFont typeface="Arial" pitchFamily="34" charset="0"/>
              <a:tabLst>
                <a:tab pos="2865643" algn="r"/>
              </a:tabLst>
              <a:defRPr kumimoji="0" lang="en-US" sz="1191" b="0" i="0" u="none" strike="noStrike" kern="1200" cap="none" normalizeH="0" baseline="0" dirty="0" smtClean="0">
                <a:ln>
                  <a:noFill/>
                </a:ln>
                <a:solidFill>
                  <a:schemeClr val="tx2"/>
                </a:solidFill>
                <a:effectLst/>
                <a:latin typeface="+mn-lt"/>
                <a:ea typeface="+mn-ea"/>
                <a:cs typeface="Arial" pitchFamily="34" charset="0"/>
              </a:defRPr>
            </a:lvl4pPr>
            <a:lvl5pPr marR="0" algn="l" defTabSz="673718" rtl="0" eaLnBrk="1" fontAlgn="base" latinLnBrk="0" hangingPunct="1">
              <a:lnSpc>
                <a:spcPct val="100000"/>
              </a:lnSpc>
              <a:spcAft>
                <a:spcPct val="0"/>
              </a:spcAft>
              <a:buFont typeface="Arial" pitchFamily="34" charset="0"/>
              <a:tabLst>
                <a:tab pos="2865643" algn="r"/>
              </a:tabLst>
              <a:defRPr kumimoji="0" lang="en-US" sz="1191" b="0" i="0" u="none" strike="noStrike" kern="1200" cap="none" normalizeH="0" baseline="0" dirty="0">
                <a:ln>
                  <a:noFill/>
                </a:ln>
                <a:solidFill>
                  <a:schemeClr val="tx2"/>
                </a:solidFill>
                <a:effectLst/>
                <a:latin typeface="+mn-lt"/>
                <a:ea typeface="+mn-ea"/>
                <a:cs typeface="Arial" pitchFamily="34" charset="0"/>
              </a:defRPr>
            </a:lvl5pPr>
            <a:lvl6pPr>
              <a:tabLst>
                <a:tab pos="2865643" algn="r"/>
              </a:tabLst>
              <a:defRPr/>
            </a:lvl6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Placeholder 10"/>
          <p:cNvSpPr>
            <a:spLocks noGrp="1"/>
          </p:cNvSpPr>
          <p:nvPr>
            <p:ph type="title"/>
          </p:nvPr>
        </p:nvSpPr>
        <p:spPr bwMode="gray">
          <a:xfrm>
            <a:off x="414345" y="252204"/>
            <a:ext cx="8330184" cy="332399"/>
          </a:xfrm>
          <a:prstGeom prst="rect">
            <a:avLst/>
          </a:prstGeom>
        </p:spPr>
        <p:txBody>
          <a:bodyPr lIns="0" tIns="0" rIns="0" bIns="0" anchor="b" anchorCtr="0">
            <a:spAutoFit/>
          </a:bodyPr>
          <a:lstStyle/>
          <a:p>
            <a:pPr marL="0" marR="0" lvl="0" indent="0" algn="l" defTabSz="673718" rtl="0" eaLnBrk="0" fontAlgn="base" latinLnBrk="0" hangingPunct="0">
              <a:lnSpc>
                <a:spcPct val="90000"/>
              </a:lnSpc>
              <a:spcBef>
                <a:spcPct val="0"/>
              </a:spcBef>
              <a:spcAft>
                <a:spcPct val="0"/>
              </a:spcAft>
              <a:buClrTx/>
              <a:buSzTx/>
              <a:buFontTx/>
              <a:buNone/>
              <a:tabLst/>
              <a:defRPr/>
            </a:pPr>
            <a:r>
              <a:rPr lang="en-US" smtClean="0"/>
              <a:t>Click to edit Master title style</a:t>
            </a:r>
            <a:endParaRPr lang="en-US" dirty="0"/>
          </a:p>
        </p:txBody>
      </p:sp>
    </p:spTree>
    <p:extLst>
      <p:ext uri="{BB962C8B-B14F-4D97-AF65-F5344CB8AC3E}">
        <p14:creationId xmlns:p14="http://schemas.microsoft.com/office/powerpoint/2010/main" val="599702200"/>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spcBef>
                <a:spcPts val="600"/>
              </a:spcBef>
              <a:defRPr/>
            </a:lvl1pPr>
            <a:lvl2pPr>
              <a:spcBef>
                <a:spcPts val="776"/>
              </a:spcBef>
              <a:defRPr/>
            </a:lvl2pPr>
            <a:lvl3pPr>
              <a:spcBef>
                <a:spcPts val="776"/>
              </a:spcBef>
              <a:defRPr/>
            </a:lvl3pPr>
            <a:lvl4pPr>
              <a:spcBef>
                <a:spcPts val="776"/>
              </a:spcBef>
              <a:defRPr/>
            </a:lvl4pPr>
            <a:lvl5pPr>
              <a:spcBef>
                <a:spcPts val="776"/>
              </a:spcBef>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Subtitle 2"/>
          <p:cNvSpPr>
            <a:spLocks noGrp="1"/>
          </p:cNvSpPr>
          <p:nvPr>
            <p:ph type="subTitle" idx="10"/>
          </p:nvPr>
        </p:nvSpPr>
        <p:spPr>
          <a:xfrm>
            <a:off x="381000" y="57150"/>
            <a:ext cx="2667000" cy="171450"/>
          </a:xfrm>
        </p:spPr>
        <p:txBody>
          <a:bodyPr lIns="0" tIns="0" rIns="0" bIns="0"/>
          <a:lstStyle>
            <a:lvl1pPr marL="0" indent="0" algn="l">
              <a:buNone/>
              <a:defRPr sz="1400">
                <a:solidFill>
                  <a:schemeClr val="bg1"/>
                </a:solidFill>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dirty="0" smtClean="0"/>
          </a:p>
        </p:txBody>
      </p:sp>
      <p:sp>
        <p:nvSpPr>
          <p:cNvPr id="5" name="Rectangle 2"/>
          <p:cNvSpPr>
            <a:spLocks noGrp="1" noChangeArrowheads="1"/>
          </p:cNvSpPr>
          <p:nvPr>
            <p:ph type="title"/>
          </p:nvPr>
        </p:nvSpPr>
        <p:spPr bwMode="auto">
          <a:xfrm>
            <a:off x="381000" y="461930"/>
            <a:ext cx="75438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0" tIns="0" rIns="0" bIns="0" numCol="1" anchor="ctr" anchorCtr="0" compatLnSpc="1">
            <a:prstTxWarp prst="textNoShape">
              <a:avLst/>
            </a:prstTxWarp>
          </a:bodyPr>
          <a:lstStyle/>
          <a:p>
            <a:pPr lvl="0"/>
            <a:r>
              <a:rPr lang="en-US" smtClean="0"/>
              <a:t>Click to edit Master title style</a:t>
            </a:r>
            <a:endParaRPr lang="en-US" dirty="0"/>
          </a:p>
        </p:txBody>
      </p:sp>
    </p:spTree>
    <p:extLst>
      <p:ext uri="{BB962C8B-B14F-4D97-AF65-F5344CB8AC3E}">
        <p14:creationId xmlns:p14="http://schemas.microsoft.com/office/powerpoint/2010/main" val="3346475559"/>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981785473"/>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39078"/>
            <a:ext cx="5791200" cy="481012"/>
          </a:xfrm>
        </p:spPr>
        <p:txBody>
          <a:bodyPr/>
          <a:lstStyle>
            <a:lvl1pPr algn="l">
              <a:defRPr sz="2400" b="1"/>
            </a:lvl1pPr>
          </a:lstStyle>
          <a:p>
            <a:r>
              <a:rPr lang="en-US" smtClean="0"/>
              <a:t>Click to edit Master title style</a:t>
            </a:r>
            <a:endParaRPr lang="en-US" dirty="0"/>
          </a:p>
        </p:txBody>
      </p:sp>
      <p:sp>
        <p:nvSpPr>
          <p:cNvPr id="3" name="Content Placeholder 2"/>
          <p:cNvSpPr>
            <a:spLocks noGrp="1"/>
          </p:cNvSpPr>
          <p:nvPr>
            <p:ph idx="1"/>
          </p:nvPr>
        </p:nvSpPr>
        <p:spPr>
          <a:xfrm>
            <a:off x="3575050" y="1349374"/>
            <a:ext cx="5111750" cy="3070225"/>
          </a:xfrm>
        </p:spPr>
        <p:txBody>
          <a:bodyPr/>
          <a:lstStyle>
            <a:lvl1pPr>
              <a:defRPr sz="2400"/>
            </a:lvl1pPr>
            <a:lvl2pPr>
              <a:defRPr sz="1800"/>
            </a:lvl2pPr>
            <a:lvl3pPr>
              <a:defRPr sz="1600"/>
            </a:lvl3pPr>
            <a:lvl4pPr>
              <a:defRPr sz="1400"/>
            </a:lvl4pPr>
            <a:lvl5pPr>
              <a:defRPr sz="12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381006" y="1349377"/>
            <a:ext cx="3084513" cy="3070224"/>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596068469"/>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81006" y="3305177"/>
            <a:ext cx="8113713" cy="1021557"/>
          </a:xfrm>
        </p:spPr>
        <p:txBody>
          <a:bodyPr/>
          <a:lstStyle>
            <a:lvl1pPr algn="l">
              <a:defRPr sz="4000" b="1" cap="all"/>
            </a:lvl1pPr>
          </a:lstStyle>
          <a:p>
            <a:r>
              <a:rPr lang="en-US" dirty="0" smtClean="0"/>
              <a:t>Click to edit Master title style</a:t>
            </a:r>
            <a:endParaRPr lang="en-US" dirty="0"/>
          </a:p>
        </p:txBody>
      </p:sp>
      <p:sp>
        <p:nvSpPr>
          <p:cNvPr id="3" name="Text Placeholder 2"/>
          <p:cNvSpPr>
            <a:spLocks noGrp="1"/>
          </p:cNvSpPr>
          <p:nvPr>
            <p:ph type="body" idx="1"/>
          </p:nvPr>
        </p:nvSpPr>
        <p:spPr>
          <a:xfrm>
            <a:off x="381006" y="2180035"/>
            <a:ext cx="8113713" cy="1125140"/>
          </a:xfrm>
        </p:spPr>
        <p:txBody>
          <a:bodyPr anchor="b"/>
          <a:lstStyle>
            <a:lvl1pPr marL="0" indent="0">
              <a:buNone/>
              <a:defRPr sz="24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dirty="0" smtClean="0"/>
              <a:t>Click to edit Master text styles</a:t>
            </a:r>
          </a:p>
        </p:txBody>
      </p:sp>
    </p:spTree>
    <p:extLst>
      <p:ext uri="{BB962C8B-B14F-4D97-AF65-F5344CB8AC3E}">
        <p14:creationId xmlns:p14="http://schemas.microsoft.com/office/powerpoint/2010/main" val="3333027674"/>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381000" y="1349375"/>
            <a:ext cx="4114800" cy="3070225"/>
          </a:xfrm>
        </p:spPr>
        <p:txBody>
          <a:bodyPr/>
          <a:lstStyle>
            <a:lvl1pPr>
              <a:defRPr lang="en-US" dirty="0" smtClean="0"/>
            </a:lvl1pPr>
            <a:lvl2pPr>
              <a:defRPr lang="en-US" dirty="0" smtClean="0"/>
            </a:lvl2pPr>
            <a:lvl3pPr>
              <a:defRPr lang="en-US" dirty="0" smtClean="0"/>
            </a:lvl3pPr>
            <a:lvl4pPr>
              <a:defRPr lang="en-US" dirty="0" smtClean="0"/>
            </a:lvl4pPr>
            <a:lvl5pPr>
              <a:defRPr lang="en-US" dirty="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349375"/>
            <a:ext cx="4114800" cy="3070225"/>
          </a:xfrm>
        </p:spPr>
        <p:txBody>
          <a:bodyPr/>
          <a:lstStyle>
            <a:lvl1pPr>
              <a:defRPr sz="2400"/>
            </a:lvl1pPr>
            <a:lvl2pPr>
              <a:defRPr sz="1800"/>
            </a:lvl2pPr>
            <a:lvl3pPr>
              <a:defRPr sz="1600"/>
            </a:lvl3pPr>
            <a:lvl4pPr>
              <a:defRPr sz="1400"/>
            </a:lvl4pPr>
            <a:lvl5pPr>
              <a:defRPr sz="12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Title 1"/>
          <p:cNvSpPr>
            <a:spLocks noGrp="1"/>
          </p:cNvSpPr>
          <p:nvPr>
            <p:ph type="title"/>
          </p:nvPr>
        </p:nvSpPr>
        <p:spPr>
          <a:xfrm>
            <a:off x="381000" y="457200"/>
            <a:ext cx="7543800" cy="400050"/>
          </a:xfrm>
        </p:spPr>
        <p:txBody>
          <a:bodyPr/>
          <a:lstStyle/>
          <a:p>
            <a:r>
              <a:rPr lang="en-US" smtClean="0"/>
              <a:t>Click to edit Master title style</a:t>
            </a:r>
            <a:endParaRPr lang="en-US" dirty="0"/>
          </a:p>
        </p:txBody>
      </p:sp>
      <p:sp>
        <p:nvSpPr>
          <p:cNvPr id="10" name="Subtitle 2"/>
          <p:cNvSpPr>
            <a:spLocks noGrp="1"/>
          </p:cNvSpPr>
          <p:nvPr>
            <p:ph type="subTitle" idx="10"/>
          </p:nvPr>
        </p:nvSpPr>
        <p:spPr>
          <a:xfrm>
            <a:off x="381000" y="137160"/>
            <a:ext cx="2667000" cy="171450"/>
          </a:xfrm>
        </p:spPr>
        <p:txBody>
          <a:bodyPr lIns="0" tIns="0" rIns="0" bIns="0"/>
          <a:lstStyle>
            <a:lvl1pPr marL="0" indent="0" algn="l">
              <a:buNone/>
              <a:defRPr sz="1400">
                <a:solidFill>
                  <a:schemeClr val="bg1"/>
                </a:solidFill>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dirty="0" smtClean="0"/>
          </a:p>
        </p:txBody>
      </p:sp>
    </p:spTree>
    <p:extLst>
      <p:ext uri="{BB962C8B-B14F-4D97-AF65-F5344CB8AC3E}">
        <p14:creationId xmlns:p14="http://schemas.microsoft.com/office/powerpoint/2010/main" val="733283817"/>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5" name="Title 1"/>
          <p:cNvSpPr>
            <a:spLocks noGrp="1"/>
          </p:cNvSpPr>
          <p:nvPr>
            <p:ph type="title"/>
          </p:nvPr>
        </p:nvSpPr>
        <p:spPr>
          <a:xfrm>
            <a:off x="381000" y="457200"/>
            <a:ext cx="7543800" cy="400050"/>
          </a:xfrm>
        </p:spPr>
        <p:txBody>
          <a:bodyPr/>
          <a:lstStyle/>
          <a:p>
            <a:r>
              <a:rPr lang="en-US" smtClean="0"/>
              <a:t>Click to edit Master title style</a:t>
            </a:r>
            <a:endParaRPr lang="en-US" dirty="0"/>
          </a:p>
        </p:txBody>
      </p:sp>
      <p:sp>
        <p:nvSpPr>
          <p:cNvPr id="6" name="Subtitle 2"/>
          <p:cNvSpPr>
            <a:spLocks noGrp="1"/>
          </p:cNvSpPr>
          <p:nvPr>
            <p:ph type="subTitle" idx="10"/>
          </p:nvPr>
        </p:nvSpPr>
        <p:spPr>
          <a:xfrm>
            <a:off x="381000" y="137160"/>
            <a:ext cx="2667000" cy="171450"/>
          </a:xfrm>
        </p:spPr>
        <p:txBody>
          <a:bodyPr lIns="0" tIns="0" rIns="0" bIns="0"/>
          <a:lstStyle>
            <a:lvl1pPr marL="0" indent="0" algn="l">
              <a:buNone/>
              <a:defRPr sz="1400">
                <a:solidFill>
                  <a:schemeClr val="bg1"/>
                </a:solidFill>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dirty="0" smtClean="0"/>
              <a:t>Click to edit Master subtitle style</a:t>
            </a:r>
          </a:p>
        </p:txBody>
      </p:sp>
    </p:spTree>
    <p:extLst>
      <p:ext uri="{BB962C8B-B14F-4D97-AF65-F5344CB8AC3E}">
        <p14:creationId xmlns:p14="http://schemas.microsoft.com/office/powerpoint/2010/main" val="2300490170"/>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337911967"/>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381000" y="1349375"/>
            <a:ext cx="8458200" cy="30702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Tree>
    <p:extLst>
      <p:ext uri="{BB962C8B-B14F-4D97-AF65-F5344CB8AC3E}">
        <p14:creationId xmlns:p14="http://schemas.microsoft.com/office/powerpoint/2010/main" val="3412911912"/>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1266" name="Picture 8"/>
          <p:cNvPicPr>
            <a:picLocks noChangeAspect="1"/>
          </p:cNvPicPr>
          <p:nvPr/>
        </p:nvPicPr>
        <p:blipFill>
          <a:blip r:embed="rId18">
            <a:extLst>
              <a:ext uri="{28A0092B-C50C-407E-A947-70E740481C1C}">
                <a14:useLocalDpi xmlns:a14="http://schemas.microsoft.com/office/drawing/2010/main" val="0"/>
              </a:ext>
            </a:extLst>
          </a:blip>
          <a:stretch>
            <a:fillRect/>
          </a:stretch>
        </p:blipFill>
        <p:spPr bwMode="auto">
          <a:xfrm>
            <a:off x="3029" y="2"/>
            <a:ext cx="9140971" cy="12588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5"/>
          <p:cNvSpPr>
            <a:spLocks noChangeArrowheads="1"/>
          </p:cNvSpPr>
          <p:nvPr/>
        </p:nvSpPr>
        <p:spPr bwMode="auto">
          <a:xfrm flipH="1">
            <a:off x="384175" y="4572000"/>
            <a:ext cx="8759825" cy="46038"/>
          </a:xfrm>
          <a:prstGeom prst="rect">
            <a:avLst/>
          </a:prstGeom>
          <a:gradFill rotWithShape="1">
            <a:gsLst>
              <a:gs pos="0">
                <a:srgbClr val="168136"/>
              </a:gs>
              <a:gs pos="999">
                <a:srgbClr val="168136"/>
              </a:gs>
              <a:gs pos="100000">
                <a:srgbClr val="68B133"/>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p>
        </p:txBody>
      </p:sp>
      <p:sp>
        <p:nvSpPr>
          <p:cNvPr id="11268" name="Rectangle 2"/>
          <p:cNvSpPr>
            <a:spLocks noGrp="1" noChangeArrowheads="1"/>
          </p:cNvSpPr>
          <p:nvPr>
            <p:ph type="title"/>
          </p:nvPr>
        </p:nvSpPr>
        <p:spPr bwMode="auto">
          <a:xfrm>
            <a:off x="381000" y="461930"/>
            <a:ext cx="75438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0" tIns="0" rIns="0" bIns="0" numCol="1" anchor="ctr" anchorCtr="0" compatLnSpc="1">
            <a:prstTxWarp prst="textNoShape">
              <a:avLst/>
            </a:prstTxWarp>
          </a:bodyPr>
          <a:lstStyle/>
          <a:p>
            <a:pPr lvl="0"/>
            <a:r>
              <a:rPr lang="en-US" smtClean="0"/>
              <a:t>Click to edit Master title style</a:t>
            </a:r>
            <a:endParaRPr lang="en-US" dirty="0"/>
          </a:p>
        </p:txBody>
      </p:sp>
      <p:sp>
        <p:nvSpPr>
          <p:cNvPr id="11269" name="Rectangle 3"/>
          <p:cNvSpPr>
            <a:spLocks noGrp="1" noChangeArrowheads="1"/>
          </p:cNvSpPr>
          <p:nvPr>
            <p:ph type="body" idx="1"/>
          </p:nvPr>
        </p:nvSpPr>
        <p:spPr bwMode="auto">
          <a:xfrm>
            <a:off x="381000" y="1345876"/>
            <a:ext cx="8458200" cy="3063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3"/>
          <p:cNvSpPr txBox="1">
            <a:spLocks noGrp="1"/>
          </p:cNvSpPr>
          <p:nvPr/>
        </p:nvSpPr>
        <p:spPr bwMode="auto">
          <a:xfrm>
            <a:off x="6424616" y="4824412"/>
            <a:ext cx="2414587" cy="11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defTabSz="457200">
              <a:defRPr sz="2400">
                <a:solidFill>
                  <a:schemeClr val="tx1"/>
                </a:solidFill>
                <a:latin typeface="Arial" charset="0"/>
                <a:ea typeface="ヒラギノ角ゴ Pro W3" charset="0"/>
                <a:cs typeface="ヒラギノ角ゴ Pro W3" charset="0"/>
              </a:defRPr>
            </a:lvl1pPr>
            <a:lvl2pPr marL="37931725" indent="-37474525" defTabSz="457200">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algn="r">
              <a:defRPr/>
            </a:pPr>
            <a:r>
              <a:rPr lang="en-US" sz="800" dirty="0" smtClean="0">
                <a:solidFill>
                  <a:schemeClr val="bg2"/>
                </a:solidFill>
                <a:cs typeface="MS PGothic" charset="0"/>
              </a:rPr>
              <a:t>Page </a:t>
            </a:r>
            <a:fld id="{95158037-59F0-9C4B-B231-1C776117AADA}" type="slidenum">
              <a:rPr lang="en-US" sz="800" smtClean="0">
                <a:solidFill>
                  <a:schemeClr val="bg2"/>
                </a:solidFill>
              </a:rPr>
              <a:pPr algn="r">
                <a:defRPr/>
              </a:pPr>
              <a:t>‹#›</a:t>
            </a:fld>
            <a:r>
              <a:rPr lang="en-US" sz="800" dirty="0" smtClean="0">
                <a:solidFill>
                  <a:schemeClr val="bg2"/>
                </a:solidFill>
                <a:cs typeface="MS PGothic" charset="0"/>
              </a:rPr>
              <a:t> | Proprietary and Copyrighted Information</a:t>
            </a:r>
          </a:p>
        </p:txBody>
      </p:sp>
      <p:pic>
        <p:nvPicPr>
          <p:cNvPr id="9" name="Picture 8"/>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385693" y="4739925"/>
            <a:ext cx="1028458" cy="300280"/>
          </a:xfrm>
          <a:prstGeom prst="rect">
            <a:avLst/>
          </a:prstGeom>
        </p:spPr>
      </p:pic>
    </p:spTree>
  </p:cSld>
  <p:clrMap bg1="lt1" tx1="dk1" bg2="lt2" tx2="dk2" accent1="accent1" accent2="accent2" accent3="accent3" accent4="accent4" accent5="accent5" accent6="accent6" hlink="hlink" folHlink="folHlink"/>
  <p:sldLayoutIdLst>
    <p:sldLayoutId id="2147483843" r:id="rId1"/>
    <p:sldLayoutId id="2147483825" r:id="rId2"/>
    <p:sldLayoutId id="2147483845" r:id="rId3"/>
    <p:sldLayoutId id="2147483846" r:id="rId4"/>
    <p:sldLayoutId id="2147483826" r:id="rId5"/>
    <p:sldLayoutId id="2147483827" r:id="rId6"/>
    <p:sldLayoutId id="2147483828" r:id="rId7"/>
    <p:sldLayoutId id="2147483829" r:id="rId8"/>
    <p:sldLayoutId id="2147483830" r:id="rId9"/>
    <p:sldLayoutId id="2147483844" r:id="rId10"/>
    <p:sldLayoutId id="2147483847" r:id="rId11"/>
    <p:sldLayoutId id="2147483852" r:id="rId12"/>
    <p:sldLayoutId id="2147483853" r:id="rId13"/>
    <p:sldLayoutId id="2147483854" r:id="rId14"/>
    <p:sldLayoutId id="2147483856" r:id="rId15"/>
    <p:sldLayoutId id="2147483857" r:id="rId16"/>
  </p:sldLayoutIdLst>
  <p:timing>
    <p:tnLst>
      <p:par>
        <p:cTn id="1" dur="indefinite" restart="never" nodeType="tmRoot"/>
      </p:par>
    </p:tnLst>
  </p:timing>
  <p:txStyles>
    <p:titleStyle>
      <a:lvl1pPr algn="l" rtl="0" eaLnBrk="1" fontAlgn="base" hangingPunct="1">
        <a:spcBef>
          <a:spcPct val="0"/>
        </a:spcBef>
        <a:spcAft>
          <a:spcPct val="0"/>
        </a:spcAft>
        <a:defRPr sz="2400" b="1">
          <a:solidFill>
            <a:schemeClr val="bg1"/>
          </a:solidFill>
          <a:latin typeface="+mj-lt"/>
          <a:ea typeface="ＭＳ Ｐゴシック" charset="0"/>
          <a:cs typeface="ＭＳ Ｐゴシック" charset="0"/>
        </a:defRPr>
      </a:lvl1pPr>
      <a:lvl2pPr algn="l" rtl="0" eaLnBrk="1" fontAlgn="base" hangingPunct="1">
        <a:spcBef>
          <a:spcPct val="0"/>
        </a:spcBef>
        <a:spcAft>
          <a:spcPct val="0"/>
        </a:spcAft>
        <a:defRPr sz="2400" b="1">
          <a:solidFill>
            <a:schemeClr val="bg1"/>
          </a:solidFill>
          <a:latin typeface="Arial" charset="0"/>
          <a:ea typeface="ＭＳ Ｐゴシック" charset="0"/>
          <a:cs typeface="ＭＳ Ｐゴシック" charset="0"/>
        </a:defRPr>
      </a:lvl2pPr>
      <a:lvl3pPr algn="l" rtl="0" eaLnBrk="1" fontAlgn="base" hangingPunct="1">
        <a:spcBef>
          <a:spcPct val="0"/>
        </a:spcBef>
        <a:spcAft>
          <a:spcPct val="0"/>
        </a:spcAft>
        <a:defRPr sz="2400" b="1">
          <a:solidFill>
            <a:schemeClr val="bg1"/>
          </a:solidFill>
          <a:latin typeface="Arial" charset="0"/>
          <a:ea typeface="ＭＳ Ｐゴシック" charset="0"/>
          <a:cs typeface="ＭＳ Ｐゴシック" charset="0"/>
        </a:defRPr>
      </a:lvl3pPr>
      <a:lvl4pPr algn="l" rtl="0" eaLnBrk="1" fontAlgn="base" hangingPunct="1">
        <a:spcBef>
          <a:spcPct val="0"/>
        </a:spcBef>
        <a:spcAft>
          <a:spcPct val="0"/>
        </a:spcAft>
        <a:defRPr sz="2400" b="1">
          <a:solidFill>
            <a:schemeClr val="bg1"/>
          </a:solidFill>
          <a:latin typeface="Arial" charset="0"/>
          <a:ea typeface="ＭＳ Ｐゴシック" charset="0"/>
          <a:cs typeface="ＭＳ Ｐゴシック" charset="0"/>
        </a:defRPr>
      </a:lvl4pPr>
      <a:lvl5pPr algn="l" rtl="0" eaLnBrk="1" fontAlgn="base" hangingPunct="1">
        <a:spcBef>
          <a:spcPct val="0"/>
        </a:spcBef>
        <a:spcAft>
          <a:spcPct val="0"/>
        </a:spcAft>
        <a:defRPr sz="2400" b="1">
          <a:solidFill>
            <a:schemeClr val="bg1"/>
          </a:solidFill>
          <a:latin typeface="Arial" charset="0"/>
          <a:ea typeface="ＭＳ Ｐゴシック" charset="0"/>
          <a:cs typeface="ＭＳ Ｐゴシック" charset="0"/>
        </a:defRPr>
      </a:lvl5pPr>
      <a:lvl6pPr marL="457200" algn="l" rtl="0" eaLnBrk="1" fontAlgn="base" hangingPunct="1">
        <a:spcBef>
          <a:spcPct val="0"/>
        </a:spcBef>
        <a:spcAft>
          <a:spcPct val="0"/>
        </a:spcAft>
        <a:defRPr sz="2400">
          <a:solidFill>
            <a:schemeClr val="bg1"/>
          </a:solidFill>
          <a:latin typeface="Arial" charset="0"/>
          <a:ea typeface="ヒラギノ角ゴ Pro W3" charset="-128"/>
          <a:cs typeface="ヒラギノ角ゴ Pro W3" charset="-128"/>
        </a:defRPr>
      </a:lvl6pPr>
      <a:lvl7pPr marL="914400" algn="l" rtl="0" eaLnBrk="1" fontAlgn="base" hangingPunct="1">
        <a:spcBef>
          <a:spcPct val="0"/>
        </a:spcBef>
        <a:spcAft>
          <a:spcPct val="0"/>
        </a:spcAft>
        <a:defRPr sz="2400">
          <a:solidFill>
            <a:schemeClr val="bg1"/>
          </a:solidFill>
          <a:latin typeface="Arial" charset="0"/>
          <a:ea typeface="ヒラギノ角ゴ Pro W3" charset="-128"/>
          <a:cs typeface="ヒラギノ角ゴ Pro W3" charset="-128"/>
        </a:defRPr>
      </a:lvl7pPr>
      <a:lvl8pPr marL="1371600" algn="l" rtl="0" eaLnBrk="1" fontAlgn="base" hangingPunct="1">
        <a:spcBef>
          <a:spcPct val="0"/>
        </a:spcBef>
        <a:spcAft>
          <a:spcPct val="0"/>
        </a:spcAft>
        <a:defRPr sz="2400">
          <a:solidFill>
            <a:schemeClr val="bg1"/>
          </a:solidFill>
          <a:latin typeface="Arial" charset="0"/>
          <a:ea typeface="ヒラギノ角ゴ Pro W3" charset="-128"/>
          <a:cs typeface="ヒラギノ角ゴ Pro W3" charset="-128"/>
        </a:defRPr>
      </a:lvl8pPr>
      <a:lvl9pPr marL="1828800" algn="l" rtl="0" eaLnBrk="1" fontAlgn="base" hangingPunct="1">
        <a:spcBef>
          <a:spcPct val="0"/>
        </a:spcBef>
        <a:spcAft>
          <a:spcPct val="0"/>
        </a:spcAft>
        <a:defRPr sz="2400">
          <a:solidFill>
            <a:schemeClr val="bg1"/>
          </a:solidFill>
          <a:latin typeface="Arial" charset="0"/>
          <a:ea typeface="ヒラギノ角ゴ Pro W3" charset="-128"/>
          <a:cs typeface="ヒラギノ角ゴ Pro W3" charset="-128"/>
        </a:defRPr>
      </a:lvl9pPr>
    </p:titleStyle>
    <p:bodyStyle>
      <a:lvl1pPr marL="342900" indent="-342900" algn="l" rtl="0" eaLnBrk="1" fontAlgn="base" hangingPunct="1">
        <a:spcBef>
          <a:spcPts val="776"/>
        </a:spcBef>
        <a:spcAft>
          <a:spcPct val="0"/>
        </a:spcAft>
        <a:buChar char="•"/>
        <a:defRPr sz="2400">
          <a:solidFill>
            <a:schemeClr val="tx2">
              <a:lumMod val="65000"/>
              <a:lumOff val="35000"/>
            </a:schemeClr>
          </a:solidFill>
          <a:latin typeface="+mn-lt"/>
          <a:ea typeface="ＭＳ Ｐゴシック" charset="0"/>
          <a:cs typeface="ＭＳ Ｐゴシック" charset="0"/>
        </a:defRPr>
      </a:lvl1pPr>
      <a:lvl2pPr marL="694944" indent="-347472" algn="l" rtl="0" eaLnBrk="1" fontAlgn="base" hangingPunct="1">
        <a:spcBef>
          <a:spcPts val="776"/>
        </a:spcBef>
        <a:spcAft>
          <a:spcPct val="0"/>
        </a:spcAft>
        <a:buChar char="–"/>
        <a:defRPr sz="2000">
          <a:solidFill>
            <a:schemeClr val="tx2">
              <a:lumMod val="65000"/>
              <a:lumOff val="35000"/>
            </a:schemeClr>
          </a:solidFill>
          <a:latin typeface="+mn-lt"/>
          <a:ea typeface="ＭＳ Ｐゴシック" charset="0"/>
          <a:cs typeface="+mn-cs"/>
        </a:defRPr>
      </a:lvl2pPr>
      <a:lvl3pPr marL="1042416" indent="-347472" algn="l" rtl="0" eaLnBrk="1" fontAlgn="base" hangingPunct="1">
        <a:spcBef>
          <a:spcPts val="776"/>
        </a:spcBef>
        <a:spcAft>
          <a:spcPct val="0"/>
        </a:spcAft>
        <a:buChar char="•"/>
        <a:defRPr sz="1800">
          <a:solidFill>
            <a:schemeClr val="tx2">
              <a:lumMod val="65000"/>
              <a:lumOff val="35000"/>
            </a:schemeClr>
          </a:solidFill>
          <a:latin typeface="+mn-lt"/>
          <a:ea typeface="ＭＳ Ｐゴシック" charset="0"/>
          <a:cs typeface="+mn-cs"/>
        </a:defRPr>
      </a:lvl3pPr>
      <a:lvl4pPr marL="1389888" indent="-347472" algn="l" rtl="0" eaLnBrk="1" fontAlgn="base" hangingPunct="1">
        <a:spcBef>
          <a:spcPts val="776"/>
        </a:spcBef>
        <a:spcAft>
          <a:spcPct val="0"/>
        </a:spcAft>
        <a:buChar char="–"/>
        <a:defRPr sz="1600">
          <a:solidFill>
            <a:schemeClr val="tx2">
              <a:lumMod val="65000"/>
              <a:lumOff val="35000"/>
            </a:schemeClr>
          </a:solidFill>
          <a:latin typeface="+mn-lt"/>
          <a:ea typeface="ＭＳ Ｐゴシック" charset="0"/>
          <a:cs typeface="+mn-cs"/>
        </a:defRPr>
      </a:lvl4pPr>
      <a:lvl5pPr marL="1737360" indent="-347472" algn="l" rtl="0" eaLnBrk="1" fontAlgn="base" hangingPunct="1">
        <a:spcBef>
          <a:spcPts val="776"/>
        </a:spcBef>
        <a:spcAft>
          <a:spcPct val="0"/>
        </a:spcAft>
        <a:buChar char="»"/>
        <a:defRPr sz="1400">
          <a:solidFill>
            <a:schemeClr val="tx2">
              <a:lumMod val="65000"/>
              <a:lumOff val="35000"/>
            </a:schemeClr>
          </a:solidFill>
          <a:latin typeface="+mn-lt"/>
          <a:ea typeface="ＭＳ Ｐゴシック" charset="0"/>
          <a:cs typeface="+mn-cs"/>
        </a:defRPr>
      </a:lvl5pPr>
      <a:lvl6pPr marL="2514600" indent="-228600" algn="l" rtl="0" eaLnBrk="1" fontAlgn="base" hangingPunct="1">
        <a:spcBef>
          <a:spcPct val="20000"/>
        </a:spcBef>
        <a:spcAft>
          <a:spcPct val="0"/>
        </a:spcAft>
        <a:buChar char="»"/>
        <a:defRPr sz="2000">
          <a:solidFill>
            <a:schemeClr val="tx1"/>
          </a:solidFill>
          <a:latin typeface="+mn-lt"/>
          <a:ea typeface="+mn-ea"/>
          <a:cs typeface="+mn-cs"/>
        </a:defRPr>
      </a:lvl6pPr>
      <a:lvl7pPr marL="2971800" indent="-228600" algn="l" rtl="0" eaLnBrk="1" fontAlgn="base" hangingPunct="1">
        <a:spcBef>
          <a:spcPct val="20000"/>
        </a:spcBef>
        <a:spcAft>
          <a:spcPct val="0"/>
        </a:spcAft>
        <a:buChar char="»"/>
        <a:defRPr sz="2000">
          <a:solidFill>
            <a:schemeClr val="tx1"/>
          </a:solidFill>
          <a:latin typeface="+mn-lt"/>
          <a:ea typeface="+mn-ea"/>
          <a:cs typeface="+mn-cs"/>
        </a:defRPr>
      </a:lvl7pPr>
      <a:lvl8pPr marL="3429000" indent="-228600" algn="l" rtl="0" eaLnBrk="1" fontAlgn="base" hangingPunct="1">
        <a:spcBef>
          <a:spcPct val="20000"/>
        </a:spcBef>
        <a:spcAft>
          <a:spcPct val="0"/>
        </a:spcAft>
        <a:buChar char="»"/>
        <a:defRPr sz="2000">
          <a:solidFill>
            <a:schemeClr val="tx1"/>
          </a:solidFill>
          <a:latin typeface="+mn-lt"/>
          <a:ea typeface="+mn-ea"/>
          <a:cs typeface="+mn-cs"/>
        </a:defRPr>
      </a:lvl8pPr>
      <a:lvl9pPr marL="3886200" indent="-228600" algn="l" rtl="0" eaLnBrk="1" fontAlgn="base" hangingPunct="1">
        <a:spcBef>
          <a:spcPct val="20000"/>
        </a:spcBef>
        <a:spcAft>
          <a:spcPct val="0"/>
        </a:spcAft>
        <a:buChar char="»"/>
        <a:defRPr sz="20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tags" Target="../tags/tag13.xml"/><Relationship Id="rId3" Type="http://schemas.openxmlformats.org/officeDocument/2006/relationships/tags" Target="../tags/tag8.xml"/><Relationship Id="rId7" Type="http://schemas.openxmlformats.org/officeDocument/2006/relationships/tags" Target="../tags/tag12.xml"/><Relationship Id="rId2" Type="http://schemas.openxmlformats.org/officeDocument/2006/relationships/tags" Target="../tags/tag7.xml"/><Relationship Id="rId1" Type="http://schemas.openxmlformats.org/officeDocument/2006/relationships/tags" Target="../tags/tag6.xml"/><Relationship Id="rId6" Type="http://schemas.openxmlformats.org/officeDocument/2006/relationships/tags" Target="../tags/tag11.xml"/><Relationship Id="rId11" Type="http://schemas.openxmlformats.org/officeDocument/2006/relationships/image" Target="../media/image4.png"/><Relationship Id="rId5" Type="http://schemas.openxmlformats.org/officeDocument/2006/relationships/tags" Target="../tags/tag10.xml"/><Relationship Id="rId10" Type="http://schemas.openxmlformats.org/officeDocument/2006/relationships/notesSlide" Target="../notesSlides/notesSlide10.xml"/><Relationship Id="rId4" Type="http://schemas.openxmlformats.org/officeDocument/2006/relationships/tags" Target="../tags/tag9.xml"/><Relationship Id="rId9"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tags" Target="../tags/tag15.xml"/><Relationship Id="rId2" Type="http://schemas.openxmlformats.org/officeDocument/2006/relationships/tags" Target="../tags/tag14.xml"/><Relationship Id="rId1" Type="http://schemas.openxmlformats.org/officeDocument/2006/relationships/vmlDrawing" Target="../drawings/vmlDrawing1.vml"/><Relationship Id="rId6" Type="http://schemas.openxmlformats.org/officeDocument/2006/relationships/oleObject" Target="../embeddings/oleObject1.bin"/><Relationship Id="rId5" Type="http://schemas.openxmlformats.org/officeDocument/2006/relationships/notesSlide" Target="../notesSlides/notesSlide11.xml"/><Relationship Id="rId4"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vmlDrawing" Target="../drawings/vmlDrawing2.vml"/><Relationship Id="rId6" Type="http://schemas.openxmlformats.org/officeDocument/2006/relationships/oleObject" Target="../embeddings/oleObject2.bin"/><Relationship Id="rId5" Type="http://schemas.openxmlformats.org/officeDocument/2006/relationships/notesSlide" Target="../notesSlides/notesSlide12.xml"/><Relationship Id="rId4"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3" Type="http://schemas.openxmlformats.org/officeDocument/2006/relationships/tags" Target="../tags/tag19.xml"/><Relationship Id="rId2" Type="http://schemas.openxmlformats.org/officeDocument/2006/relationships/tags" Target="../tags/tag18.xml"/><Relationship Id="rId1" Type="http://schemas.openxmlformats.org/officeDocument/2006/relationships/vmlDrawing" Target="../drawings/vmlDrawing3.vml"/><Relationship Id="rId6" Type="http://schemas.openxmlformats.org/officeDocument/2006/relationships/oleObject" Target="../embeddings/oleObject3.bin"/><Relationship Id="rId5" Type="http://schemas.openxmlformats.org/officeDocument/2006/relationships/notesSlide" Target="../notesSlides/notesSlide13.xml"/><Relationship Id="rId4"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1.xml"/></Relationships>
</file>

<file path=ppt/slides/_rels/slide23.xml.rels><?xml version="1.0" encoding="UTF-8" standalone="yes"?>
<Relationships xmlns="http://schemas.openxmlformats.org/package/2006/relationships"><Relationship Id="rId3" Type="http://schemas.openxmlformats.org/officeDocument/2006/relationships/tags" Target="../tags/tag21.xml"/><Relationship Id="rId2" Type="http://schemas.openxmlformats.org/officeDocument/2006/relationships/tags" Target="../tags/tag20.xml"/><Relationship Id="rId1" Type="http://schemas.openxmlformats.org/officeDocument/2006/relationships/vmlDrawing" Target="../drawings/vmlDrawing4.vml"/><Relationship Id="rId6" Type="http://schemas.openxmlformats.org/officeDocument/2006/relationships/oleObject" Target="../embeddings/oleObject4.bin"/><Relationship Id="rId5" Type="http://schemas.openxmlformats.org/officeDocument/2006/relationships/notesSlide" Target="../notesSlides/notesSlide23.xml"/><Relationship Id="rId4"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tags" Target="../tags/tag24.xml"/><Relationship Id="rId2" Type="http://schemas.openxmlformats.org/officeDocument/2006/relationships/tags" Target="../tags/tag23.xml"/><Relationship Id="rId1" Type="http://schemas.openxmlformats.org/officeDocument/2006/relationships/tags" Target="../tags/tag22.xml"/><Relationship Id="rId6" Type="http://schemas.openxmlformats.org/officeDocument/2006/relationships/notesSlide" Target="../notesSlides/notesSlide25.xml"/><Relationship Id="rId5" Type="http://schemas.openxmlformats.org/officeDocument/2006/relationships/slideLayout" Target="../slideLayouts/slideLayout2.xml"/><Relationship Id="rId4" Type="http://schemas.openxmlformats.org/officeDocument/2006/relationships/tags" Target="../tags/tag25.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1.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1.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1.xml"/></Relationships>
</file>

<file path=ppt/slides/_rels/slide29.xml.rels><?xml version="1.0" encoding="UTF-8" standalone="yes"?>
<Relationships xmlns="http://schemas.openxmlformats.org/package/2006/relationships"><Relationship Id="rId3" Type="http://schemas.openxmlformats.org/officeDocument/2006/relationships/tags" Target="../tags/tag27.xml"/><Relationship Id="rId7" Type="http://schemas.openxmlformats.org/officeDocument/2006/relationships/image" Target="../media/image5.emf"/><Relationship Id="rId2" Type="http://schemas.openxmlformats.org/officeDocument/2006/relationships/tags" Target="../tags/tag26.xml"/><Relationship Id="rId1" Type="http://schemas.openxmlformats.org/officeDocument/2006/relationships/vmlDrawing" Target="../drawings/vmlDrawing5.vml"/><Relationship Id="rId6" Type="http://schemas.openxmlformats.org/officeDocument/2006/relationships/oleObject" Target="../embeddings/oleObject5.bin"/><Relationship Id="rId5" Type="http://schemas.openxmlformats.org/officeDocument/2006/relationships/notesSlide" Target="../notesSlides/notesSlide29.xml"/><Relationship Id="rId4"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tags" Target="../tags/tag4.xml"/><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notesSlide" Target="../notesSlides/notesSlide5.xml"/><Relationship Id="rId5" Type="http://schemas.openxmlformats.org/officeDocument/2006/relationships/slideLayout" Target="../slideLayouts/slideLayout2.xml"/><Relationship Id="rId4" Type="http://schemas.openxmlformats.org/officeDocument/2006/relationships/tags" Target="../tags/tag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3" Type="http://schemas.openxmlformats.org/officeDocument/2006/relationships/hyperlink" Target="http://eur-lex.europa.eu/LexUriServ/LexUriServ.do?uri=OJ:C:2011:209:0021:0028:EN:PDF" TargetMode="External"/><Relationship Id="rId2" Type="http://schemas.openxmlformats.org/officeDocument/2006/relationships/notesSlide" Target="../notesSlides/notesSlide8.xml"/><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Title 1"/>
          <p:cNvSpPr>
            <a:spLocks noGrp="1"/>
          </p:cNvSpPr>
          <p:nvPr>
            <p:ph type="ctrTitle"/>
          </p:nvPr>
        </p:nvSpPr>
        <p:spPr>
          <a:xfrm>
            <a:off x="4211960" y="1563638"/>
            <a:ext cx="4648200" cy="742950"/>
          </a:xfrm>
        </p:spPr>
        <p:txBody>
          <a:bodyPr/>
          <a:lstStyle/>
          <a:p>
            <a:r>
              <a:rPr lang="nl-BE" dirty="0" smtClean="0"/>
              <a:t>EU Audit </a:t>
            </a:r>
            <a:r>
              <a:rPr lang="nl-BE" dirty="0" err="1" smtClean="0"/>
              <a:t>Legislation</a:t>
            </a:r>
            <a:r>
              <a:rPr lang="nl-BE" dirty="0" smtClean="0"/>
              <a:t/>
            </a:r>
            <a:br>
              <a:rPr lang="nl-BE" dirty="0" smtClean="0"/>
            </a:br>
            <a:endParaRPr lang="en-US" dirty="0">
              <a:latin typeface="Arial" charset="0"/>
            </a:endParaRPr>
          </a:p>
        </p:txBody>
      </p:sp>
      <p:sp>
        <p:nvSpPr>
          <p:cNvPr id="3" name="Subtitle 3"/>
          <p:cNvSpPr txBox="1">
            <a:spLocks/>
          </p:cNvSpPr>
          <p:nvPr/>
        </p:nvSpPr>
        <p:spPr bwMode="auto">
          <a:xfrm>
            <a:off x="4067944" y="2643758"/>
            <a:ext cx="47244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lc="http://schemas.openxmlformats.org/drawingml/2006/lockedCanvas" xmlns:mc="http://schemas.openxmlformats.org/markup-compatibility/2006" xmlns:mv="urn:schemas-microsoft-com:mac:vml" xmlns="" xmlns:ma14="http://schemas.microsoft.com/office/mac/drawingml/2011/main" val="1"/>
            </a:ext>
          </a:extLst>
        </p:spPr>
        <p:txBody>
          <a:bodyPr vert="horz" wrap="square" lIns="0" tIns="0" rIns="0" bIns="0" numCol="1" anchor="t" anchorCtr="0" compatLnSpc="1">
            <a:prstTxWarp prst="textNoShape">
              <a:avLst/>
            </a:prstTxWarp>
          </a:bodyPr>
          <a:lstStyle>
            <a:defPPr>
              <a:defRPr lang="en-US"/>
            </a:defPPr>
            <a:lvl1pPr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1pPr>
            <a:lvl2pPr marL="4572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2pPr>
            <a:lvl3pPr marL="9144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3pPr>
            <a:lvl4pPr marL="13716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4pPr>
            <a:lvl5pPr marL="18288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5pPr>
            <a:lvl6pPr marL="2286000" algn="l" defTabSz="457200" rtl="0" eaLnBrk="1" latinLnBrk="0" hangingPunct="1">
              <a:defRPr sz="2400" kern="1200">
                <a:solidFill>
                  <a:schemeClr val="tx1"/>
                </a:solidFill>
                <a:latin typeface="Arial" charset="0"/>
                <a:ea typeface="ヒラギノ角ゴ Pro W3" charset="0"/>
                <a:cs typeface="ヒラギノ角ゴ Pro W3" charset="0"/>
              </a:defRPr>
            </a:lvl6pPr>
            <a:lvl7pPr marL="2743200" algn="l" defTabSz="457200" rtl="0" eaLnBrk="1" latinLnBrk="0" hangingPunct="1">
              <a:defRPr sz="2400" kern="1200">
                <a:solidFill>
                  <a:schemeClr val="tx1"/>
                </a:solidFill>
                <a:latin typeface="Arial" charset="0"/>
                <a:ea typeface="ヒラギノ角ゴ Pro W3" charset="0"/>
                <a:cs typeface="ヒラギノ角ゴ Pro W3" charset="0"/>
              </a:defRPr>
            </a:lvl7pPr>
            <a:lvl8pPr marL="3200400" algn="l" defTabSz="457200" rtl="0" eaLnBrk="1" latinLnBrk="0" hangingPunct="1">
              <a:defRPr sz="2400" kern="1200">
                <a:solidFill>
                  <a:schemeClr val="tx1"/>
                </a:solidFill>
                <a:latin typeface="Arial" charset="0"/>
                <a:ea typeface="ヒラギノ角ゴ Pro W3" charset="0"/>
                <a:cs typeface="ヒラギノ角ゴ Pro W3" charset="0"/>
              </a:defRPr>
            </a:lvl8pPr>
            <a:lvl9pPr marL="3657600" algn="l" defTabSz="457200" rtl="0" eaLnBrk="1" latinLnBrk="0" hangingPunct="1">
              <a:defRPr sz="2400" kern="1200">
                <a:solidFill>
                  <a:schemeClr val="tx1"/>
                </a:solidFill>
                <a:latin typeface="Arial" charset="0"/>
                <a:ea typeface="ヒラギノ角ゴ Pro W3" charset="0"/>
                <a:cs typeface="ヒラギノ角ゴ Pro W3" charset="0"/>
              </a:defRPr>
            </a:lvl9pPr>
          </a:lstStyle>
          <a:p>
            <a:pPr marL="393700" indent="-393700"/>
            <a:r>
              <a:rPr lang="en-US" sz="2200" dirty="0" smtClean="0">
                <a:solidFill>
                  <a:schemeClr val="bg1"/>
                </a:solidFill>
                <a:latin typeface="+mn-lt"/>
                <a:ea typeface="ＭＳ Ｐゴシック" charset="0"/>
                <a:cs typeface="ＭＳ Ｐゴシック" charset="0"/>
              </a:rPr>
              <a:t>Liesbet Haustermans</a:t>
            </a:r>
          </a:p>
          <a:p>
            <a:pPr marL="393700" indent="-393700"/>
            <a:r>
              <a:rPr lang="en-US" sz="2200" dirty="0" smtClean="0">
                <a:solidFill>
                  <a:schemeClr val="bg1"/>
                </a:solidFill>
                <a:latin typeface="+mn-lt"/>
                <a:ea typeface="ＭＳ Ｐゴシック" charset="0"/>
                <a:cs typeface="ＭＳ Ｐゴシック" charset="0"/>
              </a:rPr>
              <a:t>	Director – Deloitte</a:t>
            </a:r>
            <a:endParaRPr lang="en-US" sz="2200" dirty="0">
              <a:solidFill>
                <a:schemeClr val="bg1"/>
              </a:solidFill>
              <a:latin typeface="+mn-lt"/>
              <a:ea typeface="ＭＳ Ｐゴシック" charset="0"/>
              <a:cs typeface="ＭＳ Ｐゴシック" charset="0"/>
            </a:endParaRPr>
          </a:p>
        </p:txBody>
      </p:sp>
      <p:sp>
        <p:nvSpPr>
          <p:cNvPr id="4" name="Subtitle 3"/>
          <p:cNvSpPr>
            <a:spLocks noGrp="1"/>
          </p:cNvSpPr>
          <p:nvPr>
            <p:ph type="subTitle" idx="1"/>
          </p:nvPr>
        </p:nvSpPr>
        <p:spPr>
          <a:xfrm>
            <a:off x="4097660" y="3651870"/>
            <a:ext cx="4876800" cy="1143000"/>
          </a:xfrm>
        </p:spPr>
        <p:txBody>
          <a:bodyPr/>
          <a:lstStyle/>
          <a:p>
            <a:pPr marL="236538" indent="-236538"/>
            <a:r>
              <a:rPr lang="en-US" sz="1800" dirty="0" smtClean="0"/>
              <a:t>IESBA Meeting</a:t>
            </a:r>
          </a:p>
          <a:p>
            <a:pPr marL="236538" indent="-236538"/>
            <a:r>
              <a:rPr lang="en-US" sz="1800" smtClean="0"/>
              <a:t>London</a:t>
            </a:r>
            <a:endParaRPr lang="en-US" sz="1800" dirty="0"/>
          </a:p>
          <a:p>
            <a:pPr marL="236538" indent="-236538"/>
            <a:r>
              <a:rPr lang="en-US" sz="1800" dirty="0" smtClean="0"/>
              <a:t>January 12-14, 2015</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Subtitle 51"/>
          <p:cNvSpPr>
            <a:spLocks noGrp="1"/>
          </p:cNvSpPr>
          <p:nvPr>
            <p:ph type="subTitle" idx="10"/>
          </p:nvPr>
        </p:nvSpPr>
        <p:spPr>
          <a:xfrm>
            <a:off x="359437" y="771550"/>
            <a:ext cx="6516819" cy="171450"/>
          </a:xfrm>
        </p:spPr>
        <p:txBody>
          <a:bodyPr/>
          <a:lstStyle/>
          <a:p>
            <a:r>
              <a:rPr lang="en-US" dirty="0" smtClean="0"/>
              <a:t>Timeline for transitional measures (EC’s current interpretation)</a:t>
            </a:r>
            <a:endParaRPr lang="nl-BE" dirty="0"/>
          </a:p>
        </p:txBody>
      </p:sp>
      <p:sp>
        <p:nvSpPr>
          <p:cNvPr id="18436" name="Rectangle 2"/>
          <p:cNvSpPr>
            <a:spLocks noGrp="1"/>
          </p:cNvSpPr>
          <p:nvPr>
            <p:ph type="title"/>
          </p:nvPr>
        </p:nvSpPr>
        <p:spPr>
          <a:xfrm>
            <a:off x="365579" y="536430"/>
            <a:ext cx="7543800" cy="400050"/>
          </a:xfrm>
        </p:spPr>
        <p:txBody>
          <a:bodyPr/>
          <a:lstStyle/>
          <a:p>
            <a:r>
              <a:rPr lang="en-US" dirty="0" smtClean="0"/>
              <a:t>Mandatory Audit Firm Rotation</a:t>
            </a:r>
            <a:br>
              <a:rPr lang="en-US" dirty="0" smtClean="0"/>
            </a:br>
            <a:endParaRPr lang="en-US" dirty="0"/>
          </a:p>
        </p:txBody>
      </p:sp>
      <p:cxnSp>
        <p:nvCxnSpPr>
          <p:cNvPr id="7" name="Straight Connector 6"/>
          <p:cNvCxnSpPr/>
          <p:nvPr/>
        </p:nvCxnSpPr>
        <p:spPr>
          <a:xfrm flipV="1">
            <a:off x="1496471" y="3002352"/>
            <a:ext cx="6151059" cy="4190"/>
          </a:xfrm>
          <a:prstGeom prst="line">
            <a:avLst/>
          </a:prstGeom>
          <a:ln w="38100">
            <a:solidFill>
              <a:srgbClr val="575757"/>
            </a:solidFill>
          </a:ln>
        </p:spPr>
        <p:style>
          <a:lnRef idx="1">
            <a:schemeClr val="accent1"/>
          </a:lnRef>
          <a:fillRef idx="0">
            <a:schemeClr val="accent1"/>
          </a:fillRef>
          <a:effectRef idx="0">
            <a:schemeClr val="accent1"/>
          </a:effectRef>
          <a:fontRef idx="minor">
            <a:schemeClr val="tx1"/>
          </a:fontRef>
        </p:style>
      </p:cxnSp>
      <p:sp>
        <p:nvSpPr>
          <p:cNvPr id="8" name="Oval 7"/>
          <p:cNvSpPr/>
          <p:nvPr/>
        </p:nvSpPr>
        <p:spPr>
          <a:xfrm>
            <a:off x="1692651" y="2935950"/>
            <a:ext cx="133105" cy="133099"/>
          </a:xfrm>
          <a:prstGeom prst="ellipse">
            <a:avLst/>
          </a:prstGeom>
          <a:solidFill>
            <a:schemeClr val="bg1"/>
          </a:solidFill>
          <a:ln>
            <a:solidFill>
              <a:srgbClr val="72C7E7"/>
            </a:solidFill>
          </a:ln>
        </p:spPr>
        <p:style>
          <a:lnRef idx="2">
            <a:schemeClr val="accent1">
              <a:shade val="50000"/>
            </a:schemeClr>
          </a:lnRef>
          <a:fillRef idx="1">
            <a:schemeClr val="accent1"/>
          </a:fillRef>
          <a:effectRef idx="0">
            <a:schemeClr val="accent1"/>
          </a:effectRef>
          <a:fontRef idx="minor">
            <a:schemeClr val="lt1"/>
          </a:fontRef>
        </p:style>
        <p:txBody>
          <a:bodyPr lIns="60293" tIns="30155" rIns="60293" bIns="30155" rtlCol="0" anchor="ctr"/>
          <a:lstStyle/>
          <a:p>
            <a:pPr defTabSz="603031"/>
            <a:endParaRPr lang="en-US" sz="1324" dirty="0">
              <a:solidFill>
                <a:srgbClr val="FFFFFF"/>
              </a:solidFill>
            </a:endParaRPr>
          </a:p>
        </p:txBody>
      </p:sp>
      <p:sp>
        <p:nvSpPr>
          <p:cNvPr id="9" name="Oval 8"/>
          <p:cNvSpPr/>
          <p:nvPr/>
        </p:nvSpPr>
        <p:spPr>
          <a:xfrm>
            <a:off x="2427049" y="2935950"/>
            <a:ext cx="133105" cy="133099"/>
          </a:xfrm>
          <a:prstGeom prst="ellipse">
            <a:avLst/>
          </a:prstGeom>
          <a:solidFill>
            <a:schemeClr val="bg1"/>
          </a:solidFill>
          <a:ln>
            <a:solidFill>
              <a:srgbClr val="72C7E7"/>
            </a:solidFill>
          </a:ln>
        </p:spPr>
        <p:style>
          <a:lnRef idx="2">
            <a:schemeClr val="accent1">
              <a:shade val="50000"/>
            </a:schemeClr>
          </a:lnRef>
          <a:fillRef idx="1">
            <a:schemeClr val="accent1"/>
          </a:fillRef>
          <a:effectRef idx="0">
            <a:schemeClr val="accent1"/>
          </a:effectRef>
          <a:fontRef idx="minor">
            <a:schemeClr val="lt1"/>
          </a:fontRef>
        </p:style>
        <p:txBody>
          <a:bodyPr lIns="60293" tIns="30155" rIns="60293" bIns="30155" rtlCol="0" anchor="ctr"/>
          <a:lstStyle/>
          <a:p>
            <a:pPr defTabSz="603031"/>
            <a:endParaRPr lang="en-US" sz="1324" dirty="0">
              <a:solidFill>
                <a:srgbClr val="FFFFFF"/>
              </a:solidFill>
            </a:endParaRPr>
          </a:p>
        </p:txBody>
      </p:sp>
      <p:sp>
        <p:nvSpPr>
          <p:cNvPr id="10" name="Oval 9"/>
          <p:cNvSpPr/>
          <p:nvPr/>
        </p:nvSpPr>
        <p:spPr>
          <a:xfrm>
            <a:off x="4983772" y="2935950"/>
            <a:ext cx="133105" cy="133099"/>
          </a:xfrm>
          <a:prstGeom prst="ellipse">
            <a:avLst/>
          </a:prstGeom>
          <a:solidFill>
            <a:schemeClr val="bg1"/>
          </a:solidFill>
          <a:ln>
            <a:solidFill>
              <a:srgbClr val="72C7E7"/>
            </a:solidFill>
          </a:ln>
        </p:spPr>
        <p:style>
          <a:lnRef idx="2">
            <a:schemeClr val="accent1">
              <a:shade val="50000"/>
            </a:schemeClr>
          </a:lnRef>
          <a:fillRef idx="1">
            <a:schemeClr val="accent1"/>
          </a:fillRef>
          <a:effectRef idx="0">
            <a:schemeClr val="accent1"/>
          </a:effectRef>
          <a:fontRef idx="minor">
            <a:schemeClr val="lt1"/>
          </a:fontRef>
        </p:style>
        <p:txBody>
          <a:bodyPr lIns="60293" tIns="30155" rIns="60293" bIns="30155" rtlCol="0" anchor="ctr"/>
          <a:lstStyle/>
          <a:p>
            <a:pPr defTabSz="603031"/>
            <a:endParaRPr lang="en-US" sz="1324" dirty="0">
              <a:solidFill>
                <a:srgbClr val="FFFFFF"/>
              </a:solidFill>
            </a:endParaRPr>
          </a:p>
        </p:txBody>
      </p:sp>
      <p:sp>
        <p:nvSpPr>
          <p:cNvPr id="11" name="TextBox 10"/>
          <p:cNvSpPr txBox="1"/>
          <p:nvPr/>
        </p:nvSpPr>
        <p:spPr>
          <a:xfrm>
            <a:off x="1523140" y="3152054"/>
            <a:ext cx="472129" cy="307120"/>
          </a:xfrm>
          <a:prstGeom prst="rect">
            <a:avLst/>
          </a:prstGeom>
          <a:noFill/>
        </p:spPr>
        <p:txBody>
          <a:bodyPr wrap="square" lIns="60293" tIns="30155" rIns="60293" bIns="30155" rtlCol="0">
            <a:spAutoFit/>
          </a:bodyPr>
          <a:lstStyle/>
          <a:p>
            <a:pPr algn="ctr" defTabSz="603031"/>
            <a:r>
              <a:rPr lang="en-US" sz="800" dirty="0">
                <a:solidFill>
                  <a:srgbClr val="575757"/>
                </a:solidFill>
                <a:cs typeface="Arial" charset="0"/>
              </a:rPr>
              <a:t>April  </a:t>
            </a:r>
          </a:p>
          <a:p>
            <a:pPr algn="ctr" defTabSz="603031"/>
            <a:r>
              <a:rPr lang="en-US" sz="800" dirty="0">
                <a:solidFill>
                  <a:srgbClr val="575757"/>
                </a:solidFill>
                <a:cs typeface="Arial" charset="0"/>
              </a:rPr>
              <a:t>2014</a:t>
            </a:r>
          </a:p>
        </p:txBody>
      </p:sp>
      <p:sp>
        <p:nvSpPr>
          <p:cNvPr id="12" name="TextBox 11"/>
          <p:cNvSpPr txBox="1"/>
          <p:nvPr/>
        </p:nvSpPr>
        <p:spPr>
          <a:xfrm>
            <a:off x="2193096" y="3152054"/>
            <a:ext cx="601021" cy="307120"/>
          </a:xfrm>
          <a:prstGeom prst="rect">
            <a:avLst/>
          </a:prstGeom>
          <a:noFill/>
        </p:spPr>
        <p:txBody>
          <a:bodyPr wrap="square" lIns="60293" tIns="30155" rIns="60293" bIns="30155" rtlCol="0">
            <a:spAutoFit/>
          </a:bodyPr>
          <a:lstStyle/>
          <a:p>
            <a:pPr algn="ctr" defTabSz="603031"/>
            <a:r>
              <a:rPr lang="en-US" sz="800" dirty="0">
                <a:solidFill>
                  <a:srgbClr val="575757"/>
                </a:solidFill>
                <a:cs typeface="Arial" charset="0"/>
              </a:rPr>
              <a:t>27 May </a:t>
            </a:r>
          </a:p>
          <a:p>
            <a:pPr algn="ctr" defTabSz="603031"/>
            <a:r>
              <a:rPr lang="en-US" sz="800" dirty="0">
                <a:solidFill>
                  <a:srgbClr val="575757"/>
                </a:solidFill>
                <a:cs typeface="Arial" charset="0"/>
              </a:rPr>
              <a:t>2014</a:t>
            </a:r>
          </a:p>
        </p:txBody>
      </p:sp>
      <p:sp>
        <p:nvSpPr>
          <p:cNvPr id="13" name="TextBox 12"/>
          <p:cNvSpPr txBox="1"/>
          <p:nvPr/>
        </p:nvSpPr>
        <p:spPr>
          <a:xfrm>
            <a:off x="4692716" y="3152054"/>
            <a:ext cx="720556" cy="307120"/>
          </a:xfrm>
          <a:prstGeom prst="rect">
            <a:avLst/>
          </a:prstGeom>
          <a:noFill/>
        </p:spPr>
        <p:txBody>
          <a:bodyPr wrap="square" lIns="60293" tIns="30155" rIns="60293" bIns="30155" rtlCol="0">
            <a:spAutoFit/>
          </a:bodyPr>
          <a:lstStyle/>
          <a:p>
            <a:pPr algn="ctr" defTabSz="603031"/>
            <a:r>
              <a:rPr lang="en-US" sz="800" dirty="0">
                <a:solidFill>
                  <a:srgbClr val="575757"/>
                </a:solidFill>
                <a:cs typeface="Arial" charset="0"/>
              </a:rPr>
              <a:t>17 June </a:t>
            </a:r>
          </a:p>
          <a:p>
            <a:pPr algn="ctr" defTabSz="603031"/>
            <a:r>
              <a:rPr lang="en-US" sz="800" dirty="0">
                <a:solidFill>
                  <a:srgbClr val="575757"/>
                </a:solidFill>
                <a:cs typeface="Arial" charset="0"/>
              </a:rPr>
              <a:t>2020</a:t>
            </a:r>
          </a:p>
        </p:txBody>
      </p:sp>
      <p:sp>
        <p:nvSpPr>
          <p:cNvPr id="14" name="Text Placeholder 12"/>
          <p:cNvSpPr>
            <a:spLocks/>
          </p:cNvSpPr>
          <p:nvPr>
            <p:custDataLst>
              <p:tags r:id="rId1"/>
            </p:custDataLst>
          </p:nvPr>
        </p:nvSpPr>
        <p:spPr bwMode="auto">
          <a:xfrm>
            <a:off x="1449545" y="2405696"/>
            <a:ext cx="553037" cy="246221"/>
          </a:xfrm>
          <a:prstGeom prst="rect">
            <a:avLst/>
          </a:prstGeom>
          <a:noFill/>
          <a:ln w="9525">
            <a:noFill/>
            <a:miter lim="800000"/>
            <a:headEnd/>
            <a:tailEnd/>
          </a:ln>
        </p:spPr>
        <p:txBody>
          <a:bodyPr wrap="none" lIns="0" tIns="0" rIns="0" bIns="0">
            <a:spAutoFit/>
          </a:bodyPr>
          <a:lstStyle/>
          <a:p>
            <a:pPr algn="ctr" defTabSz="505409">
              <a:spcAft>
                <a:spcPts val="0"/>
              </a:spcAft>
            </a:pPr>
            <a:r>
              <a:rPr lang="en-US" sz="800" dirty="0">
                <a:solidFill>
                  <a:srgbClr val="002776"/>
                </a:solidFill>
                <a:cs typeface="Arial" charset="0"/>
              </a:rPr>
              <a:t>Adoption of </a:t>
            </a:r>
          </a:p>
          <a:p>
            <a:pPr algn="ctr" defTabSz="505409">
              <a:spcAft>
                <a:spcPts val="0"/>
              </a:spcAft>
            </a:pPr>
            <a:r>
              <a:rPr lang="en-US" sz="800" dirty="0">
                <a:solidFill>
                  <a:srgbClr val="002776"/>
                </a:solidFill>
                <a:cs typeface="Arial" charset="0"/>
              </a:rPr>
              <a:t>Regulation</a:t>
            </a:r>
          </a:p>
        </p:txBody>
      </p:sp>
      <p:sp>
        <p:nvSpPr>
          <p:cNvPr id="15" name="Text Placeholder 12"/>
          <p:cNvSpPr>
            <a:spLocks/>
          </p:cNvSpPr>
          <p:nvPr>
            <p:custDataLst>
              <p:tags r:id="rId2"/>
            </p:custDataLst>
          </p:nvPr>
        </p:nvSpPr>
        <p:spPr bwMode="auto">
          <a:xfrm>
            <a:off x="2092903" y="2400748"/>
            <a:ext cx="790160" cy="246221"/>
          </a:xfrm>
          <a:prstGeom prst="rect">
            <a:avLst/>
          </a:prstGeom>
          <a:noFill/>
          <a:ln w="9525">
            <a:noFill/>
            <a:miter lim="800000"/>
            <a:headEnd/>
            <a:tailEnd/>
          </a:ln>
        </p:spPr>
        <p:txBody>
          <a:bodyPr wrap="square" lIns="0" tIns="0" rIns="0" bIns="0">
            <a:spAutoFit/>
          </a:bodyPr>
          <a:lstStyle/>
          <a:p>
            <a:pPr algn="ctr" defTabSz="505409">
              <a:spcAft>
                <a:spcPts val="0"/>
              </a:spcAft>
            </a:pPr>
            <a:r>
              <a:rPr lang="en-US" sz="800" dirty="0">
                <a:solidFill>
                  <a:srgbClr val="002776"/>
                </a:solidFill>
                <a:cs typeface="Arial" charset="0"/>
              </a:rPr>
              <a:t>Publication in </a:t>
            </a:r>
            <a:br>
              <a:rPr lang="en-US" sz="800" dirty="0">
                <a:solidFill>
                  <a:srgbClr val="002776"/>
                </a:solidFill>
                <a:cs typeface="Arial" charset="0"/>
              </a:rPr>
            </a:br>
            <a:r>
              <a:rPr lang="en-US" sz="800" dirty="0">
                <a:solidFill>
                  <a:srgbClr val="002776"/>
                </a:solidFill>
                <a:cs typeface="Arial" charset="0"/>
              </a:rPr>
              <a:t>Official Journal</a:t>
            </a:r>
          </a:p>
        </p:txBody>
      </p:sp>
      <p:sp>
        <p:nvSpPr>
          <p:cNvPr id="16" name="Text Placeholder 12"/>
          <p:cNvSpPr>
            <a:spLocks/>
          </p:cNvSpPr>
          <p:nvPr>
            <p:custDataLst>
              <p:tags r:id="rId3"/>
            </p:custDataLst>
          </p:nvPr>
        </p:nvSpPr>
        <p:spPr bwMode="auto">
          <a:xfrm>
            <a:off x="3109182" y="1997796"/>
            <a:ext cx="464871" cy="246221"/>
          </a:xfrm>
          <a:prstGeom prst="rect">
            <a:avLst/>
          </a:prstGeom>
          <a:noFill/>
          <a:ln w="9525">
            <a:noFill/>
            <a:miter lim="800000"/>
            <a:headEnd/>
            <a:tailEnd/>
          </a:ln>
        </p:spPr>
        <p:txBody>
          <a:bodyPr wrap="none" lIns="0" tIns="0" rIns="0" bIns="0">
            <a:spAutoFit/>
          </a:bodyPr>
          <a:lstStyle/>
          <a:p>
            <a:pPr algn="ctr" defTabSz="505409">
              <a:spcAft>
                <a:spcPts val="0"/>
              </a:spcAft>
            </a:pPr>
            <a:r>
              <a:rPr lang="en-US" sz="800" dirty="0">
                <a:solidFill>
                  <a:srgbClr val="002776"/>
                </a:solidFill>
                <a:cs typeface="Arial" charset="0"/>
              </a:rPr>
              <a:t>Entry into </a:t>
            </a:r>
          </a:p>
          <a:p>
            <a:pPr algn="ctr" defTabSz="505409">
              <a:spcAft>
                <a:spcPts val="0"/>
              </a:spcAft>
            </a:pPr>
            <a:r>
              <a:rPr lang="en-US" sz="800" dirty="0">
                <a:solidFill>
                  <a:srgbClr val="002776"/>
                </a:solidFill>
                <a:cs typeface="Arial" charset="0"/>
              </a:rPr>
              <a:t>force</a:t>
            </a:r>
          </a:p>
        </p:txBody>
      </p:sp>
      <p:cxnSp>
        <p:nvCxnSpPr>
          <p:cNvPr id="17" name="Straight Arrow Connector 16"/>
          <p:cNvCxnSpPr/>
          <p:nvPr/>
        </p:nvCxnSpPr>
        <p:spPr>
          <a:xfrm flipV="1">
            <a:off x="2656096" y="2840045"/>
            <a:ext cx="655441" cy="12604"/>
          </a:xfrm>
          <a:prstGeom prst="straightConnector1">
            <a:avLst/>
          </a:prstGeom>
          <a:ln w="15875">
            <a:solidFill>
              <a:srgbClr val="3C8A2E"/>
            </a:solidFill>
            <a:prstDash val="sysDot"/>
            <a:headEnd type="triangle"/>
            <a:tailEnd type="triangle"/>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2773712" y="2765086"/>
            <a:ext cx="420220" cy="160093"/>
          </a:xfrm>
          <a:prstGeom prst="rect">
            <a:avLst/>
          </a:prstGeom>
          <a:solidFill>
            <a:schemeClr val="bg1"/>
          </a:solidFill>
        </p:spPr>
        <p:txBody>
          <a:bodyPr wrap="square" lIns="23805" tIns="23805" rIns="23805" bIns="23805" rtlCol="0">
            <a:spAutoFit/>
          </a:bodyPr>
          <a:lstStyle/>
          <a:p>
            <a:pPr>
              <a:spcBef>
                <a:spcPct val="0"/>
              </a:spcBef>
            </a:pPr>
            <a:r>
              <a:rPr lang="nl-BE" sz="728" dirty="0">
                <a:solidFill>
                  <a:srgbClr val="3C8A2E"/>
                </a:solidFill>
                <a:cs typeface="Arial" charset="0"/>
              </a:rPr>
              <a:t>20 Days</a:t>
            </a:r>
          </a:p>
        </p:txBody>
      </p:sp>
      <p:sp>
        <p:nvSpPr>
          <p:cNvPr id="19" name="Isosceles Triangle 18"/>
          <p:cNvSpPr/>
          <p:nvPr/>
        </p:nvSpPr>
        <p:spPr>
          <a:xfrm flipV="1">
            <a:off x="1719221" y="2649990"/>
            <a:ext cx="79975" cy="378903"/>
          </a:xfrm>
          <a:prstGeom prst="triangle">
            <a:avLst/>
          </a:prstGeom>
          <a:solidFill>
            <a:srgbClr val="72C7E7"/>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23805" tIns="23805" rIns="23805" bIns="23805" rtlCol="0" anchor="ctr">
            <a:spAutoFit/>
          </a:bodyPr>
          <a:lstStyle/>
          <a:p>
            <a:pPr>
              <a:spcBef>
                <a:spcPct val="0"/>
              </a:spcBef>
            </a:pPr>
            <a:endParaRPr lang="en-US" sz="927" dirty="0">
              <a:solidFill>
                <a:srgbClr val="002776"/>
              </a:solidFill>
            </a:endParaRPr>
          </a:p>
        </p:txBody>
      </p:sp>
      <p:sp>
        <p:nvSpPr>
          <p:cNvPr id="20" name="Isosceles Triangle 19"/>
          <p:cNvSpPr/>
          <p:nvPr/>
        </p:nvSpPr>
        <p:spPr>
          <a:xfrm flipV="1">
            <a:off x="2453614" y="2649990"/>
            <a:ext cx="79975" cy="378903"/>
          </a:xfrm>
          <a:prstGeom prst="triangle">
            <a:avLst/>
          </a:prstGeom>
          <a:solidFill>
            <a:srgbClr val="72C7E7"/>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23805" tIns="23805" rIns="23805" bIns="23805" rtlCol="0" anchor="ctr">
            <a:spAutoFit/>
          </a:bodyPr>
          <a:lstStyle/>
          <a:p>
            <a:pPr>
              <a:spcBef>
                <a:spcPct val="0"/>
              </a:spcBef>
            </a:pPr>
            <a:endParaRPr lang="en-US" sz="927" dirty="0">
              <a:solidFill>
                <a:srgbClr val="002776"/>
              </a:solidFill>
            </a:endParaRPr>
          </a:p>
        </p:txBody>
      </p:sp>
      <p:cxnSp>
        <p:nvCxnSpPr>
          <p:cNvPr id="21" name="Straight Arrow Connector 20"/>
          <p:cNvCxnSpPr/>
          <p:nvPr/>
        </p:nvCxnSpPr>
        <p:spPr>
          <a:xfrm>
            <a:off x="4269490" y="2340484"/>
            <a:ext cx="2395786" cy="0"/>
          </a:xfrm>
          <a:prstGeom prst="straightConnector1">
            <a:avLst/>
          </a:prstGeom>
          <a:ln w="15875">
            <a:solidFill>
              <a:srgbClr val="3C8A2E"/>
            </a:solidFill>
            <a:prstDash val="sysDot"/>
            <a:headEnd type="triangle"/>
            <a:tailEnd type="triangle"/>
          </a:ln>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5882887" y="2267641"/>
            <a:ext cx="421495" cy="160093"/>
          </a:xfrm>
          <a:prstGeom prst="rect">
            <a:avLst/>
          </a:prstGeom>
          <a:solidFill>
            <a:schemeClr val="bg1"/>
          </a:solidFill>
        </p:spPr>
        <p:txBody>
          <a:bodyPr wrap="square" lIns="23805" tIns="23805" rIns="23805" bIns="23805" rtlCol="0">
            <a:spAutoFit/>
          </a:bodyPr>
          <a:lstStyle/>
          <a:p>
            <a:pPr>
              <a:spcBef>
                <a:spcPct val="0"/>
              </a:spcBef>
            </a:pPr>
            <a:r>
              <a:rPr lang="nl-BE" sz="728" dirty="0">
                <a:solidFill>
                  <a:srgbClr val="3C8A2E"/>
                </a:solidFill>
                <a:cs typeface="Arial" charset="0"/>
              </a:rPr>
              <a:t>10 Years</a:t>
            </a:r>
          </a:p>
        </p:txBody>
      </p:sp>
      <p:sp>
        <p:nvSpPr>
          <p:cNvPr id="23" name="TextBox 22"/>
          <p:cNvSpPr txBox="1"/>
          <p:nvPr/>
        </p:nvSpPr>
        <p:spPr>
          <a:xfrm>
            <a:off x="409699" y="3790202"/>
            <a:ext cx="7618685" cy="509740"/>
          </a:xfrm>
          <a:prstGeom prst="rect">
            <a:avLst/>
          </a:prstGeom>
          <a:noFill/>
          <a:ln>
            <a:solidFill>
              <a:srgbClr val="FF0000"/>
            </a:solidFill>
          </a:ln>
        </p:spPr>
        <p:txBody>
          <a:bodyPr wrap="square" lIns="23805" tIns="23805" rIns="23805" bIns="23805" rtlCol="0">
            <a:spAutoFit/>
          </a:bodyPr>
          <a:lstStyle/>
          <a:p>
            <a:pPr algn="l">
              <a:spcBef>
                <a:spcPct val="0"/>
              </a:spcBef>
            </a:pPr>
            <a:r>
              <a:rPr lang="en-GB" sz="1000" i="1" dirty="0">
                <a:solidFill>
                  <a:srgbClr val="575757"/>
                </a:solidFill>
                <a:cs typeface="Arial" charset="0"/>
              </a:rPr>
              <a:t>* EC </a:t>
            </a:r>
            <a:r>
              <a:rPr lang="en-GB" sz="1000" i="1" dirty="0" smtClean="0">
                <a:solidFill>
                  <a:srgbClr val="575757"/>
                </a:solidFill>
                <a:cs typeface="Arial" charset="0"/>
              </a:rPr>
              <a:t>interpretation (2 September 2014 letter): </a:t>
            </a:r>
            <a:r>
              <a:rPr lang="en-GB" sz="1000" i="1" dirty="0">
                <a:solidFill>
                  <a:srgbClr val="575757"/>
                </a:solidFill>
                <a:cs typeface="Arial" charset="0"/>
              </a:rPr>
              <a:t>mandates of less than 11 years that have reached 10 year mark  (or less if Member State opts to reduce the 10 year period) by the effective date must end by that date, except  if Member State opts to extend. Such mandates that have not yet reached 10 year mark by the effective date must end when the 10 year mark is reached</a:t>
            </a:r>
            <a:r>
              <a:rPr lang="en-GB" sz="1000" i="1" dirty="0" smtClean="0">
                <a:solidFill>
                  <a:srgbClr val="575757"/>
                </a:solidFill>
                <a:cs typeface="Arial" charset="0"/>
              </a:rPr>
              <a:t>.</a:t>
            </a:r>
            <a:endParaRPr lang="en-GB" sz="1000" i="1" dirty="0">
              <a:solidFill>
                <a:srgbClr val="575757"/>
              </a:solidFill>
              <a:cs typeface="Arial" charset="0"/>
            </a:endParaRPr>
          </a:p>
        </p:txBody>
      </p:sp>
      <p:sp>
        <p:nvSpPr>
          <p:cNvPr id="24" name="TextBox 23"/>
          <p:cNvSpPr txBox="1"/>
          <p:nvPr/>
        </p:nvSpPr>
        <p:spPr>
          <a:xfrm>
            <a:off x="3999684" y="3152054"/>
            <a:ext cx="601021" cy="307120"/>
          </a:xfrm>
          <a:prstGeom prst="rect">
            <a:avLst/>
          </a:prstGeom>
          <a:noFill/>
          <a:ln>
            <a:solidFill>
              <a:srgbClr val="FF0000"/>
            </a:solidFill>
          </a:ln>
        </p:spPr>
        <p:txBody>
          <a:bodyPr wrap="square" lIns="60293" tIns="30155" rIns="60293" bIns="30155" rtlCol="0">
            <a:spAutoFit/>
          </a:bodyPr>
          <a:lstStyle/>
          <a:p>
            <a:pPr algn="ctr" defTabSz="603031"/>
            <a:r>
              <a:rPr lang="en-US" sz="800" dirty="0">
                <a:solidFill>
                  <a:srgbClr val="575757"/>
                </a:solidFill>
                <a:cs typeface="Arial" charset="0"/>
              </a:rPr>
              <a:t>17 June </a:t>
            </a:r>
          </a:p>
          <a:p>
            <a:pPr algn="ctr" defTabSz="603031"/>
            <a:r>
              <a:rPr lang="en-US" sz="800" dirty="0">
                <a:solidFill>
                  <a:srgbClr val="575757"/>
                </a:solidFill>
                <a:cs typeface="Arial" charset="0"/>
              </a:rPr>
              <a:t>2016 *</a:t>
            </a:r>
          </a:p>
        </p:txBody>
      </p:sp>
      <p:sp>
        <p:nvSpPr>
          <p:cNvPr id="25" name="TextBox 24"/>
          <p:cNvSpPr txBox="1"/>
          <p:nvPr/>
        </p:nvSpPr>
        <p:spPr>
          <a:xfrm>
            <a:off x="5399098" y="3152054"/>
            <a:ext cx="735876" cy="307120"/>
          </a:xfrm>
          <a:prstGeom prst="rect">
            <a:avLst/>
          </a:prstGeom>
          <a:noFill/>
        </p:spPr>
        <p:txBody>
          <a:bodyPr wrap="square" lIns="60293" tIns="30155" rIns="60293" bIns="30155" rtlCol="0">
            <a:spAutoFit/>
          </a:bodyPr>
          <a:lstStyle/>
          <a:p>
            <a:pPr algn="ctr" defTabSz="603031"/>
            <a:r>
              <a:rPr lang="en-US" sz="800" dirty="0">
                <a:solidFill>
                  <a:srgbClr val="575757"/>
                </a:solidFill>
                <a:cs typeface="Arial" charset="0"/>
              </a:rPr>
              <a:t>17 June </a:t>
            </a:r>
          </a:p>
          <a:p>
            <a:pPr algn="ctr" defTabSz="603031"/>
            <a:r>
              <a:rPr lang="en-US" sz="800" dirty="0">
                <a:solidFill>
                  <a:srgbClr val="575757"/>
                </a:solidFill>
                <a:cs typeface="Arial" charset="0"/>
              </a:rPr>
              <a:t>2023</a:t>
            </a:r>
          </a:p>
        </p:txBody>
      </p:sp>
      <p:sp>
        <p:nvSpPr>
          <p:cNvPr id="26" name="TextBox 25"/>
          <p:cNvSpPr txBox="1"/>
          <p:nvPr/>
        </p:nvSpPr>
        <p:spPr>
          <a:xfrm>
            <a:off x="6288035" y="3152054"/>
            <a:ext cx="1006565" cy="184010"/>
          </a:xfrm>
          <a:prstGeom prst="rect">
            <a:avLst/>
          </a:prstGeom>
          <a:noFill/>
          <a:ln>
            <a:solidFill>
              <a:srgbClr val="FF0000"/>
            </a:solidFill>
          </a:ln>
        </p:spPr>
        <p:txBody>
          <a:bodyPr wrap="square" lIns="60293" tIns="30155" rIns="60293" bIns="30155" rtlCol="0">
            <a:spAutoFit/>
          </a:bodyPr>
          <a:lstStyle/>
          <a:p>
            <a:pPr algn="ctr" defTabSz="603031"/>
            <a:r>
              <a:rPr lang="en-US" sz="800" dirty="0">
                <a:solidFill>
                  <a:srgbClr val="575757"/>
                </a:solidFill>
                <a:cs typeface="Arial" charset="0"/>
              </a:rPr>
              <a:t>17 June </a:t>
            </a:r>
            <a:r>
              <a:rPr lang="en-US" sz="800" dirty="0" smtClean="0">
                <a:solidFill>
                  <a:srgbClr val="575757"/>
                </a:solidFill>
                <a:cs typeface="Arial" charset="0"/>
              </a:rPr>
              <a:t>2024</a:t>
            </a:r>
            <a:endParaRPr lang="en-US" sz="800" dirty="0">
              <a:solidFill>
                <a:srgbClr val="575757"/>
              </a:solidFill>
              <a:cs typeface="Arial" charset="0"/>
            </a:endParaRPr>
          </a:p>
        </p:txBody>
      </p:sp>
      <p:sp>
        <p:nvSpPr>
          <p:cNvPr id="27" name="Oval 26"/>
          <p:cNvSpPr/>
          <p:nvPr/>
        </p:nvSpPr>
        <p:spPr>
          <a:xfrm>
            <a:off x="3308510" y="2935950"/>
            <a:ext cx="133105" cy="133099"/>
          </a:xfrm>
          <a:prstGeom prst="ellipse">
            <a:avLst/>
          </a:prstGeom>
          <a:solidFill>
            <a:schemeClr val="bg1"/>
          </a:solidFill>
          <a:ln>
            <a:solidFill>
              <a:srgbClr val="72C7E7"/>
            </a:solidFill>
          </a:ln>
        </p:spPr>
        <p:style>
          <a:lnRef idx="2">
            <a:schemeClr val="accent1">
              <a:shade val="50000"/>
            </a:schemeClr>
          </a:lnRef>
          <a:fillRef idx="1">
            <a:schemeClr val="accent1"/>
          </a:fillRef>
          <a:effectRef idx="0">
            <a:schemeClr val="accent1"/>
          </a:effectRef>
          <a:fontRef idx="minor">
            <a:schemeClr val="lt1"/>
          </a:fontRef>
        </p:style>
        <p:txBody>
          <a:bodyPr lIns="60293" tIns="30155" rIns="60293" bIns="30155" rtlCol="0" anchor="ctr"/>
          <a:lstStyle/>
          <a:p>
            <a:pPr defTabSz="603031"/>
            <a:endParaRPr lang="en-US" sz="1324" dirty="0">
              <a:solidFill>
                <a:srgbClr val="FFFFFF"/>
              </a:solidFill>
            </a:endParaRPr>
          </a:p>
        </p:txBody>
      </p:sp>
      <p:cxnSp>
        <p:nvCxnSpPr>
          <p:cNvPr id="28" name="Straight Arrow Connector 27"/>
          <p:cNvCxnSpPr>
            <a:endCxn id="50" idx="1"/>
          </p:cNvCxnSpPr>
          <p:nvPr/>
        </p:nvCxnSpPr>
        <p:spPr>
          <a:xfrm flipV="1">
            <a:off x="3394856" y="2831481"/>
            <a:ext cx="735898" cy="14868"/>
          </a:xfrm>
          <a:prstGeom prst="straightConnector1">
            <a:avLst/>
          </a:prstGeom>
          <a:ln w="15875">
            <a:solidFill>
              <a:srgbClr val="3C8A2E"/>
            </a:solidFill>
            <a:prstDash val="sysDot"/>
            <a:headEnd type="triangle"/>
            <a:tailEnd type="triangle"/>
          </a:ln>
        </p:spPr>
        <p:style>
          <a:lnRef idx="1">
            <a:schemeClr val="accent1"/>
          </a:lnRef>
          <a:fillRef idx="0">
            <a:schemeClr val="accent1"/>
          </a:fillRef>
          <a:effectRef idx="0">
            <a:schemeClr val="accent1"/>
          </a:effectRef>
          <a:fontRef idx="minor">
            <a:schemeClr val="tx1"/>
          </a:fontRef>
        </p:style>
      </p:cxnSp>
      <p:sp>
        <p:nvSpPr>
          <p:cNvPr id="29" name="TextBox 28"/>
          <p:cNvSpPr txBox="1"/>
          <p:nvPr/>
        </p:nvSpPr>
        <p:spPr>
          <a:xfrm>
            <a:off x="3563491" y="2765086"/>
            <a:ext cx="432507" cy="160093"/>
          </a:xfrm>
          <a:prstGeom prst="rect">
            <a:avLst/>
          </a:prstGeom>
          <a:solidFill>
            <a:schemeClr val="bg1"/>
          </a:solidFill>
        </p:spPr>
        <p:txBody>
          <a:bodyPr wrap="square" lIns="23805" tIns="23805" rIns="23805" bIns="23805" rtlCol="0">
            <a:spAutoFit/>
          </a:bodyPr>
          <a:lstStyle/>
          <a:p>
            <a:pPr>
              <a:spcBef>
                <a:spcPct val="0"/>
              </a:spcBef>
            </a:pPr>
            <a:r>
              <a:rPr lang="nl-BE" sz="728" dirty="0">
                <a:solidFill>
                  <a:srgbClr val="3C8A2E"/>
                </a:solidFill>
                <a:cs typeface="Arial" charset="0"/>
              </a:rPr>
              <a:t>2 Years</a:t>
            </a:r>
          </a:p>
        </p:txBody>
      </p:sp>
      <p:cxnSp>
        <p:nvCxnSpPr>
          <p:cNvPr id="32" name="Straight Arrow Connector 31"/>
          <p:cNvCxnSpPr/>
          <p:nvPr/>
        </p:nvCxnSpPr>
        <p:spPr>
          <a:xfrm flipV="1">
            <a:off x="3375062" y="2501263"/>
            <a:ext cx="2378109" cy="23025"/>
          </a:xfrm>
          <a:prstGeom prst="straightConnector1">
            <a:avLst/>
          </a:prstGeom>
          <a:ln w="15875">
            <a:solidFill>
              <a:srgbClr val="3C8A2E"/>
            </a:solidFill>
            <a:prstDash val="sysDot"/>
            <a:headEnd type="triangle"/>
            <a:tailEnd type="triangle"/>
          </a:ln>
        </p:spPr>
        <p:style>
          <a:lnRef idx="1">
            <a:schemeClr val="accent1"/>
          </a:lnRef>
          <a:fillRef idx="0">
            <a:schemeClr val="accent1"/>
          </a:fillRef>
          <a:effectRef idx="0">
            <a:schemeClr val="accent1"/>
          </a:effectRef>
          <a:fontRef idx="minor">
            <a:schemeClr val="tx1"/>
          </a:fontRef>
        </p:style>
      </p:cxnSp>
      <p:sp>
        <p:nvSpPr>
          <p:cNvPr id="33" name="TextBox 32"/>
          <p:cNvSpPr txBox="1"/>
          <p:nvPr/>
        </p:nvSpPr>
        <p:spPr>
          <a:xfrm>
            <a:off x="5170841" y="2421211"/>
            <a:ext cx="387817" cy="160093"/>
          </a:xfrm>
          <a:prstGeom prst="rect">
            <a:avLst/>
          </a:prstGeom>
          <a:solidFill>
            <a:schemeClr val="bg1"/>
          </a:solidFill>
        </p:spPr>
        <p:txBody>
          <a:bodyPr wrap="square" lIns="23805" tIns="23805" rIns="23805" bIns="23805" rtlCol="0">
            <a:spAutoFit/>
          </a:bodyPr>
          <a:lstStyle/>
          <a:p>
            <a:pPr>
              <a:spcBef>
                <a:spcPct val="0"/>
              </a:spcBef>
            </a:pPr>
            <a:r>
              <a:rPr lang="nl-BE" sz="728" dirty="0">
                <a:solidFill>
                  <a:srgbClr val="3C8A2E"/>
                </a:solidFill>
                <a:cs typeface="Arial" charset="0"/>
              </a:rPr>
              <a:t>9 Years</a:t>
            </a:r>
          </a:p>
        </p:txBody>
      </p:sp>
      <p:sp>
        <p:nvSpPr>
          <p:cNvPr id="34" name="Text Placeholder 12"/>
          <p:cNvSpPr>
            <a:spLocks/>
          </p:cNvSpPr>
          <p:nvPr>
            <p:custDataLst>
              <p:tags r:id="rId4"/>
            </p:custDataLst>
          </p:nvPr>
        </p:nvSpPr>
        <p:spPr bwMode="auto">
          <a:xfrm>
            <a:off x="4735550" y="1631776"/>
            <a:ext cx="607573" cy="615553"/>
          </a:xfrm>
          <a:prstGeom prst="rect">
            <a:avLst/>
          </a:prstGeom>
          <a:noFill/>
          <a:ln w="9525">
            <a:noFill/>
            <a:miter lim="800000"/>
            <a:headEnd/>
            <a:tailEnd/>
          </a:ln>
        </p:spPr>
        <p:txBody>
          <a:bodyPr wrap="square" lIns="0" tIns="0" rIns="0" bIns="0">
            <a:spAutoFit/>
          </a:bodyPr>
          <a:lstStyle/>
          <a:p>
            <a:pPr algn="ctr" defTabSz="505409">
              <a:spcAft>
                <a:spcPts val="0"/>
              </a:spcAft>
            </a:pPr>
            <a:r>
              <a:rPr lang="en-US" sz="800" dirty="0">
                <a:solidFill>
                  <a:srgbClr val="002776"/>
                </a:solidFill>
                <a:cs typeface="Arial" charset="0"/>
              </a:rPr>
              <a:t>Mandate in place </a:t>
            </a:r>
            <a:r>
              <a:rPr lang="en-US" sz="800" dirty="0">
                <a:solidFill>
                  <a:srgbClr val="002776"/>
                </a:solidFill>
                <a:cs typeface="Arial" charset="0"/>
                <a:sym typeface="Symbol"/>
              </a:rPr>
              <a:t> </a:t>
            </a:r>
            <a:r>
              <a:rPr lang="en-US" sz="800" dirty="0">
                <a:solidFill>
                  <a:srgbClr val="002776"/>
                </a:solidFill>
                <a:cs typeface="Arial" charset="0"/>
              </a:rPr>
              <a:t>20 years at entry into force</a:t>
            </a:r>
          </a:p>
        </p:txBody>
      </p:sp>
      <p:sp>
        <p:nvSpPr>
          <p:cNvPr id="35" name="Text Placeholder 12"/>
          <p:cNvSpPr>
            <a:spLocks/>
          </p:cNvSpPr>
          <p:nvPr>
            <p:custDataLst>
              <p:tags r:id="rId5"/>
            </p:custDataLst>
          </p:nvPr>
        </p:nvSpPr>
        <p:spPr bwMode="auto">
          <a:xfrm>
            <a:off x="5401147" y="1631256"/>
            <a:ext cx="704057" cy="615553"/>
          </a:xfrm>
          <a:prstGeom prst="rect">
            <a:avLst/>
          </a:prstGeom>
          <a:noFill/>
          <a:ln w="9525">
            <a:noFill/>
            <a:miter lim="800000"/>
            <a:headEnd/>
            <a:tailEnd/>
          </a:ln>
        </p:spPr>
        <p:txBody>
          <a:bodyPr wrap="square" lIns="0" tIns="0" rIns="0" bIns="0">
            <a:spAutoFit/>
          </a:bodyPr>
          <a:lstStyle/>
          <a:p>
            <a:pPr algn="ctr" defTabSz="505409">
              <a:spcAft>
                <a:spcPts val="0"/>
              </a:spcAft>
            </a:pPr>
            <a:r>
              <a:rPr lang="en-US" sz="800" dirty="0">
                <a:solidFill>
                  <a:srgbClr val="002776"/>
                </a:solidFill>
                <a:cs typeface="Arial" charset="0"/>
              </a:rPr>
              <a:t>Mandate in place </a:t>
            </a:r>
            <a:r>
              <a:rPr lang="en-US" sz="800" dirty="0">
                <a:solidFill>
                  <a:srgbClr val="002776"/>
                </a:solidFill>
                <a:cs typeface="Arial" charset="0"/>
                <a:sym typeface="Symbol"/>
              </a:rPr>
              <a:t> 11 years &lt; </a:t>
            </a:r>
            <a:r>
              <a:rPr lang="en-US" sz="800" dirty="0">
                <a:solidFill>
                  <a:srgbClr val="002776"/>
                </a:solidFill>
                <a:cs typeface="Arial" charset="0"/>
              </a:rPr>
              <a:t>20 years at entry into force</a:t>
            </a:r>
          </a:p>
        </p:txBody>
      </p:sp>
      <p:sp>
        <p:nvSpPr>
          <p:cNvPr id="36" name="Text Placeholder 12"/>
          <p:cNvSpPr>
            <a:spLocks/>
          </p:cNvSpPr>
          <p:nvPr>
            <p:custDataLst>
              <p:tags r:id="rId6"/>
            </p:custDataLst>
          </p:nvPr>
        </p:nvSpPr>
        <p:spPr bwMode="auto">
          <a:xfrm>
            <a:off x="3858131" y="1308125"/>
            <a:ext cx="877418" cy="615553"/>
          </a:xfrm>
          <a:prstGeom prst="rect">
            <a:avLst/>
          </a:prstGeom>
          <a:noFill/>
          <a:ln w="9525">
            <a:solidFill>
              <a:srgbClr val="FF0000"/>
            </a:solidFill>
            <a:miter lim="800000"/>
            <a:headEnd/>
            <a:tailEnd/>
          </a:ln>
        </p:spPr>
        <p:txBody>
          <a:bodyPr wrap="square" lIns="0" tIns="0" rIns="0" bIns="0">
            <a:spAutoFit/>
          </a:bodyPr>
          <a:lstStyle/>
          <a:p>
            <a:pPr algn="ctr" defTabSz="505409">
              <a:spcAft>
                <a:spcPts val="0"/>
              </a:spcAft>
            </a:pPr>
            <a:r>
              <a:rPr lang="en-US" sz="800" dirty="0">
                <a:solidFill>
                  <a:srgbClr val="002776"/>
                </a:solidFill>
                <a:cs typeface="Arial" charset="0"/>
              </a:rPr>
              <a:t>Mandate in place &lt; 11 years at entry into force and at least </a:t>
            </a:r>
            <a:r>
              <a:rPr lang="en-US" sz="800" dirty="0" smtClean="0">
                <a:solidFill>
                  <a:srgbClr val="002776"/>
                </a:solidFill>
                <a:cs typeface="Arial" charset="0"/>
              </a:rPr>
              <a:t>10 </a:t>
            </a:r>
            <a:r>
              <a:rPr lang="en-US" sz="800" dirty="0">
                <a:solidFill>
                  <a:srgbClr val="002776"/>
                </a:solidFill>
                <a:cs typeface="Arial" charset="0"/>
              </a:rPr>
              <a:t>years reached  </a:t>
            </a:r>
          </a:p>
        </p:txBody>
      </p:sp>
      <p:cxnSp>
        <p:nvCxnSpPr>
          <p:cNvPr id="37" name="Straight Connector 36"/>
          <p:cNvCxnSpPr/>
          <p:nvPr/>
        </p:nvCxnSpPr>
        <p:spPr>
          <a:xfrm>
            <a:off x="3375067" y="2319674"/>
            <a:ext cx="0" cy="604994"/>
          </a:xfrm>
          <a:prstGeom prst="line">
            <a:avLst/>
          </a:prstGeom>
          <a:ln w="12700">
            <a:solidFill>
              <a:srgbClr val="B4B4B4"/>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a:off x="5050324" y="2319674"/>
            <a:ext cx="0" cy="604994"/>
          </a:xfrm>
          <a:prstGeom prst="line">
            <a:avLst/>
          </a:prstGeom>
          <a:ln w="12700">
            <a:solidFill>
              <a:srgbClr val="B4B4B4"/>
            </a:solidFill>
            <a:headEnd type="none"/>
            <a:tailEnd type="none"/>
          </a:ln>
        </p:spPr>
        <p:style>
          <a:lnRef idx="1">
            <a:schemeClr val="accent1"/>
          </a:lnRef>
          <a:fillRef idx="0">
            <a:schemeClr val="accent1"/>
          </a:fillRef>
          <a:effectRef idx="0">
            <a:schemeClr val="accent1"/>
          </a:effectRef>
          <a:fontRef idx="minor">
            <a:schemeClr val="tx1"/>
          </a:fontRef>
        </p:style>
      </p:cxnSp>
      <p:sp>
        <p:nvSpPr>
          <p:cNvPr id="39" name="Oval 38"/>
          <p:cNvSpPr/>
          <p:nvPr/>
        </p:nvSpPr>
        <p:spPr>
          <a:xfrm>
            <a:off x="5686618" y="2935950"/>
            <a:ext cx="133105" cy="133099"/>
          </a:xfrm>
          <a:prstGeom prst="ellipse">
            <a:avLst/>
          </a:prstGeom>
          <a:solidFill>
            <a:schemeClr val="bg1"/>
          </a:solidFill>
          <a:ln>
            <a:solidFill>
              <a:srgbClr val="72C7E7"/>
            </a:solidFill>
          </a:ln>
        </p:spPr>
        <p:style>
          <a:lnRef idx="2">
            <a:schemeClr val="accent1">
              <a:shade val="50000"/>
            </a:schemeClr>
          </a:lnRef>
          <a:fillRef idx="1">
            <a:schemeClr val="accent1"/>
          </a:fillRef>
          <a:effectRef idx="0">
            <a:schemeClr val="accent1"/>
          </a:effectRef>
          <a:fontRef idx="minor">
            <a:schemeClr val="lt1"/>
          </a:fontRef>
        </p:style>
        <p:txBody>
          <a:bodyPr lIns="60293" tIns="30155" rIns="60293" bIns="30155" rtlCol="0" anchor="ctr"/>
          <a:lstStyle/>
          <a:p>
            <a:pPr defTabSz="603031"/>
            <a:endParaRPr lang="en-US" sz="1324" dirty="0">
              <a:solidFill>
                <a:srgbClr val="FFFFFF"/>
              </a:solidFill>
            </a:endParaRPr>
          </a:p>
        </p:txBody>
      </p:sp>
      <p:cxnSp>
        <p:nvCxnSpPr>
          <p:cNvPr id="40" name="Straight Connector 39"/>
          <p:cNvCxnSpPr/>
          <p:nvPr/>
        </p:nvCxnSpPr>
        <p:spPr>
          <a:xfrm>
            <a:off x="5753171" y="2319674"/>
            <a:ext cx="0" cy="604994"/>
          </a:xfrm>
          <a:prstGeom prst="line">
            <a:avLst/>
          </a:prstGeom>
          <a:ln w="12700">
            <a:solidFill>
              <a:srgbClr val="B4B4B4"/>
            </a:solidFill>
            <a:headEnd type="none"/>
            <a:tailEnd type="none"/>
          </a:ln>
        </p:spPr>
        <p:style>
          <a:lnRef idx="1">
            <a:schemeClr val="accent1"/>
          </a:lnRef>
          <a:fillRef idx="0">
            <a:schemeClr val="accent1"/>
          </a:fillRef>
          <a:effectRef idx="0">
            <a:schemeClr val="accent1"/>
          </a:effectRef>
          <a:fontRef idx="minor">
            <a:schemeClr val="tx1"/>
          </a:fontRef>
        </p:style>
      </p:cxnSp>
      <p:sp>
        <p:nvSpPr>
          <p:cNvPr id="41" name="Oval 40"/>
          <p:cNvSpPr/>
          <p:nvPr/>
        </p:nvSpPr>
        <p:spPr>
          <a:xfrm>
            <a:off x="6606891" y="2935950"/>
            <a:ext cx="133105" cy="133099"/>
          </a:xfrm>
          <a:prstGeom prst="ellipse">
            <a:avLst/>
          </a:prstGeom>
          <a:solidFill>
            <a:schemeClr val="bg1"/>
          </a:solidFill>
          <a:ln>
            <a:solidFill>
              <a:srgbClr val="72C7E7"/>
            </a:solidFill>
          </a:ln>
        </p:spPr>
        <p:style>
          <a:lnRef idx="2">
            <a:schemeClr val="accent1">
              <a:shade val="50000"/>
            </a:schemeClr>
          </a:lnRef>
          <a:fillRef idx="1">
            <a:schemeClr val="accent1"/>
          </a:fillRef>
          <a:effectRef idx="0">
            <a:schemeClr val="accent1"/>
          </a:effectRef>
          <a:fontRef idx="minor">
            <a:schemeClr val="lt1"/>
          </a:fontRef>
        </p:style>
        <p:txBody>
          <a:bodyPr lIns="60293" tIns="30155" rIns="60293" bIns="30155" rtlCol="0" anchor="ctr"/>
          <a:lstStyle/>
          <a:p>
            <a:pPr defTabSz="603031"/>
            <a:endParaRPr lang="en-US" sz="1324" dirty="0">
              <a:solidFill>
                <a:srgbClr val="FFFFFF"/>
              </a:solidFill>
            </a:endParaRPr>
          </a:p>
        </p:txBody>
      </p:sp>
      <p:cxnSp>
        <p:nvCxnSpPr>
          <p:cNvPr id="42" name="Straight Connector 41"/>
          <p:cNvCxnSpPr/>
          <p:nvPr/>
        </p:nvCxnSpPr>
        <p:spPr>
          <a:xfrm>
            <a:off x="6673444" y="2319674"/>
            <a:ext cx="0" cy="604994"/>
          </a:xfrm>
          <a:prstGeom prst="line">
            <a:avLst/>
          </a:prstGeom>
          <a:ln w="12700">
            <a:solidFill>
              <a:srgbClr val="B4B4B4"/>
            </a:solidFill>
            <a:headEnd type="none"/>
            <a:tailEnd type="none"/>
          </a:ln>
        </p:spPr>
        <p:style>
          <a:lnRef idx="1">
            <a:schemeClr val="accent1"/>
          </a:lnRef>
          <a:fillRef idx="0">
            <a:schemeClr val="accent1"/>
          </a:fillRef>
          <a:effectRef idx="0">
            <a:schemeClr val="accent1"/>
          </a:effectRef>
          <a:fontRef idx="minor">
            <a:schemeClr val="tx1"/>
          </a:fontRef>
        </p:style>
      </p:cxnSp>
      <p:sp>
        <p:nvSpPr>
          <p:cNvPr id="43" name="Text Placeholder 12"/>
          <p:cNvSpPr>
            <a:spLocks/>
          </p:cNvSpPr>
          <p:nvPr>
            <p:custDataLst>
              <p:tags r:id="rId7"/>
            </p:custDataLst>
          </p:nvPr>
        </p:nvSpPr>
        <p:spPr bwMode="auto">
          <a:xfrm>
            <a:off x="4099560" y="1997796"/>
            <a:ext cx="424796" cy="246221"/>
          </a:xfrm>
          <a:prstGeom prst="rect">
            <a:avLst/>
          </a:prstGeom>
          <a:noFill/>
          <a:ln w="9525">
            <a:noFill/>
            <a:miter lim="800000"/>
            <a:headEnd/>
            <a:tailEnd/>
          </a:ln>
        </p:spPr>
        <p:txBody>
          <a:bodyPr wrap="none" lIns="0" tIns="0" rIns="0" bIns="0">
            <a:spAutoFit/>
          </a:bodyPr>
          <a:lstStyle/>
          <a:p>
            <a:pPr algn="ctr" defTabSz="505409">
              <a:spcAft>
                <a:spcPts val="0"/>
              </a:spcAft>
            </a:pPr>
            <a:r>
              <a:rPr lang="en-US" sz="800" dirty="0">
                <a:solidFill>
                  <a:srgbClr val="002776"/>
                </a:solidFill>
                <a:cs typeface="Arial" charset="0"/>
              </a:rPr>
              <a:t>Effective </a:t>
            </a:r>
          </a:p>
          <a:p>
            <a:pPr algn="ctr" defTabSz="505409">
              <a:spcAft>
                <a:spcPts val="0"/>
              </a:spcAft>
            </a:pPr>
            <a:r>
              <a:rPr lang="en-US" sz="800" dirty="0">
                <a:solidFill>
                  <a:srgbClr val="002776"/>
                </a:solidFill>
                <a:cs typeface="Arial" charset="0"/>
              </a:rPr>
              <a:t>Date</a:t>
            </a:r>
          </a:p>
        </p:txBody>
      </p:sp>
      <p:sp>
        <p:nvSpPr>
          <p:cNvPr id="44" name="Oval 43"/>
          <p:cNvSpPr/>
          <p:nvPr/>
        </p:nvSpPr>
        <p:spPr>
          <a:xfrm>
            <a:off x="4219977" y="2935950"/>
            <a:ext cx="133105" cy="133099"/>
          </a:xfrm>
          <a:prstGeom prst="ellipse">
            <a:avLst/>
          </a:prstGeom>
          <a:solidFill>
            <a:schemeClr val="bg1"/>
          </a:solidFill>
          <a:ln>
            <a:solidFill>
              <a:srgbClr val="72C7E7"/>
            </a:solidFill>
          </a:ln>
        </p:spPr>
        <p:style>
          <a:lnRef idx="2">
            <a:schemeClr val="accent1">
              <a:shade val="50000"/>
            </a:schemeClr>
          </a:lnRef>
          <a:fillRef idx="1">
            <a:schemeClr val="accent1"/>
          </a:fillRef>
          <a:effectRef idx="0">
            <a:schemeClr val="accent1"/>
          </a:effectRef>
          <a:fontRef idx="minor">
            <a:schemeClr val="lt1"/>
          </a:fontRef>
        </p:style>
        <p:txBody>
          <a:bodyPr lIns="60293" tIns="30155" rIns="60293" bIns="30155" rtlCol="0" anchor="ctr"/>
          <a:lstStyle/>
          <a:p>
            <a:pPr defTabSz="603031"/>
            <a:endParaRPr lang="en-US" sz="1324" dirty="0">
              <a:solidFill>
                <a:srgbClr val="FFFFFF"/>
              </a:solidFill>
            </a:endParaRPr>
          </a:p>
        </p:txBody>
      </p:sp>
      <p:cxnSp>
        <p:nvCxnSpPr>
          <p:cNvPr id="45" name="Straight Connector 44"/>
          <p:cNvCxnSpPr/>
          <p:nvPr/>
        </p:nvCxnSpPr>
        <p:spPr>
          <a:xfrm>
            <a:off x="4284148" y="2319674"/>
            <a:ext cx="0" cy="604994"/>
          </a:xfrm>
          <a:prstGeom prst="line">
            <a:avLst/>
          </a:prstGeom>
          <a:ln w="12700">
            <a:solidFill>
              <a:srgbClr val="B4B4B4"/>
            </a:solidFill>
            <a:headEnd type="none"/>
            <a:tailEnd type="none"/>
          </a:ln>
        </p:spPr>
        <p:style>
          <a:lnRef idx="1">
            <a:schemeClr val="accent1"/>
          </a:lnRef>
          <a:fillRef idx="0">
            <a:schemeClr val="accent1"/>
          </a:fillRef>
          <a:effectRef idx="0">
            <a:schemeClr val="accent1"/>
          </a:effectRef>
          <a:fontRef idx="minor">
            <a:schemeClr val="tx1"/>
          </a:fontRef>
        </p:style>
      </p:cxnSp>
      <p:sp>
        <p:nvSpPr>
          <p:cNvPr id="46" name="Text Placeholder 12"/>
          <p:cNvSpPr>
            <a:spLocks/>
          </p:cNvSpPr>
          <p:nvPr>
            <p:custDataLst>
              <p:tags r:id="rId8"/>
            </p:custDataLst>
          </p:nvPr>
        </p:nvSpPr>
        <p:spPr bwMode="auto">
          <a:xfrm>
            <a:off x="7042507" y="2218837"/>
            <a:ext cx="806696" cy="615553"/>
          </a:xfrm>
          <a:prstGeom prst="rect">
            <a:avLst/>
          </a:prstGeom>
          <a:noFill/>
          <a:ln w="9525">
            <a:noFill/>
            <a:miter lim="800000"/>
            <a:headEnd/>
            <a:tailEnd/>
          </a:ln>
        </p:spPr>
        <p:txBody>
          <a:bodyPr wrap="square" lIns="0" tIns="0" rIns="0" bIns="0">
            <a:spAutoFit/>
          </a:bodyPr>
          <a:lstStyle/>
          <a:p>
            <a:pPr algn="ctr" defTabSz="505409">
              <a:spcAft>
                <a:spcPts val="0"/>
              </a:spcAft>
            </a:pPr>
            <a:r>
              <a:rPr lang="en-US" sz="800" dirty="0">
                <a:solidFill>
                  <a:srgbClr val="002776"/>
                </a:solidFill>
                <a:cs typeface="Arial" charset="0"/>
              </a:rPr>
              <a:t>But may be extended if Member State opts for extension</a:t>
            </a:r>
          </a:p>
        </p:txBody>
      </p:sp>
      <p:sp>
        <p:nvSpPr>
          <p:cNvPr id="18445" name="TextBox 18444"/>
          <p:cNvSpPr txBox="1"/>
          <p:nvPr/>
        </p:nvSpPr>
        <p:spPr>
          <a:xfrm>
            <a:off x="4888209" y="2722999"/>
            <a:ext cx="324230" cy="173071"/>
          </a:xfrm>
          <a:prstGeom prst="rect">
            <a:avLst/>
          </a:prstGeom>
          <a:solidFill>
            <a:schemeClr val="bg1"/>
          </a:solidFill>
        </p:spPr>
        <p:txBody>
          <a:bodyPr wrap="square" lIns="60458" tIns="30231" rIns="60458" bIns="30231" rtlCol="0">
            <a:spAutoFit/>
          </a:bodyPr>
          <a:lstStyle/>
          <a:p>
            <a:pPr>
              <a:spcBef>
                <a:spcPct val="0"/>
              </a:spcBef>
            </a:pPr>
            <a:r>
              <a:rPr lang="en-US" sz="728" dirty="0">
                <a:solidFill>
                  <a:srgbClr val="002776"/>
                </a:solidFill>
                <a:cs typeface="Arial" charset="0"/>
              </a:rPr>
              <a:t>End</a:t>
            </a:r>
          </a:p>
        </p:txBody>
      </p:sp>
      <p:cxnSp>
        <p:nvCxnSpPr>
          <p:cNvPr id="47" name="Elbow Connector 46"/>
          <p:cNvCxnSpPr>
            <a:endCxn id="46" idx="2"/>
          </p:cNvCxnSpPr>
          <p:nvPr/>
        </p:nvCxnSpPr>
        <p:spPr>
          <a:xfrm flipV="1">
            <a:off x="6753131" y="2834390"/>
            <a:ext cx="692724" cy="96097"/>
          </a:xfrm>
          <a:prstGeom prst="bentConnector2">
            <a:avLst/>
          </a:prstGeom>
          <a:ln w="12700">
            <a:solidFill>
              <a:srgbClr val="B4B4B4"/>
            </a:solidFill>
            <a:headEnd type="triangle"/>
            <a:tailEnd type="none"/>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p:nvPr/>
        </p:nvCxnSpPr>
        <p:spPr>
          <a:xfrm flipV="1">
            <a:off x="3375067" y="2647906"/>
            <a:ext cx="1677933" cy="13445"/>
          </a:xfrm>
          <a:prstGeom prst="straightConnector1">
            <a:avLst/>
          </a:prstGeom>
          <a:ln w="15875">
            <a:solidFill>
              <a:srgbClr val="3C8A2E"/>
            </a:solidFill>
            <a:prstDash val="sysDot"/>
            <a:headEnd type="triangle"/>
            <a:tailEnd type="triangle"/>
          </a:ln>
        </p:spPr>
        <p:style>
          <a:lnRef idx="1">
            <a:schemeClr val="accent1"/>
          </a:lnRef>
          <a:fillRef idx="0">
            <a:schemeClr val="accent1"/>
          </a:fillRef>
          <a:effectRef idx="0">
            <a:schemeClr val="accent1"/>
          </a:effectRef>
          <a:fontRef idx="minor">
            <a:schemeClr val="tx1"/>
          </a:fontRef>
        </p:style>
      </p:cxnSp>
      <p:sp>
        <p:nvSpPr>
          <p:cNvPr id="78" name="TextBox 77"/>
          <p:cNvSpPr txBox="1"/>
          <p:nvPr/>
        </p:nvSpPr>
        <p:spPr>
          <a:xfrm>
            <a:off x="5591060" y="2722999"/>
            <a:ext cx="324230" cy="173071"/>
          </a:xfrm>
          <a:prstGeom prst="rect">
            <a:avLst/>
          </a:prstGeom>
          <a:solidFill>
            <a:schemeClr val="bg1"/>
          </a:solidFill>
        </p:spPr>
        <p:txBody>
          <a:bodyPr wrap="square" lIns="60458" tIns="30231" rIns="60458" bIns="30231" rtlCol="0">
            <a:spAutoFit/>
          </a:bodyPr>
          <a:lstStyle/>
          <a:p>
            <a:pPr>
              <a:spcBef>
                <a:spcPct val="0"/>
              </a:spcBef>
            </a:pPr>
            <a:r>
              <a:rPr lang="en-US" sz="728" dirty="0">
                <a:solidFill>
                  <a:srgbClr val="002776"/>
                </a:solidFill>
                <a:cs typeface="Arial" charset="0"/>
              </a:rPr>
              <a:t>End </a:t>
            </a:r>
          </a:p>
        </p:txBody>
      </p:sp>
      <p:sp>
        <p:nvSpPr>
          <p:cNvPr id="79" name="TextBox 78"/>
          <p:cNvSpPr txBox="1"/>
          <p:nvPr/>
        </p:nvSpPr>
        <p:spPr>
          <a:xfrm>
            <a:off x="6494510" y="2722999"/>
            <a:ext cx="403309" cy="173071"/>
          </a:xfrm>
          <a:prstGeom prst="rect">
            <a:avLst/>
          </a:prstGeom>
          <a:solidFill>
            <a:schemeClr val="bg1"/>
          </a:solidFill>
        </p:spPr>
        <p:txBody>
          <a:bodyPr wrap="square" lIns="60458" tIns="30231" rIns="60458" bIns="30231" rtlCol="0">
            <a:spAutoFit/>
          </a:bodyPr>
          <a:lstStyle/>
          <a:p>
            <a:pPr>
              <a:spcBef>
                <a:spcPct val="0"/>
              </a:spcBef>
            </a:pPr>
            <a:r>
              <a:rPr lang="en-US" sz="728" dirty="0" smtClean="0">
                <a:solidFill>
                  <a:srgbClr val="002776"/>
                </a:solidFill>
                <a:cs typeface="Arial" charset="0"/>
              </a:rPr>
              <a:t>End </a:t>
            </a:r>
            <a:endParaRPr lang="en-US" sz="728" dirty="0">
              <a:solidFill>
                <a:srgbClr val="002776"/>
              </a:solidFill>
              <a:cs typeface="Arial" charset="0"/>
            </a:endParaRPr>
          </a:p>
        </p:txBody>
      </p:sp>
      <p:sp>
        <p:nvSpPr>
          <p:cNvPr id="31" name="TextBox 30"/>
          <p:cNvSpPr txBox="1"/>
          <p:nvPr/>
        </p:nvSpPr>
        <p:spPr>
          <a:xfrm>
            <a:off x="4471168" y="2562902"/>
            <a:ext cx="384643" cy="160093"/>
          </a:xfrm>
          <a:prstGeom prst="rect">
            <a:avLst/>
          </a:prstGeom>
          <a:solidFill>
            <a:schemeClr val="bg1"/>
          </a:solidFill>
        </p:spPr>
        <p:txBody>
          <a:bodyPr wrap="square" lIns="23805" tIns="23805" rIns="23805" bIns="23805" rtlCol="0">
            <a:spAutoFit/>
          </a:bodyPr>
          <a:lstStyle/>
          <a:p>
            <a:pPr>
              <a:spcBef>
                <a:spcPct val="0"/>
              </a:spcBef>
            </a:pPr>
            <a:r>
              <a:rPr lang="nl-BE" sz="728" dirty="0">
                <a:solidFill>
                  <a:srgbClr val="3C8A2E"/>
                </a:solidFill>
                <a:cs typeface="Arial" charset="0"/>
              </a:rPr>
              <a:t>6 </a:t>
            </a:r>
            <a:r>
              <a:rPr lang="nl-BE" sz="728" dirty="0" err="1" smtClean="0">
                <a:solidFill>
                  <a:srgbClr val="3C8A2E"/>
                </a:solidFill>
                <a:cs typeface="Arial" charset="0"/>
              </a:rPr>
              <a:t>Years</a:t>
            </a:r>
            <a:endParaRPr lang="nl-BE" sz="728" dirty="0">
              <a:solidFill>
                <a:srgbClr val="3C8A2E"/>
              </a:solidFill>
              <a:cs typeface="Arial" charset="0"/>
            </a:endParaRPr>
          </a:p>
        </p:txBody>
      </p:sp>
      <p:sp>
        <p:nvSpPr>
          <p:cNvPr id="2" name="Rectangle 1"/>
          <p:cNvSpPr/>
          <p:nvPr/>
        </p:nvSpPr>
        <p:spPr>
          <a:xfrm>
            <a:off x="3072508" y="3154792"/>
            <a:ext cx="605118" cy="318889"/>
          </a:xfrm>
          <a:prstGeom prst="rect">
            <a:avLst/>
          </a:prstGeom>
          <a:solidFill>
            <a:schemeClr val="bg1"/>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30256" tIns="30256" rIns="30256" rtlCol="0" anchor="ctr"/>
          <a:lstStyle/>
          <a:p>
            <a:pPr algn="ctr" defTabSz="603031"/>
            <a:r>
              <a:rPr lang="en-US" sz="800" dirty="0">
                <a:solidFill>
                  <a:srgbClr val="575757"/>
                </a:solidFill>
                <a:latin typeface="Arial" charset="0"/>
                <a:cs typeface="Arial" charset="0"/>
              </a:rPr>
              <a:t>16 June </a:t>
            </a:r>
          </a:p>
          <a:p>
            <a:pPr algn="ctr" defTabSz="603031"/>
            <a:r>
              <a:rPr lang="en-US" sz="800" dirty="0">
                <a:solidFill>
                  <a:srgbClr val="575757"/>
                </a:solidFill>
                <a:latin typeface="Arial" charset="0"/>
                <a:cs typeface="Arial" charset="0"/>
              </a:rPr>
              <a:t>2014</a:t>
            </a:r>
            <a:endParaRPr lang="en-GB" sz="800" dirty="0"/>
          </a:p>
        </p:txBody>
      </p:sp>
      <p:sp>
        <p:nvSpPr>
          <p:cNvPr id="50" name="TextBox 49"/>
          <p:cNvSpPr txBox="1"/>
          <p:nvPr/>
        </p:nvSpPr>
        <p:spPr>
          <a:xfrm>
            <a:off x="4130754" y="2744945"/>
            <a:ext cx="390047" cy="173071"/>
          </a:xfrm>
          <a:prstGeom prst="rect">
            <a:avLst/>
          </a:prstGeom>
          <a:solidFill>
            <a:schemeClr val="bg1"/>
          </a:solidFill>
        </p:spPr>
        <p:txBody>
          <a:bodyPr wrap="square" lIns="60458" tIns="30231" rIns="60458" bIns="30231" rtlCol="0">
            <a:spAutoFit/>
          </a:bodyPr>
          <a:lstStyle/>
          <a:p>
            <a:pPr>
              <a:spcBef>
                <a:spcPct val="0"/>
              </a:spcBef>
            </a:pPr>
            <a:r>
              <a:rPr lang="en-US" sz="728" dirty="0">
                <a:solidFill>
                  <a:srgbClr val="002776"/>
                </a:solidFill>
                <a:cs typeface="Arial" charset="0"/>
              </a:rPr>
              <a:t>End? </a:t>
            </a:r>
          </a:p>
        </p:txBody>
      </p:sp>
      <p:pic>
        <p:nvPicPr>
          <p:cNvPr id="3" name="Picture 2"/>
          <p:cNvPicPr>
            <a:picLocks noChangeAspect="1"/>
          </p:cNvPicPr>
          <p:nvPr/>
        </p:nvPicPr>
        <p:blipFill rotWithShape="1">
          <a:blip r:embed="rId11"/>
          <a:srcRect r="19698" b="27733"/>
          <a:stretch/>
        </p:blipFill>
        <p:spPr>
          <a:xfrm>
            <a:off x="4723605" y="1422983"/>
            <a:ext cx="2008635" cy="78720"/>
          </a:xfrm>
          <a:prstGeom prst="rect">
            <a:avLst/>
          </a:prstGeom>
        </p:spPr>
      </p:pic>
      <p:pic>
        <p:nvPicPr>
          <p:cNvPr id="51" name="Picture 50"/>
          <p:cNvPicPr>
            <a:picLocks noChangeAspect="1"/>
          </p:cNvPicPr>
          <p:nvPr/>
        </p:nvPicPr>
        <p:blipFill rotWithShape="1">
          <a:blip r:embed="rId11"/>
          <a:srcRect r="19698" b="27733"/>
          <a:stretch/>
        </p:blipFill>
        <p:spPr>
          <a:xfrm rot="5400000">
            <a:off x="6314766" y="1857214"/>
            <a:ext cx="803460" cy="31488"/>
          </a:xfrm>
          <a:prstGeom prst="rect">
            <a:avLst/>
          </a:prstGeom>
        </p:spPr>
      </p:pic>
    </p:spTree>
    <p:extLst>
      <p:ext uri="{BB962C8B-B14F-4D97-AF65-F5344CB8AC3E}">
        <p14:creationId xmlns:p14="http://schemas.microsoft.com/office/powerpoint/2010/main" val="50767408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52961" name="Rectangle 1" hidden="1"/>
          <p:cNvGraphicFramePr>
            <a:graphicFrameLocks/>
          </p:cNvGraphicFramePr>
          <p:nvPr>
            <p:custDataLst>
              <p:tags r:id="rId2"/>
            </p:custDataLst>
          </p:nvPr>
        </p:nvGraphicFramePr>
        <p:xfrm>
          <a:off x="1243858" y="5"/>
          <a:ext cx="106316" cy="119062"/>
        </p:xfrm>
        <a:graphic>
          <a:graphicData uri="http://schemas.openxmlformats.org/presentationml/2006/ole">
            <mc:AlternateContent xmlns:mc="http://schemas.openxmlformats.org/markup-compatibility/2006">
              <mc:Choice xmlns:v="urn:schemas-microsoft-com:vml" Requires="v">
                <p:oleObj spid="_x0000_s16431" name="think-cell Slide" r:id="rId6" imgW="0" imgH="0" progId="">
                  <p:embed/>
                </p:oleObj>
              </mc:Choice>
              <mc:Fallback>
                <p:oleObj name="think-cell Slide" r:id="rId6" imgW="0" imgH="0" progId="">
                  <p:embed/>
                  <p:pic>
                    <p:nvPicPr>
                      <p:cNvPr id="0" name=""/>
                      <p:cNvPicPr>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1243858" y="5"/>
                        <a:ext cx="106316" cy="11906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552963" name="Title 2"/>
          <p:cNvSpPr>
            <a:spLocks noGrp="1"/>
          </p:cNvSpPr>
          <p:nvPr>
            <p:ph type="title"/>
            <p:custDataLst>
              <p:tags r:id="rId3"/>
            </p:custDataLst>
          </p:nvPr>
        </p:nvSpPr>
        <p:spPr/>
        <p:txBody>
          <a:bodyPr/>
          <a:lstStyle/>
          <a:p>
            <a:r>
              <a:rPr lang="en-US" dirty="0" smtClean="0"/>
              <a:t>Non-Audit Services (NAS) </a:t>
            </a:r>
            <a:r>
              <a:rPr lang="en-US" dirty="0" smtClean="0"/>
              <a:t>– </a:t>
            </a:r>
            <a:r>
              <a:rPr lang="en-US" dirty="0" smtClean="0"/>
              <a:t>Scope</a:t>
            </a:r>
          </a:p>
        </p:txBody>
      </p:sp>
      <p:sp>
        <p:nvSpPr>
          <p:cNvPr id="2" name="Content Placeholder 1"/>
          <p:cNvSpPr>
            <a:spLocks noGrp="1"/>
          </p:cNvSpPr>
          <p:nvPr>
            <p:ph idx="1"/>
          </p:nvPr>
        </p:nvSpPr>
        <p:spPr>
          <a:xfrm>
            <a:off x="381000" y="1308710"/>
            <a:ext cx="8763000" cy="3063240"/>
          </a:xfrm>
        </p:spPr>
        <p:txBody>
          <a:bodyPr/>
          <a:lstStyle/>
          <a:p>
            <a:pPr marL="285750" lvl="1" indent="-285750" defTabSz="1018110">
              <a:spcBef>
                <a:spcPts val="0"/>
              </a:spcBef>
              <a:spcAft>
                <a:spcPts val="600"/>
              </a:spcAft>
              <a:buFont typeface="Arial" panose="020B0604020202020204" pitchFamily="34" charset="0"/>
              <a:buChar char="•"/>
              <a:defRPr/>
            </a:pPr>
            <a:r>
              <a:rPr lang="en-US" dirty="0"/>
              <a:t>Audit firms and network members prohibited from providing certain NAS</a:t>
            </a:r>
          </a:p>
          <a:p>
            <a:pPr marL="452628" lvl="1" indent="-171450">
              <a:spcBef>
                <a:spcPts val="600"/>
              </a:spcBef>
              <a:spcAft>
                <a:spcPts val="600"/>
              </a:spcAft>
              <a:buFont typeface="Arial" panose="020B0604020202020204" pitchFamily="34" charset="0"/>
              <a:buChar char="–"/>
              <a:defRPr/>
            </a:pPr>
            <a:r>
              <a:rPr lang="en-US" sz="1600" dirty="0" smtClean="0">
                <a:cs typeface="ＭＳ Ｐゴシック" charset="0"/>
              </a:rPr>
              <a:t>Such </a:t>
            </a:r>
            <a:r>
              <a:rPr lang="en-US" sz="1600" dirty="0">
                <a:cs typeface="ＭＳ Ｐゴシック" charset="0"/>
              </a:rPr>
              <a:t>NAS not to be directly or indirectly provided by the audit firm or network members to the audited PIE, its parent undertaking in the EU or its controlled undertakings in the EU  </a:t>
            </a:r>
          </a:p>
          <a:p>
            <a:pPr marL="285750" lvl="1" indent="-285750">
              <a:spcBef>
                <a:spcPts val="600"/>
              </a:spcBef>
              <a:spcAft>
                <a:spcPts val="600"/>
              </a:spcAft>
              <a:buFont typeface="Arial" panose="020B0604020202020204" pitchFamily="34" charset="0"/>
              <a:buChar char="•"/>
              <a:defRPr/>
            </a:pPr>
            <a:r>
              <a:rPr lang="en-US" dirty="0" smtClean="0"/>
              <a:t>Article 2.7</a:t>
            </a:r>
            <a:r>
              <a:rPr lang="en-US" dirty="0"/>
              <a:t>:</a:t>
            </a:r>
            <a:r>
              <a:rPr lang="en-US" dirty="0" smtClean="0"/>
              <a:t> </a:t>
            </a:r>
            <a:r>
              <a:rPr lang="en-US" dirty="0"/>
              <a:t>‘network’ means the larger </a:t>
            </a:r>
            <a:r>
              <a:rPr lang="en-US" dirty="0" smtClean="0"/>
              <a:t>structure: </a:t>
            </a:r>
          </a:p>
          <a:p>
            <a:pPr marL="452628" lvl="1" indent="-171450">
              <a:spcBef>
                <a:spcPts val="600"/>
              </a:spcBef>
              <a:spcAft>
                <a:spcPts val="600"/>
              </a:spcAft>
              <a:buFont typeface="Arial" panose="020B0604020202020204" pitchFamily="34" charset="0"/>
              <a:buChar char="–"/>
            </a:pPr>
            <a:r>
              <a:rPr lang="en-US" sz="1600" dirty="0" smtClean="0"/>
              <a:t>Which </a:t>
            </a:r>
            <a:r>
              <a:rPr lang="en-US" sz="1600" dirty="0"/>
              <a:t>is aimed at cooperation and to which a statutory auditor or an audit firm belongs, </a:t>
            </a:r>
            <a:r>
              <a:rPr lang="en-US" sz="1600" dirty="0" smtClean="0"/>
              <a:t>and</a:t>
            </a:r>
            <a:endParaRPr lang="en-US" sz="1600" dirty="0"/>
          </a:p>
          <a:p>
            <a:pPr marL="452628" lvl="1" indent="-171450">
              <a:spcBef>
                <a:spcPts val="600"/>
              </a:spcBef>
              <a:spcAft>
                <a:spcPts val="600"/>
              </a:spcAft>
              <a:buFont typeface="Arial" panose="020B0604020202020204" pitchFamily="34" charset="0"/>
              <a:buChar char="–"/>
            </a:pPr>
            <a:r>
              <a:rPr lang="en-US" sz="1600" dirty="0" smtClean="0"/>
              <a:t>Which </a:t>
            </a:r>
            <a:r>
              <a:rPr lang="en-US" sz="1600" dirty="0"/>
              <a:t>is clearly aimed at profit- or cost-sharing or shares common ownership, control or management, common quality-control policies and procedures, a common business strategy, the use of a common brand-name or a significant part of professional </a:t>
            </a:r>
            <a:r>
              <a:rPr lang="nl-BE" sz="1600" dirty="0"/>
              <a:t>resources</a:t>
            </a:r>
            <a:r>
              <a:rPr lang="nl-BE" sz="1600" dirty="0" smtClean="0"/>
              <a:t>;”</a:t>
            </a:r>
          </a:p>
          <a:p>
            <a:pPr marL="452628" lvl="1" indent="-171450">
              <a:buFont typeface="Arial" panose="020B0604020202020204" pitchFamily="34" charset="0"/>
              <a:buChar char="–"/>
            </a:pPr>
            <a:endParaRPr lang="nl-BE" sz="1700" dirty="0"/>
          </a:p>
          <a:p>
            <a:endParaRPr lang="en-US" dirty="0"/>
          </a:p>
        </p:txBody>
      </p:sp>
    </p:spTree>
    <p:extLst>
      <p:ext uri="{BB962C8B-B14F-4D97-AF65-F5344CB8AC3E}">
        <p14:creationId xmlns:p14="http://schemas.microsoft.com/office/powerpoint/2010/main" val="85519842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52961" name="Rectangle 1" hidden="1"/>
          <p:cNvGraphicFramePr>
            <a:graphicFrameLocks/>
          </p:cNvGraphicFramePr>
          <p:nvPr>
            <p:custDataLst>
              <p:tags r:id="rId2"/>
            </p:custDataLst>
          </p:nvPr>
        </p:nvGraphicFramePr>
        <p:xfrm>
          <a:off x="1243858" y="5"/>
          <a:ext cx="106316" cy="119062"/>
        </p:xfrm>
        <a:graphic>
          <a:graphicData uri="http://schemas.openxmlformats.org/presentationml/2006/ole">
            <mc:AlternateContent xmlns:mc="http://schemas.openxmlformats.org/markup-compatibility/2006">
              <mc:Choice xmlns:v="urn:schemas-microsoft-com:vml" Requires="v">
                <p:oleObj spid="_x0000_s17455" name="think-cell Slide" r:id="rId6" imgW="0" imgH="0" progId="">
                  <p:embed/>
                </p:oleObj>
              </mc:Choice>
              <mc:Fallback>
                <p:oleObj name="think-cell Slide" r:id="rId6" imgW="0" imgH="0" progId="">
                  <p:embed/>
                  <p:pic>
                    <p:nvPicPr>
                      <p:cNvPr id="0" name=""/>
                      <p:cNvPicPr>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1243858" y="5"/>
                        <a:ext cx="106316" cy="11906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552963" name="Title 2"/>
          <p:cNvSpPr>
            <a:spLocks noGrp="1"/>
          </p:cNvSpPr>
          <p:nvPr>
            <p:ph type="title"/>
            <p:custDataLst>
              <p:tags r:id="rId3"/>
            </p:custDataLst>
          </p:nvPr>
        </p:nvSpPr>
        <p:spPr/>
        <p:txBody>
          <a:bodyPr/>
          <a:lstStyle/>
          <a:p>
            <a:r>
              <a:rPr lang="en-US" dirty="0" smtClean="0"/>
              <a:t>NAS – </a:t>
            </a:r>
            <a:r>
              <a:rPr lang="en-US" dirty="0" smtClean="0"/>
              <a:t>Scope</a:t>
            </a:r>
          </a:p>
        </p:txBody>
      </p:sp>
      <p:sp>
        <p:nvSpPr>
          <p:cNvPr id="2" name="Content Placeholder 1"/>
          <p:cNvSpPr>
            <a:spLocks noGrp="1"/>
          </p:cNvSpPr>
          <p:nvPr>
            <p:ph idx="1"/>
          </p:nvPr>
        </p:nvSpPr>
        <p:spPr>
          <a:xfrm>
            <a:off x="381000" y="1308710"/>
            <a:ext cx="8458200" cy="3063240"/>
          </a:xfrm>
        </p:spPr>
        <p:txBody>
          <a:bodyPr/>
          <a:lstStyle/>
          <a:p>
            <a:pPr marL="300228" lvl="2" indent="-285750">
              <a:spcBef>
                <a:spcPts val="0"/>
              </a:spcBef>
              <a:spcAft>
                <a:spcPts val="600"/>
              </a:spcAft>
              <a:buFont typeface="Arial" panose="020B0604020202020204" pitchFamily="34" charset="0"/>
              <a:buChar char="•"/>
              <a:defRPr/>
            </a:pPr>
            <a:r>
              <a:rPr lang="en-US" sz="2200" dirty="0" smtClean="0">
                <a:cs typeface="ＭＳ Ｐゴシック" charset="0"/>
              </a:rPr>
              <a:t>No </a:t>
            </a:r>
            <a:r>
              <a:rPr lang="en-US" sz="2200" dirty="0">
                <a:cs typeface="ＭＳ Ｐゴシック" charset="0"/>
              </a:rPr>
              <a:t>definition in regulation of “parent undertaking” or “controlled undertakings</a:t>
            </a:r>
            <a:r>
              <a:rPr lang="en-US" sz="2200" dirty="0" smtClean="0">
                <a:cs typeface="ＭＳ Ｐゴシック" charset="0"/>
              </a:rPr>
              <a:t>”</a:t>
            </a:r>
          </a:p>
          <a:p>
            <a:pPr marL="704850" lvl="3" indent="-342900">
              <a:spcBef>
                <a:spcPts val="1200"/>
              </a:spcBef>
              <a:spcAft>
                <a:spcPts val="600"/>
              </a:spcAft>
              <a:buFont typeface="Arial" panose="020B0604020202020204" pitchFamily="34" charset="0"/>
              <a:buChar char="–"/>
              <a:defRPr/>
            </a:pPr>
            <a:r>
              <a:rPr lang="en-US" sz="1800" dirty="0">
                <a:cs typeface="ＭＳ Ｐゴシック" charset="0"/>
              </a:rPr>
              <a:t>EC September FAQs:</a:t>
            </a:r>
            <a:endParaRPr lang="en-US" sz="1800" dirty="0" smtClean="0">
              <a:cs typeface="ＭＳ Ｐゴシック" charset="0"/>
            </a:endParaRPr>
          </a:p>
          <a:p>
            <a:pPr marL="1028700" lvl="3" indent="-285750">
              <a:spcBef>
                <a:spcPts val="1200"/>
              </a:spcBef>
              <a:spcAft>
                <a:spcPts val="600"/>
              </a:spcAft>
              <a:buFont typeface="Wingdings" panose="05000000000000000000" pitchFamily="2" charset="2"/>
              <a:buChar char="§"/>
              <a:defRPr/>
            </a:pPr>
            <a:r>
              <a:rPr lang="en-US" dirty="0" smtClean="0">
                <a:cs typeface="ＭＳ Ｐゴシック" charset="0"/>
              </a:rPr>
              <a:t>“</a:t>
            </a:r>
            <a:r>
              <a:rPr lang="en-US" dirty="0">
                <a:cs typeface="ＭＳ Ｐゴシック" charset="0"/>
              </a:rPr>
              <a:t>parent undertaking” as defined in the Accounting Directive</a:t>
            </a:r>
          </a:p>
          <a:p>
            <a:pPr marL="1028700" lvl="3" indent="-285750">
              <a:spcBef>
                <a:spcPts val="1200"/>
              </a:spcBef>
              <a:spcAft>
                <a:spcPts val="600"/>
              </a:spcAft>
              <a:buFont typeface="Wingdings" panose="05000000000000000000" pitchFamily="2" charset="2"/>
              <a:buChar char="§"/>
              <a:defRPr/>
            </a:pPr>
            <a:r>
              <a:rPr lang="en-US" dirty="0" smtClean="0">
                <a:cs typeface="ＭＳ Ｐゴシック" charset="0"/>
              </a:rPr>
              <a:t>“controlled </a:t>
            </a:r>
            <a:r>
              <a:rPr lang="en-US" dirty="0">
                <a:cs typeface="ＭＳ Ｐゴシック" charset="0"/>
              </a:rPr>
              <a:t>undertaking” as defined in Transparency </a:t>
            </a:r>
            <a:r>
              <a:rPr lang="en-US" dirty="0" smtClean="0">
                <a:cs typeface="ＭＳ Ｐゴシック" charset="0"/>
              </a:rPr>
              <a:t>Directive</a:t>
            </a:r>
            <a:endParaRPr lang="en-US" dirty="0">
              <a:cs typeface="ＭＳ Ｐゴシック" charset="0"/>
            </a:endParaRPr>
          </a:p>
          <a:p>
            <a:endParaRPr lang="en-US" dirty="0"/>
          </a:p>
        </p:txBody>
      </p:sp>
    </p:spTree>
    <p:extLst>
      <p:ext uri="{BB962C8B-B14F-4D97-AF65-F5344CB8AC3E}">
        <p14:creationId xmlns:p14="http://schemas.microsoft.com/office/powerpoint/2010/main" val="70056687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52961" name="Rectangle 1" hidden="1"/>
          <p:cNvGraphicFramePr>
            <a:graphicFrameLocks/>
          </p:cNvGraphicFramePr>
          <p:nvPr>
            <p:custDataLst>
              <p:tags r:id="rId2"/>
            </p:custDataLst>
          </p:nvPr>
        </p:nvGraphicFramePr>
        <p:xfrm>
          <a:off x="1243858" y="5"/>
          <a:ext cx="106316" cy="119062"/>
        </p:xfrm>
        <a:graphic>
          <a:graphicData uri="http://schemas.openxmlformats.org/presentationml/2006/ole">
            <mc:AlternateContent xmlns:mc="http://schemas.openxmlformats.org/markup-compatibility/2006">
              <mc:Choice xmlns:v="urn:schemas-microsoft-com:vml" Requires="v">
                <p:oleObj spid="_x0000_s18479" name="think-cell Slide" r:id="rId6" imgW="0" imgH="0" progId="">
                  <p:embed/>
                </p:oleObj>
              </mc:Choice>
              <mc:Fallback>
                <p:oleObj name="think-cell Slide" r:id="rId6" imgW="0" imgH="0" progId="">
                  <p:embed/>
                  <p:pic>
                    <p:nvPicPr>
                      <p:cNvPr id="0" name=""/>
                      <p:cNvPicPr>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1243858" y="5"/>
                        <a:ext cx="106316" cy="11906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552963" name="Title 2"/>
          <p:cNvSpPr>
            <a:spLocks noGrp="1"/>
          </p:cNvSpPr>
          <p:nvPr>
            <p:ph type="title"/>
            <p:custDataLst>
              <p:tags r:id="rId3"/>
            </p:custDataLst>
          </p:nvPr>
        </p:nvSpPr>
        <p:spPr/>
        <p:txBody>
          <a:bodyPr/>
          <a:lstStyle/>
          <a:p>
            <a:r>
              <a:rPr lang="en-US" dirty="0" smtClean="0"/>
              <a:t>NAS – </a:t>
            </a:r>
            <a:r>
              <a:rPr lang="en-US" dirty="0" smtClean="0"/>
              <a:t>Timing</a:t>
            </a:r>
          </a:p>
        </p:txBody>
      </p:sp>
      <p:sp>
        <p:nvSpPr>
          <p:cNvPr id="2" name="Content Placeholder 1"/>
          <p:cNvSpPr>
            <a:spLocks noGrp="1"/>
          </p:cNvSpPr>
          <p:nvPr>
            <p:ph idx="1"/>
          </p:nvPr>
        </p:nvSpPr>
        <p:spPr>
          <a:xfrm>
            <a:off x="381000" y="1308710"/>
            <a:ext cx="8458200" cy="3063240"/>
          </a:xfrm>
        </p:spPr>
        <p:txBody>
          <a:bodyPr/>
          <a:lstStyle/>
          <a:p>
            <a:pPr marL="285750" lvl="1" indent="-285750">
              <a:spcBef>
                <a:spcPts val="0"/>
              </a:spcBef>
              <a:spcAft>
                <a:spcPts val="600"/>
              </a:spcAft>
              <a:buFont typeface="Arial" panose="020B0604020202020204" pitchFamily="34" charset="0"/>
              <a:buChar char="•"/>
              <a:defRPr/>
            </a:pPr>
            <a:r>
              <a:rPr lang="en-US" sz="1800" dirty="0" smtClean="0">
                <a:cs typeface="ＭＳ Ｐゴシック" charset="0"/>
              </a:rPr>
              <a:t>During </a:t>
            </a:r>
            <a:r>
              <a:rPr lang="en-US" sz="1800" dirty="0">
                <a:cs typeface="ＭＳ Ｐゴシック" charset="0"/>
              </a:rPr>
              <a:t>a period covered by audited financial statements and until issuing of the audit </a:t>
            </a:r>
            <a:r>
              <a:rPr lang="en-US" sz="1800" dirty="0" smtClean="0">
                <a:cs typeface="ＭＳ Ｐゴシック" charset="0"/>
              </a:rPr>
              <a:t>report  </a:t>
            </a:r>
          </a:p>
          <a:p>
            <a:pPr marL="285750" lvl="1" indent="-285750">
              <a:spcBef>
                <a:spcPts val="600"/>
              </a:spcBef>
              <a:spcAft>
                <a:spcPts val="0"/>
              </a:spcAft>
              <a:buFont typeface="Arial" panose="020B0604020202020204" pitchFamily="34" charset="0"/>
              <a:buChar char="•"/>
              <a:defRPr/>
            </a:pPr>
            <a:r>
              <a:rPr lang="en-US" sz="1800" dirty="0" smtClean="0">
                <a:cs typeface="ＭＳ Ｐゴシック" charset="0"/>
              </a:rPr>
              <a:t>Prior </a:t>
            </a:r>
            <a:r>
              <a:rPr lang="en-US" sz="1800" dirty="0">
                <a:cs typeface="ＭＳ Ｐゴシック" charset="0"/>
              </a:rPr>
              <a:t>FY </a:t>
            </a:r>
            <a:r>
              <a:rPr lang="en-US" sz="1800" dirty="0" smtClean="0">
                <a:cs typeface="ＭＳ Ｐゴシック" charset="0"/>
              </a:rPr>
              <a:t>cooling-in </a:t>
            </a:r>
            <a:r>
              <a:rPr lang="en-US" sz="1800" dirty="0">
                <a:cs typeface="ＭＳ Ｐゴシック" charset="0"/>
              </a:rPr>
              <a:t>period for one category of services: financial information internal control or risk management procedures or financial information technology </a:t>
            </a:r>
            <a:r>
              <a:rPr lang="en-US" sz="1800" dirty="0" smtClean="0">
                <a:cs typeface="ＭＳ Ｐゴシック" charset="0"/>
              </a:rPr>
              <a:t>systems</a:t>
            </a:r>
          </a:p>
          <a:p>
            <a:pPr marL="285750" lvl="1" indent="-285750">
              <a:spcBef>
                <a:spcPts val="600"/>
              </a:spcBef>
              <a:spcAft>
                <a:spcPts val="0"/>
              </a:spcAft>
              <a:buFont typeface="Arial" panose="020B0604020202020204" pitchFamily="34" charset="0"/>
              <a:buChar char="•"/>
              <a:defRPr/>
            </a:pPr>
            <a:r>
              <a:rPr lang="en-US" sz="1800" dirty="0">
                <a:cs typeface="ＭＳ Ｐゴシック" charset="0"/>
              </a:rPr>
              <a:t>No transitional measures for NAS prohibitions: </a:t>
            </a:r>
          </a:p>
          <a:p>
            <a:pPr lvl="1">
              <a:spcBef>
                <a:spcPts val="600"/>
              </a:spcBef>
              <a:spcAft>
                <a:spcPts val="0"/>
              </a:spcAft>
            </a:pPr>
            <a:r>
              <a:rPr lang="en-US" sz="1600" dirty="0">
                <a:cs typeface="ＭＳ Ｐゴシック" charset="0"/>
              </a:rPr>
              <a:t>Apply as from 17 June 2016 (EC September 2014 FAQ: will apply to the first financial year starting after the date of application)</a:t>
            </a:r>
          </a:p>
          <a:p>
            <a:pPr lvl="1">
              <a:spcBef>
                <a:spcPts val="600"/>
              </a:spcBef>
              <a:spcAft>
                <a:spcPts val="0"/>
              </a:spcAft>
            </a:pPr>
            <a:r>
              <a:rPr lang="en-US" sz="1600" dirty="0">
                <a:cs typeface="ＭＳ Ｐゴシック" charset="0"/>
              </a:rPr>
              <a:t>Unclear what the  impact is for cooling-in period – but general principle of non-retroactivity of EU </a:t>
            </a:r>
            <a:r>
              <a:rPr lang="en-US" sz="1600" dirty="0" smtClean="0">
                <a:cs typeface="ＭＳ Ｐゴシック" charset="0"/>
              </a:rPr>
              <a:t>legislation</a:t>
            </a:r>
            <a:endParaRPr lang="en-US" sz="1600" dirty="0">
              <a:cs typeface="ＭＳ Ｐゴシック" charset="0"/>
            </a:endParaRPr>
          </a:p>
        </p:txBody>
      </p:sp>
    </p:spTree>
    <p:extLst>
      <p:ext uri="{BB962C8B-B14F-4D97-AF65-F5344CB8AC3E}">
        <p14:creationId xmlns:p14="http://schemas.microsoft.com/office/powerpoint/2010/main" val="103532060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6" name="Rectangle 2"/>
          <p:cNvSpPr>
            <a:spLocks noGrp="1"/>
          </p:cNvSpPr>
          <p:nvPr>
            <p:ph type="title"/>
          </p:nvPr>
        </p:nvSpPr>
        <p:spPr/>
        <p:txBody>
          <a:bodyPr/>
          <a:lstStyle/>
          <a:p>
            <a:r>
              <a:rPr lang="en-US" dirty="0" smtClean="0"/>
              <a:t>List of Prohibited </a:t>
            </a:r>
            <a:r>
              <a:rPr lang="en-US" dirty="0" smtClean="0"/>
              <a:t>Non-Audit Services</a:t>
            </a:r>
            <a:endParaRPr lang="en-US" dirty="0" smtClean="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1032676514"/>
              </p:ext>
            </p:extLst>
          </p:nvPr>
        </p:nvGraphicFramePr>
        <p:xfrm>
          <a:off x="376808" y="843558"/>
          <a:ext cx="8299648" cy="3962400"/>
        </p:xfrm>
        <a:graphic>
          <a:graphicData uri="http://schemas.openxmlformats.org/drawingml/2006/table">
            <a:tbl>
              <a:tblPr firstRow="1" bandRow="1">
                <a:tableStyleId>{5C22544A-7EE6-4342-B048-85BDC9FD1C3A}</a:tableStyleId>
              </a:tblPr>
              <a:tblGrid>
                <a:gridCol w="4149824"/>
                <a:gridCol w="4149824"/>
              </a:tblGrid>
              <a:tr h="349990">
                <a:tc>
                  <a:txBody>
                    <a:bodyPr/>
                    <a:lstStyle/>
                    <a:p>
                      <a:r>
                        <a:rPr lang="en-US" dirty="0" smtClean="0"/>
                        <a:t>EU Regulation (art.</a:t>
                      </a:r>
                      <a:r>
                        <a:rPr lang="en-US" baseline="0" dirty="0" smtClean="0"/>
                        <a:t> 5)</a:t>
                      </a:r>
                      <a:endParaRPr lang="en-US" dirty="0"/>
                    </a:p>
                  </a:txBody>
                  <a:tcPr/>
                </a:tc>
                <a:tc>
                  <a:txBody>
                    <a:bodyPr/>
                    <a:lstStyle/>
                    <a:p>
                      <a:r>
                        <a:rPr lang="en-US" dirty="0" smtClean="0"/>
                        <a:t>IESBA Code of Ethics (PIEs)</a:t>
                      </a:r>
                      <a:endParaRPr lang="en-US" dirty="0"/>
                    </a:p>
                  </a:txBody>
                  <a:tcPr/>
                </a:tc>
              </a:tr>
              <a:tr h="3394426">
                <a:tc>
                  <a:txBody>
                    <a:bodyPr/>
                    <a:lstStyle/>
                    <a:p>
                      <a:r>
                        <a:rPr lang="en-US" sz="1600" b="0" i="0" u="none" strike="noStrike" kern="1200" baseline="0" dirty="0" smtClean="0">
                          <a:solidFill>
                            <a:schemeClr val="dk1"/>
                          </a:solidFill>
                          <a:latin typeface="+mn-lt"/>
                          <a:ea typeface="+mn-ea"/>
                          <a:cs typeface="+mn-cs"/>
                        </a:rPr>
                        <a:t>Tax services relating to:</a:t>
                      </a:r>
                    </a:p>
                    <a:p>
                      <a:pPr marL="285750" indent="-285750">
                        <a:buFont typeface="Arial" panose="020B0604020202020204" pitchFamily="34" charset="0"/>
                        <a:buChar char="•"/>
                      </a:pPr>
                      <a:r>
                        <a:rPr lang="en-US" sz="1400" b="0" i="0" u="none" strike="noStrike" kern="1200" baseline="0" dirty="0" smtClean="0">
                          <a:solidFill>
                            <a:schemeClr val="dk1"/>
                          </a:solidFill>
                          <a:latin typeface="+mn-lt"/>
                          <a:ea typeface="+mn-ea"/>
                          <a:cs typeface="+mn-cs"/>
                        </a:rPr>
                        <a:t>Preparation of tax forms *;</a:t>
                      </a:r>
                    </a:p>
                    <a:p>
                      <a:pPr marL="285750" indent="-285750">
                        <a:buFont typeface="Arial" panose="020B0604020202020204" pitchFamily="34" charset="0"/>
                        <a:buChar char="•"/>
                      </a:pPr>
                      <a:r>
                        <a:rPr lang="en-US" sz="1400" b="0" i="0" u="none" strike="noStrike" kern="1200" baseline="0" dirty="0" smtClean="0">
                          <a:solidFill>
                            <a:schemeClr val="dk1"/>
                          </a:solidFill>
                          <a:latin typeface="+mn-lt"/>
                          <a:ea typeface="+mn-ea"/>
                          <a:cs typeface="+mn-cs"/>
                        </a:rPr>
                        <a:t>Payroll tax;</a:t>
                      </a:r>
                    </a:p>
                    <a:p>
                      <a:pPr marL="285750" indent="-285750">
                        <a:buFont typeface="Arial" panose="020B0604020202020204" pitchFamily="34" charset="0"/>
                        <a:buChar char="•"/>
                      </a:pPr>
                      <a:r>
                        <a:rPr lang="en-US" sz="1400" b="0" i="0" u="none" strike="noStrike" kern="1200" baseline="0" dirty="0" smtClean="0">
                          <a:solidFill>
                            <a:schemeClr val="dk1"/>
                          </a:solidFill>
                          <a:latin typeface="+mn-lt"/>
                          <a:ea typeface="+mn-ea"/>
                          <a:cs typeface="+mn-cs"/>
                        </a:rPr>
                        <a:t>Customs duties;</a:t>
                      </a:r>
                    </a:p>
                    <a:p>
                      <a:pPr marL="285750" indent="-285750">
                        <a:buFont typeface="Arial" panose="020B0604020202020204" pitchFamily="34" charset="0"/>
                        <a:buChar char="•"/>
                      </a:pPr>
                      <a:r>
                        <a:rPr lang="en-US" sz="1400" b="0" i="0" u="none" strike="noStrike" kern="1200" baseline="0" dirty="0" smtClean="0">
                          <a:solidFill>
                            <a:schemeClr val="dk1"/>
                          </a:solidFill>
                          <a:latin typeface="+mn-lt"/>
                          <a:ea typeface="+mn-ea"/>
                          <a:cs typeface="+mn-cs"/>
                        </a:rPr>
                        <a:t>Identification of public subsidies and tax incentives unless support from the statutory auditor or the audit firm in respect of such services is required by law *;</a:t>
                      </a:r>
                    </a:p>
                    <a:p>
                      <a:pPr marL="285750" indent="-285750">
                        <a:buFont typeface="Arial" panose="020B0604020202020204" pitchFamily="34" charset="0"/>
                        <a:buChar char="•"/>
                      </a:pPr>
                      <a:r>
                        <a:rPr lang="en-US" sz="1400" b="0" i="0" u="none" strike="noStrike" kern="1200" baseline="0" dirty="0" smtClean="0">
                          <a:solidFill>
                            <a:schemeClr val="dk1"/>
                          </a:solidFill>
                          <a:latin typeface="+mn-lt"/>
                          <a:ea typeface="+mn-ea"/>
                          <a:cs typeface="+mn-cs"/>
                        </a:rPr>
                        <a:t>Support regarding tax inspections by tax authorities unless support from the statutory auditor or the audit firm in respect of such inspections is required by law *;</a:t>
                      </a:r>
                    </a:p>
                    <a:p>
                      <a:pPr marL="285750" indent="-285750">
                        <a:buFont typeface="Arial" panose="020B0604020202020204" pitchFamily="34" charset="0"/>
                        <a:buChar char="•"/>
                      </a:pPr>
                      <a:r>
                        <a:rPr lang="en-US" sz="1400" b="0" i="0" u="none" strike="noStrike" kern="1200" baseline="0" dirty="0" smtClean="0">
                          <a:solidFill>
                            <a:schemeClr val="dk1"/>
                          </a:solidFill>
                          <a:latin typeface="+mn-lt"/>
                          <a:ea typeface="+mn-ea"/>
                          <a:cs typeface="+mn-cs"/>
                        </a:rPr>
                        <a:t>Calculation of direct and indirect tax and deferred tax *;</a:t>
                      </a:r>
                    </a:p>
                    <a:p>
                      <a:pPr marL="285750" indent="-285750">
                        <a:buFont typeface="Arial" panose="020B0604020202020204" pitchFamily="34" charset="0"/>
                        <a:buChar char="•"/>
                      </a:pPr>
                      <a:r>
                        <a:rPr lang="en-US" sz="1400" b="0" i="0" u="none" strike="noStrike" kern="1200" baseline="0" dirty="0" smtClean="0">
                          <a:solidFill>
                            <a:schemeClr val="dk1"/>
                          </a:solidFill>
                          <a:latin typeface="+mn-lt"/>
                          <a:ea typeface="+mn-ea"/>
                          <a:cs typeface="+mn-cs"/>
                        </a:rPr>
                        <a:t>Provision of tax advice *</a:t>
                      </a:r>
                      <a:endParaRPr lang="en-US" sz="1400" b="0" dirty="0"/>
                    </a:p>
                  </a:txBody>
                  <a:tcPr/>
                </a:tc>
                <a:tc>
                  <a:txBody>
                    <a:bodyPr/>
                    <a:lstStyle/>
                    <a:p>
                      <a:pPr algn="just"/>
                      <a:r>
                        <a:rPr lang="en-US" sz="1000" b="1" i="0" u="none" strike="noStrike" kern="1200" baseline="0" dirty="0" smtClean="0">
                          <a:solidFill>
                            <a:schemeClr val="dk1"/>
                          </a:solidFill>
                          <a:latin typeface="+mn-lt"/>
                          <a:ea typeface="+mn-ea"/>
                          <a:cs typeface="+mn-cs"/>
                        </a:rPr>
                        <a:t>Taxation Services that include:</a:t>
                      </a:r>
                    </a:p>
                    <a:p>
                      <a:pPr algn="just"/>
                      <a:r>
                        <a:rPr lang="en-US" sz="1000" b="0" i="0" u="none" strike="noStrike" kern="1200" baseline="0" dirty="0" smtClean="0">
                          <a:solidFill>
                            <a:schemeClr val="dk1"/>
                          </a:solidFill>
                          <a:latin typeface="+mn-lt"/>
                          <a:ea typeface="+mn-ea"/>
                          <a:cs typeface="+mn-cs"/>
                        </a:rPr>
                        <a:t>• </a:t>
                      </a:r>
                      <a:r>
                        <a:rPr lang="en-US" sz="1000" b="1" i="0" u="none" strike="noStrike" kern="1200" baseline="0" dirty="0" smtClean="0">
                          <a:solidFill>
                            <a:schemeClr val="dk1"/>
                          </a:solidFill>
                          <a:latin typeface="+mn-lt"/>
                          <a:ea typeface="+mn-ea"/>
                          <a:cs typeface="+mn-cs"/>
                        </a:rPr>
                        <a:t>Tax return preparation</a:t>
                      </a:r>
                      <a:r>
                        <a:rPr lang="en-US" sz="1000" b="0" i="0" u="none" strike="noStrike" kern="1200" baseline="0" dirty="0" smtClean="0">
                          <a:solidFill>
                            <a:schemeClr val="dk1"/>
                          </a:solidFill>
                          <a:latin typeface="+mn-lt"/>
                          <a:ea typeface="+mn-ea"/>
                          <a:cs typeface="+mn-cs"/>
                        </a:rPr>
                        <a:t>: does not generally create a threat to independence if management takes responsibility for the returns including any significant judgments;</a:t>
                      </a:r>
                    </a:p>
                    <a:p>
                      <a:pPr algn="just"/>
                      <a:r>
                        <a:rPr lang="en-US" sz="1000" b="0" i="0" u="none" strike="noStrike" kern="1200" baseline="0" dirty="0" smtClean="0">
                          <a:solidFill>
                            <a:schemeClr val="dk1"/>
                          </a:solidFill>
                          <a:latin typeface="+mn-lt"/>
                          <a:ea typeface="+mn-ea"/>
                          <a:cs typeface="+mn-cs"/>
                        </a:rPr>
                        <a:t>• </a:t>
                      </a:r>
                      <a:r>
                        <a:rPr lang="en-US" sz="1000" b="1" i="0" u="none" strike="noStrike" kern="1200" baseline="0" dirty="0" smtClean="0">
                          <a:solidFill>
                            <a:schemeClr val="dk1"/>
                          </a:solidFill>
                          <a:latin typeface="+mn-lt"/>
                          <a:ea typeface="+mn-ea"/>
                          <a:cs typeface="+mn-cs"/>
                        </a:rPr>
                        <a:t>Tax calculations for the purpose of preparing accounting entries (including the calculation of current and deferred tax liabilities or assets)</a:t>
                      </a:r>
                      <a:r>
                        <a:rPr lang="en-US" sz="1000" b="0" i="0" u="none" strike="noStrike" kern="1200" baseline="0" dirty="0" smtClean="0">
                          <a:solidFill>
                            <a:schemeClr val="dk1"/>
                          </a:solidFill>
                          <a:latin typeface="+mn-lt"/>
                          <a:ea typeface="+mn-ea"/>
                          <a:cs typeface="+mn-cs"/>
                        </a:rPr>
                        <a:t>: prohibited if they are material to the financial statements on which the firm will express an opinion (except for emergency or unusual situations);</a:t>
                      </a:r>
                    </a:p>
                    <a:p>
                      <a:pPr algn="just"/>
                      <a:r>
                        <a:rPr lang="en-US" sz="1000" b="0" i="0" u="none" strike="noStrike" kern="1200" baseline="0" dirty="0" smtClean="0">
                          <a:solidFill>
                            <a:schemeClr val="dk1"/>
                          </a:solidFill>
                          <a:latin typeface="+mn-lt"/>
                          <a:ea typeface="+mn-ea"/>
                          <a:cs typeface="+mn-cs"/>
                        </a:rPr>
                        <a:t>• </a:t>
                      </a:r>
                      <a:r>
                        <a:rPr lang="en-US" sz="1000" b="1" i="0" u="none" strike="noStrike" kern="1200" baseline="0" dirty="0" smtClean="0">
                          <a:solidFill>
                            <a:schemeClr val="dk1"/>
                          </a:solidFill>
                          <a:latin typeface="+mn-lt"/>
                          <a:ea typeface="+mn-ea"/>
                          <a:cs typeface="+mn-cs"/>
                        </a:rPr>
                        <a:t>Tax planning and other tax advisory services</a:t>
                      </a:r>
                      <a:r>
                        <a:rPr lang="en-US" sz="1000" b="0" i="0" u="none" strike="noStrike" kern="1200" baseline="0" dirty="0" smtClean="0">
                          <a:solidFill>
                            <a:schemeClr val="dk1"/>
                          </a:solidFill>
                          <a:latin typeface="+mn-lt"/>
                          <a:ea typeface="+mn-ea"/>
                          <a:cs typeface="+mn-cs"/>
                        </a:rPr>
                        <a:t>: prohibited where the effectiveness of the tax advice depends on a particular accounting treatment or presentation in the financial statements and</a:t>
                      </a:r>
                    </a:p>
                    <a:p>
                      <a:pPr algn="just"/>
                      <a:r>
                        <a:rPr lang="en-US" sz="1000" b="0" i="0" u="none" strike="noStrike" kern="1200" baseline="0" dirty="0" smtClean="0">
                          <a:solidFill>
                            <a:schemeClr val="dk1"/>
                          </a:solidFill>
                          <a:latin typeface="+mn-lt"/>
                          <a:ea typeface="+mn-ea"/>
                          <a:cs typeface="+mn-cs"/>
                        </a:rPr>
                        <a:t>(a) The audit team has reasonable doubt as to the appropriateness of the related accounting treatment or presentation under the relevant financial reporting framework; and</a:t>
                      </a:r>
                    </a:p>
                    <a:p>
                      <a:pPr algn="just"/>
                      <a:r>
                        <a:rPr lang="en-US" sz="1000" b="0" i="0" u="none" strike="noStrike" kern="1200" baseline="0" dirty="0" smtClean="0">
                          <a:solidFill>
                            <a:schemeClr val="dk1"/>
                          </a:solidFill>
                          <a:latin typeface="+mn-lt"/>
                          <a:ea typeface="+mn-ea"/>
                          <a:cs typeface="+mn-cs"/>
                        </a:rPr>
                        <a:t>(b) The outcome or consequences of the tax advice will have a material effect on the financial statements on which the firm will express an opinion;</a:t>
                      </a:r>
                    </a:p>
                    <a:p>
                      <a:pPr algn="just"/>
                      <a:r>
                        <a:rPr lang="en-US" sz="1000" b="0" i="0" u="none" strike="noStrike" kern="1200" baseline="0" dirty="0" smtClean="0">
                          <a:solidFill>
                            <a:schemeClr val="dk1"/>
                          </a:solidFill>
                          <a:latin typeface="+mn-lt"/>
                          <a:ea typeface="+mn-ea"/>
                          <a:cs typeface="+mn-cs"/>
                        </a:rPr>
                        <a:t>• </a:t>
                      </a:r>
                      <a:r>
                        <a:rPr lang="en-US" sz="1000" b="1" i="0" u="none" strike="noStrike" kern="1200" baseline="0" dirty="0" smtClean="0">
                          <a:solidFill>
                            <a:schemeClr val="dk1"/>
                          </a:solidFill>
                          <a:latin typeface="+mn-lt"/>
                          <a:ea typeface="+mn-ea"/>
                          <a:cs typeface="+mn-cs"/>
                        </a:rPr>
                        <a:t>Assistance in the resolution of tax disputes</a:t>
                      </a:r>
                      <a:r>
                        <a:rPr lang="en-US" sz="1000" b="0" i="0" u="none" strike="noStrike" kern="1200" baseline="0" dirty="0" smtClean="0">
                          <a:solidFill>
                            <a:schemeClr val="dk1"/>
                          </a:solidFill>
                          <a:latin typeface="+mn-lt"/>
                          <a:ea typeface="+mn-ea"/>
                          <a:cs typeface="+mn-cs"/>
                        </a:rPr>
                        <a:t>: prohibited where the taxation services involve acting as an advocate for an audit client before a public tribunal or court in the resolution of a tax matter and the amounts involved are material to the financial statements on which the firm will express an opinion</a:t>
                      </a:r>
                      <a:endParaRPr lang="en-US" sz="1000" b="0" dirty="0"/>
                    </a:p>
                  </a:txBody>
                  <a:tcPr/>
                </a:tc>
              </a:tr>
            </a:tbl>
          </a:graphicData>
        </a:graphic>
      </p:graphicFrame>
    </p:spTree>
    <p:extLst>
      <p:ext uri="{BB962C8B-B14F-4D97-AF65-F5344CB8AC3E}">
        <p14:creationId xmlns:p14="http://schemas.microsoft.com/office/powerpoint/2010/main" val="16580301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6" name="Rectangle 2"/>
          <p:cNvSpPr>
            <a:spLocks noGrp="1"/>
          </p:cNvSpPr>
          <p:nvPr>
            <p:ph type="title"/>
          </p:nvPr>
        </p:nvSpPr>
        <p:spPr/>
        <p:txBody>
          <a:bodyPr/>
          <a:lstStyle/>
          <a:p>
            <a:r>
              <a:rPr lang="en-US" dirty="0" smtClean="0"/>
              <a:t>List of Prohibited Non-Audit Services</a:t>
            </a: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1005566658"/>
              </p:ext>
            </p:extLst>
          </p:nvPr>
        </p:nvGraphicFramePr>
        <p:xfrm>
          <a:off x="376808" y="843558"/>
          <a:ext cx="8299648" cy="3870960"/>
        </p:xfrm>
        <a:graphic>
          <a:graphicData uri="http://schemas.openxmlformats.org/drawingml/2006/table">
            <a:tbl>
              <a:tblPr firstRow="1" bandRow="1">
                <a:tableStyleId>{5C22544A-7EE6-4342-B048-85BDC9FD1C3A}</a:tableStyleId>
              </a:tblPr>
              <a:tblGrid>
                <a:gridCol w="4149824"/>
                <a:gridCol w="4149824"/>
              </a:tblGrid>
              <a:tr h="349990">
                <a:tc>
                  <a:txBody>
                    <a:bodyPr/>
                    <a:lstStyle/>
                    <a:p>
                      <a:r>
                        <a:rPr lang="en-US" dirty="0" smtClean="0"/>
                        <a:t>EU Regulation (art.</a:t>
                      </a:r>
                      <a:r>
                        <a:rPr lang="en-US" baseline="0" dirty="0" smtClean="0"/>
                        <a:t> 5)</a:t>
                      </a:r>
                      <a:endParaRPr lang="en-US" dirty="0"/>
                    </a:p>
                  </a:txBody>
                  <a:tcPr/>
                </a:tc>
                <a:tc>
                  <a:txBody>
                    <a:bodyPr/>
                    <a:lstStyle/>
                    <a:p>
                      <a:pPr algn="just"/>
                      <a:r>
                        <a:rPr lang="en-US" dirty="0" smtClean="0"/>
                        <a:t>IESBA Code of Ethics (PIEs)</a:t>
                      </a:r>
                      <a:endParaRPr lang="en-US" dirty="0"/>
                    </a:p>
                  </a:txBody>
                  <a:tcPr/>
                </a:tc>
              </a:tr>
              <a:tr h="3394426">
                <a:tc>
                  <a:txBody>
                    <a:bodyPr/>
                    <a:lstStyle/>
                    <a:p>
                      <a:r>
                        <a:rPr lang="en-US" sz="1600" b="0" i="0" u="none" strike="noStrike" kern="1200" baseline="0" dirty="0" smtClean="0">
                          <a:solidFill>
                            <a:schemeClr val="dk1"/>
                          </a:solidFill>
                          <a:latin typeface="+mn-lt"/>
                          <a:ea typeface="+mn-ea"/>
                          <a:cs typeface="+mn-cs"/>
                        </a:rPr>
                        <a:t>Services that involve playing any part in the management or decision-making of the audited entity</a:t>
                      </a:r>
                      <a:endParaRPr lang="en-US" sz="1600" b="0" i="0" u="none" strike="noStrike" kern="1200" baseline="0" dirty="0">
                        <a:solidFill>
                          <a:schemeClr val="dk1"/>
                        </a:solidFill>
                        <a:latin typeface="+mn-lt"/>
                        <a:ea typeface="+mn-ea"/>
                        <a:cs typeface="+mn-cs"/>
                      </a:endParaRPr>
                    </a:p>
                  </a:txBody>
                  <a:tcPr/>
                </a:tc>
                <a:tc>
                  <a:txBody>
                    <a:bodyPr/>
                    <a:lstStyle/>
                    <a:p>
                      <a:pPr algn="just"/>
                      <a:r>
                        <a:rPr lang="en-US" sz="1400" b="0" i="0" u="none" strike="noStrike" kern="1200" baseline="0" dirty="0" smtClean="0">
                          <a:solidFill>
                            <a:schemeClr val="dk1"/>
                          </a:solidFill>
                          <a:latin typeface="+mn-lt"/>
                          <a:ea typeface="+mn-ea"/>
                          <a:cs typeface="+mn-cs"/>
                        </a:rPr>
                        <a:t>Assuming a management responsibility</a:t>
                      </a:r>
                    </a:p>
                    <a:p>
                      <a:pPr algn="just"/>
                      <a:r>
                        <a:rPr lang="en-US" sz="1000" b="0" i="0" u="none" strike="noStrike" kern="1200" baseline="0" dirty="0" smtClean="0">
                          <a:solidFill>
                            <a:schemeClr val="dk1"/>
                          </a:solidFill>
                          <a:latin typeface="+mn-lt"/>
                          <a:ea typeface="+mn-ea"/>
                          <a:cs typeface="+mn-cs"/>
                        </a:rPr>
                        <a:t>Management responsibilities involve leading and directing an entity, including making significant decisions regarding the acquisition, deployment and control of human, financial, physical and intangible resources.</a:t>
                      </a:r>
                    </a:p>
                    <a:p>
                      <a:pPr algn="just"/>
                      <a:r>
                        <a:rPr lang="en-US" sz="1000" b="0" i="0" u="none" strike="noStrike" kern="1200" baseline="0" dirty="0" smtClean="0">
                          <a:solidFill>
                            <a:schemeClr val="dk1"/>
                          </a:solidFill>
                          <a:latin typeface="+mn-lt"/>
                          <a:ea typeface="+mn-ea"/>
                          <a:cs typeface="+mn-cs"/>
                        </a:rPr>
                        <a:t>Whether an activity is a management responsibility depends on the circumstances and requires the exercise of judgment. Examples of activities that would generally be considered as management responsibility and that are thus prohibited include:</a:t>
                      </a:r>
                    </a:p>
                    <a:p>
                      <a:pPr marL="171450" indent="-171450" algn="just">
                        <a:buFont typeface="Arial" panose="020B0604020202020204" pitchFamily="34" charset="0"/>
                        <a:buChar char="•"/>
                      </a:pPr>
                      <a:r>
                        <a:rPr lang="en-US" sz="1000" b="0" i="0" u="none" strike="noStrike" kern="1200" baseline="0" dirty="0" smtClean="0">
                          <a:solidFill>
                            <a:schemeClr val="dk1"/>
                          </a:solidFill>
                          <a:latin typeface="+mn-lt"/>
                          <a:ea typeface="+mn-ea"/>
                          <a:cs typeface="+mn-cs"/>
                        </a:rPr>
                        <a:t>Setting policies and strategic direction;</a:t>
                      </a:r>
                    </a:p>
                    <a:p>
                      <a:pPr marL="171450" indent="-171450" algn="just">
                        <a:buFont typeface="Arial" panose="020B0604020202020204" pitchFamily="34" charset="0"/>
                        <a:buChar char="•"/>
                      </a:pPr>
                      <a:r>
                        <a:rPr lang="en-US" sz="1000" b="0" i="0" u="none" strike="noStrike" kern="1200" baseline="0" dirty="0" smtClean="0">
                          <a:solidFill>
                            <a:schemeClr val="dk1"/>
                          </a:solidFill>
                          <a:latin typeface="+mn-lt"/>
                          <a:ea typeface="+mn-ea"/>
                          <a:cs typeface="+mn-cs"/>
                        </a:rPr>
                        <a:t>Directing and taking responsibility for the actions of the entity’s employees;</a:t>
                      </a:r>
                    </a:p>
                    <a:p>
                      <a:pPr marL="171450" indent="-171450" algn="just">
                        <a:buFont typeface="Arial" panose="020B0604020202020204" pitchFamily="34" charset="0"/>
                        <a:buChar char="•"/>
                      </a:pPr>
                      <a:r>
                        <a:rPr lang="en-US" sz="1000" b="0" i="0" u="none" strike="noStrike" kern="1200" baseline="0" dirty="0" smtClean="0">
                          <a:solidFill>
                            <a:schemeClr val="dk1"/>
                          </a:solidFill>
                          <a:latin typeface="+mn-lt"/>
                          <a:ea typeface="+mn-ea"/>
                          <a:cs typeface="+mn-cs"/>
                        </a:rPr>
                        <a:t>Authorizing transactions;</a:t>
                      </a:r>
                    </a:p>
                    <a:p>
                      <a:pPr marL="171450" indent="-171450" algn="just">
                        <a:buFont typeface="Arial" panose="020B0604020202020204" pitchFamily="34" charset="0"/>
                        <a:buChar char="•"/>
                      </a:pPr>
                      <a:r>
                        <a:rPr lang="en-US" sz="1000" b="0" i="0" u="none" strike="noStrike" kern="1200" baseline="0" dirty="0" smtClean="0">
                          <a:solidFill>
                            <a:schemeClr val="dk1"/>
                          </a:solidFill>
                          <a:latin typeface="+mn-lt"/>
                          <a:ea typeface="+mn-ea"/>
                          <a:cs typeface="+mn-cs"/>
                        </a:rPr>
                        <a:t>Deciding which recommendations of the firm or other third parties to implement; and</a:t>
                      </a:r>
                    </a:p>
                    <a:p>
                      <a:pPr marL="171450" indent="-171450" algn="just">
                        <a:buFont typeface="Arial" panose="020B0604020202020204" pitchFamily="34" charset="0"/>
                        <a:buChar char="•"/>
                      </a:pPr>
                      <a:r>
                        <a:rPr lang="en-US" sz="1000" b="0" i="0" u="none" strike="noStrike" kern="1200" baseline="0" dirty="0" smtClean="0">
                          <a:solidFill>
                            <a:schemeClr val="dk1"/>
                          </a:solidFill>
                          <a:latin typeface="+mn-lt"/>
                          <a:ea typeface="+mn-ea"/>
                          <a:cs typeface="+mn-cs"/>
                        </a:rPr>
                        <a:t>Taking responsibility for designing, implementing and maintaining internal control.</a:t>
                      </a:r>
                    </a:p>
                    <a:p>
                      <a:pPr algn="just"/>
                      <a:r>
                        <a:rPr lang="en-US" sz="1000" b="0" i="0" u="none" strike="noStrike" kern="1200" baseline="0" dirty="0" smtClean="0">
                          <a:solidFill>
                            <a:schemeClr val="dk1"/>
                          </a:solidFill>
                          <a:latin typeface="+mn-lt"/>
                          <a:ea typeface="+mn-ea"/>
                          <a:cs typeface="+mn-cs"/>
                        </a:rPr>
                        <a:t>On the contrary, activities, which are routine and administrative, or involve matters that are insignificant, generally are deemed not to be a management responsibility. Furthermore, providing advice and recommendations to assist management in discharging its responsibilities is not assuming a management responsibility</a:t>
                      </a:r>
                      <a:endParaRPr lang="en-US" sz="1000" b="0" dirty="0"/>
                    </a:p>
                  </a:txBody>
                  <a:tcPr/>
                </a:tc>
              </a:tr>
            </a:tbl>
          </a:graphicData>
        </a:graphic>
      </p:graphicFrame>
    </p:spTree>
    <p:extLst>
      <p:ext uri="{BB962C8B-B14F-4D97-AF65-F5344CB8AC3E}">
        <p14:creationId xmlns:p14="http://schemas.microsoft.com/office/powerpoint/2010/main" val="218499958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6" name="Rectangle 2"/>
          <p:cNvSpPr>
            <a:spLocks noGrp="1"/>
          </p:cNvSpPr>
          <p:nvPr>
            <p:ph type="title"/>
          </p:nvPr>
        </p:nvSpPr>
        <p:spPr/>
        <p:txBody>
          <a:bodyPr/>
          <a:lstStyle/>
          <a:p>
            <a:r>
              <a:rPr lang="en-US" dirty="0" smtClean="0"/>
              <a:t>List of Prohibited Non-Audit Services</a:t>
            </a: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3833256371"/>
              </p:ext>
            </p:extLst>
          </p:nvPr>
        </p:nvGraphicFramePr>
        <p:xfrm>
          <a:off x="381000" y="1419622"/>
          <a:ext cx="8299648" cy="3047192"/>
        </p:xfrm>
        <a:graphic>
          <a:graphicData uri="http://schemas.openxmlformats.org/drawingml/2006/table">
            <a:tbl>
              <a:tblPr firstRow="1" bandRow="1">
                <a:tableStyleId>{5C22544A-7EE6-4342-B048-85BDC9FD1C3A}</a:tableStyleId>
              </a:tblPr>
              <a:tblGrid>
                <a:gridCol w="4149824"/>
                <a:gridCol w="4149824"/>
              </a:tblGrid>
              <a:tr h="342904">
                <a:tc>
                  <a:txBody>
                    <a:bodyPr/>
                    <a:lstStyle/>
                    <a:p>
                      <a:r>
                        <a:rPr lang="en-US" dirty="0" smtClean="0"/>
                        <a:t>EU Regulation (art.</a:t>
                      </a:r>
                      <a:r>
                        <a:rPr lang="en-US" baseline="0" dirty="0" smtClean="0"/>
                        <a:t> 5)</a:t>
                      </a:r>
                      <a:endParaRPr lang="en-US" dirty="0"/>
                    </a:p>
                  </a:txBody>
                  <a:tcPr/>
                </a:tc>
                <a:tc>
                  <a:txBody>
                    <a:bodyPr/>
                    <a:lstStyle/>
                    <a:p>
                      <a:pPr algn="just"/>
                      <a:r>
                        <a:rPr lang="en-US" dirty="0" smtClean="0"/>
                        <a:t>IESBA Code of Ethics (PIEs)</a:t>
                      </a:r>
                      <a:endParaRPr lang="en-US" dirty="0"/>
                    </a:p>
                  </a:txBody>
                  <a:tcPr/>
                </a:tc>
              </a:tr>
              <a:tr h="2681432">
                <a:tc>
                  <a:txBody>
                    <a:bodyPr/>
                    <a:lstStyle/>
                    <a:p>
                      <a:r>
                        <a:rPr lang="en-US" sz="1600" b="0" i="0" u="none" strike="noStrike" kern="1200" baseline="0" dirty="0" smtClean="0">
                          <a:solidFill>
                            <a:schemeClr val="dk1"/>
                          </a:solidFill>
                          <a:latin typeface="+mn-lt"/>
                          <a:ea typeface="+mn-ea"/>
                          <a:cs typeface="+mn-cs"/>
                        </a:rPr>
                        <a:t>Bookkeeping and preparing accounting records and financial statements</a:t>
                      </a:r>
                    </a:p>
                    <a:p>
                      <a:endParaRPr lang="en-US" sz="1600" b="0" i="0" u="none" strike="noStrike" kern="1200" baseline="0" dirty="0" smtClean="0">
                        <a:solidFill>
                          <a:schemeClr val="dk1"/>
                        </a:solidFill>
                        <a:latin typeface="+mn-lt"/>
                        <a:ea typeface="+mn-ea"/>
                        <a:cs typeface="+mn-cs"/>
                      </a:endParaRPr>
                    </a:p>
                    <a:p>
                      <a:r>
                        <a:rPr lang="en-US" sz="1600" b="0" i="0" u="none" strike="noStrike" kern="1200" baseline="0" dirty="0" smtClean="0">
                          <a:solidFill>
                            <a:schemeClr val="dk1"/>
                          </a:solidFill>
                          <a:latin typeface="+mn-lt"/>
                          <a:ea typeface="+mn-ea"/>
                          <a:cs typeface="+mn-cs"/>
                        </a:rPr>
                        <a:t>Payroll services</a:t>
                      </a:r>
                      <a:endParaRPr lang="en-US" sz="1600" b="0" i="0" u="none" strike="noStrike" kern="1200" baseline="0" dirty="0">
                        <a:solidFill>
                          <a:schemeClr val="dk1"/>
                        </a:solidFill>
                        <a:latin typeface="+mn-lt"/>
                        <a:ea typeface="+mn-ea"/>
                        <a:cs typeface="+mn-cs"/>
                      </a:endParaRPr>
                    </a:p>
                  </a:txBody>
                  <a:tcPr/>
                </a:tc>
                <a:tc>
                  <a:txBody>
                    <a:bodyPr/>
                    <a:lstStyle/>
                    <a:p>
                      <a:pPr algn="just"/>
                      <a:r>
                        <a:rPr lang="en-US" sz="1600" b="0" i="0" u="none" strike="noStrike" kern="1200" baseline="0" dirty="0" smtClean="0">
                          <a:solidFill>
                            <a:schemeClr val="dk1"/>
                          </a:solidFill>
                          <a:latin typeface="+mn-lt"/>
                          <a:ea typeface="+mn-ea"/>
                          <a:cs typeface="+mn-cs"/>
                        </a:rPr>
                        <a:t>Preparing Accounting Records and Financial Statements</a:t>
                      </a:r>
                    </a:p>
                    <a:p>
                      <a:pPr algn="just"/>
                      <a:r>
                        <a:rPr lang="en-US" sz="1400" b="0" i="0" u="none" strike="noStrike" kern="1200" baseline="0" dirty="0" smtClean="0">
                          <a:solidFill>
                            <a:schemeClr val="dk1"/>
                          </a:solidFill>
                          <a:latin typeface="+mn-lt"/>
                          <a:ea typeface="+mn-ea"/>
                          <a:cs typeface="+mn-cs"/>
                        </a:rPr>
                        <a:t>Comprise accounting and bookkeeping services, such as preparing accounting records or financial statements.</a:t>
                      </a:r>
                    </a:p>
                    <a:p>
                      <a:pPr algn="just"/>
                      <a:endParaRPr lang="en-US" sz="1400" b="0" i="0" u="none" strike="noStrike" kern="1200" baseline="0" dirty="0" smtClean="0">
                        <a:solidFill>
                          <a:schemeClr val="dk1"/>
                        </a:solidFill>
                        <a:latin typeface="+mn-lt"/>
                        <a:ea typeface="+mn-ea"/>
                        <a:cs typeface="+mn-cs"/>
                      </a:endParaRPr>
                    </a:p>
                    <a:p>
                      <a:pPr algn="just"/>
                      <a:r>
                        <a:rPr lang="en-US" sz="1400" b="0" i="0" u="none" strike="noStrike" kern="1200" baseline="0" dirty="0" smtClean="0">
                          <a:solidFill>
                            <a:schemeClr val="dk1"/>
                          </a:solidFill>
                          <a:latin typeface="+mn-lt"/>
                          <a:ea typeface="+mn-ea"/>
                          <a:cs typeface="+mn-cs"/>
                        </a:rPr>
                        <a:t>Prohibited: accounting and bookkeeping services, including payroll services, or preparing financial statements on which the firm will express an opinion or financial information which forms the basis of the financial statements</a:t>
                      </a:r>
                      <a:endParaRPr lang="en-US" sz="1400" b="0" dirty="0"/>
                    </a:p>
                  </a:txBody>
                  <a:tcPr/>
                </a:tc>
              </a:tr>
            </a:tbl>
          </a:graphicData>
        </a:graphic>
      </p:graphicFrame>
    </p:spTree>
    <p:extLst>
      <p:ext uri="{BB962C8B-B14F-4D97-AF65-F5344CB8AC3E}">
        <p14:creationId xmlns:p14="http://schemas.microsoft.com/office/powerpoint/2010/main" val="67194866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6" name="Rectangle 2"/>
          <p:cNvSpPr>
            <a:spLocks noGrp="1"/>
          </p:cNvSpPr>
          <p:nvPr>
            <p:ph type="title"/>
          </p:nvPr>
        </p:nvSpPr>
        <p:spPr/>
        <p:txBody>
          <a:bodyPr/>
          <a:lstStyle/>
          <a:p>
            <a:r>
              <a:rPr lang="en-US" dirty="0" smtClean="0"/>
              <a:t>List of Prohibited Non-Audit Services</a:t>
            </a: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4103396091"/>
              </p:ext>
            </p:extLst>
          </p:nvPr>
        </p:nvGraphicFramePr>
        <p:xfrm>
          <a:off x="376808" y="843558"/>
          <a:ext cx="8299648" cy="3810000"/>
        </p:xfrm>
        <a:graphic>
          <a:graphicData uri="http://schemas.openxmlformats.org/drawingml/2006/table">
            <a:tbl>
              <a:tblPr firstRow="1" bandRow="1">
                <a:tableStyleId>{5C22544A-7EE6-4342-B048-85BDC9FD1C3A}</a:tableStyleId>
              </a:tblPr>
              <a:tblGrid>
                <a:gridCol w="4149824"/>
                <a:gridCol w="4149824"/>
              </a:tblGrid>
              <a:tr h="349990">
                <a:tc>
                  <a:txBody>
                    <a:bodyPr/>
                    <a:lstStyle/>
                    <a:p>
                      <a:r>
                        <a:rPr lang="en-US" dirty="0" smtClean="0"/>
                        <a:t>EU Regulation (art.</a:t>
                      </a:r>
                      <a:r>
                        <a:rPr lang="en-US" baseline="0" dirty="0" smtClean="0"/>
                        <a:t> 5)</a:t>
                      </a:r>
                      <a:endParaRPr lang="en-US" dirty="0"/>
                    </a:p>
                  </a:txBody>
                  <a:tcPr/>
                </a:tc>
                <a:tc>
                  <a:txBody>
                    <a:bodyPr/>
                    <a:lstStyle/>
                    <a:p>
                      <a:pPr algn="just"/>
                      <a:r>
                        <a:rPr lang="en-US" dirty="0" smtClean="0"/>
                        <a:t>IESBA Code of Ethics (PIEs)</a:t>
                      </a:r>
                      <a:endParaRPr lang="en-US" dirty="0"/>
                    </a:p>
                  </a:txBody>
                  <a:tcPr/>
                </a:tc>
              </a:tr>
              <a:tr h="3394426">
                <a:tc>
                  <a:txBody>
                    <a:bodyPr/>
                    <a:lstStyle/>
                    <a:p>
                      <a:pPr algn="just"/>
                      <a:r>
                        <a:rPr lang="en-US" sz="1600" b="0" i="0" u="none" strike="noStrike" kern="1200" baseline="0" dirty="0" smtClean="0">
                          <a:solidFill>
                            <a:schemeClr val="dk1"/>
                          </a:solidFill>
                          <a:latin typeface="+mn-lt"/>
                          <a:ea typeface="+mn-ea"/>
                          <a:cs typeface="+mn-cs"/>
                        </a:rPr>
                        <a:t>Designing and implementing internal control</a:t>
                      </a:r>
                    </a:p>
                    <a:p>
                      <a:pPr algn="just"/>
                      <a:r>
                        <a:rPr lang="en-US" sz="1600" b="0" i="0" u="none" strike="noStrike" kern="1200" baseline="0" dirty="0" smtClean="0">
                          <a:solidFill>
                            <a:schemeClr val="dk1"/>
                          </a:solidFill>
                          <a:latin typeface="+mn-lt"/>
                          <a:ea typeface="+mn-ea"/>
                          <a:cs typeface="+mn-cs"/>
                        </a:rPr>
                        <a:t>or risk management procedures related to</a:t>
                      </a:r>
                    </a:p>
                    <a:p>
                      <a:pPr algn="just"/>
                      <a:r>
                        <a:rPr lang="en-US" sz="1600" b="0" i="0" u="none" strike="noStrike" kern="1200" baseline="0" dirty="0" smtClean="0">
                          <a:solidFill>
                            <a:schemeClr val="dk1"/>
                          </a:solidFill>
                          <a:latin typeface="+mn-lt"/>
                          <a:ea typeface="+mn-ea"/>
                          <a:cs typeface="+mn-cs"/>
                        </a:rPr>
                        <a:t>the preparation and/or control of financial</a:t>
                      </a:r>
                    </a:p>
                    <a:p>
                      <a:pPr algn="just"/>
                      <a:r>
                        <a:rPr lang="en-US" sz="1600" b="0" i="0" u="none" strike="noStrike" kern="1200" baseline="0" dirty="0" smtClean="0">
                          <a:solidFill>
                            <a:schemeClr val="dk1"/>
                          </a:solidFill>
                          <a:latin typeface="+mn-lt"/>
                          <a:ea typeface="+mn-ea"/>
                          <a:cs typeface="+mn-cs"/>
                        </a:rPr>
                        <a:t>information</a:t>
                      </a:r>
                    </a:p>
                    <a:p>
                      <a:pPr algn="just"/>
                      <a:r>
                        <a:rPr lang="en-US" sz="1600" b="0" i="0" u="none" strike="noStrike" kern="1200" baseline="0" dirty="0" smtClean="0">
                          <a:solidFill>
                            <a:schemeClr val="dk1"/>
                          </a:solidFill>
                          <a:latin typeface="+mn-lt"/>
                          <a:ea typeface="+mn-ea"/>
                          <a:cs typeface="+mn-cs"/>
                        </a:rPr>
                        <a:t>or</a:t>
                      </a:r>
                    </a:p>
                    <a:p>
                      <a:pPr algn="just"/>
                      <a:r>
                        <a:rPr lang="en-US" sz="1600" b="0" i="0" u="none" strike="noStrike" kern="1200" baseline="0" dirty="0" smtClean="0">
                          <a:solidFill>
                            <a:schemeClr val="dk1"/>
                          </a:solidFill>
                          <a:latin typeface="+mn-lt"/>
                          <a:ea typeface="+mn-ea"/>
                          <a:cs typeface="+mn-cs"/>
                        </a:rPr>
                        <a:t>Designing and implementing financial</a:t>
                      </a:r>
                    </a:p>
                    <a:p>
                      <a:pPr algn="just"/>
                      <a:r>
                        <a:rPr lang="en-US" sz="1600" b="0" i="0" u="none" strike="noStrike" kern="1200" baseline="0" dirty="0" smtClean="0">
                          <a:solidFill>
                            <a:schemeClr val="dk1"/>
                          </a:solidFill>
                          <a:latin typeface="+mn-lt"/>
                          <a:ea typeface="+mn-ea"/>
                          <a:cs typeface="+mn-cs"/>
                        </a:rPr>
                        <a:t>information technology systems</a:t>
                      </a:r>
                      <a:endParaRPr lang="en-US" sz="1600" b="0" i="0" u="none" strike="noStrike" kern="1200" baseline="0" dirty="0">
                        <a:solidFill>
                          <a:schemeClr val="dk1"/>
                        </a:solidFill>
                        <a:latin typeface="+mn-lt"/>
                        <a:ea typeface="+mn-ea"/>
                        <a:cs typeface="+mn-cs"/>
                      </a:endParaRPr>
                    </a:p>
                  </a:txBody>
                  <a:tcPr/>
                </a:tc>
                <a:tc>
                  <a:txBody>
                    <a:bodyPr/>
                    <a:lstStyle/>
                    <a:p>
                      <a:r>
                        <a:rPr lang="en-US" sz="1600" b="0" i="0" u="none" strike="noStrike" kern="1200" baseline="0" dirty="0" smtClean="0">
                          <a:solidFill>
                            <a:schemeClr val="dk1"/>
                          </a:solidFill>
                          <a:latin typeface="+mn-lt"/>
                          <a:ea typeface="+mn-ea"/>
                          <a:cs typeface="+mn-cs"/>
                        </a:rPr>
                        <a:t>IT Systems Services</a:t>
                      </a:r>
                    </a:p>
                    <a:p>
                      <a:r>
                        <a:rPr lang="en-US" sz="1200" b="0" i="0" u="none" strike="noStrike" kern="1200" baseline="0" dirty="0" smtClean="0">
                          <a:solidFill>
                            <a:schemeClr val="dk1"/>
                          </a:solidFill>
                          <a:latin typeface="+mn-lt"/>
                          <a:ea typeface="+mn-ea"/>
                          <a:cs typeface="+mn-cs"/>
                        </a:rPr>
                        <a:t>Services related to information technology (IT) systems include the design or implementation of hardware or software systems. The systems may aggregate source data, form part of the internal control over financial reporting or generate information that affects the accounting records or financial statements, or the systems may be unrelated to the audit client’s accounting</a:t>
                      </a:r>
                    </a:p>
                    <a:p>
                      <a:r>
                        <a:rPr lang="en-US" sz="1200" b="0" i="0" u="none" strike="noStrike" kern="1200" baseline="0" dirty="0" smtClean="0">
                          <a:solidFill>
                            <a:schemeClr val="dk1"/>
                          </a:solidFill>
                          <a:latin typeface="+mn-lt"/>
                          <a:ea typeface="+mn-ea"/>
                          <a:cs typeface="+mn-cs"/>
                        </a:rPr>
                        <a:t>records, the internal control over financial reporting or financial statements.</a:t>
                      </a:r>
                    </a:p>
                    <a:p>
                      <a:endParaRPr lang="en-US" sz="1200" b="0" i="0" u="none" strike="noStrike" kern="1200" baseline="0" dirty="0" smtClean="0">
                        <a:solidFill>
                          <a:schemeClr val="dk1"/>
                        </a:solidFill>
                        <a:latin typeface="+mn-lt"/>
                        <a:ea typeface="+mn-ea"/>
                        <a:cs typeface="+mn-cs"/>
                      </a:endParaRPr>
                    </a:p>
                    <a:p>
                      <a:r>
                        <a:rPr lang="en-US" sz="1200" b="0" i="0" u="none" strike="noStrike" kern="1200" baseline="0" dirty="0" smtClean="0">
                          <a:solidFill>
                            <a:schemeClr val="dk1"/>
                          </a:solidFill>
                          <a:latin typeface="+mn-lt"/>
                          <a:ea typeface="+mn-ea"/>
                          <a:cs typeface="+mn-cs"/>
                        </a:rPr>
                        <a:t>Prohibited where the services involve the design or implementation of IT systems that:</a:t>
                      </a:r>
                    </a:p>
                    <a:p>
                      <a:r>
                        <a:rPr lang="en-US" sz="1200" b="0" i="0" u="none" strike="noStrike" kern="1200" baseline="0" dirty="0" smtClean="0">
                          <a:solidFill>
                            <a:schemeClr val="dk1"/>
                          </a:solidFill>
                          <a:latin typeface="+mn-lt"/>
                          <a:ea typeface="+mn-ea"/>
                          <a:cs typeface="+mn-cs"/>
                        </a:rPr>
                        <a:t>• Form a significant part of the internal control over financial reporting; or</a:t>
                      </a:r>
                    </a:p>
                    <a:p>
                      <a:r>
                        <a:rPr lang="en-US" sz="1200" b="0" i="0" u="none" strike="noStrike" kern="1200" baseline="0" dirty="0" smtClean="0">
                          <a:solidFill>
                            <a:schemeClr val="dk1"/>
                          </a:solidFill>
                          <a:latin typeface="+mn-lt"/>
                          <a:ea typeface="+mn-ea"/>
                          <a:cs typeface="+mn-cs"/>
                        </a:rPr>
                        <a:t>• Generate information that is significant to the client’s accounting records or financial statements on which the firm will express an opinion</a:t>
                      </a:r>
                      <a:endParaRPr lang="en-US" sz="1200" b="0" dirty="0"/>
                    </a:p>
                  </a:txBody>
                  <a:tcPr/>
                </a:tc>
              </a:tr>
            </a:tbl>
          </a:graphicData>
        </a:graphic>
      </p:graphicFrame>
    </p:spTree>
    <p:extLst>
      <p:ext uri="{BB962C8B-B14F-4D97-AF65-F5344CB8AC3E}">
        <p14:creationId xmlns:p14="http://schemas.microsoft.com/office/powerpoint/2010/main" val="362663362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6" name="Rectangle 2"/>
          <p:cNvSpPr>
            <a:spLocks noGrp="1"/>
          </p:cNvSpPr>
          <p:nvPr>
            <p:ph type="title"/>
          </p:nvPr>
        </p:nvSpPr>
        <p:spPr/>
        <p:txBody>
          <a:bodyPr/>
          <a:lstStyle/>
          <a:p>
            <a:r>
              <a:rPr lang="en-US" dirty="0" smtClean="0"/>
              <a:t>List of Prohibited Non-Audit Services</a:t>
            </a: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4029778778"/>
              </p:ext>
            </p:extLst>
          </p:nvPr>
        </p:nvGraphicFramePr>
        <p:xfrm>
          <a:off x="376808" y="843558"/>
          <a:ext cx="8299648" cy="3760186"/>
        </p:xfrm>
        <a:graphic>
          <a:graphicData uri="http://schemas.openxmlformats.org/drawingml/2006/table">
            <a:tbl>
              <a:tblPr firstRow="1" bandRow="1">
                <a:tableStyleId>{5C22544A-7EE6-4342-B048-85BDC9FD1C3A}</a:tableStyleId>
              </a:tblPr>
              <a:tblGrid>
                <a:gridCol w="4149824"/>
                <a:gridCol w="4149824"/>
              </a:tblGrid>
              <a:tr h="360040">
                <a:tc>
                  <a:txBody>
                    <a:bodyPr/>
                    <a:lstStyle/>
                    <a:p>
                      <a:r>
                        <a:rPr lang="en-US" dirty="0" smtClean="0"/>
                        <a:t>EU Regulation (art.</a:t>
                      </a:r>
                      <a:r>
                        <a:rPr lang="en-US" baseline="0" dirty="0" smtClean="0"/>
                        <a:t> 5)</a:t>
                      </a:r>
                      <a:endParaRPr lang="en-US" dirty="0"/>
                    </a:p>
                  </a:txBody>
                  <a:tcPr/>
                </a:tc>
                <a:tc>
                  <a:txBody>
                    <a:bodyPr/>
                    <a:lstStyle/>
                    <a:p>
                      <a:pPr algn="just"/>
                      <a:r>
                        <a:rPr lang="en-US" dirty="0" smtClean="0"/>
                        <a:t>IESBA Code of Ethics (PIEs)</a:t>
                      </a:r>
                      <a:endParaRPr lang="en-US" dirty="0"/>
                    </a:p>
                  </a:txBody>
                  <a:tcPr/>
                </a:tc>
              </a:tr>
              <a:tr h="3394426">
                <a:tc>
                  <a:txBody>
                    <a:bodyPr/>
                    <a:lstStyle/>
                    <a:p>
                      <a:r>
                        <a:rPr lang="en-US" sz="1600" b="0" i="0" u="none" strike="noStrike" kern="1200" baseline="0" dirty="0" smtClean="0">
                          <a:solidFill>
                            <a:schemeClr val="dk1"/>
                          </a:solidFill>
                          <a:latin typeface="+mn-lt"/>
                          <a:ea typeface="+mn-ea"/>
                          <a:cs typeface="+mn-cs"/>
                        </a:rPr>
                        <a:t>Valuation services, including valuations</a:t>
                      </a:r>
                    </a:p>
                    <a:p>
                      <a:r>
                        <a:rPr lang="en-US" sz="1600" b="0" i="0" u="none" strike="noStrike" kern="1200" baseline="0" dirty="0" smtClean="0">
                          <a:solidFill>
                            <a:schemeClr val="dk1"/>
                          </a:solidFill>
                          <a:latin typeface="+mn-lt"/>
                          <a:ea typeface="+mn-ea"/>
                          <a:cs typeface="+mn-cs"/>
                        </a:rPr>
                        <a:t>performed in connection with actuarial services or litigation support services</a:t>
                      </a:r>
                      <a:endParaRPr lang="en-US" sz="1600" b="0" i="0" u="none" strike="noStrike" kern="1200" baseline="0" dirty="0">
                        <a:solidFill>
                          <a:schemeClr val="dk1"/>
                        </a:solidFill>
                        <a:latin typeface="+mn-lt"/>
                        <a:ea typeface="+mn-ea"/>
                        <a:cs typeface="+mn-cs"/>
                      </a:endParaRPr>
                    </a:p>
                  </a:txBody>
                  <a:tcPr/>
                </a:tc>
                <a:tc>
                  <a:txBody>
                    <a:bodyPr/>
                    <a:lstStyle/>
                    <a:p>
                      <a:r>
                        <a:rPr lang="en-US" sz="1200" b="1" i="0" u="none" strike="noStrike" kern="1200" baseline="0" dirty="0" smtClean="0">
                          <a:solidFill>
                            <a:schemeClr val="dk1"/>
                          </a:solidFill>
                          <a:latin typeface="+mn-lt"/>
                          <a:ea typeface="+mn-ea"/>
                          <a:cs typeface="+mn-cs"/>
                        </a:rPr>
                        <a:t>Valuation services</a:t>
                      </a:r>
                    </a:p>
                    <a:p>
                      <a:r>
                        <a:rPr lang="en-US" sz="1000" b="0" i="0" u="none" strike="noStrike" kern="1200" baseline="0" dirty="0" smtClean="0">
                          <a:solidFill>
                            <a:schemeClr val="dk1"/>
                          </a:solidFill>
                          <a:latin typeface="+mn-lt"/>
                          <a:ea typeface="+mn-ea"/>
                          <a:cs typeface="+mn-cs"/>
                        </a:rPr>
                        <a:t>Comprise making assumptions with regard to the future developments, the application of appropriate methodologies and techniques, and the combination of both to compute a certain value, or range of values, for an asset, a liability or for a business as a whole</a:t>
                      </a:r>
                    </a:p>
                    <a:p>
                      <a:endParaRPr lang="en-US" sz="1000" b="0" i="0" u="none" strike="noStrike" kern="1200" baseline="0" dirty="0" smtClean="0">
                        <a:solidFill>
                          <a:schemeClr val="dk1"/>
                        </a:solidFill>
                        <a:latin typeface="+mn-lt"/>
                        <a:ea typeface="+mn-ea"/>
                        <a:cs typeface="+mn-cs"/>
                      </a:endParaRPr>
                    </a:p>
                    <a:p>
                      <a:r>
                        <a:rPr lang="en-US" sz="1000" b="0" i="0" u="none" strike="noStrike" kern="1200" baseline="0" dirty="0" smtClean="0">
                          <a:solidFill>
                            <a:schemeClr val="dk1"/>
                          </a:solidFill>
                          <a:latin typeface="+mn-lt"/>
                          <a:ea typeface="+mn-ea"/>
                          <a:cs typeface="+mn-cs"/>
                        </a:rPr>
                        <a:t>Prohibited where the valuations would have a material effect, separately or in the aggregate, on the financial statements on which the firm will express an opinion</a:t>
                      </a:r>
                    </a:p>
                    <a:p>
                      <a:pPr marL="0" algn="l" defTabSz="457200" rtl="0" eaLnBrk="1" latinLnBrk="0" hangingPunct="1"/>
                      <a:endParaRPr lang="en-US" sz="1200" b="1" i="0" u="none" strike="noStrike" kern="1200" baseline="0" dirty="0" smtClean="0">
                        <a:solidFill>
                          <a:schemeClr val="dk1"/>
                        </a:solidFill>
                        <a:latin typeface="+mn-lt"/>
                        <a:ea typeface="+mn-ea"/>
                        <a:cs typeface="+mn-cs"/>
                      </a:endParaRPr>
                    </a:p>
                    <a:p>
                      <a:pPr marL="0" algn="l" defTabSz="457200" rtl="0" eaLnBrk="1" latinLnBrk="0" hangingPunct="1"/>
                      <a:r>
                        <a:rPr lang="en-US" sz="1200" b="1" i="0" u="none" strike="noStrike" kern="1200" baseline="0" dirty="0" smtClean="0">
                          <a:solidFill>
                            <a:schemeClr val="dk1"/>
                          </a:solidFill>
                          <a:latin typeface="+mn-lt"/>
                          <a:ea typeface="+mn-ea"/>
                          <a:cs typeface="+mn-cs"/>
                        </a:rPr>
                        <a:t>Litigation Support Services</a:t>
                      </a:r>
                    </a:p>
                    <a:p>
                      <a:r>
                        <a:rPr lang="en-US" sz="1000" b="0" i="0" u="none" strike="noStrike" kern="1200" baseline="0" dirty="0" smtClean="0">
                          <a:solidFill>
                            <a:schemeClr val="dk1"/>
                          </a:solidFill>
                          <a:latin typeface="+mn-lt"/>
                          <a:ea typeface="+mn-ea"/>
                          <a:cs typeface="+mn-cs"/>
                        </a:rPr>
                        <a:t>Litigation support services may include activities such as acting as an expert witness, calculating estimated damages or other amounts that might become receivable or payable as the result of litigation or other legal dispute, and assistance with document management and retrieval.</a:t>
                      </a:r>
                    </a:p>
                    <a:p>
                      <a:endParaRPr lang="en-US" sz="1000" b="0" i="0" u="none" strike="noStrike" kern="1200" baseline="0" dirty="0" smtClean="0">
                        <a:solidFill>
                          <a:schemeClr val="dk1"/>
                        </a:solidFill>
                        <a:latin typeface="+mn-lt"/>
                        <a:ea typeface="+mn-ea"/>
                        <a:cs typeface="+mn-cs"/>
                      </a:endParaRPr>
                    </a:p>
                    <a:p>
                      <a:r>
                        <a:rPr lang="en-US" sz="1000" b="0" i="0" u="none" strike="noStrike" kern="1200" baseline="0" dirty="0" smtClean="0">
                          <a:solidFill>
                            <a:schemeClr val="dk1"/>
                          </a:solidFill>
                          <a:latin typeface="+mn-lt"/>
                          <a:ea typeface="+mn-ea"/>
                          <a:cs typeface="+mn-cs"/>
                        </a:rPr>
                        <a:t>Prohibited where the service involves estimating damages or other amounts that would have a material effect, separate or in aggregate, on the financial statements on which the firm will express an opinion</a:t>
                      </a:r>
                      <a:endParaRPr lang="en-US" sz="1000" b="0" i="0" u="none" strike="noStrike" kern="1200" baseline="0" dirty="0">
                        <a:solidFill>
                          <a:schemeClr val="dk1"/>
                        </a:solidFill>
                        <a:latin typeface="+mn-lt"/>
                        <a:ea typeface="+mn-ea"/>
                        <a:cs typeface="+mn-cs"/>
                      </a:endParaRPr>
                    </a:p>
                  </a:txBody>
                  <a:tcPr/>
                </a:tc>
              </a:tr>
            </a:tbl>
          </a:graphicData>
        </a:graphic>
      </p:graphicFrame>
    </p:spTree>
    <p:extLst>
      <p:ext uri="{BB962C8B-B14F-4D97-AF65-F5344CB8AC3E}">
        <p14:creationId xmlns:p14="http://schemas.microsoft.com/office/powerpoint/2010/main" val="63865469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6" name="Rectangle 2"/>
          <p:cNvSpPr>
            <a:spLocks noGrp="1"/>
          </p:cNvSpPr>
          <p:nvPr>
            <p:ph type="title"/>
          </p:nvPr>
        </p:nvSpPr>
        <p:spPr/>
        <p:txBody>
          <a:bodyPr/>
          <a:lstStyle/>
          <a:p>
            <a:r>
              <a:rPr lang="en-US" dirty="0" smtClean="0"/>
              <a:t>List of Prohibited Non-Audit Services</a:t>
            </a: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4025407394"/>
              </p:ext>
            </p:extLst>
          </p:nvPr>
        </p:nvGraphicFramePr>
        <p:xfrm>
          <a:off x="376808" y="843558"/>
          <a:ext cx="8299648" cy="3760186"/>
        </p:xfrm>
        <a:graphic>
          <a:graphicData uri="http://schemas.openxmlformats.org/drawingml/2006/table">
            <a:tbl>
              <a:tblPr firstRow="1" bandRow="1">
                <a:tableStyleId>{5C22544A-7EE6-4342-B048-85BDC9FD1C3A}</a:tableStyleId>
              </a:tblPr>
              <a:tblGrid>
                <a:gridCol w="4149824"/>
                <a:gridCol w="4149824"/>
              </a:tblGrid>
              <a:tr h="360040">
                <a:tc>
                  <a:txBody>
                    <a:bodyPr/>
                    <a:lstStyle/>
                    <a:p>
                      <a:r>
                        <a:rPr lang="en-US" dirty="0" smtClean="0"/>
                        <a:t>EU Regulation (art.</a:t>
                      </a:r>
                      <a:r>
                        <a:rPr lang="en-US" baseline="0" dirty="0" smtClean="0"/>
                        <a:t> 5)</a:t>
                      </a:r>
                      <a:endParaRPr lang="en-US" dirty="0"/>
                    </a:p>
                  </a:txBody>
                  <a:tcPr/>
                </a:tc>
                <a:tc>
                  <a:txBody>
                    <a:bodyPr/>
                    <a:lstStyle/>
                    <a:p>
                      <a:pPr algn="just"/>
                      <a:r>
                        <a:rPr lang="en-US" dirty="0" smtClean="0"/>
                        <a:t>IESBA Code of Ethics (PIEs)</a:t>
                      </a:r>
                      <a:endParaRPr lang="en-US" dirty="0"/>
                    </a:p>
                  </a:txBody>
                  <a:tcPr/>
                </a:tc>
              </a:tr>
              <a:tr h="3394426">
                <a:tc>
                  <a:txBody>
                    <a:bodyPr/>
                    <a:lstStyle/>
                    <a:p>
                      <a:r>
                        <a:rPr lang="en-US" sz="1600" b="0" i="0" u="none" strike="noStrike" kern="1200" baseline="0" dirty="0" smtClean="0">
                          <a:solidFill>
                            <a:schemeClr val="dk1"/>
                          </a:solidFill>
                          <a:latin typeface="+mn-lt"/>
                          <a:ea typeface="+mn-ea"/>
                          <a:cs typeface="+mn-cs"/>
                        </a:rPr>
                        <a:t>Legal services, with respect to:</a:t>
                      </a:r>
                    </a:p>
                    <a:p>
                      <a:r>
                        <a:rPr lang="en-US" sz="1600" b="0" i="0" u="none" strike="noStrike" kern="1200" baseline="0" dirty="0" smtClean="0">
                          <a:solidFill>
                            <a:schemeClr val="dk1"/>
                          </a:solidFill>
                          <a:latin typeface="+mn-lt"/>
                          <a:ea typeface="+mn-ea"/>
                          <a:cs typeface="+mn-cs"/>
                        </a:rPr>
                        <a:t>• The provision of general counsel;</a:t>
                      </a:r>
                    </a:p>
                    <a:p>
                      <a:r>
                        <a:rPr lang="en-US" sz="1600" b="0" i="0" u="none" strike="noStrike" kern="1200" baseline="0" dirty="0" smtClean="0">
                          <a:solidFill>
                            <a:schemeClr val="dk1"/>
                          </a:solidFill>
                          <a:latin typeface="+mn-lt"/>
                          <a:ea typeface="+mn-ea"/>
                          <a:cs typeface="+mn-cs"/>
                        </a:rPr>
                        <a:t>• Negotiating on behalf of the audited entity;</a:t>
                      </a:r>
                    </a:p>
                    <a:p>
                      <a:r>
                        <a:rPr lang="en-US" sz="1600" b="0" i="0" u="none" strike="noStrike" kern="1200" baseline="0" dirty="0" smtClean="0">
                          <a:solidFill>
                            <a:schemeClr val="dk1"/>
                          </a:solidFill>
                          <a:latin typeface="+mn-lt"/>
                          <a:ea typeface="+mn-ea"/>
                          <a:cs typeface="+mn-cs"/>
                        </a:rPr>
                        <a:t>and</a:t>
                      </a:r>
                    </a:p>
                    <a:p>
                      <a:r>
                        <a:rPr lang="en-US" sz="1600" b="0" i="0" u="none" strike="noStrike" kern="1200" baseline="0" dirty="0" smtClean="0">
                          <a:solidFill>
                            <a:schemeClr val="dk1"/>
                          </a:solidFill>
                          <a:latin typeface="+mn-lt"/>
                          <a:ea typeface="+mn-ea"/>
                          <a:cs typeface="+mn-cs"/>
                        </a:rPr>
                        <a:t>• Acting in an advocacy role in the resolution of litigation</a:t>
                      </a:r>
                      <a:endParaRPr lang="en-US" sz="1600" b="0" i="0" u="none" strike="noStrike" kern="1200" baseline="0" dirty="0">
                        <a:solidFill>
                          <a:schemeClr val="dk1"/>
                        </a:solidFill>
                        <a:latin typeface="+mn-lt"/>
                        <a:ea typeface="+mn-ea"/>
                        <a:cs typeface="+mn-cs"/>
                      </a:endParaRPr>
                    </a:p>
                  </a:txBody>
                  <a:tcPr/>
                </a:tc>
                <a:tc>
                  <a:txBody>
                    <a:bodyPr/>
                    <a:lstStyle/>
                    <a:p>
                      <a:pPr algn="just"/>
                      <a:r>
                        <a:rPr lang="en-US" sz="1200" b="1" i="0" u="none" strike="noStrike" kern="1200" baseline="0" dirty="0" smtClean="0">
                          <a:solidFill>
                            <a:schemeClr val="dk1"/>
                          </a:solidFill>
                          <a:latin typeface="+mn-lt"/>
                          <a:ea typeface="+mn-ea"/>
                          <a:cs typeface="+mn-cs"/>
                        </a:rPr>
                        <a:t>Legal services </a:t>
                      </a:r>
                      <a:r>
                        <a:rPr lang="en-US" sz="1000" b="0" i="0" u="none" strike="noStrike" kern="1200" baseline="0" dirty="0" smtClean="0">
                          <a:solidFill>
                            <a:schemeClr val="dk1"/>
                          </a:solidFill>
                          <a:latin typeface="+mn-lt"/>
                          <a:ea typeface="+mn-ea"/>
                          <a:cs typeface="+mn-cs"/>
                        </a:rPr>
                        <a:t>are defined as any services for which the person providing the services must either be admitted to practice law before the courts of the jurisdiction in which such services are to be provided or have the required legal training to practice law. Such legal services may include, depending on the jurisdiction, a wide and diversified range of areas including both corporate and commercial services to clients, such as contract support, litigation, mergers and acquisition, legal advice, support and assistance to clients’ internal legal departments</a:t>
                      </a:r>
                    </a:p>
                    <a:p>
                      <a:endParaRPr lang="en-US" sz="1200" b="1" i="0" u="none" strike="noStrike" kern="1200" baseline="0" dirty="0" smtClean="0">
                        <a:solidFill>
                          <a:schemeClr val="dk1"/>
                        </a:solidFill>
                        <a:latin typeface="+mn-lt"/>
                        <a:ea typeface="+mn-ea"/>
                        <a:cs typeface="+mn-cs"/>
                      </a:endParaRPr>
                    </a:p>
                    <a:p>
                      <a:r>
                        <a:rPr lang="en-US" sz="1000" b="0" i="0" u="none" strike="noStrike" kern="1200" baseline="0" dirty="0" smtClean="0">
                          <a:solidFill>
                            <a:schemeClr val="dk1"/>
                          </a:solidFill>
                          <a:latin typeface="+mn-lt"/>
                          <a:ea typeface="+mn-ea"/>
                          <a:cs typeface="+mn-cs"/>
                        </a:rPr>
                        <a:t>The position of </a:t>
                      </a:r>
                      <a:r>
                        <a:rPr lang="en-US" sz="1200" b="1" i="0" u="none" strike="noStrike" kern="1200" baseline="0" dirty="0" smtClean="0">
                          <a:solidFill>
                            <a:schemeClr val="dk1"/>
                          </a:solidFill>
                          <a:latin typeface="+mn-lt"/>
                          <a:ea typeface="+mn-ea"/>
                          <a:cs typeface="+mn-cs"/>
                        </a:rPr>
                        <a:t>General Counsel </a:t>
                      </a:r>
                      <a:r>
                        <a:rPr lang="en-US" sz="1000" b="0" i="0" u="none" strike="noStrike" kern="1200" baseline="0" dirty="0" smtClean="0">
                          <a:solidFill>
                            <a:schemeClr val="dk1"/>
                          </a:solidFill>
                          <a:latin typeface="+mn-lt"/>
                          <a:ea typeface="+mn-ea"/>
                          <a:cs typeface="+mn-cs"/>
                        </a:rPr>
                        <a:t>is generally a senior management position with broad responsibility for the legal affairs of a company</a:t>
                      </a:r>
                    </a:p>
                    <a:p>
                      <a:endParaRPr lang="en-US" sz="1200" b="0" i="0" u="none" strike="noStrike" kern="1200" baseline="0" dirty="0" smtClean="0">
                        <a:solidFill>
                          <a:schemeClr val="dk1"/>
                        </a:solidFill>
                        <a:latin typeface="+mn-lt"/>
                        <a:ea typeface="+mn-ea"/>
                        <a:cs typeface="+mn-cs"/>
                      </a:endParaRPr>
                    </a:p>
                    <a:p>
                      <a:pPr algn="just"/>
                      <a:r>
                        <a:rPr lang="en-US" sz="1000" b="0" i="0" u="none" strike="noStrike" kern="1200" baseline="0" dirty="0" smtClean="0">
                          <a:solidFill>
                            <a:schemeClr val="dk1"/>
                          </a:solidFill>
                          <a:latin typeface="+mn-lt"/>
                          <a:ea typeface="+mn-ea"/>
                          <a:cs typeface="+mn-cs"/>
                        </a:rPr>
                        <a:t>Prohibited where:</a:t>
                      </a:r>
                    </a:p>
                    <a:p>
                      <a:pPr algn="just"/>
                      <a:r>
                        <a:rPr lang="en-US" sz="1000" b="0" i="0" u="none" strike="noStrike" kern="1200" baseline="0" dirty="0" smtClean="0">
                          <a:solidFill>
                            <a:schemeClr val="dk1"/>
                          </a:solidFill>
                          <a:latin typeface="+mn-lt"/>
                          <a:ea typeface="+mn-ea"/>
                          <a:cs typeface="+mn-cs"/>
                        </a:rPr>
                        <a:t>• A</a:t>
                      </a:r>
                      <a:r>
                        <a:rPr lang="en-US" sz="1000" b="1" i="0" u="none" strike="noStrike" kern="1200" baseline="0" dirty="0" smtClean="0">
                          <a:solidFill>
                            <a:schemeClr val="dk1"/>
                          </a:solidFill>
                          <a:latin typeface="+mn-lt"/>
                          <a:ea typeface="+mn-ea"/>
                          <a:cs typeface="+mn-cs"/>
                        </a:rPr>
                        <a:t>cting in an advocacy role for an audit client </a:t>
                      </a:r>
                      <a:r>
                        <a:rPr lang="en-US" sz="1000" b="0" i="0" u="none" strike="noStrike" kern="1200" baseline="0" dirty="0" smtClean="0">
                          <a:solidFill>
                            <a:schemeClr val="dk1"/>
                          </a:solidFill>
                          <a:latin typeface="+mn-lt"/>
                          <a:ea typeface="+mn-ea"/>
                          <a:cs typeface="+mn-cs"/>
                        </a:rPr>
                        <a:t>in resolving a dispute or litigation when the amounts involved are material to the financial statements on which the firm will express an opinion;</a:t>
                      </a:r>
                    </a:p>
                    <a:p>
                      <a:pPr algn="just"/>
                      <a:r>
                        <a:rPr lang="en-US" sz="1000" b="0" i="0" u="none" strike="noStrike" kern="1200" baseline="0" dirty="0" smtClean="0">
                          <a:solidFill>
                            <a:schemeClr val="dk1"/>
                          </a:solidFill>
                          <a:latin typeface="+mn-lt"/>
                          <a:ea typeface="+mn-ea"/>
                          <a:cs typeface="+mn-cs"/>
                        </a:rPr>
                        <a:t>• Appointing a partner or an employee of the firm as General Counsel for legal affairs of the audit client</a:t>
                      </a:r>
                      <a:endParaRPr lang="en-US" sz="1000" b="0" i="0" u="none" strike="noStrike" kern="1200" baseline="0" dirty="0">
                        <a:solidFill>
                          <a:schemeClr val="dk1"/>
                        </a:solidFill>
                        <a:latin typeface="+mn-lt"/>
                        <a:ea typeface="+mn-ea"/>
                        <a:cs typeface="+mn-cs"/>
                      </a:endParaRPr>
                    </a:p>
                  </a:txBody>
                  <a:tcPr/>
                </a:tc>
              </a:tr>
            </a:tbl>
          </a:graphicData>
        </a:graphic>
      </p:graphicFrame>
    </p:spTree>
    <p:extLst>
      <p:ext uri="{BB962C8B-B14F-4D97-AF65-F5344CB8AC3E}">
        <p14:creationId xmlns:p14="http://schemas.microsoft.com/office/powerpoint/2010/main" val="150488903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Agenda  </a:t>
            </a:r>
            <a:endParaRPr lang="en-GB" dirty="0"/>
          </a:p>
        </p:txBody>
      </p:sp>
      <p:sp>
        <p:nvSpPr>
          <p:cNvPr id="3" name="Content Placeholder 2"/>
          <p:cNvSpPr>
            <a:spLocks noGrp="1"/>
          </p:cNvSpPr>
          <p:nvPr>
            <p:ph idx="1"/>
          </p:nvPr>
        </p:nvSpPr>
        <p:spPr>
          <a:xfrm>
            <a:off x="381000" y="1236702"/>
            <a:ext cx="8458200" cy="3063240"/>
          </a:xfrm>
        </p:spPr>
        <p:txBody>
          <a:bodyPr/>
          <a:lstStyle/>
          <a:p>
            <a:pPr marL="457200" indent="-457200">
              <a:buFont typeface="+mj-lt"/>
              <a:buAutoNum type="arabicPeriod"/>
            </a:pPr>
            <a:r>
              <a:rPr lang="en-US" sz="1400" dirty="0" smtClean="0"/>
              <a:t>EU </a:t>
            </a:r>
            <a:r>
              <a:rPr lang="en-US" sz="1400" dirty="0"/>
              <a:t>audit </a:t>
            </a:r>
            <a:r>
              <a:rPr lang="en-US" sz="1400" dirty="0" smtClean="0"/>
              <a:t>legislation </a:t>
            </a:r>
            <a:r>
              <a:rPr lang="en-US" sz="1400" dirty="0" smtClean="0"/>
              <a:t>– </a:t>
            </a:r>
            <a:r>
              <a:rPr lang="en-US" sz="1400" dirty="0" smtClean="0"/>
              <a:t>Overview </a:t>
            </a:r>
          </a:p>
          <a:p>
            <a:pPr marL="457200" indent="-457200">
              <a:buFont typeface="+mj-lt"/>
              <a:buAutoNum type="arabicPeriod"/>
            </a:pPr>
            <a:r>
              <a:rPr lang="en-US" sz="1400" dirty="0"/>
              <a:t>Date of </a:t>
            </a:r>
            <a:r>
              <a:rPr lang="en-US" sz="1400" dirty="0" smtClean="0"/>
              <a:t>application</a:t>
            </a:r>
            <a:r>
              <a:rPr lang="en-GB" sz="1400" dirty="0" smtClean="0"/>
              <a:t>	</a:t>
            </a:r>
          </a:p>
          <a:p>
            <a:pPr marL="457200" indent="-457200">
              <a:buFont typeface="+mj-lt"/>
              <a:buAutoNum type="arabicPeriod"/>
            </a:pPr>
            <a:r>
              <a:rPr lang="en-US" sz="1400" dirty="0" smtClean="0"/>
              <a:t>Snapshot </a:t>
            </a:r>
            <a:r>
              <a:rPr lang="en-US" sz="1400" dirty="0"/>
              <a:t>key provisions</a:t>
            </a:r>
            <a:r>
              <a:rPr lang="en-GB" sz="1400" dirty="0" smtClean="0"/>
              <a:t>          	</a:t>
            </a:r>
          </a:p>
          <a:p>
            <a:pPr marL="457200" indent="-457200">
              <a:buFont typeface="+mj-lt"/>
              <a:buAutoNum type="arabicPeriod"/>
            </a:pPr>
            <a:r>
              <a:rPr lang="en-US" sz="1400" dirty="0"/>
              <a:t>PIE definition</a:t>
            </a:r>
            <a:r>
              <a:rPr lang="en-GB" sz="1400" dirty="0" smtClean="0"/>
              <a:t>						</a:t>
            </a:r>
          </a:p>
          <a:p>
            <a:pPr marL="457200" indent="-457200">
              <a:buFont typeface="+mj-lt"/>
              <a:buAutoNum type="arabicPeriod"/>
            </a:pPr>
            <a:r>
              <a:rPr lang="en-US" sz="1400" dirty="0"/>
              <a:t>Mandatory audit firm </a:t>
            </a:r>
            <a:r>
              <a:rPr lang="en-US" sz="1400" dirty="0" smtClean="0"/>
              <a:t>rotation</a:t>
            </a:r>
          </a:p>
          <a:p>
            <a:pPr marL="457200" indent="-457200">
              <a:buFont typeface="+mj-lt"/>
              <a:buAutoNum type="arabicPeriod"/>
            </a:pPr>
            <a:r>
              <a:rPr lang="en-US" sz="1400" dirty="0" smtClean="0"/>
              <a:t>Non-audit services: scope, timing and restrictions</a:t>
            </a:r>
          </a:p>
          <a:p>
            <a:pPr marL="457200" indent="-457200">
              <a:buFont typeface="+mj-lt"/>
              <a:buAutoNum type="arabicPeriod"/>
            </a:pPr>
            <a:r>
              <a:rPr lang="en-US" sz="1400" dirty="0"/>
              <a:t>Non-EU controlled undertaking of EU </a:t>
            </a:r>
            <a:r>
              <a:rPr lang="en-US" sz="1400" dirty="0" smtClean="0"/>
              <a:t>PIE</a:t>
            </a:r>
          </a:p>
          <a:p>
            <a:pPr marL="457200" indent="-457200">
              <a:buFont typeface="+mj-lt"/>
              <a:buAutoNum type="arabicPeriod"/>
            </a:pPr>
            <a:r>
              <a:rPr lang="en-US" sz="1400" dirty="0" smtClean="0"/>
              <a:t>Territorial scope of prohibited NAS</a:t>
            </a:r>
          </a:p>
          <a:p>
            <a:pPr marL="457200" indent="-457200">
              <a:buFont typeface="+mj-lt"/>
              <a:buAutoNum type="arabicPeriod"/>
            </a:pPr>
            <a:r>
              <a:rPr lang="en-US" sz="1400" dirty="0" smtClean="0"/>
              <a:t>Other key points in legislation</a:t>
            </a:r>
          </a:p>
          <a:p>
            <a:pPr marL="457200" indent="-457200">
              <a:buFont typeface="+mj-lt"/>
              <a:buAutoNum type="arabicPeriod"/>
            </a:pPr>
            <a:r>
              <a:rPr lang="en-US" sz="1400" dirty="0" smtClean="0"/>
              <a:t>Member State options</a:t>
            </a:r>
            <a:endParaRPr lang="en-GB" sz="1400" dirty="0"/>
          </a:p>
        </p:txBody>
      </p:sp>
    </p:spTree>
    <p:extLst>
      <p:ext uri="{BB962C8B-B14F-4D97-AF65-F5344CB8AC3E}">
        <p14:creationId xmlns:p14="http://schemas.microsoft.com/office/powerpoint/2010/main" val="91117856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6" name="Rectangle 2"/>
          <p:cNvSpPr>
            <a:spLocks noGrp="1"/>
          </p:cNvSpPr>
          <p:nvPr>
            <p:ph type="title"/>
          </p:nvPr>
        </p:nvSpPr>
        <p:spPr/>
        <p:txBody>
          <a:bodyPr/>
          <a:lstStyle/>
          <a:p>
            <a:r>
              <a:rPr lang="en-US" dirty="0" smtClean="0"/>
              <a:t>List of Prohibited Non-Audit Services</a:t>
            </a: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1223082915"/>
              </p:ext>
            </p:extLst>
          </p:nvPr>
        </p:nvGraphicFramePr>
        <p:xfrm>
          <a:off x="376808" y="843558"/>
          <a:ext cx="8299648" cy="3992880"/>
        </p:xfrm>
        <a:graphic>
          <a:graphicData uri="http://schemas.openxmlformats.org/drawingml/2006/table">
            <a:tbl>
              <a:tblPr firstRow="1" bandRow="1">
                <a:tableStyleId>{5C22544A-7EE6-4342-B048-85BDC9FD1C3A}</a:tableStyleId>
              </a:tblPr>
              <a:tblGrid>
                <a:gridCol w="4149824"/>
                <a:gridCol w="4149824"/>
              </a:tblGrid>
              <a:tr h="360040">
                <a:tc>
                  <a:txBody>
                    <a:bodyPr/>
                    <a:lstStyle/>
                    <a:p>
                      <a:r>
                        <a:rPr lang="en-US" dirty="0" smtClean="0"/>
                        <a:t>EU Regulation (art.</a:t>
                      </a:r>
                      <a:r>
                        <a:rPr lang="en-US" baseline="0" dirty="0" smtClean="0"/>
                        <a:t> 5)</a:t>
                      </a:r>
                      <a:endParaRPr lang="en-US" dirty="0"/>
                    </a:p>
                  </a:txBody>
                  <a:tcPr/>
                </a:tc>
                <a:tc>
                  <a:txBody>
                    <a:bodyPr/>
                    <a:lstStyle/>
                    <a:p>
                      <a:pPr algn="just"/>
                      <a:r>
                        <a:rPr lang="en-US" dirty="0" smtClean="0"/>
                        <a:t>IESBA Code of Ethics (PIEs)</a:t>
                      </a:r>
                      <a:endParaRPr lang="en-US" dirty="0"/>
                    </a:p>
                  </a:txBody>
                  <a:tcPr/>
                </a:tc>
              </a:tr>
              <a:tr h="3394426">
                <a:tc>
                  <a:txBody>
                    <a:bodyPr/>
                    <a:lstStyle/>
                    <a:p>
                      <a:r>
                        <a:rPr lang="en-US" sz="1600" b="0" i="0" u="none" strike="noStrike" kern="1200" baseline="0" dirty="0" smtClean="0">
                          <a:solidFill>
                            <a:schemeClr val="dk1"/>
                          </a:solidFill>
                          <a:latin typeface="+mn-lt"/>
                          <a:ea typeface="+mn-ea"/>
                          <a:cs typeface="+mn-cs"/>
                        </a:rPr>
                        <a:t>Services related to the audited entity’s internal audit function</a:t>
                      </a:r>
                      <a:endParaRPr lang="en-US" sz="1600" b="0" i="0" u="none" strike="noStrike" kern="1200" baseline="0" dirty="0">
                        <a:solidFill>
                          <a:schemeClr val="dk1"/>
                        </a:solidFill>
                        <a:latin typeface="+mn-lt"/>
                        <a:ea typeface="+mn-ea"/>
                        <a:cs typeface="+mn-cs"/>
                      </a:endParaRPr>
                    </a:p>
                  </a:txBody>
                  <a:tcPr/>
                </a:tc>
                <a:tc>
                  <a:txBody>
                    <a:bodyPr/>
                    <a:lstStyle/>
                    <a:p>
                      <a:pPr algn="just"/>
                      <a:r>
                        <a:rPr lang="en-US" sz="1200" b="1" i="0" u="none" strike="noStrike" kern="1200" baseline="0" dirty="0" smtClean="0">
                          <a:solidFill>
                            <a:schemeClr val="dk1"/>
                          </a:solidFill>
                          <a:latin typeface="+mn-lt"/>
                          <a:ea typeface="+mn-ea"/>
                          <a:cs typeface="+mn-cs"/>
                        </a:rPr>
                        <a:t>Internal Audit Services</a:t>
                      </a:r>
                    </a:p>
                    <a:p>
                      <a:pPr algn="just"/>
                      <a:r>
                        <a:rPr lang="en-US" sz="1000" b="0" i="0" u="none" strike="noStrike" kern="1200" baseline="0" dirty="0" smtClean="0">
                          <a:solidFill>
                            <a:schemeClr val="dk1"/>
                          </a:solidFill>
                          <a:latin typeface="+mn-lt"/>
                          <a:ea typeface="+mn-ea"/>
                          <a:cs typeface="+mn-cs"/>
                        </a:rPr>
                        <a:t>Internal audit activities may include:</a:t>
                      </a:r>
                    </a:p>
                    <a:p>
                      <a:pPr marL="171450" indent="-171450" algn="just">
                        <a:buFont typeface="Arial" panose="020B0604020202020204" pitchFamily="34" charset="0"/>
                        <a:buChar char="•"/>
                      </a:pPr>
                      <a:r>
                        <a:rPr lang="en-US" sz="1000" b="0" i="0" u="none" strike="noStrike" kern="1200" baseline="0" dirty="0" smtClean="0">
                          <a:solidFill>
                            <a:schemeClr val="dk1"/>
                          </a:solidFill>
                          <a:latin typeface="+mn-lt"/>
                          <a:ea typeface="+mn-ea"/>
                          <a:cs typeface="+mn-cs"/>
                        </a:rPr>
                        <a:t>Monitoring of internal control – reviewing controls, monitoring their operation and recommending improvements thereto;</a:t>
                      </a:r>
                    </a:p>
                    <a:p>
                      <a:pPr marL="171450" indent="-171450" algn="just">
                        <a:buFont typeface="Arial" panose="020B0604020202020204" pitchFamily="34" charset="0"/>
                        <a:buChar char="•"/>
                      </a:pPr>
                      <a:r>
                        <a:rPr lang="en-US" sz="1000" b="0" i="0" u="none" strike="noStrike" kern="1200" baseline="0" dirty="0" smtClean="0">
                          <a:solidFill>
                            <a:schemeClr val="dk1"/>
                          </a:solidFill>
                          <a:latin typeface="+mn-lt"/>
                          <a:ea typeface="+mn-ea"/>
                          <a:cs typeface="+mn-cs"/>
                        </a:rPr>
                        <a:t>Examination of financial and operating information – reviewing the means used to identify, measure, classify and report financial and operating information, and specific inquiry into individual items including detailed testing of transactions, balances and procedures;</a:t>
                      </a:r>
                    </a:p>
                    <a:p>
                      <a:pPr marL="171450" indent="-171450" algn="just">
                        <a:buFont typeface="Arial" panose="020B0604020202020204" pitchFamily="34" charset="0"/>
                        <a:buChar char="•"/>
                      </a:pPr>
                      <a:r>
                        <a:rPr lang="en-US" sz="1000" b="0" i="0" u="none" strike="noStrike" kern="1200" baseline="0" dirty="0" smtClean="0">
                          <a:solidFill>
                            <a:schemeClr val="dk1"/>
                          </a:solidFill>
                          <a:latin typeface="+mn-lt"/>
                          <a:ea typeface="+mn-ea"/>
                          <a:cs typeface="+mn-cs"/>
                        </a:rPr>
                        <a:t>Review of the economy, efficiency and effectiveness of operating activities including nonfinancial activities of an entity; and</a:t>
                      </a:r>
                    </a:p>
                    <a:p>
                      <a:pPr marL="171450" indent="-171450" algn="just">
                        <a:buFont typeface="Arial" panose="020B0604020202020204" pitchFamily="34" charset="0"/>
                        <a:buChar char="•"/>
                      </a:pPr>
                      <a:r>
                        <a:rPr lang="en-US" sz="1000" b="0" i="0" u="none" strike="noStrike" kern="1200" baseline="0" dirty="0" smtClean="0">
                          <a:solidFill>
                            <a:schemeClr val="dk1"/>
                          </a:solidFill>
                          <a:latin typeface="+mn-lt"/>
                          <a:ea typeface="+mn-ea"/>
                          <a:cs typeface="+mn-cs"/>
                        </a:rPr>
                        <a:t>Review of compliance with laws, regulations and other external requirements, and with management policies and directives and other internal requirements</a:t>
                      </a:r>
                    </a:p>
                    <a:p>
                      <a:pPr algn="just"/>
                      <a:endParaRPr lang="en-US" sz="1000" b="0" i="0" u="none" strike="noStrike" kern="1200" baseline="0" dirty="0" smtClean="0">
                        <a:solidFill>
                          <a:schemeClr val="dk1"/>
                        </a:solidFill>
                        <a:latin typeface="+mn-lt"/>
                        <a:ea typeface="+mn-ea"/>
                        <a:cs typeface="+mn-cs"/>
                      </a:endParaRPr>
                    </a:p>
                    <a:p>
                      <a:pPr algn="just"/>
                      <a:r>
                        <a:rPr lang="en-US" sz="1000" b="0" i="0" u="none" strike="noStrike" kern="1200" baseline="0" dirty="0" smtClean="0">
                          <a:solidFill>
                            <a:schemeClr val="dk1"/>
                          </a:solidFill>
                          <a:latin typeface="+mn-lt"/>
                          <a:ea typeface="+mn-ea"/>
                          <a:cs typeface="+mn-cs"/>
                        </a:rPr>
                        <a:t>Prohibited where internal audit services relate to:</a:t>
                      </a:r>
                    </a:p>
                    <a:p>
                      <a:pPr marL="171450" indent="-171450" algn="just">
                        <a:buFont typeface="Arial" panose="020B0604020202020204" pitchFamily="34" charset="0"/>
                        <a:buChar char="•"/>
                      </a:pPr>
                      <a:r>
                        <a:rPr lang="en-US" sz="1000" b="0" i="0" u="none" strike="noStrike" kern="1200" baseline="0" dirty="0" smtClean="0">
                          <a:solidFill>
                            <a:schemeClr val="dk1"/>
                          </a:solidFill>
                          <a:latin typeface="+mn-lt"/>
                          <a:ea typeface="+mn-ea"/>
                          <a:cs typeface="+mn-cs"/>
                        </a:rPr>
                        <a:t>A significant part of the internal controls over financial reporting;</a:t>
                      </a:r>
                    </a:p>
                    <a:p>
                      <a:pPr marL="171450" indent="-171450" algn="just">
                        <a:buFont typeface="Arial" panose="020B0604020202020204" pitchFamily="34" charset="0"/>
                        <a:buChar char="•"/>
                      </a:pPr>
                      <a:r>
                        <a:rPr lang="en-US" sz="1000" b="0" i="0" u="none" strike="noStrike" kern="1200" baseline="0" dirty="0" smtClean="0">
                          <a:solidFill>
                            <a:schemeClr val="dk1"/>
                          </a:solidFill>
                          <a:latin typeface="+mn-lt"/>
                          <a:ea typeface="+mn-ea"/>
                          <a:cs typeface="+mn-cs"/>
                        </a:rPr>
                        <a:t>Financial accounting systems generate information that is, separately or in the aggregate, significant to the client’s accounting records or financial statements on which the firm will express an opinion; or</a:t>
                      </a:r>
                    </a:p>
                    <a:p>
                      <a:pPr marL="171450" indent="-171450" algn="just">
                        <a:buFont typeface="Arial" panose="020B0604020202020204" pitchFamily="34" charset="0"/>
                        <a:buChar char="•"/>
                      </a:pPr>
                      <a:r>
                        <a:rPr lang="en-US" sz="1000" b="0" i="0" u="none" strike="noStrike" kern="1200" baseline="0" dirty="0" smtClean="0">
                          <a:solidFill>
                            <a:schemeClr val="dk1"/>
                          </a:solidFill>
                          <a:latin typeface="+mn-lt"/>
                          <a:ea typeface="+mn-ea"/>
                          <a:cs typeface="+mn-cs"/>
                        </a:rPr>
                        <a:t>Amounts or disclosures are, separately or in the aggregate, material to the financial statements on which the firm will express an opinion</a:t>
                      </a:r>
                      <a:endParaRPr lang="en-US" sz="1000" b="0" i="0" u="none" strike="noStrike" kern="1200" baseline="0" dirty="0">
                        <a:solidFill>
                          <a:schemeClr val="dk1"/>
                        </a:solidFill>
                        <a:latin typeface="+mn-lt"/>
                        <a:ea typeface="+mn-ea"/>
                        <a:cs typeface="+mn-cs"/>
                      </a:endParaRPr>
                    </a:p>
                  </a:txBody>
                  <a:tcPr/>
                </a:tc>
              </a:tr>
            </a:tbl>
          </a:graphicData>
        </a:graphic>
      </p:graphicFrame>
    </p:spTree>
    <p:extLst>
      <p:ext uri="{BB962C8B-B14F-4D97-AF65-F5344CB8AC3E}">
        <p14:creationId xmlns:p14="http://schemas.microsoft.com/office/powerpoint/2010/main" val="200136383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6" name="Rectangle 2"/>
          <p:cNvSpPr>
            <a:spLocks noGrp="1"/>
          </p:cNvSpPr>
          <p:nvPr>
            <p:ph type="title"/>
          </p:nvPr>
        </p:nvSpPr>
        <p:spPr/>
        <p:txBody>
          <a:bodyPr/>
          <a:lstStyle/>
          <a:p>
            <a:r>
              <a:rPr lang="en-US" dirty="0" smtClean="0"/>
              <a:t>List of Prohibited Non-Audit Services</a:t>
            </a: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4004293395"/>
              </p:ext>
            </p:extLst>
          </p:nvPr>
        </p:nvGraphicFramePr>
        <p:xfrm>
          <a:off x="381000" y="1347614"/>
          <a:ext cx="8299648" cy="3168352"/>
        </p:xfrm>
        <a:graphic>
          <a:graphicData uri="http://schemas.openxmlformats.org/drawingml/2006/table">
            <a:tbl>
              <a:tblPr firstRow="1" bandRow="1">
                <a:tableStyleId>{5C22544A-7EE6-4342-B048-85BDC9FD1C3A}</a:tableStyleId>
              </a:tblPr>
              <a:tblGrid>
                <a:gridCol w="4149824"/>
                <a:gridCol w="4149824"/>
              </a:tblGrid>
              <a:tr h="360040">
                <a:tc>
                  <a:txBody>
                    <a:bodyPr/>
                    <a:lstStyle/>
                    <a:p>
                      <a:r>
                        <a:rPr lang="en-US" dirty="0" smtClean="0"/>
                        <a:t>EU Regulation (art.</a:t>
                      </a:r>
                      <a:r>
                        <a:rPr lang="en-US" baseline="0" dirty="0" smtClean="0"/>
                        <a:t> 5)</a:t>
                      </a:r>
                      <a:endParaRPr lang="en-US" dirty="0"/>
                    </a:p>
                  </a:txBody>
                  <a:tcPr/>
                </a:tc>
                <a:tc>
                  <a:txBody>
                    <a:bodyPr/>
                    <a:lstStyle/>
                    <a:p>
                      <a:pPr algn="just"/>
                      <a:r>
                        <a:rPr lang="en-US" dirty="0" smtClean="0"/>
                        <a:t>IESBA Code of Ethics (PIEs)</a:t>
                      </a:r>
                      <a:endParaRPr lang="en-US" dirty="0"/>
                    </a:p>
                  </a:txBody>
                  <a:tcPr/>
                </a:tc>
              </a:tr>
              <a:tr h="2802592">
                <a:tc>
                  <a:txBody>
                    <a:bodyPr/>
                    <a:lstStyle/>
                    <a:p>
                      <a:r>
                        <a:rPr lang="en-US" sz="1600" b="0" i="0" u="none" strike="noStrike" kern="1200" baseline="0" dirty="0" smtClean="0">
                          <a:solidFill>
                            <a:schemeClr val="dk1"/>
                          </a:solidFill>
                          <a:latin typeface="+mn-lt"/>
                          <a:ea typeface="+mn-ea"/>
                          <a:cs typeface="+mn-cs"/>
                        </a:rPr>
                        <a:t>Services linked to the financing, capital structure and allocation, and investment strategy of the audited entity, except providing assurance services in relation to the financial statements, such as the issuing of comfort letters in connection with</a:t>
                      </a:r>
                    </a:p>
                    <a:p>
                      <a:r>
                        <a:rPr lang="en-US" sz="1600" b="0" i="0" u="none" strike="noStrike" kern="1200" baseline="0" dirty="0" smtClean="0">
                          <a:solidFill>
                            <a:schemeClr val="dk1"/>
                          </a:solidFill>
                          <a:latin typeface="+mn-lt"/>
                          <a:ea typeface="+mn-ea"/>
                          <a:cs typeface="+mn-cs"/>
                        </a:rPr>
                        <a:t>prospectuses issued by the audited entity</a:t>
                      </a:r>
                    </a:p>
                    <a:p>
                      <a:endParaRPr lang="en-US" sz="1600" b="0" i="0" u="none" strike="noStrike" kern="1200" baseline="0" dirty="0" smtClean="0">
                        <a:solidFill>
                          <a:schemeClr val="dk1"/>
                        </a:solidFill>
                        <a:latin typeface="+mn-lt"/>
                        <a:ea typeface="+mn-ea"/>
                        <a:cs typeface="+mn-cs"/>
                      </a:endParaRPr>
                    </a:p>
                    <a:p>
                      <a:r>
                        <a:rPr lang="en-US" sz="1600" b="0" i="0" u="none" strike="noStrike" kern="1200" baseline="0" dirty="0" smtClean="0">
                          <a:solidFill>
                            <a:schemeClr val="dk1"/>
                          </a:solidFill>
                          <a:latin typeface="+mn-lt"/>
                          <a:ea typeface="+mn-ea"/>
                          <a:cs typeface="+mn-cs"/>
                        </a:rPr>
                        <a:t>Promoting, dealing in, or underwriting shares in the audited entity</a:t>
                      </a:r>
                      <a:endParaRPr lang="en-US" sz="1600" b="0" i="0" u="none" strike="noStrike" kern="1200" baseline="0" dirty="0">
                        <a:solidFill>
                          <a:schemeClr val="dk1"/>
                        </a:solidFill>
                        <a:latin typeface="+mn-lt"/>
                        <a:ea typeface="+mn-ea"/>
                        <a:cs typeface="+mn-cs"/>
                      </a:endParaRPr>
                    </a:p>
                  </a:txBody>
                  <a:tcPr/>
                </a:tc>
                <a:tc>
                  <a:txBody>
                    <a:bodyPr/>
                    <a:lstStyle/>
                    <a:p>
                      <a:r>
                        <a:rPr lang="en-US" sz="1200" b="1" i="0" u="none" strike="noStrike" kern="1200" baseline="0" dirty="0" smtClean="0">
                          <a:solidFill>
                            <a:schemeClr val="dk1"/>
                          </a:solidFill>
                          <a:latin typeface="+mn-lt"/>
                          <a:ea typeface="+mn-ea"/>
                          <a:cs typeface="+mn-cs"/>
                        </a:rPr>
                        <a:t>Corporate Finance Services</a:t>
                      </a:r>
                    </a:p>
                    <a:p>
                      <a:r>
                        <a:rPr lang="en-US" sz="1000" b="0" i="0" u="none" strike="noStrike" kern="1200" baseline="0" dirty="0" smtClean="0">
                          <a:solidFill>
                            <a:schemeClr val="dk1"/>
                          </a:solidFill>
                          <a:latin typeface="+mn-lt"/>
                          <a:ea typeface="+mn-ea"/>
                          <a:cs typeface="+mn-cs"/>
                        </a:rPr>
                        <a:t>Include assisting an audit client in developing corporate strategies, identifying possible targets for the audit client to acquire, advising on disposal transactions, assisting finance raising transactions, or providing structuring advice.</a:t>
                      </a:r>
                    </a:p>
                    <a:p>
                      <a:endParaRPr lang="en-US" sz="1000" b="0" i="0" u="none" strike="noStrike" kern="1200" baseline="0" dirty="0" smtClean="0">
                        <a:solidFill>
                          <a:schemeClr val="dk1"/>
                        </a:solidFill>
                        <a:latin typeface="+mn-lt"/>
                        <a:ea typeface="+mn-ea"/>
                        <a:cs typeface="+mn-cs"/>
                      </a:endParaRPr>
                    </a:p>
                    <a:p>
                      <a:r>
                        <a:rPr lang="en-US" sz="1000" b="0" i="0" u="none" strike="noStrike" kern="1200" baseline="0" dirty="0" smtClean="0">
                          <a:solidFill>
                            <a:schemeClr val="dk1"/>
                          </a:solidFill>
                          <a:latin typeface="+mn-lt"/>
                          <a:ea typeface="+mn-ea"/>
                          <a:cs typeface="+mn-cs"/>
                        </a:rPr>
                        <a:t>Prohibited where corporate finance advice depends on a particular accounting treatment or presentation in the financial statements and:</a:t>
                      </a:r>
                    </a:p>
                    <a:p>
                      <a:r>
                        <a:rPr lang="en-US" sz="1000" b="0" i="0" u="none" strike="noStrike" kern="1200" baseline="0" dirty="0" smtClean="0">
                          <a:solidFill>
                            <a:schemeClr val="dk1"/>
                          </a:solidFill>
                          <a:latin typeface="+mn-lt"/>
                          <a:ea typeface="+mn-ea"/>
                          <a:cs typeface="+mn-cs"/>
                        </a:rPr>
                        <a:t>• The audit team has reasonable doubt as to the appropriateness of the related accounting treatment or presentation under the relevant financial reporting framework; and</a:t>
                      </a:r>
                    </a:p>
                    <a:p>
                      <a:r>
                        <a:rPr lang="en-US" sz="1000" b="0" i="0" u="none" strike="noStrike" kern="1200" baseline="0" dirty="0" smtClean="0">
                          <a:solidFill>
                            <a:schemeClr val="dk1"/>
                          </a:solidFill>
                          <a:latin typeface="+mn-lt"/>
                          <a:ea typeface="+mn-ea"/>
                          <a:cs typeface="+mn-cs"/>
                        </a:rPr>
                        <a:t>• The outcome or consequences of the corporate finance advice will have a material effect on the financial statements on which the firm will express an opinion</a:t>
                      </a:r>
                    </a:p>
                    <a:p>
                      <a:endParaRPr lang="en-US" sz="1000" b="0" i="0" u="none" strike="noStrike" kern="1200" baseline="0" dirty="0" smtClean="0">
                        <a:solidFill>
                          <a:schemeClr val="dk1"/>
                        </a:solidFill>
                        <a:latin typeface="+mn-lt"/>
                        <a:ea typeface="+mn-ea"/>
                        <a:cs typeface="+mn-cs"/>
                      </a:endParaRPr>
                    </a:p>
                    <a:p>
                      <a:r>
                        <a:rPr lang="en-US" sz="1000" b="0" i="0" u="none" strike="noStrike" kern="1200" baseline="0" dirty="0" smtClean="0">
                          <a:solidFill>
                            <a:schemeClr val="dk1"/>
                          </a:solidFill>
                          <a:latin typeface="+mn-lt"/>
                          <a:ea typeface="+mn-ea"/>
                          <a:cs typeface="+mn-cs"/>
                        </a:rPr>
                        <a:t>Prohibited where services involve promoting, dealing in, or underwriting an audit client’s Shares</a:t>
                      </a:r>
                      <a:endParaRPr lang="en-US" sz="1000" b="0" i="0" u="none" strike="noStrike" kern="1200" baseline="0" dirty="0">
                        <a:solidFill>
                          <a:schemeClr val="dk1"/>
                        </a:solidFill>
                        <a:latin typeface="+mn-lt"/>
                        <a:ea typeface="+mn-ea"/>
                        <a:cs typeface="+mn-cs"/>
                      </a:endParaRPr>
                    </a:p>
                  </a:txBody>
                  <a:tcPr/>
                </a:tc>
              </a:tr>
            </a:tbl>
          </a:graphicData>
        </a:graphic>
      </p:graphicFrame>
    </p:spTree>
    <p:extLst>
      <p:ext uri="{BB962C8B-B14F-4D97-AF65-F5344CB8AC3E}">
        <p14:creationId xmlns:p14="http://schemas.microsoft.com/office/powerpoint/2010/main" val="316695216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6" name="Rectangle 2"/>
          <p:cNvSpPr>
            <a:spLocks noGrp="1"/>
          </p:cNvSpPr>
          <p:nvPr>
            <p:ph type="title"/>
          </p:nvPr>
        </p:nvSpPr>
        <p:spPr/>
        <p:txBody>
          <a:bodyPr/>
          <a:lstStyle/>
          <a:p>
            <a:r>
              <a:rPr lang="en-US" dirty="0" smtClean="0"/>
              <a:t>List of Prohibited Non-Audit Services</a:t>
            </a: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3453317649"/>
              </p:ext>
            </p:extLst>
          </p:nvPr>
        </p:nvGraphicFramePr>
        <p:xfrm>
          <a:off x="381000" y="1275606"/>
          <a:ext cx="8299648" cy="3240360"/>
        </p:xfrm>
        <a:graphic>
          <a:graphicData uri="http://schemas.openxmlformats.org/drawingml/2006/table">
            <a:tbl>
              <a:tblPr firstRow="1" bandRow="1">
                <a:tableStyleId>{5C22544A-7EE6-4342-B048-85BDC9FD1C3A}</a:tableStyleId>
              </a:tblPr>
              <a:tblGrid>
                <a:gridCol w="4149824"/>
                <a:gridCol w="4149824"/>
              </a:tblGrid>
              <a:tr h="360040">
                <a:tc>
                  <a:txBody>
                    <a:bodyPr/>
                    <a:lstStyle/>
                    <a:p>
                      <a:r>
                        <a:rPr lang="en-US" dirty="0" smtClean="0"/>
                        <a:t>EU Regulation (art.</a:t>
                      </a:r>
                      <a:r>
                        <a:rPr lang="en-US" baseline="0" dirty="0" smtClean="0"/>
                        <a:t> 5)</a:t>
                      </a:r>
                      <a:endParaRPr lang="en-US" dirty="0"/>
                    </a:p>
                  </a:txBody>
                  <a:tcPr/>
                </a:tc>
                <a:tc>
                  <a:txBody>
                    <a:bodyPr/>
                    <a:lstStyle/>
                    <a:p>
                      <a:pPr algn="just"/>
                      <a:r>
                        <a:rPr lang="en-US" dirty="0" smtClean="0"/>
                        <a:t>IESBA Code of Ethics (PIEs)</a:t>
                      </a:r>
                      <a:endParaRPr lang="en-US" dirty="0"/>
                    </a:p>
                  </a:txBody>
                  <a:tcPr/>
                </a:tc>
              </a:tr>
              <a:tr h="2874600">
                <a:tc>
                  <a:txBody>
                    <a:bodyPr/>
                    <a:lstStyle/>
                    <a:p>
                      <a:r>
                        <a:rPr lang="en-US" sz="1600" b="0" i="0" u="none" strike="noStrike" kern="1200" baseline="0" dirty="0" smtClean="0">
                          <a:solidFill>
                            <a:schemeClr val="dk1"/>
                          </a:solidFill>
                          <a:latin typeface="+mn-lt"/>
                          <a:ea typeface="+mn-ea"/>
                          <a:cs typeface="+mn-cs"/>
                        </a:rPr>
                        <a:t>Human resources services, with respect to:</a:t>
                      </a:r>
                    </a:p>
                    <a:p>
                      <a:pPr marL="285750" indent="-285750">
                        <a:buFont typeface="Arial" panose="020B0604020202020204" pitchFamily="34" charset="0"/>
                        <a:buChar char="•"/>
                      </a:pPr>
                      <a:r>
                        <a:rPr lang="en-US" sz="1400" b="0" i="0" u="none" strike="noStrike" kern="1200" baseline="0" dirty="0" smtClean="0">
                          <a:solidFill>
                            <a:schemeClr val="dk1"/>
                          </a:solidFill>
                          <a:latin typeface="+mn-lt"/>
                          <a:ea typeface="+mn-ea"/>
                          <a:cs typeface="+mn-cs"/>
                        </a:rPr>
                        <a:t>Management in a position to exert significant influence over the preparation of the accounting records or financial statements which are the subject of the statutory audit, where such services involve:</a:t>
                      </a:r>
                    </a:p>
                    <a:p>
                      <a:pPr marL="742950" lvl="1" indent="-285750">
                        <a:buFont typeface="Arial" panose="020B0604020202020204" pitchFamily="34" charset="0"/>
                        <a:buChar char="˗"/>
                      </a:pPr>
                      <a:r>
                        <a:rPr lang="en-US" sz="1400" b="0" i="0" u="none" strike="noStrike" kern="1200" baseline="0" dirty="0" smtClean="0">
                          <a:solidFill>
                            <a:schemeClr val="dk1"/>
                          </a:solidFill>
                          <a:latin typeface="+mn-lt"/>
                          <a:ea typeface="+mn-ea"/>
                          <a:cs typeface="+mn-cs"/>
                        </a:rPr>
                        <a:t>Searching for or seeking out candidates for such positions; or</a:t>
                      </a:r>
                    </a:p>
                    <a:p>
                      <a:pPr marL="742950" lvl="1" indent="-285750">
                        <a:buFont typeface="Arial" panose="020B0604020202020204" pitchFamily="34" charset="0"/>
                        <a:buChar char="˗"/>
                      </a:pPr>
                      <a:r>
                        <a:rPr lang="en-US" sz="1400" b="0" i="0" u="none" strike="noStrike" kern="1200" baseline="0" dirty="0" smtClean="0">
                          <a:solidFill>
                            <a:schemeClr val="dk1"/>
                          </a:solidFill>
                          <a:latin typeface="+mn-lt"/>
                          <a:ea typeface="+mn-ea"/>
                          <a:cs typeface="+mn-cs"/>
                        </a:rPr>
                        <a:t>Undertaking reference checks of candidates for such positions;</a:t>
                      </a:r>
                    </a:p>
                    <a:p>
                      <a:pPr marL="285750" indent="-285750">
                        <a:buFont typeface="Arial" panose="020B0604020202020204" pitchFamily="34" charset="0"/>
                        <a:buChar char="•"/>
                      </a:pPr>
                      <a:r>
                        <a:rPr lang="en-US" sz="1400" b="0" i="0" u="none" strike="noStrike" kern="1200" baseline="0" dirty="0" smtClean="0">
                          <a:solidFill>
                            <a:schemeClr val="dk1"/>
                          </a:solidFill>
                          <a:latin typeface="+mn-lt"/>
                          <a:ea typeface="+mn-ea"/>
                          <a:cs typeface="+mn-cs"/>
                        </a:rPr>
                        <a:t>Structuring the </a:t>
                      </a:r>
                      <a:r>
                        <a:rPr lang="en-US" sz="1400" b="0" i="0" u="none" strike="noStrike" kern="1200" baseline="0" dirty="0" err="1" smtClean="0">
                          <a:solidFill>
                            <a:schemeClr val="dk1"/>
                          </a:solidFill>
                          <a:latin typeface="+mn-lt"/>
                          <a:ea typeface="+mn-ea"/>
                          <a:cs typeface="+mn-cs"/>
                        </a:rPr>
                        <a:t>organisation</a:t>
                      </a:r>
                      <a:r>
                        <a:rPr lang="en-US" sz="1400" b="0" i="0" u="none" strike="noStrike" kern="1200" baseline="0" dirty="0" smtClean="0">
                          <a:solidFill>
                            <a:schemeClr val="dk1"/>
                          </a:solidFill>
                          <a:latin typeface="+mn-lt"/>
                          <a:ea typeface="+mn-ea"/>
                          <a:cs typeface="+mn-cs"/>
                        </a:rPr>
                        <a:t> design; and</a:t>
                      </a:r>
                    </a:p>
                    <a:p>
                      <a:pPr marL="285750" indent="-285750">
                        <a:buFont typeface="Arial" panose="020B0604020202020204" pitchFamily="34" charset="0"/>
                        <a:buChar char="•"/>
                      </a:pPr>
                      <a:r>
                        <a:rPr lang="en-US" sz="1400" b="0" i="0" u="none" strike="noStrike" kern="1200" baseline="0" dirty="0" smtClean="0">
                          <a:solidFill>
                            <a:schemeClr val="dk1"/>
                          </a:solidFill>
                          <a:latin typeface="+mn-lt"/>
                          <a:ea typeface="+mn-ea"/>
                          <a:cs typeface="+mn-cs"/>
                        </a:rPr>
                        <a:t>Cost control</a:t>
                      </a:r>
                      <a:endParaRPr lang="en-US" sz="1400" b="0" i="0" u="none" strike="noStrike" kern="1200" baseline="0" dirty="0">
                        <a:solidFill>
                          <a:schemeClr val="dk1"/>
                        </a:solidFill>
                        <a:latin typeface="+mn-lt"/>
                        <a:ea typeface="+mn-ea"/>
                        <a:cs typeface="+mn-cs"/>
                      </a:endParaRPr>
                    </a:p>
                  </a:txBody>
                  <a:tcPr/>
                </a:tc>
                <a:tc>
                  <a:txBody>
                    <a:bodyPr/>
                    <a:lstStyle/>
                    <a:p>
                      <a:r>
                        <a:rPr lang="en-US" sz="1400" b="1" i="0" u="none" strike="noStrike" kern="1200" baseline="0" dirty="0" smtClean="0">
                          <a:solidFill>
                            <a:schemeClr val="dk1"/>
                          </a:solidFill>
                          <a:latin typeface="+mn-lt"/>
                          <a:ea typeface="+mn-ea"/>
                          <a:cs typeface="+mn-cs"/>
                        </a:rPr>
                        <a:t>Recruiting Services</a:t>
                      </a:r>
                    </a:p>
                    <a:p>
                      <a:r>
                        <a:rPr lang="en-US" sz="1200" b="0" i="0" u="none" strike="noStrike" kern="1200" baseline="0" dirty="0" smtClean="0">
                          <a:solidFill>
                            <a:schemeClr val="dk1"/>
                          </a:solidFill>
                          <a:latin typeface="+mn-lt"/>
                          <a:ea typeface="+mn-ea"/>
                          <a:cs typeface="+mn-cs"/>
                        </a:rPr>
                        <a:t>Prohibited where the statutory auditor or audit firm would assume management responsibilities, including acting as a negotiator on the client’s behalf, and where the hiring decisions would not be left to the client</a:t>
                      </a:r>
                    </a:p>
                    <a:p>
                      <a:endParaRPr lang="en-US" sz="1200" b="0" i="0" u="none" strike="noStrike" kern="1200" baseline="0" dirty="0" smtClean="0">
                        <a:solidFill>
                          <a:schemeClr val="dk1"/>
                        </a:solidFill>
                        <a:latin typeface="+mn-lt"/>
                        <a:ea typeface="+mn-ea"/>
                        <a:cs typeface="+mn-cs"/>
                      </a:endParaRPr>
                    </a:p>
                    <a:p>
                      <a:r>
                        <a:rPr lang="en-US" sz="1200" b="0" i="0" u="none" strike="noStrike" kern="1200" baseline="0" dirty="0" smtClean="0">
                          <a:solidFill>
                            <a:schemeClr val="dk1"/>
                          </a:solidFill>
                          <a:latin typeface="+mn-lt"/>
                          <a:ea typeface="+mn-ea"/>
                          <a:cs typeface="+mn-cs"/>
                        </a:rPr>
                        <a:t>Prohibited with respect to a director or officer of the entity or senior management in a position to exert significant influence over the preparation of the client’s accounting records or the financial statements on which the firm will express an opinion:</a:t>
                      </a:r>
                    </a:p>
                    <a:p>
                      <a:pPr marL="171450" indent="-171450">
                        <a:buFont typeface="Arial" panose="020B0604020202020204" pitchFamily="34" charset="0"/>
                        <a:buChar char="•"/>
                      </a:pPr>
                      <a:r>
                        <a:rPr lang="en-US" sz="1200" b="0" i="0" u="none" strike="noStrike" kern="1200" baseline="0" dirty="0" smtClean="0">
                          <a:solidFill>
                            <a:schemeClr val="dk1"/>
                          </a:solidFill>
                          <a:latin typeface="+mn-lt"/>
                          <a:ea typeface="+mn-ea"/>
                          <a:cs typeface="+mn-cs"/>
                        </a:rPr>
                        <a:t>Searching for or seeking out candidates for such positions; and</a:t>
                      </a:r>
                    </a:p>
                    <a:p>
                      <a:pPr marL="171450" indent="-171450">
                        <a:buFont typeface="Arial" panose="020B0604020202020204" pitchFamily="34" charset="0"/>
                        <a:buChar char="•"/>
                      </a:pPr>
                      <a:r>
                        <a:rPr lang="en-US" sz="1200" b="0" i="0" u="none" strike="noStrike" kern="1200" baseline="0" dirty="0" smtClean="0">
                          <a:solidFill>
                            <a:schemeClr val="dk1"/>
                          </a:solidFill>
                          <a:latin typeface="+mn-lt"/>
                          <a:ea typeface="+mn-ea"/>
                          <a:cs typeface="+mn-cs"/>
                        </a:rPr>
                        <a:t>Undertaking reference checks of prospective candidates for such positions</a:t>
                      </a:r>
                      <a:endParaRPr lang="en-US" sz="1200" b="0" i="0" u="none" strike="noStrike" kern="1200" baseline="0" dirty="0">
                        <a:solidFill>
                          <a:schemeClr val="dk1"/>
                        </a:solidFill>
                        <a:latin typeface="+mn-lt"/>
                        <a:ea typeface="+mn-ea"/>
                        <a:cs typeface="+mn-cs"/>
                      </a:endParaRPr>
                    </a:p>
                  </a:txBody>
                  <a:tcPr/>
                </a:tc>
              </a:tr>
            </a:tbl>
          </a:graphicData>
        </a:graphic>
      </p:graphicFrame>
    </p:spTree>
    <p:extLst>
      <p:ext uri="{BB962C8B-B14F-4D97-AF65-F5344CB8AC3E}">
        <p14:creationId xmlns:p14="http://schemas.microsoft.com/office/powerpoint/2010/main" val="73578807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52961" name="Rectangle 1" hidden="1"/>
          <p:cNvGraphicFramePr>
            <a:graphicFrameLocks/>
          </p:cNvGraphicFramePr>
          <p:nvPr>
            <p:custDataLst>
              <p:tags r:id="rId2"/>
            </p:custDataLst>
          </p:nvPr>
        </p:nvGraphicFramePr>
        <p:xfrm>
          <a:off x="1243858" y="5"/>
          <a:ext cx="106316" cy="119062"/>
        </p:xfrm>
        <a:graphic>
          <a:graphicData uri="http://schemas.openxmlformats.org/presentationml/2006/ole">
            <mc:AlternateContent xmlns:mc="http://schemas.openxmlformats.org/markup-compatibility/2006">
              <mc:Choice xmlns:v="urn:schemas-microsoft-com:vml" Requires="v">
                <p:oleObj spid="_x0000_s13419" name="think-cell Slide" r:id="rId6" imgW="0" imgH="0" progId="">
                  <p:embed/>
                </p:oleObj>
              </mc:Choice>
              <mc:Fallback>
                <p:oleObj name="think-cell Slide" r:id="rId6" imgW="0" imgH="0" progId="">
                  <p:embed/>
                  <p:pic>
                    <p:nvPicPr>
                      <p:cNvPr id="0" name=""/>
                      <p:cNvPicPr>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1243858" y="5"/>
                        <a:ext cx="106316" cy="11906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 name="Content Placeholder 3"/>
          <p:cNvGraphicFramePr>
            <a:graphicFrameLocks noGrp="1"/>
          </p:cNvGraphicFramePr>
          <p:nvPr>
            <p:ph idx="1"/>
            <p:extLst>
              <p:ext uri="{D42A27DB-BD31-4B8C-83A1-F6EECF244321}">
                <p14:modId xmlns:p14="http://schemas.microsoft.com/office/powerpoint/2010/main" val="1150676878"/>
              </p:ext>
            </p:extLst>
          </p:nvPr>
        </p:nvGraphicFramePr>
        <p:xfrm>
          <a:off x="381000" y="1275606"/>
          <a:ext cx="8458176" cy="3301524"/>
        </p:xfrm>
        <a:graphic>
          <a:graphicData uri="http://schemas.openxmlformats.org/drawingml/2006/table">
            <a:tbl>
              <a:tblPr firstRow="1" bandRow="1">
                <a:tableStyleId>{5C22544A-7EE6-4342-B048-85BDC9FD1C3A}</a:tableStyleId>
              </a:tblPr>
              <a:tblGrid>
                <a:gridCol w="8458176"/>
              </a:tblGrid>
              <a:tr h="415506">
                <a:tc>
                  <a:txBody>
                    <a:bodyPr/>
                    <a:lstStyle/>
                    <a:p>
                      <a:pPr algn="ctr"/>
                      <a:r>
                        <a:rPr lang="en-US" sz="1300" dirty="0" smtClean="0"/>
                        <a:t>Restrictions on non-audit</a:t>
                      </a:r>
                      <a:r>
                        <a:rPr lang="en-US" sz="1300" baseline="0" dirty="0" smtClean="0"/>
                        <a:t> </a:t>
                      </a:r>
                      <a:r>
                        <a:rPr lang="en-US" sz="1300" dirty="0" smtClean="0"/>
                        <a:t>services</a:t>
                      </a:r>
                      <a:endParaRPr lang="en-US" sz="1300" dirty="0"/>
                    </a:p>
                  </a:txBody>
                  <a:tcPr marL="84406" marR="84406" marT="60512" marB="60512"/>
                </a:tc>
              </a:tr>
              <a:tr h="373020">
                <a:tc>
                  <a:txBody>
                    <a:bodyPr/>
                    <a:lstStyle/>
                    <a:p>
                      <a:pPr marL="194427" marR="0" lvl="1" indent="-194427" algn="l" defTabSz="1018110" rtl="0" eaLnBrk="1" fontAlgn="base" latinLnBrk="0" hangingPunct="1">
                        <a:lnSpc>
                          <a:spcPct val="100000"/>
                        </a:lnSpc>
                        <a:spcBef>
                          <a:spcPts val="0"/>
                        </a:spcBef>
                        <a:spcAft>
                          <a:spcPts val="600"/>
                        </a:spcAft>
                        <a:buClrTx/>
                        <a:buSzTx/>
                        <a:buFont typeface="Arial" pitchFamily="34" charset="0"/>
                        <a:buChar char="•"/>
                        <a:tabLst/>
                        <a:defRPr/>
                      </a:pPr>
                      <a:r>
                        <a:rPr lang="en-US" sz="1100" dirty="0" smtClean="0"/>
                        <a:t>Other NAS permitted to be provided to the audited</a:t>
                      </a:r>
                      <a:r>
                        <a:rPr lang="en-US" sz="1100" baseline="0" dirty="0" smtClean="0"/>
                        <a:t> PIE subject to audit committee approval (and application general principles of independence)</a:t>
                      </a:r>
                      <a:endParaRPr lang="en-US" sz="1100" dirty="0"/>
                    </a:p>
                  </a:txBody>
                  <a:tcPr marL="84406" marR="84406" marT="30256" marB="30256"/>
                </a:tc>
              </a:tr>
              <a:tr h="298648">
                <a:tc>
                  <a:txBody>
                    <a:bodyPr/>
                    <a:lstStyle/>
                    <a:p>
                      <a:pPr marL="194427" marR="0" lvl="1" indent="-194427" algn="l" defTabSz="1018110" rtl="0" eaLnBrk="1" fontAlgn="base" latinLnBrk="0" hangingPunct="1">
                        <a:lnSpc>
                          <a:spcPct val="100000"/>
                        </a:lnSpc>
                        <a:spcBef>
                          <a:spcPts val="0"/>
                        </a:spcBef>
                        <a:spcAft>
                          <a:spcPts val="600"/>
                        </a:spcAft>
                        <a:buClrTx/>
                        <a:buSzTx/>
                        <a:buFont typeface="Arial" pitchFamily="34" charset="0"/>
                        <a:buChar char="•"/>
                        <a:tabLst/>
                        <a:defRPr/>
                      </a:pPr>
                      <a:r>
                        <a:rPr kumimoji="0" lang="en-US" sz="1100" u="none" strike="noStrike" kern="1200" cap="none" spc="0" normalizeH="0" baseline="0" noProof="0" dirty="0" smtClean="0">
                          <a:ln>
                            <a:noFill/>
                          </a:ln>
                          <a:effectLst/>
                          <a:uLnTx/>
                          <a:uFillTx/>
                        </a:rPr>
                        <a:t>Member States may prohibit additional non-audit services and establish stricter rules for NAS which are not prohibited</a:t>
                      </a:r>
                      <a:endParaRPr lang="en-US" sz="1100" dirty="0"/>
                    </a:p>
                  </a:txBody>
                  <a:tcPr marL="84406" marR="84406" marT="30256" marB="30256"/>
                </a:tc>
              </a:tr>
              <a:tr h="542920">
                <a:tc>
                  <a:txBody>
                    <a:bodyPr/>
                    <a:lstStyle/>
                    <a:p>
                      <a:pPr marL="194427" marR="0" lvl="1" indent="-194427" algn="l" defTabSz="1018110" rtl="0" eaLnBrk="1" fontAlgn="base" latinLnBrk="0" hangingPunct="1">
                        <a:lnSpc>
                          <a:spcPct val="100000"/>
                        </a:lnSpc>
                        <a:spcBef>
                          <a:spcPts val="0"/>
                        </a:spcBef>
                        <a:spcAft>
                          <a:spcPts val="600"/>
                        </a:spcAft>
                        <a:buClrTx/>
                        <a:buSzTx/>
                        <a:buFont typeface="Arial" pitchFamily="34" charset="0"/>
                        <a:buChar char="•"/>
                        <a:tabLst/>
                        <a:defRPr/>
                      </a:pPr>
                      <a:r>
                        <a:rPr kumimoji="0" lang="en-US" sz="1100" u="none" strike="noStrike" kern="1200" cap="none" spc="0" normalizeH="0" baseline="0" noProof="0" dirty="0" smtClean="0">
                          <a:ln>
                            <a:noFill/>
                          </a:ln>
                          <a:effectLst/>
                          <a:uLnTx/>
                          <a:uFillTx/>
                        </a:rPr>
                        <a:t>Member States may adopt legislation allowing valuation services and certain tax services (= preparation tax forms; identification subsidies and tax incentives; support re tax inspections; calculation of direct and indirect tax and deferred tax and tax advice) providing that these services have no direct effect, or have an immaterial effect, on the audited financial statements</a:t>
                      </a:r>
                      <a:endParaRPr kumimoji="0" lang="en-US" sz="1100" b="0" i="0" u="none" strike="noStrike" kern="1200" cap="none" spc="0" normalizeH="0" baseline="0" noProof="0" dirty="0" smtClean="0">
                        <a:ln>
                          <a:noFill/>
                        </a:ln>
                        <a:solidFill>
                          <a:srgbClr val="002776"/>
                        </a:solidFill>
                        <a:effectLst/>
                        <a:uLnTx/>
                        <a:uFillTx/>
                        <a:latin typeface="+mn-lt"/>
                        <a:cs typeface="Arial" pitchFamily="34" charset="0"/>
                      </a:endParaRPr>
                    </a:p>
                  </a:txBody>
                  <a:tcPr marL="84406" marR="84406" marT="30256" marB="30256"/>
                </a:tc>
              </a:tr>
              <a:tr h="882246">
                <a:tc>
                  <a:txBody>
                    <a:bodyPr/>
                    <a:lstStyle/>
                    <a:p>
                      <a:pPr marL="194427" marR="0" lvl="1" indent="-194427" algn="l" defTabSz="1018110" rtl="0" eaLnBrk="1" fontAlgn="base" latinLnBrk="0" hangingPunct="1">
                        <a:lnSpc>
                          <a:spcPct val="100000"/>
                        </a:lnSpc>
                        <a:spcBef>
                          <a:spcPts val="0"/>
                        </a:spcBef>
                        <a:spcAft>
                          <a:spcPts val="600"/>
                        </a:spcAft>
                        <a:buClrTx/>
                        <a:buSzTx/>
                        <a:buFont typeface="Arial" pitchFamily="34" charset="0"/>
                        <a:buChar char="•"/>
                        <a:tabLst/>
                        <a:defRPr/>
                      </a:pPr>
                      <a:r>
                        <a:rPr kumimoji="0" lang="en-US" sz="1100" u="none" strike="noStrike" kern="1200" cap="none" spc="0" normalizeH="0" baseline="0" noProof="0" dirty="0" smtClean="0">
                          <a:ln>
                            <a:noFill/>
                          </a:ln>
                          <a:effectLst/>
                          <a:uLnTx/>
                          <a:uFillTx/>
                        </a:rPr>
                        <a:t>Fees for permissible NAS provided by the statutory auditor or the audit firm to the audited entity, its parent undertaking or its controlled undertakings for three consecutive financial years not to exceed 70%  of the average fees paid in the last three consecutive financial years for statutory audits of the PIE and, where applicable, its parent or controlled undertakings, and of the group consolidated financial statements. Services required by EU or national legislation are excluded. Competent authorities may exempt audit firm from cap “on an exceptional basis” for maximum of two financial years </a:t>
                      </a:r>
                      <a:endParaRPr kumimoji="0" lang="en-US" sz="1200" b="0" i="0" u="none" strike="noStrike" kern="1200" cap="none" spc="0" normalizeH="0" baseline="0" noProof="0" dirty="0" smtClean="0">
                        <a:ln>
                          <a:noFill/>
                        </a:ln>
                        <a:solidFill>
                          <a:srgbClr val="002776"/>
                        </a:solidFill>
                        <a:effectLst/>
                        <a:uLnTx/>
                        <a:uFillTx/>
                        <a:latin typeface="+mn-lt"/>
                        <a:cs typeface="Arial" pitchFamily="34" charset="0"/>
                      </a:endParaRPr>
                    </a:p>
                  </a:txBody>
                  <a:tcPr marL="84406" marR="84406" marT="30256" marB="30256"/>
                </a:tc>
              </a:tr>
              <a:tr h="729434">
                <a:tc>
                  <a:txBody>
                    <a:bodyPr/>
                    <a:lstStyle/>
                    <a:p>
                      <a:pPr marL="194427" marR="0" lvl="1" indent="-194427" algn="l" defTabSz="1018110" rtl="0" eaLnBrk="1" fontAlgn="base" latinLnBrk="0" hangingPunct="1">
                        <a:lnSpc>
                          <a:spcPct val="100000"/>
                        </a:lnSpc>
                        <a:spcBef>
                          <a:spcPts val="0"/>
                        </a:spcBef>
                        <a:spcAft>
                          <a:spcPts val="600"/>
                        </a:spcAft>
                        <a:buClrTx/>
                        <a:buSzTx/>
                        <a:buFont typeface="Arial" pitchFamily="34" charset="0"/>
                        <a:buChar char="•"/>
                        <a:tabLst/>
                        <a:defRPr/>
                      </a:pPr>
                      <a:r>
                        <a:rPr kumimoji="0" lang="en-US" sz="1100" u="none" strike="noStrike" kern="1200" cap="none" spc="0" normalizeH="0" baseline="0" noProof="0" dirty="0" smtClean="0">
                          <a:ln>
                            <a:noFill/>
                          </a:ln>
                          <a:effectLst/>
                          <a:uLnTx/>
                          <a:uFillTx/>
                        </a:rPr>
                        <a:t>Cooling-in period for the design and implementation of internal control or risk management procedures related to the preparation and/or control of financial information or financial information technology systems applies during the fiscal year prior to the period covered by the audited financial statements</a:t>
                      </a:r>
                      <a:endParaRPr kumimoji="0" lang="en-US" sz="1100" b="0" i="0" u="none" strike="noStrike" kern="1200" cap="none" spc="0" normalizeH="0" baseline="0" noProof="0" dirty="0" smtClean="0">
                        <a:ln>
                          <a:noFill/>
                        </a:ln>
                        <a:solidFill>
                          <a:srgbClr val="002776"/>
                        </a:solidFill>
                        <a:effectLst/>
                        <a:uLnTx/>
                        <a:uFillTx/>
                        <a:latin typeface="+mn-lt"/>
                        <a:cs typeface="Arial" pitchFamily="34" charset="0"/>
                      </a:endParaRPr>
                    </a:p>
                  </a:txBody>
                  <a:tcPr marL="84406" marR="84406" marT="30256" marB="30256"/>
                </a:tc>
              </a:tr>
            </a:tbl>
          </a:graphicData>
        </a:graphic>
      </p:graphicFrame>
      <p:sp>
        <p:nvSpPr>
          <p:cNvPr id="552963" name="Title 2"/>
          <p:cNvSpPr>
            <a:spLocks noGrp="1"/>
          </p:cNvSpPr>
          <p:nvPr>
            <p:ph type="title"/>
            <p:custDataLst>
              <p:tags r:id="rId3"/>
            </p:custDataLst>
          </p:nvPr>
        </p:nvSpPr>
        <p:spPr/>
        <p:txBody>
          <a:bodyPr/>
          <a:lstStyle/>
          <a:p>
            <a:r>
              <a:rPr lang="en-US" dirty="0" smtClean="0"/>
              <a:t>NAS: Restrictions</a:t>
            </a:r>
            <a:endParaRPr lang="en-US" dirty="0"/>
          </a:p>
        </p:txBody>
      </p:sp>
    </p:spTree>
    <p:extLst>
      <p:ext uri="{BB962C8B-B14F-4D97-AF65-F5344CB8AC3E}">
        <p14:creationId xmlns:p14="http://schemas.microsoft.com/office/powerpoint/2010/main" val="110644414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p:cNvSpPr>
            <a:spLocks noGrp="1"/>
          </p:cNvSpPr>
          <p:nvPr>
            <p:ph idx="1"/>
          </p:nvPr>
        </p:nvSpPr>
        <p:spPr/>
        <p:txBody>
          <a:bodyPr/>
          <a:lstStyle/>
          <a:p>
            <a:r>
              <a:rPr lang="en-US" sz="2000" dirty="0" smtClean="0"/>
              <a:t>Threats &amp; safeguards approach, assessment by the statutory auditor</a:t>
            </a:r>
          </a:p>
          <a:p>
            <a:r>
              <a:rPr lang="en-US" sz="2000" dirty="0" smtClean="0"/>
              <a:t>But:</a:t>
            </a:r>
          </a:p>
          <a:p>
            <a:pPr marL="361950" indent="0">
              <a:buNone/>
            </a:pPr>
            <a:r>
              <a:rPr lang="en-US" sz="2000" dirty="0" smtClean="0">
                <a:sym typeface="Symbol" panose="05050102010706020507" pitchFamily="18" charset="2"/>
              </a:rPr>
              <a:t>  deemed to impact independence, no mitigation possible:</a:t>
            </a:r>
          </a:p>
          <a:p>
            <a:pPr lvl="2">
              <a:spcBef>
                <a:spcPts val="600"/>
              </a:spcBef>
              <a:buFont typeface="Arial" panose="020B0604020202020204" pitchFamily="34" charset="0"/>
              <a:buChar char="–"/>
            </a:pPr>
            <a:r>
              <a:rPr lang="en-US" sz="1600" dirty="0" smtClean="0">
                <a:sym typeface="Symbol" panose="05050102010706020507" pitchFamily="18" charset="2"/>
              </a:rPr>
              <a:t>Services that involve playing any part in the management or decision-making process of the audited entity</a:t>
            </a:r>
          </a:p>
          <a:p>
            <a:pPr lvl="2">
              <a:spcBef>
                <a:spcPts val="600"/>
              </a:spcBef>
              <a:buFont typeface="Arial" panose="020B0604020202020204" pitchFamily="34" charset="0"/>
              <a:buChar char="–"/>
            </a:pPr>
            <a:r>
              <a:rPr lang="en-US" sz="1600" dirty="0" smtClean="0">
                <a:sym typeface="Symbol" panose="05050102010706020507" pitchFamily="18" charset="2"/>
              </a:rPr>
              <a:t>Bookkeeping and preparing accounting records and financial statements</a:t>
            </a:r>
          </a:p>
          <a:p>
            <a:pPr lvl="2">
              <a:spcBef>
                <a:spcPts val="600"/>
              </a:spcBef>
              <a:buFont typeface="Arial" panose="020B0604020202020204" pitchFamily="34" charset="0"/>
              <a:buChar char="–"/>
            </a:pPr>
            <a:r>
              <a:rPr lang="en-US" sz="1600" dirty="0" smtClean="0">
                <a:sym typeface="Symbol" panose="05050102010706020507" pitchFamily="18" charset="2"/>
              </a:rPr>
              <a:t>Designing and implementing internal control or risk management procedures related to the preparation and/or control of financial information or financial information technology systems</a:t>
            </a:r>
          </a:p>
          <a:p>
            <a:pPr marL="628650" indent="-266700">
              <a:buNone/>
            </a:pPr>
            <a:r>
              <a:rPr lang="en-US" sz="2000" dirty="0" smtClean="0">
                <a:sym typeface="Symbol" panose="05050102010706020507" pitchFamily="18" charset="2"/>
              </a:rPr>
              <a:t>  all other services on NAS list: </a:t>
            </a:r>
            <a:r>
              <a:rPr lang="en-US" sz="2000" dirty="0">
                <a:sym typeface="Symbol" panose="05050102010706020507" pitchFamily="18" charset="2"/>
              </a:rPr>
              <a:t>t</a:t>
            </a:r>
            <a:r>
              <a:rPr lang="en-US" sz="2000" dirty="0" smtClean="0">
                <a:sym typeface="Symbol" panose="05050102010706020507" pitchFamily="18" charset="2"/>
              </a:rPr>
              <a:t>hreats &amp; safeguards approach</a:t>
            </a:r>
          </a:p>
          <a:p>
            <a:endParaRPr lang="nl-BE" dirty="0"/>
          </a:p>
        </p:txBody>
      </p:sp>
      <p:sp>
        <p:nvSpPr>
          <p:cNvPr id="3" name="Subtitle 2"/>
          <p:cNvSpPr>
            <a:spLocks noGrp="1"/>
          </p:cNvSpPr>
          <p:nvPr>
            <p:ph type="subTitle" idx="10"/>
          </p:nvPr>
        </p:nvSpPr>
        <p:spPr>
          <a:xfrm>
            <a:off x="381000" y="816124"/>
            <a:ext cx="3830960" cy="171450"/>
          </a:xfrm>
        </p:spPr>
        <p:txBody>
          <a:bodyPr/>
          <a:lstStyle/>
          <a:p>
            <a:r>
              <a:rPr lang="en-US" dirty="0" smtClean="0"/>
              <a:t>Special regime for services by network member</a:t>
            </a:r>
            <a:endParaRPr lang="nl-BE" dirty="0"/>
          </a:p>
        </p:txBody>
      </p:sp>
      <p:sp>
        <p:nvSpPr>
          <p:cNvPr id="4" name="Title 3"/>
          <p:cNvSpPr>
            <a:spLocks noGrp="1"/>
          </p:cNvSpPr>
          <p:nvPr>
            <p:ph type="title"/>
          </p:nvPr>
        </p:nvSpPr>
        <p:spPr/>
        <p:txBody>
          <a:bodyPr/>
          <a:lstStyle/>
          <a:p>
            <a:r>
              <a:rPr lang="en-US" dirty="0" smtClean="0"/>
              <a:t>Non-EU Controlled Undertaking of EU PIE</a:t>
            </a:r>
            <a:endParaRPr lang="en-US" dirty="0"/>
          </a:p>
        </p:txBody>
      </p:sp>
    </p:spTree>
    <p:extLst>
      <p:ext uri="{BB962C8B-B14F-4D97-AF65-F5344CB8AC3E}">
        <p14:creationId xmlns:p14="http://schemas.microsoft.com/office/powerpoint/2010/main" val="55951027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NAS: Territorial </a:t>
            </a:r>
            <a:r>
              <a:rPr lang="en-US" dirty="0"/>
              <a:t>S</a:t>
            </a:r>
            <a:r>
              <a:rPr lang="en-US" dirty="0" smtClean="0"/>
              <a:t>cope of Prohibited NAS</a:t>
            </a:r>
            <a:endParaRPr lang="nl-BE" dirty="0"/>
          </a:p>
        </p:txBody>
      </p:sp>
      <p:sp>
        <p:nvSpPr>
          <p:cNvPr id="13" name="Rectangle 25"/>
          <p:cNvSpPr>
            <a:spLocks noChangeArrowheads="1"/>
          </p:cNvSpPr>
          <p:nvPr>
            <p:custDataLst>
              <p:tags r:id="rId1"/>
            </p:custDataLst>
          </p:nvPr>
        </p:nvSpPr>
        <p:spPr bwMode="auto">
          <a:xfrm>
            <a:off x="2748038" y="1328431"/>
            <a:ext cx="2610726" cy="866687"/>
          </a:xfrm>
          <a:prstGeom prst="rect">
            <a:avLst/>
          </a:prstGeom>
          <a:solidFill>
            <a:srgbClr val="002776"/>
          </a:solidFill>
          <a:ln w="12700" algn="ctr">
            <a:solidFill>
              <a:srgbClr val="FFFFFF"/>
            </a:solidFill>
            <a:miter lim="800000"/>
            <a:headEnd/>
            <a:tailEnd/>
          </a:ln>
        </p:spPr>
        <p:txBody>
          <a:bodyPr wrap="none" lIns="0" tIns="0" rIns="0" bIns="0" anchor="ctr"/>
          <a:lstStyle/>
          <a:p>
            <a:pPr algn="ctr" fontAlgn="auto">
              <a:spcBef>
                <a:spcPts val="0"/>
              </a:spcBef>
              <a:spcAft>
                <a:spcPts val="0"/>
              </a:spcAft>
              <a:defRPr/>
            </a:pPr>
            <a:r>
              <a:rPr lang="en-US" sz="1600" kern="0" dirty="0" smtClean="0">
                <a:solidFill>
                  <a:srgbClr val="FFFFFF"/>
                </a:solidFill>
              </a:rPr>
              <a:t>PIE – EU Member State A</a:t>
            </a:r>
            <a:endParaRPr lang="en-US" sz="1600" kern="0" dirty="0">
              <a:solidFill>
                <a:srgbClr val="FFFFFF"/>
              </a:solidFill>
            </a:endParaRPr>
          </a:p>
        </p:txBody>
      </p:sp>
      <p:sp>
        <p:nvSpPr>
          <p:cNvPr id="14" name="Rectangle 25"/>
          <p:cNvSpPr>
            <a:spLocks noChangeArrowheads="1"/>
          </p:cNvSpPr>
          <p:nvPr>
            <p:custDataLst>
              <p:tags r:id="rId2"/>
            </p:custDataLst>
          </p:nvPr>
        </p:nvSpPr>
        <p:spPr bwMode="auto">
          <a:xfrm>
            <a:off x="611560" y="2943311"/>
            <a:ext cx="2660536" cy="885999"/>
          </a:xfrm>
          <a:prstGeom prst="rect">
            <a:avLst/>
          </a:prstGeom>
          <a:solidFill>
            <a:srgbClr val="92D400"/>
          </a:solidFill>
          <a:ln w="12700" algn="ctr">
            <a:solidFill>
              <a:srgbClr val="FFFFFF"/>
            </a:solidFill>
            <a:miter lim="800000"/>
            <a:headEnd/>
            <a:tailEnd/>
          </a:ln>
        </p:spPr>
        <p:txBody>
          <a:bodyPr wrap="none" lIns="0" tIns="0" rIns="0" bIns="0" anchor="ctr"/>
          <a:lstStyle/>
          <a:p>
            <a:pPr algn="ctr" fontAlgn="auto">
              <a:spcBef>
                <a:spcPts val="0"/>
              </a:spcBef>
              <a:spcAft>
                <a:spcPts val="0"/>
              </a:spcAft>
              <a:defRPr/>
            </a:pPr>
            <a:r>
              <a:rPr lang="en-US" sz="1600" kern="0" dirty="0" smtClean="0">
                <a:solidFill>
                  <a:srgbClr val="FFFFFF"/>
                </a:solidFill>
              </a:rPr>
              <a:t>Sub* - EU Member State B</a:t>
            </a:r>
            <a:endParaRPr lang="en-US" sz="1600" kern="0" dirty="0">
              <a:solidFill>
                <a:srgbClr val="FFFFFF"/>
              </a:solidFill>
            </a:endParaRPr>
          </a:p>
        </p:txBody>
      </p:sp>
      <p:cxnSp>
        <p:nvCxnSpPr>
          <p:cNvPr id="23" name="Straight Arrow Connector 22"/>
          <p:cNvCxnSpPr/>
          <p:nvPr/>
        </p:nvCxnSpPr>
        <p:spPr>
          <a:xfrm>
            <a:off x="4838280" y="2184073"/>
            <a:ext cx="1688063" cy="672513"/>
          </a:xfrm>
          <a:prstGeom prst="straightConnector1">
            <a:avLst/>
          </a:prstGeom>
          <a:noFill/>
          <a:ln w="28575" cap="flat" cmpd="sng" algn="ctr">
            <a:solidFill>
              <a:srgbClr val="002776"/>
            </a:solidFill>
            <a:prstDash val="solid"/>
            <a:tailEnd type="triangle" w="lg" len="med"/>
          </a:ln>
          <a:effectLst/>
        </p:spPr>
      </p:cxnSp>
      <p:sp>
        <p:nvSpPr>
          <p:cNvPr id="26" name="TextBox 25"/>
          <p:cNvSpPr txBox="1"/>
          <p:nvPr/>
        </p:nvSpPr>
        <p:spPr>
          <a:xfrm>
            <a:off x="5796136" y="2030323"/>
            <a:ext cx="1983235" cy="338554"/>
          </a:xfrm>
          <a:prstGeom prst="rect">
            <a:avLst/>
          </a:prstGeom>
          <a:noFill/>
        </p:spPr>
        <p:txBody>
          <a:bodyPr wrap="none" rtlCol="0">
            <a:spAutoFit/>
          </a:bodyPr>
          <a:lstStyle/>
          <a:p>
            <a:pPr>
              <a:spcBef>
                <a:spcPts val="397"/>
              </a:spcBef>
            </a:pPr>
            <a:r>
              <a:rPr lang="nl-BE" sz="1600" dirty="0" smtClean="0">
                <a:solidFill>
                  <a:srgbClr val="002776"/>
                </a:solidFill>
              </a:rPr>
              <a:t>NAS special </a:t>
            </a:r>
            <a:r>
              <a:rPr lang="nl-BE" sz="1600" dirty="0">
                <a:solidFill>
                  <a:srgbClr val="002776"/>
                </a:solidFill>
              </a:rPr>
              <a:t>regime</a:t>
            </a:r>
          </a:p>
        </p:txBody>
      </p:sp>
      <p:cxnSp>
        <p:nvCxnSpPr>
          <p:cNvPr id="27" name="Straight Arrow Connector 26"/>
          <p:cNvCxnSpPr/>
          <p:nvPr/>
        </p:nvCxnSpPr>
        <p:spPr>
          <a:xfrm flipH="1">
            <a:off x="1482561" y="2195118"/>
            <a:ext cx="1789535" cy="672513"/>
          </a:xfrm>
          <a:prstGeom prst="straightConnector1">
            <a:avLst/>
          </a:prstGeom>
          <a:noFill/>
          <a:ln w="28575" cap="flat" cmpd="sng" algn="ctr">
            <a:solidFill>
              <a:srgbClr val="002776"/>
            </a:solidFill>
            <a:prstDash val="solid"/>
            <a:tailEnd type="triangle" w="lg" len="med"/>
          </a:ln>
          <a:effectLst/>
        </p:spPr>
      </p:cxnSp>
      <p:sp>
        <p:nvSpPr>
          <p:cNvPr id="28" name="TextBox 27"/>
          <p:cNvSpPr txBox="1"/>
          <p:nvPr/>
        </p:nvSpPr>
        <p:spPr>
          <a:xfrm>
            <a:off x="263735" y="1645464"/>
            <a:ext cx="1859993" cy="1169551"/>
          </a:xfrm>
          <a:prstGeom prst="rect">
            <a:avLst/>
          </a:prstGeom>
          <a:noFill/>
        </p:spPr>
        <p:txBody>
          <a:bodyPr wrap="square" rtlCol="0">
            <a:spAutoFit/>
          </a:bodyPr>
          <a:lstStyle/>
          <a:p>
            <a:pPr>
              <a:spcBef>
                <a:spcPts val="397"/>
              </a:spcBef>
            </a:pPr>
            <a:r>
              <a:rPr lang="nl-BE" sz="1400" dirty="0" smtClean="0">
                <a:solidFill>
                  <a:srgbClr val="002776"/>
                </a:solidFill>
              </a:rPr>
              <a:t>EC September FAQ: </a:t>
            </a:r>
            <a:r>
              <a:rPr lang="nl-BE" sz="1400" dirty="0" err="1" smtClean="0">
                <a:solidFill>
                  <a:srgbClr val="002776"/>
                </a:solidFill>
              </a:rPr>
              <a:t>Law</a:t>
            </a:r>
            <a:r>
              <a:rPr lang="nl-BE" sz="1400" dirty="0" smtClean="0">
                <a:solidFill>
                  <a:srgbClr val="002776"/>
                </a:solidFill>
              </a:rPr>
              <a:t> </a:t>
            </a:r>
            <a:r>
              <a:rPr lang="nl-BE" sz="1400" dirty="0">
                <a:solidFill>
                  <a:srgbClr val="002776"/>
                </a:solidFill>
              </a:rPr>
              <a:t>of </a:t>
            </a:r>
            <a:r>
              <a:rPr lang="nl-BE" sz="1400" dirty="0" smtClean="0">
                <a:solidFill>
                  <a:srgbClr val="002776"/>
                </a:solidFill>
              </a:rPr>
              <a:t>Member State </a:t>
            </a:r>
            <a:r>
              <a:rPr lang="nl-BE" sz="1400" dirty="0" err="1">
                <a:solidFill>
                  <a:srgbClr val="002776"/>
                </a:solidFill>
              </a:rPr>
              <a:t>where</a:t>
            </a:r>
            <a:r>
              <a:rPr lang="nl-BE" sz="1400" dirty="0">
                <a:solidFill>
                  <a:srgbClr val="002776"/>
                </a:solidFill>
              </a:rPr>
              <a:t> </a:t>
            </a:r>
            <a:r>
              <a:rPr lang="nl-BE" sz="1400" dirty="0" err="1">
                <a:solidFill>
                  <a:srgbClr val="002776"/>
                </a:solidFill>
              </a:rPr>
              <a:t>subsidiary</a:t>
            </a:r>
            <a:r>
              <a:rPr lang="nl-BE" sz="1400" dirty="0">
                <a:solidFill>
                  <a:srgbClr val="002776"/>
                </a:solidFill>
              </a:rPr>
              <a:t> is </a:t>
            </a:r>
            <a:r>
              <a:rPr lang="nl-BE" sz="1400" dirty="0" err="1">
                <a:solidFill>
                  <a:srgbClr val="002776"/>
                </a:solidFill>
              </a:rPr>
              <a:t>located</a:t>
            </a:r>
            <a:r>
              <a:rPr lang="nl-BE" sz="1400" dirty="0">
                <a:solidFill>
                  <a:srgbClr val="002776"/>
                </a:solidFill>
              </a:rPr>
              <a:t>, </a:t>
            </a:r>
            <a:r>
              <a:rPr lang="nl-BE" sz="1400" dirty="0" err="1">
                <a:solidFill>
                  <a:srgbClr val="002776"/>
                </a:solidFill>
              </a:rPr>
              <a:t>applies</a:t>
            </a:r>
            <a:r>
              <a:rPr lang="nl-BE" sz="1400" dirty="0">
                <a:solidFill>
                  <a:srgbClr val="002776"/>
                </a:solidFill>
              </a:rPr>
              <a:t> </a:t>
            </a:r>
          </a:p>
        </p:txBody>
      </p:sp>
      <p:sp>
        <p:nvSpPr>
          <p:cNvPr id="35" name="Rectangle 25"/>
          <p:cNvSpPr>
            <a:spLocks noChangeArrowheads="1"/>
          </p:cNvSpPr>
          <p:nvPr>
            <p:custDataLst>
              <p:tags r:id="rId3"/>
            </p:custDataLst>
          </p:nvPr>
        </p:nvSpPr>
        <p:spPr bwMode="auto">
          <a:xfrm>
            <a:off x="683568" y="3961301"/>
            <a:ext cx="3038896" cy="239468"/>
          </a:xfrm>
          <a:prstGeom prst="rect">
            <a:avLst/>
          </a:prstGeom>
          <a:noFill/>
          <a:ln w="12700" algn="ctr">
            <a:noFill/>
            <a:miter lim="800000"/>
            <a:headEnd/>
            <a:tailEnd/>
          </a:ln>
        </p:spPr>
        <p:txBody>
          <a:bodyPr wrap="none" lIns="0" tIns="0" rIns="0" bIns="0" anchor="ctr"/>
          <a:lstStyle/>
          <a:p>
            <a:pPr fontAlgn="auto">
              <a:spcBef>
                <a:spcPts val="0"/>
              </a:spcBef>
              <a:spcAft>
                <a:spcPts val="0"/>
              </a:spcAft>
              <a:defRPr/>
            </a:pPr>
            <a:r>
              <a:rPr lang="en-US" sz="1588" kern="0" dirty="0">
                <a:solidFill>
                  <a:srgbClr val="002776"/>
                </a:solidFill>
              </a:rPr>
              <a:t>*</a:t>
            </a:r>
            <a:r>
              <a:rPr lang="en-US" sz="1059" kern="0" dirty="0">
                <a:solidFill>
                  <a:srgbClr val="002776"/>
                </a:solidFill>
              </a:rPr>
              <a:t> </a:t>
            </a:r>
            <a:r>
              <a:rPr lang="en-US" sz="1600" kern="0" dirty="0">
                <a:solidFill>
                  <a:srgbClr val="002776"/>
                </a:solidFill>
              </a:rPr>
              <a:t>Non PIE</a:t>
            </a:r>
          </a:p>
        </p:txBody>
      </p:sp>
      <p:sp>
        <p:nvSpPr>
          <p:cNvPr id="11" name="Rectangle 25"/>
          <p:cNvSpPr>
            <a:spLocks noChangeArrowheads="1"/>
          </p:cNvSpPr>
          <p:nvPr>
            <p:custDataLst>
              <p:tags r:id="rId4"/>
            </p:custDataLst>
          </p:nvPr>
        </p:nvSpPr>
        <p:spPr bwMode="auto">
          <a:xfrm>
            <a:off x="5196075" y="2943310"/>
            <a:ext cx="2660536" cy="885999"/>
          </a:xfrm>
          <a:prstGeom prst="rect">
            <a:avLst/>
          </a:prstGeom>
          <a:solidFill>
            <a:srgbClr val="92D400"/>
          </a:solidFill>
          <a:ln w="12700" algn="ctr">
            <a:solidFill>
              <a:srgbClr val="FFFFFF"/>
            </a:solidFill>
            <a:miter lim="800000"/>
            <a:headEnd/>
            <a:tailEnd/>
          </a:ln>
        </p:spPr>
        <p:txBody>
          <a:bodyPr wrap="none" lIns="0" tIns="0" rIns="0" bIns="0" anchor="ctr"/>
          <a:lstStyle/>
          <a:p>
            <a:pPr algn="ctr" fontAlgn="auto">
              <a:spcBef>
                <a:spcPts val="0"/>
              </a:spcBef>
              <a:spcAft>
                <a:spcPts val="0"/>
              </a:spcAft>
              <a:defRPr/>
            </a:pPr>
            <a:r>
              <a:rPr lang="en-US" sz="1600" kern="0" dirty="0" smtClean="0">
                <a:solidFill>
                  <a:srgbClr val="FFFFFF"/>
                </a:solidFill>
              </a:rPr>
              <a:t>Sub* - Outside EU</a:t>
            </a:r>
            <a:endParaRPr lang="en-US" sz="1600" kern="0" dirty="0">
              <a:solidFill>
                <a:srgbClr val="FFFFFF"/>
              </a:solidFill>
            </a:endParaRPr>
          </a:p>
        </p:txBody>
      </p:sp>
    </p:spTree>
    <p:extLst>
      <p:ext uri="{BB962C8B-B14F-4D97-AF65-F5344CB8AC3E}">
        <p14:creationId xmlns:p14="http://schemas.microsoft.com/office/powerpoint/2010/main" val="266988086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Other </a:t>
            </a:r>
            <a:r>
              <a:rPr lang="en-US" dirty="0"/>
              <a:t>K</a:t>
            </a:r>
            <a:r>
              <a:rPr lang="en-US" dirty="0" smtClean="0"/>
              <a:t>ey Points </a:t>
            </a:r>
            <a:r>
              <a:rPr lang="en-US" dirty="0" smtClean="0"/>
              <a:t>in </a:t>
            </a:r>
            <a:r>
              <a:rPr lang="en-US" dirty="0" smtClean="0"/>
              <a:t>Legislation</a:t>
            </a:r>
            <a:endParaRPr lang="en-US" dirty="0"/>
          </a:p>
        </p:txBody>
      </p:sp>
      <p:sp>
        <p:nvSpPr>
          <p:cNvPr id="7" name="Rectangle 6"/>
          <p:cNvSpPr/>
          <p:nvPr/>
        </p:nvSpPr>
        <p:spPr>
          <a:xfrm>
            <a:off x="406502" y="1347614"/>
            <a:ext cx="8158979" cy="3168352"/>
          </a:xfrm>
          <a:prstGeom prst="rect">
            <a:avLst/>
          </a:prstGeom>
          <a:gradFill flip="none" rotWithShape="1">
            <a:gsLst>
              <a:gs pos="0">
                <a:srgbClr val="013C80"/>
              </a:gs>
              <a:gs pos="100000">
                <a:srgbClr val="12A9D9"/>
              </a:gs>
            </a:gsLst>
            <a:lin ang="0" scaled="1"/>
            <a:tileRect/>
          </a:gra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lvl="2" algn="ctr">
              <a:spcAft>
                <a:spcPts val="600"/>
              </a:spcAft>
            </a:pPr>
            <a:r>
              <a:rPr lang="en-US" sz="1800" b="1" dirty="0">
                <a:solidFill>
                  <a:schemeClr val="bg1"/>
                </a:solidFill>
                <a:latin typeface="Arial" charset="0"/>
                <a:ea typeface="ヒラギノ角ゴ Pro W3" charset="0"/>
                <a:cs typeface="ヒラギノ角ゴ Pro W3" charset="0"/>
              </a:rPr>
              <a:t>Audit committee (AC) and reporting</a:t>
            </a:r>
          </a:p>
          <a:p>
            <a:pPr marL="171450" indent="-171450">
              <a:spcAft>
                <a:spcPts val="600"/>
              </a:spcAft>
              <a:buFont typeface="Arial" panose="020B0604020202020204" pitchFamily="34" charset="0"/>
              <a:buChar char="•"/>
            </a:pPr>
            <a:r>
              <a:rPr lang="en-US" sz="1800" dirty="0">
                <a:solidFill>
                  <a:schemeClr val="bg1"/>
                </a:solidFill>
                <a:latin typeface="Arial" charset="0"/>
                <a:ea typeface="ヒラギノ角ゴ Pro W3" charset="0"/>
                <a:cs typeface="ヒラギノ角ゴ Pro W3" charset="0"/>
              </a:rPr>
              <a:t>PIEs must have AC composed of non-executive members </a:t>
            </a:r>
          </a:p>
          <a:p>
            <a:pPr marL="171450" indent="-171450">
              <a:spcAft>
                <a:spcPts val="600"/>
              </a:spcAft>
              <a:buFont typeface="Arial" panose="020B0604020202020204" pitchFamily="34" charset="0"/>
              <a:buChar char="•"/>
            </a:pPr>
            <a:r>
              <a:rPr lang="en-US" sz="1800" dirty="0">
                <a:solidFill>
                  <a:schemeClr val="bg1"/>
                </a:solidFill>
                <a:latin typeface="Arial" charset="0"/>
                <a:ea typeface="ヒラギノ角ゴ Pro W3" charset="0"/>
                <a:cs typeface="ヒラギノ角ゴ Pro W3" charset="0"/>
              </a:rPr>
              <a:t>Responsibility for auditor selection </a:t>
            </a:r>
            <a:r>
              <a:rPr lang="en-US" sz="1800" dirty="0" smtClean="0">
                <a:solidFill>
                  <a:schemeClr val="bg1"/>
                </a:solidFill>
                <a:latin typeface="Arial" charset="0"/>
                <a:ea typeface="ヒラギノ角ゴ Pro W3" charset="0"/>
                <a:cs typeface="ヒラギノ角ゴ Pro W3" charset="0"/>
              </a:rPr>
              <a:t>procedure – at least 2 choices and duly justified preference</a:t>
            </a:r>
            <a:endParaRPr lang="en-US" sz="1800" dirty="0">
              <a:solidFill>
                <a:schemeClr val="bg1"/>
              </a:solidFill>
              <a:latin typeface="Arial" charset="0"/>
              <a:ea typeface="ヒラギノ角ゴ Pro W3" charset="0"/>
              <a:cs typeface="ヒラギノ角ゴ Pro W3" charset="0"/>
            </a:endParaRPr>
          </a:p>
          <a:p>
            <a:pPr marL="171450" indent="-171450">
              <a:spcAft>
                <a:spcPts val="600"/>
              </a:spcAft>
              <a:buFont typeface="Arial" panose="020B0604020202020204" pitchFamily="34" charset="0"/>
              <a:buChar char="•"/>
            </a:pPr>
            <a:r>
              <a:rPr lang="en-US" sz="1800" dirty="0">
                <a:solidFill>
                  <a:schemeClr val="bg1"/>
                </a:solidFill>
                <a:latin typeface="Arial" charset="0"/>
                <a:ea typeface="ヒラギノ角ゴ Pro W3" charset="0"/>
                <a:cs typeface="ヒラギノ角ゴ Pro W3" charset="0"/>
              </a:rPr>
              <a:t>More comprehensive report from auditor directly to the audit committee </a:t>
            </a:r>
            <a:r>
              <a:rPr lang="en-US" sz="1800" dirty="0" smtClean="0">
                <a:solidFill>
                  <a:schemeClr val="bg1"/>
                </a:solidFill>
                <a:latin typeface="Arial" charset="0"/>
                <a:ea typeface="ヒラギノ角ゴ Pro W3" charset="0"/>
                <a:cs typeface="ヒラギノ角ゴ Pro W3" charset="0"/>
              </a:rPr>
              <a:t>(incl. results of audit, declaration of independence, materiality</a:t>
            </a:r>
            <a:r>
              <a:rPr lang="en-US" sz="1800" dirty="0">
                <a:solidFill>
                  <a:schemeClr val="bg1"/>
                </a:solidFill>
                <a:latin typeface="Arial" charset="0"/>
                <a:ea typeface="ヒラギノ角ゴ Pro W3" charset="0"/>
                <a:cs typeface="ヒラギノ角ゴ Pro W3" charset="0"/>
              </a:rPr>
              <a:t>, judgment </a:t>
            </a:r>
            <a:r>
              <a:rPr lang="en-US" sz="1800" dirty="0" smtClean="0">
                <a:solidFill>
                  <a:schemeClr val="bg1"/>
                </a:solidFill>
                <a:latin typeface="Arial" charset="0"/>
                <a:ea typeface="ヒラギノ角ゴ Pro W3" charset="0"/>
                <a:cs typeface="ヒラギノ角ゴ Pro W3" charset="0"/>
              </a:rPr>
              <a:t>explanations about events that may cast significant doubt on the </a:t>
            </a:r>
            <a:r>
              <a:rPr lang="en-US" sz="1800" dirty="0">
                <a:solidFill>
                  <a:schemeClr val="bg1"/>
                </a:solidFill>
                <a:latin typeface="Arial" charset="0"/>
                <a:ea typeface="ヒラギノ角ゴ Pro W3" charset="0"/>
                <a:cs typeface="ヒラギノ角ゴ Pro W3" charset="0"/>
              </a:rPr>
              <a:t>going </a:t>
            </a:r>
            <a:r>
              <a:rPr lang="en-US" sz="1800" dirty="0" smtClean="0">
                <a:solidFill>
                  <a:schemeClr val="bg1"/>
                </a:solidFill>
                <a:latin typeface="Arial" charset="0"/>
                <a:ea typeface="ヒラギノ角ゴ Pro W3" charset="0"/>
                <a:cs typeface="ヒラギノ角ゴ Pro W3" charset="0"/>
              </a:rPr>
              <a:t>concern, significant deficiencies in the internal financial control system/accounting system, significant matters involving actual or suspected non compliance with laws and regulations or articles of association)</a:t>
            </a:r>
            <a:endParaRPr lang="en-US" sz="1800" dirty="0">
              <a:solidFill>
                <a:schemeClr val="bg1"/>
              </a:solidFill>
              <a:latin typeface="Arial" charset="0"/>
              <a:ea typeface="ヒラギノ角ゴ Pro W3" charset="0"/>
              <a:cs typeface="ヒラギノ角ゴ Pro W3" charset="0"/>
            </a:endParaRPr>
          </a:p>
        </p:txBody>
      </p:sp>
    </p:spTree>
    <p:extLst>
      <p:ext uri="{BB962C8B-B14F-4D97-AF65-F5344CB8AC3E}">
        <p14:creationId xmlns:p14="http://schemas.microsoft.com/office/powerpoint/2010/main" val="173256414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Other </a:t>
            </a:r>
            <a:r>
              <a:rPr lang="en-US" dirty="0"/>
              <a:t>K</a:t>
            </a:r>
            <a:r>
              <a:rPr lang="en-US" dirty="0" smtClean="0"/>
              <a:t>ey Points </a:t>
            </a:r>
            <a:r>
              <a:rPr lang="en-US" dirty="0" smtClean="0"/>
              <a:t>in </a:t>
            </a:r>
            <a:r>
              <a:rPr lang="en-US" dirty="0" smtClean="0"/>
              <a:t>Legislation</a:t>
            </a:r>
            <a:endParaRPr lang="en-US" dirty="0"/>
          </a:p>
        </p:txBody>
      </p:sp>
      <p:sp>
        <p:nvSpPr>
          <p:cNvPr id="8" name="Rectangle 7"/>
          <p:cNvSpPr/>
          <p:nvPr/>
        </p:nvSpPr>
        <p:spPr>
          <a:xfrm>
            <a:off x="381000" y="1275606"/>
            <a:ext cx="8439472" cy="3240360"/>
          </a:xfrm>
          <a:prstGeom prst="rect">
            <a:avLst/>
          </a:prstGeom>
          <a:gradFill flip="none" rotWithShape="1">
            <a:gsLst>
              <a:gs pos="0">
                <a:srgbClr val="013C80"/>
              </a:gs>
              <a:gs pos="100000">
                <a:srgbClr val="12A9D9"/>
              </a:gs>
            </a:gsLst>
            <a:lin ang="0" scaled="1"/>
            <a:tileRect/>
          </a:gra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a:spcAft>
                <a:spcPts val="600"/>
              </a:spcAft>
            </a:pPr>
            <a:r>
              <a:rPr lang="en-US" sz="2000" b="1" dirty="0">
                <a:solidFill>
                  <a:schemeClr val="bg1"/>
                </a:solidFill>
                <a:latin typeface="Arial" charset="0"/>
                <a:ea typeface="ヒラギノ角ゴ Pro W3" charset="0"/>
                <a:cs typeface="ヒラギノ角ゴ Pro W3" charset="0"/>
              </a:rPr>
              <a:t>Audit procedures and reporting</a:t>
            </a:r>
          </a:p>
          <a:p>
            <a:pPr marL="171450" indent="-171450">
              <a:spcAft>
                <a:spcPts val="600"/>
              </a:spcAft>
              <a:buFont typeface="Arial" panose="020B0604020202020204" pitchFamily="34" charset="0"/>
              <a:buChar char="•"/>
            </a:pPr>
            <a:r>
              <a:rPr lang="en-US" sz="2000" dirty="0">
                <a:solidFill>
                  <a:schemeClr val="bg1"/>
                </a:solidFill>
                <a:latin typeface="Arial" charset="0"/>
                <a:ea typeface="ヒラギノ角ゴ Pro W3" charset="0"/>
                <a:cs typeface="ヒラギノ角ゴ Pro W3" charset="0"/>
              </a:rPr>
              <a:t>Compliance with international audit standards</a:t>
            </a:r>
          </a:p>
          <a:p>
            <a:pPr marL="171450" indent="-171450">
              <a:spcAft>
                <a:spcPts val="600"/>
              </a:spcAft>
              <a:buFont typeface="Arial" panose="020B0604020202020204" pitchFamily="34" charset="0"/>
              <a:buChar char="•"/>
            </a:pPr>
            <a:r>
              <a:rPr lang="en-US" sz="2000" dirty="0">
                <a:solidFill>
                  <a:schemeClr val="bg1"/>
                </a:solidFill>
                <a:latin typeface="Arial" charset="0"/>
                <a:ea typeface="ヒラギノ角ゴ Pro W3" charset="0"/>
                <a:cs typeface="ヒラギノ角ゴ Pro W3" charset="0"/>
              </a:rPr>
              <a:t>All statutory audits to have statement on any material uncertainty related to events or conditions that may cast significant doubt on ability to continue as a going concern</a:t>
            </a:r>
          </a:p>
          <a:p>
            <a:pPr marL="171450" indent="-171450">
              <a:spcAft>
                <a:spcPts val="600"/>
              </a:spcAft>
              <a:buFont typeface="Arial" panose="020B0604020202020204" pitchFamily="34" charset="0"/>
              <a:buChar char="•"/>
            </a:pPr>
            <a:r>
              <a:rPr lang="en-US" sz="2000" dirty="0">
                <a:solidFill>
                  <a:schemeClr val="bg1"/>
                </a:solidFill>
                <a:latin typeface="Arial" charset="0"/>
                <a:ea typeface="ヒラギノ角ゴ Pro W3" charset="0"/>
                <a:cs typeface="ヒラギノ角ゴ Pro W3" charset="0"/>
              </a:rPr>
              <a:t>For PIEs only - description of the most significant assessed risks of material </a:t>
            </a:r>
            <a:r>
              <a:rPr lang="en-US" sz="2000" dirty="0" smtClean="0">
                <a:solidFill>
                  <a:schemeClr val="bg1"/>
                </a:solidFill>
                <a:latin typeface="Arial" charset="0"/>
                <a:ea typeface="ヒラギノ角ゴ Pro W3" charset="0"/>
                <a:cs typeface="ヒラギノ角ゴ Pro W3" charset="0"/>
              </a:rPr>
              <a:t>misstatement; statement that no prohibited NAS were provided; number of years in place</a:t>
            </a:r>
            <a:endParaRPr lang="en-US" sz="2000" dirty="0">
              <a:solidFill>
                <a:schemeClr val="bg1"/>
              </a:solidFill>
              <a:latin typeface="Arial" charset="0"/>
              <a:ea typeface="ヒラギノ角ゴ Pro W3" charset="0"/>
              <a:cs typeface="ヒラギノ角ゴ Pro W3" charset="0"/>
            </a:endParaRPr>
          </a:p>
        </p:txBody>
      </p:sp>
    </p:spTree>
    <p:extLst>
      <p:ext uri="{BB962C8B-B14F-4D97-AF65-F5344CB8AC3E}">
        <p14:creationId xmlns:p14="http://schemas.microsoft.com/office/powerpoint/2010/main" val="213263922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Other </a:t>
            </a:r>
            <a:r>
              <a:rPr lang="en-US" dirty="0"/>
              <a:t>K</a:t>
            </a:r>
            <a:r>
              <a:rPr lang="en-US" dirty="0" smtClean="0"/>
              <a:t>ey Points </a:t>
            </a:r>
            <a:r>
              <a:rPr lang="en-US" dirty="0" smtClean="0"/>
              <a:t>in </a:t>
            </a:r>
            <a:r>
              <a:rPr lang="en-US" dirty="0" smtClean="0"/>
              <a:t>Legislation</a:t>
            </a:r>
            <a:endParaRPr lang="en-US" dirty="0"/>
          </a:p>
        </p:txBody>
      </p:sp>
      <p:sp>
        <p:nvSpPr>
          <p:cNvPr id="9" name="Rectangle 8"/>
          <p:cNvSpPr/>
          <p:nvPr/>
        </p:nvSpPr>
        <p:spPr>
          <a:xfrm>
            <a:off x="381000" y="1059582"/>
            <a:ext cx="8496944" cy="3672408"/>
          </a:xfrm>
          <a:prstGeom prst="rect">
            <a:avLst/>
          </a:prstGeom>
          <a:gradFill flip="none" rotWithShape="1">
            <a:gsLst>
              <a:gs pos="0">
                <a:srgbClr val="013C80"/>
              </a:gs>
              <a:gs pos="100000">
                <a:srgbClr val="12A9D9"/>
              </a:gs>
            </a:gsLst>
            <a:lin ang="0" scaled="1"/>
            <a:tileRect/>
          </a:gra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lvl="2" algn="ctr">
              <a:spcAft>
                <a:spcPts val="600"/>
              </a:spcAft>
            </a:pPr>
            <a:r>
              <a:rPr lang="en-US" sz="1600" b="1" dirty="0">
                <a:solidFill>
                  <a:schemeClr val="bg1"/>
                </a:solidFill>
              </a:rPr>
              <a:t>Other </a:t>
            </a:r>
          </a:p>
          <a:p>
            <a:pPr marL="171450" lvl="2" indent="-171450">
              <a:spcAft>
                <a:spcPts val="600"/>
              </a:spcAft>
              <a:buFont typeface="Arial" panose="020B0604020202020204" pitchFamily="34" charset="0"/>
              <a:buChar char="•"/>
            </a:pPr>
            <a:r>
              <a:rPr lang="en-US" sz="1400" dirty="0">
                <a:solidFill>
                  <a:schemeClr val="bg1"/>
                </a:solidFill>
              </a:rPr>
              <a:t>Cooperation between EU Member State auditor oversight authorities - New Committee of European Auditing Oversight Bodies (CEAOB); composed of one member from each Member State and one member appointed by the European Securities and Markets Authority (ESMA)</a:t>
            </a:r>
          </a:p>
          <a:p>
            <a:pPr marL="171450" indent="-171450">
              <a:spcAft>
                <a:spcPts val="600"/>
              </a:spcAft>
              <a:buFont typeface="Arial" panose="020B0604020202020204" pitchFamily="34" charset="0"/>
              <a:buChar char="•"/>
            </a:pPr>
            <a:r>
              <a:rPr lang="en-US" sz="1400" dirty="0">
                <a:solidFill>
                  <a:schemeClr val="bg1"/>
                </a:solidFill>
              </a:rPr>
              <a:t>Dialogue between regulators and auditors with shared responsibility for effective dialogue</a:t>
            </a:r>
          </a:p>
          <a:p>
            <a:pPr marL="171450" indent="-171450">
              <a:spcAft>
                <a:spcPts val="600"/>
              </a:spcAft>
              <a:buFont typeface="Arial" panose="020B0604020202020204" pitchFamily="34" charset="0"/>
              <a:buChar char="•"/>
            </a:pPr>
            <a:r>
              <a:rPr lang="en-US" sz="1400" dirty="0">
                <a:solidFill>
                  <a:schemeClr val="bg1"/>
                </a:solidFill>
              </a:rPr>
              <a:t>Annual meeting between European Systemic Risk Board (ESRB) and auditors of global systemically important institutions - at least annual</a:t>
            </a:r>
          </a:p>
          <a:p>
            <a:pPr marL="171450" indent="-171450">
              <a:spcAft>
                <a:spcPts val="600"/>
              </a:spcAft>
              <a:buFont typeface="Arial" panose="020B0604020202020204" pitchFamily="34" charset="0"/>
              <a:buChar char="•"/>
            </a:pPr>
            <a:r>
              <a:rPr lang="en-US" sz="1400" dirty="0">
                <a:solidFill>
                  <a:schemeClr val="bg1"/>
                </a:solidFill>
              </a:rPr>
              <a:t>European passport for the audit profession - key audit partner carrying out the audit to be duly approved as a statutory auditor in that other Member State </a:t>
            </a:r>
          </a:p>
          <a:p>
            <a:pPr marL="171450" indent="-171450">
              <a:spcAft>
                <a:spcPts val="600"/>
              </a:spcAft>
              <a:buFont typeface="Arial" panose="020B0604020202020204" pitchFamily="34" charset="0"/>
              <a:buChar char="•"/>
            </a:pPr>
            <a:r>
              <a:rPr lang="en-US" sz="1400" dirty="0">
                <a:solidFill>
                  <a:schemeClr val="bg1"/>
                </a:solidFill>
              </a:rPr>
              <a:t>Prohibition of clauses limiting choice of auditor </a:t>
            </a:r>
          </a:p>
          <a:p>
            <a:pPr marL="171450" indent="-171450">
              <a:spcAft>
                <a:spcPts val="600"/>
              </a:spcAft>
              <a:buFont typeface="Arial" panose="020B0604020202020204" pitchFamily="34" charset="0"/>
              <a:buChar char="•"/>
            </a:pPr>
            <a:r>
              <a:rPr lang="en-US" sz="1400" dirty="0">
                <a:solidFill>
                  <a:schemeClr val="bg1"/>
                </a:solidFill>
              </a:rPr>
              <a:t>Penalties – dissuasive penalties to apply to auditors and audit firms if statutory audits under EU law are not carried out in conformity with the Directive and Regulation (by member states)</a:t>
            </a:r>
          </a:p>
          <a:p>
            <a:pPr marL="171450" indent="-171450">
              <a:spcAft>
                <a:spcPts val="600"/>
              </a:spcAft>
              <a:buFont typeface="Arial" panose="020B0604020202020204" pitchFamily="34" charset="0"/>
              <a:buChar char="•"/>
            </a:pPr>
            <a:r>
              <a:rPr lang="en-US" sz="1400" dirty="0">
                <a:solidFill>
                  <a:schemeClr val="bg1"/>
                </a:solidFill>
              </a:rPr>
              <a:t>Audit market – monitoring and reporting by competent authorities and competition authorities every 3 years, ultimately EC report to Council, ECB, ESRB and EP where appropriate</a:t>
            </a:r>
          </a:p>
        </p:txBody>
      </p:sp>
    </p:spTree>
    <p:extLst>
      <p:ext uri="{BB962C8B-B14F-4D97-AF65-F5344CB8AC3E}">
        <p14:creationId xmlns:p14="http://schemas.microsoft.com/office/powerpoint/2010/main" val="91615616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p:custDataLst>
              <p:tags r:id="rId2"/>
            </p:custDataLst>
            <p:extLst/>
          </p:nvPr>
        </p:nvGraphicFramePr>
        <p:xfrm>
          <a:off x="1243853" y="75640"/>
          <a:ext cx="115561" cy="115561"/>
        </p:xfrm>
        <a:graphic>
          <a:graphicData uri="http://schemas.openxmlformats.org/presentationml/2006/ole">
            <mc:AlternateContent xmlns:mc="http://schemas.openxmlformats.org/markup-compatibility/2006">
              <mc:Choice xmlns:v="urn:schemas-microsoft-com:vml" Requires="v">
                <p:oleObj spid="_x0000_s14444" name="think-cell Slide" r:id="rId6" imgW="360" imgH="360" progId="">
                  <p:embed/>
                </p:oleObj>
              </mc:Choice>
              <mc:Fallback>
                <p:oleObj name="think-cell Slide" r:id="rId6" imgW="360" imgH="360" progId="">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243853" y="75640"/>
                        <a:ext cx="115561" cy="115561"/>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585729" name="Title 2"/>
          <p:cNvSpPr>
            <a:spLocks noGrp="1"/>
          </p:cNvSpPr>
          <p:nvPr>
            <p:ph type="title"/>
            <p:custDataLst>
              <p:tags r:id="rId3"/>
            </p:custDataLst>
          </p:nvPr>
        </p:nvSpPr>
        <p:spPr/>
        <p:txBody>
          <a:bodyPr/>
          <a:lstStyle/>
          <a:p>
            <a:r>
              <a:rPr lang="en-GB" dirty="0" smtClean="0"/>
              <a:t>Member State </a:t>
            </a:r>
            <a:r>
              <a:rPr lang="en-GB" dirty="0"/>
              <a:t>o</a:t>
            </a:r>
            <a:r>
              <a:rPr lang="en-GB" dirty="0" smtClean="0"/>
              <a:t>ptions</a:t>
            </a:r>
            <a:endParaRPr lang="en-US" dirty="0"/>
          </a:p>
        </p:txBody>
      </p:sp>
      <p:sp>
        <p:nvSpPr>
          <p:cNvPr id="9" name="Content Placeholder 2"/>
          <p:cNvSpPr>
            <a:spLocks noGrp="1"/>
          </p:cNvSpPr>
          <p:nvPr>
            <p:ph idx="1"/>
          </p:nvPr>
        </p:nvSpPr>
        <p:spPr>
          <a:xfrm>
            <a:off x="251520" y="1405757"/>
            <a:ext cx="8640960" cy="3063240"/>
          </a:xfrm>
        </p:spPr>
        <p:txBody>
          <a:bodyPr/>
          <a:lstStyle/>
          <a:p>
            <a:r>
              <a:rPr lang="en-US" sz="1600" dirty="0" smtClean="0"/>
              <a:t>The Regulation and Directive contain over 50 Member State options, including:</a:t>
            </a:r>
          </a:p>
          <a:p>
            <a:pPr lvl="1">
              <a:spcBef>
                <a:spcPts val="600"/>
              </a:spcBef>
            </a:pPr>
            <a:r>
              <a:rPr lang="en-US" sz="1200" dirty="0" smtClean="0"/>
              <a:t>Expanding the PIE list</a:t>
            </a:r>
          </a:p>
          <a:p>
            <a:pPr lvl="1">
              <a:spcBef>
                <a:spcPts val="600"/>
              </a:spcBef>
            </a:pPr>
            <a:r>
              <a:rPr lang="en-US" sz="1200" dirty="0" smtClean="0"/>
              <a:t>Reducing the length of the initial engagement period to less than 10 years</a:t>
            </a:r>
          </a:p>
          <a:p>
            <a:pPr lvl="1">
              <a:spcBef>
                <a:spcPts val="600"/>
              </a:spcBef>
            </a:pPr>
            <a:r>
              <a:rPr lang="en-US" sz="1200" dirty="0" smtClean="0"/>
              <a:t>Extending the initial engagement period by a further 10 or 14 years (tender or joint audit)</a:t>
            </a:r>
          </a:p>
          <a:p>
            <a:pPr lvl="1">
              <a:spcBef>
                <a:spcPts val="600"/>
              </a:spcBef>
            </a:pPr>
            <a:r>
              <a:rPr lang="en-US" sz="1200" dirty="0" smtClean="0"/>
              <a:t>Adding to the list of prohibited NAS</a:t>
            </a:r>
          </a:p>
          <a:p>
            <a:pPr lvl="1">
              <a:spcBef>
                <a:spcPts val="600"/>
              </a:spcBef>
            </a:pPr>
            <a:r>
              <a:rPr lang="en-US" sz="1200" dirty="0" smtClean="0"/>
              <a:t>Establishing stricter rules setting out the conditions under which permitted NAS may be provided</a:t>
            </a:r>
          </a:p>
          <a:p>
            <a:pPr lvl="1">
              <a:spcBef>
                <a:spcPts val="600"/>
              </a:spcBef>
            </a:pPr>
            <a:r>
              <a:rPr lang="en-US" sz="1200" dirty="0" smtClean="0"/>
              <a:t>Allowing the exception for valuation and certain tax services</a:t>
            </a:r>
          </a:p>
          <a:p>
            <a:pPr lvl="1">
              <a:spcBef>
                <a:spcPts val="600"/>
              </a:spcBef>
            </a:pPr>
            <a:r>
              <a:rPr lang="en-US" sz="1200" dirty="0" smtClean="0"/>
              <a:t>Stricter rules on the fee cap</a:t>
            </a:r>
          </a:p>
          <a:p>
            <a:pPr lvl="1">
              <a:spcBef>
                <a:spcPts val="600"/>
              </a:spcBef>
            </a:pPr>
            <a:r>
              <a:rPr lang="en-US" sz="1000" dirty="0" smtClean="0"/>
              <a:t>…</a:t>
            </a:r>
          </a:p>
          <a:p>
            <a:pPr>
              <a:spcBef>
                <a:spcPts val="600"/>
              </a:spcBef>
            </a:pPr>
            <a:r>
              <a:rPr lang="en-US" sz="1600" dirty="0" smtClean="0"/>
              <a:t>Exercising these options will lead to a patchwork of different regulation throughout the EU</a:t>
            </a:r>
          </a:p>
          <a:p>
            <a:pPr>
              <a:spcBef>
                <a:spcPts val="600"/>
              </a:spcBef>
            </a:pPr>
            <a:r>
              <a:rPr lang="en-US" sz="1600" dirty="0" smtClean="0"/>
              <a:t>Will be costly and complex for PIEs and the statutory auditor and audit firms to manage</a:t>
            </a:r>
          </a:p>
        </p:txBody>
      </p:sp>
    </p:spTree>
    <p:extLst>
      <p:ext uri="{BB962C8B-B14F-4D97-AF65-F5344CB8AC3E}">
        <p14:creationId xmlns:p14="http://schemas.microsoft.com/office/powerpoint/2010/main" val="233959680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251520" y="1308710"/>
            <a:ext cx="8587680" cy="3207256"/>
          </a:xfrm>
        </p:spPr>
        <p:txBody>
          <a:bodyPr/>
          <a:lstStyle/>
          <a:p>
            <a:r>
              <a:rPr lang="en-GB" sz="1800" dirty="0" smtClean="0"/>
              <a:t>EP plenary vote and Council adoption – </a:t>
            </a:r>
            <a:r>
              <a:rPr lang="en-GB" sz="1800" dirty="0"/>
              <a:t>April </a:t>
            </a:r>
            <a:r>
              <a:rPr lang="en-GB" sz="1800" dirty="0" smtClean="0"/>
              <a:t>2014</a:t>
            </a:r>
          </a:p>
          <a:p>
            <a:r>
              <a:rPr lang="en-GB" sz="1800" dirty="0" smtClean="0"/>
              <a:t>EU </a:t>
            </a:r>
            <a:r>
              <a:rPr lang="en-GB" sz="1800" dirty="0"/>
              <a:t>Audit Legislation:</a:t>
            </a:r>
          </a:p>
          <a:p>
            <a:pPr lvl="1">
              <a:spcBef>
                <a:spcPts val="600"/>
              </a:spcBef>
            </a:pPr>
            <a:r>
              <a:rPr lang="en-GB" sz="1500" dirty="0"/>
              <a:t>Regulation N°537/2014 on specific requirements regarding the statutory audit of PIEs</a:t>
            </a:r>
          </a:p>
          <a:p>
            <a:pPr lvl="1">
              <a:spcBef>
                <a:spcPts val="600"/>
              </a:spcBef>
            </a:pPr>
            <a:r>
              <a:rPr lang="en-GB" sz="1500" dirty="0"/>
              <a:t>Directive 2014/56/EC amending Directive 2006/43/EC on statutory accounts and consolidated </a:t>
            </a:r>
            <a:r>
              <a:rPr lang="en-GB" sz="1500" dirty="0" smtClean="0"/>
              <a:t>accounts</a:t>
            </a:r>
            <a:endParaRPr lang="en-GB" sz="1800" dirty="0">
              <a:cs typeface="ＭＳ Ｐゴシック" charset="0"/>
            </a:endParaRPr>
          </a:p>
          <a:p>
            <a:r>
              <a:rPr lang="en-GB" sz="1800" dirty="0"/>
              <a:t>Publication in Official Journal on 27 May 2014, in 24 languages, each language version has equal binding force. Application date: 17 June 2016</a:t>
            </a:r>
          </a:p>
          <a:p>
            <a:r>
              <a:rPr lang="en-GB" sz="1800" dirty="0" smtClean="0"/>
              <a:t>Next </a:t>
            </a:r>
            <a:r>
              <a:rPr lang="en-GB" sz="1800" dirty="0"/>
              <a:t>steps: Member States to adopt legislation implementing options/secondary legislation completing the regulation/guidance  </a:t>
            </a:r>
          </a:p>
        </p:txBody>
      </p:sp>
      <p:sp>
        <p:nvSpPr>
          <p:cNvPr id="4" name="Title 3"/>
          <p:cNvSpPr>
            <a:spLocks noGrp="1"/>
          </p:cNvSpPr>
          <p:nvPr>
            <p:ph type="title"/>
          </p:nvPr>
        </p:nvSpPr>
        <p:spPr>
          <a:xfrm>
            <a:off x="381000" y="699542"/>
            <a:ext cx="7543800" cy="400050"/>
          </a:xfrm>
        </p:spPr>
        <p:txBody>
          <a:bodyPr/>
          <a:lstStyle/>
          <a:p>
            <a:r>
              <a:rPr lang="en-US" dirty="0" smtClean="0"/>
              <a:t>EU Audit Legislation</a:t>
            </a:r>
            <a:br>
              <a:rPr lang="en-US" dirty="0" smtClean="0"/>
            </a:br>
            <a:r>
              <a:rPr lang="en-US" dirty="0" smtClean="0"/>
              <a:t/>
            </a:r>
            <a:br>
              <a:rPr lang="en-US" dirty="0" smtClean="0"/>
            </a:br>
            <a:endParaRPr lang="en-US" dirty="0"/>
          </a:p>
        </p:txBody>
      </p:sp>
      <p:sp>
        <p:nvSpPr>
          <p:cNvPr id="6" name="Subtitle 8"/>
          <p:cNvSpPr>
            <a:spLocks noGrp="1"/>
          </p:cNvSpPr>
          <p:nvPr>
            <p:ph type="subTitle" idx="10"/>
          </p:nvPr>
        </p:nvSpPr>
        <p:spPr>
          <a:xfrm>
            <a:off x="381000" y="728117"/>
            <a:ext cx="2667000" cy="171450"/>
          </a:xfrm>
        </p:spPr>
        <p:txBody>
          <a:bodyPr/>
          <a:lstStyle/>
          <a:p>
            <a:r>
              <a:rPr lang="en-US" dirty="0" smtClean="0"/>
              <a:t>Overview</a:t>
            </a:r>
            <a:endParaRPr lang="nl-BE" dirty="0"/>
          </a:p>
        </p:txBody>
      </p:sp>
    </p:spTree>
    <p:extLst>
      <p:ext uri="{BB962C8B-B14F-4D97-AF65-F5344CB8AC3E}">
        <p14:creationId xmlns:p14="http://schemas.microsoft.com/office/powerpoint/2010/main" val="207387483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41261147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251520" y="1308710"/>
            <a:ext cx="8587680" cy="3207256"/>
          </a:xfrm>
        </p:spPr>
        <p:txBody>
          <a:bodyPr/>
          <a:lstStyle/>
          <a:p>
            <a:r>
              <a:rPr lang="en-GB" sz="2000" dirty="0" smtClean="0"/>
              <a:t>European Commission FAQs published in June – very high level and September – some helpful points    </a:t>
            </a:r>
          </a:p>
          <a:p>
            <a:r>
              <a:rPr lang="en-GB" sz="2000" dirty="0" smtClean="0"/>
              <a:t>EC organising Member State implementation workshops</a:t>
            </a:r>
          </a:p>
        </p:txBody>
      </p:sp>
      <p:sp>
        <p:nvSpPr>
          <p:cNvPr id="4" name="Title 3"/>
          <p:cNvSpPr>
            <a:spLocks noGrp="1"/>
          </p:cNvSpPr>
          <p:nvPr>
            <p:ph type="title"/>
          </p:nvPr>
        </p:nvSpPr>
        <p:spPr>
          <a:xfrm>
            <a:off x="381000" y="699542"/>
            <a:ext cx="7543800" cy="400050"/>
          </a:xfrm>
        </p:spPr>
        <p:txBody>
          <a:bodyPr/>
          <a:lstStyle/>
          <a:p>
            <a:r>
              <a:rPr lang="en-US" dirty="0" smtClean="0"/>
              <a:t>EU Audit Legislation</a:t>
            </a:r>
            <a:br>
              <a:rPr lang="en-US" dirty="0" smtClean="0"/>
            </a:br>
            <a:r>
              <a:rPr lang="en-US" dirty="0" smtClean="0"/>
              <a:t/>
            </a:r>
            <a:br>
              <a:rPr lang="en-US" dirty="0" smtClean="0"/>
            </a:br>
            <a:endParaRPr lang="en-US" dirty="0"/>
          </a:p>
        </p:txBody>
      </p:sp>
      <p:sp>
        <p:nvSpPr>
          <p:cNvPr id="6" name="Subtitle 8"/>
          <p:cNvSpPr>
            <a:spLocks noGrp="1"/>
          </p:cNvSpPr>
          <p:nvPr>
            <p:ph type="subTitle" idx="10"/>
          </p:nvPr>
        </p:nvSpPr>
        <p:spPr>
          <a:xfrm>
            <a:off x="381000" y="728117"/>
            <a:ext cx="2667000" cy="171450"/>
          </a:xfrm>
        </p:spPr>
        <p:txBody>
          <a:bodyPr/>
          <a:lstStyle/>
          <a:p>
            <a:r>
              <a:rPr lang="en-US" dirty="0" smtClean="0"/>
              <a:t>Overview</a:t>
            </a:r>
            <a:endParaRPr lang="nl-BE" dirty="0"/>
          </a:p>
        </p:txBody>
      </p:sp>
    </p:spTree>
    <p:extLst>
      <p:ext uri="{BB962C8B-B14F-4D97-AF65-F5344CB8AC3E}">
        <p14:creationId xmlns:p14="http://schemas.microsoft.com/office/powerpoint/2010/main" val="24890620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41" name="Title 1"/>
          <p:cNvSpPr>
            <a:spLocks noGrp="1"/>
          </p:cNvSpPr>
          <p:nvPr>
            <p:ph type="title"/>
          </p:nvPr>
        </p:nvSpPr>
        <p:spPr/>
        <p:txBody>
          <a:bodyPr/>
          <a:lstStyle/>
          <a:p>
            <a:r>
              <a:rPr lang="en-US" dirty="0" smtClean="0"/>
              <a:t>Date of Application – Regulation and Directive</a:t>
            </a:r>
            <a:endParaRPr lang="en-US" dirty="0"/>
          </a:p>
        </p:txBody>
      </p:sp>
      <p:grpSp>
        <p:nvGrpSpPr>
          <p:cNvPr id="2" name="Group 1"/>
          <p:cNvGrpSpPr/>
          <p:nvPr/>
        </p:nvGrpSpPr>
        <p:grpSpPr>
          <a:xfrm>
            <a:off x="626995" y="1309213"/>
            <a:ext cx="8049461" cy="3127241"/>
            <a:chOff x="583518" y="2230495"/>
            <a:chExt cx="7563196" cy="3558839"/>
          </a:xfrm>
        </p:grpSpPr>
        <p:sp>
          <p:nvSpPr>
            <p:cNvPr id="72" name="TextBox 71"/>
            <p:cNvSpPr txBox="1"/>
            <p:nvPr/>
          </p:nvSpPr>
          <p:spPr>
            <a:xfrm>
              <a:off x="592806" y="5424277"/>
              <a:ext cx="6196343" cy="365057"/>
            </a:xfrm>
            <a:prstGeom prst="rect">
              <a:avLst/>
            </a:prstGeom>
            <a:noFill/>
          </p:spPr>
          <p:txBody>
            <a:bodyPr wrap="square" lIns="29711" tIns="29711" rIns="29711" bIns="29711" rtlCol="0">
              <a:spAutoFit/>
            </a:bodyPr>
            <a:lstStyle/>
            <a:p>
              <a:pPr marL="149364" indent="-149364" algn="ctr"/>
              <a:r>
                <a:rPr lang="en-GB" sz="728" i="1" dirty="0">
                  <a:solidFill>
                    <a:srgbClr val="575757"/>
                  </a:solidFill>
                  <a:cs typeface="Arial" charset="0"/>
                </a:rPr>
                <a:t>* </a:t>
              </a:r>
              <a:r>
                <a:rPr lang="en-GB" sz="1400" i="1" dirty="0">
                  <a:solidFill>
                    <a:srgbClr val="575757"/>
                  </a:solidFill>
                  <a:cs typeface="Arial" charset="0"/>
                </a:rPr>
                <a:t>Except where mandatory firm rotation transitional measures apply.</a:t>
              </a:r>
            </a:p>
          </p:txBody>
        </p:sp>
        <p:cxnSp>
          <p:nvCxnSpPr>
            <p:cNvPr id="52" name="Straight Connector 51"/>
            <p:cNvCxnSpPr/>
            <p:nvPr/>
          </p:nvCxnSpPr>
          <p:spPr>
            <a:xfrm flipV="1">
              <a:off x="832669" y="4125757"/>
              <a:ext cx="7314045" cy="12659"/>
            </a:xfrm>
            <a:prstGeom prst="line">
              <a:avLst/>
            </a:prstGeom>
            <a:noFill/>
            <a:ln w="76200" cap="flat" cmpd="sng" algn="ctr">
              <a:solidFill>
                <a:srgbClr val="575757"/>
              </a:solidFill>
              <a:prstDash val="solid"/>
            </a:ln>
            <a:effectLst/>
          </p:spPr>
        </p:cxnSp>
        <p:sp>
          <p:nvSpPr>
            <p:cNvPr id="53" name="Oval 52"/>
            <p:cNvSpPr/>
            <p:nvPr/>
          </p:nvSpPr>
          <p:spPr>
            <a:xfrm>
              <a:off x="1058862" y="4002285"/>
              <a:ext cx="246970" cy="246959"/>
            </a:xfrm>
            <a:prstGeom prst="ellipse">
              <a:avLst/>
            </a:prstGeom>
            <a:solidFill>
              <a:srgbClr val="FFFFFF"/>
            </a:solidFill>
            <a:ln w="25400" cap="flat" cmpd="sng" algn="ctr">
              <a:solidFill>
                <a:srgbClr val="72C7E7"/>
              </a:solidFill>
              <a:prstDash val="solid"/>
            </a:ln>
            <a:effectLst/>
          </p:spPr>
          <p:txBody>
            <a:bodyPr lIns="60299" tIns="30157" rIns="60299" bIns="30157" rtlCol="0" anchor="ctr"/>
            <a:lstStyle/>
            <a:p>
              <a:pPr algn="ctr" defTabSz="603031" fontAlgn="auto">
                <a:spcBef>
                  <a:spcPts val="0"/>
                </a:spcBef>
                <a:spcAft>
                  <a:spcPts val="0"/>
                </a:spcAft>
                <a:defRPr/>
              </a:pPr>
              <a:endParaRPr lang="en-US" sz="1191" kern="0" dirty="0">
                <a:solidFill>
                  <a:srgbClr val="FFFFFF"/>
                </a:solidFill>
                <a:latin typeface="Arial"/>
                <a:cs typeface="Arial" charset="0"/>
              </a:endParaRPr>
            </a:p>
          </p:txBody>
        </p:sp>
        <p:sp>
          <p:nvSpPr>
            <p:cNvPr id="54" name="Oval 53"/>
            <p:cNvSpPr/>
            <p:nvPr/>
          </p:nvSpPr>
          <p:spPr>
            <a:xfrm>
              <a:off x="2260071" y="4002285"/>
              <a:ext cx="246970" cy="246959"/>
            </a:xfrm>
            <a:prstGeom prst="ellipse">
              <a:avLst/>
            </a:prstGeom>
            <a:solidFill>
              <a:srgbClr val="FFFFFF"/>
            </a:solidFill>
            <a:ln w="25400" cap="flat" cmpd="sng" algn="ctr">
              <a:solidFill>
                <a:srgbClr val="72C7E7"/>
              </a:solidFill>
              <a:prstDash val="solid"/>
            </a:ln>
            <a:effectLst/>
          </p:spPr>
          <p:txBody>
            <a:bodyPr lIns="60299" tIns="30157" rIns="60299" bIns="30157" rtlCol="0" anchor="ctr"/>
            <a:lstStyle/>
            <a:p>
              <a:pPr algn="ctr" defTabSz="603031" fontAlgn="auto">
                <a:spcBef>
                  <a:spcPts val="0"/>
                </a:spcBef>
                <a:spcAft>
                  <a:spcPts val="0"/>
                </a:spcAft>
                <a:defRPr/>
              </a:pPr>
              <a:endParaRPr lang="en-US" sz="1191" kern="0" dirty="0">
                <a:solidFill>
                  <a:srgbClr val="FFFFFF"/>
                </a:solidFill>
                <a:latin typeface="Arial"/>
                <a:cs typeface="Arial" charset="0"/>
              </a:endParaRPr>
            </a:p>
          </p:txBody>
        </p:sp>
        <p:sp>
          <p:nvSpPr>
            <p:cNvPr id="55" name="Oval 54"/>
            <p:cNvSpPr/>
            <p:nvPr/>
          </p:nvSpPr>
          <p:spPr>
            <a:xfrm>
              <a:off x="6287479" y="4002285"/>
              <a:ext cx="246970" cy="246959"/>
            </a:xfrm>
            <a:prstGeom prst="ellipse">
              <a:avLst/>
            </a:prstGeom>
            <a:solidFill>
              <a:srgbClr val="FFFFFF"/>
            </a:solidFill>
            <a:ln w="25400" cap="flat" cmpd="sng" algn="ctr">
              <a:solidFill>
                <a:srgbClr val="72C7E7"/>
              </a:solidFill>
              <a:prstDash val="solid"/>
            </a:ln>
            <a:effectLst/>
          </p:spPr>
          <p:txBody>
            <a:bodyPr lIns="60299" tIns="30157" rIns="60299" bIns="30157" rtlCol="0" anchor="ctr"/>
            <a:lstStyle/>
            <a:p>
              <a:pPr algn="ctr" defTabSz="603031" fontAlgn="auto">
                <a:spcBef>
                  <a:spcPts val="0"/>
                </a:spcBef>
                <a:spcAft>
                  <a:spcPts val="0"/>
                </a:spcAft>
                <a:defRPr/>
              </a:pPr>
              <a:endParaRPr lang="en-US" sz="1191" kern="0" dirty="0">
                <a:solidFill>
                  <a:srgbClr val="FFFFFF"/>
                </a:solidFill>
                <a:latin typeface="Arial"/>
                <a:cs typeface="Arial" charset="0"/>
              </a:endParaRPr>
            </a:p>
          </p:txBody>
        </p:sp>
        <p:sp>
          <p:nvSpPr>
            <p:cNvPr id="59" name="Oval 58"/>
            <p:cNvSpPr/>
            <p:nvPr/>
          </p:nvSpPr>
          <p:spPr>
            <a:xfrm>
              <a:off x="3923841" y="4002285"/>
              <a:ext cx="246970" cy="246959"/>
            </a:xfrm>
            <a:prstGeom prst="ellipse">
              <a:avLst/>
            </a:prstGeom>
            <a:solidFill>
              <a:srgbClr val="FFFFFF"/>
            </a:solidFill>
            <a:ln w="25400" cap="flat" cmpd="sng" algn="ctr">
              <a:solidFill>
                <a:srgbClr val="72C7E7"/>
              </a:solidFill>
              <a:prstDash val="solid"/>
            </a:ln>
            <a:effectLst/>
          </p:spPr>
          <p:txBody>
            <a:bodyPr lIns="60299" tIns="30157" rIns="60299" bIns="30157" rtlCol="0" anchor="ctr"/>
            <a:lstStyle/>
            <a:p>
              <a:pPr algn="ctr" defTabSz="603031" fontAlgn="auto">
                <a:spcBef>
                  <a:spcPts val="0"/>
                </a:spcBef>
                <a:spcAft>
                  <a:spcPts val="0"/>
                </a:spcAft>
                <a:defRPr/>
              </a:pPr>
              <a:endParaRPr lang="en-US" sz="1191" kern="0" dirty="0">
                <a:solidFill>
                  <a:srgbClr val="FFFFFF"/>
                </a:solidFill>
                <a:latin typeface="Arial"/>
                <a:cs typeface="Arial" charset="0"/>
              </a:endParaRPr>
            </a:p>
          </p:txBody>
        </p:sp>
        <p:sp>
          <p:nvSpPr>
            <p:cNvPr id="61" name="TextBox 60"/>
            <p:cNvSpPr txBox="1"/>
            <p:nvPr/>
          </p:nvSpPr>
          <p:spPr>
            <a:xfrm>
              <a:off x="814341" y="4429909"/>
              <a:ext cx="697409" cy="523204"/>
            </a:xfrm>
            <a:prstGeom prst="rect">
              <a:avLst/>
            </a:prstGeom>
            <a:noFill/>
          </p:spPr>
          <p:txBody>
            <a:bodyPr wrap="square" lIns="60299" tIns="30157" rIns="60299" bIns="30157" rtlCol="0">
              <a:spAutoFit/>
            </a:bodyPr>
            <a:lstStyle/>
            <a:p>
              <a:pPr algn="ctr" defTabSz="603031" fontAlgn="auto">
                <a:spcBef>
                  <a:spcPts val="0"/>
                </a:spcBef>
                <a:spcAft>
                  <a:spcPts val="0"/>
                </a:spcAft>
                <a:defRPr/>
              </a:pPr>
              <a:r>
                <a:rPr lang="en-US" sz="1400" kern="0" dirty="0">
                  <a:solidFill>
                    <a:srgbClr val="575757"/>
                  </a:solidFill>
                  <a:cs typeface="Arial" charset="0"/>
                </a:rPr>
                <a:t>April </a:t>
              </a:r>
            </a:p>
            <a:p>
              <a:pPr algn="ctr" defTabSz="603031" fontAlgn="auto">
                <a:spcBef>
                  <a:spcPts val="0"/>
                </a:spcBef>
                <a:spcAft>
                  <a:spcPts val="0"/>
                </a:spcAft>
                <a:defRPr/>
              </a:pPr>
              <a:r>
                <a:rPr lang="en-US" sz="1400" kern="0" dirty="0">
                  <a:solidFill>
                    <a:srgbClr val="575757"/>
                  </a:solidFill>
                  <a:cs typeface="Arial" charset="0"/>
                </a:rPr>
                <a:t>2014</a:t>
              </a:r>
            </a:p>
          </p:txBody>
        </p:sp>
        <p:sp>
          <p:nvSpPr>
            <p:cNvPr id="64" name="TextBox 63"/>
            <p:cNvSpPr txBox="1"/>
            <p:nvPr/>
          </p:nvSpPr>
          <p:spPr>
            <a:xfrm>
              <a:off x="1787440" y="4429909"/>
              <a:ext cx="1151285" cy="523204"/>
            </a:xfrm>
            <a:prstGeom prst="rect">
              <a:avLst/>
            </a:prstGeom>
            <a:noFill/>
          </p:spPr>
          <p:txBody>
            <a:bodyPr wrap="square" lIns="60299" tIns="30157" rIns="60299" bIns="30157" rtlCol="0">
              <a:spAutoFit/>
            </a:bodyPr>
            <a:lstStyle/>
            <a:p>
              <a:pPr algn="ctr" defTabSz="603031" fontAlgn="auto">
                <a:spcBef>
                  <a:spcPts val="0"/>
                </a:spcBef>
                <a:spcAft>
                  <a:spcPts val="0"/>
                </a:spcAft>
                <a:defRPr/>
              </a:pPr>
              <a:r>
                <a:rPr lang="en-US" sz="1400" kern="0" dirty="0">
                  <a:solidFill>
                    <a:srgbClr val="575757"/>
                  </a:solidFill>
                  <a:cs typeface="Arial" charset="0"/>
                </a:rPr>
                <a:t>27 May </a:t>
              </a:r>
            </a:p>
            <a:p>
              <a:pPr algn="ctr" defTabSz="603031" fontAlgn="auto">
                <a:spcBef>
                  <a:spcPts val="0"/>
                </a:spcBef>
                <a:spcAft>
                  <a:spcPts val="0"/>
                </a:spcAft>
                <a:defRPr/>
              </a:pPr>
              <a:r>
                <a:rPr lang="en-US" sz="1400" kern="0" dirty="0">
                  <a:solidFill>
                    <a:srgbClr val="575757"/>
                  </a:solidFill>
                  <a:cs typeface="Arial" charset="0"/>
                </a:rPr>
                <a:t>2014</a:t>
              </a:r>
            </a:p>
          </p:txBody>
        </p:sp>
        <p:sp>
          <p:nvSpPr>
            <p:cNvPr id="65" name="TextBox 64"/>
            <p:cNvSpPr txBox="1"/>
            <p:nvPr/>
          </p:nvSpPr>
          <p:spPr>
            <a:xfrm>
              <a:off x="5892519" y="4429909"/>
              <a:ext cx="1157741" cy="523204"/>
            </a:xfrm>
            <a:prstGeom prst="rect">
              <a:avLst/>
            </a:prstGeom>
            <a:noFill/>
          </p:spPr>
          <p:txBody>
            <a:bodyPr wrap="square" lIns="60299" tIns="30157" rIns="60299" bIns="30157" rtlCol="0">
              <a:spAutoFit/>
            </a:bodyPr>
            <a:lstStyle/>
            <a:p>
              <a:pPr algn="ctr" defTabSz="603031" fontAlgn="auto">
                <a:spcBef>
                  <a:spcPts val="0"/>
                </a:spcBef>
                <a:spcAft>
                  <a:spcPts val="0"/>
                </a:spcAft>
                <a:defRPr/>
              </a:pPr>
              <a:r>
                <a:rPr lang="en-US" sz="1400" kern="0" dirty="0">
                  <a:solidFill>
                    <a:srgbClr val="575757"/>
                  </a:solidFill>
                  <a:cs typeface="Arial" charset="0"/>
                </a:rPr>
                <a:t>17 June </a:t>
              </a:r>
            </a:p>
            <a:p>
              <a:pPr algn="ctr" defTabSz="603031" fontAlgn="auto">
                <a:spcBef>
                  <a:spcPts val="0"/>
                </a:spcBef>
                <a:spcAft>
                  <a:spcPts val="0"/>
                </a:spcAft>
                <a:defRPr/>
              </a:pPr>
              <a:r>
                <a:rPr lang="en-US" sz="1400" kern="0" dirty="0">
                  <a:solidFill>
                    <a:srgbClr val="575757"/>
                  </a:solidFill>
                  <a:cs typeface="Arial" charset="0"/>
                </a:rPr>
                <a:t>2016</a:t>
              </a:r>
            </a:p>
          </p:txBody>
        </p:sp>
        <p:sp>
          <p:nvSpPr>
            <p:cNvPr id="66" name="Text Placeholder 12"/>
            <p:cNvSpPr>
              <a:spLocks/>
            </p:cNvSpPr>
            <p:nvPr>
              <p:custDataLst>
                <p:tags r:id="rId1"/>
              </p:custDataLst>
            </p:nvPr>
          </p:nvSpPr>
          <p:spPr bwMode="auto">
            <a:xfrm>
              <a:off x="583518" y="2725440"/>
              <a:ext cx="1159055" cy="690659"/>
            </a:xfrm>
            <a:prstGeom prst="rect">
              <a:avLst/>
            </a:prstGeom>
            <a:noFill/>
            <a:ln w="9525">
              <a:noFill/>
              <a:miter lim="800000"/>
              <a:headEnd/>
              <a:tailEnd/>
            </a:ln>
          </p:spPr>
          <p:txBody>
            <a:bodyPr wrap="none" lIns="0" tIns="0" rIns="0" bIns="0">
              <a:spAutoFit/>
            </a:bodyPr>
            <a:lstStyle/>
            <a:p>
              <a:pPr algn="ctr" defTabSz="505409" fontAlgn="auto">
                <a:spcBef>
                  <a:spcPts val="0"/>
                </a:spcBef>
                <a:spcAft>
                  <a:spcPts val="0"/>
                </a:spcAft>
                <a:defRPr/>
              </a:pPr>
              <a:r>
                <a:rPr lang="en-US" sz="1400" kern="0" dirty="0">
                  <a:solidFill>
                    <a:srgbClr val="002776"/>
                  </a:solidFill>
                  <a:cs typeface="Arial" charset="0"/>
                </a:rPr>
                <a:t>Adoption of</a:t>
              </a:r>
              <a:br>
                <a:rPr lang="en-US" sz="1400" kern="0" dirty="0">
                  <a:solidFill>
                    <a:srgbClr val="002776"/>
                  </a:solidFill>
                  <a:cs typeface="Arial" charset="0"/>
                </a:rPr>
              </a:br>
              <a:r>
                <a:rPr lang="en-US" sz="1400" kern="0" dirty="0">
                  <a:solidFill>
                    <a:srgbClr val="002776"/>
                  </a:solidFill>
                  <a:cs typeface="Arial" charset="0"/>
                </a:rPr>
                <a:t>Regulation</a:t>
              </a:r>
              <a:br>
                <a:rPr lang="en-US" sz="1400" kern="0" dirty="0">
                  <a:solidFill>
                    <a:srgbClr val="002776"/>
                  </a:solidFill>
                  <a:cs typeface="Arial" charset="0"/>
                </a:rPr>
              </a:br>
              <a:r>
                <a:rPr lang="en-US" sz="1400" kern="0" dirty="0">
                  <a:solidFill>
                    <a:srgbClr val="002776"/>
                  </a:solidFill>
                  <a:cs typeface="Arial" charset="0"/>
                </a:rPr>
                <a:t> and Directive</a:t>
              </a:r>
            </a:p>
          </p:txBody>
        </p:sp>
        <p:sp>
          <p:nvSpPr>
            <p:cNvPr id="73" name="Text Placeholder 12"/>
            <p:cNvSpPr>
              <a:spLocks/>
            </p:cNvSpPr>
            <p:nvPr>
              <p:custDataLst>
                <p:tags r:id="rId2"/>
              </p:custDataLst>
            </p:nvPr>
          </p:nvSpPr>
          <p:spPr bwMode="auto">
            <a:xfrm>
              <a:off x="1812355" y="2885883"/>
              <a:ext cx="1142386" cy="690659"/>
            </a:xfrm>
            <a:prstGeom prst="rect">
              <a:avLst/>
            </a:prstGeom>
            <a:noFill/>
            <a:ln w="9525">
              <a:noFill/>
              <a:miter lim="800000"/>
              <a:headEnd/>
              <a:tailEnd/>
            </a:ln>
          </p:spPr>
          <p:txBody>
            <a:bodyPr wrap="square" lIns="0" tIns="0" rIns="0" bIns="0">
              <a:spAutoFit/>
            </a:bodyPr>
            <a:lstStyle/>
            <a:p>
              <a:pPr algn="ctr" defTabSz="505409" fontAlgn="auto">
                <a:spcBef>
                  <a:spcPts val="0"/>
                </a:spcBef>
                <a:spcAft>
                  <a:spcPts val="0"/>
                </a:spcAft>
                <a:defRPr/>
              </a:pPr>
              <a:r>
                <a:rPr lang="en-US" sz="1400" kern="0" dirty="0">
                  <a:solidFill>
                    <a:srgbClr val="002776"/>
                  </a:solidFill>
                  <a:cs typeface="Arial" charset="0"/>
                </a:rPr>
                <a:t>Publication in </a:t>
              </a:r>
              <a:br>
                <a:rPr lang="en-US" sz="1400" kern="0" dirty="0">
                  <a:solidFill>
                    <a:srgbClr val="002776"/>
                  </a:solidFill>
                  <a:cs typeface="Arial" charset="0"/>
                </a:rPr>
              </a:br>
              <a:r>
                <a:rPr lang="en-US" sz="1400" kern="0" dirty="0">
                  <a:solidFill>
                    <a:srgbClr val="002776"/>
                  </a:solidFill>
                  <a:cs typeface="Arial" charset="0"/>
                </a:rPr>
                <a:t>Official Journal</a:t>
              </a:r>
            </a:p>
          </p:txBody>
        </p:sp>
        <p:sp>
          <p:nvSpPr>
            <p:cNvPr id="74" name="Text Placeholder 12"/>
            <p:cNvSpPr>
              <a:spLocks/>
            </p:cNvSpPr>
            <p:nvPr>
              <p:custDataLst>
                <p:tags r:id="rId3"/>
              </p:custDataLst>
            </p:nvPr>
          </p:nvSpPr>
          <p:spPr bwMode="auto">
            <a:xfrm>
              <a:off x="3581818" y="2879165"/>
              <a:ext cx="853593" cy="460439"/>
            </a:xfrm>
            <a:prstGeom prst="rect">
              <a:avLst/>
            </a:prstGeom>
            <a:noFill/>
            <a:ln w="9525">
              <a:noFill/>
              <a:miter lim="800000"/>
              <a:headEnd/>
              <a:tailEnd/>
            </a:ln>
          </p:spPr>
          <p:txBody>
            <a:bodyPr wrap="none" lIns="0" tIns="0" rIns="0" bIns="0">
              <a:spAutoFit/>
            </a:bodyPr>
            <a:lstStyle/>
            <a:p>
              <a:pPr algn="ctr" defTabSz="505409" fontAlgn="auto">
                <a:spcBef>
                  <a:spcPts val="0"/>
                </a:spcBef>
                <a:spcAft>
                  <a:spcPts val="0"/>
                </a:spcAft>
                <a:defRPr/>
              </a:pPr>
              <a:r>
                <a:rPr lang="en-US" sz="1400" kern="0" dirty="0">
                  <a:solidFill>
                    <a:srgbClr val="002776"/>
                  </a:solidFill>
                  <a:cs typeface="Arial" charset="0"/>
                </a:rPr>
                <a:t>Entry into </a:t>
              </a:r>
            </a:p>
            <a:p>
              <a:pPr algn="ctr" defTabSz="505409" fontAlgn="auto">
                <a:spcBef>
                  <a:spcPts val="0"/>
                </a:spcBef>
                <a:spcAft>
                  <a:spcPts val="0"/>
                </a:spcAft>
                <a:defRPr/>
              </a:pPr>
              <a:r>
                <a:rPr lang="en-US" sz="1400" kern="0" dirty="0">
                  <a:solidFill>
                    <a:srgbClr val="002776"/>
                  </a:solidFill>
                  <a:cs typeface="Arial" charset="0"/>
                </a:rPr>
                <a:t>force</a:t>
              </a:r>
            </a:p>
          </p:txBody>
        </p:sp>
        <p:cxnSp>
          <p:nvCxnSpPr>
            <p:cNvPr id="75" name="Straight Arrow Connector 74"/>
            <p:cNvCxnSpPr/>
            <p:nvPr/>
          </p:nvCxnSpPr>
          <p:spPr>
            <a:xfrm>
              <a:off x="2536671" y="3826255"/>
              <a:ext cx="1226637" cy="0"/>
            </a:xfrm>
            <a:prstGeom prst="straightConnector1">
              <a:avLst/>
            </a:prstGeom>
            <a:noFill/>
            <a:ln w="15875" cap="flat" cmpd="sng" algn="ctr">
              <a:solidFill>
                <a:srgbClr val="3C8A2E"/>
              </a:solidFill>
              <a:prstDash val="solid"/>
              <a:headEnd type="triangle"/>
              <a:tailEnd type="triangle"/>
            </a:ln>
            <a:effectLst/>
          </p:spPr>
        </p:cxnSp>
        <p:sp>
          <p:nvSpPr>
            <p:cNvPr id="76" name="TextBox 75"/>
            <p:cNvSpPr txBox="1"/>
            <p:nvPr/>
          </p:nvSpPr>
          <p:spPr>
            <a:xfrm>
              <a:off x="2768410" y="3569274"/>
              <a:ext cx="761880" cy="511815"/>
            </a:xfrm>
            <a:prstGeom prst="rect">
              <a:avLst/>
            </a:prstGeom>
            <a:solidFill>
              <a:srgbClr val="FFFFFF"/>
            </a:solidFill>
          </p:spPr>
          <p:txBody>
            <a:bodyPr wrap="square" lIns="23807" tIns="23807" rIns="23807" bIns="23807" rtlCol="0">
              <a:spAutoFit/>
            </a:bodyPr>
            <a:lstStyle/>
            <a:p>
              <a:pPr algn="ctr" defTabSz="604603" fontAlgn="auto">
                <a:spcBef>
                  <a:spcPts val="0"/>
                </a:spcBef>
                <a:spcAft>
                  <a:spcPts val="0"/>
                </a:spcAft>
                <a:defRPr/>
              </a:pPr>
              <a:r>
                <a:rPr lang="nl-BE" sz="1400" kern="0" dirty="0">
                  <a:solidFill>
                    <a:srgbClr val="3C8A2E"/>
                  </a:solidFill>
                  <a:cs typeface="Arial" charset="0"/>
                </a:rPr>
                <a:t>+20 Days</a:t>
              </a:r>
            </a:p>
          </p:txBody>
        </p:sp>
        <p:sp>
          <p:nvSpPr>
            <p:cNvPr id="77" name="Text Placeholder 12"/>
            <p:cNvSpPr>
              <a:spLocks/>
            </p:cNvSpPr>
            <p:nvPr>
              <p:custDataLst>
                <p:tags r:id="rId4"/>
              </p:custDataLst>
            </p:nvPr>
          </p:nvSpPr>
          <p:spPr bwMode="auto">
            <a:xfrm>
              <a:off x="5578576" y="2230495"/>
              <a:ext cx="1664761" cy="1151098"/>
            </a:xfrm>
            <a:prstGeom prst="rect">
              <a:avLst/>
            </a:prstGeom>
            <a:noFill/>
            <a:ln w="9525">
              <a:noFill/>
              <a:miter lim="800000"/>
              <a:headEnd/>
              <a:tailEnd/>
            </a:ln>
          </p:spPr>
          <p:txBody>
            <a:bodyPr wrap="none" lIns="0" tIns="0" rIns="0" bIns="0">
              <a:spAutoFit/>
            </a:bodyPr>
            <a:lstStyle/>
            <a:p>
              <a:pPr algn="ctr" defTabSz="505409" fontAlgn="auto">
                <a:spcBef>
                  <a:spcPts val="0"/>
                </a:spcBef>
                <a:spcAft>
                  <a:spcPts val="0"/>
                </a:spcAft>
                <a:defRPr/>
              </a:pPr>
              <a:r>
                <a:rPr lang="en-US" sz="1400" kern="0" dirty="0">
                  <a:solidFill>
                    <a:srgbClr val="002776"/>
                  </a:solidFill>
                  <a:cs typeface="Arial" charset="0"/>
                </a:rPr>
                <a:t>Regulation comes </a:t>
              </a:r>
              <a:br>
                <a:rPr lang="en-US" sz="1400" kern="0" dirty="0">
                  <a:solidFill>
                    <a:srgbClr val="002776"/>
                  </a:solidFill>
                  <a:cs typeface="Arial" charset="0"/>
                </a:rPr>
              </a:br>
              <a:r>
                <a:rPr lang="en-US" sz="1400" kern="0" dirty="0">
                  <a:solidFill>
                    <a:srgbClr val="002776"/>
                  </a:solidFill>
                  <a:cs typeface="Arial" charset="0"/>
                </a:rPr>
                <a:t>into effect *</a:t>
              </a:r>
              <a:br>
                <a:rPr lang="en-US" sz="1400" kern="0" dirty="0">
                  <a:solidFill>
                    <a:srgbClr val="002776"/>
                  </a:solidFill>
                  <a:cs typeface="Arial" charset="0"/>
                </a:rPr>
              </a:br>
              <a:r>
                <a:rPr lang="en-US" sz="1400" kern="0" dirty="0">
                  <a:solidFill>
                    <a:srgbClr val="002776"/>
                  </a:solidFill>
                  <a:cs typeface="Arial" charset="0"/>
                </a:rPr>
                <a:t>Directive should be </a:t>
              </a:r>
            </a:p>
            <a:p>
              <a:pPr algn="ctr" defTabSz="505409" fontAlgn="auto">
                <a:spcBef>
                  <a:spcPts val="0"/>
                </a:spcBef>
                <a:spcAft>
                  <a:spcPts val="0"/>
                </a:spcAft>
                <a:defRPr/>
              </a:pPr>
              <a:r>
                <a:rPr lang="en-US" sz="1400" kern="0" dirty="0">
                  <a:solidFill>
                    <a:srgbClr val="002776"/>
                  </a:solidFill>
                  <a:cs typeface="Arial" charset="0"/>
                </a:rPr>
                <a:t>transposed in </a:t>
              </a:r>
              <a:br>
                <a:rPr lang="en-US" sz="1400" kern="0" dirty="0">
                  <a:solidFill>
                    <a:srgbClr val="002776"/>
                  </a:solidFill>
                  <a:cs typeface="Arial" charset="0"/>
                </a:rPr>
              </a:br>
              <a:r>
                <a:rPr lang="en-US" sz="1400" kern="0" dirty="0">
                  <a:solidFill>
                    <a:srgbClr val="002776"/>
                  </a:solidFill>
                  <a:cs typeface="Arial" charset="0"/>
                </a:rPr>
                <a:t>national law </a:t>
              </a:r>
            </a:p>
          </p:txBody>
        </p:sp>
        <p:sp>
          <p:nvSpPr>
            <p:cNvPr id="78" name="Isosceles Triangle 77"/>
            <p:cNvSpPr/>
            <p:nvPr/>
          </p:nvSpPr>
          <p:spPr>
            <a:xfrm flipV="1">
              <a:off x="1104640" y="3531345"/>
              <a:ext cx="155422" cy="572577"/>
            </a:xfrm>
            <a:prstGeom prst="triangle">
              <a:avLst/>
            </a:prstGeom>
            <a:solidFill>
              <a:srgbClr val="72C7E7"/>
            </a:solidFill>
            <a:ln w="12700" cap="flat" cmpd="sng" algn="ctr">
              <a:noFill/>
              <a:prstDash val="solid"/>
            </a:ln>
            <a:effectLst/>
          </p:spPr>
          <p:txBody>
            <a:bodyPr lIns="23807" tIns="23807" rIns="23807" bIns="23807" rtlCol="0" anchor="ctr">
              <a:spAutoFit/>
            </a:bodyPr>
            <a:lstStyle/>
            <a:p>
              <a:pPr algn="ctr" defTabSz="604603" fontAlgn="auto">
                <a:spcBef>
                  <a:spcPts val="0"/>
                </a:spcBef>
                <a:spcAft>
                  <a:spcPts val="0"/>
                </a:spcAft>
                <a:defRPr/>
              </a:pPr>
              <a:endParaRPr lang="en-US" sz="927" kern="0" dirty="0">
                <a:solidFill>
                  <a:srgbClr val="002776"/>
                </a:solidFill>
                <a:latin typeface="Arial"/>
                <a:cs typeface="Arial" charset="0"/>
              </a:endParaRPr>
            </a:p>
          </p:txBody>
        </p:sp>
        <p:sp>
          <p:nvSpPr>
            <p:cNvPr id="79" name="Isosceles Triangle 78"/>
            <p:cNvSpPr/>
            <p:nvPr/>
          </p:nvSpPr>
          <p:spPr>
            <a:xfrm flipV="1">
              <a:off x="2305838" y="3531345"/>
              <a:ext cx="155422" cy="572577"/>
            </a:xfrm>
            <a:prstGeom prst="triangle">
              <a:avLst/>
            </a:prstGeom>
            <a:solidFill>
              <a:srgbClr val="72C7E7"/>
            </a:solidFill>
            <a:ln w="12700" cap="flat" cmpd="sng" algn="ctr">
              <a:noFill/>
              <a:prstDash val="solid"/>
            </a:ln>
            <a:effectLst/>
          </p:spPr>
          <p:txBody>
            <a:bodyPr lIns="23807" tIns="23807" rIns="23807" bIns="23807" rtlCol="0" anchor="ctr">
              <a:spAutoFit/>
            </a:bodyPr>
            <a:lstStyle/>
            <a:p>
              <a:pPr algn="ctr" defTabSz="604603" fontAlgn="auto">
                <a:spcBef>
                  <a:spcPts val="0"/>
                </a:spcBef>
                <a:spcAft>
                  <a:spcPts val="0"/>
                </a:spcAft>
                <a:defRPr/>
              </a:pPr>
              <a:endParaRPr lang="en-US" sz="927" kern="0" dirty="0">
                <a:solidFill>
                  <a:srgbClr val="002776"/>
                </a:solidFill>
                <a:latin typeface="Arial"/>
                <a:cs typeface="Arial" charset="0"/>
              </a:endParaRPr>
            </a:p>
          </p:txBody>
        </p:sp>
        <p:sp>
          <p:nvSpPr>
            <p:cNvPr id="80" name="Isosceles Triangle 79"/>
            <p:cNvSpPr/>
            <p:nvPr/>
          </p:nvSpPr>
          <p:spPr>
            <a:xfrm flipV="1">
              <a:off x="3969619" y="3531345"/>
              <a:ext cx="155422" cy="572577"/>
            </a:xfrm>
            <a:prstGeom prst="triangle">
              <a:avLst/>
            </a:prstGeom>
            <a:solidFill>
              <a:srgbClr val="72C7E7"/>
            </a:solidFill>
            <a:ln w="12700" cap="flat" cmpd="sng" algn="ctr">
              <a:noFill/>
              <a:prstDash val="solid"/>
            </a:ln>
            <a:effectLst/>
          </p:spPr>
          <p:txBody>
            <a:bodyPr lIns="23807" tIns="23807" rIns="23807" bIns="23807" rtlCol="0" anchor="ctr">
              <a:spAutoFit/>
            </a:bodyPr>
            <a:lstStyle/>
            <a:p>
              <a:pPr algn="ctr" defTabSz="604603" fontAlgn="auto">
                <a:spcBef>
                  <a:spcPts val="0"/>
                </a:spcBef>
                <a:spcAft>
                  <a:spcPts val="0"/>
                </a:spcAft>
                <a:defRPr/>
              </a:pPr>
              <a:endParaRPr lang="en-US" sz="927" kern="0" dirty="0">
                <a:solidFill>
                  <a:srgbClr val="002776"/>
                </a:solidFill>
                <a:latin typeface="Arial"/>
                <a:cs typeface="Arial" charset="0"/>
              </a:endParaRPr>
            </a:p>
          </p:txBody>
        </p:sp>
        <p:sp>
          <p:nvSpPr>
            <p:cNvPr id="81" name="Isosceles Triangle 80"/>
            <p:cNvSpPr/>
            <p:nvPr/>
          </p:nvSpPr>
          <p:spPr>
            <a:xfrm flipV="1">
              <a:off x="6333245" y="3531345"/>
              <a:ext cx="155422" cy="572577"/>
            </a:xfrm>
            <a:prstGeom prst="triangle">
              <a:avLst/>
            </a:prstGeom>
            <a:solidFill>
              <a:srgbClr val="72C7E7"/>
            </a:solidFill>
            <a:ln w="12700" cap="flat" cmpd="sng" algn="ctr">
              <a:noFill/>
              <a:prstDash val="solid"/>
            </a:ln>
            <a:effectLst/>
          </p:spPr>
          <p:txBody>
            <a:bodyPr lIns="23807" tIns="23807" rIns="23807" bIns="23807" rtlCol="0" anchor="ctr">
              <a:spAutoFit/>
            </a:bodyPr>
            <a:lstStyle/>
            <a:p>
              <a:pPr algn="ctr" defTabSz="604603" fontAlgn="auto">
                <a:spcBef>
                  <a:spcPts val="0"/>
                </a:spcBef>
                <a:spcAft>
                  <a:spcPts val="0"/>
                </a:spcAft>
                <a:defRPr/>
              </a:pPr>
              <a:endParaRPr lang="en-US" sz="927" kern="0" dirty="0">
                <a:solidFill>
                  <a:srgbClr val="002776"/>
                </a:solidFill>
                <a:latin typeface="Arial"/>
                <a:cs typeface="Arial" charset="0"/>
              </a:endParaRPr>
            </a:p>
          </p:txBody>
        </p:sp>
        <p:cxnSp>
          <p:nvCxnSpPr>
            <p:cNvPr id="82" name="Straight Arrow Connector 81"/>
            <p:cNvCxnSpPr/>
            <p:nvPr/>
          </p:nvCxnSpPr>
          <p:spPr>
            <a:xfrm>
              <a:off x="4220436" y="3826255"/>
              <a:ext cx="1986329" cy="0"/>
            </a:xfrm>
            <a:prstGeom prst="straightConnector1">
              <a:avLst/>
            </a:prstGeom>
            <a:noFill/>
            <a:ln w="15875" cap="flat" cmpd="sng" algn="ctr">
              <a:solidFill>
                <a:srgbClr val="3C8A2E"/>
              </a:solidFill>
              <a:prstDash val="solid"/>
              <a:headEnd type="triangle"/>
              <a:tailEnd type="triangle"/>
            </a:ln>
            <a:effectLst/>
          </p:spPr>
        </p:cxnSp>
        <p:sp>
          <p:nvSpPr>
            <p:cNvPr id="83" name="TextBox 82"/>
            <p:cNvSpPr txBox="1"/>
            <p:nvPr/>
          </p:nvSpPr>
          <p:spPr>
            <a:xfrm>
              <a:off x="4799775" y="3591883"/>
              <a:ext cx="812970" cy="281596"/>
            </a:xfrm>
            <a:prstGeom prst="rect">
              <a:avLst/>
            </a:prstGeom>
            <a:solidFill>
              <a:srgbClr val="FFFFFF"/>
            </a:solidFill>
          </p:spPr>
          <p:txBody>
            <a:bodyPr wrap="square" lIns="23807" tIns="23807" rIns="23807" bIns="23807" rtlCol="0">
              <a:spAutoFit/>
            </a:bodyPr>
            <a:lstStyle/>
            <a:p>
              <a:pPr algn="ctr" defTabSz="604603" fontAlgn="auto">
                <a:spcBef>
                  <a:spcPts val="0"/>
                </a:spcBef>
                <a:spcAft>
                  <a:spcPts val="0"/>
                </a:spcAft>
                <a:defRPr/>
              </a:pPr>
              <a:r>
                <a:rPr lang="nl-BE" sz="1400" kern="0" dirty="0">
                  <a:solidFill>
                    <a:srgbClr val="3C8A2E"/>
                  </a:solidFill>
                  <a:cs typeface="Arial" charset="0"/>
                </a:rPr>
                <a:t>+2 Years</a:t>
              </a:r>
            </a:p>
          </p:txBody>
        </p:sp>
      </p:grpSp>
      <p:sp>
        <p:nvSpPr>
          <p:cNvPr id="3" name="Rectangle 2"/>
          <p:cNvSpPr/>
          <p:nvPr/>
        </p:nvSpPr>
        <p:spPr>
          <a:xfrm>
            <a:off x="3921476" y="3215667"/>
            <a:ext cx="701654" cy="508211"/>
          </a:xfrm>
          <a:prstGeom prst="rect">
            <a:avLst/>
          </a:prstGeom>
          <a:solidFill>
            <a:schemeClr val="bg1"/>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30256" tIns="30256" rIns="30256" rtlCol="0" anchor="ctr"/>
          <a:lstStyle/>
          <a:p>
            <a:pPr algn="ctr" defTabSz="603031" fontAlgn="auto">
              <a:spcBef>
                <a:spcPts val="0"/>
              </a:spcBef>
              <a:spcAft>
                <a:spcPts val="0"/>
              </a:spcAft>
              <a:defRPr/>
            </a:pPr>
            <a:r>
              <a:rPr lang="en-US" sz="1400" kern="0" dirty="0">
                <a:solidFill>
                  <a:srgbClr val="404040"/>
                </a:solidFill>
                <a:latin typeface="Arial" charset="0"/>
                <a:cs typeface="Arial" charset="0"/>
              </a:rPr>
              <a:t>16 June</a:t>
            </a:r>
            <a:r>
              <a:rPr lang="en-US" sz="1400" kern="0" dirty="0">
                <a:solidFill>
                  <a:srgbClr val="575757"/>
                </a:solidFill>
                <a:latin typeface="Arial" charset="0"/>
                <a:cs typeface="Arial" charset="0"/>
              </a:rPr>
              <a:t> </a:t>
            </a:r>
          </a:p>
          <a:p>
            <a:pPr algn="ctr" defTabSz="603031" fontAlgn="auto">
              <a:spcBef>
                <a:spcPts val="0"/>
              </a:spcBef>
              <a:spcAft>
                <a:spcPts val="0"/>
              </a:spcAft>
              <a:defRPr/>
            </a:pPr>
            <a:r>
              <a:rPr lang="en-US" sz="1400" kern="0" dirty="0" smtClean="0">
                <a:solidFill>
                  <a:srgbClr val="575757"/>
                </a:solidFill>
                <a:latin typeface="Arial" charset="0"/>
                <a:cs typeface="Arial" charset="0"/>
              </a:rPr>
              <a:t>2014</a:t>
            </a:r>
            <a:endParaRPr lang="en-GB" sz="1400" dirty="0"/>
          </a:p>
        </p:txBody>
      </p:sp>
    </p:spTree>
    <p:extLst>
      <p:ext uri="{BB962C8B-B14F-4D97-AF65-F5344CB8AC3E}">
        <p14:creationId xmlns:p14="http://schemas.microsoft.com/office/powerpoint/2010/main" val="278608297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EU Audit Legislation – Snapshot Key Provisions  </a:t>
            </a:r>
            <a:endParaRPr lang="en-US" dirty="0"/>
          </a:p>
        </p:txBody>
      </p:sp>
      <p:graphicFrame>
        <p:nvGraphicFramePr>
          <p:cNvPr id="19" name="Content Placeholder 18"/>
          <p:cNvGraphicFramePr>
            <a:graphicFrameLocks noGrp="1"/>
          </p:cNvGraphicFramePr>
          <p:nvPr>
            <p:ph idx="1"/>
            <p:extLst>
              <p:ext uri="{D42A27DB-BD31-4B8C-83A1-F6EECF244321}">
                <p14:modId xmlns:p14="http://schemas.microsoft.com/office/powerpoint/2010/main" val="2328592916"/>
              </p:ext>
            </p:extLst>
          </p:nvPr>
        </p:nvGraphicFramePr>
        <p:xfrm>
          <a:off x="236984" y="1407125"/>
          <a:ext cx="8439472" cy="2460769"/>
        </p:xfrm>
        <a:graphic>
          <a:graphicData uri="http://schemas.openxmlformats.org/drawingml/2006/table">
            <a:tbl>
              <a:tblPr firstRow="1" bandRow="1">
                <a:tableStyleId>{5C22544A-7EE6-4342-B048-85BDC9FD1C3A}</a:tableStyleId>
              </a:tblPr>
              <a:tblGrid>
                <a:gridCol w="2462808"/>
                <a:gridCol w="5976664"/>
              </a:tblGrid>
              <a:tr h="477522">
                <a:tc>
                  <a:txBody>
                    <a:bodyPr/>
                    <a:lstStyle/>
                    <a:p>
                      <a:pPr marL="0" indent="0" algn="ctr">
                        <a:buFont typeface="Arial" pitchFamily="34" charset="0"/>
                        <a:buNone/>
                      </a:pPr>
                      <a:r>
                        <a:rPr lang="en-US" sz="1600" dirty="0" smtClean="0"/>
                        <a:t>Topic</a:t>
                      </a:r>
                      <a:endParaRPr lang="en-US" sz="1600" dirty="0"/>
                    </a:p>
                  </a:txBody>
                  <a:tcPr marL="91425" marR="91425" marT="33275" marB="33275" anchor="ctr"/>
                </a:tc>
                <a:tc>
                  <a:txBody>
                    <a:bodyPr/>
                    <a:lstStyle/>
                    <a:p>
                      <a:pPr marL="0" indent="0" algn="ctr">
                        <a:buFont typeface="Arial" pitchFamily="34" charset="0"/>
                        <a:buNone/>
                      </a:pPr>
                      <a:r>
                        <a:rPr lang="en-US" sz="1600" dirty="0" smtClean="0"/>
                        <a:t>EU</a:t>
                      </a:r>
                      <a:r>
                        <a:rPr lang="en-US" sz="1600" baseline="0" dirty="0" smtClean="0"/>
                        <a:t> Legislation </a:t>
                      </a:r>
                      <a:endParaRPr lang="en-US" sz="1600" dirty="0" smtClean="0"/>
                    </a:p>
                  </a:txBody>
                  <a:tcPr marL="91425" marR="91425" marT="33275" marB="33275" anchor="ctr"/>
                </a:tc>
              </a:tr>
              <a:tr h="809899">
                <a:tc>
                  <a:txBody>
                    <a:bodyPr/>
                    <a:lstStyle/>
                    <a:p>
                      <a:pPr marL="0" lvl="0" indent="0">
                        <a:buFont typeface="Arial" pitchFamily="34" charset="0"/>
                        <a:buNone/>
                      </a:pPr>
                      <a:r>
                        <a:rPr lang="en-US" sz="1400" b="1" dirty="0" smtClean="0">
                          <a:solidFill>
                            <a:schemeClr val="tx2"/>
                          </a:solidFill>
                        </a:rPr>
                        <a:t>Mandatory</a:t>
                      </a:r>
                      <a:r>
                        <a:rPr lang="en-US" sz="1400" b="1" baseline="0" dirty="0" smtClean="0">
                          <a:solidFill>
                            <a:schemeClr val="tx2"/>
                          </a:solidFill>
                        </a:rPr>
                        <a:t> firm rotation  (MFR)</a:t>
                      </a:r>
                      <a:endParaRPr lang="en-US" sz="1400" b="1" dirty="0" smtClean="0">
                        <a:solidFill>
                          <a:schemeClr val="tx2"/>
                        </a:solidFill>
                      </a:endParaRPr>
                    </a:p>
                  </a:txBody>
                  <a:tcPr marL="91425" marR="91425" marT="33275" marB="33275"/>
                </a:tc>
                <a:tc>
                  <a:txBody>
                    <a:bodyPr/>
                    <a:lstStyle/>
                    <a:p>
                      <a:pPr marL="180975" lvl="0" indent="-180975" algn="l">
                        <a:buFont typeface="Arial" pitchFamily="34" charset="0"/>
                        <a:buChar char="•"/>
                        <a:tabLst/>
                      </a:pPr>
                      <a:r>
                        <a:rPr lang="en-US" sz="1400" baseline="0" noProof="0" dirty="0" smtClean="0">
                          <a:solidFill>
                            <a:schemeClr val="tx2"/>
                          </a:solidFill>
                        </a:rPr>
                        <a:t>10 years maximum + Member State option to extend </a:t>
                      </a:r>
                    </a:p>
                    <a:p>
                      <a:pPr marL="361950" lvl="1" indent="-180975" algn="l">
                        <a:buFont typeface="Wingdings" panose="05000000000000000000" pitchFamily="2" charset="2"/>
                        <a:buChar char="§"/>
                        <a:tabLst/>
                      </a:pPr>
                      <a:r>
                        <a:rPr lang="en-US" sz="1400" baseline="0" noProof="0" dirty="0" smtClean="0">
                          <a:solidFill>
                            <a:schemeClr val="tx2"/>
                          </a:solidFill>
                        </a:rPr>
                        <a:t>to 20 years with tender or</a:t>
                      </a:r>
                    </a:p>
                    <a:p>
                      <a:pPr marL="361950" lvl="1" indent="-180975" algn="l">
                        <a:buFont typeface="Wingdings" panose="05000000000000000000" pitchFamily="2" charset="2"/>
                        <a:buChar char="§"/>
                        <a:tabLst/>
                      </a:pPr>
                      <a:r>
                        <a:rPr lang="en-US" sz="1400" baseline="0" noProof="0" dirty="0" smtClean="0">
                          <a:solidFill>
                            <a:schemeClr val="tx2"/>
                          </a:solidFill>
                        </a:rPr>
                        <a:t>to 24 years with joint audit</a:t>
                      </a:r>
                      <a:endParaRPr lang="en-US" sz="1400" kern="1200" baseline="0" noProof="0" dirty="0" smtClean="0">
                        <a:solidFill>
                          <a:schemeClr val="tx2"/>
                        </a:solidFill>
                        <a:latin typeface="+mn-lt"/>
                        <a:ea typeface="+mn-ea"/>
                        <a:cs typeface="+mn-cs"/>
                      </a:endParaRPr>
                    </a:p>
                    <a:p>
                      <a:pPr marL="180975" marR="0" lvl="0" indent="-180975" algn="l" defTabSz="457200" rtl="0" eaLnBrk="1" fontAlgn="auto" latinLnBrk="0" hangingPunct="1">
                        <a:lnSpc>
                          <a:spcPct val="100000"/>
                        </a:lnSpc>
                        <a:spcBef>
                          <a:spcPts val="0"/>
                        </a:spcBef>
                        <a:spcAft>
                          <a:spcPts val="0"/>
                        </a:spcAft>
                        <a:buClrTx/>
                        <a:buSzTx/>
                        <a:buFont typeface="Arial" pitchFamily="34" charset="0"/>
                        <a:buChar char="•"/>
                        <a:tabLst/>
                        <a:defRPr/>
                      </a:pPr>
                      <a:r>
                        <a:rPr lang="en-US" sz="1400" kern="1200" baseline="0" dirty="0" smtClean="0">
                          <a:solidFill>
                            <a:schemeClr val="tx2"/>
                          </a:solidFill>
                          <a:latin typeface="+mn-lt"/>
                          <a:ea typeface="+mn-ea"/>
                          <a:cs typeface="+mn-cs"/>
                        </a:rPr>
                        <a:t>Opportunities to extend MFR where there is a tender or joint audit require individual Member States to enact legislation to be effective</a:t>
                      </a:r>
                    </a:p>
                    <a:p>
                      <a:pPr marL="180975" marR="0" lvl="0" indent="-180975" algn="l" defTabSz="457200" rtl="0" eaLnBrk="1" fontAlgn="auto" latinLnBrk="0" hangingPunct="1">
                        <a:lnSpc>
                          <a:spcPct val="100000"/>
                        </a:lnSpc>
                        <a:spcBef>
                          <a:spcPts val="0"/>
                        </a:spcBef>
                        <a:spcAft>
                          <a:spcPts val="0"/>
                        </a:spcAft>
                        <a:buClrTx/>
                        <a:buSzTx/>
                        <a:buFont typeface="Arial" pitchFamily="34" charset="0"/>
                        <a:buChar char="•"/>
                        <a:tabLst/>
                        <a:defRPr/>
                      </a:pPr>
                      <a:r>
                        <a:rPr lang="en-US" sz="1400" kern="1200" baseline="0" dirty="0" smtClean="0">
                          <a:solidFill>
                            <a:schemeClr val="tx2"/>
                          </a:solidFill>
                          <a:latin typeface="+mn-lt"/>
                          <a:ea typeface="+mn-ea"/>
                          <a:cs typeface="+mn-cs"/>
                        </a:rPr>
                        <a:t>Member States may stipulate MFR for a period of less than or equal to 10 years before extensions </a:t>
                      </a:r>
                    </a:p>
                  </a:txBody>
                  <a:tcPr marL="91425" marR="91425" marT="33275" marB="33275"/>
                </a:tc>
              </a:tr>
              <a:tr h="423177">
                <a:tc>
                  <a:txBody>
                    <a:bodyPr/>
                    <a:lstStyle/>
                    <a:p>
                      <a:pPr marL="0" lvl="0" indent="0">
                        <a:buFont typeface="Arial" pitchFamily="34" charset="0"/>
                        <a:buNone/>
                      </a:pPr>
                      <a:r>
                        <a:rPr lang="en-US" sz="1400" b="1" dirty="0" smtClean="0">
                          <a:solidFill>
                            <a:schemeClr val="tx2"/>
                          </a:solidFill>
                        </a:rPr>
                        <a:t>Mandatory</a:t>
                      </a:r>
                      <a:r>
                        <a:rPr lang="en-US" sz="1400" b="1" baseline="0" dirty="0" smtClean="0">
                          <a:solidFill>
                            <a:schemeClr val="tx2"/>
                          </a:solidFill>
                        </a:rPr>
                        <a:t> tendering (MT) </a:t>
                      </a:r>
                      <a:endParaRPr lang="en-US" sz="1400" b="1" dirty="0" smtClean="0">
                        <a:solidFill>
                          <a:schemeClr val="tx2"/>
                        </a:solidFill>
                      </a:endParaRPr>
                    </a:p>
                  </a:txBody>
                  <a:tcPr marL="91425" marR="91425" marT="33275" marB="33275"/>
                </a:tc>
                <a:tc>
                  <a:txBody>
                    <a:bodyPr/>
                    <a:lstStyle/>
                    <a:p>
                      <a:pPr marL="180975" indent="-180975">
                        <a:buFont typeface="Arial" pitchFamily="34" charset="0"/>
                        <a:buChar char="•"/>
                        <a:tabLst/>
                      </a:pPr>
                      <a:r>
                        <a:rPr lang="en-US" sz="1400" dirty="0" smtClean="0">
                          <a:solidFill>
                            <a:schemeClr val="tx2"/>
                          </a:solidFill>
                        </a:rPr>
                        <a:t>Only for renewals of existing</a:t>
                      </a:r>
                      <a:r>
                        <a:rPr lang="en-US" sz="1400" baseline="0" dirty="0" smtClean="0">
                          <a:solidFill>
                            <a:schemeClr val="tx2"/>
                          </a:solidFill>
                        </a:rPr>
                        <a:t> </a:t>
                      </a:r>
                      <a:r>
                        <a:rPr lang="en-US" sz="1400" dirty="0" smtClean="0">
                          <a:solidFill>
                            <a:schemeClr val="tx2"/>
                          </a:solidFill>
                        </a:rPr>
                        <a:t>appointments</a:t>
                      </a:r>
                    </a:p>
                  </a:txBody>
                  <a:tcPr marL="91425" marR="91425" marT="33275" marB="33275"/>
                </a:tc>
              </a:tr>
            </a:tbl>
          </a:graphicData>
        </a:graphic>
      </p:graphicFrame>
    </p:spTree>
    <p:extLst>
      <p:ext uri="{BB962C8B-B14F-4D97-AF65-F5344CB8AC3E}">
        <p14:creationId xmlns:p14="http://schemas.microsoft.com/office/powerpoint/2010/main" val="238944584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EU Audit Legislation – Snapshot Key Provisions  </a:t>
            </a:r>
            <a:endParaRPr lang="en-US" dirty="0"/>
          </a:p>
        </p:txBody>
      </p:sp>
      <p:graphicFrame>
        <p:nvGraphicFramePr>
          <p:cNvPr id="19" name="Content Placeholder 18"/>
          <p:cNvGraphicFramePr>
            <a:graphicFrameLocks noGrp="1"/>
          </p:cNvGraphicFramePr>
          <p:nvPr>
            <p:ph idx="1"/>
            <p:extLst>
              <p:ext uri="{D42A27DB-BD31-4B8C-83A1-F6EECF244321}">
                <p14:modId xmlns:p14="http://schemas.microsoft.com/office/powerpoint/2010/main" val="3649994884"/>
              </p:ext>
            </p:extLst>
          </p:nvPr>
        </p:nvGraphicFramePr>
        <p:xfrm>
          <a:off x="236984" y="1356335"/>
          <a:ext cx="8439472" cy="3015615"/>
        </p:xfrm>
        <a:graphic>
          <a:graphicData uri="http://schemas.openxmlformats.org/drawingml/2006/table">
            <a:tbl>
              <a:tblPr firstRow="1" bandRow="1">
                <a:tableStyleId>{5C22544A-7EE6-4342-B048-85BDC9FD1C3A}</a:tableStyleId>
              </a:tblPr>
              <a:tblGrid>
                <a:gridCol w="2169961"/>
                <a:gridCol w="6269511"/>
              </a:tblGrid>
              <a:tr h="594770">
                <a:tc>
                  <a:txBody>
                    <a:bodyPr/>
                    <a:lstStyle/>
                    <a:p>
                      <a:pPr marL="0" indent="0" algn="ctr">
                        <a:buFont typeface="Arial" pitchFamily="34" charset="0"/>
                        <a:buNone/>
                      </a:pPr>
                      <a:r>
                        <a:rPr lang="en-US" sz="1600" dirty="0" smtClean="0"/>
                        <a:t>Topic</a:t>
                      </a:r>
                      <a:endParaRPr lang="en-US" sz="1600" dirty="0"/>
                    </a:p>
                  </a:txBody>
                  <a:tcPr marL="91425" marR="91425" marT="33275" marB="33275" anchor="ctr"/>
                </a:tc>
                <a:tc>
                  <a:txBody>
                    <a:bodyPr/>
                    <a:lstStyle/>
                    <a:p>
                      <a:pPr marL="0" indent="0" algn="ctr">
                        <a:buFont typeface="Arial" pitchFamily="34" charset="0"/>
                        <a:buNone/>
                      </a:pPr>
                      <a:r>
                        <a:rPr lang="en-US" sz="1600" dirty="0" smtClean="0"/>
                        <a:t>EU</a:t>
                      </a:r>
                      <a:r>
                        <a:rPr lang="en-US" sz="1600" baseline="0" dirty="0" smtClean="0"/>
                        <a:t> Legislation </a:t>
                      </a:r>
                      <a:endParaRPr lang="en-US" sz="1600" dirty="0" smtClean="0"/>
                    </a:p>
                  </a:txBody>
                  <a:tcPr marL="91425" marR="91425" marT="33275" marB="33275" anchor="ctr"/>
                </a:tc>
              </a:tr>
              <a:tr h="1180707">
                <a:tc>
                  <a:txBody>
                    <a:bodyPr/>
                    <a:lstStyle/>
                    <a:p>
                      <a:pPr marL="0" lvl="0" indent="0" algn="l">
                        <a:buFont typeface="Arial" pitchFamily="34" charset="0"/>
                        <a:buNone/>
                      </a:pPr>
                      <a:r>
                        <a:rPr lang="en-US" sz="1600" b="1" dirty="0" smtClean="0">
                          <a:solidFill>
                            <a:schemeClr val="tx2"/>
                          </a:solidFill>
                        </a:rPr>
                        <a:t>Non-audit</a:t>
                      </a:r>
                      <a:r>
                        <a:rPr lang="en-US" sz="1600" b="1" baseline="0" dirty="0" smtClean="0">
                          <a:solidFill>
                            <a:schemeClr val="tx2"/>
                          </a:solidFill>
                        </a:rPr>
                        <a:t> services (</a:t>
                      </a:r>
                      <a:r>
                        <a:rPr lang="en-US" sz="1600" b="1" dirty="0" smtClean="0">
                          <a:solidFill>
                            <a:schemeClr val="tx2"/>
                          </a:solidFill>
                        </a:rPr>
                        <a:t>NAS)</a:t>
                      </a:r>
                    </a:p>
                  </a:txBody>
                  <a:tcPr marL="91425" marR="91425" marT="33275" marB="33275"/>
                </a:tc>
                <a:tc>
                  <a:txBody>
                    <a:bodyPr/>
                    <a:lstStyle/>
                    <a:p>
                      <a:pPr marL="180975" indent="-180975" algn="l">
                        <a:buFont typeface="Arial" pitchFamily="34" charset="0"/>
                        <a:buChar char="•"/>
                        <a:tabLst/>
                      </a:pPr>
                      <a:r>
                        <a:rPr lang="en-US" sz="1600" kern="1200" dirty="0" smtClean="0">
                          <a:solidFill>
                            <a:schemeClr val="tx2"/>
                          </a:solidFill>
                          <a:effectLst/>
                          <a:latin typeface="+mn-lt"/>
                          <a:ea typeface="+mn-ea"/>
                          <a:cs typeface="+mn-cs"/>
                        </a:rPr>
                        <a:t>Prohibited list approach</a:t>
                      </a:r>
                    </a:p>
                    <a:p>
                      <a:pPr marL="180975" indent="-180975" algn="l">
                        <a:buFont typeface="Arial" pitchFamily="34" charset="0"/>
                        <a:buChar char="•"/>
                        <a:tabLst/>
                      </a:pPr>
                      <a:r>
                        <a:rPr lang="en-US" sz="1600" u="sng" baseline="0" dirty="0" smtClean="0">
                          <a:solidFill>
                            <a:schemeClr val="tx2"/>
                          </a:solidFill>
                        </a:rPr>
                        <a:t>70% cap </a:t>
                      </a:r>
                      <a:r>
                        <a:rPr lang="en-US" sz="1600" baseline="0" dirty="0" smtClean="0">
                          <a:solidFill>
                            <a:schemeClr val="tx2"/>
                          </a:solidFill>
                        </a:rPr>
                        <a:t>on non-audit</a:t>
                      </a:r>
                      <a:r>
                        <a:rPr lang="en-US" sz="1600" baseline="0" dirty="0" smtClean="0">
                          <a:solidFill>
                            <a:srgbClr val="FF0000"/>
                          </a:solidFill>
                        </a:rPr>
                        <a:t>  </a:t>
                      </a:r>
                      <a:r>
                        <a:rPr lang="en-US" sz="1600" baseline="0" dirty="0" smtClean="0">
                          <a:solidFill>
                            <a:schemeClr val="tx2"/>
                          </a:solidFill>
                        </a:rPr>
                        <a:t>services, applies to audit firm</a:t>
                      </a:r>
                      <a:endParaRPr lang="en-US" sz="1600" baseline="0" dirty="0" smtClean="0">
                        <a:solidFill>
                          <a:srgbClr val="FF0000"/>
                        </a:solidFill>
                      </a:endParaRPr>
                    </a:p>
                    <a:p>
                      <a:pPr marL="180975" indent="-180975" algn="l">
                        <a:buFont typeface="Arial" pitchFamily="34" charset="0"/>
                        <a:buChar char="•"/>
                        <a:tabLst/>
                      </a:pPr>
                      <a:r>
                        <a:rPr lang="en-US" sz="1600" u="sng" baseline="0" dirty="0" smtClean="0">
                          <a:solidFill>
                            <a:schemeClr val="tx2"/>
                          </a:solidFill>
                        </a:rPr>
                        <a:t>Cooling-in</a:t>
                      </a:r>
                      <a:r>
                        <a:rPr lang="en-US" sz="1600" baseline="0" dirty="0" smtClean="0">
                          <a:solidFill>
                            <a:schemeClr val="tx2"/>
                          </a:solidFill>
                        </a:rPr>
                        <a:t> period for 1 type of service</a:t>
                      </a:r>
                    </a:p>
                    <a:p>
                      <a:pPr marL="180975" indent="-180975" algn="l">
                        <a:buFont typeface="Arial" pitchFamily="34" charset="0"/>
                        <a:buChar char="•"/>
                        <a:tabLst/>
                      </a:pPr>
                      <a:r>
                        <a:rPr lang="en-US" sz="1600" baseline="0" dirty="0" smtClean="0">
                          <a:solidFill>
                            <a:schemeClr val="tx2"/>
                          </a:solidFill>
                        </a:rPr>
                        <a:t>Audit committee approval required for NAS that is not prohibited </a:t>
                      </a:r>
                      <a:endParaRPr lang="en-US" sz="1600" dirty="0" smtClean="0">
                        <a:solidFill>
                          <a:schemeClr val="tx2"/>
                        </a:solidFill>
                      </a:endParaRPr>
                    </a:p>
                  </a:txBody>
                  <a:tcPr marL="91425" marR="91425" marT="33275" marB="33275"/>
                </a:tc>
              </a:tr>
              <a:tr h="1240138">
                <a:tc>
                  <a:txBody>
                    <a:bodyPr/>
                    <a:lstStyle/>
                    <a:p>
                      <a:r>
                        <a:rPr lang="en-US" sz="1600" b="1" kern="1200" dirty="0" smtClean="0">
                          <a:solidFill>
                            <a:schemeClr val="tx2"/>
                          </a:solidFill>
                          <a:latin typeface="+mn-lt"/>
                          <a:ea typeface="+mn-ea"/>
                          <a:cs typeface="+mn-cs"/>
                        </a:rPr>
                        <a:t>Scope of key measures: </a:t>
                      </a:r>
                      <a:br>
                        <a:rPr lang="en-US" sz="1600" b="1" kern="1200" dirty="0" smtClean="0">
                          <a:solidFill>
                            <a:schemeClr val="tx2"/>
                          </a:solidFill>
                          <a:latin typeface="+mn-lt"/>
                          <a:ea typeface="+mn-ea"/>
                          <a:cs typeface="+mn-cs"/>
                        </a:rPr>
                      </a:br>
                      <a:r>
                        <a:rPr lang="en-US" sz="1600" b="1" kern="1200" dirty="0" smtClean="0">
                          <a:solidFill>
                            <a:schemeClr val="tx2"/>
                          </a:solidFill>
                          <a:latin typeface="+mn-lt"/>
                          <a:ea typeface="+mn-ea"/>
                          <a:cs typeface="+mn-cs"/>
                        </a:rPr>
                        <a:t>Public interest entities (PIEs)</a:t>
                      </a:r>
                      <a:endParaRPr lang="en-US" sz="1600" b="1" kern="1200" dirty="0">
                        <a:solidFill>
                          <a:schemeClr val="tx2"/>
                        </a:solidFill>
                        <a:latin typeface="+mn-lt"/>
                        <a:ea typeface="+mn-ea"/>
                        <a:cs typeface="+mn-cs"/>
                      </a:endParaRPr>
                    </a:p>
                  </a:txBody>
                  <a:tcPr marL="102223" marR="102223" marT="50292" marB="50292"/>
                </a:tc>
                <a:tc>
                  <a:txBody>
                    <a:bodyPr/>
                    <a:lstStyle/>
                    <a:p>
                      <a:pPr marL="182563" indent="-182563">
                        <a:buFont typeface="Arial" panose="020B0604020202020204" pitchFamily="34" charset="0"/>
                        <a:buChar char="•"/>
                      </a:pPr>
                      <a:r>
                        <a:rPr lang="en-US" sz="1600" kern="1200" dirty="0" smtClean="0">
                          <a:solidFill>
                            <a:schemeClr val="tx1"/>
                          </a:solidFill>
                          <a:effectLst/>
                          <a:latin typeface="+mn-lt"/>
                          <a:ea typeface="+mn-ea"/>
                          <a:cs typeface="+mn-cs"/>
                        </a:rPr>
                        <a:t>EU companies listed on regulated market</a:t>
                      </a:r>
                    </a:p>
                    <a:p>
                      <a:pPr marL="182563" indent="-182563">
                        <a:buFont typeface="Arial" panose="020B0604020202020204" pitchFamily="34" charset="0"/>
                        <a:buChar char="•"/>
                      </a:pPr>
                      <a:r>
                        <a:rPr lang="en-GB" sz="1600" kern="1200" dirty="0" smtClean="0">
                          <a:solidFill>
                            <a:schemeClr val="tx1"/>
                          </a:solidFill>
                          <a:effectLst/>
                          <a:latin typeface="+mn-lt"/>
                          <a:ea typeface="+mn-ea"/>
                          <a:cs typeface="+mn-cs"/>
                        </a:rPr>
                        <a:t>Credit institutions</a:t>
                      </a:r>
                    </a:p>
                    <a:p>
                      <a:pPr marL="182563" indent="-182563">
                        <a:buFont typeface="Arial" panose="020B0604020202020204" pitchFamily="34" charset="0"/>
                        <a:buChar char="•"/>
                      </a:pPr>
                      <a:r>
                        <a:rPr lang="en-GB" sz="1600" kern="1200" dirty="0" smtClean="0">
                          <a:solidFill>
                            <a:schemeClr val="tx1"/>
                          </a:solidFill>
                          <a:effectLst/>
                          <a:latin typeface="+mn-lt"/>
                          <a:ea typeface="+mn-ea"/>
                          <a:cs typeface="+mn-cs"/>
                        </a:rPr>
                        <a:t>Insurance undertakings</a:t>
                      </a:r>
                    </a:p>
                    <a:p>
                      <a:pPr marL="182563" indent="-182563">
                        <a:buFont typeface="Arial" panose="020B0604020202020204" pitchFamily="34" charset="0"/>
                        <a:buChar char="•"/>
                      </a:pPr>
                      <a:r>
                        <a:rPr lang="en-GB" sz="1600" kern="1200" dirty="0" smtClean="0">
                          <a:solidFill>
                            <a:schemeClr val="tx1"/>
                          </a:solidFill>
                          <a:effectLst/>
                          <a:latin typeface="+mn-lt"/>
                          <a:ea typeface="+mn-ea"/>
                          <a:cs typeface="+mn-cs"/>
                        </a:rPr>
                        <a:t>Entities designated as PIE by a Member State</a:t>
                      </a:r>
                      <a:endParaRPr lang="en-US" sz="1600" dirty="0">
                        <a:solidFill>
                          <a:schemeClr val="tx1"/>
                        </a:solidFill>
                      </a:endParaRPr>
                    </a:p>
                  </a:txBody>
                  <a:tcPr marL="102223" marR="102223" marT="50292" marB="50292"/>
                </a:tc>
              </a:tr>
            </a:tbl>
          </a:graphicData>
        </a:graphic>
      </p:graphicFrame>
    </p:spTree>
    <p:extLst>
      <p:ext uri="{BB962C8B-B14F-4D97-AF65-F5344CB8AC3E}">
        <p14:creationId xmlns:p14="http://schemas.microsoft.com/office/powerpoint/2010/main" val="333695964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3"/>
          <p:cNvSpPr>
            <a:spLocks noGrp="1"/>
          </p:cNvSpPr>
          <p:nvPr>
            <p:ph type="title"/>
          </p:nvPr>
        </p:nvSpPr>
        <p:spPr/>
        <p:txBody>
          <a:bodyPr/>
          <a:lstStyle/>
          <a:p>
            <a:r>
              <a:rPr lang="en-US" dirty="0" smtClean="0"/>
              <a:t>PIE Definition</a:t>
            </a:r>
            <a:endParaRPr lang="en-US" dirty="0"/>
          </a:p>
        </p:txBody>
      </p:sp>
      <p:sp>
        <p:nvSpPr>
          <p:cNvPr id="4" name="Content Placeholder 3"/>
          <p:cNvSpPr>
            <a:spLocks noGrp="1"/>
          </p:cNvSpPr>
          <p:nvPr>
            <p:ph idx="1"/>
          </p:nvPr>
        </p:nvSpPr>
        <p:spPr>
          <a:xfrm>
            <a:off x="381000" y="1308710"/>
            <a:ext cx="8655496" cy="3063240"/>
          </a:xfrm>
        </p:spPr>
        <p:txBody>
          <a:bodyPr/>
          <a:lstStyle/>
          <a:p>
            <a:pPr marL="0" indent="-4572">
              <a:buNone/>
            </a:pPr>
            <a:r>
              <a:rPr lang="en-US" sz="2000" dirty="0" smtClean="0"/>
              <a:t>Four categories of PIEs under the Directive article 2.13:</a:t>
            </a:r>
          </a:p>
          <a:p>
            <a:pPr>
              <a:spcBef>
                <a:spcPts val="900"/>
              </a:spcBef>
            </a:pPr>
            <a:r>
              <a:rPr lang="en-US" sz="1700" dirty="0" smtClean="0"/>
              <a:t>Entities with transferable securities listed on EU regulated markets (see </a:t>
            </a:r>
            <a:r>
              <a:rPr lang="en-US" sz="1700" dirty="0" smtClean="0">
                <a:hlinkClick r:id="rId3"/>
              </a:rPr>
              <a:t>http://eur-lex.europa.eu/LexUriServ/LexUriServ.do?uri=OJ:C:2011:209:0021:0028:EN:PDF</a:t>
            </a:r>
            <a:r>
              <a:rPr lang="en-US" sz="1700" dirty="0" smtClean="0"/>
              <a:t>, as opposed to all markets in the EU) and governed by the law of an EU Member State</a:t>
            </a:r>
            <a:endParaRPr lang="en-US" sz="1700" i="1" dirty="0" smtClean="0"/>
          </a:p>
          <a:p>
            <a:pPr>
              <a:spcBef>
                <a:spcPts val="900"/>
              </a:spcBef>
            </a:pPr>
            <a:r>
              <a:rPr lang="en-US" sz="1700" dirty="0" smtClean="0"/>
              <a:t>Credit institutions authorized by EU Member States authorities (i.e., banks whose business is to receive deposits or other repayable funds from the public and to grant credit)</a:t>
            </a:r>
          </a:p>
          <a:p>
            <a:pPr>
              <a:spcBef>
                <a:spcPts val="900"/>
              </a:spcBef>
            </a:pPr>
            <a:r>
              <a:rPr lang="en-US" sz="1700" dirty="0"/>
              <a:t>Insurance undertakings authorized by EU Member State authorities</a:t>
            </a:r>
          </a:p>
          <a:p>
            <a:pPr>
              <a:spcBef>
                <a:spcPts val="900"/>
              </a:spcBef>
            </a:pPr>
            <a:r>
              <a:rPr lang="en-US" sz="1700" dirty="0"/>
              <a:t>Other entities that a Member State may choose to designate as a PIE</a:t>
            </a:r>
          </a:p>
          <a:p>
            <a:pPr>
              <a:spcBef>
                <a:spcPts val="900"/>
              </a:spcBef>
            </a:pPr>
            <a:endParaRPr lang="en-US" sz="1600" dirty="0" smtClean="0"/>
          </a:p>
          <a:p>
            <a:pPr marL="347472" lvl="1" indent="0">
              <a:spcBef>
                <a:spcPts val="900"/>
              </a:spcBef>
              <a:buNone/>
            </a:pPr>
            <a:endParaRPr lang="en-US" sz="1400" i="1" dirty="0" smtClean="0"/>
          </a:p>
        </p:txBody>
      </p:sp>
    </p:spTree>
    <p:extLst>
      <p:ext uri="{BB962C8B-B14F-4D97-AF65-F5344CB8AC3E}">
        <p14:creationId xmlns:p14="http://schemas.microsoft.com/office/powerpoint/2010/main" val="410723326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Content Placeholder 12"/>
          <p:cNvSpPr>
            <a:spLocks noGrp="1"/>
          </p:cNvSpPr>
          <p:nvPr>
            <p:ph idx="1"/>
          </p:nvPr>
        </p:nvSpPr>
        <p:spPr>
          <a:xfrm>
            <a:off x="381000" y="1345876"/>
            <a:ext cx="8763000" cy="3063240"/>
          </a:xfrm>
        </p:spPr>
        <p:txBody>
          <a:bodyPr/>
          <a:lstStyle/>
          <a:p>
            <a:r>
              <a:rPr lang="en-US" sz="1400" dirty="0" smtClean="0"/>
              <a:t>Audit firm’s appointment for statutory audit of PIE to last for at least one-year term which is renewable</a:t>
            </a:r>
          </a:p>
          <a:p>
            <a:pPr>
              <a:spcBef>
                <a:spcPts val="700"/>
              </a:spcBef>
            </a:pPr>
            <a:r>
              <a:rPr lang="en-US" sz="1400" dirty="0" smtClean="0"/>
              <a:t>Maximum duration of audit engagement not to exceed 10 years, unless a Member State decides to extend rotation period to:</a:t>
            </a:r>
          </a:p>
          <a:p>
            <a:pPr lvl="1">
              <a:spcBef>
                <a:spcPts val="700"/>
              </a:spcBef>
            </a:pPr>
            <a:r>
              <a:rPr lang="en-US" sz="1200" dirty="0" smtClean="0"/>
              <a:t>Maximum 20 years in case of public tendering, or</a:t>
            </a:r>
          </a:p>
          <a:p>
            <a:pPr lvl="1">
              <a:spcBef>
                <a:spcPts val="700"/>
              </a:spcBef>
            </a:pPr>
            <a:r>
              <a:rPr lang="en-US" sz="1200" dirty="0" smtClean="0"/>
              <a:t>Maximum </a:t>
            </a:r>
            <a:r>
              <a:rPr lang="en-US" sz="1200" dirty="0"/>
              <a:t>24 years in case of joint audit</a:t>
            </a:r>
          </a:p>
          <a:p>
            <a:pPr>
              <a:spcBef>
                <a:spcPts val="700"/>
              </a:spcBef>
            </a:pPr>
            <a:r>
              <a:rPr lang="en-US" sz="1400" dirty="0">
                <a:cs typeface="+mn-cs"/>
              </a:rPr>
              <a:t>Member </a:t>
            </a:r>
            <a:r>
              <a:rPr lang="en-US" sz="1400" dirty="0" smtClean="0">
                <a:cs typeface="+mn-cs"/>
              </a:rPr>
              <a:t>State has the option </a:t>
            </a:r>
            <a:r>
              <a:rPr lang="en-US" sz="1400" dirty="0">
                <a:cs typeface="+mn-cs"/>
              </a:rPr>
              <a:t>to </a:t>
            </a:r>
            <a:r>
              <a:rPr lang="en-US" sz="1400" dirty="0" smtClean="0">
                <a:cs typeface="+mn-cs"/>
              </a:rPr>
              <a:t>elect </a:t>
            </a:r>
            <a:r>
              <a:rPr lang="en-US" sz="1400" dirty="0">
                <a:cs typeface="+mn-cs"/>
              </a:rPr>
              <a:t>a maximum duration </a:t>
            </a:r>
            <a:r>
              <a:rPr lang="en-US" sz="1400" dirty="0"/>
              <a:t>of less than 10 years</a:t>
            </a:r>
          </a:p>
          <a:p>
            <a:pPr>
              <a:spcBef>
                <a:spcPts val="700"/>
              </a:spcBef>
            </a:pPr>
            <a:r>
              <a:rPr lang="en-US" sz="1400" dirty="0"/>
              <a:t>Competent Member State authority (for instance audit oversight authority and/or securities regulator) may extend auditor appointment on an exceptional basis for a further two-year term </a:t>
            </a:r>
          </a:p>
          <a:p>
            <a:pPr>
              <a:spcBef>
                <a:spcPts val="700"/>
              </a:spcBef>
            </a:pPr>
            <a:r>
              <a:rPr lang="en-US" sz="1400" dirty="0"/>
              <a:t>Four year cooling off period after the end of the statutory audit services before audit</a:t>
            </a:r>
            <a:r>
              <a:rPr lang="en-US" sz="1400" dirty="0" smtClean="0"/>
              <a:t> firm can undertake the audit of the entity again</a:t>
            </a:r>
          </a:p>
          <a:p>
            <a:pPr>
              <a:spcBef>
                <a:spcPts val="700"/>
              </a:spcBef>
            </a:pPr>
            <a:r>
              <a:rPr lang="en-US" sz="1400" dirty="0" smtClean="0"/>
              <a:t>PIE to perform a transparent audit tendering process with close involvement of audit committee when a tender does occur</a:t>
            </a:r>
          </a:p>
          <a:p>
            <a:pPr lvl="2"/>
            <a:endParaRPr lang="en-US" sz="1200" dirty="0" smtClean="0"/>
          </a:p>
          <a:p>
            <a:endParaRPr lang="nl-BE" sz="1200" dirty="0"/>
          </a:p>
        </p:txBody>
      </p:sp>
      <p:sp>
        <p:nvSpPr>
          <p:cNvPr id="10" name="Subtitle 9"/>
          <p:cNvSpPr>
            <a:spLocks noGrp="1"/>
          </p:cNvSpPr>
          <p:nvPr>
            <p:ph type="subTitle" idx="10"/>
          </p:nvPr>
        </p:nvSpPr>
        <p:spPr>
          <a:xfrm>
            <a:off x="381000" y="843558"/>
            <a:ext cx="2667000" cy="171450"/>
          </a:xfrm>
        </p:spPr>
        <p:txBody>
          <a:bodyPr/>
          <a:lstStyle/>
          <a:p>
            <a:r>
              <a:rPr lang="en-US" dirty="0" smtClean="0"/>
              <a:t>Explanation</a:t>
            </a:r>
            <a:endParaRPr lang="en-US" dirty="0"/>
          </a:p>
        </p:txBody>
      </p:sp>
      <p:sp>
        <p:nvSpPr>
          <p:cNvPr id="4" name="Title 3"/>
          <p:cNvSpPr>
            <a:spLocks noGrp="1"/>
          </p:cNvSpPr>
          <p:nvPr>
            <p:ph type="title"/>
          </p:nvPr>
        </p:nvSpPr>
        <p:spPr/>
        <p:txBody>
          <a:bodyPr/>
          <a:lstStyle/>
          <a:p>
            <a:r>
              <a:rPr lang="en-US" dirty="0" smtClean="0"/>
              <a:t>Mandatory Audit Firm Rotation</a:t>
            </a:r>
            <a:endParaRPr lang="en-US" dirty="0"/>
          </a:p>
        </p:txBody>
      </p:sp>
    </p:spTree>
    <p:extLst>
      <p:ext uri="{BB962C8B-B14F-4D97-AF65-F5344CB8AC3E}">
        <p14:creationId xmlns:p14="http://schemas.microsoft.com/office/powerpoint/2010/main" val="34492200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pYFFplLqK30SAXuERUTWO5w"/>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phyTrWWCI90CX6e6.ArOEHA"/>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phyTrWWCI90CX6e6.ArOEHA"/>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phyTrWWCI90CX6e6.ArOEHA"/>
</p:tagLst>
</file>

<file path=ppt/tags/tag13.xml><?xml version="1.0" encoding="utf-8"?>
<p:tagLst xmlns:a="http://schemas.openxmlformats.org/drawingml/2006/main" xmlns:r="http://schemas.openxmlformats.org/officeDocument/2006/relationships" xmlns:p="http://schemas.openxmlformats.org/presentationml/2006/main">
  <p:tag name="THINKCELLSHAPEDONOTDELETE" val="phyTrWWCI90CX6e6.ArOEHA"/>
</p:tagLst>
</file>

<file path=ppt/tags/tag1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5.xml><?xml version="1.0" encoding="utf-8"?>
<p:tagLst xmlns:a="http://schemas.openxmlformats.org/drawingml/2006/main" xmlns:r="http://schemas.openxmlformats.org/officeDocument/2006/relationships" xmlns:p="http://schemas.openxmlformats.org/presentationml/2006/main">
  <p:tag name="THINKCELLSHAPEDONOTDELETE" val="pYt71j23jQk2Ba1V_K1fk3w"/>
</p:tagLst>
</file>

<file path=ppt/tags/tag1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7.xml><?xml version="1.0" encoding="utf-8"?>
<p:tagLst xmlns:a="http://schemas.openxmlformats.org/drawingml/2006/main" xmlns:r="http://schemas.openxmlformats.org/officeDocument/2006/relationships" xmlns:p="http://schemas.openxmlformats.org/presentationml/2006/main">
  <p:tag name="THINKCELLSHAPEDONOTDELETE" val="pYt71j23jQk2Ba1V_K1fk3w"/>
</p:tagLst>
</file>

<file path=ppt/tags/tag1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9.xml><?xml version="1.0" encoding="utf-8"?>
<p:tagLst xmlns:a="http://schemas.openxmlformats.org/drawingml/2006/main" xmlns:r="http://schemas.openxmlformats.org/officeDocument/2006/relationships" xmlns:p="http://schemas.openxmlformats.org/presentationml/2006/main">
  <p:tag name="THINKCELLSHAPEDONOTDELETE" val="pYt71j23jQk2Ba1V_K1fk3w"/>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phyTrWWCI90CX6e6.ArOEHA"/>
</p:tagLst>
</file>

<file path=ppt/tags/tag2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1.xml><?xml version="1.0" encoding="utf-8"?>
<p:tagLst xmlns:a="http://schemas.openxmlformats.org/drawingml/2006/main" xmlns:r="http://schemas.openxmlformats.org/officeDocument/2006/relationships" xmlns:p="http://schemas.openxmlformats.org/presentationml/2006/main">
  <p:tag name="THINKCELLSHAPEDONOTDELETE" val="pYt71j23jQk2Ba1V_K1fk3w"/>
</p:tagLst>
</file>

<file path=ppt/tags/tag22.xml><?xml version="1.0" encoding="utf-8"?>
<p:tagLst xmlns:a="http://schemas.openxmlformats.org/drawingml/2006/main" xmlns:r="http://schemas.openxmlformats.org/officeDocument/2006/relationships" xmlns:p="http://schemas.openxmlformats.org/presentationml/2006/main">
  <p:tag name="THINKCELLSHAPEDONOTDELETE" val="pVzcwHD0dbEC41_sqvMxd3w"/>
</p:tagLst>
</file>

<file path=ppt/tags/tag23.xml><?xml version="1.0" encoding="utf-8"?>
<p:tagLst xmlns:a="http://schemas.openxmlformats.org/drawingml/2006/main" xmlns:r="http://schemas.openxmlformats.org/officeDocument/2006/relationships" xmlns:p="http://schemas.openxmlformats.org/presentationml/2006/main">
  <p:tag name="THINKCELLSHAPEDONOTDELETE" val="paQKH9EysD0.IfexvdtPJmg"/>
</p:tagLst>
</file>

<file path=ppt/tags/tag24.xml><?xml version="1.0" encoding="utf-8"?>
<p:tagLst xmlns:a="http://schemas.openxmlformats.org/drawingml/2006/main" xmlns:r="http://schemas.openxmlformats.org/officeDocument/2006/relationships" xmlns:p="http://schemas.openxmlformats.org/presentationml/2006/main">
  <p:tag name="THINKCELLSHAPEDONOTDELETE" val="paQKH9EysD0.IfexvdtPJmg"/>
</p:tagLst>
</file>

<file path=ppt/tags/tag25.xml><?xml version="1.0" encoding="utf-8"?>
<p:tagLst xmlns:a="http://schemas.openxmlformats.org/drawingml/2006/main" xmlns:r="http://schemas.openxmlformats.org/officeDocument/2006/relationships" xmlns:p="http://schemas.openxmlformats.org/presentationml/2006/main">
  <p:tag name="THINKCELLSHAPEDONOTDELETE" val="paQKH9EysD0.IfexvdtPJmg"/>
</p:tagLst>
</file>

<file path=ppt/tags/tag2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7.xml><?xml version="1.0" encoding="utf-8"?>
<p:tagLst xmlns:a="http://schemas.openxmlformats.org/drawingml/2006/main" xmlns:r="http://schemas.openxmlformats.org/officeDocument/2006/relationships" xmlns:p="http://schemas.openxmlformats.org/presentationml/2006/main">
  <p:tag name="THINKCELLSHAPEDONOTDELETE" val="pAYxKKPmpV0eWEO9nEgOGUw"/>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phyTrWWCI90CX6e6.ArOEHA"/>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phyTrWWCI90CX6e6.ArOEHA"/>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phyTrWWCI90CX6e6.ArOEHA"/>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phyTrWWCI90CX6e6.ArOEHA"/>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phyTrWWCI90CX6e6.ArOEHA"/>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phyTrWWCI90CX6e6.ArOEHA"/>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phyTrWWCI90CX6e6.ArOEHA"/>
</p:tagLst>
</file>

<file path=ppt/theme/theme1.xml><?xml version="1.0" encoding="utf-8"?>
<a:theme xmlns:a="http://schemas.openxmlformats.org/drawingml/2006/main" name="IESBA_Powerpoint_template_GREEN RIBBON_WIDESCREEN">
  <a:themeElements>
    <a:clrScheme name="IFAC">
      <a:dk1>
        <a:srgbClr val="000000"/>
      </a:dk1>
      <a:lt1>
        <a:srgbClr val="FFFFFF"/>
      </a:lt1>
      <a:dk2>
        <a:srgbClr val="000000"/>
      </a:dk2>
      <a:lt2>
        <a:srgbClr val="808080"/>
      </a:lt2>
      <a:accent1>
        <a:srgbClr val="005BAA"/>
      </a:accent1>
      <a:accent2>
        <a:srgbClr val="00C0F3"/>
      </a:accent2>
      <a:accent3>
        <a:srgbClr val="F15A22"/>
      </a:accent3>
      <a:accent4>
        <a:srgbClr val="FAA61A"/>
      </a:accent4>
      <a:accent5>
        <a:srgbClr val="0D9C4A"/>
      </a:accent5>
      <a:accent6>
        <a:srgbClr val="8DC63F"/>
      </a:accent6>
      <a:hlink>
        <a:srgbClr val="009999"/>
      </a:hlink>
      <a:folHlink>
        <a:srgbClr val="99CC0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charset="0"/>
            <a:ea typeface="ヒラギノ角ゴ Pro W3" charset="-128"/>
            <a:cs typeface="ヒラギノ角ゴ Pro W3"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charset="0"/>
            <a:ea typeface="ヒラギノ角ゴ Pro W3" charset="-128"/>
            <a:cs typeface="ヒラギノ角ゴ Pro W3"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IESBA_Powerpoint_template_GREEN RIBBON_WIDESCREEN" id="{97502708-9843-4C1B-BCA0-FFB288AF1A20}" vid="{C211E3E3-D26C-42E5-AA10-D3816BA2BE4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IESBA_Powerpoint_template_GREEN RIBBON_WIDESCREEN</Template>
  <TotalTime>2021</TotalTime>
  <Words>5424</Words>
  <Application>Microsoft Office PowerPoint</Application>
  <PresentationFormat>On-screen Show (16:9)</PresentationFormat>
  <Paragraphs>381</Paragraphs>
  <Slides>30</Slides>
  <Notes>30</Notes>
  <HiddenSlides>0</HiddenSlides>
  <MMClips>0</MMClips>
  <ScaleCrop>false</ScaleCrop>
  <HeadingPairs>
    <vt:vector size="8" baseType="variant">
      <vt:variant>
        <vt:lpstr>Fonts Used</vt:lpstr>
      </vt:variant>
      <vt:variant>
        <vt:i4>8</vt:i4>
      </vt:variant>
      <vt:variant>
        <vt:lpstr>Theme</vt:lpstr>
      </vt:variant>
      <vt:variant>
        <vt:i4>1</vt:i4>
      </vt:variant>
      <vt:variant>
        <vt:lpstr>Embedded OLE Servers</vt:lpstr>
      </vt:variant>
      <vt:variant>
        <vt:i4>1</vt:i4>
      </vt:variant>
      <vt:variant>
        <vt:lpstr>Slide Titles</vt:lpstr>
      </vt:variant>
      <vt:variant>
        <vt:i4>30</vt:i4>
      </vt:variant>
    </vt:vector>
  </HeadingPairs>
  <TitlesOfParts>
    <vt:vector size="40" baseType="lpstr">
      <vt:lpstr>ＭＳ Ｐゴシック</vt:lpstr>
      <vt:lpstr>ＭＳ Ｐゴシック</vt:lpstr>
      <vt:lpstr>Arial</vt:lpstr>
      <vt:lpstr>Bauer Bodoni Std</vt:lpstr>
      <vt:lpstr>Calibri</vt:lpstr>
      <vt:lpstr>Symbol</vt:lpstr>
      <vt:lpstr>Wingdings</vt:lpstr>
      <vt:lpstr>ヒラギノ角ゴ Pro W3</vt:lpstr>
      <vt:lpstr>IESBA_Powerpoint_template_GREEN RIBBON_WIDESCREEN</vt:lpstr>
      <vt:lpstr>think-cell Slide</vt:lpstr>
      <vt:lpstr>EU Audit Legislation </vt:lpstr>
      <vt:lpstr>Agenda  </vt:lpstr>
      <vt:lpstr>EU Audit Legislation  </vt:lpstr>
      <vt:lpstr>EU Audit Legislation  </vt:lpstr>
      <vt:lpstr>Date of Application – Regulation and Directive</vt:lpstr>
      <vt:lpstr>EU Audit Legislation – Snapshot Key Provisions  </vt:lpstr>
      <vt:lpstr>EU Audit Legislation – Snapshot Key Provisions  </vt:lpstr>
      <vt:lpstr>PIE Definition</vt:lpstr>
      <vt:lpstr>Mandatory Audit Firm Rotation</vt:lpstr>
      <vt:lpstr>Mandatory Audit Firm Rotation </vt:lpstr>
      <vt:lpstr>Non-Audit Services (NAS) – Scope</vt:lpstr>
      <vt:lpstr>NAS – Scope</vt:lpstr>
      <vt:lpstr>NAS – Timing</vt:lpstr>
      <vt:lpstr>List of Prohibited Non-Audit Services</vt:lpstr>
      <vt:lpstr>List of Prohibited Non-Audit Services</vt:lpstr>
      <vt:lpstr>List of Prohibited Non-Audit Services</vt:lpstr>
      <vt:lpstr>List of Prohibited Non-Audit Services</vt:lpstr>
      <vt:lpstr>List of Prohibited Non-Audit Services</vt:lpstr>
      <vt:lpstr>List of Prohibited Non-Audit Services</vt:lpstr>
      <vt:lpstr>List of Prohibited Non-Audit Services</vt:lpstr>
      <vt:lpstr>List of Prohibited Non-Audit Services</vt:lpstr>
      <vt:lpstr>List of Prohibited Non-Audit Services</vt:lpstr>
      <vt:lpstr>NAS: Restrictions</vt:lpstr>
      <vt:lpstr>Non-EU Controlled Undertaking of EU PIE</vt:lpstr>
      <vt:lpstr>NAS: Territorial Scope of Prohibited NAS</vt:lpstr>
      <vt:lpstr>Other Key Points in Legislation</vt:lpstr>
      <vt:lpstr>Other Key Points in Legislation</vt:lpstr>
      <vt:lpstr>Other Key Points in Legislation</vt:lpstr>
      <vt:lpstr>Member State options</vt:lpstr>
      <vt:lpstr>PowerPoint Presentation</vt:lpstr>
    </vt:vector>
  </TitlesOfParts>
  <Compan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EU audit legislation – towards implementation</dc:title>
  <dc:creator>Torfs, Kristina (BE - Brussels)</dc:creator>
  <cp:lastModifiedBy>Ken Siong</cp:lastModifiedBy>
  <cp:revision>131</cp:revision>
  <cp:lastPrinted>2014-12-18T10:36:58Z</cp:lastPrinted>
  <dcterms:created xsi:type="dcterms:W3CDTF">2014-09-29T06:22:20Z</dcterms:created>
  <dcterms:modified xsi:type="dcterms:W3CDTF">2014-12-19T18:20:21Z</dcterms:modified>
</cp:coreProperties>
</file>