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0"/>
  </p:notesMasterIdLst>
  <p:sldIdLst>
    <p:sldId id="287" r:id="rId2"/>
    <p:sldId id="268" r:id="rId3"/>
    <p:sldId id="270" r:id="rId4"/>
    <p:sldId id="271" r:id="rId5"/>
    <p:sldId id="272" r:id="rId6"/>
    <p:sldId id="279" r:id="rId7"/>
    <p:sldId id="273" r:id="rId8"/>
    <p:sldId id="274" r:id="rId9"/>
    <p:sldId id="275" r:id="rId10"/>
    <p:sldId id="280" r:id="rId11"/>
    <p:sldId id="286" r:id="rId12"/>
    <p:sldId id="276" r:id="rId13"/>
    <p:sldId id="277" r:id="rId14"/>
    <p:sldId id="278" r:id="rId15"/>
    <p:sldId id="281" r:id="rId16"/>
    <p:sldId id="285" r:id="rId17"/>
    <p:sldId id="283" r:id="rId18"/>
    <p:sldId id="282" r:id="rId1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howGuides="1">
      <p:cViewPr varScale="1">
        <p:scale>
          <a:sx n="92" d="100"/>
          <a:sy n="92" d="100"/>
        </p:scale>
        <p:origin x="562" y="6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098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12/17/2014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89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 smtClean="0">
              <a:latin typeface="+mj-lt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+mj-lt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+mj-lt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46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4191000"/>
            <a:ext cx="6705600" cy="464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dirty="0"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AICPA/IESBA Convergence</a:t>
            </a:r>
            <a:endParaRPr lang="en-US" sz="1800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038600" cy="2296715"/>
          </a:xfrm>
        </p:spPr>
        <p:txBody>
          <a:bodyPr/>
          <a:lstStyle/>
          <a:p>
            <a:r>
              <a:rPr lang="en-US" sz="2000" dirty="0" smtClean="0">
                <a:latin typeface="Arial" charset="0"/>
              </a:rPr>
              <a:t>Lisa Snyder, </a:t>
            </a:r>
            <a:r>
              <a:rPr lang="en-US" sz="2000" dirty="0">
                <a:latin typeface="Arial" charset="0"/>
              </a:rPr>
              <a:t>CPA, CGMA</a:t>
            </a:r>
            <a:endParaRPr lang="en-US" sz="2000" dirty="0" smtClean="0">
              <a:latin typeface="Arial" charset="0"/>
            </a:endParaRPr>
          </a:p>
          <a:p>
            <a:r>
              <a:rPr lang="en-US" sz="2000" dirty="0">
                <a:latin typeface="Arial" charset="0"/>
              </a:rPr>
              <a:t>Director, AICPA Professional </a:t>
            </a:r>
            <a:r>
              <a:rPr lang="en-US" sz="2000" dirty="0" smtClean="0">
                <a:latin typeface="Arial" charset="0"/>
              </a:rPr>
              <a:t>Ethics</a:t>
            </a:r>
          </a:p>
          <a:p>
            <a:endParaRPr lang="en-US" sz="2200" dirty="0">
              <a:latin typeface="Arial" charset="0"/>
            </a:endParaRPr>
          </a:p>
          <a:p>
            <a:r>
              <a:rPr lang="en-US" sz="1700" dirty="0" smtClean="0"/>
              <a:t>IESBA Meeting</a:t>
            </a:r>
          </a:p>
          <a:p>
            <a:r>
              <a:rPr lang="en-US" sz="1700" dirty="0" smtClean="0"/>
              <a:t>London</a:t>
            </a:r>
          </a:p>
          <a:p>
            <a:r>
              <a:rPr lang="en-US" sz="1700" dirty="0" smtClean="0"/>
              <a:t>January 12-14, 20</a:t>
            </a:r>
            <a:r>
              <a:rPr lang="en-US" sz="1800" dirty="0" smtClean="0"/>
              <a:t>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275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AICPA Code vs. IESBA Code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dirty="0" smtClean="0"/>
              <a:t>AICPA Code “substantially equivalent” to IESBA Code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Would lead to the same result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Requires compliance with rules vs. principles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Most </a:t>
            </a:r>
            <a:r>
              <a:rPr lang="en-US" sz="2000" dirty="0"/>
              <a:t>independence requirements apply to all audit/assurance clients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No separate section (Section 291) for  “other assurance engagements”</a:t>
            </a:r>
          </a:p>
          <a:p>
            <a:pPr marL="342900" lvl="1" indent="-342900">
              <a:spcBef>
                <a:spcPts val="300"/>
              </a:spcBef>
              <a:buFontTx/>
              <a:buChar char="•"/>
            </a:pPr>
            <a:r>
              <a:rPr lang="en-US" dirty="0" smtClean="0"/>
              <a:t>Do not address listed entities/PIEs</a:t>
            </a:r>
            <a:endParaRPr lang="en-US" dirty="0"/>
          </a:p>
          <a:p>
            <a:pPr marL="342900" lvl="1" indent="-342900">
              <a:spcBef>
                <a:spcPts val="300"/>
              </a:spcBef>
              <a:buFontTx/>
              <a:buChar char="•"/>
            </a:pPr>
            <a:r>
              <a:rPr lang="en-US" dirty="0"/>
              <a:t>Some AICPA rules more restrictive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Contains additional topics / more detailed guidance on certain topics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Excludes certain topics or topic only identified as threat in AICPA CF</a:t>
            </a:r>
          </a:p>
          <a:p>
            <a:endParaRPr lang="en-US" sz="24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609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Recognition of IESBA Code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r>
              <a:rPr lang="en-US" sz="2000" dirty="0" smtClean="0"/>
              <a:t>Audit of Group Financial Statements</a:t>
            </a:r>
          </a:p>
          <a:p>
            <a:pPr lvl="1"/>
            <a:r>
              <a:rPr lang="en-US" sz="1800" dirty="0" smtClean="0"/>
              <a:t>A </a:t>
            </a:r>
            <a:r>
              <a:rPr lang="en-US" sz="1800" dirty="0"/>
              <a:t>member of </a:t>
            </a:r>
            <a:r>
              <a:rPr lang="en-US" sz="1800" dirty="0" smtClean="0"/>
              <a:t>group </a:t>
            </a:r>
            <a:r>
              <a:rPr lang="en-US" sz="1800" dirty="0"/>
              <a:t>engagement team will not be </a:t>
            </a:r>
            <a:r>
              <a:rPr lang="en-US" sz="1800" dirty="0" smtClean="0"/>
              <a:t>in </a:t>
            </a:r>
            <a:r>
              <a:rPr lang="en-US" sz="1800" dirty="0"/>
              <a:t>violation of a particular rule if </a:t>
            </a:r>
            <a:r>
              <a:rPr lang="en-US" sz="1800" dirty="0" smtClean="0"/>
              <a:t>foreign </a:t>
            </a:r>
            <a:r>
              <a:rPr lang="en-US" sz="1800" dirty="0"/>
              <a:t>component auditor </a:t>
            </a:r>
            <a:r>
              <a:rPr lang="en-US" sz="1800" dirty="0" smtClean="0"/>
              <a:t>(FCA) departed </a:t>
            </a:r>
            <a:r>
              <a:rPr lang="en-US" sz="1800" dirty="0"/>
              <a:t>from </a:t>
            </a:r>
            <a:r>
              <a:rPr lang="en-US" sz="1800" dirty="0" smtClean="0"/>
              <a:t>AICPA </a:t>
            </a:r>
            <a:r>
              <a:rPr lang="en-US" sz="1800" dirty="0"/>
              <a:t>Code </a:t>
            </a:r>
            <a:r>
              <a:rPr lang="en-US" sz="1800" dirty="0" smtClean="0"/>
              <a:t>provided FCA’s </a:t>
            </a:r>
            <a:r>
              <a:rPr lang="en-US" sz="1800" dirty="0"/>
              <a:t>conduct, at a minimum, </a:t>
            </a:r>
            <a:r>
              <a:rPr lang="en-US" sz="1800" dirty="0" smtClean="0"/>
              <a:t>complies with IESBA </a:t>
            </a:r>
            <a:r>
              <a:rPr lang="en-US" sz="1800" dirty="0"/>
              <a:t>Code </a:t>
            </a:r>
            <a:endParaRPr lang="en-US" sz="1800" dirty="0" smtClean="0"/>
          </a:p>
          <a:p>
            <a:pPr lvl="1"/>
            <a:r>
              <a:rPr lang="en-US" sz="1800" dirty="0" smtClean="0"/>
              <a:t>Members </a:t>
            </a:r>
            <a:r>
              <a:rPr lang="en-US" sz="1800" dirty="0"/>
              <a:t>of </a:t>
            </a:r>
            <a:r>
              <a:rPr lang="en-US" sz="1800" dirty="0" smtClean="0"/>
              <a:t>U.S. group </a:t>
            </a:r>
            <a:r>
              <a:rPr lang="en-US" sz="1800" dirty="0"/>
              <a:t>engagement team </a:t>
            </a:r>
            <a:r>
              <a:rPr lang="en-US" sz="1800" dirty="0" smtClean="0"/>
              <a:t>must comply </a:t>
            </a:r>
            <a:r>
              <a:rPr lang="en-US" sz="1800" dirty="0"/>
              <a:t>with AICPA Code</a:t>
            </a:r>
          </a:p>
          <a:p>
            <a:r>
              <a:rPr lang="en-US" sz="2000" dirty="0" smtClean="0"/>
              <a:t>Network Firms</a:t>
            </a:r>
          </a:p>
          <a:p>
            <a:pPr lvl="1"/>
            <a:r>
              <a:rPr lang="en-US" sz="1800" dirty="0" smtClean="0"/>
              <a:t>Independence </a:t>
            </a:r>
            <a:r>
              <a:rPr lang="en-US" sz="1800" dirty="0"/>
              <a:t>of </a:t>
            </a:r>
            <a:r>
              <a:rPr lang="en-US" sz="1800" dirty="0" smtClean="0"/>
              <a:t>firm </a:t>
            </a:r>
            <a:r>
              <a:rPr lang="en-US" sz="1800" dirty="0"/>
              <a:t>will not be </a:t>
            </a:r>
            <a:r>
              <a:rPr lang="en-US" sz="1800" dirty="0" smtClean="0"/>
              <a:t>impaired </a:t>
            </a:r>
            <a:r>
              <a:rPr lang="en-US" sz="1800" dirty="0"/>
              <a:t>if another </a:t>
            </a:r>
            <a:r>
              <a:rPr lang="en-US" sz="1800" dirty="0" smtClean="0"/>
              <a:t>network firm </a:t>
            </a:r>
            <a:r>
              <a:rPr lang="en-US" sz="1800" dirty="0"/>
              <a:t>located outside U.S. </a:t>
            </a:r>
            <a:r>
              <a:rPr lang="en-US" sz="1800" dirty="0" smtClean="0"/>
              <a:t>departed </a:t>
            </a:r>
            <a:r>
              <a:rPr lang="en-US" sz="1800" dirty="0"/>
              <a:t>from </a:t>
            </a:r>
            <a:r>
              <a:rPr lang="en-US" sz="1800" dirty="0" smtClean="0"/>
              <a:t>AICPA </a:t>
            </a:r>
            <a:r>
              <a:rPr lang="en-US" sz="1800" dirty="0"/>
              <a:t>Code </a:t>
            </a:r>
            <a:r>
              <a:rPr lang="en-US" sz="1800" dirty="0" smtClean="0"/>
              <a:t>provided other firm’s </a:t>
            </a:r>
            <a:r>
              <a:rPr lang="en-US" sz="1800" dirty="0"/>
              <a:t>conduct, at a minimum, </a:t>
            </a:r>
            <a:r>
              <a:rPr lang="en-US" sz="1800" dirty="0" smtClean="0"/>
              <a:t>complies with IESBA </a:t>
            </a:r>
            <a:r>
              <a:rPr lang="en-US" sz="1800" dirty="0"/>
              <a:t>Code</a:t>
            </a:r>
          </a:p>
          <a:p>
            <a:endParaRPr lang="en-US" sz="24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9992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Rules vs. Principles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 lvl="1">
              <a:spcBef>
                <a:spcPts val="4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AICPA must enforce rules (based on principles)</a:t>
            </a:r>
          </a:p>
          <a:p>
            <a:pPr lvl="1">
              <a:spcBef>
                <a:spcPts val="4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Most authoritative guidance issued as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interpretations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of the rules</a:t>
            </a:r>
          </a:p>
          <a:p>
            <a:pPr marL="347472" lvl="1" indent="0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677590"/>
              </p:ext>
            </p:extLst>
          </p:nvPr>
        </p:nvGraphicFramePr>
        <p:xfrm>
          <a:off x="838200" y="1931670"/>
          <a:ext cx="6553201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3276601"/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AICPA Rules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IESBA Principles</a:t>
                      </a:r>
                      <a:endParaRPr lang="en-US" sz="1600" dirty="0"/>
                    </a:p>
                  </a:txBody>
                  <a:tcPr/>
                </a:tc>
              </a:tr>
              <a:tr h="225552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Independence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 and Objectivity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 Standards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with Standards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Accounting Principles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Confidential Client Information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Contingent Fees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Acts Discreditable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Advertising and Other Forms of Solicitation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Commissions &amp; Referral Fees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 of Organization and Name </a:t>
                      </a:r>
                      <a:endParaRPr lang="en-US" sz="1200" b="1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Objectivity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 Competence and Due Care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Confidentiality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Professional Behavior</a:t>
                      </a:r>
                      <a:endParaRPr lang="en-US" sz="1200" b="1" i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3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Threats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AICPA/IESBA Codes cover same threats but some different terms</a:t>
            </a:r>
          </a:p>
          <a:p>
            <a:endParaRPr lang="en-US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492781"/>
              </p:ext>
            </p:extLst>
          </p:nvPr>
        </p:nvGraphicFramePr>
        <p:xfrm>
          <a:off x="914400" y="1809750"/>
          <a:ext cx="6553201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352801"/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AICPA Threats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IESBA Threats</a:t>
                      </a:r>
                      <a:endParaRPr lang="en-US" sz="1600" dirty="0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Self-review threat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Advocacy threat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Familiarity threat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Undue influence threat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Self-interest threat 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Adverse interest threat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Management participation threat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Self-review threat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Advocacy threat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Familiarity threat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Intimidation threat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Self-interest threat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9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AICPA vs. IESBA Code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dirty="0" smtClean="0"/>
              <a:t>Examples of AICPA more restrictive requirements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Prohibit </a:t>
            </a:r>
            <a:r>
              <a:rPr lang="en-US" sz="1800" dirty="0"/>
              <a:t>loans to </a:t>
            </a:r>
            <a:r>
              <a:rPr lang="en-US" sz="1800" dirty="0" smtClean="0"/>
              <a:t>audit </a:t>
            </a:r>
            <a:r>
              <a:rPr lang="en-US" sz="1800" dirty="0"/>
              <a:t>client even if </a:t>
            </a:r>
            <a:r>
              <a:rPr lang="en-US" sz="1800" dirty="0" smtClean="0"/>
              <a:t>immaterial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Independence required for client affiliates/related entities for non-PIEs 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Documentation requirement for non-assurance services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Prohibit expert witness services and representing client in (tax) court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Examples </a:t>
            </a:r>
            <a:r>
              <a:rPr lang="en-US" sz="2000" dirty="0"/>
              <a:t>of topics only identified as specific threat in AICPA CF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Fees – Relative Size </a:t>
            </a:r>
          </a:p>
          <a:p>
            <a:pPr lvl="2">
              <a:spcBef>
                <a:spcPts val="300"/>
              </a:spcBef>
            </a:pPr>
            <a:r>
              <a:rPr lang="en-US" sz="1600" dirty="0" smtClean="0"/>
              <a:t>Non-authoritative </a:t>
            </a:r>
            <a:r>
              <a:rPr lang="en-US" sz="1600" dirty="0"/>
              <a:t>guidance </a:t>
            </a:r>
            <a:r>
              <a:rPr lang="en-US" sz="1600" dirty="0" smtClean="0"/>
              <a:t>also issued</a:t>
            </a:r>
            <a:r>
              <a:rPr lang="en-US" sz="1600" dirty="0"/>
              <a:t>; SEC “no action” letter for listed entities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Compensation &amp; Evaluation </a:t>
            </a:r>
            <a:r>
              <a:rPr lang="en-US" sz="1800" dirty="0" smtClean="0"/>
              <a:t>Policies (</a:t>
            </a:r>
            <a:r>
              <a:rPr lang="en-US" sz="1600" dirty="0" smtClean="0"/>
              <a:t>SEC </a:t>
            </a:r>
            <a:r>
              <a:rPr lang="en-US" sz="1600" dirty="0"/>
              <a:t>rules for listed </a:t>
            </a:r>
            <a:r>
              <a:rPr lang="en-US" sz="1600" dirty="0" smtClean="0"/>
              <a:t>entities)</a:t>
            </a:r>
            <a:endParaRPr lang="en-US" sz="1600" dirty="0"/>
          </a:p>
          <a:p>
            <a:pPr lvl="1">
              <a:spcBef>
                <a:spcPts val="300"/>
              </a:spcBef>
            </a:pPr>
            <a:r>
              <a:rPr lang="en-US" sz="1800" dirty="0"/>
              <a:t>Long </a:t>
            </a:r>
            <a:r>
              <a:rPr lang="en-US" sz="1800" dirty="0" smtClean="0"/>
              <a:t>association (</a:t>
            </a:r>
            <a:r>
              <a:rPr lang="en-US" sz="1600" dirty="0" smtClean="0"/>
              <a:t>SEC rules </a:t>
            </a:r>
            <a:r>
              <a:rPr lang="en-US" sz="1600" dirty="0"/>
              <a:t>for listed </a:t>
            </a:r>
            <a:r>
              <a:rPr lang="en-US" sz="1600" dirty="0" smtClean="0"/>
              <a:t>entities)</a:t>
            </a:r>
            <a:endParaRPr lang="en-US" sz="1600" dirty="0"/>
          </a:p>
          <a:p>
            <a:pPr lvl="1">
              <a:spcBef>
                <a:spcPts val="300"/>
              </a:spcBef>
            </a:pPr>
            <a:endParaRPr lang="en-US" sz="1800" dirty="0" smtClean="0"/>
          </a:p>
          <a:p>
            <a:endParaRPr lang="en-US" sz="2200" dirty="0" smtClean="0"/>
          </a:p>
          <a:p>
            <a:pPr lvl="1"/>
            <a:endParaRPr lang="en-US" sz="1800" dirty="0" smtClean="0"/>
          </a:p>
          <a:p>
            <a:pPr marL="347472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7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AICPA vs. IESBA Code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dirty="0" smtClean="0"/>
              <a:t>Examples of topics not addressed in AICPA Code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Professional appointments (client/engagement acceptance)</a:t>
            </a:r>
          </a:p>
          <a:p>
            <a:pPr lvl="2">
              <a:spcBef>
                <a:spcPts val="300"/>
              </a:spcBef>
            </a:pPr>
            <a:r>
              <a:rPr lang="en-US" sz="1600" dirty="0" smtClean="0"/>
              <a:t>Addressed in AICPA QC standards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Second opinions </a:t>
            </a:r>
          </a:p>
          <a:p>
            <a:pPr lvl="2">
              <a:spcBef>
                <a:spcPts val="300"/>
              </a:spcBef>
            </a:pPr>
            <a:r>
              <a:rPr lang="en-US" sz="1600" dirty="0" smtClean="0"/>
              <a:t>Addressed in AICPA Audit Standards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Examples of topics not addressed in IESBA Code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Outsourcing services to third parties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Subordination of judgment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Indemnification and limitation of liability agreements </a:t>
            </a:r>
            <a:endParaRPr lang="en-US" sz="1800" dirty="0" smtClean="0"/>
          </a:p>
          <a:p>
            <a:pPr lvl="1">
              <a:spcBef>
                <a:spcPts val="300"/>
              </a:spcBef>
            </a:pPr>
            <a:r>
              <a:rPr lang="en-US" sz="1800" dirty="0" smtClean="0"/>
              <a:t>Investment advisory/management services </a:t>
            </a:r>
            <a:endParaRPr lang="en-US" sz="1800" dirty="0"/>
          </a:p>
          <a:p>
            <a:pPr lvl="2"/>
            <a:endParaRPr lang="en-US" sz="1600" dirty="0" smtClean="0"/>
          </a:p>
          <a:p>
            <a:endParaRPr lang="en-US" sz="2200" dirty="0" smtClean="0"/>
          </a:p>
          <a:p>
            <a:pPr lvl="1"/>
            <a:endParaRPr lang="en-US" sz="1800" dirty="0" smtClean="0"/>
          </a:p>
          <a:p>
            <a:pPr marL="347472" lvl="1" indent="0">
              <a:buNone/>
            </a:pPr>
            <a:endParaRPr lang="en-US" sz="1800" dirty="0"/>
          </a:p>
          <a:p>
            <a:r>
              <a:rPr lang="en-US" dirty="0"/>
              <a:t> </a:t>
            </a:r>
            <a:endParaRPr lang="en-US" sz="32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r>
              <a:rPr lang="en-US" sz="2000" dirty="0" smtClean="0"/>
              <a:t>Network </a:t>
            </a:r>
            <a:r>
              <a:rPr lang="en-US" sz="2000" dirty="0"/>
              <a:t>Firms</a:t>
            </a:r>
          </a:p>
          <a:p>
            <a:r>
              <a:rPr lang="en-US" sz="2000" dirty="0"/>
              <a:t>Ethical Conflict </a:t>
            </a:r>
            <a:r>
              <a:rPr lang="en-US" sz="2000" dirty="0" smtClean="0"/>
              <a:t>(Resolution)</a:t>
            </a:r>
            <a:endParaRPr lang="en-US" sz="2000" dirty="0"/>
          </a:p>
          <a:p>
            <a:r>
              <a:rPr lang="en-US" sz="2000" dirty="0" smtClean="0"/>
              <a:t>Conflicts of Interest</a:t>
            </a:r>
            <a:endParaRPr lang="en-US" sz="2000" dirty="0"/>
          </a:p>
          <a:p>
            <a:r>
              <a:rPr lang="en-US" sz="2000" dirty="0" smtClean="0"/>
              <a:t>Definition </a:t>
            </a:r>
            <a:r>
              <a:rPr lang="en-US" sz="2000" dirty="0"/>
              <a:t>of </a:t>
            </a:r>
            <a:r>
              <a:rPr lang="en-US" sz="2000" dirty="0" smtClean="0"/>
              <a:t>Those Charged With Governance</a:t>
            </a:r>
            <a:endParaRPr lang="en-US" sz="2000" dirty="0"/>
          </a:p>
          <a:p>
            <a:r>
              <a:rPr lang="en-US" sz="2000" dirty="0"/>
              <a:t>Confidential </a:t>
            </a:r>
            <a:r>
              <a:rPr lang="en-US" sz="2000" dirty="0" smtClean="0"/>
              <a:t>Info Obtained From Employment Activities</a:t>
            </a:r>
          </a:p>
          <a:p>
            <a:r>
              <a:rPr lang="en-US" sz="2000" dirty="0" smtClean="0"/>
              <a:t>Management Responsibilities</a:t>
            </a:r>
          </a:p>
          <a:p>
            <a:r>
              <a:rPr lang="en-US" sz="2000" dirty="0" smtClean="0"/>
              <a:t>Breaches of Independence (Exposure Draft)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642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AICPA vs. IESBA Code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1800" dirty="0" smtClean="0"/>
              <a:t>Other Differences - Breaches (Independence)</a:t>
            </a:r>
          </a:p>
          <a:p>
            <a:pPr lvl="1">
              <a:spcBef>
                <a:spcPts val="400"/>
              </a:spcBef>
            </a:pPr>
            <a:r>
              <a:rPr lang="en-AU" sz="1600" dirty="0"/>
              <a:t>In order </a:t>
            </a:r>
            <a:r>
              <a:rPr lang="en-AU" sz="1600" dirty="0" smtClean="0"/>
              <a:t>to address breach, firm must have </a:t>
            </a:r>
            <a:r>
              <a:rPr lang="en-AU" sz="1600" dirty="0"/>
              <a:t>established </a:t>
            </a:r>
            <a:r>
              <a:rPr lang="en-AU" sz="1600" dirty="0" smtClean="0"/>
              <a:t>policies/procedures that </a:t>
            </a:r>
            <a:r>
              <a:rPr lang="en-AU" sz="1600" dirty="0"/>
              <a:t>provide </a:t>
            </a:r>
            <a:r>
              <a:rPr lang="en-AU" sz="1600" dirty="0" smtClean="0"/>
              <a:t>reasonable assurance independence is obtained (i.e., must comply with </a:t>
            </a:r>
            <a:r>
              <a:rPr lang="en-US" sz="1600" dirty="0" smtClean="0"/>
              <a:t>QC standards)</a:t>
            </a:r>
          </a:p>
          <a:p>
            <a:pPr lvl="1">
              <a:spcBef>
                <a:spcPts val="400"/>
              </a:spcBef>
            </a:pPr>
            <a:r>
              <a:rPr lang="en-US" sz="1600" dirty="0"/>
              <a:t>If breach results in significant threat such that </a:t>
            </a:r>
            <a:r>
              <a:rPr lang="en-US" sz="1600" dirty="0" smtClean="0"/>
              <a:t>engagement </a:t>
            </a:r>
            <a:r>
              <a:rPr lang="en-US" sz="1600" dirty="0"/>
              <a:t>team’s integrity, objectivity and professional skepticism are compromised, no actions can be taken to satisfactorily address breach </a:t>
            </a:r>
          </a:p>
          <a:p>
            <a:pPr lvl="1">
              <a:spcBef>
                <a:spcPts val="400"/>
              </a:spcBef>
            </a:pPr>
            <a:r>
              <a:rPr lang="en-US" sz="1600" dirty="0"/>
              <a:t>Rebuttable presumption that no </a:t>
            </a:r>
            <a:r>
              <a:rPr lang="en-US" sz="1600" dirty="0" smtClean="0"/>
              <a:t>actions </a:t>
            </a:r>
            <a:r>
              <a:rPr lang="en-US" sz="1600" dirty="0"/>
              <a:t>could satisfactorily address the breach when </a:t>
            </a:r>
            <a:r>
              <a:rPr lang="en-US" sz="1600" dirty="0" smtClean="0"/>
              <a:t>lead engagement partner/individual </a:t>
            </a:r>
            <a:r>
              <a:rPr lang="en-US" sz="1600" dirty="0"/>
              <a:t>in </a:t>
            </a:r>
            <a:r>
              <a:rPr lang="en-US" sz="1600" dirty="0" smtClean="0"/>
              <a:t>position </a:t>
            </a:r>
            <a:r>
              <a:rPr lang="en-US" sz="1600" dirty="0"/>
              <a:t>to influence </a:t>
            </a:r>
            <a:r>
              <a:rPr lang="en-US" sz="1600" dirty="0" smtClean="0"/>
              <a:t>engagement</a:t>
            </a:r>
            <a:r>
              <a:rPr lang="en-US" sz="1600" dirty="0"/>
              <a:t>:</a:t>
            </a:r>
          </a:p>
          <a:p>
            <a:pPr lvl="2">
              <a:spcBef>
                <a:spcPts val="400"/>
              </a:spcBef>
            </a:pPr>
            <a:r>
              <a:rPr lang="en-US" sz="1600" dirty="0"/>
              <a:t>Committed the breach; or </a:t>
            </a:r>
          </a:p>
          <a:p>
            <a:pPr lvl="2">
              <a:spcBef>
                <a:spcPts val="400"/>
              </a:spcBef>
            </a:pPr>
            <a:r>
              <a:rPr lang="en-US" sz="1600" dirty="0"/>
              <a:t>Knows of a breach and fails to ensure breach is promptly communicated/known by an appropriate individual within the firm</a:t>
            </a:r>
          </a:p>
          <a:p>
            <a:pPr lvl="2">
              <a:spcBef>
                <a:spcPts val="30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840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SEC/PCAOB Rules More Restrictive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dirty="0" smtClean="0"/>
              <a:t>Non-audit </a:t>
            </a:r>
            <a:r>
              <a:rPr lang="en-US" sz="2000" dirty="0"/>
              <a:t>Services: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Bookkeeping  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Financial information systems design/ implementation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Appraisal, actuarial and valuation services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Internal audit services;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Human resources;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Audit committee </a:t>
            </a:r>
            <a:r>
              <a:rPr lang="en-US" sz="1600" dirty="0" smtClean="0"/>
              <a:t>pre-approval</a:t>
            </a:r>
            <a:endParaRPr lang="en-US" sz="1600" dirty="0"/>
          </a:p>
          <a:p>
            <a:pPr>
              <a:spcBef>
                <a:spcPts val="300"/>
              </a:spcBef>
            </a:pPr>
            <a:r>
              <a:rPr lang="en-US" sz="2000" dirty="0" smtClean="0"/>
              <a:t>Partner rotation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Cooling-off </a:t>
            </a:r>
            <a:r>
              <a:rPr lang="en-US" sz="2000" dirty="0"/>
              <a:t>requirement (for employment at audit client)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Tax Services </a:t>
            </a:r>
            <a:r>
              <a:rPr lang="en-US" sz="2000" dirty="0" smtClean="0"/>
              <a:t>for Persons </a:t>
            </a:r>
            <a:r>
              <a:rPr lang="en-US" sz="2000" dirty="0"/>
              <a:t>in </a:t>
            </a:r>
            <a:r>
              <a:rPr lang="en-US" sz="2000" dirty="0" smtClean="0"/>
              <a:t>FROR </a:t>
            </a:r>
            <a:r>
              <a:rPr lang="en-US" sz="2000" dirty="0"/>
              <a:t>(</a:t>
            </a:r>
            <a:r>
              <a:rPr lang="en-US" sz="2000" dirty="0" smtClean="0"/>
              <a:t>PCAOB</a:t>
            </a:r>
            <a:r>
              <a:rPr lang="en-US" sz="2000" dirty="0"/>
              <a:t>)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8213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AICPA/IESBA Convergence	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26" name="Picture 2" descr="C:\Users\lsnyder\AppData\Local\Microsoft\Windows\Temporary Internet Files\Content.IE5\VWFQ8H06\MC900437629[1]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57350"/>
            <a:ext cx="3062288" cy="30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167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U.S. </a:t>
            </a:r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Regulators/Standard-Setters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dirty="0" smtClean="0"/>
              <a:t>American Institute of CPAs (AICPA)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State </a:t>
            </a:r>
            <a:r>
              <a:rPr lang="en-US" sz="2000" dirty="0"/>
              <a:t>boards of </a:t>
            </a:r>
            <a:r>
              <a:rPr lang="en-US" sz="2000" dirty="0" smtClean="0"/>
              <a:t>accountancy 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55 states/jurisdictions 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/>
              <a:t>Oversee CPA license </a:t>
            </a:r>
            <a:endParaRPr lang="en-US" sz="1800" dirty="0"/>
          </a:p>
          <a:p>
            <a:pPr>
              <a:spcBef>
                <a:spcPts val="300"/>
              </a:spcBef>
            </a:pPr>
            <a:r>
              <a:rPr lang="en-US" sz="2000" dirty="0"/>
              <a:t>Public Company Accounting Oversight Board (PCAOB)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Securities and Exchange Commission (SEC)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Government Accountability Office (GAO</a:t>
            </a:r>
            <a:r>
              <a:rPr lang="en-US" sz="2000" dirty="0" smtClean="0"/>
              <a:t>)</a:t>
            </a:r>
          </a:p>
          <a:p>
            <a:pPr lvl="1">
              <a:spcBef>
                <a:spcPts val="300"/>
              </a:spcBef>
            </a:pPr>
            <a:r>
              <a:rPr lang="en-US" sz="1600" dirty="0" smtClean="0"/>
              <a:t>Incorporated CF for Independence (2011)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Banking Regulators (FDIC)</a:t>
            </a:r>
            <a:endParaRPr lang="en-US" sz="2000" dirty="0"/>
          </a:p>
          <a:p>
            <a:pPr>
              <a:spcBef>
                <a:spcPts val="300"/>
              </a:spcBef>
            </a:pPr>
            <a:r>
              <a:rPr lang="en-US" sz="2000" dirty="0"/>
              <a:t>Department of Labor (DOL</a:t>
            </a:r>
            <a:r>
              <a:rPr lang="en-US" sz="2000" dirty="0" smtClean="0"/>
              <a:t>) </a:t>
            </a:r>
            <a:endParaRPr lang="en-US" sz="2000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AICPA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AICPA</a:t>
            </a:r>
          </a:p>
          <a:p>
            <a:pPr lvl="1"/>
            <a:r>
              <a:rPr lang="en-US" dirty="0" smtClean="0"/>
              <a:t>Voluntary membership organization</a:t>
            </a:r>
          </a:p>
          <a:p>
            <a:pPr lvl="1"/>
            <a:r>
              <a:rPr lang="en-US" dirty="0" smtClean="0"/>
              <a:t>400,000 members </a:t>
            </a:r>
          </a:p>
          <a:p>
            <a:pPr lvl="2"/>
            <a:r>
              <a:rPr lang="en-US" dirty="0" smtClean="0"/>
              <a:t>Includes members in business, </a:t>
            </a:r>
            <a:r>
              <a:rPr lang="en-US" dirty="0"/>
              <a:t>public practice, government, </a:t>
            </a:r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AICPA bylaws require members comply with AICPA Code of Professional Conduct</a:t>
            </a:r>
          </a:p>
          <a:p>
            <a:pPr lvl="2"/>
            <a:r>
              <a:rPr lang="en-US" dirty="0" smtClean="0"/>
              <a:t>Failure to comply may result in disciplinary action</a:t>
            </a:r>
          </a:p>
        </p:txBody>
      </p:sp>
    </p:spTree>
    <p:extLst>
      <p:ext uri="{BB962C8B-B14F-4D97-AF65-F5344CB8AC3E}">
        <p14:creationId xmlns:p14="http://schemas.microsoft.com/office/powerpoint/2010/main" val="277851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AICPA PEEC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r>
              <a:rPr lang="en-US" dirty="0" smtClean="0"/>
              <a:t>AICPA Professional Ethics Executive Committee (PEEC)</a:t>
            </a:r>
          </a:p>
          <a:p>
            <a:pPr lvl="1"/>
            <a:r>
              <a:rPr lang="en-US" dirty="0" smtClean="0"/>
              <a:t>Establishes independence &amp; ethics standards for CPA profession </a:t>
            </a:r>
          </a:p>
          <a:p>
            <a:pPr lvl="2"/>
            <a:r>
              <a:rPr lang="en-US" dirty="0" smtClean="0"/>
              <a:t>AICPA Code of Professional Conduct</a:t>
            </a:r>
          </a:p>
          <a:p>
            <a:pPr lvl="2"/>
            <a:r>
              <a:rPr lang="en-US" dirty="0" smtClean="0"/>
              <a:t>Non-listed entities only</a:t>
            </a:r>
          </a:p>
          <a:p>
            <a:r>
              <a:rPr lang="en-US" sz="2400" dirty="0" smtClean="0"/>
              <a:t>Revisions to AICPA Code require full due process</a:t>
            </a:r>
          </a:p>
          <a:p>
            <a:pPr lvl="1"/>
            <a:r>
              <a:rPr lang="en-US" dirty="0" smtClean="0"/>
              <a:t>Rule changes require vote by membership</a:t>
            </a:r>
          </a:p>
          <a:p>
            <a:pPr lvl="1"/>
            <a:r>
              <a:rPr lang="en-US" dirty="0" smtClean="0"/>
              <a:t>Interpretations of rules require exposure </a:t>
            </a:r>
            <a:r>
              <a:rPr lang="en-US" dirty="0"/>
              <a:t>to membership</a:t>
            </a:r>
          </a:p>
          <a:p>
            <a:pPr lvl="1"/>
            <a:r>
              <a:rPr lang="en-US" dirty="0" smtClean="0"/>
              <a:t>All standard-setting discussions held in open meetings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47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AICPA PEEC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PEEC Composition (20 members)</a:t>
            </a:r>
          </a:p>
          <a:p>
            <a:pPr lvl="1"/>
            <a:r>
              <a:rPr lang="en-US" dirty="0" smtClean="0"/>
              <a:t>12 members public practice (Big 4, Large, SMP)</a:t>
            </a:r>
          </a:p>
          <a:p>
            <a:pPr lvl="1"/>
            <a:r>
              <a:rPr lang="en-US" dirty="0" smtClean="0"/>
              <a:t>3 public members (non-CPAs/non-AICPA members)</a:t>
            </a:r>
          </a:p>
          <a:p>
            <a:pPr lvl="1"/>
            <a:r>
              <a:rPr lang="en-US" dirty="0" smtClean="0"/>
              <a:t>4 members from state boards of accountancy </a:t>
            </a:r>
          </a:p>
          <a:p>
            <a:pPr lvl="1"/>
            <a:r>
              <a:rPr lang="en-US" dirty="0" smtClean="0"/>
              <a:t>1 member in business</a:t>
            </a:r>
          </a:p>
          <a:p>
            <a:r>
              <a:rPr lang="en-US" dirty="0" smtClean="0"/>
              <a:t>PEEC Task Forces</a:t>
            </a:r>
          </a:p>
          <a:p>
            <a:pPr lvl="1"/>
            <a:r>
              <a:rPr lang="en-US" dirty="0" smtClean="0"/>
              <a:t>“Convergence task forces” to consider new/revised IESBA standards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686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Convergence Efforts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r>
              <a:rPr lang="en-US" sz="1900" dirty="0" smtClean="0"/>
              <a:t>Recognition of IESBA Code for Audits of Group F/S and Network Firms</a:t>
            </a:r>
          </a:p>
          <a:p>
            <a:r>
              <a:rPr lang="en-US" sz="1900" dirty="0" smtClean="0"/>
              <a:t>Incorporation of Conceptual Frameworks</a:t>
            </a:r>
          </a:p>
          <a:p>
            <a:r>
              <a:rPr lang="en-US" sz="1900" dirty="0" smtClean="0"/>
              <a:t>Network </a:t>
            </a:r>
            <a:r>
              <a:rPr lang="en-US" sz="1900" dirty="0"/>
              <a:t>Firms</a:t>
            </a:r>
          </a:p>
          <a:p>
            <a:r>
              <a:rPr lang="en-US" sz="1900" dirty="0"/>
              <a:t>Ethical Conflict </a:t>
            </a:r>
            <a:r>
              <a:rPr lang="en-US" sz="1900" dirty="0" smtClean="0"/>
              <a:t>(Resolution)</a:t>
            </a:r>
            <a:endParaRPr lang="en-US" sz="1900" dirty="0"/>
          </a:p>
          <a:p>
            <a:r>
              <a:rPr lang="en-US" sz="1900" dirty="0" smtClean="0"/>
              <a:t>Conflicts of Interest</a:t>
            </a:r>
            <a:endParaRPr lang="en-US" sz="1900" dirty="0"/>
          </a:p>
          <a:p>
            <a:r>
              <a:rPr lang="en-US" sz="1900" dirty="0" smtClean="0"/>
              <a:t>Definition </a:t>
            </a:r>
            <a:r>
              <a:rPr lang="en-US" sz="1900" dirty="0"/>
              <a:t>of </a:t>
            </a:r>
            <a:r>
              <a:rPr lang="en-US" sz="1900" dirty="0" smtClean="0"/>
              <a:t>Those Charged With Governance</a:t>
            </a:r>
            <a:endParaRPr lang="en-US" sz="1900" dirty="0"/>
          </a:p>
          <a:p>
            <a:r>
              <a:rPr lang="en-US" sz="1900" dirty="0"/>
              <a:t>Confidential </a:t>
            </a:r>
            <a:r>
              <a:rPr lang="en-US" sz="1900" dirty="0" smtClean="0"/>
              <a:t>Info Obtained From Employment Activities</a:t>
            </a:r>
          </a:p>
          <a:p>
            <a:r>
              <a:rPr lang="en-US" sz="1900" dirty="0" smtClean="0"/>
              <a:t>Management Responsibilities</a:t>
            </a:r>
          </a:p>
          <a:p>
            <a:r>
              <a:rPr lang="en-US" sz="1900" dirty="0" smtClean="0"/>
              <a:t>Breaches of Independence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5549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Convergence Challenges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2000" dirty="0" smtClean="0"/>
              <a:t>Members must comply with AICPA Code and state board rules</a:t>
            </a:r>
          </a:p>
          <a:p>
            <a:pPr marL="690372" lvl="2" indent="-342900">
              <a:spcBef>
                <a:spcPts val="300"/>
              </a:spcBef>
            </a:pPr>
            <a:r>
              <a:rPr lang="en-US" dirty="0" smtClean="0"/>
              <a:t>AICPA </a:t>
            </a:r>
            <a:r>
              <a:rPr lang="en-US" dirty="0"/>
              <a:t>and NASBA </a:t>
            </a:r>
            <a:r>
              <a:rPr lang="en-US" dirty="0" smtClean="0"/>
              <a:t>initiative </a:t>
            </a:r>
            <a:r>
              <a:rPr lang="en-US" dirty="0"/>
              <a:t>to promote revised AICPA </a:t>
            </a:r>
            <a:r>
              <a:rPr lang="en-US" dirty="0" smtClean="0"/>
              <a:t>Code</a:t>
            </a:r>
          </a:p>
          <a:p>
            <a:pPr marL="1037844" lvl="3" indent="-342900">
              <a:spcBef>
                <a:spcPts val="300"/>
              </a:spcBef>
            </a:pPr>
            <a:r>
              <a:rPr lang="en-US" dirty="0" smtClean="0"/>
              <a:t>17 states adopt extant Code / 23 states have own rules / 15 states adopt portion</a:t>
            </a:r>
          </a:p>
          <a:p>
            <a:pPr marL="690372" lvl="2" indent="-342900">
              <a:spcBef>
                <a:spcPts val="300"/>
              </a:spcBef>
            </a:pPr>
            <a:r>
              <a:rPr lang="en-US" dirty="0" smtClean="0"/>
              <a:t>State rules changes often require legislative action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Convergence with U.S. standard-setters/regulators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SEC/PCAOB set rules for listed entities</a:t>
            </a:r>
          </a:p>
          <a:p>
            <a:pPr lvl="1">
              <a:spcBef>
                <a:spcPts val="300"/>
              </a:spcBef>
            </a:pPr>
            <a:r>
              <a:rPr lang="en-US" sz="1800" dirty="0"/>
              <a:t>AICPA </a:t>
            </a:r>
            <a:r>
              <a:rPr lang="en-US" sz="1800" dirty="0" smtClean="0"/>
              <a:t>has no authority </a:t>
            </a:r>
            <a:r>
              <a:rPr lang="en-US" sz="1800" dirty="0"/>
              <a:t>to set standards for listed entities/PIEs 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Code revisions require due process/membership “support”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Compliance with U.S. laws (e.g., federal anti-trust laws)</a:t>
            </a:r>
          </a:p>
          <a:p>
            <a:pPr>
              <a:spcBef>
                <a:spcPts val="300"/>
              </a:spcBef>
            </a:pPr>
            <a:r>
              <a:rPr lang="en-US" sz="2000" dirty="0" smtClean="0"/>
              <a:t>U.S. litigious environment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37198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Revised AICPA Code (Codification Project)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r>
              <a:rPr lang="en-US" sz="2000" dirty="0" smtClean="0"/>
              <a:t>Revised/Codified AICPA Code effective Dec. 15, 2014</a:t>
            </a:r>
          </a:p>
          <a:p>
            <a:r>
              <a:rPr lang="en-US" sz="2000" dirty="0" smtClean="0"/>
              <a:t>Similar drafting conventions as IESBA used </a:t>
            </a:r>
          </a:p>
          <a:p>
            <a:pPr lvl="2"/>
            <a:r>
              <a:rPr lang="en-US" dirty="0" smtClean="0"/>
              <a:t>Use “should/must” instead of “shall” </a:t>
            </a:r>
          </a:p>
          <a:p>
            <a:r>
              <a:rPr lang="en-US" sz="2000" dirty="0" smtClean="0">
                <a:cs typeface="Arial" pitchFamily="34" charset="0"/>
              </a:rPr>
              <a:t>Incorporates Conceptual Framework (CF) </a:t>
            </a:r>
            <a:r>
              <a:rPr lang="en-US" sz="2000" dirty="0">
                <a:cs typeface="Arial" pitchFamily="34" charset="0"/>
              </a:rPr>
              <a:t>approach</a:t>
            </a:r>
          </a:p>
          <a:p>
            <a:pPr lvl="1"/>
            <a:r>
              <a:rPr lang="en-US" sz="1800" dirty="0">
                <a:cs typeface="Arial" pitchFamily="34" charset="0"/>
              </a:rPr>
              <a:t>Significant move towards convergence with IESBA</a:t>
            </a:r>
          </a:p>
          <a:p>
            <a:pPr lvl="1"/>
            <a:r>
              <a:rPr lang="en-US" sz="1800" dirty="0" smtClean="0">
                <a:cs typeface="Arial" pitchFamily="34" charset="0"/>
              </a:rPr>
              <a:t>Each topic identifies relevant threats </a:t>
            </a:r>
            <a:r>
              <a:rPr lang="en-US" sz="1800" dirty="0">
                <a:cs typeface="Arial" pitchFamily="34" charset="0"/>
              </a:rPr>
              <a:t>and </a:t>
            </a:r>
            <a:r>
              <a:rPr lang="en-US" sz="1800" dirty="0" smtClean="0">
                <a:cs typeface="Arial" pitchFamily="34" charset="0"/>
              </a:rPr>
              <a:t>safeguards</a:t>
            </a:r>
            <a:endParaRPr lang="en-US" sz="1800" dirty="0">
              <a:cs typeface="Arial" pitchFamily="34" charset="0"/>
            </a:endParaRPr>
          </a:p>
          <a:p>
            <a:pPr lvl="1"/>
            <a:r>
              <a:rPr lang="en-US" sz="1800" dirty="0" smtClean="0">
                <a:cs typeface="Arial" pitchFamily="34" charset="0"/>
              </a:rPr>
              <a:t>Two new CFs for members in public practice and business</a:t>
            </a:r>
            <a:endParaRPr lang="en-US" dirty="0" smtClean="0">
              <a:cs typeface="Arial" pitchFamily="34" charset="0"/>
            </a:endParaRPr>
          </a:p>
          <a:p>
            <a:r>
              <a:rPr lang="en-US" sz="2000" dirty="0" smtClean="0">
                <a:cs typeface="Arial" pitchFamily="34" charset="0"/>
              </a:rPr>
              <a:t>CFs </a:t>
            </a:r>
            <a:r>
              <a:rPr lang="en-US" sz="2000" b="1" dirty="0" smtClean="0">
                <a:cs typeface="Arial" pitchFamily="34" charset="0"/>
              </a:rPr>
              <a:t>only</a:t>
            </a:r>
            <a:r>
              <a:rPr lang="en-US" sz="2000" dirty="0" smtClean="0">
                <a:cs typeface="Arial" pitchFamily="34" charset="0"/>
              </a:rPr>
              <a:t> used </a:t>
            </a:r>
            <a:r>
              <a:rPr lang="en-US" sz="2000" dirty="0">
                <a:cs typeface="Arial" pitchFamily="34" charset="0"/>
              </a:rPr>
              <a:t>when no guidance in Code </a:t>
            </a:r>
            <a:r>
              <a:rPr lang="en-US" sz="2000" dirty="0" smtClean="0">
                <a:cs typeface="Arial" pitchFamily="34" charset="0"/>
              </a:rPr>
              <a:t>exists or guidance refers member to CF to evaluate threats  </a:t>
            </a:r>
            <a:endParaRPr lang="en-US" sz="2000" dirty="0">
              <a:cs typeface="Arial" pitchFamily="34" charset="0"/>
            </a:endParaRPr>
          </a:p>
          <a:p>
            <a:pPr lvl="1"/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64170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Revised AICPA Code (Codification Project)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AICPA/IESBA Convergence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063240"/>
          </a:xfrm>
        </p:spPr>
        <p:txBody>
          <a:bodyPr/>
          <a:lstStyle/>
          <a:p>
            <a:r>
              <a:rPr lang="en-US" dirty="0" smtClean="0"/>
              <a:t>Revised Code Structure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Preface</a:t>
            </a:r>
          </a:p>
          <a:p>
            <a:pPr lvl="2"/>
            <a:r>
              <a:rPr lang="en-US" dirty="0" smtClean="0">
                <a:latin typeface="Arial" pitchFamily="34" charset="0"/>
                <a:cs typeface="Arial" pitchFamily="34" charset="0"/>
              </a:rPr>
              <a:t>Principles</a:t>
            </a:r>
          </a:p>
          <a:p>
            <a:pPr lvl="2"/>
            <a:r>
              <a:rPr lang="en-US" dirty="0" smtClean="0">
                <a:latin typeface="Arial" pitchFamily="34" charset="0"/>
                <a:cs typeface="Arial" pitchFamily="34" charset="0"/>
              </a:rPr>
              <a:t>Defined terms, Application of Code</a:t>
            </a:r>
          </a:p>
          <a:p>
            <a:pPr lvl="2"/>
            <a:r>
              <a:rPr lang="en-US" dirty="0" smtClean="0">
                <a:latin typeface="Arial" pitchFamily="34" charset="0"/>
                <a:cs typeface="Arial" pitchFamily="34" charset="0"/>
              </a:rPr>
              <a:t>New/revised, pending and deleted standards for past year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Part </a:t>
            </a:r>
            <a:r>
              <a:rPr lang="en-US" dirty="0">
                <a:latin typeface="Arial" pitchFamily="34" charset="0"/>
                <a:cs typeface="Arial" pitchFamily="34" charset="0"/>
              </a:rPr>
              <a:t>1: Members in public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practice (includes independence)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Part </a:t>
            </a:r>
            <a:r>
              <a:rPr lang="en-US" dirty="0">
                <a:latin typeface="Arial" pitchFamily="34" charset="0"/>
                <a:cs typeface="Arial" pitchFamily="34" charset="0"/>
              </a:rPr>
              <a:t>2: Members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business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Part </a:t>
            </a:r>
            <a:r>
              <a:rPr lang="en-US" dirty="0">
                <a:latin typeface="Arial" pitchFamily="34" charset="0"/>
                <a:cs typeface="Arial" pitchFamily="34" charset="0"/>
              </a:rPr>
              <a:t>3: All Other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Members</a:t>
            </a:r>
          </a:p>
          <a:p>
            <a:pPr lvl="1"/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233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 - AICPA Convergence2-no notes</Template>
  <TotalTime>3</TotalTime>
  <Words>1089</Words>
  <Application>Microsoft Office PowerPoint</Application>
  <PresentationFormat>On-screen Show (16:9)</PresentationFormat>
  <Paragraphs>230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AICPA/IESBA Convergence</vt:lpstr>
      <vt:lpstr>U.S. Regulators/Standard-Setters</vt:lpstr>
      <vt:lpstr>AICPA</vt:lpstr>
      <vt:lpstr>AICPA PEEC</vt:lpstr>
      <vt:lpstr>AICPA PEEC</vt:lpstr>
      <vt:lpstr>Convergence Efforts</vt:lpstr>
      <vt:lpstr>Convergence Challenges</vt:lpstr>
      <vt:lpstr>Revised AICPA Code (Codification Project)</vt:lpstr>
      <vt:lpstr>Revised AICPA Code (Codification Project)</vt:lpstr>
      <vt:lpstr>AICPA Code vs. IESBA Code</vt:lpstr>
      <vt:lpstr>Recognition of IESBA Code</vt:lpstr>
      <vt:lpstr>Rules vs. Principles</vt:lpstr>
      <vt:lpstr>Threats</vt:lpstr>
      <vt:lpstr>AICPA vs. IESBA Code</vt:lpstr>
      <vt:lpstr>AICPA vs. IESBA Code</vt:lpstr>
      <vt:lpstr>AICPA vs. IESBA Code</vt:lpstr>
      <vt:lpstr>SEC/PCAOB Rules More Restrictive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AICPA/IESBA Convergence</dc:title>
  <dc:creator>Ken Siong</dc:creator>
  <cp:lastModifiedBy>Ken Siong</cp:lastModifiedBy>
  <cp:revision>2</cp:revision>
  <cp:lastPrinted>2014-10-12T16:25:58Z</cp:lastPrinted>
  <dcterms:created xsi:type="dcterms:W3CDTF">2014-12-17T22:06:58Z</dcterms:created>
  <dcterms:modified xsi:type="dcterms:W3CDTF">2014-12-17T22:12:17Z</dcterms:modified>
</cp:coreProperties>
</file>