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22"/>
  </p:notesMasterIdLst>
  <p:sldIdLst>
    <p:sldId id="267" r:id="rId2"/>
    <p:sldId id="268" r:id="rId3"/>
    <p:sldId id="277" r:id="rId4"/>
    <p:sldId id="274" r:id="rId5"/>
    <p:sldId id="279" r:id="rId6"/>
    <p:sldId id="278" r:id="rId7"/>
    <p:sldId id="272" r:id="rId8"/>
    <p:sldId id="273" r:id="rId9"/>
    <p:sldId id="275" r:id="rId10"/>
    <p:sldId id="282" r:id="rId11"/>
    <p:sldId id="283" r:id="rId12"/>
    <p:sldId id="284" r:id="rId13"/>
    <p:sldId id="285" r:id="rId14"/>
    <p:sldId id="286" r:id="rId15"/>
    <p:sldId id="288" r:id="rId16"/>
    <p:sldId id="287" r:id="rId17"/>
    <p:sldId id="289" r:id="rId18"/>
    <p:sldId id="280" r:id="rId19"/>
    <p:sldId id="276" r:id="rId20"/>
    <p:sldId id="281" r:id="rId21"/>
  </p:sldIdLst>
  <p:sldSz cx="9144000" cy="5143500" type="screen16x9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Dunning" initials="C" lastIdx="3" clrIdx="0">
    <p:extLst/>
  </p:cmAuthor>
  <p:cmAuthor id="2" name="Shirley Sommer" initials="SS" lastIdx="1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36" autoAdjust="0"/>
    <p:restoredTop sz="89026" autoAdjust="0"/>
  </p:normalViewPr>
  <p:slideViewPr>
    <p:cSldViewPr showGuides="1">
      <p:cViewPr varScale="1">
        <p:scale>
          <a:sx n="82" d="100"/>
          <a:sy n="82" d="100"/>
        </p:scale>
        <p:origin x="672" y="62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-54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3126" y="4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12/19/2014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2628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18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545574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19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920342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391267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3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9079851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5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8177212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6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8907969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7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7444163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8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4643366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9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8997938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430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4347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  <p:sldLayoutId id="2147483847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Convergence with the Code – </a:t>
            </a:r>
            <a:r>
              <a:rPr lang="en-US" sz="1800" dirty="0" smtClean="0">
                <a:latin typeface="Arial" charset="0"/>
              </a:rPr>
              <a:t>Canadian Rules of Professional Conduct </a:t>
            </a:r>
            <a:endParaRPr lang="en-US" sz="1800" dirty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4"/>
            <a:ext cx="4038600" cy="2296715"/>
          </a:xfrm>
        </p:spPr>
        <p:txBody>
          <a:bodyPr/>
          <a:lstStyle/>
          <a:p>
            <a:r>
              <a:rPr lang="en-US" sz="2200" dirty="0" smtClean="0">
                <a:latin typeface="Arial" charset="0"/>
              </a:rPr>
              <a:t>Colleen Dunning, CPA-CA</a:t>
            </a:r>
          </a:p>
          <a:p>
            <a:r>
              <a:rPr lang="en-US" sz="2200" dirty="0" smtClean="0">
                <a:latin typeface="Arial" charset="0"/>
              </a:rPr>
              <a:t>Partner, KPMG Canada</a:t>
            </a:r>
          </a:p>
          <a:p>
            <a:endParaRPr lang="en-US" dirty="0">
              <a:latin typeface="Arial" charset="0"/>
            </a:endParaRPr>
          </a:p>
          <a:p>
            <a:r>
              <a:rPr lang="en-US" sz="1800" dirty="0" smtClean="0"/>
              <a:t>IESBA Meeting</a:t>
            </a:r>
          </a:p>
          <a:p>
            <a:r>
              <a:rPr lang="en-US" sz="1800" dirty="0" smtClean="0"/>
              <a:t>London</a:t>
            </a:r>
          </a:p>
          <a:p>
            <a:r>
              <a:rPr lang="en-US" sz="1800" dirty="0" smtClean="0"/>
              <a:t>January 12-14, 2015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0712383"/>
              </p:ext>
            </p:extLst>
          </p:nvPr>
        </p:nvGraphicFramePr>
        <p:xfrm>
          <a:off x="381000" y="1296670"/>
          <a:ext cx="8458200" cy="348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9100"/>
                <a:gridCol w="42291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Canadian</a:t>
                      </a:r>
                      <a:r>
                        <a:rPr lang="en-US" baseline="0" dirty="0" smtClean="0"/>
                        <a:t> RPC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Evaluation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Stricter</a:t>
                      </a:r>
                      <a:r>
                        <a:rPr lang="en-US" baseline="0" dirty="0" smtClean="0"/>
                        <a:t> rules apply to Reporting Issuers/Listed Entities (defined under applicable securities legislation – shares, debt, securities traded on public exchange) – size exemption $10M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Code: PIE definition more broad</a:t>
                      </a:r>
                      <a:r>
                        <a:rPr lang="en-US" baseline="0" dirty="0" smtClean="0"/>
                        <a:t> than Listed Entities – currently in Canada, only Reporting Issuers/Listed Entities captured – more restrictive since no size exemption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Partner rotation – 7/5</a:t>
                      </a:r>
                      <a:r>
                        <a:rPr lang="en-US" baseline="0" dirty="0" smtClean="0"/>
                        <a:t> for LAEP and EQCR, 7/2 for other KAPs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dirty="0" smtClean="0"/>
                        <a:t>Code : 7/2</a:t>
                      </a:r>
                      <a:r>
                        <a:rPr lang="en-US" baseline="0" dirty="0" smtClean="0"/>
                        <a:t> for all KAPs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Related entity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 smtClean="0"/>
                        <a:t>Definitions aligned</a:t>
                      </a:r>
                      <a:r>
                        <a:rPr lang="en-US" baseline="0" dirty="0" smtClean="0"/>
                        <a:t> with the Code</a:t>
                      </a:r>
                      <a:endParaRPr lang="en-US" dirty="0"/>
                    </a:p>
                  </a:txBody>
                  <a:tcPr/>
                </a:tc>
              </a:tr>
              <a:tr h="590550">
                <a:tc>
                  <a:txBody>
                    <a:bodyPr/>
                    <a:lstStyle/>
                    <a:p>
                      <a:r>
                        <a:rPr lang="en-US" dirty="0" smtClean="0"/>
                        <a:t>Audit Committee pre-approval of professional services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 requirement in Code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Independence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RPC vs Code (2014)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3605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3662383"/>
              </p:ext>
            </p:extLst>
          </p:nvPr>
        </p:nvGraphicFramePr>
        <p:xfrm>
          <a:off x="381000" y="1346200"/>
          <a:ext cx="8458200" cy="274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9100"/>
                <a:gridCol w="42291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Canadian</a:t>
                      </a:r>
                      <a:r>
                        <a:rPr lang="en-US" baseline="0" dirty="0" smtClean="0"/>
                        <a:t> RPC – RI/LE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Evaluation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baseline="0" dirty="0" smtClean="0"/>
                        <a:t>Exception available if reasonable to conclude (RTC) not subject to audit – rebuttable presumption that the results will be subject to audit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Only available for certain</a:t>
                      </a:r>
                      <a:r>
                        <a:rPr lang="en-US" baseline="0" dirty="0" smtClean="0"/>
                        <a:t> services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Five categories, similar to SEC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baseline="0" dirty="0" smtClean="0"/>
                        <a:t>Bookkeeping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RTC exemption available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No materiality carve out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Similar </a:t>
                      </a:r>
                      <a:r>
                        <a:rPr lang="en-US" baseline="0" dirty="0" smtClean="0"/>
                        <a:t>emergency situations </a:t>
                      </a:r>
                      <a:r>
                        <a:rPr lang="en-US" dirty="0" smtClean="0"/>
                        <a:t>exception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Independence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RPC vs Code </a:t>
            </a:r>
            <a:r>
              <a:rPr lang="en-US" dirty="0" smtClean="0"/>
              <a:t>– </a:t>
            </a:r>
            <a:r>
              <a:rPr lang="en-US" dirty="0" smtClean="0"/>
              <a:t>Non-Audit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5777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2568677"/>
              </p:ext>
            </p:extLst>
          </p:nvPr>
        </p:nvGraphicFramePr>
        <p:xfrm>
          <a:off x="381000" y="1346200"/>
          <a:ext cx="8458200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9100"/>
                <a:gridCol w="42291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Canadian</a:t>
                      </a:r>
                      <a:r>
                        <a:rPr lang="en-US" baseline="0" dirty="0" smtClean="0"/>
                        <a:t> RPC – RI/LE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Evaluation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Valuation</a:t>
                      </a:r>
                      <a:r>
                        <a:rPr lang="en-US" baseline="0" dirty="0" smtClean="0"/>
                        <a:t> services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RTC exemption available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No materiality</a:t>
                      </a:r>
                      <a:r>
                        <a:rPr lang="en-US" baseline="0" dirty="0" smtClean="0"/>
                        <a:t> threshold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Exception for tax only valuations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Actuarial services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RTC exemption available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Not</a:t>
                      </a:r>
                      <a:r>
                        <a:rPr lang="en-US" baseline="0" dirty="0" smtClean="0"/>
                        <a:t> specifically addressed in Code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baseline="0" dirty="0" smtClean="0"/>
                        <a:t>Internal audit services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RTC exemption available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No significance/materiality</a:t>
                      </a:r>
                      <a:r>
                        <a:rPr lang="en-US" baseline="0" dirty="0" smtClean="0"/>
                        <a:t> carve out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IT systems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RTC exemption available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No carve out for “off-the-shelf” accounting</a:t>
                      </a:r>
                      <a:r>
                        <a:rPr lang="en-US" baseline="0" dirty="0" smtClean="0"/>
                        <a:t> software or insignificance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Independence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RPC vs Code </a:t>
            </a:r>
            <a:r>
              <a:rPr lang="en-US" dirty="0" smtClean="0"/>
              <a:t>– </a:t>
            </a:r>
            <a:r>
              <a:rPr lang="en-US" dirty="0" smtClean="0"/>
              <a:t>Non-Audit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0746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4975796"/>
              </p:ext>
            </p:extLst>
          </p:nvPr>
        </p:nvGraphicFramePr>
        <p:xfrm>
          <a:off x="381000" y="1346200"/>
          <a:ext cx="8458200" cy="302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0"/>
                <a:gridCol w="4648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Canadian</a:t>
                      </a:r>
                      <a:r>
                        <a:rPr lang="en-US" baseline="0" dirty="0" smtClean="0"/>
                        <a:t> RPC – RI/LE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Evaluation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smtClean="0"/>
                        <a:t>Litigation support services</a:t>
                      </a:r>
                      <a:endParaRPr lang="en-US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Prohibited</a:t>
                      </a:r>
                      <a:r>
                        <a:rPr lang="en-US" baseline="0" dirty="0" smtClean="0"/>
                        <a:t> if purpose is to advance the client’s interest in a civil, criminal, regulatory, administrative or legislative proceeding or investigation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Code is T&amp;S approach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Legal services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Full prohibition,</a:t>
                      </a:r>
                      <a:r>
                        <a:rPr lang="en-US" baseline="0" dirty="0" smtClean="0"/>
                        <a:t> regardless of purpose of service or materiality of matter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Code prohibits if advocacy role in dispute or litigation – if material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Independence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RPC vs Code </a:t>
            </a:r>
            <a:r>
              <a:rPr lang="en-US" dirty="0" smtClean="0"/>
              <a:t>– </a:t>
            </a:r>
            <a:r>
              <a:rPr lang="en-US" dirty="0" smtClean="0"/>
              <a:t>Non-Audit </a:t>
            </a:r>
            <a:r>
              <a:rPr lang="en-US" dirty="0" smtClean="0"/>
              <a:t>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9324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5529976"/>
              </p:ext>
            </p:extLst>
          </p:nvPr>
        </p:nvGraphicFramePr>
        <p:xfrm>
          <a:off x="381000" y="1346200"/>
          <a:ext cx="8458200" cy="366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0"/>
                <a:gridCol w="4648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Canadian</a:t>
                      </a:r>
                      <a:r>
                        <a:rPr lang="en-US" baseline="0" dirty="0" smtClean="0"/>
                        <a:t> RPC – RI/LE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Evaluation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Human resource services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Generally comparable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Corporate finance services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Generally comparable, expanded list of prohibited</a:t>
                      </a:r>
                      <a:r>
                        <a:rPr lang="en-US" baseline="0" dirty="0" smtClean="0"/>
                        <a:t> activities (management functions)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Tax services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Similar </a:t>
                      </a:r>
                      <a:r>
                        <a:rPr lang="en-US" baseline="0" dirty="0" smtClean="0"/>
                        <a:t>emergency situations </a:t>
                      </a:r>
                      <a:r>
                        <a:rPr lang="en-US" dirty="0" smtClean="0"/>
                        <a:t>exception (tax calculations)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No materiality carve out (tax provision calculations)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No materiality threshold for acting as an advocate in public tribunal or court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Independence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RPC vs Code </a:t>
            </a:r>
            <a:r>
              <a:rPr lang="en-US" dirty="0" smtClean="0"/>
              <a:t>– </a:t>
            </a:r>
            <a:r>
              <a:rPr lang="en-US" dirty="0" smtClean="0"/>
              <a:t>Non-Audit </a:t>
            </a:r>
            <a:r>
              <a:rPr lang="en-US" dirty="0" smtClean="0"/>
              <a:t>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48826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6193988"/>
              </p:ext>
            </p:extLst>
          </p:nvPr>
        </p:nvGraphicFramePr>
        <p:xfrm>
          <a:off x="381000" y="1346200"/>
          <a:ext cx="8458200" cy="210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0"/>
                <a:gridCol w="4648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Canadian</a:t>
                      </a:r>
                      <a:r>
                        <a:rPr lang="en-US" baseline="0" dirty="0" smtClean="0"/>
                        <a:t> RPC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Evaluation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Management decisions/functions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No carve out for routine and administrative activities or those that involve insignificant matters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Slightly varied list of prohibited activities (e.g. reporting in a management role to AC)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Independence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RPC vs 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9668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6950373"/>
              </p:ext>
            </p:extLst>
          </p:nvPr>
        </p:nvGraphicFramePr>
        <p:xfrm>
          <a:off x="381000" y="1346200"/>
          <a:ext cx="8458200" cy="320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0"/>
                <a:gridCol w="4648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Canadian</a:t>
                      </a:r>
                      <a:r>
                        <a:rPr lang="en-US" baseline="0" dirty="0" smtClean="0"/>
                        <a:t> RPC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Evaluation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Safeguards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Required when threats are other than clearly insignificant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Three categories:</a:t>
                      </a:r>
                    </a:p>
                    <a:p>
                      <a:pPr marL="400050" indent="-400050">
                        <a:buFont typeface="+mj-lt"/>
                        <a:buAutoNum type="romanLcPeriod"/>
                      </a:pPr>
                      <a:r>
                        <a:rPr lang="en-US" baseline="0" dirty="0" smtClean="0"/>
                        <a:t>Created by the profession, legislation or regulation</a:t>
                      </a:r>
                    </a:p>
                    <a:p>
                      <a:pPr marL="342900" indent="-342900">
                        <a:buFont typeface="+mj-lt"/>
                        <a:buAutoNum type="romanLcPeriod"/>
                      </a:pPr>
                      <a:r>
                        <a:rPr lang="en-US" baseline="0" dirty="0" smtClean="0"/>
                        <a:t>Within the client</a:t>
                      </a:r>
                    </a:p>
                    <a:p>
                      <a:pPr marL="342900" indent="-342900">
                        <a:buFont typeface="+mj-lt"/>
                        <a:buAutoNum type="romanLcPeriod"/>
                      </a:pPr>
                      <a:r>
                        <a:rPr lang="en-US" baseline="0" dirty="0" smtClean="0"/>
                        <a:t>Within the firm’s own systems and procedures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Similar examples as Code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Includes discussing with AC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Independence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RPC vs Code </a:t>
            </a:r>
            <a:r>
              <a:rPr lang="en-US" dirty="0" smtClean="0"/>
              <a:t>– </a:t>
            </a:r>
            <a:r>
              <a:rPr lang="en-US" dirty="0" smtClean="0"/>
              <a:t>Safeguards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9864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2890653"/>
              </p:ext>
            </p:extLst>
          </p:nvPr>
        </p:nvGraphicFramePr>
        <p:xfrm>
          <a:off x="381000" y="1346200"/>
          <a:ext cx="8458200" cy="293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0"/>
                <a:gridCol w="4648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Canadian</a:t>
                      </a:r>
                      <a:r>
                        <a:rPr lang="en-US" baseline="0" dirty="0" smtClean="0"/>
                        <a:t> RPC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Evaluation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Breaches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2013 version of the Code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Inadvertent breaches do not impair independence provided:</a:t>
                      </a:r>
                    </a:p>
                    <a:p>
                      <a:pPr marL="400050" indent="-400050">
                        <a:buFont typeface="+mj-lt"/>
                        <a:buAutoNum type="romanLcPeriod"/>
                      </a:pPr>
                      <a:r>
                        <a:rPr lang="en-US" baseline="0" dirty="0" smtClean="0"/>
                        <a:t>The firm had quality control policies and procedures in place to promote independence; and</a:t>
                      </a:r>
                    </a:p>
                    <a:p>
                      <a:pPr marL="400050" indent="-400050">
                        <a:buFont typeface="+mj-lt"/>
                        <a:buAutoNum type="romanLcPeriod"/>
                      </a:pPr>
                      <a:r>
                        <a:rPr lang="en-US" baseline="0" dirty="0" smtClean="0"/>
                        <a:t>Once discovered, the breach was corrected promptly and any necessary safeguards were applied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Independence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RPC vs Code </a:t>
            </a:r>
            <a:r>
              <a:rPr lang="en-US" dirty="0" smtClean="0"/>
              <a:t>– </a:t>
            </a:r>
            <a:r>
              <a:rPr lang="en-US" dirty="0" smtClean="0"/>
              <a:t>Breaches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3530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baseline="0" dirty="0" smtClean="0">
                <a:latin typeface="Arial" charset="0"/>
              </a:rPr>
              <a:t>Level of Convergence in Canada – 2014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Convergence with the Code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Arial" charset="0"/>
              </a:rPr>
              <a:t>As against the 2009 Code – Other Areas:</a:t>
            </a:r>
          </a:p>
          <a:p>
            <a:r>
              <a:rPr lang="en-US" sz="2000" dirty="0" smtClean="0">
                <a:latin typeface="Arial" charset="0"/>
              </a:rPr>
              <a:t>Conflict of interest generally consistent as relates to Public Accountants in Public Practice – does not address network firms</a:t>
            </a:r>
          </a:p>
          <a:p>
            <a:r>
              <a:rPr lang="en-US" sz="2000" dirty="0" smtClean="0">
                <a:latin typeface="Arial" charset="0"/>
              </a:rPr>
              <a:t>Contingent fees are addressed outside of the independence section – have not been converged with the Code (e.g. size test)</a:t>
            </a:r>
            <a:endParaRPr lang="en-US" sz="2000" dirty="0">
              <a:latin typeface="Arial" charset="0"/>
            </a:endParaRPr>
          </a:p>
          <a:p>
            <a:endParaRPr lang="en-US" dirty="0" smtClean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3281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baseline="0" dirty="0" smtClean="0">
                <a:latin typeface="Arial" charset="0"/>
              </a:rPr>
              <a:t>Level of Convergence in Canada – Current Activities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Convergence with the Code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The ITF is considering the impact of the changes to the Code related to breaches</a:t>
            </a:r>
          </a:p>
          <a:p>
            <a:r>
              <a:rPr lang="en-US" dirty="0" smtClean="0">
                <a:latin typeface="Arial" charset="0"/>
              </a:rPr>
              <a:t>Rule 210 (Conflicts of interest) is currently being reviewed to apply more specifically to PAIB as well as PAIPP</a:t>
            </a:r>
          </a:p>
          <a:p>
            <a:r>
              <a:rPr lang="en-US" dirty="0">
                <a:latin typeface="Arial" charset="0"/>
              </a:rPr>
              <a:t>R</a:t>
            </a:r>
            <a:r>
              <a:rPr lang="en-US" dirty="0" smtClean="0">
                <a:latin typeface="Arial" charset="0"/>
              </a:rPr>
              <a:t>eview </a:t>
            </a:r>
            <a:r>
              <a:rPr lang="en-US" dirty="0">
                <a:latin typeface="Arial" charset="0"/>
              </a:rPr>
              <a:t>is also underway </a:t>
            </a:r>
            <a:r>
              <a:rPr lang="en-US" dirty="0" smtClean="0">
                <a:latin typeface="Arial" charset="0"/>
              </a:rPr>
              <a:t>to address </a:t>
            </a:r>
            <a:r>
              <a:rPr lang="en-US" dirty="0">
                <a:latin typeface="Arial" charset="0"/>
              </a:rPr>
              <a:t>c</a:t>
            </a:r>
            <a:r>
              <a:rPr lang="en-US" dirty="0" smtClean="0">
                <a:latin typeface="Arial" charset="0"/>
              </a:rPr>
              <a:t>ontingent fees within </a:t>
            </a:r>
            <a:r>
              <a:rPr lang="en-US" dirty="0">
                <a:latin typeface="Arial" charset="0"/>
              </a:rPr>
              <a:t>Rule 204 in addition to the existing Rule </a:t>
            </a:r>
            <a:r>
              <a:rPr lang="en-US" dirty="0" smtClean="0">
                <a:latin typeface="Arial" charset="0"/>
              </a:rPr>
              <a:t>215 and </a:t>
            </a:r>
            <a:r>
              <a:rPr lang="en-US" dirty="0">
                <a:latin typeface="Arial" charset="0"/>
              </a:rPr>
              <a:t>consider whether to adopt  </a:t>
            </a:r>
            <a:r>
              <a:rPr lang="en-US" dirty="0" smtClean="0">
                <a:latin typeface="Arial" charset="0"/>
              </a:rPr>
              <a:t>PCAOB-type prohibitions </a:t>
            </a:r>
            <a:r>
              <a:rPr lang="en-US" dirty="0">
                <a:latin typeface="Arial" charset="0"/>
              </a:rPr>
              <a:t>on certain tax </a:t>
            </a:r>
            <a:r>
              <a:rPr lang="en-US" dirty="0" smtClean="0">
                <a:latin typeface="Arial" charset="0"/>
              </a:rPr>
              <a:t>services</a:t>
            </a:r>
          </a:p>
          <a:p>
            <a:endParaRPr lang="en-US" dirty="0" smtClean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13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baseline="0" dirty="0" smtClean="0">
                <a:latin typeface="Arial" charset="0"/>
                <a:ea typeface="ヒラギノ角ゴ Pro W3" charset="0"/>
                <a:cs typeface="ヒラギノ角ゴ Pro W3" charset="0"/>
              </a:rPr>
              <a:t>Standard Setting – 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Canada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Convergence with the Code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Each of the 10 provinces and 2 territories have the authority to establish, monitor and enforce ethical standards in their jurisdiction – Rules of Professional Conduct (RPC) </a:t>
            </a:r>
          </a:p>
          <a:p>
            <a:r>
              <a:rPr lang="en-US" dirty="0" smtClean="0">
                <a:latin typeface="Arial" charset="0"/>
              </a:rPr>
              <a:t>The CPA’s Public Trust Committee establishes and recommends standards for adoption by the provincial institutes – generally harmonized throughout Canada</a:t>
            </a:r>
          </a:p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13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1362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baseline="0" dirty="0" smtClean="0">
                <a:latin typeface="Arial" charset="0"/>
                <a:ea typeface="ヒラギノ角ゴ Pro W3" charset="0"/>
                <a:cs typeface="ヒラギノ角ゴ Pro W3" charset="0"/>
              </a:rPr>
              <a:t>Standard Setting – 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Canada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Convergence with the Code</a:t>
            </a:r>
            <a:endParaRPr lang="en-US" dirty="0">
              <a:latin typeface="Arial" charset="0"/>
            </a:endParaRPr>
          </a:p>
          <a:p>
            <a:endParaRPr lang="en-US" dirty="0" smtClean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RPC apply to members of the P</a:t>
            </a:r>
            <a:r>
              <a:rPr lang="en-US" dirty="0" smtClean="0">
                <a:latin typeface="Arial" charset="0"/>
              </a:rPr>
              <a:t>rovincial </a:t>
            </a:r>
            <a:r>
              <a:rPr lang="en-US" dirty="0">
                <a:latin typeface="Arial" charset="0"/>
              </a:rPr>
              <a:t>I</a:t>
            </a:r>
            <a:r>
              <a:rPr lang="en-US" dirty="0" smtClean="0">
                <a:latin typeface="Arial" charset="0"/>
              </a:rPr>
              <a:t>nstitute </a:t>
            </a:r>
            <a:r>
              <a:rPr lang="en-US" dirty="0">
                <a:latin typeface="Arial" charset="0"/>
              </a:rPr>
              <a:t>(PAIB and PAIPP), students of the institute and firms, as </a:t>
            </a:r>
            <a:r>
              <a:rPr lang="en-US" dirty="0" smtClean="0">
                <a:latin typeface="Arial" charset="0"/>
              </a:rPr>
              <a:t>applicable</a:t>
            </a:r>
          </a:p>
          <a:p>
            <a:r>
              <a:rPr lang="en-US" dirty="0" smtClean="0">
                <a:latin typeface="Arial" charset="0"/>
              </a:rPr>
              <a:t>Standards of practice are enforced by the Institute’s bylaws (e.g. Chartered Professional Accountants Act 2010 and the bylaws of CPA Ontario)</a:t>
            </a:r>
          </a:p>
          <a:p>
            <a:pPr lvl="1"/>
            <a:r>
              <a:rPr lang="en-US" dirty="0" smtClean="0">
                <a:latin typeface="Arial" charset="0"/>
              </a:rPr>
              <a:t>Enforceable by disciplinary sanctions</a:t>
            </a:r>
          </a:p>
          <a:p>
            <a:pPr marL="0" indent="0">
              <a:buNone/>
            </a:pP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70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457200" y="1885950"/>
            <a:ext cx="8001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295400" y="1733550"/>
            <a:ext cx="0" cy="228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8458200" y="1733550"/>
            <a:ext cx="0" cy="228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276600" y="1733550"/>
            <a:ext cx="0" cy="228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343400" y="1733550"/>
            <a:ext cx="0" cy="228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410200" y="1733550"/>
            <a:ext cx="0" cy="228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066800" y="1504950"/>
            <a:ext cx="61553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 smtClean="0"/>
              <a:t>1934</a:t>
            </a:r>
            <a:endParaRPr lang="en-US" sz="1013" dirty="0"/>
          </a:p>
        </p:txBody>
      </p:sp>
      <p:sp>
        <p:nvSpPr>
          <p:cNvPr id="15" name="TextBox 14"/>
          <p:cNvSpPr txBox="1"/>
          <p:nvPr/>
        </p:nvSpPr>
        <p:spPr>
          <a:xfrm>
            <a:off x="3048000" y="1504950"/>
            <a:ext cx="535274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1973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114800" y="1504950"/>
            <a:ext cx="566333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2003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181600" y="1504950"/>
            <a:ext cx="568377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2010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229600" y="1504950"/>
            <a:ext cx="46979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2014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75130" y="2114550"/>
            <a:ext cx="842994" cy="7848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900" dirty="0"/>
              <a:t>First </a:t>
            </a:r>
            <a:r>
              <a:rPr lang="en-US" sz="900" dirty="0" smtClean="0"/>
              <a:t>Provincial Rules of Professional Conduct</a:t>
            </a:r>
            <a:endParaRPr lang="en-US" sz="900" dirty="0"/>
          </a:p>
        </p:txBody>
      </p:sp>
      <p:sp>
        <p:nvSpPr>
          <p:cNvPr id="20" name="TextBox 19"/>
          <p:cNvSpPr txBox="1"/>
          <p:nvPr/>
        </p:nvSpPr>
        <p:spPr>
          <a:xfrm>
            <a:off x="2895600" y="2114550"/>
            <a:ext cx="959071" cy="147732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900" dirty="0"/>
              <a:t>Substantial </a:t>
            </a:r>
            <a:r>
              <a:rPr lang="en-US" sz="900" dirty="0" smtClean="0"/>
              <a:t>Changes</a:t>
            </a:r>
          </a:p>
          <a:p>
            <a:endParaRPr lang="en-US" sz="900" dirty="0" smtClean="0"/>
          </a:p>
          <a:p>
            <a:r>
              <a:rPr lang="en-US" sz="900" dirty="0" smtClean="0"/>
              <a:t>Establishment of core ethical principles</a:t>
            </a:r>
          </a:p>
          <a:p>
            <a:endParaRPr lang="en-US" sz="900" dirty="0" smtClean="0"/>
          </a:p>
          <a:p>
            <a:r>
              <a:rPr lang="en-US" sz="900" dirty="0" smtClean="0"/>
              <a:t>Introduction of Council Interpretations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886200" y="2114550"/>
            <a:ext cx="1032324" cy="258532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r>
              <a:rPr lang="en-US" sz="900" dirty="0" smtClean="0"/>
              <a:t>New Independence Standard</a:t>
            </a:r>
          </a:p>
          <a:p>
            <a:endParaRPr lang="en-US" sz="900" dirty="0"/>
          </a:p>
          <a:p>
            <a:r>
              <a:rPr lang="en-US" sz="900" dirty="0" smtClean="0"/>
              <a:t>Reflected the updated IESBA Code + SEC requirements for public companies</a:t>
            </a:r>
          </a:p>
          <a:p>
            <a:endParaRPr lang="en-US" sz="900" dirty="0"/>
          </a:p>
          <a:p>
            <a:r>
              <a:rPr lang="en-US" sz="900" dirty="0" smtClean="0"/>
              <a:t>T&amp;S framework + specific prohibitions</a:t>
            </a:r>
            <a:endParaRPr lang="en-US" sz="900" dirty="0"/>
          </a:p>
          <a:p>
            <a:endParaRPr lang="en-US" sz="900" dirty="0"/>
          </a:p>
          <a:p>
            <a:r>
              <a:rPr lang="en-US" sz="900" dirty="0" smtClean="0"/>
              <a:t>$10M threshold for reporting issuers</a:t>
            </a:r>
            <a:endParaRPr lang="en-US" sz="900" dirty="0"/>
          </a:p>
        </p:txBody>
      </p:sp>
      <p:sp>
        <p:nvSpPr>
          <p:cNvPr id="22" name="TextBox 21"/>
          <p:cNvSpPr txBox="1"/>
          <p:nvPr/>
        </p:nvSpPr>
        <p:spPr>
          <a:xfrm>
            <a:off x="4953000" y="2114551"/>
            <a:ext cx="1215788" cy="2446824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r>
              <a:rPr lang="en-US" sz="900" dirty="0" smtClean="0"/>
              <a:t>Task Force reviews potential changes to the independence standard  </a:t>
            </a:r>
          </a:p>
          <a:p>
            <a:endParaRPr lang="en-US" sz="900" dirty="0" smtClean="0"/>
          </a:p>
          <a:p>
            <a:r>
              <a:rPr lang="en-US" sz="900" dirty="0" smtClean="0"/>
              <a:t>Recommends changes in 2 phases:</a:t>
            </a:r>
          </a:p>
          <a:p>
            <a:pPr marL="171450" indent="-171450">
              <a:buFontTx/>
              <a:buChar char="-"/>
            </a:pPr>
            <a:r>
              <a:rPr lang="en-US" sz="900" dirty="0" smtClean="0"/>
              <a:t>ED: Partner rotation provisions (7/2 vs 5/5)</a:t>
            </a:r>
          </a:p>
          <a:p>
            <a:pPr marL="171450" indent="-171450">
              <a:buFontTx/>
              <a:buChar char="-"/>
            </a:pPr>
            <a:r>
              <a:rPr lang="en-US" sz="900" dirty="0" smtClean="0"/>
              <a:t>Convergence with the Code in other areas (consultation paper)</a:t>
            </a:r>
            <a:endParaRPr lang="en-US" sz="900" dirty="0"/>
          </a:p>
        </p:txBody>
      </p:sp>
      <p:sp>
        <p:nvSpPr>
          <p:cNvPr id="26" name="TextBox 25"/>
          <p:cNvSpPr txBox="1"/>
          <p:nvPr/>
        </p:nvSpPr>
        <p:spPr>
          <a:xfrm>
            <a:off x="8189259" y="2114550"/>
            <a:ext cx="878541" cy="216982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r>
              <a:rPr lang="en-US" sz="900" dirty="0" smtClean="0"/>
              <a:t>Proposed revisions become effective</a:t>
            </a:r>
          </a:p>
          <a:p>
            <a:endParaRPr lang="en-US" sz="900" dirty="0"/>
          </a:p>
          <a:p>
            <a:r>
              <a:rPr lang="en-US" sz="900" dirty="0" smtClean="0"/>
              <a:t>Some differences remain, including the $10M threshold and SEC-like prohibitions for certain NAS</a:t>
            </a:r>
            <a:endParaRPr lang="en-US" sz="9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Ethical Standard Setting</a:t>
            </a:r>
            <a:b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Canada – Historic Overview</a:t>
            </a:r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457200" y="1733550"/>
            <a:ext cx="0" cy="228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28600" y="1504950"/>
            <a:ext cx="61553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 smtClean="0"/>
              <a:t>1883</a:t>
            </a:r>
            <a:endParaRPr lang="en-US" sz="1013" dirty="0"/>
          </a:p>
        </p:txBody>
      </p:sp>
      <p:sp>
        <p:nvSpPr>
          <p:cNvPr id="25" name="TextBox 24"/>
          <p:cNvSpPr txBox="1"/>
          <p:nvPr/>
        </p:nvSpPr>
        <p:spPr>
          <a:xfrm>
            <a:off x="0" y="2114550"/>
            <a:ext cx="835252" cy="10618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900" dirty="0" smtClean="0"/>
              <a:t>ICAO incorporated</a:t>
            </a:r>
          </a:p>
          <a:p>
            <a:endParaRPr lang="en-US" sz="900" dirty="0" smtClean="0"/>
          </a:p>
          <a:p>
            <a:r>
              <a:rPr lang="en-US" sz="900" dirty="0" smtClean="0"/>
              <a:t>Bylaws do not address member conduct</a:t>
            </a:r>
            <a:endParaRPr lang="en-US" sz="900" dirty="0"/>
          </a:p>
        </p:txBody>
      </p:sp>
      <p:cxnSp>
        <p:nvCxnSpPr>
          <p:cNvPr id="27" name="Straight Connector 26"/>
          <p:cNvCxnSpPr/>
          <p:nvPr/>
        </p:nvCxnSpPr>
        <p:spPr>
          <a:xfrm>
            <a:off x="2209800" y="1733550"/>
            <a:ext cx="0" cy="228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752599" y="2114550"/>
            <a:ext cx="1027993" cy="161582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900" dirty="0" smtClean="0"/>
              <a:t>Additional rules added, including those on independence </a:t>
            </a:r>
          </a:p>
          <a:p>
            <a:endParaRPr lang="en-US" sz="900" dirty="0"/>
          </a:p>
          <a:p>
            <a:r>
              <a:rPr lang="en-US" sz="900" dirty="0" smtClean="0"/>
              <a:t>AICPA influence</a:t>
            </a:r>
          </a:p>
          <a:p>
            <a:endParaRPr lang="en-US" sz="900" dirty="0"/>
          </a:p>
          <a:p>
            <a:r>
              <a:rPr lang="en-US" sz="900" dirty="0" smtClean="0"/>
              <a:t>Concern shifts to public interest vs moral character</a:t>
            </a:r>
            <a:endParaRPr lang="en-US" sz="900" dirty="0"/>
          </a:p>
        </p:txBody>
      </p:sp>
      <p:sp>
        <p:nvSpPr>
          <p:cNvPr id="29" name="TextBox 28"/>
          <p:cNvSpPr txBox="1"/>
          <p:nvPr/>
        </p:nvSpPr>
        <p:spPr>
          <a:xfrm>
            <a:off x="1981200" y="1504950"/>
            <a:ext cx="535274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 smtClean="0"/>
              <a:t>1961</a:t>
            </a:r>
            <a:endParaRPr lang="en-US" sz="1013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7467600" y="1733550"/>
            <a:ext cx="0" cy="228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248400" y="1504950"/>
            <a:ext cx="46979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 smtClean="0"/>
              <a:t>2011</a:t>
            </a:r>
            <a:endParaRPr lang="en-US" sz="1013" dirty="0"/>
          </a:p>
        </p:txBody>
      </p:sp>
      <p:sp>
        <p:nvSpPr>
          <p:cNvPr id="33" name="TextBox 32"/>
          <p:cNvSpPr txBox="1"/>
          <p:nvPr/>
        </p:nvSpPr>
        <p:spPr>
          <a:xfrm>
            <a:off x="6241121" y="2114550"/>
            <a:ext cx="921679" cy="161582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r>
              <a:rPr lang="en-US" sz="900" dirty="0" smtClean="0"/>
              <a:t>Revisions to partner rotation rules – move to a 7/5 model for LAEP and EQCR</a:t>
            </a:r>
          </a:p>
          <a:p>
            <a:endParaRPr lang="en-US" sz="900" dirty="0"/>
          </a:p>
          <a:p>
            <a:r>
              <a:rPr lang="en-US" sz="900" dirty="0" smtClean="0"/>
              <a:t>No changes for other audit partners (7/2)</a:t>
            </a:r>
            <a:endParaRPr lang="en-US" sz="900" dirty="0"/>
          </a:p>
        </p:txBody>
      </p:sp>
      <p:sp>
        <p:nvSpPr>
          <p:cNvPr id="34" name="TextBox 33"/>
          <p:cNvSpPr txBox="1"/>
          <p:nvPr/>
        </p:nvSpPr>
        <p:spPr>
          <a:xfrm>
            <a:off x="7246279" y="2112824"/>
            <a:ext cx="907121" cy="106182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r>
              <a:rPr lang="en-US" sz="900" dirty="0" smtClean="0"/>
              <a:t>Other proposed changes to converge to 2009 Code exposed (204)</a:t>
            </a:r>
            <a:endParaRPr lang="en-US" sz="900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6553200" y="1733550"/>
            <a:ext cx="0" cy="228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239000" y="1504950"/>
            <a:ext cx="46979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 smtClean="0"/>
              <a:t>2013</a:t>
            </a:r>
            <a:endParaRPr lang="en-US" sz="1013" dirty="0"/>
          </a:p>
        </p:txBody>
      </p:sp>
    </p:spTree>
    <p:extLst>
      <p:ext uri="{BB962C8B-B14F-4D97-AF65-F5344CB8AC3E}">
        <p14:creationId xmlns:p14="http://schemas.microsoft.com/office/powerpoint/2010/main" val="3911988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baseline="0" dirty="0" smtClean="0">
                <a:latin typeface="Arial" charset="0"/>
                <a:ea typeface="ヒラギノ角ゴ Pro W3" charset="0"/>
                <a:cs typeface="ヒラギノ角ゴ Pro W3" charset="0"/>
              </a:rPr>
              <a:t>Standard Setting – 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Canada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Convergence with the Code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RPC generally address the </a:t>
            </a:r>
            <a:r>
              <a:rPr lang="en-US" dirty="0">
                <a:latin typeface="Arial" charset="0"/>
              </a:rPr>
              <a:t>content of the Code:</a:t>
            </a:r>
          </a:p>
          <a:p>
            <a:pPr lvl="1"/>
            <a:r>
              <a:rPr lang="en-US" dirty="0" smtClean="0">
                <a:latin typeface="Arial" charset="0"/>
              </a:rPr>
              <a:t>Fundamental Principles are </a:t>
            </a:r>
            <a:r>
              <a:rPr lang="en-US" dirty="0">
                <a:latin typeface="Arial" charset="0"/>
              </a:rPr>
              <a:t>the same</a:t>
            </a:r>
          </a:p>
          <a:p>
            <a:pPr lvl="1"/>
            <a:r>
              <a:rPr lang="en-US" dirty="0">
                <a:latin typeface="Arial" charset="0"/>
              </a:rPr>
              <a:t>RPC do not apply the T&amp;S approach, except in relation to independence (R 204)</a:t>
            </a:r>
          </a:p>
          <a:p>
            <a:pPr lvl="1"/>
            <a:r>
              <a:rPr lang="en-US" dirty="0">
                <a:latin typeface="Arial" charset="0"/>
              </a:rPr>
              <a:t>Separation of the “Rules</a:t>
            </a:r>
            <a:r>
              <a:rPr lang="en-US" dirty="0" smtClean="0">
                <a:latin typeface="Arial" charset="0"/>
              </a:rPr>
              <a:t>” (requirements and prohibitions) from </a:t>
            </a:r>
            <a:r>
              <a:rPr lang="en-US" dirty="0">
                <a:latin typeface="Arial" charset="0"/>
              </a:rPr>
              <a:t>“Interpretations</a:t>
            </a:r>
            <a:r>
              <a:rPr lang="en-US" dirty="0" smtClean="0">
                <a:latin typeface="Arial" charset="0"/>
              </a:rPr>
              <a:t>” (guidance)</a:t>
            </a:r>
          </a:p>
          <a:p>
            <a:pPr lvl="1"/>
            <a:r>
              <a:rPr lang="en-US" dirty="0" smtClean="0">
                <a:latin typeface="Arial" charset="0"/>
              </a:rPr>
              <a:t>No separation of Rules applicable to Public Accountants in Business</a:t>
            </a:r>
          </a:p>
          <a:p>
            <a:pPr lvl="1"/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23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baseline="0" dirty="0" smtClean="0">
                <a:latin typeface="Arial" charset="0"/>
                <a:ea typeface="ヒラギノ角ゴ Pro W3" charset="0"/>
                <a:cs typeface="ヒラギノ角ゴ Pro W3" charset="0"/>
              </a:rPr>
              <a:t>Standard Setting – 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Canada</a:t>
            </a:r>
            <a:b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Independence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Convergence with the Code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smtClean="0"/>
              <a:t>Independence Task Force of the Public </a:t>
            </a:r>
            <a:r>
              <a:rPr lang="en-US" dirty="0"/>
              <a:t>Trust </a:t>
            </a:r>
            <a:r>
              <a:rPr lang="en-US" dirty="0" smtClean="0"/>
              <a:t>Committee - </a:t>
            </a:r>
            <a:r>
              <a:rPr lang="en-US" dirty="0"/>
              <a:t>empowered to </a:t>
            </a:r>
            <a:r>
              <a:rPr lang="en-US" dirty="0" smtClean="0"/>
              <a:t>recommend harmonized </a:t>
            </a:r>
            <a:r>
              <a:rPr lang="en-US" dirty="0"/>
              <a:t>independence </a:t>
            </a:r>
            <a:r>
              <a:rPr lang="en-US" dirty="0" smtClean="0"/>
              <a:t>standard </a:t>
            </a:r>
            <a:r>
              <a:rPr lang="en-US" dirty="0"/>
              <a:t>for Chartered Accountants </a:t>
            </a:r>
            <a:r>
              <a:rPr lang="en-US" dirty="0" smtClean="0"/>
              <a:t>in Canada</a:t>
            </a:r>
          </a:p>
          <a:p>
            <a:r>
              <a:rPr lang="en-US" dirty="0" smtClean="0"/>
              <a:t>Oversight by the Auditing and Assurance Standards Oversight Council (AASOC) - similar to the PIOB</a:t>
            </a:r>
          </a:p>
          <a:p>
            <a:r>
              <a:rPr lang="en-US" dirty="0" smtClean="0">
                <a:latin typeface="Arial" charset="0"/>
              </a:rPr>
              <a:t>Securities regulators/CPAB do not set independence standards</a:t>
            </a:r>
          </a:p>
        </p:txBody>
      </p:sp>
    </p:spTree>
    <p:extLst>
      <p:ext uri="{BB962C8B-B14F-4D97-AF65-F5344CB8AC3E}">
        <p14:creationId xmlns:p14="http://schemas.microsoft.com/office/powerpoint/2010/main" val="3887592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baseline="0" dirty="0" smtClean="0">
                <a:latin typeface="Arial" charset="0"/>
              </a:rPr>
              <a:t>Independence</a:t>
            </a:r>
            <a:br>
              <a:rPr lang="en-US" baseline="0" dirty="0" smtClean="0">
                <a:latin typeface="Arial" charset="0"/>
              </a:rPr>
            </a:br>
            <a:r>
              <a:rPr lang="en-US" baseline="0" dirty="0" smtClean="0">
                <a:latin typeface="Arial" charset="0"/>
              </a:rPr>
              <a:t>Level of Convergence in Canada – 2003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Convergence with the Code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Convergence activities began in 2003 – adoption of the systematic, principles-based framework for independence contained in the Code</a:t>
            </a:r>
          </a:p>
          <a:p>
            <a:r>
              <a:rPr lang="en-US" dirty="0" smtClean="0">
                <a:latin typeface="Arial" charset="0"/>
              </a:rPr>
              <a:t>Specific prohibitions – having regard to current expectations of securities regulators and investor groups</a:t>
            </a:r>
          </a:p>
          <a:p>
            <a:pPr lvl="1"/>
            <a:r>
              <a:rPr lang="en-US" dirty="0" smtClean="0">
                <a:latin typeface="Arial" charset="0"/>
              </a:rPr>
              <a:t>More restrictive than IESBA for listed entities (closer to SEC)</a:t>
            </a:r>
          </a:p>
          <a:p>
            <a:pPr lvl="1"/>
            <a:r>
              <a:rPr lang="en-US" dirty="0" smtClean="0">
                <a:latin typeface="Arial" charset="0"/>
              </a:rPr>
              <a:t>Exception with respect to smaller reporting issuers (&lt;$10M market capitalization and total assets)</a:t>
            </a:r>
          </a:p>
        </p:txBody>
      </p:sp>
    </p:spTree>
    <p:extLst>
      <p:ext uri="{BB962C8B-B14F-4D97-AF65-F5344CB8AC3E}">
        <p14:creationId xmlns:p14="http://schemas.microsoft.com/office/powerpoint/2010/main" val="369211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baseline="0" dirty="0" smtClean="0">
                <a:latin typeface="Arial" charset="0"/>
              </a:rPr>
              <a:t>Level of Convergence in Canada – 2014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Convergence with the Code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Arial" charset="0"/>
              </a:rPr>
              <a:t>As against the 2009 Code - Independence:</a:t>
            </a:r>
          </a:p>
          <a:p>
            <a:r>
              <a:rPr lang="en-US" sz="2000" dirty="0" smtClean="0">
                <a:latin typeface="Arial" charset="0"/>
              </a:rPr>
              <a:t>Maintained stricter rules for reporting issuers (regulators)</a:t>
            </a:r>
          </a:p>
          <a:p>
            <a:pPr lvl="1"/>
            <a:r>
              <a:rPr lang="en-US" sz="1600" dirty="0" smtClean="0">
                <a:latin typeface="Arial" charset="0"/>
              </a:rPr>
              <a:t>Non-audit services (SEC-like prohibitions)</a:t>
            </a:r>
          </a:p>
          <a:p>
            <a:pPr lvl="1"/>
            <a:r>
              <a:rPr lang="en-US" sz="1600" dirty="0" smtClean="0">
                <a:latin typeface="Arial" charset="0"/>
              </a:rPr>
              <a:t>Partner rotation</a:t>
            </a:r>
          </a:p>
          <a:p>
            <a:r>
              <a:rPr lang="en-US" sz="2000" dirty="0" smtClean="0">
                <a:latin typeface="Arial" charset="0"/>
              </a:rPr>
              <a:t>Maintained the $10M market capitalization and asset thresholds (RI)</a:t>
            </a:r>
          </a:p>
          <a:p>
            <a:r>
              <a:rPr lang="en-US" sz="2000" dirty="0" smtClean="0">
                <a:latin typeface="Arial" charset="0"/>
              </a:rPr>
              <a:t>Some additional restrictions on loans</a:t>
            </a:r>
            <a:endParaRPr lang="en-US" sz="2000" dirty="0">
              <a:latin typeface="Arial" charset="0"/>
            </a:endParaRPr>
          </a:p>
          <a:p>
            <a:endParaRPr lang="en-US" dirty="0" smtClean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69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baseline="0" dirty="0" smtClean="0">
                <a:latin typeface="Arial" charset="0"/>
                <a:ea typeface="ヒラギノ角ゴ Pro W3" charset="0"/>
                <a:cs typeface="ヒラギノ角ゴ Pro W3" charset="0"/>
              </a:rPr>
              <a:t>Canadian Market Considerations – Reporting Issuer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Convergence with the Code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458200" cy="2673674"/>
          </a:xfrm>
        </p:spPr>
        <p:txBody>
          <a:bodyPr/>
          <a:lstStyle/>
          <a:p>
            <a:r>
              <a:rPr lang="en-US" dirty="0" smtClean="0"/>
              <a:t>A large number of small reporting issuers</a:t>
            </a:r>
          </a:p>
          <a:p>
            <a:pPr lvl="1"/>
            <a:r>
              <a:rPr lang="en-US" dirty="0" smtClean="0"/>
              <a:t>Approximately 3,850 reporting issuers in Canada</a:t>
            </a:r>
          </a:p>
          <a:p>
            <a:pPr lvl="1"/>
            <a:r>
              <a:rPr lang="en-US" dirty="0" smtClean="0"/>
              <a:t>48% have market capitalization of &lt;$10M</a:t>
            </a:r>
          </a:p>
          <a:p>
            <a:pPr lvl="1"/>
            <a:r>
              <a:rPr lang="en-US" dirty="0" smtClean="0"/>
              <a:t>They represent 0.3% of total market capitalization </a:t>
            </a:r>
          </a:p>
          <a:p>
            <a:r>
              <a:rPr lang="en-US" dirty="0" smtClean="0"/>
              <a:t>Lack of qualified in-house expertise</a:t>
            </a:r>
          </a:p>
          <a:p>
            <a:r>
              <a:rPr lang="en-US" dirty="0" smtClean="0"/>
              <a:t>Service provider options may be limited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9600" y="4019550"/>
            <a:ext cx="815340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Source: TSX quoted market value report and TSX Venture quoted market value report December 31, 2009.</a:t>
            </a:r>
          </a:p>
          <a:p>
            <a:r>
              <a:rPr lang="en-US" sz="1050" dirty="0"/>
              <a:t>Reporting issuers are entities that are deemed to be a reporting issuer under the applicable Canadian provincial or territorial securities legislation.  The majority of mutual funds are reporting issuers</a:t>
            </a:r>
            <a:r>
              <a:rPr lang="en-US" sz="1050" dirty="0" smtClean="0"/>
              <a:t>.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80377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" id="{97502708-9843-4C1B-BCA0-FFB288AF1A20}" vid="{C211E3E3-D26C-42E5-AA10-D3816BA2BE4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IESBA_Powerpoint_template_GREEN RIBBON_WIDESCREEN</Template>
  <TotalTime>2332</TotalTime>
  <Words>1292</Words>
  <Application>Microsoft Office PowerPoint</Application>
  <PresentationFormat>On-screen Show (16:9)</PresentationFormat>
  <Paragraphs>206</Paragraphs>
  <Slides>20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ＭＳ Ｐゴシック</vt:lpstr>
      <vt:lpstr>ＭＳ Ｐゴシック</vt:lpstr>
      <vt:lpstr>Arial</vt:lpstr>
      <vt:lpstr>Bauer Bodoni Std</vt:lpstr>
      <vt:lpstr>Calibri</vt:lpstr>
      <vt:lpstr>ヒラギノ角ゴ Pro W3</vt:lpstr>
      <vt:lpstr>IESBA_Powerpoint_template_GREEN RIBBON_WIDESCREEN</vt:lpstr>
      <vt:lpstr>Convergence with the Code – Canadian Rules of Professional Conduct </vt:lpstr>
      <vt:lpstr>Standard Setting – Canada</vt:lpstr>
      <vt:lpstr>Standard Setting – Canada</vt:lpstr>
      <vt:lpstr>Ethical Standard Setting Canada – Historic Overview</vt:lpstr>
      <vt:lpstr>Standard Setting – Canada</vt:lpstr>
      <vt:lpstr>Standard Setting – Canada Independence</vt:lpstr>
      <vt:lpstr>Independence Level of Convergence in Canada – 2003</vt:lpstr>
      <vt:lpstr>Level of Convergence in Canada – 2014</vt:lpstr>
      <vt:lpstr>Canadian Market Considerations – Reporting Issuer</vt:lpstr>
      <vt:lpstr>RPC vs Code (2014) </vt:lpstr>
      <vt:lpstr>RPC vs Code – Non-Audit Services</vt:lpstr>
      <vt:lpstr>RPC vs Code – Non-Audit Services</vt:lpstr>
      <vt:lpstr>RPC vs Code – Non-Audit Services</vt:lpstr>
      <vt:lpstr>RPC vs Code – Non-Audit Services</vt:lpstr>
      <vt:lpstr>RPC vs Code</vt:lpstr>
      <vt:lpstr>RPC vs Code – Safeguards</vt:lpstr>
      <vt:lpstr>RPC vs Code – Breaches</vt:lpstr>
      <vt:lpstr>Level of Convergence in Canada – 2014</vt:lpstr>
      <vt:lpstr>Level of Convergence in Canada – Current Activities</vt:lpstr>
      <vt:lpstr>PowerPoint Presentation</vt:lpstr>
    </vt:vector>
  </TitlesOfParts>
  <Company>KPMG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CDunning</dc:creator>
  <cp:lastModifiedBy>Ken Siong</cp:lastModifiedBy>
  <cp:revision>185</cp:revision>
  <cp:lastPrinted>2014-12-18T23:08:42Z</cp:lastPrinted>
  <dcterms:created xsi:type="dcterms:W3CDTF">2014-09-09T20:50:48Z</dcterms:created>
  <dcterms:modified xsi:type="dcterms:W3CDTF">2014-12-19T22:10:30Z</dcterms:modified>
</cp:coreProperties>
</file>