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14"/>
  </p:notesMasterIdLst>
  <p:handoutMasterIdLst>
    <p:handoutMasterId r:id="rId15"/>
  </p:handoutMasterIdLst>
  <p:sldIdLst>
    <p:sldId id="260" r:id="rId2"/>
    <p:sldId id="350" r:id="rId3"/>
    <p:sldId id="343" r:id="rId4"/>
    <p:sldId id="292" r:id="rId5"/>
    <p:sldId id="324" r:id="rId6"/>
    <p:sldId id="312" r:id="rId7"/>
    <p:sldId id="353" r:id="rId8"/>
    <p:sldId id="313" r:id="rId9"/>
    <p:sldId id="351" r:id="rId10"/>
    <p:sldId id="352" r:id="rId11"/>
    <p:sldId id="310" r:id="rId12"/>
    <p:sldId id="294" r:id="rId13"/>
  </p:sldIdLst>
  <p:sldSz cx="9144000" cy="5143500" type="screen16x9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pos="26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85" autoAdjust="0"/>
    <p:restoredTop sz="84906" autoAdjust="0"/>
  </p:normalViewPr>
  <p:slideViewPr>
    <p:cSldViewPr showGuides="1">
      <p:cViewPr varScale="1">
        <p:scale>
          <a:sx n="88" d="100"/>
          <a:sy n="88" d="100"/>
        </p:scale>
        <p:origin x="1020" y="84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2748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9445200-48A1-4B4D-8FB5-9D03875F5DA0}" type="datetimeFigureOut">
              <a:rPr lang="en-CA" smtClean="0"/>
              <a:t>12/01/2015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C933674-1085-4666-A293-3FC82A86C7C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87999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1/12/2015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15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4492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6949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264233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619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90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224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142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718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3780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838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571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581400" cy="1314450"/>
          </a:xfrm>
        </p:spPr>
        <p:txBody>
          <a:bodyPr/>
          <a:lstStyle/>
          <a:p>
            <a:r>
              <a:rPr lang="en-US" sz="2400" b="1" dirty="0" smtClean="0">
                <a:latin typeface="Arial" charset="0"/>
              </a:rPr>
              <a:t>Gary Hannaford</a:t>
            </a:r>
          </a:p>
          <a:p>
            <a:r>
              <a:rPr lang="en-US" sz="2400" b="1" dirty="0" smtClean="0">
                <a:latin typeface="Arial" charset="0"/>
              </a:rPr>
              <a:t>IESBA  January 2015</a:t>
            </a:r>
          </a:p>
          <a:p>
            <a:r>
              <a:rPr lang="en-US" sz="2400" b="1" dirty="0" smtClean="0">
                <a:latin typeface="Arial" charset="0"/>
              </a:rPr>
              <a:t>London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81400"/>
          </a:xfrm>
        </p:spPr>
        <p:txBody>
          <a:bodyPr/>
          <a:lstStyle/>
          <a:p>
            <a:r>
              <a:rPr lang="en-US" sz="2000" dirty="0"/>
              <a:t>The </a:t>
            </a:r>
            <a:r>
              <a:rPr lang="en-US" sz="2000" dirty="0" smtClean="0"/>
              <a:t>TF </a:t>
            </a:r>
            <a:r>
              <a:rPr lang="en-US" sz="2000" dirty="0"/>
              <a:t>nevertheless reconsidered the last sentence of </a:t>
            </a:r>
            <a:r>
              <a:rPr lang="en-US" sz="2000" dirty="0" smtClean="0"/>
              <a:t>para </a:t>
            </a:r>
            <a:r>
              <a:rPr lang="en-US" sz="2000" dirty="0"/>
              <a:t>290.166, which </a:t>
            </a:r>
            <a:r>
              <a:rPr lang="en-US" sz="2000" dirty="0" smtClean="0"/>
              <a:t>was proposed </a:t>
            </a:r>
            <a:r>
              <a:rPr lang="en-US" sz="2000" dirty="0"/>
              <a:t>post-exposure in order to clarify that </a:t>
            </a:r>
            <a:r>
              <a:rPr lang="en-US" sz="2000" dirty="0" smtClean="0"/>
              <a:t>admin </a:t>
            </a:r>
            <a:r>
              <a:rPr lang="en-US" sz="2000" dirty="0"/>
              <a:t>services were NAS subject to </a:t>
            </a:r>
            <a:r>
              <a:rPr lang="en-US" sz="2000" dirty="0" smtClean="0"/>
              <a:t>the prerequisites </a:t>
            </a:r>
            <a:r>
              <a:rPr lang="en-US" sz="2000" dirty="0"/>
              <a:t>in </a:t>
            </a:r>
            <a:r>
              <a:rPr lang="en-US" sz="2000" dirty="0" smtClean="0"/>
              <a:t>para 290.165</a:t>
            </a:r>
          </a:p>
          <a:p>
            <a:r>
              <a:rPr lang="en-US" sz="2000" dirty="0" smtClean="0"/>
              <a:t>After </a:t>
            </a:r>
            <a:r>
              <a:rPr lang="en-US" sz="2000" dirty="0"/>
              <a:t>further deliberation, the </a:t>
            </a:r>
            <a:r>
              <a:rPr lang="en-US" sz="2000" dirty="0" smtClean="0"/>
              <a:t>TF </a:t>
            </a:r>
            <a:r>
              <a:rPr lang="en-US" sz="2000" dirty="0"/>
              <a:t>concluded </a:t>
            </a:r>
            <a:r>
              <a:rPr lang="en-US" sz="2000" dirty="0" smtClean="0"/>
              <a:t>that although </a:t>
            </a:r>
            <a:r>
              <a:rPr lang="en-US" sz="2000" dirty="0"/>
              <a:t>administrative services are subject to the said prerequisites, </a:t>
            </a:r>
            <a:r>
              <a:rPr lang="en-US" sz="2000" dirty="0" smtClean="0"/>
              <a:t>the treatment is </a:t>
            </a:r>
            <a:r>
              <a:rPr lang="en-US" sz="2000" dirty="0"/>
              <a:t>inconsistent with </a:t>
            </a:r>
            <a:r>
              <a:rPr lang="en-US" sz="2000" dirty="0" smtClean="0"/>
              <a:t>the other </a:t>
            </a:r>
            <a:r>
              <a:rPr lang="en-US" sz="2000" dirty="0"/>
              <a:t>provisions of the Code concerning NAS which do not include this cross </a:t>
            </a:r>
            <a:r>
              <a:rPr lang="en-US" sz="2000" dirty="0" smtClean="0"/>
              <a:t>reference</a:t>
            </a:r>
            <a:endParaRPr lang="en-US" sz="2000" dirty="0"/>
          </a:p>
          <a:p>
            <a:r>
              <a:rPr lang="en-US" sz="2000" dirty="0" smtClean="0"/>
              <a:t>The TF </a:t>
            </a:r>
            <a:r>
              <a:rPr lang="en-US" sz="2000" dirty="0"/>
              <a:t>thus proposes removal of the last sentence of </a:t>
            </a:r>
            <a:r>
              <a:rPr lang="en-US" sz="2000" dirty="0" smtClean="0"/>
              <a:t>para </a:t>
            </a:r>
            <a:r>
              <a:rPr lang="en-US" sz="2000" dirty="0"/>
              <a:t>of 290.166 and </a:t>
            </a:r>
            <a:r>
              <a:rPr lang="en-US" sz="2000" dirty="0" smtClean="0"/>
              <a:t>the second </a:t>
            </a:r>
            <a:r>
              <a:rPr lang="en-US" sz="2000" dirty="0"/>
              <a:t>sentence in 290.171, which contains a similar cross reference concerning routine </a:t>
            </a:r>
            <a:r>
              <a:rPr lang="en-US" sz="2000" dirty="0" smtClean="0"/>
              <a:t>or mechanical </a:t>
            </a:r>
            <a:r>
              <a:rPr lang="en-US" sz="2000" dirty="0"/>
              <a:t>services in the preparation of accounting records and financial </a:t>
            </a:r>
            <a:r>
              <a:rPr lang="en-US" sz="2000" dirty="0" smtClean="0"/>
              <a:t>statements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Administrative Services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36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71550"/>
            <a:ext cx="8458200" cy="3086100"/>
          </a:xfrm>
        </p:spPr>
        <p:txBody>
          <a:bodyPr/>
          <a:lstStyle/>
          <a:p>
            <a:endParaRPr lang="en-US" dirty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Questions?</a:t>
            </a:r>
            <a:endParaRPr lang="en-US" sz="4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0955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74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70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181350"/>
          </a:xfrm>
        </p:spPr>
        <p:txBody>
          <a:bodyPr/>
          <a:lstStyle/>
          <a:p>
            <a:r>
              <a:rPr lang="en-US" sz="1800" dirty="0" smtClean="0"/>
              <a:t>NAS Exposure Draft (ED) released May 19, 2014 </a:t>
            </a:r>
          </a:p>
          <a:p>
            <a:r>
              <a:rPr lang="en-US" sz="1800" dirty="0" smtClean="0"/>
              <a:t>At October 2014 meeting</a:t>
            </a:r>
            <a:r>
              <a:rPr lang="en-US" sz="1800" dirty="0"/>
              <a:t>, the Board agreed in principle with the final </a:t>
            </a:r>
            <a:r>
              <a:rPr lang="en-US" sz="1800" dirty="0" smtClean="0"/>
              <a:t>edits </a:t>
            </a:r>
            <a:r>
              <a:rPr lang="en-US" sz="1800" dirty="0"/>
              <a:t>proposed </a:t>
            </a:r>
            <a:r>
              <a:rPr lang="en-US" sz="1800" dirty="0" smtClean="0"/>
              <a:t>to the </a:t>
            </a:r>
            <a:r>
              <a:rPr lang="en-US" sz="1800" dirty="0"/>
              <a:t>provisions addressing </a:t>
            </a:r>
            <a:r>
              <a:rPr lang="en-US" sz="1800" dirty="0" smtClean="0"/>
              <a:t>NAS in </a:t>
            </a:r>
            <a:r>
              <a:rPr lang="en-US" sz="1800" dirty="0"/>
              <a:t>Section </a:t>
            </a:r>
            <a:r>
              <a:rPr lang="en-US" sz="1800" dirty="0" smtClean="0"/>
              <a:t>290, re:</a:t>
            </a:r>
          </a:p>
          <a:p>
            <a:pPr lvl="1"/>
            <a:r>
              <a:rPr lang="en-US" sz="1600" dirty="0" smtClean="0"/>
              <a:t>Withdrawal </a:t>
            </a:r>
            <a:r>
              <a:rPr lang="en-US" sz="1600" dirty="0"/>
              <a:t>of the emergency exception provisions for bookkeeping and taxation </a:t>
            </a:r>
            <a:r>
              <a:rPr lang="en-US" sz="1600" dirty="0" smtClean="0"/>
              <a:t>services provided </a:t>
            </a:r>
            <a:r>
              <a:rPr lang="en-US" sz="1600" dirty="0"/>
              <a:t>to audit clients that are public interest entities (PIEs</a:t>
            </a:r>
            <a:r>
              <a:rPr lang="en-US" sz="1600" dirty="0" smtClean="0"/>
              <a:t>);</a:t>
            </a:r>
          </a:p>
          <a:p>
            <a:pPr lvl="1"/>
            <a:r>
              <a:rPr lang="en-US" sz="1600" dirty="0" smtClean="0"/>
              <a:t>Provisions </a:t>
            </a:r>
            <a:r>
              <a:rPr lang="en-US" sz="1600" dirty="0"/>
              <a:t>addressing management responsibilities; </a:t>
            </a:r>
            <a:r>
              <a:rPr lang="en-US" sz="1600" dirty="0" smtClean="0"/>
              <a:t>and</a:t>
            </a:r>
          </a:p>
          <a:p>
            <a:pPr lvl="1"/>
            <a:r>
              <a:rPr lang="en-US" sz="1600" dirty="0" smtClean="0"/>
              <a:t>Clarifications </a:t>
            </a:r>
            <a:r>
              <a:rPr lang="en-US" sz="1600" dirty="0"/>
              <a:t>regarding the concept of “routine or mechanical” services relating to </a:t>
            </a:r>
            <a:r>
              <a:rPr lang="en-US" sz="1600" dirty="0" smtClean="0"/>
              <a:t>the preparation </a:t>
            </a:r>
            <a:r>
              <a:rPr lang="en-US" sz="1600" dirty="0"/>
              <a:t>of accounting records and financial statements.</a:t>
            </a:r>
          </a:p>
          <a:p>
            <a:r>
              <a:rPr lang="en-US" sz="1800" dirty="0"/>
              <a:t>The Board </a:t>
            </a:r>
            <a:r>
              <a:rPr lang="en-US" sz="1800" dirty="0" smtClean="0"/>
              <a:t>agreed </a:t>
            </a:r>
            <a:r>
              <a:rPr lang="en-US" sz="1800" dirty="0"/>
              <a:t>in principle to conforming changes in Section </a:t>
            </a:r>
            <a:r>
              <a:rPr lang="en-US" sz="1800" dirty="0" smtClean="0"/>
              <a:t>291</a:t>
            </a:r>
          </a:p>
          <a:p>
            <a:r>
              <a:rPr lang="en-US" sz="1800" dirty="0" smtClean="0"/>
              <a:t>Such approval was </a:t>
            </a:r>
            <a:r>
              <a:rPr lang="en-US" sz="1800" dirty="0"/>
              <a:t>subject </a:t>
            </a:r>
            <a:r>
              <a:rPr lang="en-US" sz="1800" dirty="0" smtClean="0"/>
              <a:t>to:</a:t>
            </a:r>
          </a:p>
          <a:p>
            <a:pPr lvl="1"/>
            <a:r>
              <a:rPr lang="en-US" sz="1600" dirty="0" smtClean="0"/>
              <a:t>Consultation </a:t>
            </a:r>
            <a:r>
              <a:rPr lang="en-US" sz="1600" dirty="0"/>
              <a:t>with the CAG; </a:t>
            </a:r>
            <a:r>
              <a:rPr lang="en-US" sz="1600" dirty="0" smtClean="0"/>
              <a:t>and</a:t>
            </a:r>
          </a:p>
          <a:p>
            <a:pPr lvl="1"/>
            <a:r>
              <a:rPr lang="en-US" sz="1600" dirty="0" smtClean="0"/>
              <a:t>Finalization </a:t>
            </a:r>
            <a:r>
              <a:rPr lang="en-US" sz="1600" dirty="0"/>
              <a:t>of the provisions pertaining to administrative services</a:t>
            </a:r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Background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62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181350"/>
          </a:xfrm>
        </p:spPr>
        <p:txBody>
          <a:bodyPr/>
          <a:lstStyle/>
          <a:p>
            <a:r>
              <a:rPr lang="en-US" sz="2000" dirty="0"/>
              <a:t>Consider the feedback received during the November 2014 teleconference of the </a:t>
            </a:r>
            <a:r>
              <a:rPr lang="en-US" sz="2000" dirty="0" smtClean="0"/>
              <a:t>IESBA CAG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Discuss </a:t>
            </a:r>
            <a:r>
              <a:rPr lang="en-US" sz="2000" dirty="0"/>
              <a:t>the proposed provisions concerning administrative services in Section 290 of </a:t>
            </a:r>
            <a:r>
              <a:rPr lang="en-US" sz="2000" dirty="0" smtClean="0"/>
              <a:t>the Code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Approve </a:t>
            </a:r>
            <a:r>
              <a:rPr lang="en-US" sz="2000" dirty="0"/>
              <a:t>the final changes to the Code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Agenda Item Purpose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29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85850"/>
            <a:ext cx="8458200" cy="3390900"/>
          </a:xfrm>
        </p:spPr>
        <p:txBody>
          <a:bodyPr/>
          <a:lstStyle/>
          <a:p>
            <a:r>
              <a:rPr lang="en-US" sz="1800" dirty="0" smtClean="0"/>
              <a:t>The </a:t>
            </a:r>
            <a:r>
              <a:rPr lang="en-US" sz="1800" dirty="0"/>
              <a:t>Task Force </a:t>
            </a:r>
            <a:r>
              <a:rPr lang="en-US" sz="1800" dirty="0" smtClean="0"/>
              <a:t>held conference </a:t>
            </a:r>
            <a:r>
              <a:rPr lang="en-US" sz="1800" dirty="0"/>
              <a:t>call on </a:t>
            </a:r>
            <a:r>
              <a:rPr lang="en-US" sz="1800" dirty="0" smtClean="0"/>
              <a:t>Nov </a:t>
            </a:r>
            <a:r>
              <a:rPr lang="en-US" sz="1800" dirty="0"/>
              <a:t>18, 2014 with the CAG to obtain </a:t>
            </a:r>
            <a:r>
              <a:rPr lang="en-US" sz="1800" dirty="0" smtClean="0"/>
              <a:t>feedback on:</a:t>
            </a:r>
            <a:endParaRPr lang="en-US" sz="1800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conclusions the Board had reached </a:t>
            </a:r>
            <a:r>
              <a:rPr lang="en-US" dirty="0" smtClean="0"/>
              <a:t>at its October meeting; and</a:t>
            </a:r>
          </a:p>
          <a:p>
            <a:pPr lvl="1"/>
            <a:r>
              <a:rPr lang="en-US" dirty="0" smtClean="0"/>
              <a:t>Whether </a:t>
            </a:r>
            <a:r>
              <a:rPr lang="en-US" dirty="0"/>
              <a:t>the performance of administrative services for an audit client should be subject </a:t>
            </a:r>
            <a:r>
              <a:rPr lang="en-US" dirty="0" smtClean="0"/>
              <a:t>to the </a:t>
            </a:r>
            <a:r>
              <a:rPr lang="en-US" dirty="0"/>
              <a:t>prerequisites of paragraph 290.165 regarding management responsibility</a:t>
            </a:r>
            <a:endParaRPr lang="en-US" dirty="0" smtClean="0"/>
          </a:p>
          <a:p>
            <a:r>
              <a:rPr lang="en-US" sz="1800" dirty="0"/>
              <a:t>Overall, </a:t>
            </a:r>
            <a:r>
              <a:rPr lang="en-US" sz="1800" dirty="0" smtClean="0"/>
              <a:t>CAG </a:t>
            </a:r>
            <a:r>
              <a:rPr lang="en-US" sz="1800" dirty="0"/>
              <a:t>expressed support for the proposed changes to the Code </a:t>
            </a:r>
            <a:r>
              <a:rPr lang="en-US" sz="1800" dirty="0" smtClean="0"/>
              <a:t>and generally </a:t>
            </a:r>
            <a:r>
              <a:rPr lang="en-US" sz="1800" dirty="0"/>
              <a:t>agreed that they were in the public </a:t>
            </a:r>
            <a:r>
              <a:rPr lang="en-US" sz="1800" dirty="0" smtClean="0"/>
              <a:t>interest</a:t>
            </a:r>
          </a:p>
          <a:p>
            <a:r>
              <a:rPr lang="en-US" sz="1800" dirty="0" smtClean="0"/>
              <a:t>See </a:t>
            </a:r>
            <a:r>
              <a:rPr lang="en-US" sz="1800" dirty="0"/>
              <a:t>Agenda Item 2-B for the proposed final changes from </a:t>
            </a:r>
            <a:r>
              <a:rPr lang="en-US" sz="1800" dirty="0" smtClean="0"/>
              <a:t>the previous </a:t>
            </a:r>
            <a:r>
              <a:rPr lang="en-US" sz="1800" dirty="0"/>
              <a:t>Board meeting and Agenda Item 2-D for the Task Force’s report-back on the </a:t>
            </a:r>
            <a:r>
              <a:rPr lang="en-US" sz="1800" dirty="0" smtClean="0"/>
              <a:t>CAG feedback</a:t>
            </a:r>
          </a:p>
          <a:p>
            <a:pPr lvl="1"/>
            <a:endParaRPr lang="en-US" sz="1600" dirty="0" smtClean="0"/>
          </a:p>
          <a:p>
            <a:endParaRPr lang="en-US" sz="1600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Overview of the CAG Conference Call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72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85850"/>
            <a:ext cx="8458200" cy="3086100"/>
          </a:xfrm>
        </p:spPr>
        <p:txBody>
          <a:bodyPr/>
          <a:lstStyle/>
          <a:p>
            <a:r>
              <a:rPr lang="en-US" sz="2000" dirty="0"/>
              <a:t>The Task Force is proposing two further changes to the text from the previous Board meeting </a:t>
            </a:r>
            <a:r>
              <a:rPr lang="en-US" sz="2000" dirty="0" smtClean="0"/>
              <a:t>in relation to: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example of a management responsibility concerning internal controls; </a:t>
            </a:r>
            <a:r>
              <a:rPr lang="en-US" sz="2000" dirty="0" smtClean="0"/>
              <a:t>and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cross reference to paragraph 290.165 as noted in the subsections </a:t>
            </a:r>
            <a:r>
              <a:rPr lang="en-US" sz="2000" dirty="0" smtClean="0"/>
              <a:t>addressing administrative </a:t>
            </a:r>
            <a:r>
              <a:rPr lang="en-US" sz="2000" dirty="0"/>
              <a:t>services and bookkeeping services for non-PIEs. 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sz="2000" dirty="0" smtClean="0"/>
              <a:t> Proposed Further Changes Since the Previous Board Meeting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14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181350"/>
          </a:xfrm>
        </p:spPr>
        <p:txBody>
          <a:bodyPr/>
          <a:lstStyle/>
          <a:p>
            <a:r>
              <a:rPr lang="en-US" sz="1800" dirty="0" smtClean="0"/>
              <a:t>In Oct, Board agreed with content </a:t>
            </a:r>
            <a:r>
              <a:rPr lang="en-US" sz="1800" dirty="0"/>
              <a:t>of </a:t>
            </a:r>
            <a:r>
              <a:rPr lang="en-US" sz="1800" dirty="0" smtClean="0"/>
              <a:t>para 290.163 subject </a:t>
            </a:r>
            <a:r>
              <a:rPr lang="en-US" sz="1800" dirty="0"/>
              <a:t>to </a:t>
            </a:r>
            <a:r>
              <a:rPr lang="en-US" sz="1800" dirty="0" smtClean="0"/>
              <a:t>CAG feedback </a:t>
            </a:r>
          </a:p>
          <a:p>
            <a:r>
              <a:rPr lang="en-US" sz="1800" dirty="0" smtClean="0"/>
              <a:t>Six CAG representatives expressed </a:t>
            </a:r>
            <a:r>
              <a:rPr lang="en-US" sz="1800" dirty="0"/>
              <a:t>support for the inclusion of the term “monitoring” in </a:t>
            </a:r>
            <a:r>
              <a:rPr lang="en-US" sz="1800" dirty="0" smtClean="0"/>
              <a:t>the last </a:t>
            </a:r>
            <a:r>
              <a:rPr lang="en-US" sz="1800" dirty="0"/>
              <a:t>bullet of paragraph 290.163, which states: </a:t>
            </a:r>
            <a:endParaRPr lang="en-US" sz="1800" dirty="0" smtClean="0"/>
          </a:p>
          <a:p>
            <a:pPr marL="800100" lvl="2" indent="0">
              <a:buNone/>
            </a:pPr>
            <a:r>
              <a:rPr lang="en-US" i="1" dirty="0" smtClean="0"/>
              <a:t>Taking </a:t>
            </a:r>
            <a:r>
              <a:rPr lang="en-US" i="1" dirty="0"/>
              <a:t>responsibility for designing, implementing </a:t>
            </a:r>
            <a:r>
              <a:rPr lang="en-US" i="1" dirty="0" smtClean="0"/>
              <a:t>or maintaining </a:t>
            </a:r>
            <a:r>
              <a:rPr lang="en-US" i="1" dirty="0"/>
              <a:t>internal </a:t>
            </a:r>
            <a:r>
              <a:rPr lang="en-US" i="1" dirty="0" smtClean="0"/>
              <a:t>controls</a:t>
            </a:r>
          </a:p>
          <a:p>
            <a:r>
              <a:rPr lang="en-US" sz="1800" dirty="0" smtClean="0"/>
              <a:t>NAS TF previously </a:t>
            </a:r>
            <a:r>
              <a:rPr lang="en-US" sz="1800" dirty="0"/>
              <a:t>considered the term “monitoring” and determined </a:t>
            </a:r>
            <a:r>
              <a:rPr lang="en-US" sz="1800" dirty="0" smtClean="0"/>
              <a:t>that the </a:t>
            </a:r>
            <a:r>
              <a:rPr lang="en-US" sz="1800" dirty="0"/>
              <a:t>monitoring of controls was already addressed </a:t>
            </a:r>
            <a:r>
              <a:rPr lang="en-US" sz="1800" dirty="0" smtClean="0"/>
              <a:t>in </a:t>
            </a:r>
            <a:r>
              <a:rPr lang="en-US" sz="1800" dirty="0"/>
              <a:t>the </a:t>
            </a:r>
            <a:r>
              <a:rPr lang="en-US" sz="1800" dirty="0" smtClean="0"/>
              <a:t>Code </a:t>
            </a:r>
          </a:p>
          <a:p>
            <a:r>
              <a:rPr lang="en-US" sz="1800" dirty="0" smtClean="0"/>
              <a:t>TF </a:t>
            </a:r>
            <a:r>
              <a:rPr lang="en-US" sz="1800" dirty="0"/>
              <a:t>did agree that the overall responsibility </a:t>
            </a:r>
            <a:r>
              <a:rPr lang="en-US" sz="1800" dirty="0" smtClean="0"/>
              <a:t>for monitoring </a:t>
            </a:r>
            <a:r>
              <a:rPr lang="en-US" sz="1800" dirty="0"/>
              <a:t>internal controls was a management responsibility. Given that the bullet point begins </a:t>
            </a:r>
            <a:r>
              <a:rPr lang="en-US" sz="1800" dirty="0" smtClean="0"/>
              <a:t>by stating </a:t>
            </a:r>
            <a:r>
              <a:rPr lang="en-US" sz="1800" dirty="0"/>
              <a:t>“Taking responsibility for…”, the Task Force agreed to include “monitoring” as follows</a:t>
            </a:r>
            <a:r>
              <a:rPr lang="en-US" sz="1800" dirty="0" smtClean="0"/>
              <a:t>: </a:t>
            </a:r>
            <a:r>
              <a:rPr lang="en-US" sz="1800" i="1" dirty="0" smtClean="0"/>
              <a:t>Taking </a:t>
            </a:r>
            <a:r>
              <a:rPr lang="en-US" sz="1800" i="1" dirty="0"/>
              <a:t>responsibility for designing, implementing, </a:t>
            </a:r>
            <a:r>
              <a:rPr lang="en-US" sz="1800" b="1" i="1" dirty="0"/>
              <a:t>monitoring</a:t>
            </a:r>
            <a:r>
              <a:rPr lang="en-US" sz="1800" i="1" dirty="0"/>
              <a:t> or maintaining internal </a:t>
            </a:r>
            <a:r>
              <a:rPr lang="en-US" sz="1800" i="1" dirty="0" smtClean="0"/>
              <a:t>controls</a:t>
            </a:r>
            <a:endParaRPr lang="en-US" sz="1800" dirty="0" smtClean="0"/>
          </a:p>
          <a:p>
            <a:r>
              <a:rPr lang="en-US" sz="1800" dirty="0" smtClean="0"/>
              <a:t>The </a:t>
            </a:r>
            <a:r>
              <a:rPr lang="en-US" sz="1800" dirty="0"/>
              <a:t>Task Force further proposes a conforming edit to paragraph 291.144.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Examples of Management Responsibilities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87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000" dirty="0" smtClean="0"/>
              <a:t>A number of CAG representatives also suggested that the list of examples should include reference to maintaining books and records as a management responsibility.</a:t>
            </a:r>
          </a:p>
          <a:p>
            <a:r>
              <a:rPr lang="en-CA" sz="2000" dirty="0" smtClean="0"/>
              <a:t>The TF noted that the issue of maintaining books and records is specifically dealt with in paragraphs 290.167 and 290.171 and as a result inclusion in this listing was not necessary</a:t>
            </a:r>
            <a:endParaRPr lang="en-CA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514350"/>
            <a:ext cx="7543800" cy="400050"/>
          </a:xfrm>
        </p:spPr>
        <p:txBody>
          <a:bodyPr/>
          <a:lstStyle/>
          <a:p>
            <a:r>
              <a:rPr lang="en-CA" dirty="0" smtClean="0"/>
              <a:t>Examples of Management Responsibilities</a:t>
            </a:r>
            <a:endParaRPr lang="en-CA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Non-Assurance </a:t>
            </a:r>
            <a:r>
              <a:rPr lang="en-US" dirty="0" smtClean="0">
                <a:latin typeface="Arial" charset="0"/>
              </a:rPr>
              <a:t>Services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98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505200"/>
          </a:xfrm>
        </p:spPr>
        <p:txBody>
          <a:bodyPr/>
          <a:lstStyle/>
          <a:p>
            <a:r>
              <a:rPr lang="en-US" sz="1800" dirty="0"/>
              <a:t>At </a:t>
            </a:r>
            <a:r>
              <a:rPr lang="en-US" sz="1800" dirty="0" smtClean="0"/>
              <a:t>Oct </a:t>
            </a:r>
            <a:r>
              <a:rPr lang="en-US" sz="1800" dirty="0"/>
              <a:t>2014 </a:t>
            </a:r>
            <a:r>
              <a:rPr lang="en-US" sz="1800" dirty="0" smtClean="0"/>
              <a:t>meeting</a:t>
            </a:r>
            <a:r>
              <a:rPr lang="en-US" sz="1800" dirty="0"/>
              <a:t>, some </a:t>
            </a:r>
            <a:r>
              <a:rPr lang="en-US" sz="1800" dirty="0" smtClean="0"/>
              <a:t>expressed </a:t>
            </a:r>
            <a:r>
              <a:rPr lang="en-US" sz="1800" dirty="0"/>
              <a:t>a view that the </a:t>
            </a:r>
            <a:r>
              <a:rPr lang="en-US" sz="1800" dirty="0" smtClean="0"/>
              <a:t>administrative </a:t>
            </a:r>
            <a:r>
              <a:rPr lang="en-US" sz="1800" dirty="0"/>
              <a:t>services, as addressed in </a:t>
            </a:r>
            <a:r>
              <a:rPr lang="en-US" sz="1800" dirty="0" smtClean="0"/>
              <a:t>para </a:t>
            </a:r>
            <a:r>
              <a:rPr lang="en-US" sz="1800" dirty="0"/>
              <a:t>290.166, should not be subject to </a:t>
            </a:r>
            <a:r>
              <a:rPr lang="en-US" sz="1800" dirty="0" smtClean="0"/>
              <a:t>the prerequisites </a:t>
            </a:r>
            <a:r>
              <a:rPr lang="en-US" sz="1800" dirty="0"/>
              <a:t>of </a:t>
            </a:r>
            <a:r>
              <a:rPr lang="en-US" sz="1800" dirty="0" smtClean="0"/>
              <a:t>para 290.165</a:t>
            </a:r>
            <a:endParaRPr lang="en-US" sz="1800" dirty="0"/>
          </a:p>
          <a:p>
            <a:r>
              <a:rPr lang="en-US" sz="1800" dirty="0" smtClean="0"/>
              <a:t>They believed </a:t>
            </a:r>
            <a:r>
              <a:rPr lang="en-US" sz="1800" dirty="0"/>
              <a:t>that the final sentence of </a:t>
            </a:r>
            <a:r>
              <a:rPr lang="en-US" sz="1800" dirty="0" smtClean="0"/>
              <a:t>paragraph 290.166 </a:t>
            </a:r>
            <a:r>
              <a:rPr lang="en-US" sz="1800" dirty="0"/>
              <a:t>should be deleted: </a:t>
            </a:r>
            <a:endParaRPr lang="en-US" sz="1800" dirty="0" smtClean="0"/>
          </a:p>
          <a:p>
            <a:pPr marL="857250" lvl="2" indent="0">
              <a:buNone/>
            </a:pPr>
            <a:r>
              <a:rPr lang="en-US" sz="1800" i="1" dirty="0" smtClean="0"/>
              <a:t>In </a:t>
            </a:r>
            <a:r>
              <a:rPr lang="en-US" sz="1800" i="1" dirty="0"/>
              <a:t>addition, the firm shall be satisfied that the services would not </a:t>
            </a:r>
            <a:r>
              <a:rPr lang="en-US" sz="1800" i="1" dirty="0" smtClean="0"/>
              <a:t>result in </a:t>
            </a:r>
            <a:r>
              <a:rPr lang="en-US" sz="1800" i="1" dirty="0"/>
              <a:t>assuming a management responsibility for the client and the requirements set forth in </a:t>
            </a:r>
            <a:r>
              <a:rPr lang="en-US" sz="1800" i="1" dirty="0" smtClean="0"/>
              <a:t>paragraph 290.165 </a:t>
            </a:r>
            <a:r>
              <a:rPr lang="en-US" sz="1800" i="1" dirty="0"/>
              <a:t>is </a:t>
            </a:r>
            <a:r>
              <a:rPr lang="en-US" sz="1800" i="1" dirty="0" smtClean="0"/>
              <a:t>met</a:t>
            </a:r>
          </a:p>
          <a:p>
            <a:r>
              <a:rPr lang="en-US" sz="1800" dirty="0" smtClean="0"/>
              <a:t>TF </a:t>
            </a:r>
            <a:r>
              <a:rPr lang="en-US" sz="1800" dirty="0"/>
              <a:t>sought the CAG’s views as to whether the performance of administrative services should be subject to the prerequisites of </a:t>
            </a:r>
            <a:r>
              <a:rPr lang="en-US" sz="1800" dirty="0" smtClean="0"/>
              <a:t>para </a:t>
            </a:r>
            <a:r>
              <a:rPr lang="en-US" sz="1800" dirty="0"/>
              <a:t>290.165 </a:t>
            </a:r>
          </a:p>
          <a:p>
            <a:r>
              <a:rPr lang="en-US" sz="1800" dirty="0" smtClean="0"/>
              <a:t>Ten </a:t>
            </a:r>
            <a:r>
              <a:rPr lang="en-US" sz="1800" dirty="0"/>
              <a:t>CAG Representatives expressed support for the notion that administrative services are a separate NAS and should be subject to the prerequisites of </a:t>
            </a:r>
            <a:r>
              <a:rPr lang="en-US" sz="1800" dirty="0" smtClean="0"/>
              <a:t>para </a:t>
            </a:r>
            <a:r>
              <a:rPr lang="en-US" sz="1800" dirty="0"/>
              <a:t>290.165</a:t>
            </a:r>
          </a:p>
          <a:p>
            <a:endParaRPr lang="en-US" sz="1800" i="1" dirty="0" smtClean="0"/>
          </a:p>
          <a:p>
            <a:endParaRPr lang="en-US" sz="1800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Administrative Services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19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895350"/>
            <a:ext cx="8458200" cy="3581400"/>
          </a:xfrm>
        </p:spPr>
        <p:txBody>
          <a:bodyPr/>
          <a:lstStyle/>
          <a:p>
            <a:r>
              <a:rPr lang="en-US" sz="2000" dirty="0"/>
              <a:t>The Task Force continues to support the notion that administrative services are NAS subject to </a:t>
            </a:r>
            <a:r>
              <a:rPr lang="en-US" sz="2000" dirty="0" smtClean="0"/>
              <a:t>the requirements </a:t>
            </a:r>
            <a:r>
              <a:rPr lang="en-US" sz="2000" dirty="0"/>
              <a:t>of paragraph 290.163 of the extant Code and should be subject to the </a:t>
            </a:r>
            <a:r>
              <a:rPr lang="en-US" sz="2000" dirty="0" smtClean="0"/>
              <a:t>requirements of </a:t>
            </a:r>
            <a:r>
              <a:rPr lang="en-US" sz="2000" dirty="0"/>
              <a:t>proposed paragraph 290.165. The Task Force supports this assertion based </a:t>
            </a:r>
            <a:r>
              <a:rPr lang="en-US" sz="2000" dirty="0" smtClean="0"/>
              <a:t>on:</a:t>
            </a:r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fact that any service performed outside of the assurance function is by definition </a:t>
            </a:r>
            <a:r>
              <a:rPr lang="en-US" sz="1600" dirty="0" smtClean="0"/>
              <a:t>a NAS </a:t>
            </a:r>
            <a:r>
              <a:rPr lang="en-US" sz="1600" dirty="0"/>
              <a:t>thus requiring client management to accept </a:t>
            </a:r>
            <a:r>
              <a:rPr lang="en-US" sz="1600" dirty="0" smtClean="0"/>
              <a:t>responsibility;</a:t>
            </a:r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supportive feedback of the CAG; </a:t>
            </a:r>
            <a:r>
              <a:rPr lang="en-US" sz="1600" dirty="0" smtClean="0"/>
              <a:t>and</a:t>
            </a:r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support noted in the comment letters to the exposure draft which stated that “The </a:t>
            </a:r>
            <a:r>
              <a:rPr lang="en-US" sz="1600" dirty="0" smtClean="0"/>
              <a:t>IESBA believes </a:t>
            </a:r>
            <a:r>
              <a:rPr lang="en-US" sz="1600" dirty="0"/>
              <a:t>that the Code would be clearer if the guidance addressing administrative services, </a:t>
            </a:r>
            <a:r>
              <a:rPr lang="en-US" sz="1600" dirty="0" smtClean="0"/>
              <a:t>which </a:t>
            </a:r>
            <a:r>
              <a:rPr lang="en-US" sz="1600" dirty="0"/>
              <a:t>are an example of non-assurance services, were located in a separate subjection </a:t>
            </a:r>
            <a:r>
              <a:rPr lang="en-US" sz="1600" dirty="0" smtClean="0"/>
              <a:t>as opposed </a:t>
            </a:r>
            <a:r>
              <a:rPr lang="en-US" sz="1600" dirty="0"/>
              <a:t>to being included in the guidance addressing management responsibilities</a:t>
            </a:r>
            <a:r>
              <a:rPr lang="en-US" sz="1600" dirty="0" smtClean="0"/>
              <a:t>.”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Administrative Services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18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4641</TotalTime>
  <Words>907</Words>
  <Application>Microsoft Office PowerPoint</Application>
  <PresentationFormat>On-screen Show (16:9)</PresentationFormat>
  <Paragraphs>90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ＭＳ Ｐゴシック</vt:lpstr>
      <vt:lpstr>ＭＳ Ｐゴシック</vt:lpstr>
      <vt:lpstr>Arial</vt:lpstr>
      <vt:lpstr>Calibri</vt:lpstr>
      <vt:lpstr>ヒラギノ角ゴ Pro W3</vt:lpstr>
      <vt:lpstr>IFAC_Powerpoint_template_GREEN RIBBON_IESBA</vt:lpstr>
      <vt:lpstr>Non-Assurance Services</vt:lpstr>
      <vt:lpstr>  Background</vt:lpstr>
      <vt:lpstr>  Agenda Item Purpose</vt:lpstr>
      <vt:lpstr>  Overview of the CAG Conference Call </vt:lpstr>
      <vt:lpstr>  Proposed Further Changes Since the Previous Board Meeting </vt:lpstr>
      <vt:lpstr> Examples of Management Responsibilities</vt:lpstr>
      <vt:lpstr>Examples of Management Responsibilities</vt:lpstr>
      <vt:lpstr> Administrative Services</vt:lpstr>
      <vt:lpstr> Administrative Services</vt:lpstr>
      <vt:lpstr> Administrative Services</vt:lpstr>
      <vt:lpstr>  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Asteway Tilahun</cp:lastModifiedBy>
  <cp:revision>315</cp:revision>
  <cp:lastPrinted>2015-01-06T17:08:57Z</cp:lastPrinted>
  <dcterms:created xsi:type="dcterms:W3CDTF">2012-06-13T13:25:15Z</dcterms:created>
  <dcterms:modified xsi:type="dcterms:W3CDTF">2015-01-12T08:07:33Z</dcterms:modified>
</cp:coreProperties>
</file>