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1"/>
  </p:notesMasterIdLst>
  <p:sldIdLst>
    <p:sldId id="267" r:id="rId2"/>
    <p:sldId id="270" r:id="rId3"/>
    <p:sldId id="271" r:id="rId4"/>
    <p:sldId id="312" r:id="rId5"/>
    <p:sldId id="313" r:id="rId6"/>
    <p:sldId id="298" r:id="rId7"/>
    <p:sldId id="290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291" r:id="rId19"/>
    <p:sldId id="292" r:id="rId20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howGuides="1">
      <p:cViewPr>
        <p:scale>
          <a:sx n="90" d="100"/>
          <a:sy n="90" d="100"/>
        </p:scale>
        <p:origin x="-618" y="-36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NOCLAR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724150"/>
            <a:ext cx="472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200" dirty="0" smtClean="0"/>
              <a:t>Caroline Gardner, 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638550"/>
            <a:ext cx="4876800" cy="1143000"/>
          </a:xfrm>
        </p:spPr>
        <p:txBody>
          <a:bodyPr/>
          <a:lstStyle/>
          <a:p>
            <a:pPr marL="236538" indent="-236538"/>
            <a:r>
              <a:rPr lang="en-US" sz="1800" dirty="0" smtClean="0"/>
              <a:t>IESBA Meeting</a:t>
            </a:r>
          </a:p>
          <a:p>
            <a:pPr marL="236538" indent="-236538"/>
            <a:r>
              <a:rPr lang="en-US" sz="1800" dirty="0" smtClean="0">
                <a:latin typeface="Arial" charset="0"/>
              </a:rPr>
              <a:t>London</a:t>
            </a:r>
            <a:endParaRPr lang="en-US" sz="1800" dirty="0">
              <a:latin typeface="Arial" charset="0"/>
            </a:endParaRPr>
          </a:p>
          <a:p>
            <a:pPr marL="236538" indent="-236538"/>
            <a:r>
              <a:rPr lang="en-US" sz="1800" dirty="0" smtClean="0"/>
              <a:t>January 12-14,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PAPPs Other Than Auditors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Proposed requirement for PA to consider informing audit engagement partner where client is an audit client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Is further guidance needed?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Task Force rationale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Potential complexity in attempting to address all possible circumstances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General guidance on factors to consider provided</a:t>
            </a:r>
          </a:p>
        </p:txBody>
      </p:sp>
    </p:spTree>
    <p:extLst>
      <p:ext uri="{BB962C8B-B14F-4D97-AF65-F5344CB8AC3E}">
        <p14:creationId xmlns:p14="http://schemas.microsoft.com/office/powerpoint/2010/main" val="1617030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Other Notable Proposals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 smtClean="0"/>
              <a:t>Guidance added re “substantial harm” and “credible evidence”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Requirement to </a:t>
            </a:r>
            <a:r>
              <a:rPr lang="en-US" sz="2000" i="1" dirty="0" smtClean="0"/>
              <a:t>understand</a:t>
            </a:r>
            <a:r>
              <a:rPr lang="en-US" sz="2000" dirty="0" smtClean="0"/>
              <a:t> L&amp;R governing responding to NOCLAR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Making clear “public interest” not capable of general definition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Recognizing possible constraints on further action in some jurisdictions, and that withdrawal may be only possible action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Guidance to make clear forensic engagements and engagements involving legally sensitive matters are outside scope</a:t>
            </a:r>
          </a:p>
        </p:txBody>
      </p:sp>
    </p:spTree>
    <p:extLst>
      <p:ext uri="{BB962C8B-B14F-4D97-AF65-F5344CB8AC3E}">
        <p14:creationId xmlns:p14="http://schemas.microsoft.com/office/powerpoint/2010/main" val="1072278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Proposed Section 360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Changes generally correspond to changes in proposed Section 225</a:t>
            </a:r>
          </a:p>
        </p:txBody>
      </p:sp>
    </p:spTree>
    <p:extLst>
      <p:ext uri="{BB962C8B-B14F-4D97-AF65-F5344CB8AC3E}">
        <p14:creationId xmlns:p14="http://schemas.microsoft.com/office/powerpoint/2010/main" val="3496969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550334" y="2190750"/>
            <a:ext cx="8001000" cy="685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b="1" dirty="0" smtClean="0"/>
              <a:t>Draft Rationale for Proposed Framework</a:t>
            </a:r>
          </a:p>
        </p:txBody>
      </p:sp>
    </p:spTree>
    <p:extLst>
      <p:ext uri="{BB962C8B-B14F-4D97-AF65-F5344CB8AC3E}">
        <p14:creationId xmlns:p14="http://schemas.microsoft.com/office/powerpoint/2010/main" val="336592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Strengths of Proposed Framework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A more holistic and balanced model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Clearer scoping and threshold for action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 more proportionate approach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 new emphasis on tone at the top within entity</a:t>
            </a:r>
          </a:p>
        </p:txBody>
      </p:sp>
    </p:spTree>
    <p:extLst>
      <p:ext uri="{BB962C8B-B14F-4D97-AF65-F5344CB8AC3E}">
        <p14:creationId xmlns:p14="http://schemas.microsoft.com/office/powerpoint/2010/main" val="3968336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Strengths of Proposed Framework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Stimulating increased reporting under law or regulation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An expanded auditor’s toolkit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Rigorous consideration of further action to serve public interest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Greater emphasis on guidance to assist PAs in responding appropriately in public interest</a:t>
            </a:r>
          </a:p>
        </p:txBody>
      </p:sp>
    </p:spTree>
    <p:extLst>
      <p:ext uri="{BB962C8B-B14F-4D97-AF65-F5344CB8AC3E}">
        <p14:creationId xmlns:p14="http://schemas.microsoft.com/office/powerpoint/2010/main" val="2035432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Rationale for Not Mandating Disclosure to Appropriate Authority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Protection generally linked to a legal or regulatory reporting requirement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Potentially severe practical consequences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Potential for unintended consequences for public interest</a:t>
            </a:r>
          </a:p>
        </p:txBody>
      </p:sp>
    </p:spTree>
    <p:extLst>
      <p:ext uri="{BB962C8B-B14F-4D97-AF65-F5344CB8AC3E}">
        <p14:creationId xmlns:p14="http://schemas.microsoft.com/office/powerpoint/2010/main" val="637540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Illustrative Example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Views on worked example?</a:t>
            </a:r>
          </a:p>
        </p:txBody>
      </p:sp>
    </p:spTree>
    <p:extLst>
      <p:ext uri="{BB962C8B-B14F-4D97-AF65-F5344CB8AC3E}">
        <p14:creationId xmlns:p14="http://schemas.microsoft.com/office/powerpoint/2010/main" val="1163055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– First Half 2015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954537"/>
              </p:ext>
            </p:extLst>
          </p:nvPr>
        </p:nvGraphicFramePr>
        <p:xfrm>
          <a:off x="457200" y="1428750"/>
          <a:ext cx="83058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6705600"/>
              </a:tblGrid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February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Discussion with IOSCO Committee</a:t>
                      </a:r>
                      <a:r>
                        <a:rPr lang="en-US" baseline="0" dirty="0" smtClean="0"/>
                        <a:t> 1</a:t>
                      </a:r>
                      <a:endParaRPr lang="en-US" dirty="0" smtClean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Discussion with CAG</a:t>
                      </a:r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Discussion with IAASB (?)</a:t>
                      </a:r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Approval of re-ED</a:t>
                      </a:r>
                      <a:endParaRPr lang="en-US" dirty="0"/>
                    </a:p>
                  </a:txBody>
                  <a:tcPr/>
                </a:tc>
              </a:tr>
              <a:tr h="5029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 with NSS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81008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96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610600" cy="3276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dirty="0" smtClean="0"/>
              <a:t>To </a:t>
            </a:r>
            <a:r>
              <a:rPr lang="en-US" dirty="0"/>
              <a:t>create </a:t>
            </a:r>
            <a:r>
              <a:rPr lang="en-US" dirty="0" smtClean="0"/>
              <a:t>framework </a:t>
            </a:r>
            <a:r>
              <a:rPr lang="en-US" dirty="0"/>
              <a:t>to </a:t>
            </a:r>
            <a:r>
              <a:rPr lang="en-US" dirty="0" smtClean="0"/>
              <a:t>guide </a:t>
            </a:r>
            <a:r>
              <a:rPr lang="en-US" dirty="0"/>
              <a:t>professional accountants (PAs) </a:t>
            </a:r>
            <a:r>
              <a:rPr lang="en-US" dirty="0" smtClean="0"/>
              <a:t>in </a:t>
            </a:r>
            <a:r>
              <a:rPr lang="en-US" dirty="0"/>
              <a:t>deciding how best to serve </a:t>
            </a:r>
            <a:r>
              <a:rPr lang="en-US" dirty="0" smtClean="0"/>
              <a:t>public </a:t>
            </a:r>
            <a:r>
              <a:rPr lang="en-US" dirty="0"/>
              <a:t>interest when they come across </a:t>
            </a:r>
            <a:r>
              <a:rPr lang="en-US" dirty="0" smtClean="0"/>
              <a:t>NOCLAR/suspected </a:t>
            </a:r>
            <a:r>
              <a:rPr lang="en-US" dirty="0"/>
              <a:t>NOCLAR 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Recap – Key Project Objective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7641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610600" cy="3276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Support for direction re proposed response framework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Objectives for all categories of PAs</a:t>
            </a:r>
          </a:p>
          <a:p>
            <a:pPr lvl="2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700" dirty="0" smtClean="0"/>
              <a:t>Comply with fundamental principles re integrity and professional behavior</a:t>
            </a:r>
          </a:p>
          <a:p>
            <a:pPr lvl="2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700" dirty="0" smtClean="0"/>
              <a:t>Seek to have management/TCWG rectify, remediate or mitigate consequences; or deter commission of NOCLAR</a:t>
            </a:r>
          </a:p>
          <a:p>
            <a:pPr lvl="2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700" dirty="0" smtClean="0"/>
              <a:t>Take any further action needed to serve public interest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Scope aligned with ISA 250 scope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Tentative Board Decisions – October 2014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6298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610600" cy="3276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Support for direction re proposed response framework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Differential approach re auditors, PAs in public practice other than auditors, senior PAIBs, other PAIBs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Thresholds of substantial harm and credible evidence for: </a:t>
            </a:r>
          </a:p>
          <a:p>
            <a:pPr lvl="2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700" dirty="0" smtClean="0"/>
              <a:t>Auditors to prompt management/TCWG to take appropriate actions</a:t>
            </a:r>
          </a:p>
          <a:p>
            <a:pPr lvl="2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700" dirty="0" smtClean="0"/>
              <a:t>Senior PAIBs to take such actions</a:t>
            </a:r>
          </a:p>
          <a:p>
            <a:pPr lvl="2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700" dirty="0" smtClean="0"/>
              <a:t>Also for auditors and senior PAIBs to determine need for any further action to serve public interest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Tentative Board Decisions – October 2014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474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685800" y="1962150"/>
            <a:ext cx="7696200" cy="1524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October 2014 IFIAR Standards Coordination Working Group (SCWG) Meeting</a:t>
            </a:r>
          </a:p>
        </p:txBody>
      </p:sp>
    </p:spTree>
    <p:extLst>
      <p:ext uri="{BB962C8B-B14F-4D97-AF65-F5344CB8AC3E}">
        <p14:creationId xmlns:p14="http://schemas.microsoft.com/office/powerpoint/2010/main" val="1471081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685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b="1" dirty="0" smtClean="0"/>
              <a:t>Proposed Sections 225 and 360</a:t>
            </a:r>
          </a:p>
        </p:txBody>
      </p:sp>
    </p:spTree>
    <p:extLst>
      <p:ext uri="{BB962C8B-B14F-4D97-AF65-F5344CB8AC3E}">
        <p14:creationId xmlns:p14="http://schemas.microsoft.com/office/powerpoint/2010/main" val="321115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Scope of Proposed Section 225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200" dirty="0" smtClean="0"/>
              <a:t>Refinements to articulation of scope in response to CAG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Deletion of examples of L&amp;R attached to description of the two categories of L&amp;R from ISA 250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Clearer examples at beginning of section re nature of NOCLAR intended to be addressed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Expanded guidance re second category of L&amp;R covered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Articulation of interrelationship between scope of the section and ISA 250 scope</a:t>
            </a:r>
          </a:p>
        </p:txBody>
      </p:sp>
    </p:spTree>
    <p:extLst>
      <p:ext uri="{BB962C8B-B14F-4D97-AF65-F5344CB8AC3E}">
        <p14:creationId xmlns:p14="http://schemas.microsoft.com/office/powerpoint/2010/main" val="385611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“Clearly Inconsequential” Threshold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200" dirty="0" smtClean="0"/>
              <a:t>A concern at October board meeting re interaction with thresholds implicit in second category of L&amp;R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Rationale for why threshold necessary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Proposed changes to address concern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Delink threshold from requirement to seek an understanding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Make clear prerequisite is to seek understanding of nature of the act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Scope out clearly inconsequential matters upfront</a:t>
            </a:r>
          </a:p>
        </p:txBody>
      </p:sp>
    </p:spTree>
    <p:extLst>
      <p:ext uri="{BB962C8B-B14F-4D97-AF65-F5344CB8AC3E}">
        <p14:creationId xmlns:p14="http://schemas.microsoft.com/office/powerpoint/2010/main" val="73285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sz="2200" dirty="0" smtClean="0"/>
              <a:t>Third Party Test</a:t>
            </a:r>
            <a:endParaRPr lang="en-US" sz="2200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124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Some concerns at October board meeting re is test in the right place?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Task Force rationale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Test not about whether or not to disclose to appropriate authority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It is about need for and extent of any further action to serve public interest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Ensures objective and rigorous assessment</a:t>
            </a:r>
          </a:p>
        </p:txBody>
      </p:sp>
    </p:spTree>
    <p:extLst>
      <p:ext uri="{BB962C8B-B14F-4D97-AF65-F5344CB8AC3E}">
        <p14:creationId xmlns:p14="http://schemas.microsoft.com/office/powerpoint/2010/main" val="1734876808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399</TotalTime>
  <Words>624</Words>
  <Application>Microsoft Office PowerPoint</Application>
  <PresentationFormat>On-screen Show (16:9)</PresentationFormat>
  <Paragraphs>86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IESBA_Powerpoint_template_GREEN RIBBON_WIDESCREEN</vt:lpstr>
      <vt:lpstr>NOCLAR</vt:lpstr>
      <vt:lpstr>Recap – Key Project Objective</vt:lpstr>
      <vt:lpstr>Tentative Board Decisions – October 2014</vt:lpstr>
      <vt:lpstr>Tentative Board Decisions – October 2014</vt:lpstr>
      <vt:lpstr>PowerPoint Presentation</vt:lpstr>
      <vt:lpstr>PowerPoint Presentation</vt:lpstr>
      <vt:lpstr>Scope of Proposed Section 225</vt:lpstr>
      <vt:lpstr>“Clearly Inconsequential” Threshold</vt:lpstr>
      <vt:lpstr>Third Party Test</vt:lpstr>
      <vt:lpstr>PAPPs Other Than Auditors</vt:lpstr>
      <vt:lpstr>Other Notable Proposals</vt:lpstr>
      <vt:lpstr>Proposed Section 360</vt:lpstr>
      <vt:lpstr>PowerPoint Presentation</vt:lpstr>
      <vt:lpstr>Strengths of Proposed Framework</vt:lpstr>
      <vt:lpstr>Strengths of Proposed Framework</vt:lpstr>
      <vt:lpstr>Rationale for Not Mandating Disclosure to Appropriate Authority</vt:lpstr>
      <vt:lpstr>Illustrative Example</vt:lpstr>
      <vt:lpstr>Next Steps – First Half 2015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Room Book</cp:lastModifiedBy>
  <cp:revision>48</cp:revision>
  <cp:lastPrinted>2011-09-27T17:54:21Z</cp:lastPrinted>
  <dcterms:created xsi:type="dcterms:W3CDTF">2014-10-07T21:52:43Z</dcterms:created>
  <dcterms:modified xsi:type="dcterms:W3CDTF">2015-01-13T07:31:26Z</dcterms:modified>
</cp:coreProperties>
</file>