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18"/>
  </p:notesMasterIdLst>
  <p:sldIdLst>
    <p:sldId id="290" r:id="rId3"/>
    <p:sldId id="283" r:id="rId4"/>
    <p:sldId id="294" r:id="rId5"/>
    <p:sldId id="296" r:id="rId6"/>
    <p:sldId id="295" r:id="rId7"/>
    <p:sldId id="297" r:id="rId8"/>
    <p:sldId id="304" r:id="rId9"/>
    <p:sldId id="306" r:id="rId10"/>
    <p:sldId id="305" r:id="rId11"/>
    <p:sldId id="303" r:id="rId12"/>
    <p:sldId id="298" r:id="rId13"/>
    <p:sldId id="302" r:id="rId14"/>
    <p:sldId id="299" r:id="rId15"/>
    <p:sldId id="300" r:id="rId16"/>
    <p:sldId id="289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>
        <p:scale>
          <a:sx n="102" d="100"/>
          <a:sy n="102" d="100"/>
        </p:scale>
        <p:origin x="-2768" y="-115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2015-01-10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91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hyperlink" Target="http://www.ethicsboard.org/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hyperlink" Target="http://www.ethicsboard.org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15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70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89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942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7192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95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78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1627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0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 C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648200" cy="2296715"/>
          </a:xfrm>
        </p:spPr>
        <p:txBody>
          <a:bodyPr/>
          <a:lstStyle/>
          <a:p>
            <a:r>
              <a:rPr lang="en-US" sz="2000" dirty="0" smtClean="0">
                <a:latin typeface="Arial" charset="0"/>
              </a:rPr>
              <a:t>Jim Gaa, Chair Part C Task Force</a:t>
            </a:r>
          </a:p>
          <a:p>
            <a:endParaRPr lang="en-US" sz="2000" dirty="0" smtClean="0">
              <a:latin typeface="Arial" charset="0"/>
            </a:endParaRPr>
          </a:p>
          <a:p>
            <a:r>
              <a:rPr lang="en-US" sz="1600" dirty="0" smtClean="0">
                <a:latin typeface="Arial" charset="0"/>
              </a:rPr>
              <a:t>IESBA Meeting </a:t>
            </a:r>
          </a:p>
          <a:p>
            <a:r>
              <a:rPr lang="en-US" sz="1600" dirty="0" smtClean="0">
                <a:latin typeface="Arial" charset="0"/>
              </a:rPr>
              <a:t>January 13, 2015</a:t>
            </a:r>
          </a:p>
          <a:p>
            <a:r>
              <a:rPr lang="en-US" sz="1600" dirty="0" smtClean="0">
                <a:latin typeface="Arial" charset="0"/>
              </a:rPr>
              <a:t>London</a:t>
            </a:r>
            <a:endParaRPr lang="en-US" sz="1600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distinguish advantages that do and do not threaten compliance with fundamental principles?</a:t>
            </a:r>
          </a:p>
          <a:p>
            <a:r>
              <a:rPr lang="en-US" dirty="0"/>
              <a:t>Conflicts between interests of employing organization and public interest</a:t>
            </a:r>
          </a:p>
          <a:p>
            <a:pPr lvl="1"/>
            <a:r>
              <a:rPr lang="en-US" dirty="0"/>
              <a:t>Code distinguishes legitimate and illegitimate interests of employing </a:t>
            </a:r>
            <a:r>
              <a:rPr lang="en-US" dirty="0" smtClean="0"/>
              <a:t>organization</a:t>
            </a:r>
          </a:p>
          <a:p>
            <a:r>
              <a:rPr lang="en-US" dirty="0" smtClean="0"/>
              <a:t>How to address facilitation payments in jurisdictions where they are common </a:t>
            </a:r>
            <a:r>
              <a:rPr lang="en-US" dirty="0"/>
              <a:t>&amp;</a:t>
            </a:r>
            <a:r>
              <a:rPr lang="en-US" dirty="0" smtClean="0"/>
              <a:t> laws against them are not enforced?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Phase 2: Issues </a:t>
            </a:r>
            <a:r>
              <a:rPr lang="en-US" dirty="0" smtClean="0">
                <a:latin typeface="Arial" charset="0"/>
              </a:rPr>
              <a:t>Relating </a:t>
            </a:r>
            <a:r>
              <a:rPr lang="en-US" dirty="0">
                <a:latin typeface="Arial" charset="0"/>
              </a:rPr>
              <a:t>to </a:t>
            </a:r>
            <a:r>
              <a:rPr lang="en-US" dirty="0" smtClean="0">
                <a:latin typeface="Arial" charset="0"/>
              </a:rPr>
              <a:t>Gifts and Bribes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33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Incomplete description </a:t>
            </a:r>
            <a:r>
              <a:rPr lang="en-US" sz="2800" dirty="0">
                <a:latin typeface="Arial" charset="0"/>
              </a:rPr>
              <a:t>of </a:t>
            </a:r>
            <a:r>
              <a:rPr lang="en-US" sz="2800" dirty="0" smtClean="0">
                <a:latin typeface="Arial" charset="0"/>
              </a:rPr>
              <a:t>inducements</a:t>
            </a:r>
          </a:p>
          <a:p>
            <a:pPr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Focus on </a:t>
            </a:r>
            <a:r>
              <a:rPr lang="en-US" sz="2800" dirty="0">
                <a:latin typeface="Arial" charset="0"/>
              </a:rPr>
              <a:t>a</a:t>
            </a:r>
            <a:r>
              <a:rPr lang="en-US" sz="2800" dirty="0" smtClean="0">
                <a:latin typeface="Arial" charset="0"/>
              </a:rPr>
              <a:t>ccepting inducements</a:t>
            </a:r>
          </a:p>
          <a:p>
            <a:pPr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Lack of guidance and safeguards</a:t>
            </a:r>
          </a:p>
          <a:p>
            <a:pPr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No consideration of cross-jurisdictional issues, including extra-territorial laws</a:t>
            </a:r>
          </a:p>
          <a:p>
            <a:pPr lvl="1">
              <a:spcBef>
                <a:spcPts val="500"/>
              </a:spcBef>
            </a:pPr>
            <a:r>
              <a:rPr lang="en-US" sz="2400" dirty="0" smtClean="0">
                <a:latin typeface="Arial" charset="0"/>
              </a:rPr>
              <a:t>Social norms and laws are rapidly changing</a:t>
            </a:r>
            <a:endParaRPr lang="en-US" sz="2400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Phase 2: Issues Relating to Current 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453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Offering and accepting advantages</a:t>
            </a:r>
          </a:p>
          <a:p>
            <a:pPr lvl="1"/>
            <a:r>
              <a:rPr lang="en-US" sz="2400" dirty="0"/>
              <a:t>Some are illegal</a:t>
            </a:r>
          </a:p>
          <a:p>
            <a:pPr lvl="1"/>
            <a:r>
              <a:rPr lang="en-US" sz="2400" dirty="0"/>
              <a:t>Some are legal, but may create threats to compliance with fundamental principles</a:t>
            </a:r>
          </a:p>
          <a:p>
            <a:pPr lvl="1"/>
            <a:r>
              <a:rPr lang="en-US" sz="2400" dirty="0"/>
              <a:t>Some are legal, and do not create threats to compliance with fundamental principles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Phase 2: Issues </a:t>
            </a:r>
            <a:r>
              <a:rPr lang="en-US" dirty="0" smtClean="0">
                <a:latin typeface="Arial" charset="0"/>
              </a:rPr>
              <a:t>Relating </a:t>
            </a:r>
            <a:r>
              <a:rPr lang="en-US" dirty="0">
                <a:latin typeface="Arial" charset="0"/>
              </a:rPr>
              <a:t>to </a:t>
            </a:r>
            <a:r>
              <a:rPr lang="en-US" dirty="0" smtClean="0">
                <a:latin typeface="Arial" charset="0"/>
              </a:rPr>
              <a:t>Current </a:t>
            </a:r>
            <a:r>
              <a:rPr lang="en-US" dirty="0">
                <a:latin typeface="Arial" charset="0"/>
              </a:rPr>
              <a:t>350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51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Definitions</a:t>
            </a:r>
          </a:p>
          <a:p>
            <a:pPr lvl="1"/>
            <a:r>
              <a:rPr lang="en-US" dirty="0" smtClean="0">
                <a:latin typeface="Arial" charset="0"/>
              </a:rPr>
              <a:t>Inducement/advantage</a:t>
            </a:r>
          </a:p>
          <a:p>
            <a:pPr lvl="1"/>
            <a:r>
              <a:rPr lang="en-US" dirty="0" smtClean="0">
                <a:latin typeface="Arial" charset="0"/>
              </a:rPr>
              <a:t>Gifts vs. bribes</a:t>
            </a:r>
          </a:p>
          <a:p>
            <a:r>
              <a:rPr lang="en-US" dirty="0" smtClean="0">
                <a:latin typeface="Arial" charset="0"/>
              </a:rPr>
              <a:t>Types </a:t>
            </a:r>
            <a:r>
              <a:rPr lang="en-US" dirty="0">
                <a:latin typeface="Arial" charset="0"/>
              </a:rPr>
              <a:t>of </a:t>
            </a:r>
            <a:r>
              <a:rPr lang="en-US" dirty="0" smtClean="0">
                <a:latin typeface="Arial" charset="0"/>
              </a:rPr>
              <a:t>offers of advantages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Inducements/</a:t>
            </a:r>
            <a:r>
              <a:rPr lang="en-US" smtClean="0">
                <a:latin typeface="Arial" charset="0"/>
              </a:rPr>
              <a:t>Advantages – NOCLAR</a:t>
            </a:r>
          </a:p>
          <a:p>
            <a:pPr lvl="1"/>
            <a:r>
              <a:rPr lang="en-US" smtClean="0">
                <a:latin typeface="Arial" charset="0"/>
              </a:rPr>
              <a:t>Connect </a:t>
            </a:r>
            <a:r>
              <a:rPr lang="en-US" dirty="0" smtClean="0">
                <a:latin typeface="Arial" charset="0"/>
              </a:rPr>
              <a:t>to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ection 360, </a:t>
            </a:r>
            <a:r>
              <a:rPr lang="en-US" dirty="0" smtClean="0">
                <a:latin typeface="Arial" charset="0"/>
              </a:rPr>
              <a:t>advantages given or accepted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for which there is evidence that </a:t>
            </a:r>
            <a:r>
              <a:rPr lang="en-US" dirty="0" smtClean="0">
                <a:latin typeface="Arial" charset="0"/>
              </a:rPr>
              <a:t>they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have </a:t>
            </a:r>
            <a:r>
              <a:rPr lang="en-US" dirty="0" smtClean="0">
                <a:latin typeface="Arial" charset="0"/>
              </a:rPr>
              <a:t>occurred or may be about to occur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tructure of 350 – Under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891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Identification and evaluation of threats</a:t>
            </a:r>
          </a:p>
          <a:p>
            <a:pPr lvl="1"/>
            <a:r>
              <a:rPr lang="en-US" dirty="0">
                <a:latin typeface="Arial" charset="0"/>
              </a:rPr>
              <a:t>Gifts vs. bribes </a:t>
            </a:r>
          </a:p>
          <a:p>
            <a:r>
              <a:rPr lang="en-US" dirty="0">
                <a:latin typeface="Arial" charset="0"/>
              </a:rPr>
              <a:t>Safeguards</a:t>
            </a:r>
          </a:p>
          <a:p>
            <a:r>
              <a:rPr lang="en-US" dirty="0">
                <a:latin typeface="Arial" charset="0"/>
              </a:rPr>
              <a:t>Guidance on offering and accepting </a:t>
            </a:r>
            <a:r>
              <a:rPr lang="en-US" dirty="0" smtClean="0">
                <a:latin typeface="Arial" charset="0"/>
              </a:rPr>
              <a:t>advantages</a:t>
            </a:r>
          </a:p>
          <a:p>
            <a:pPr lvl="1"/>
            <a:r>
              <a:rPr lang="en-US" dirty="0" smtClean="0">
                <a:latin typeface="Arial" charset="0"/>
              </a:rPr>
              <a:t>Individual PAIBs, colleagues, and groups may be involved</a:t>
            </a:r>
            <a:endParaRPr lang="en-US" dirty="0">
              <a:latin typeface="Arial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350 – Under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856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81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Part C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76350"/>
            <a:ext cx="8991600" cy="327660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Phase 1 - Exposure Draft </a:t>
            </a:r>
          </a:p>
          <a:p>
            <a:pPr lvl="1"/>
            <a:r>
              <a:rPr lang="en-US" sz="2800" dirty="0" smtClean="0">
                <a:latin typeface="Arial" charset="0"/>
              </a:rPr>
              <a:t>Issued in November 2014</a:t>
            </a:r>
          </a:p>
          <a:p>
            <a:pPr lvl="1"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Extended Comment Period – April 15, 2015</a:t>
            </a:r>
            <a:endParaRPr lang="en-US" sz="2800" dirty="0">
              <a:latin typeface="Arial" charset="0"/>
            </a:endParaRPr>
          </a:p>
          <a:p>
            <a:pPr>
              <a:spcBef>
                <a:spcPts val="500"/>
              </a:spcBef>
            </a:pPr>
            <a:endParaRPr lang="en-US" sz="2300" dirty="0" smtClean="0">
              <a:latin typeface="Arial" charset="0"/>
            </a:endParaRPr>
          </a:p>
          <a:p>
            <a:pPr>
              <a:spcBef>
                <a:spcPts val="500"/>
              </a:spcBef>
            </a:pPr>
            <a:r>
              <a:rPr lang="en-US" sz="3200" dirty="0" smtClean="0">
                <a:latin typeface="Arial" charset="0"/>
              </a:rPr>
              <a:t>Phase 2 – Section 350, Inducements</a:t>
            </a:r>
          </a:p>
          <a:p>
            <a:pPr lvl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66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 	TF: 	Phase 2</a:t>
            </a:r>
          </a:p>
          <a:p>
            <a:r>
              <a:rPr lang="en-US" dirty="0" smtClean="0"/>
              <a:t>March 	CAG</a:t>
            </a:r>
          </a:p>
          <a:p>
            <a:r>
              <a:rPr lang="en-US" dirty="0" smtClean="0"/>
              <a:t>April 	Board 	Phase 2</a:t>
            </a:r>
          </a:p>
          <a:p>
            <a:r>
              <a:rPr lang="en-US" dirty="0" smtClean="0"/>
              <a:t>April 15 	Comment Period Phase 1 Deadline </a:t>
            </a:r>
          </a:p>
          <a:p>
            <a:r>
              <a:rPr lang="en-US" dirty="0" smtClean="0"/>
              <a:t>May	TF: 	Phase 1 Consider comments on ED</a:t>
            </a:r>
          </a:p>
          <a:p>
            <a:r>
              <a:rPr lang="en-US" dirty="0" smtClean="0"/>
              <a:t>June/July 	Board: Phase 1 Full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Timetable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83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	 TF</a:t>
            </a:r>
            <a:r>
              <a:rPr lang="en-US" dirty="0"/>
              <a:t>: </a:t>
            </a:r>
            <a:r>
              <a:rPr lang="en-US" dirty="0" smtClean="0"/>
              <a:t>	Phase </a:t>
            </a:r>
            <a:r>
              <a:rPr lang="en-US" dirty="0"/>
              <a:t>1 Prepare First </a:t>
            </a:r>
            <a:r>
              <a:rPr lang="en-US" dirty="0" smtClean="0"/>
              <a:t>Read Post-ED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     </a:t>
            </a:r>
            <a:r>
              <a:rPr lang="en-US" dirty="0" smtClean="0"/>
              <a:t>  	Phase 2 </a:t>
            </a:r>
            <a:r>
              <a:rPr lang="en-US" dirty="0"/>
              <a:t>If time is </a:t>
            </a:r>
            <a:r>
              <a:rPr lang="en-US" dirty="0" smtClean="0"/>
              <a:t>available</a:t>
            </a:r>
            <a:endParaRPr lang="en-US" dirty="0"/>
          </a:p>
          <a:p>
            <a:r>
              <a:rPr lang="en-US" dirty="0" smtClean="0"/>
              <a:t>September CAG: Phase 1 and Phase 2</a:t>
            </a:r>
          </a:p>
          <a:p>
            <a:r>
              <a:rPr lang="en-US" dirty="0" smtClean="0"/>
              <a:t>October	 Board</a:t>
            </a:r>
            <a:r>
              <a:rPr lang="en-US" dirty="0"/>
              <a:t>: Phase 1 First Read Post-</a:t>
            </a:r>
            <a:r>
              <a:rPr lang="en-US" dirty="0" smtClean="0"/>
              <a:t>ED</a:t>
            </a:r>
          </a:p>
          <a:p>
            <a:r>
              <a:rPr lang="en-US" dirty="0" err="1" smtClean="0"/>
              <a:t>November?TF</a:t>
            </a:r>
            <a:r>
              <a:rPr lang="en-US" dirty="0" smtClean="0"/>
              <a:t>:	Phase 1 Prepare Second Read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Phase 2 if time is available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Timetable,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71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	Board: Phase 1 Second Read Post-ED</a:t>
            </a:r>
          </a:p>
          <a:p>
            <a:pPr marL="0" lvl="4" indent="0">
              <a:spcBef>
                <a:spcPts val="60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	 </a:t>
            </a:r>
            <a:r>
              <a:rPr lang="en-US" sz="2400" dirty="0" smtClean="0"/>
              <a:t>Phase 2 Issues</a:t>
            </a:r>
            <a:endParaRPr lang="en-US" dirty="0"/>
          </a:p>
          <a:p>
            <a:r>
              <a:rPr lang="en-US" dirty="0" smtClean="0"/>
              <a:t>Post-Jan	TF: 	 Phase 1 Prepare Final version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 Phase 2 Prepare First Read</a:t>
            </a:r>
          </a:p>
          <a:p>
            <a:r>
              <a:rPr lang="en-US" dirty="0" smtClean="0"/>
              <a:t>April 	Board: Phase 1 Final Approval</a:t>
            </a:r>
          </a:p>
          <a:p>
            <a:pPr marL="0" indent="0">
              <a:buNone/>
            </a:pPr>
            <a:r>
              <a:rPr lang="en-US" dirty="0" smtClean="0"/>
              <a:t>	    	     	 Phase </a:t>
            </a:r>
            <a:r>
              <a:rPr lang="en-US" dirty="0"/>
              <a:t>2: First </a:t>
            </a:r>
            <a:r>
              <a:rPr lang="en-US" dirty="0" smtClean="0"/>
              <a:t>Read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Timetable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674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Post-April	TF:	Phase </a:t>
            </a:r>
            <a:r>
              <a:rPr lang="en-US" dirty="0" smtClean="0"/>
              <a:t>2 </a:t>
            </a:r>
            <a:r>
              <a:rPr lang="en-US" dirty="0"/>
              <a:t>Prepare ED</a:t>
            </a:r>
          </a:p>
          <a:p>
            <a:r>
              <a:rPr lang="en-US" dirty="0"/>
              <a:t>July 	Board: Phase </a:t>
            </a:r>
            <a:r>
              <a:rPr lang="en-US" dirty="0" smtClean="0"/>
              <a:t>2 </a:t>
            </a:r>
            <a:r>
              <a:rPr lang="en-US" dirty="0"/>
              <a:t>Approve ED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Timetable, cont.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2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Part C – Phase 2 – The Public Interest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00150"/>
            <a:ext cx="8991600" cy="3276600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sz="2800" dirty="0" smtClean="0">
                <a:latin typeface="Arial" charset="0"/>
              </a:rPr>
              <a:t>Over $1 trillion in bribes are paid to public officials and organizations each year at a cost of over $2 trillion (UN)</a:t>
            </a:r>
          </a:p>
          <a:p>
            <a:pPr lvl="1">
              <a:spcBef>
                <a:spcPts val="500"/>
              </a:spcBef>
            </a:pPr>
            <a:r>
              <a:rPr lang="en-US" sz="2400" dirty="0" smtClean="0">
                <a:latin typeface="Arial" charset="0"/>
              </a:rPr>
              <a:t>Much of this involves developing economies, which are least able to bear the costs</a:t>
            </a:r>
          </a:p>
          <a:p>
            <a:pPr lvl="1">
              <a:spcBef>
                <a:spcPts val="500"/>
              </a:spcBef>
            </a:pPr>
            <a:r>
              <a:rPr lang="en-US" sz="2400" dirty="0" smtClean="0">
                <a:latin typeface="Arial" charset="0"/>
              </a:rPr>
              <a:t>Much bribery originates in developed economies</a:t>
            </a:r>
          </a:p>
          <a:p>
            <a:pPr lvl="1">
              <a:spcBef>
                <a:spcPts val="500"/>
              </a:spcBef>
            </a:pPr>
            <a:r>
              <a:rPr lang="en-US" sz="2400" dirty="0" smtClean="0"/>
              <a:t>Problem not confined to public sector: Bribes </a:t>
            </a:r>
            <a:r>
              <a:rPr lang="en-US" sz="2400" dirty="0"/>
              <a:t>are </a:t>
            </a:r>
            <a:r>
              <a:rPr lang="en-US" sz="2400" dirty="0" smtClean="0"/>
              <a:t>made within </a:t>
            </a:r>
            <a:r>
              <a:rPr lang="en-US" sz="2400" dirty="0"/>
              <a:t>the private </a:t>
            </a:r>
            <a:r>
              <a:rPr lang="en-US" sz="2400" dirty="0" smtClean="0"/>
              <a:t>sector too</a:t>
            </a:r>
            <a:endParaRPr lang="en-US" sz="2400" dirty="0"/>
          </a:p>
          <a:p>
            <a:pPr lvl="1">
              <a:spcBef>
                <a:spcPts val="500"/>
              </a:spcBef>
            </a:pPr>
            <a:endParaRPr lang="en-US" dirty="0" smtClean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02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Social norms and laws are in flux</a:t>
            </a:r>
          </a:p>
          <a:p>
            <a:pPr lvl="1"/>
            <a:r>
              <a:rPr lang="en-US" sz="2400" dirty="0" smtClean="0"/>
              <a:t>Facilitation payments are regarded as bribes</a:t>
            </a:r>
          </a:p>
          <a:p>
            <a:pPr lvl="1"/>
            <a:r>
              <a:rPr lang="en-US" sz="2400" dirty="0" smtClean="0"/>
              <a:t>Extra-territorial laws are becoming common</a:t>
            </a:r>
          </a:p>
          <a:p>
            <a:pPr lvl="1"/>
            <a:r>
              <a:rPr lang="en-US" sz="2400" dirty="0" smtClean="0"/>
              <a:t>Laws focusing on specific industries</a:t>
            </a:r>
          </a:p>
          <a:p>
            <a:r>
              <a:rPr lang="en-US" sz="2800" dirty="0" smtClean="0"/>
              <a:t>Revision of section 350 is critically important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Part C – Phase 2 – The Public 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20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00"/>
              </a:spcBef>
            </a:pPr>
            <a:r>
              <a:rPr lang="en-US" sz="3200" dirty="0" smtClean="0">
                <a:latin typeface="Arial" charset="0"/>
              </a:rPr>
              <a:t>At an early stage – discussion only</a:t>
            </a:r>
          </a:p>
          <a:p>
            <a:pPr lvl="1">
              <a:spcBef>
                <a:spcPts val="500"/>
              </a:spcBef>
            </a:pPr>
            <a:r>
              <a:rPr lang="en-US" sz="2800" dirty="0"/>
              <a:t>Discussion only at this stage, no decisions have been </a:t>
            </a:r>
            <a:r>
              <a:rPr lang="en-US" sz="2800" dirty="0" smtClean="0"/>
              <a:t>made</a:t>
            </a:r>
            <a:endParaRPr lang="en-US" sz="3200" dirty="0">
              <a:latin typeface="Arial" charset="0"/>
            </a:endParaRPr>
          </a:p>
          <a:p>
            <a:pPr>
              <a:spcBef>
                <a:spcPts val="500"/>
              </a:spcBef>
            </a:pPr>
            <a:r>
              <a:rPr lang="en-US" sz="3200" dirty="0">
                <a:latin typeface="Arial" charset="0"/>
              </a:rPr>
              <a:t>Review of existing literature</a:t>
            </a:r>
          </a:p>
          <a:p>
            <a:pPr>
              <a:spcBef>
                <a:spcPts val="500"/>
              </a:spcBef>
            </a:pPr>
            <a:r>
              <a:rPr lang="en-US" sz="3200" dirty="0">
                <a:latin typeface="Arial" charset="0"/>
              </a:rPr>
              <a:t>Presentation by Transparency International (UK)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 – Task Force Discussions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695184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5704</TotalTime>
  <Words>436</Words>
  <Application>Microsoft Macintosh PowerPoint</Application>
  <PresentationFormat>On-screen Show (16:9)</PresentationFormat>
  <Paragraphs>86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IESBA_Powerpoint_template_GREEN RIBBON_WIDESCREEN</vt:lpstr>
      <vt:lpstr>1_IESBA_Powerpoint_template_GREEN RIBBON_WIDESCREEN</vt:lpstr>
      <vt:lpstr>Part C</vt:lpstr>
      <vt:lpstr>Part C</vt:lpstr>
      <vt:lpstr>2015 Timetable</vt:lpstr>
      <vt:lpstr>2015 Timetable, cont.</vt:lpstr>
      <vt:lpstr>2016 Timetable</vt:lpstr>
      <vt:lpstr>2016 Timetable, cont.</vt:lpstr>
      <vt:lpstr>Part C – Phase 2 – The Public Interest</vt:lpstr>
      <vt:lpstr>Part C – Phase 2 – The Public Interest</vt:lpstr>
      <vt:lpstr>Phase 2 – Task Force Discussions</vt:lpstr>
      <vt:lpstr>Phase 2: Issues Relating to Gifts and Bribes</vt:lpstr>
      <vt:lpstr>Phase 2: Issues Relating to Current 350</vt:lpstr>
      <vt:lpstr>Phase 2: Issues Relating to Current 350</vt:lpstr>
      <vt:lpstr>Structure of 350 – Under Consideration</vt:lpstr>
      <vt:lpstr>Structure of 350 – Under Consideration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Kaushal Gandhi</dc:creator>
  <cp:lastModifiedBy>Jim Gaa</cp:lastModifiedBy>
  <cp:revision>63</cp:revision>
  <cp:lastPrinted>2011-09-27T17:54:21Z</cp:lastPrinted>
  <dcterms:created xsi:type="dcterms:W3CDTF">2014-09-28T15:08:13Z</dcterms:created>
  <dcterms:modified xsi:type="dcterms:W3CDTF">2015-01-10T01:02:10Z</dcterms:modified>
</cp:coreProperties>
</file>