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26"/>
  </p:notesMasterIdLst>
  <p:handoutMasterIdLst>
    <p:handoutMasterId r:id="rId27"/>
  </p:handoutMasterIdLst>
  <p:sldIdLst>
    <p:sldId id="260" r:id="rId2"/>
    <p:sldId id="276" r:id="rId3"/>
    <p:sldId id="311" r:id="rId4"/>
    <p:sldId id="338" r:id="rId5"/>
    <p:sldId id="312" r:id="rId6"/>
    <p:sldId id="313" r:id="rId7"/>
    <p:sldId id="314" r:id="rId8"/>
    <p:sldId id="325" r:id="rId9"/>
    <p:sldId id="333" r:id="rId10"/>
    <p:sldId id="315" r:id="rId11"/>
    <p:sldId id="326" r:id="rId12"/>
    <p:sldId id="316" r:id="rId13"/>
    <p:sldId id="320" r:id="rId14"/>
    <p:sldId id="317" r:id="rId15"/>
    <p:sldId id="327" r:id="rId16"/>
    <p:sldId id="334" r:id="rId17"/>
    <p:sldId id="335" r:id="rId18"/>
    <p:sldId id="319" r:id="rId19"/>
    <p:sldId id="336" r:id="rId20"/>
    <p:sldId id="331" r:id="rId21"/>
    <p:sldId id="322" r:id="rId22"/>
    <p:sldId id="329" r:id="rId23"/>
    <p:sldId id="323" r:id="rId24"/>
    <p:sldId id="337" r:id="rId25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93">
          <p15:clr>
            <a:srgbClr val="A4A3A4"/>
          </p15:clr>
        </p15:guide>
        <p15:guide id="2" pos="26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6" autoAdjust="0"/>
    <p:restoredTop sz="85790" autoAdjust="0"/>
  </p:normalViewPr>
  <p:slideViewPr>
    <p:cSldViewPr showGuides="1">
      <p:cViewPr>
        <p:scale>
          <a:sx n="99" d="100"/>
          <a:sy n="99" d="100"/>
        </p:scale>
        <p:origin x="-498" y="-72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19"/>
    </p:cViewPr>
  </p:sorterViewPr>
  <p:notesViewPr>
    <p:cSldViewPr>
      <p:cViewPr varScale="1">
        <p:scale>
          <a:sx n="52" d="100"/>
          <a:sy n="52" d="100"/>
        </p:scale>
        <p:origin x="-2826" y="-108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4E0F0BE7-DE0C-431D-8103-D97C5044CF3D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17495AC8-CB7C-4FCD-A843-1A09D378A9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506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1/13/2015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90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40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95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282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 Association Task Force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114800" cy="2372916"/>
          </a:xfrm>
        </p:spPr>
        <p:txBody>
          <a:bodyPr/>
          <a:lstStyle/>
          <a:p>
            <a:pPr marL="231775" indent="-231775"/>
            <a:r>
              <a:rPr lang="en-US" sz="2200" b="1" dirty="0" smtClean="0">
                <a:latin typeface="Arial" charset="0"/>
              </a:rPr>
              <a:t>Marisa Orbea, </a:t>
            </a:r>
          </a:p>
          <a:p>
            <a:pPr marL="231775" indent="-231775"/>
            <a:r>
              <a:rPr lang="en-US" sz="2200" b="1" dirty="0" smtClean="0">
                <a:latin typeface="Arial" charset="0"/>
              </a:rPr>
              <a:t>Task Force Chair</a:t>
            </a:r>
          </a:p>
          <a:p>
            <a:endParaRPr lang="en-US" sz="1800" b="1" dirty="0" smtClean="0">
              <a:latin typeface="Arial" charset="0"/>
            </a:endParaRPr>
          </a:p>
          <a:p>
            <a:r>
              <a:rPr lang="en-US" sz="1800" b="1" dirty="0" smtClean="0">
                <a:latin typeface="Arial" charset="0"/>
              </a:rPr>
              <a:t>IESBA Meeting</a:t>
            </a:r>
          </a:p>
          <a:p>
            <a:r>
              <a:rPr lang="en-US" sz="1800" b="1" dirty="0" smtClean="0">
                <a:latin typeface="Arial" charset="0"/>
              </a:rPr>
              <a:t>January 12-14, 2015</a:t>
            </a:r>
          </a:p>
          <a:p>
            <a:r>
              <a:rPr lang="en-US" sz="1800" b="1" dirty="0" smtClean="0">
                <a:latin typeface="Arial" charset="0"/>
              </a:rPr>
              <a:t>London, England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 proposed no change to seven-year time-on period all KAPs on PIEs</a:t>
            </a:r>
          </a:p>
          <a:p>
            <a:r>
              <a:rPr lang="en-US" dirty="0" smtClean="0"/>
              <a:t>Most of those who commented supported no change:</a:t>
            </a:r>
          </a:p>
          <a:p>
            <a:pPr marL="685800" lvl="1"/>
            <a:r>
              <a:rPr lang="en-US" sz="2000" dirty="0"/>
              <a:t>Supported rationale in ED</a:t>
            </a:r>
          </a:p>
          <a:p>
            <a:pPr marL="685800" lvl="1"/>
            <a:r>
              <a:rPr lang="en-US" sz="2000" dirty="0"/>
              <a:t>No evidence of need for change</a:t>
            </a:r>
          </a:p>
          <a:p>
            <a:r>
              <a:rPr lang="en-US" dirty="0" smtClean="0"/>
              <a:t>Those who did not support suggested reduction to five years 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Time-On all </a:t>
            </a:r>
            <a:r>
              <a:rPr lang="en-US" dirty="0"/>
              <a:t>KAPs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781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429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3. Do IESBA members have any views on respondents’ comments and suggestions?</a:t>
            </a:r>
          </a:p>
          <a:p>
            <a:pPr marL="0" indent="0">
              <a:buNone/>
            </a:pPr>
            <a:r>
              <a:rPr lang="en-US" dirty="0" smtClean="0"/>
              <a:t>4. Do IESBA members continue to support the proposal that there be no change to the seven-year time-on period for KAPs with respect to the audit of a PIE?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Time-on all KAPs- Questions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</a:t>
            </a:r>
            <a:r>
              <a:rPr lang="en-US" dirty="0" smtClean="0"/>
              <a:t>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3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 proposed increase in cooling-off period from two to five years</a:t>
            </a:r>
            <a:endParaRPr lang="en-US" dirty="0"/>
          </a:p>
          <a:p>
            <a:r>
              <a:rPr lang="en-US" dirty="0" smtClean="0"/>
              <a:t>Many agree that two </a:t>
            </a:r>
            <a:r>
              <a:rPr lang="en-US" dirty="0"/>
              <a:t>y</a:t>
            </a:r>
            <a:r>
              <a:rPr lang="en-US" dirty="0" smtClean="0"/>
              <a:t>ears is too short </a:t>
            </a:r>
          </a:p>
          <a:p>
            <a:r>
              <a:rPr lang="en-US" dirty="0" smtClean="0"/>
              <a:t>Reasons for lack of support included</a:t>
            </a:r>
          </a:p>
          <a:p>
            <a:pPr lvl="1"/>
            <a:r>
              <a:rPr lang="en-US" sz="2000" dirty="0" smtClean="0"/>
              <a:t>Lack of empirical evidence</a:t>
            </a:r>
          </a:p>
          <a:p>
            <a:pPr lvl="1"/>
            <a:r>
              <a:rPr lang="en-US" sz="2000" dirty="0" smtClean="0"/>
              <a:t>Complexity in overlaying the provisions with local laws</a:t>
            </a:r>
          </a:p>
          <a:p>
            <a:pPr lvl="1"/>
            <a:r>
              <a:rPr lang="en-US" sz="2000" dirty="0" smtClean="0"/>
              <a:t>Adverse effect on SMPs and increase in costs </a:t>
            </a:r>
          </a:p>
          <a:p>
            <a:pPr lvl="1"/>
            <a:r>
              <a:rPr lang="en-US" sz="2000" dirty="0" smtClean="0"/>
              <a:t>Reduction in expertise, competition, de facto rotation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Cooling-Off </a:t>
            </a:r>
            <a:r>
              <a:rPr lang="en-US" dirty="0"/>
              <a:t>EP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1228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few respondents commented that no change needed</a:t>
            </a:r>
          </a:p>
          <a:p>
            <a:r>
              <a:rPr lang="en-US" dirty="0" smtClean="0"/>
              <a:t>Many agreed on an increase because two years is not enough</a:t>
            </a:r>
          </a:p>
          <a:p>
            <a:r>
              <a:rPr lang="en-US" dirty="0" smtClean="0"/>
              <a:t>Many respondents suggested an increase from two to three years</a:t>
            </a:r>
          </a:p>
          <a:p>
            <a:r>
              <a:rPr lang="en-US" dirty="0" smtClean="0"/>
              <a:t>Some respondents asked for a principles based approach</a:t>
            </a:r>
          </a:p>
          <a:p>
            <a:r>
              <a:rPr lang="en-US" dirty="0" smtClean="0"/>
              <a:t>A </a:t>
            </a:r>
            <a:r>
              <a:rPr lang="en-US" dirty="0"/>
              <a:t>respondent suggested that TCWG be involved in review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Respondents’ </a:t>
            </a:r>
            <a:r>
              <a:rPr lang="en-US" dirty="0"/>
              <a:t>A</a:t>
            </a:r>
            <a:r>
              <a:rPr lang="en-US" dirty="0" smtClean="0"/>
              <a:t>lternative </a:t>
            </a:r>
            <a:r>
              <a:rPr lang="en-US" dirty="0"/>
              <a:t>S</a:t>
            </a:r>
            <a:r>
              <a:rPr lang="en-US" dirty="0" smtClean="0"/>
              <a:t>uggestions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536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534400" cy="3352800"/>
          </a:xfrm>
        </p:spPr>
        <p:txBody>
          <a:bodyPr/>
          <a:lstStyle/>
          <a:p>
            <a:r>
              <a:rPr lang="en-US" sz="2200" dirty="0" smtClean="0"/>
              <a:t>EM asked respondents whether they agreed with cooling-off remaining at two years for other KAPs including EQCR</a:t>
            </a:r>
          </a:p>
          <a:p>
            <a:r>
              <a:rPr lang="en-US" sz="2200" dirty="0" smtClean="0"/>
              <a:t>Most respondents supported:</a:t>
            </a:r>
          </a:p>
          <a:p>
            <a:pPr lvl="1"/>
            <a:r>
              <a:rPr lang="en-US" dirty="0"/>
              <a:t>No evidence of need for </a:t>
            </a:r>
            <a:r>
              <a:rPr lang="en-US" dirty="0" smtClean="0"/>
              <a:t>change </a:t>
            </a:r>
          </a:p>
          <a:p>
            <a:pPr lvl="1"/>
            <a:r>
              <a:rPr lang="en-US" dirty="0" smtClean="0"/>
              <a:t>EQCR </a:t>
            </a:r>
            <a:r>
              <a:rPr lang="en-US" dirty="0"/>
              <a:t>doesn’t have same influence as EP</a:t>
            </a:r>
          </a:p>
          <a:p>
            <a:r>
              <a:rPr lang="en-US" sz="2200" dirty="0" smtClean="0"/>
              <a:t>Some respondents did not support:</a:t>
            </a:r>
          </a:p>
          <a:p>
            <a:pPr lvl="1"/>
            <a:r>
              <a:rPr lang="en-US" dirty="0" smtClean="0"/>
              <a:t>Five years is in the public interest</a:t>
            </a:r>
          </a:p>
          <a:p>
            <a:pPr lvl="1"/>
            <a:r>
              <a:rPr lang="en-US" dirty="0" smtClean="0"/>
              <a:t>Board should take into account EU changes – now three years in EU</a:t>
            </a:r>
          </a:p>
          <a:p>
            <a:pPr marL="400050"/>
            <a:r>
              <a:rPr lang="en-US" sz="2200" dirty="0" smtClean="0"/>
              <a:t>A few comments EQCR/EP to cool-off for same time period</a:t>
            </a:r>
          </a:p>
          <a:p>
            <a:pPr lvl="1"/>
            <a:endParaRPr lang="en-US" sz="2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Cooling-Off </a:t>
            </a:r>
            <a:r>
              <a:rPr lang="en-US" dirty="0"/>
              <a:t>O</a:t>
            </a:r>
            <a:r>
              <a:rPr lang="en-US" dirty="0" smtClean="0"/>
              <a:t>ther </a:t>
            </a:r>
            <a:r>
              <a:rPr lang="en-US" dirty="0"/>
              <a:t>KAPs i</a:t>
            </a:r>
            <a:r>
              <a:rPr lang="en-US" dirty="0" smtClean="0"/>
              <a:t>ncluding </a:t>
            </a:r>
            <a:r>
              <a:rPr lang="en-US" dirty="0"/>
              <a:t>EQCR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766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895350"/>
            <a:ext cx="8458200" cy="3657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5</a:t>
            </a:r>
            <a:r>
              <a:rPr lang="en-US" dirty="0" smtClean="0"/>
              <a:t>. Do IESBA members have any views on, and reactions to respondents comments and suggestions ?</a:t>
            </a:r>
          </a:p>
          <a:p>
            <a:pPr marL="0" indent="0">
              <a:buNone/>
            </a:pPr>
            <a:r>
              <a:rPr lang="en-US" dirty="0" smtClean="0"/>
              <a:t>6. </a:t>
            </a:r>
            <a:r>
              <a:rPr lang="en-US" dirty="0"/>
              <a:t>D</a:t>
            </a:r>
            <a:r>
              <a:rPr lang="en-US" dirty="0" smtClean="0"/>
              <a:t>o IESBA members still support the ED proposals that: </a:t>
            </a:r>
          </a:p>
          <a:p>
            <a:pPr marL="685800" lvl="1"/>
            <a:r>
              <a:rPr lang="en-US" sz="1900" dirty="0" smtClean="0"/>
              <a:t>EP on PIE audit to cool-off for five years after seven years service?</a:t>
            </a:r>
          </a:p>
          <a:p>
            <a:pPr marL="685800" lvl="1"/>
            <a:r>
              <a:rPr lang="en-US" sz="1900" dirty="0" smtClean="0"/>
              <a:t>Other KAPs and  EQCR continue to be required to cool-off for two years after seven years service</a:t>
            </a:r>
            <a:r>
              <a:rPr lang="en-US" sz="2000" dirty="0" smtClean="0"/>
              <a:t>?</a:t>
            </a:r>
          </a:p>
          <a:p>
            <a:pPr marL="0" lvl="0" indent="0">
              <a:buNone/>
            </a:pP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7. If not what alternatives would IESBA members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support?</a:t>
            </a:r>
          </a:p>
          <a:p>
            <a:pPr marL="0" lvl="0" indent="0">
              <a:buNone/>
            </a:pP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8. </a:t>
            </a:r>
            <a:r>
              <a:rPr lang="en-US" dirty="0" smtClean="0"/>
              <a:t>Other suggestions IESBA </a:t>
            </a:r>
            <a:r>
              <a:rPr lang="en-US" dirty="0"/>
              <a:t>members think </a:t>
            </a:r>
            <a:r>
              <a:rPr lang="en-US" dirty="0" smtClean="0"/>
              <a:t>Board </a:t>
            </a:r>
            <a:r>
              <a:rPr lang="en-US" dirty="0"/>
              <a:t>should adopt?</a:t>
            </a:r>
          </a:p>
          <a:p>
            <a:pPr marL="685800" lvl="1"/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</a:t>
            </a:r>
            <a:r>
              <a:rPr lang="en-US" dirty="0" smtClean="0"/>
              <a:t>Cooling-Off </a:t>
            </a:r>
            <a:r>
              <a:rPr lang="en-US" dirty="0"/>
              <a:t>P</a:t>
            </a:r>
            <a:r>
              <a:rPr lang="en-US" dirty="0" smtClean="0"/>
              <a:t>eriod - Questions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</a:t>
            </a:r>
            <a:r>
              <a:rPr lang="en-US" dirty="0" smtClean="0"/>
              <a:t>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617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257550"/>
          </a:xfrm>
        </p:spPr>
        <p:txBody>
          <a:bodyPr/>
          <a:lstStyle/>
          <a:p>
            <a:r>
              <a:rPr lang="en-US" sz="2200" dirty="0" smtClean="0"/>
              <a:t>ED proposed five-year cooling-off period for EP should apply to audit of all PIEs</a:t>
            </a:r>
          </a:p>
          <a:p>
            <a:r>
              <a:rPr lang="en-US" sz="2200" dirty="0" smtClean="0"/>
              <a:t>Three quarters of respondents supported application to all PIEs</a:t>
            </a:r>
          </a:p>
          <a:p>
            <a:pPr lvl="1"/>
            <a:r>
              <a:rPr lang="en-US" dirty="0"/>
              <a:t>PIEs are, by their nature, of public interest</a:t>
            </a:r>
          </a:p>
          <a:p>
            <a:pPr lvl="1"/>
            <a:r>
              <a:rPr lang="en-US" dirty="0"/>
              <a:t>No previous distinction between </a:t>
            </a:r>
            <a:r>
              <a:rPr lang="en-US" dirty="0" smtClean="0"/>
              <a:t>listed/PIE</a:t>
            </a:r>
          </a:p>
          <a:p>
            <a:r>
              <a:rPr lang="en-US" sz="2200" dirty="0" smtClean="0"/>
              <a:t>Those who did not support:</a:t>
            </a:r>
          </a:p>
          <a:p>
            <a:pPr lvl="1"/>
            <a:r>
              <a:rPr lang="en-US" dirty="0" smtClean="0"/>
              <a:t>Differing definition of PIEs across jurisdictions</a:t>
            </a:r>
          </a:p>
          <a:p>
            <a:pPr lvl="1"/>
            <a:r>
              <a:rPr lang="en-US" dirty="0" smtClean="0"/>
              <a:t>Only listed entities as they generally have more restrictive provisions</a:t>
            </a:r>
          </a:p>
          <a:p>
            <a:pPr lvl="1"/>
            <a:r>
              <a:rPr lang="en-US" dirty="0" smtClean="0"/>
              <a:t>Principles based approach should apply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Longer Cooling-Off for </a:t>
            </a:r>
            <a:r>
              <a:rPr lang="en-US" dirty="0"/>
              <a:t>a</a:t>
            </a:r>
            <a:r>
              <a:rPr lang="en-US" dirty="0" smtClean="0"/>
              <a:t>ll PIEs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188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9. Do IESBA members have views on respondents’ comments? </a:t>
            </a:r>
          </a:p>
          <a:p>
            <a:r>
              <a:rPr lang="en-US" dirty="0"/>
              <a:t>D</a:t>
            </a:r>
            <a:r>
              <a:rPr lang="en-US" dirty="0" smtClean="0"/>
              <a:t>o IESBA members continue to support ED proposal that no distinction be made in the application of the proposals between listed and unlisted PIEs?</a:t>
            </a:r>
          </a:p>
          <a:p>
            <a:r>
              <a:rPr lang="en-US" dirty="0" smtClean="0"/>
              <a:t>10. If not, do IESBA members support any views from  </a:t>
            </a:r>
            <a:r>
              <a:rPr lang="en-US" dirty="0"/>
              <a:t>ED respondents?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Longer Cooling-Off for  Listeds/all PIEs - Questions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655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ED proposed a KAP who served as EP at any time during seven-year period of service should be required to cool-off for five years.</a:t>
            </a:r>
          </a:p>
          <a:p>
            <a:r>
              <a:rPr lang="en-US" sz="2200" dirty="0" smtClean="0"/>
              <a:t>Two-thirds of respondents did not support:</a:t>
            </a:r>
          </a:p>
          <a:p>
            <a:pPr lvl="1"/>
            <a:r>
              <a:rPr lang="en-US" dirty="0" smtClean="0"/>
              <a:t>Too restrictive, inappropriate, inconsistent, unclear</a:t>
            </a:r>
          </a:p>
          <a:p>
            <a:pPr lvl="1"/>
            <a:r>
              <a:rPr lang="en-US" dirty="0" smtClean="0"/>
              <a:t>Adverse effect on SMPs</a:t>
            </a:r>
            <a:endParaRPr lang="en-US" dirty="0"/>
          </a:p>
          <a:p>
            <a:r>
              <a:rPr lang="en-US" sz="2200" dirty="0" smtClean="0"/>
              <a:t>Those who supported commented:</a:t>
            </a:r>
          </a:p>
          <a:p>
            <a:pPr lvl="1"/>
            <a:r>
              <a:rPr lang="en-US" dirty="0" smtClean="0"/>
              <a:t>Any other provisions would be too complicated</a:t>
            </a:r>
          </a:p>
          <a:p>
            <a:pPr lvl="1"/>
            <a:r>
              <a:rPr lang="en-US" dirty="0" smtClean="0"/>
              <a:t>Provide application guidance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 for only </a:t>
            </a:r>
            <a:r>
              <a:rPr lang="en-US" dirty="0" smtClean="0"/>
              <a:t>Part </a:t>
            </a:r>
            <a:r>
              <a:rPr lang="en-US" dirty="0"/>
              <a:t>of the </a:t>
            </a:r>
            <a:r>
              <a:rPr lang="en-US" dirty="0" smtClean="0"/>
              <a:t>7-year Time-On </a:t>
            </a:r>
            <a:r>
              <a:rPr lang="en-US" dirty="0"/>
              <a:t>P</a:t>
            </a:r>
            <a:r>
              <a:rPr lang="en-US" dirty="0" smtClean="0"/>
              <a:t>eriod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2915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Respondents’ alternative suggestions:</a:t>
            </a:r>
          </a:p>
          <a:p>
            <a:pPr lvl="1"/>
            <a:r>
              <a:rPr lang="en-US" sz="2000" dirty="0" smtClean="0"/>
              <a:t>More appropriate to use conceptual framework and allow discretion</a:t>
            </a:r>
          </a:p>
          <a:p>
            <a:pPr lvl="1"/>
            <a:r>
              <a:rPr lang="en-US" sz="2000" dirty="0" smtClean="0"/>
              <a:t>Approach should be more proportionate using a sliding scale</a:t>
            </a:r>
          </a:p>
          <a:p>
            <a:pPr lvl="1"/>
            <a:r>
              <a:rPr lang="en-US" sz="2000" dirty="0" smtClean="0"/>
              <a:t>Using a “trigger” point such as serving a majority of the time i.e. more than three years out of seven</a:t>
            </a:r>
          </a:p>
          <a:p>
            <a:pPr lvl="1"/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 for only </a:t>
            </a:r>
            <a:r>
              <a:rPr lang="en-US" dirty="0" smtClean="0"/>
              <a:t>Part </a:t>
            </a:r>
            <a:r>
              <a:rPr lang="en-US" dirty="0"/>
              <a:t>of the </a:t>
            </a:r>
            <a:r>
              <a:rPr lang="en-US" dirty="0" smtClean="0"/>
              <a:t>7-year Time-On </a:t>
            </a:r>
            <a:r>
              <a:rPr lang="en-US" dirty="0"/>
              <a:t>P</a:t>
            </a:r>
            <a:r>
              <a:rPr lang="en-US" dirty="0" smtClean="0"/>
              <a:t>eriod (2)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472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81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ED issued August 4, 2014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77 responses received by December 31, 2014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Looking at the responses in two parts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ignificant issues on which TF requires directional feedback in January 2015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/>
              <a:t>R</a:t>
            </a:r>
            <a:r>
              <a:rPr lang="en-US" sz="2000" dirty="0" smtClean="0"/>
              <a:t>emaining issues on which TF will seek feedback in April 2015</a:t>
            </a:r>
          </a:p>
          <a:p>
            <a:pPr lvl="1">
              <a:buFont typeface="Arial" panose="020B0604020202020204" pitchFamily="34" charset="0"/>
              <a:buChar char="‒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4290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Background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9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429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11. IESBA members are asked for views on respondents’ comments. </a:t>
            </a:r>
          </a:p>
          <a:p>
            <a:pPr marL="0" indent="0">
              <a:buNone/>
            </a:pPr>
            <a:r>
              <a:rPr lang="en-US" dirty="0" smtClean="0"/>
              <a:t>Do IESBA members still support ED proposal that a KAP who served as a EP at any time during the seven-year period of service be required to cool-off for a period of five years?</a:t>
            </a:r>
          </a:p>
          <a:p>
            <a:pPr marL="0" indent="0">
              <a:buNone/>
            </a:pPr>
            <a:r>
              <a:rPr lang="en-US" dirty="0" smtClean="0"/>
              <a:t>12. If not, do they support any views expressed by ED respondents?</a:t>
            </a:r>
            <a:endParaRPr lang="en-US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6820" y="466725"/>
            <a:ext cx="7543800" cy="400050"/>
          </a:xfrm>
        </p:spPr>
        <p:txBody>
          <a:bodyPr/>
          <a:lstStyle/>
          <a:p>
            <a:r>
              <a:rPr lang="en-US" dirty="0"/>
              <a:t>EP </a:t>
            </a:r>
            <a:r>
              <a:rPr lang="en-US" dirty="0" smtClean="0"/>
              <a:t>for </a:t>
            </a:r>
            <a:r>
              <a:rPr lang="en-US" dirty="0"/>
              <a:t>P</a:t>
            </a:r>
            <a:r>
              <a:rPr lang="en-US" dirty="0" smtClean="0"/>
              <a:t>art of </a:t>
            </a:r>
            <a:r>
              <a:rPr lang="en-US" dirty="0"/>
              <a:t>7</a:t>
            </a:r>
            <a:r>
              <a:rPr lang="en-US" dirty="0" smtClean="0"/>
              <a:t>-year Time-On </a:t>
            </a:r>
            <a:r>
              <a:rPr lang="en-US" dirty="0"/>
              <a:t>P</a:t>
            </a:r>
            <a:r>
              <a:rPr lang="en-US" dirty="0" smtClean="0"/>
              <a:t>eriod- Questions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</a:t>
            </a:r>
            <a:r>
              <a:rPr lang="en-US" dirty="0" smtClean="0"/>
              <a:t>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4161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257550"/>
          </a:xfrm>
        </p:spPr>
        <p:txBody>
          <a:bodyPr/>
          <a:lstStyle/>
          <a:p>
            <a:r>
              <a:rPr lang="en-US" dirty="0" smtClean="0"/>
              <a:t>Rotation requirements should apply to key partners involved in audits of major operating subsidiaries of a PIE, including where partner becomes EP for PIE or vice versa</a:t>
            </a:r>
          </a:p>
          <a:p>
            <a:r>
              <a:rPr lang="en-US" dirty="0" smtClean="0"/>
              <a:t>Clarification of meaning/calculation of time-on</a:t>
            </a:r>
          </a:p>
          <a:p>
            <a:r>
              <a:rPr lang="en-US" dirty="0" smtClean="0"/>
              <a:t>No distinction in rotation requirement for group audits</a:t>
            </a:r>
          </a:p>
          <a:p>
            <a:r>
              <a:rPr lang="en-US" dirty="0" smtClean="0"/>
              <a:t>EQCR rotation provisions allow self-review threat</a:t>
            </a:r>
          </a:p>
          <a:p>
            <a:r>
              <a:rPr lang="en-US" dirty="0" smtClean="0"/>
              <a:t>Look at non-partner involvement of staff “growing up” on the audit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Related </a:t>
            </a:r>
            <a:r>
              <a:rPr lang="en-US" dirty="0"/>
              <a:t>C</a:t>
            </a:r>
            <a:r>
              <a:rPr lang="en-US" dirty="0" smtClean="0"/>
              <a:t>omments – Rotation of KAPs on PIEs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714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429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13. Do IESBA members have any views on the other related comments from respondents?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</a:t>
            </a:r>
            <a:r>
              <a:rPr lang="en-US" dirty="0" smtClean="0"/>
              <a:t>Related </a:t>
            </a:r>
            <a:r>
              <a:rPr lang="en-US" dirty="0"/>
              <a:t>C</a:t>
            </a:r>
            <a:r>
              <a:rPr lang="en-US" dirty="0" smtClean="0"/>
              <a:t>omments - Question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</a:t>
            </a:r>
            <a:r>
              <a:rPr lang="en-US" dirty="0" smtClean="0"/>
              <a:t>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9313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Other Matters</a:t>
            </a:r>
          </a:p>
          <a:p>
            <a:pPr lvl="1"/>
            <a:r>
              <a:rPr lang="en-US" sz="2000" dirty="0" smtClean="0"/>
              <a:t>Suggestion from regulatory respondent that professional skepticism may warrant dedicated section in the Code and be included in future project on audit quality</a:t>
            </a:r>
          </a:p>
          <a:p>
            <a:pPr lvl="1"/>
            <a:r>
              <a:rPr lang="en-US" sz="2000" dirty="0" smtClean="0"/>
              <a:t>IESBA members are asked for views and whether the matter should be addressed in conjunction with IAASB</a:t>
            </a:r>
          </a:p>
          <a:p>
            <a:r>
              <a:rPr lang="en-US" dirty="0" smtClean="0"/>
              <a:t>Project Timetable</a:t>
            </a:r>
          </a:p>
          <a:p>
            <a:pPr lvl="1"/>
            <a:r>
              <a:rPr lang="en-US" sz="2000" dirty="0" smtClean="0"/>
              <a:t>Will depend on Board’s views on respondents’ responses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M</a:t>
            </a:r>
            <a:r>
              <a:rPr lang="en-US" dirty="0" smtClean="0"/>
              <a:t>atters/Project Timetable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</a:t>
            </a:r>
            <a:r>
              <a:rPr lang="en-US" dirty="0"/>
              <a:t>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47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385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333750"/>
          </a:xfrm>
        </p:spPr>
        <p:txBody>
          <a:bodyPr/>
          <a:lstStyle/>
          <a:p>
            <a:r>
              <a:rPr lang="en-US" dirty="0" smtClean="0"/>
              <a:t>General support</a:t>
            </a:r>
          </a:p>
          <a:p>
            <a:pPr lvl="1"/>
            <a:r>
              <a:rPr lang="en-US" sz="2000" dirty="0" smtClean="0"/>
              <a:t>General provisions (Qs 1-3) </a:t>
            </a:r>
          </a:p>
          <a:p>
            <a:pPr lvl="1"/>
            <a:r>
              <a:rPr lang="en-US" sz="2000" dirty="0" smtClean="0"/>
              <a:t>Time on period remaining at seven years (Q4)</a:t>
            </a:r>
          </a:p>
          <a:p>
            <a:pPr lvl="1"/>
            <a:r>
              <a:rPr lang="en-US" sz="2000" dirty="0" smtClean="0"/>
              <a:t>If cooling-off extended to five years, provisions to apply to all PIES (Q 6)</a:t>
            </a:r>
          </a:p>
          <a:p>
            <a:pPr lvl="1"/>
            <a:r>
              <a:rPr lang="en-US" sz="2000" dirty="0" smtClean="0"/>
              <a:t>Cooling-off for KAP and EQCR remaining at two years (Q7)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Responses (1)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87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333750"/>
          </a:xfrm>
        </p:spPr>
        <p:txBody>
          <a:bodyPr/>
          <a:lstStyle/>
          <a:p>
            <a:r>
              <a:rPr lang="en-US" dirty="0" smtClean="0"/>
              <a:t>General support</a:t>
            </a:r>
          </a:p>
          <a:p>
            <a:pPr lvl="1"/>
            <a:r>
              <a:rPr lang="en-US" sz="2000" dirty="0" smtClean="0"/>
              <a:t>Considering whether a KAP should serve for seven years 290.150C (Q9)</a:t>
            </a:r>
          </a:p>
          <a:p>
            <a:pPr lvl="1"/>
            <a:r>
              <a:rPr lang="en-US" sz="2000" dirty="0" smtClean="0"/>
              <a:t>Long Association of audit team members other than KAPs 290.150D (Q9)</a:t>
            </a:r>
          </a:p>
          <a:p>
            <a:pPr lvl="1"/>
            <a:r>
              <a:rPr lang="en-US" sz="2000" dirty="0" smtClean="0"/>
              <a:t>Concurrence with TCWG regarding 290.152 (Q12)</a:t>
            </a:r>
          </a:p>
          <a:p>
            <a:pPr lvl="1"/>
            <a:r>
              <a:rPr lang="en-US" sz="2000" dirty="0" smtClean="0"/>
              <a:t>Corresponding changes to Section 291 (Q13)</a:t>
            </a:r>
          </a:p>
          <a:p>
            <a:pPr lvl="1"/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Responses (2)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6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Mixed support</a:t>
            </a:r>
          </a:p>
          <a:p>
            <a:pPr lvl="1"/>
            <a:r>
              <a:rPr lang="en-US" sz="2000" dirty="0" smtClean="0"/>
              <a:t>Limited  consultation by EP with audit team when cooling-off (Q10)</a:t>
            </a:r>
          </a:p>
          <a:p>
            <a:pPr lvl="1"/>
            <a:r>
              <a:rPr lang="en-US" sz="2000" dirty="0" smtClean="0"/>
              <a:t>Additional restrictions on activities when cooling-off (Q11)</a:t>
            </a:r>
          </a:p>
          <a:p>
            <a:r>
              <a:rPr lang="en-US" dirty="0" smtClean="0"/>
              <a:t>General lack of support</a:t>
            </a:r>
          </a:p>
          <a:p>
            <a:pPr lvl="1"/>
            <a:r>
              <a:rPr lang="en-US" sz="2000" dirty="0" smtClean="0"/>
              <a:t>Extending the EP’s cooling-off period to </a:t>
            </a:r>
            <a:r>
              <a:rPr lang="en-US" sz="2000" dirty="0"/>
              <a:t>5</a:t>
            </a:r>
            <a:r>
              <a:rPr lang="en-US" sz="2000" dirty="0" smtClean="0"/>
              <a:t> years (Q5)</a:t>
            </a:r>
          </a:p>
          <a:p>
            <a:pPr lvl="1"/>
            <a:r>
              <a:rPr lang="en-US" sz="2000" dirty="0" smtClean="0"/>
              <a:t>EP cooling-off for five years if served time as EP during 7-year period as KAP (Q8)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Responses (3)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9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Impact on SMPs</a:t>
            </a:r>
          </a:p>
          <a:p>
            <a:r>
              <a:rPr lang="en-US" dirty="0" smtClean="0"/>
              <a:t>Impact on audit </a:t>
            </a:r>
            <a:r>
              <a:rPr lang="en-US" dirty="0"/>
              <a:t>q</a:t>
            </a:r>
            <a:r>
              <a:rPr lang="en-US" dirty="0" smtClean="0"/>
              <a:t>uality</a:t>
            </a:r>
          </a:p>
          <a:p>
            <a:r>
              <a:rPr lang="en-US" dirty="0" smtClean="0"/>
              <a:t>Lack of empirical </a:t>
            </a:r>
            <a:r>
              <a:rPr lang="en-US" dirty="0"/>
              <a:t>e</a:t>
            </a:r>
            <a:r>
              <a:rPr lang="en-US" dirty="0" smtClean="0"/>
              <a:t>vidence </a:t>
            </a:r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/>
              <a:t>c</a:t>
            </a:r>
            <a:r>
              <a:rPr lang="en-US" dirty="0" smtClean="0"/>
              <a:t>hange</a:t>
            </a:r>
          </a:p>
          <a:p>
            <a:r>
              <a:rPr lang="en-US" dirty="0" smtClean="0"/>
              <a:t>Interaction with local </a:t>
            </a:r>
            <a:r>
              <a:rPr lang="en-US" dirty="0"/>
              <a:t>r</a:t>
            </a:r>
            <a:r>
              <a:rPr lang="en-US" dirty="0" smtClean="0"/>
              <a:t>equirements</a:t>
            </a:r>
          </a:p>
          <a:p>
            <a:r>
              <a:rPr lang="en-US" dirty="0" smtClean="0"/>
              <a:t>Moving away from a principles-based approach</a:t>
            </a:r>
          </a:p>
          <a:p>
            <a:r>
              <a:rPr lang="en-US" dirty="0" smtClean="0"/>
              <a:t>Complexity of application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Themes (1)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73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for there to be confidence in the independence of auditors, including perceived independence</a:t>
            </a:r>
          </a:p>
          <a:p>
            <a:r>
              <a:rPr lang="en-US" dirty="0" smtClean="0"/>
              <a:t>Public Interest</a:t>
            </a:r>
          </a:p>
          <a:p>
            <a:pPr lvl="1"/>
            <a:r>
              <a:rPr lang="en-US" sz="2000" dirty="0" smtClean="0"/>
              <a:t>Board should act, and be seen to be acting in the public interest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Themes (2)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43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429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1. Do IESBA members have any views on general themes?</a:t>
            </a:r>
          </a:p>
          <a:p>
            <a:pPr marL="0" indent="0">
              <a:buNone/>
            </a:pPr>
            <a:r>
              <a:rPr lang="en-US" dirty="0" smtClean="0"/>
              <a:t>2. Do IESBA members have any views on: </a:t>
            </a:r>
          </a:p>
          <a:p>
            <a:pPr marL="685800" lvl="1"/>
            <a:r>
              <a:rPr lang="en-US" sz="2000" dirty="0" smtClean="0"/>
              <a:t>The interaction with local requirements, which may differ but be equally robust</a:t>
            </a:r>
          </a:p>
          <a:p>
            <a:pPr marL="685800" lvl="1"/>
            <a:r>
              <a:rPr lang="en-US" sz="2000" dirty="0"/>
              <a:t>W</a:t>
            </a:r>
            <a:r>
              <a:rPr lang="en-US" sz="2000" dirty="0" smtClean="0"/>
              <a:t>hether the Code can provide for local differences?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Themes - Questions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</a:t>
            </a:r>
            <a:r>
              <a:rPr lang="en-US" dirty="0" smtClean="0"/>
              <a:t>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204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28600" y="2343150"/>
            <a:ext cx="8458200" cy="7620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sz="2800" b="1" dirty="0" smtClean="0"/>
              <a:t>The Rotation of KAPs on the Audit of PIEs</a:t>
            </a:r>
          </a:p>
        </p:txBody>
      </p:sp>
    </p:spTree>
    <p:extLst>
      <p:ext uri="{BB962C8B-B14F-4D97-AF65-F5344CB8AC3E}">
        <p14:creationId xmlns:p14="http://schemas.microsoft.com/office/powerpoint/2010/main" val="887507003"/>
      </p:ext>
    </p:extLst>
  </p:cSld>
  <p:clrMapOvr>
    <a:masterClrMapping/>
  </p:clrMapOvr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4107</TotalTime>
  <Words>1242</Words>
  <Application>Microsoft Office PowerPoint</Application>
  <PresentationFormat>On-screen Show (16:9)</PresentationFormat>
  <Paragraphs>250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IFAC_Powerpoint_template_GREEN RIBBON_IESBA</vt:lpstr>
      <vt:lpstr>Long Association Task Force</vt:lpstr>
      <vt:lpstr>  Background </vt:lpstr>
      <vt:lpstr>Overview of Responses (1)</vt:lpstr>
      <vt:lpstr>Overview of Responses (2)</vt:lpstr>
      <vt:lpstr>Overview of Responses (3)</vt:lpstr>
      <vt:lpstr>General Themes (1)</vt:lpstr>
      <vt:lpstr>General Themes (2)</vt:lpstr>
      <vt:lpstr>General Themes - Questions</vt:lpstr>
      <vt:lpstr>PowerPoint Presentation</vt:lpstr>
      <vt:lpstr>Length of Time-On all KAPs</vt:lpstr>
      <vt:lpstr>Length of Time-on all KAPs- Questions</vt:lpstr>
      <vt:lpstr>Length of Cooling-Off EP</vt:lpstr>
      <vt:lpstr>Respondents’ Alternative Suggestions</vt:lpstr>
      <vt:lpstr>Length of Cooling-Off Other KAPs including EQCR</vt:lpstr>
      <vt:lpstr>Length of Cooling-Off Period - Questions</vt:lpstr>
      <vt:lpstr>Longer Cooling-Off for all PIEs</vt:lpstr>
      <vt:lpstr>Longer Cooling-Off for  Listeds/all PIEs - Questions</vt:lpstr>
      <vt:lpstr>EP for only Part of the 7-year Time-On Period</vt:lpstr>
      <vt:lpstr>EP for only Part of the 7-year Time-On Period (2)</vt:lpstr>
      <vt:lpstr>EP for Part of 7-year Time-On Period- Questions</vt:lpstr>
      <vt:lpstr>Other Related Comments – Rotation of KAPs on PIEs</vt:lpstr>
      <vt:lpstr>Other Related Comments - Question</vt:lpstr>
      <vt:lpstr>Other Matters/Project Timetable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Room Book</cp:lastModifiedBy>
  <cp:revision>356</cp:revision>
  <cp:lastPrinted>2014-07-02T20:51:51Z</cp:lastPrinted>
  <dcterms:created xsi:type="dcterms:W3CDTF">2012-06-13T13:25:15Z</dcterms:created>
  <dcterms:modified xsi:type="dcterms:W3CDTF">2015-01-13T07:33:39Z</dcterms:modified>
</cp:coreProperties>
</file>