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71" r:id="rId2"/>
    <p:sldId id="301" r:id="rId3"/>
    <p:sldId id="306" r:id="rId4"/>
    <p:sldId id="299" r:id="rId5"/>
    <p:sldId id="307" r:id="rId6"/>
    <p:sldId id="308" r:id="rId7"/>
    <p:sldId id="286" r:id="rId8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3714" autoAdjust="0"/>
  </p:normalViewPr>
  <p:slideViewPr>
    <p:cSldViewPr showGuides="1">
      <p:cViewPr varScale="1">
        <p:scale>
          <a:sx n="94" d="100"/>
          <a:sy n="94" d="100"/>
        </p:scale>
        <p:origin x="-774" y="-9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29BB5-FF9A-4CF4-9488-2EF5C2DB71AF}" type="datetimeFigureOut">
              <a:rPr lang="en-US" smtClean="0"/>
              <a:t>01/12/2015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FC4FC-16F5-401A-9B95-F4A7B703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5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01/12/2015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Structure of the Code</a:t>
            </a:r>
            <a:endParaRPr lang="en-US" sz="3200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London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January 12 – 14, 2015</a:t>
            </a:r>
          </a:p>
        </p:txBody>
      </p:sp>
    </p:spTree>
    <p:extLst>
      <p:ext uri="{BB962C8B-B14F-4D97-AF65-F5344CB8AC3E}">
        <p14:creationId xmlns:p14="http://schemas.microsoft.com/office/powerpoint/2010/main" val="185421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208966"/>
          </a:xfrm>
        </p:spPr>
        <p:txBody>
          <a:bodyPr/>
          <a:lstStyle/>
          <a:p>
            <a:r>
              <a:rPr lang="en-US" sz="2800" dirty="0" smtClean="0"/>
              <a:t>Research &amp; recommendations – improve usability</a:t>
            </a:r>
          </a:p>
          <a:p>
            <a:pPr lvl="1"/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Distinguishing requirements from guidance</a:t>
            </a:r>
          </a:p>
          <a:p>
            <a:pPr lvl="1"/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Clarifying language &amp; identifying responsibility</a:t>
            </a:r>
          </a:p>
          <a:p>
            <a:pPr lvl="1"/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Reorganization &amp; electronic features</a:t>
            </a:r>
          </a:p>
          <a:p>
            <a:r>
              <a:rPr lang="en-US" sz="2800" dirty="0" smtClean="0"/>
              <a:t>Widespread support; timely action encouraged</a:t>
            </a:r>
          </a:p>
          <a:p>
            <a:r>
              <a:rPr lang="en-US" sz="2800" dirty="0" smtClean="0"/>
              <a:t>Consultation Paper – responses due February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763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208966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Changes being considered include</a:t>
            </a:r>
          </a:p>
          <a:p>
            <a:r>
              <a:rPr lang="en-US" sz="2800" dirty="0" smtClean="0"/>
              <a:t>Segments that are more self-contained</a:t>
            </a:r>
          </a:p>
          <a:p>
            <a:r>
              <a:rPr lang="en-US" sz="2800" dirty="0" smtClean="0"/>
              <a:t>Explanations of the purpose of each segment</a:t>
            </a:r>
          </a:p>
          <a:p>
            <a:r>
              <a:rPr lang="en-US" sz="2800" dirty="0" smtClean="0"/>
              <a:t>Clarified requirements &amp; application guidance</a:t>
            </a:r>
          </a:p>
          <a:p>
            <a:pPr lvl="0"/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Higher profile for the conceptual </a:t>
            </a: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framework</a:t>
            </a:r>
          </a:p>
          <a:p>
            <a:r>
              <a:rPr lang="en-US" sz="2800" dirty="0" smtClean="0"/>
              <a:t>Improved navigability</a:t>
            </a:r>
          </a:p>
          <a:p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Restructured Code characteristics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31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208966"/>
          </a:xfrm>
        </p:spPr>
        <p:txBody>
          <a:bodyPr/>
          <a:lstStyle/>
          <a:p>
            <a:r>
              <a:rPr lang="en-US" sz="2800" dirty="0" smtClean="0"/>
              <a:t>Currently "Code of Ethics" … "Ethics Standards"</a:t>
            </a:r>
          </a:p>
          <a:p>
            <a:r>
              <a:rPr lang="en-US" sz="2800" dirty="0" smtClean="0"/>
              <a:t>Consider "International" in title – clarity &amp; brand</a:t>
            </a:r>
          </a:p>
          <a:p>
            <a:pPr lvl="0"/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Some </a:t>
            </a:r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suggested "Code" &amp; "Standards" in </a:t>
            </a: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title</a:t>
            </a:r>
          </a:p>
          <a:p>
            <a:pPr lvl="0"/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Independence has features of a code &amp; standards</a:t>
            </a:r>
          </a:p>
          <a:p>
            <a:pPr lvl="0"/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Other segments </a:t>
            </a:r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more characteristic of a code</a:t>
            </a:r>
          </a:p>
          <a:p>
            <a:pPr lvl="0"/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Independence </a:t>
            </a: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component </a:t>
            </a:r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title to be consistent </a:t>
            </a:r>
            <a:r>
              <a:rPr lang="en-US" sz="28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with principles-based conceptual </a:t>
            </a:r>
            <a:r>
              <a:rPr lang="en-US" sz="2800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framework</a:t>
            </a:r>
            <a:endParaRPr lang="en-US" sz="2800" dirty="0" smtClean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FFFF"/>
                </a:solidFill>
              </a:rPr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Rebranding the Code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9775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208966"/>
          </a:xfrm>
        </p:spPr>
        <p:txBody>
          <a:bodyPr/>
          <a:lstStyle/>
          <a:p>
            <a:r>
              <a:rPr lang="en-US" sz="2800" dirty="0" smtClean="0"/>
              <a:t>Alignment proposed as part of this project</a:t>
            </a:r>
          </a:p>
          <a:p>
            <a:pPr lvl="1"/>
            <a:r>
              <a:rPr lang="en-US" sz="2800" dirty="0" smtClean="0"/>
              <a:t>Assurance engagement (partial)</a:t>
            </a:r>
          </a:p>
          <a:p>
            <a:pPr lvl="1"/>
            <a:r>
              <a:rPr lang="en-US" sz="2800" dirty="0"/>
              <a:t>E</a:t>
            </a:r>
            <a:r>
              <a:rPr lang="en-US" sz="2800" dirty="0" smtClean="0"/>
              <a:t>ngagement </a:t>
            </a:r>
            <a:r>
              <a:rPr lang="en-US" sz="2800" dirty="0" smtClean="0"/>
              <a:t>quality control review (partial)</a:t>
            </a:r>
          </a:p>
          <a:p>
            <a:pPr lvl="1"/>
            <a:r>
              <a:rPr lang="en-US" sz="2800" dirty="0"/>
              <a:t>F</a:t>
            </a:r>
            <a:r>
              <a:rPr lang="en-US" sz="2800" dirty="0" smtClean="0"/>
              <a:t>inancial </a:t>
            </a:r>
            <a:r>
              <a:rPr lang="en-US" sz="2800" dirty="0" smtClean="0"/>
              <a:t>statements &amp; special-purpose F/S</a:t>
            </a:r>
          </a:p>
          <a:p>
            <a:pPr marL="338328"/>
            <a:r>
              <a:rPr lang="en-US" sz="2800" dirty="0" smtClean="0"/>
              <a:t>Alignment not proposed as part of this project</a:t>
            </a:r>
          </a:p>
          <a:p>
            <a:pPr marL="690372" lvl="1"/>
            <a:r>
              <a:rPr lang="en-US" sz="2800" dirty="0" smtClean="0"/>
              <a:t>Firm, independence, review engagement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FFFF"/>
                </a:solidFill>
              </a:rPr>
              <a:t>Structure of the </a:t>
            </a:r>
            <a:r>
              <a:rPr lang="en-US" dirty="0" smtClean="0">
                <a:solidFill>
                  <a:srgbClr val="FFFFFF"/>
                </a:solidFill>
              </a:rPr>
              <a:t>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Definitions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05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208966"/>
          </a:xfrm>
        </p:spPr>
        <p:txBody>
          <a:bodyPr/>
          <a:lstStyle/>
          <a:p>
            <a:r>
              <a:rPr lang="en-US" sz="2800" dirty="0"/>
              <a:t>R</a:t>
            </a:r>
            <a:r>
              <a:rPr lang="en-US" sz="2800" dirty="0" smtClean="0"/>
              <a:t>enumbering &amp; reordering</a:t>
            </a:r>
          </a:p>
          <a:p>
            <a:pPr lvl="1"/>
            <a:r>
              <a:rPr lang="en-US" sz="2800" dirty="0"/>
              <a:t>W</a:t>
            </a:r>
            <a:r>
              <a:rPr lang="en-US" sz="2800" dirty="0" smtClean="0"/>
              <a:t>orking on refinements that reduce repetition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rafting conventions (agenda item 3-B) - shared</a:t>
            </a:r>
          </a:p>
          <a:p>
            <a:r>
              <a:rPr lang="en-US" sz="2800" dirty="0" smtClean="0"/>
              <a:t>Editor – selection &amp; engagement in near future</a:t>
            </a:r>
          </a:p>
          <a:p>
            <a:r>
              <a:rPr lang="en-US" sz="2800" dirty="0"/>
              <a:t>E</a:t>
            </a:r>
            <a:r>
              <a:rPr lang="en-US" sz="2800" dirty="0" smtClean="0"/>
              <a:t>lectronic Code – preliminary version issued</a:t>
            </a:r>
          </a:p>
          <a:p>
            <a:pPr lvl="1"/>
            <a:r>
              <a:rPr lang="en-US" sz="2800" dirty="0"/>
              <a:t>I</a:t>
            </a:r>
            <a:r>
              <a:rPr lang="en-US" sz="2800" dirty="0" smtClean="0"/>
              <a:t>mproving navigability – organization, searching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FFFF"/>
                </a:solidFill>
              </a:rPr>
              <a:t>Structure of the Code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</a:t>
            </a:r>
            <a:r>
              <a:rPr lang="en-US" sz="3200" dirty="0" smtClean="0"/>
              <a:t>ther matters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192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0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1027</TotalTime>
  <Words>244</Words>
  <Application>Microsoft Office PowerPoint</Application>
  <PresentationFormat>On-screen Show (16:9)</PresentationFormat>
  <Paragraphs>47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IESBA_Powerpoint_template_GREEN RIBBON_WIDESCREEN</vt:lpstr>
      <vt:lpstr>Structure of the Code</vt:lpstr>
      <vt:lpstr>Background</vt:lpstr>
      <vt:lpstr>Restructured Code characteristics</vt:lpstr>
      <vt:lpstr>Rebranding the Code</vt:lpstr>
      <vt:lpstr>Definitions</vt:lpstr>
      <vt:lpstr>Other matters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Thomson, Don</cp:lastModifiedBy>
  <cp:revision>60</cp:revision>
  <cp:lastPrinted>2014-10-10T21:20:32Z</cp:lastPrinted>
  <dcterms:created xsi:type="dcterms:W3CDTF">2014-10-03T14:59:26Z</dcterms:created>
  <dcterms:modified xsi:type="dcterms:W3CDTF">2015-01-12T00:22:13Z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