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3"/>
  </p:notesMasterIdLst>
  <p:sldIdLst>
    <p:sldId id="287" r:id="rId2"/>
    <p:sldId id="297" r:id="rId3"/>
    <p:sldId id="307" r:id="rId4"/>
    <p:sldId id="268" r:id="rId5"/>
    <p:sldId id="308" r:id="rId6"/>
    <p:sldId id="309" r:id="rId7"/>
    <p:sldId id="310" r:id="rId8"/>
    <p:sldId id="295" r:id="rId9"/>
    <p:sldId id="299" r:id="rId10"/>
    <p:sldId id="294" r:id="rId11"/>
    <p:sldId id="293" r:id="rId12"/>
    <p:sldId id="289" r:id="rId13"/>
    <p:sldId id="298" r:id="rId14"/>
    <p:sldId id="301" r:id="rId15"/>
    <p:sldId id="300" r:id="rId16"/>
    <p:sldId id="303" r:id="rId17"/>
    <p:sldId id="306" r:id="rId18"/>
    <p:sldId id="304" r:id="rId19"/>
    <p:sldId id="311" r:id="rId20"/>
    <p:sldId id="305" r:id="rId21"/>
    <p:sldId id="288" r:id="rId22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D23"/>
    <a:srgbClr val="D56229"/>
    <a:srgbClr val="12A9D9"/>
    <a:srgbClr val="013C80"/>
    <a:srgbClr val="2D8EC2"/>
    <a:srgbClr val="1A276D"/>
    <a:srgbClr val="68B133"/>
    <a:srgbClr val="168136"/>
    <a:srgbClr val="D53D20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-480" y="-9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098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12/04/2015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89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sz="1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038600" cy="2296715"/>
          </a:xfrm>
        </p:spPr>
        <p:txBody>
          <a:bodyPr/>
          <a:lstStyle/>
          <a:p>
            <a:r>
              <a:rPr lang="en-US" sz="2000" dirty="0" err="1" smtClean="0">
                <a:latin typeface="Arial" charset="0"/>
              </a:rPr>
              <a:t>Wui</a:t>
            </a:r>
            <a:r>
              <a:rPr lang="en-US" sz="2000" dirty="0" smtClean="0">
                <a:latin typeface="Arial" charset="0"/>
              </a:rPr>
              <a:t> San Kwok</a:t>
            </a:r>
          </a:p>
          <a:p>
            <a:r>
              <a:rPr lang="en-US" sz="2000" dirty="0" smtClean="0">
                <a:latin typeface="Arial" charset="0"/>
              </a:rPr>
              <a:t>IESBA Board Member</a:t>
            </a:r>
          </a:p>
          <a:p>
            <a:endParaRPr lang="en-US" sz="1700" dirty="0" smtClean="0"/>
          </a:p>
          <a:p>
            <a:r>
              <a:rPr lang="en-US" sz="1700" dirty="0" smtClean="0"/>
              <a:t>IESBA Meeting</a:t>
            </a:r>
          </a:p>
          <a:p>
            <a:r>
              <a:rPr lang="en-US" sz="1700" dirty="0" smtClean="0"/>
              <a:t>New York</a:t>
            </a:r>
          </a:p>
          <a:p>
            <a:r>
              <a:rPr lang="en-US" sz="1700" dirty="0" smtClean="0"/>
              <a:t>April 13-15, 20</a:t>
            </a:r>
            <a:r>
              <a:rPr lang="en-US" sz="1800" dirty="0" smtClean="0"/>
              <a:t>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275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Where is Singapore </a:t>
            </a:r>
            <a:r>
              <a:rPr lang="en-GB" i="1" dirty="0" smtClean="0">
                <a:latin typeface="Arial" charset="0"/>
              </a:rPr>
              <a:t>vis-à-vis</a:t>
            </a:r>
            <a:r>
              <a:rPr lang="en-GB" dirty="0" smtClean="0">
                <a:latin typeface="Arial" charset="0"/>
              </a:rPr>
              <a:t> IESBA Code?</a:t>
            </a:r>
            <a:br>
              <a:rPr lang="en-GB" dirty="0" smtClean="0">
                <a:latin typeface="Arial" charset="0"/>
              </a:rPr>
            </a:br>
            <a:r>
              <a:rPr lang="en-GB" dirty="0" smtClean="0">
                <a:latin typeface="Arial" charset="0"/>
              </a:rPr>
              <a:t>-  New Code closer alignment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6111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1 July 2015 – IESBA Code (2014</a:t>
            </a:r>
            <a:r>
              <a:rPr lang="en-US" dirty="0" smtClean="0"/>
              <a:t>) 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Modifications</a:t>
            </a:r>
            <a:r>
              <a:rPr lang="en-US" dirty="0"/>
              <a:t>, </a:t>
            </a:r>
            <a:r>
              <a:rPr lang="en-US" dirty="0" smtClean="0"/>
              <a:t>but has become lesser </a:t>
            </a: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Reversals - certain </a:t>
            </a:r>
            <a:r>
              <a:rPr lang="en-US" dirty="0" smtClean="0"/>
              <a:t>bans for </a:t>
            </a:r>
            <a:r>
              <a:rPr lang="en-US" u="sng" dirty="0" smtClean="0"/>
              <a:t>listed entities</a:t>
            </a:r>
            <a:r>
              <a:rPr lang="en-US" dirty="0" smtClean="0"/>
              <a:t> </a:t>
            </a:r>
            <a:r>
              <a:rPr lang="en-US" dirty="0" smtClean="0"/>
              <a:t>removed</a:t>
            </a:r>
            <a:r>
              <a:rPr lang="en-US" dirty="0" smtClean="0"/>
              <a:t>. </a:t>
            </a:r>
            <a:r>
              <a:rPr lang="en-US" dirty="0" err="1" smtClean="0"/>
              <a:t>Eg</a:t>
            </a:r>
            <a:r>
              <a:rPr lang="en-US" dirty="0" smtClean="0"/>
              <a:t>:</a:t>
            </a: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Internal audit</a:t>
            </a:r>
          </a:p>
          <a:p>
            <a:pPr lvl="1">
              <a:spcBef>
                <a:spcPts val="0"/>
              </a:spcBef>
            </a:pPr>
            <a:r>
              <a:rPr lang="en-GB" sz="2400" dirty="0" smtClean="0"/>
              <a:t>Contingent </a:t>
            </a:r>
            <a:r>
              <a:rPr lang="en-GB" sz="2400" dirty="0" smtClean="0"/>
              <a:t>fees</a:t>
            </a: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New Code more closely mirrors IESBA </a:t>
            </a:r>
            <a:r>
              <a:rPr lang="en-US" dirty="0" smtClean="0">
                <a:latin typeface="Arial" charset="0"/>
              </a:rPr>
              <a:t>Code now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0" y="1123950"/>
            <a:ext cx="3142800" cy="314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613" y="1581150"/>
            <a:ext cx="5923987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Rotation -  </a:t>
            </a:r>
            <a:r>
              <a:rPr lang="en-US" dirty="0" smtClean="0">
                <a:latin typeface="Arial" charset="0"/>
              </a:rPr>
              <a:t>consistent </a:t>
            </a:r>
            <a:r>
              <a:rPr lang="en-US" dirty="0" smtClean="0">
                <a:latin typeface="Arial" charset="0"/>
              </a:rPr>
              <a:t>with IESBA but modifications by other authorities 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78736"/>
              </p:ext>
            </p:extLst>
          </p:nvPr>
        </p:nvGraphicFramePr>
        <p:xfrm>
          <a:off x="228600" y="1398270"/>
          <a:ext cx="6858000" cy="2926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00400"/>
                <a:gridCol w="36576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Types of entities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Rotation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Listed entities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Partner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– 5 x 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Three “local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” banks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Firm – 5 </a:t>
                      </a:r>
                      <a:r>
                        <a:rPr lang="en-GB" sz="2400" dirty="0" err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yrs</a:t>
                      </a: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Temporarily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suspended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Government bodies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(</a:t>
                      </a:r>
                      <a:r>
                        <a:rPr lang="en-GB" sz="2400" dirty="0" err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eg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. Statutory Boards)</a:t>
                      </a: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Firm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– 5 </a:t>
                      </a:r>
                      <a:r>
                        <a:rPr lang="en-GB" sz="2400" dirty="0" err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yrs</a:t>
                      </a: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467600" y="3036153"/>
            <a:ext cx="167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1">
              <a:spcBef>
                <a:spcPts val="0"/>
              </a:spcBef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Limited application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ight Brace 2"/>
          <p:cNvSpPr/>
          <p:nvPr/>
        </p:nvSpPr>
        <p:spPr bwMode="auto">
          <a:xfrm>
            <a:off x="7162800" y="2724150"/>
            <a:ext cx="381000" cy="1600200"/>
          </a:xfrm>
          <a:prstGeom prst="rightBrace">
            <a:avLst>
              <a:gd name="adj1" fmla="val 68855"/>
              <a:gd name="adj2" fmla="val 50000"/>
            </a:avLst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88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Public Interest Entity (PIE)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-  Additional prescriptions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Effective 1 July 2015: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Entities in process of listing</a:t>
            </a:r>
          </a:p>
          <a:p>
            <a:pPr lvl="1">
              <a:spcBef>
                <a:spcPts val="0"/>
              </a:spcBef>
            </a:pP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Financial institutions (</a:t>
            </a:r>
            <a:r>
              <a:rPr lang="en-US" sz="2400" dirty="0" err="1" smtClean="0"/>
              <a:t>eg</a:t>
            </a:r>
            <a:r>
              <a:rPr lang="en-US" sz="2400" dirty="0" smtClean="0"/>
              <a:t>. banks, insurers, broker-dealers, asset managers, trustees,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pPr lvl="1">
              <a:spcBef>
                <a:spcPts val="0"/>
              </a:spcBef>
            </a:pP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Large charities </a:t>
            </a:r>
          </a:p>
          <a:p>
            <a:pPr>
              <a:spcBef>
                <a:spcPts val="3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9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228600" y="1581150"/>
            <a:ext cx="6629400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Non-audit Services Fees (for PIE)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-  Communications with TCWG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 marL="0" indent="0">
              <a:spcBef>
                <a:spcPts val="300"/>
              </a:spcBef>
              <a:buNone/>
            </a:pPr>
            <a:endParaRPr lang="en-US" dirty="0" smtClean="0"/>
          </a:p>
          <a:p>
            <a:pPr marL="0" indent="0">
              <a:spcBef>
                <a:spcPts val="300"/>
              </a:spcBef>
              <a:buNone/>
            </a:pPr>
            <a:r>
              <a:rPr lang="en-US" dirty="0" smtClean="0"/>
              <a:t>Annual non-audit services fees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dirty="0" smtClean="0"/>
              <a:t>	Annual audit fees</a:t>
            </a:r>
          </a:p>
          <a:p>
            <a:pPr marL="0" indent="0">
              <a:spcBef>
                <a:spcPts val="300"/>
              </a:spcBef>
              <a:buNone/>
            </a:pPr>
            <a:endParaRPr lang="en-GB" dirty="0"/>
          </a:p>
          <a:p>
            <a:pPr>
              <a:spcBef>
                <a:spcPts val="300"/>
              </a:spcBef>
            </a:pPr>
            <a:r>
              <a:rPr lang="en-GB" dirty="0" smtClean="0"/>
              <a:t>Disclose to TCWG</a:t>
            </a:r>
          </a:p>
          <a:p>
            <a:pPr>
              <a:spcBef>
                <a:spcPts val="300"/>
              </a:spcBef>
            </a:pPr>
            <a:endParaRPr lang="en-GB" dirty="0" smtClean="0"/>
          </a:p>
          <a:p>
            <a:pPr>
              <a:spcBef>
                <a:spcPts val="300"/>
              </a:spcBef>
            </a:pPr>
            <a:r>
              <a:rPr lang="en-GB" dirty="0" smtClean="0"/>
              <a:t>Discuss safeguards</a:t>
            </a:r>
            <a:endParaRPr lang="en-US" dirty="0" smtClean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 smtClean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457200" y="2114550"/>
            <a:ext cx="4191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>
          <a:xfrm>
            <a:off x="5104564" y="1809750"/>
            <a:ext cx="381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≥</a:t>
            </a:r>
            <a:endParaRPr lang="en-US" sz="2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90364" y="1809750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50%</a:t>
            </a:r>
            <a:endParaRPr lang="en-US" sz="2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3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Communication – successor </a:t>
            </a:r>
            <a:r>
              <a:rPr lang="en-US" dirty="0" smtClean="0">
                <a:latin typeface="Arial" charset="0"/>
              </a:rPr>
              <a:t>&amp; </a:t>
            </a:r>
            <a:r>
              <a:rPr lang="en-US" dirty="0" smtClean="0">
                <a:latin typeface="Arial" charset="0"/>
              </a:rPr>
              <a:t>existing auditors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 smtClean="0"/>
              <a:t>Requirement in every case. </a:t>
            </a:r>
          </a:p>
          <a:p>
            <a:pPr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Ask </a:t>
            </a:r>
            <a:r>
              <a:rPr lang="en-US" dirty="0" smtClean="0"/>
              <a:t>if there are </a:t>
            </a:r>
            <a:r>
              <a:rPr lang="en-US" dirty="0" smtClean="0"/>
              <a:t>reasons </a:t>
            </a:r>
            <a:r>
              <a:rPr lang="en-US" dirty="0"/>
              <a:t>for </a:t>
            </a:r>
            <a:r>
              <a:rPr lang="en-US" dirty="0" smtClean="0"/>
              <a:t>change </a:t>
            </a:r>
            <a:r>
              <a:rPr lang="en-US" dirty="0" smtClean="0"/>
              <a:t>new </a:t>
            </a:r>
            <a:r>
              <a:rPr lang="en-US" dirty="0" smtClean="0"/>
              <a:t>auditor should be aware of.</a:t>
            </a:r>
          </a:p>
          <a:p>
            <a:pPr>
              <a:spcBef>
                <a:spcPts val="300"/>
              </a:spcBef>
            </a:pPr>
            <a:endParaRPr lang="en-GB" dirty="0"/>
          </a:p>
          <a:p>
            <a:pPr>
              <a:spcBef>
                <a:spcPts val="300"/>
              </a:spcBef>
            </a:pPr>
            <a:r>
              <a:rPr lang="en-GB" dirty="0" smtClean="0"/>
              <a:t>Existing auditors </a:t>
            </a:r>
            <a:r>
              <a:rPr lang="en-GB" dirty="0" smtClean="0"/>
              <a:t>need to </a:t>
            </a:r>
            <a:r>
              <a:rPr lang="en-GB" dirty="0" smtClean="0"/>
              <a:t>reply.</a:t>
            </a:r>
            <a:endParaRPr lang="en-US" dirty="0" smtClean="0"/>
          </a:p>
          <a:p>
            <a:pPr>
              <a:spcBef>
                <a:spcPts val="300"/>
              </a:spcBef>
            </a:pPr>
            <a:endParaRPr lang="en-GB" dirty="0">
              <a:latin typeface="Arial" charset="0"/>
            </a:endParaRPr>
          </a:p>
          <a:p>
            <a:pPr>
              <a:spcBef>
                <a:spcPts val="300"/>
              </a:spcBef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3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smtClean="0">
                <a:latin typeface="Arial" charset="0"/>
              </a:rPr>
              <a:t>Learnings?  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 smtClean="0"/>
              <a:t>IESBA Code </a:t>
            </a:r>
            <a:r>
              <a:rPr lang="en-US" dirty="0" smtClean="0"/>
              <a:t>– currently viewed as proportionate international benchmark</a:t>
            </a:r>
            <a:endParaRPr lang="en-US" dirty="0" smtClean="0"/>
          </a:p>
          <a:p>
            <a:pPr>
              <a:spcBef>
                <a:spcPts val="300"/>
              </a:spcBef>
            </a:pPr>
            <a:endParaRPr lang="en-GB" dirty="0"/>
          </a:p>
          <a:p>
            <a:pPr>
              <a:spcBef>
                <a:spcPts val="300"/>
              </a:spcBef>
            </a:pPr>
            <a:r>
              <a:rPr lang="en-GB" dirty="0" smtClean="0"/>
              <a:t>Limited modifications needed due to </a:t>
            </a:r>
            <a:r>
              <a:rPr lang="en-GB" dirty="0" smtClean="0"/>
              <a:t>Singapore </a:t>
            </a:r>
            <a:r>
              <a:rPr lang="en-GB" dirty="0" smtClean="0"/>
              <a:t>situations</a:t>
            </a:r>
          </a:p>
          <a:p>
            <a:pPr>
              <a:spcBef>
                <a:spcPts val="300"/>
              </a:spcBef>
            </a:pPr>
            <a:endParaRPr lang="en-GB" dirty="0"/>
          </a:p>
          <a:p>
            <a:pPr>
              <a:spcBef>
                <a:spcPts val="300"/>
              </a:spcBef>
            </a:pPr>
            <a:r>
              <a:rPr lang="en-GB" dirty="0" smtClean="0"/>
              <a:t>Felt some areas not addressed sufficiently – limited </a:t>
            </a:r>
            <a:r>
              <a:rPr lang="en-GB" dirty="0" smtClean="0"/>
              <a:t>though </a:t>
            </a:r>
            <a:endParaRPr lang="en-US" dirty="0" smtClean="0"/>
          </a:p>
          <a:p>
            <a:pPr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endParaRPr lang="en-GB" dirty="0">
              <a:latin typeface="Arial" charset="0"/>
            </a:endParaRPr>
          </a:p>
          <a:p>
            <a:pPr>
              <a:spcBef>
                <a:spcPts val="300"/>
              </a:spcBef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6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Learnings?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708525"/>
              </p:ext>
            </p:extLst>
          </p:nvPr>
        </p:nvGraphicFramePr>
        <p:xfrm>
          <a:off x="381000" y="1306830"/>
          <a:ext cx="7924800" cy="3108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56000"/>
                <a:gridCol w="43688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Areas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Observation</a:t>
                      </a:r>
                      <a:r>
                        <a:rPr lang="en-GB" sz="2400" b="0" baseline="0" dirty="0" smtClean="0"/>
                        <a:t>s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Rotation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Unique </a:t>
                      </a: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Singapore reasons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Non-audit Fees</a:t>
                      </a: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In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sufficiently addressed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PIE</a:t>
                      </a: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Insufficiently addressed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AML/CTF</a:t>
                      </a: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In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sufficiently addressed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Successor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-existing auditor communication</a:t>
                      </a:r>
                      <a:endParaRPr lang="en-GB" sz="2400" b="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NOCLAR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will </a:t>
                      </a:r>
                      <a:r>
                        <a:rPr lang="en-GB" sz="2400" b="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address</a:t>
                      </a:r>
                      <a:endParaRPr lang="en-US" sz="2400" b="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Learnings?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3731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Part response to concerns on firm’s strategy and debate on audit-only firm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Accountants Act – control &amp; </a:t>
            </a:r>
            <a:r>
              <a:rPr lang="en-US" dirty="0"/>
              <a:t>management </a:t>
            </a:r>
            <a:r>
              <a:rPr lang="en-US" dirty="0" smtClean="0"/>
              <a:t>of public accountancy services by: 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“Public accountants” 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Ordinarily </a:t>
            </a:r>
            <a:r>
              <a:rPr lang="en-US" sz="2400" dirty="0"/>
              <a:t>resident in </a:t>
            </a:r>
            <a:r>
              <a:rPr lang="en-US" sz="2400" dirty="0" smtClean="0"/>
              <a:t>Singapore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804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Standards </a:t>
            </a:r>
            <a:r>
              <a:rPr lang="en-GB" dirty="0">
                <a:latin typeface="Arial" charset="0"/>
              </a:rPr>
              <a:t>setting approach</a:t>
            </a:r>
            <a:br>
              <a:rPr lang="en-GB" dirty="0">
                <a:latin typeface="Arial" charset="0"/>
              </a:rPr>
            </a:br>
            <a:r>
              <a:rPr lang="en-GB" dirty="0" smtClean="0">
                <a:latin typeface="Arial" charset="0"/>
              </a:rPr>
              <a:t>-  </a:t>
            </a:r>
            <a:r>
              <a:rPr lang="en-GB" dirty="0" smtClean="0">
                <a:latin typeface="Arial" charset="0"/>
              </a:rPr>
              <a:t>Singaporean </a:t>
            </a:r>
            <a:r>
              <a:rPr lang="en-GB" dirty="0" smtClean="0">
                <a:latin typeface="Arial" charset="0"/>
              </a:rPr>
              <a:t>way forward?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Move towards codification </a:t>
            </a:r>
            <a:r>
              <a:rPr lang="en-GB" dirty="0" smtClean="0"/>
              <a:t>under Singapore ethics code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Better </a:t>
            </a:r>
            <a:r>
              <a:rPr lang="en-US" dirty="0" smtClean="0"/>
              <a:t>collaboration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M</a:t>
            </a:r>
            <a:r>
              <a:rPr lang="en-US" sz="2400" dirty="0" smtClean="0"/>
              <a:t>ember </a:t>
            </a:r>
            <a:r>
              <a:rPr lang="en-US" sz="2400" dirty="0" smtClean="0"/>
              <a:t>body to play enhanced role?</a:t>
            </a: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GB" sz="2400" dirty="0" smtClean="0"/>
              <a:t>Practitioner representation on board of audit regulator</a:t>
            </a:r>
            <a:endParaRPr lang="en-US" sz="2400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Re-</a:t>
            </a:r>
            <a:r>
              <a:rPr lang="en-US" dirty="0" err="1" smtClean="0"/>
              <a:t>constititution</a:t>
            </a:r>
            <a:r>
              <a:rPr lang="en-US" dirty="0" smtClean="0"/>
              <a:t> of member body Ethics Committee</a:t>
            </a:r>
          </a:p>
          <a:p>
            <a:pPr lvl="1">
              <a:spcBef>
                <a:spcPts val="0"/>
              </a:spcBef>
            </a:pPr>
            <a:r>
              <a:rPr lang="en-GB" sz="2400" dirty="0" smtClean="0"/>
              <a:t>AML/CTF</a:t>
            </a:r>
            <a:endParaRPr lang="en-GB" sz="2400" dirty="0" smtClean="0"/>
          </a:p>
          <a:p>
            <a:pPr lvl="1">
              <a:spcBef>
                <a:spcPts val="0"/>
              </a:spcBef>
            </a:pPr>
            <a:r>
              <a:rPr lang="en-GB" sz="2400" dirty="0" smtClean="0"/>
              <a:t>Corporate </a:t>
            </a:r>
            <a:r>
              <a:rPr lang="en-GB" sz="2400" dirty="0" smtClean="0"/>
              <a:t>Governance?</a:t>
            </a: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Agenda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W</a:t>
            </a:r>
            <a:r>
              <a:rPr lang="en-GB" sz="2400" dirty="0" smtClean="0"/>
              <a:t>ho </a:t>
            </a:r>
            <a:r>
              <a:rPr lang="en-GB" sz="2400" dirty="0" smtClean="0"/>
              <a:t>issues ethical-related standards? </a:t>
            </a:r>
          </a:p>
          <a:p>
            <a:pPr>
              <a:spcBef>
                <a:spcPts val="0"/>
              </a:spcBef>
            </a:pPr>
            <a:endParaRPr lang="en-GB" dirty="0" smtClean="0"/>
          </a:p>
          <a:p>
            <a:pPr>
              <a:spcBef>
                <a:spcPts val="0"/>
              </a:spcBef>
            </a:pPr>
            <a:r>
              <a:rPr lang="en-GB" dirty="0" smtClean="0"/>
              <a:t>Standards setting </a:t>
            </a:r>
            <a:r>
              <a:rPr lang="en-GB" dirty="0" smtClean="0"/>
              <a:t>approach</a:t>
            </a:r>
            <a:endParaRPr lang="en-GB" dirty="0"/>
          </a:p>
          <a:p>
            <a:pPr>
              <a:spcBef>
                <a:spcPts val="0"/>
              </a:spcBef>
            </a:pPr>
            <a:endParaRPr lang="en-GB" sz="2400" dirty="0"/>
          </a:p>
          <a:p>
            <a:pPr>
              <a:spcBef>
                <a:spcPts val="0"/>
              </a:spcBef>
            </a:pPr>
            <a:r>
              <a:rPr lang="en-GB" sz="2400" dirty="0" smtClean="0"/>
              <a:t>Key differences - IESBA Code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sz="2400" dirty="0" smtClean="0"/>
              <a:t>Learnings?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sz="2400" dirty="0" smtClean="0"/>
              <a:t>Looking forward – possible Singaporean approach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160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GB" dirty="0" smtClean="0">
                <a:latin typeface="Arial" charset="0"/>
              </a:rPr>
              <a:t>Reconstitution of member body Ethics Committee 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69046"/>
              </p:ext>
            </p:extLst>
          </p:nvPr>
        </p:nvGraphicFramePr>
        <p:xfrm>
          <a:off x="381000" y="1428750"/>
          <a:ext cx="6858000" cy="237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76600"/>
                <a:gridCol w="35814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Members 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Special Observers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Practitioners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SMP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Investor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Legal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Audit regulator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Custodian “Chartered Accountants”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Context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37310"/>
            <a:ext cx="8458200" cy="306324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Focus on Part B, financial statements audit </a:t>
            </a:r>
          </a:p>
          <a:p>
            <a:pPr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 smtClean="0"/>
              <a:t>Parts A &amp; C – the same from 1 July 15</a:t>
            </a:r>
            <a:endParaRPr lang="en-GB" dirty="0" smtClean="0"/>
          </a:p>
          <a:p>
            <a:pPr>
              <a:spcBef>
                <a:spcPts val="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192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Who </a:t>
            </a:r>
            <a:r>
              <a:rPr lang="en-US" dirty="0" smtClean="0">
                <a:latin typeface="Arial" charset="0"/>
              </a:rPr>
              <a:t>issues ethical-related standards (audits)?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632928"/>
              </p:ext>
            </p:extLst>
          </p:nvPr>
        </p:nvGraphicFramePr>
        <p:xfrm>
          <a:off x="1981200" y="1428750"/>
          <a:ext cx="7010400" cy="2926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800"/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Authorities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Member Body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Audit regulator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Exchange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Financial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services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authority</a:t>
                      </a: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44139"/>
            <a:ext cx="1828800" cy="399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760213"/>
            <a:ext cx="1371600" cy="46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62150"/>
            <a:ext cx="1069571" cy="44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02654"/>
            <a:ext cx="1676400" cy="54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 bwMode="auto">
          <a:xfrm>
            <a:off x="114300" y="1809750"/>
            <a:ext cx="1409700" cy="8239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952648"/>
            <a:ext cx="1097871" cy="582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Extent of impact on profession depends on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types of audit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409220"/>
              </p:ext>
            </p:extLst>
          </p:nvPr>
        </p:nvGraphicFramePr>
        <p:xfrm>
          <a:off x="381000" y="1428750"/>
          <a:ext cx="8382000" cy="2926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800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Authorities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  Applicability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Audit regulator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 All audits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Exchange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 Listed entities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Financial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services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authority</a:t>
                      </a: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 Financial institutions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60213"/>
            <a:ext cx="1371600" cy="46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2150"/>
            <a:ext cx="1069571" cy="44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02654"/>
            <a:ext cx="1676400" cy="54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0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Primary authority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Standards </a:t>
            </a:r>
            <a:r>
              <a:rPr lang="en-US" dirty="0">
                <a:latin typeface="Arial" charset="0"/>
              </a:rPr>
              <a:t>direct impact </a:t>
            </a:r>
            <a:r>
              <a:rPr lang="en-US" dirty="0" smtClean="0">
                <a:latin typeface="Arial" charset="0"/>
              </a:rPr>
              <a:t>profession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207178"/>
              </p:ext>
            </p:extLst>
          </p:nvPr>
        </p:nvGraphicFramePr>
        <p:xfrm>
          <a:off x="381000" y="1428750"/>
          <a:ext cx="8382000" cy="274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800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Authorities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Notes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Audit regulator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IFIAR member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Issues</a:t>
                      </a:r>
                      <a:r>
                        <a:rPr lang="en-US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ethics code, including AML/CTF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Regulatory requirements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2150"/>
            <a:ext cx="1069571" cy="44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89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Secondary authorities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Standards indirect </a:t>
            </a:r>
            <a:r>
              <a:rPr lang="en-US" dirty="0" smtClean="0">
                <a:latin typeface="Arial" charset="0"/>
              </a:rPr>
              <a:t>&amp; limited </a:t>
            </a:r>
            <a:r>
              <a:rPr lang="en-US" smtClean="0">
                <a:latin typeface="Arial" charset="0"/>
              </a:rPr>
              <a:t>impact profession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279203"/>
              </p:ext>
            </p:extLst>
          </p:nvPr>
        </p:nvGraphicFramePr>
        <p:xfrm>
          <a:off x="381000" y="1428750"/>
          <a:ext cx="8382000" cy="274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800"/>
                <a:gridCol w="388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Authorities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Notes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Exchange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Financial services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				authority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Pronouncements affect profession though audit entities.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US" sz="2400" dirty="0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err="1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Eg</a:t>
                      </a:r>
                      <a:r>
                        <a:rPr lang="en-US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. Rotation, Guides to Audit Committees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2150"/>
            <a:ext cx="1371600" cy="46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88254"/>
            <a:ext cx="1676400" cy="54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85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Approach to standards setting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-  IESBA Code </a:t>
            </a:r>
            <a:r>
              <a:rPr lang="en-US" i="1" dirty="0" smtClean="0">
                <a:latin typeface="Arial" charset="0"/>
              </a:rPr>
              <a:t>plus</a:t>
            </a:r>
            <a:endParaRPr lang="en-US" i="1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456237"/>
            <a:ext cx="2667000" cy="461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IESBA Code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1761037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+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2338685"/>
            <a:ext cx="2667000" cy="46166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Modifications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5800" y="14287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Starting point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8390" y="2234998"/>
            <a:ext cx="4254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Requirements or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 less stringent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Eg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. materiality thresholds, custody of assets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7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Ethics - Regulatory requirements for audits 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Singapore Framework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984404"/>
              </p:ext>
            </p:extLst>
          </p:nvPr>
        </p:nvGraphicFramePr>
        <p:xfrm>
          <a:off x="685800" y="1428750"/>
          <a:ext cx="5638800" cy="2103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77319"/>
                <a:gridCol w="286148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Audit Regulator</a:t>
                      </a:r>
                      <a:endParaRPr lang="en-US" sz="2400" b="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 smtClean="0"/>
                        <a:t>Member Body</a:t>
                      </a:r>
                      <a:endParaRPr lang="en-US" sz="2400" b="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Parts A &amp; 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Parts A, B &amp; C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Audits</a:t>
                      </a:r>
                      <a:r>
                        <a:rPr lang="en-GB" sz="2400" baseline="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+ acts required by law</a:t>
                      </a: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rPr>
                        <a:t>All members</a:t>
                      </a:r>
                      <a:endParaRPr lang="en-US" sz="24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3862685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Parts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 &amp; B – equivalent in both pronouncements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2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 - AICPA Convergence2-no notes</Template>
  <TotalTime>787</TotalTime>
  <Words>572</Words>
  <Application>Microsoft Office PowerPoint</Application>
  <PresentationFormat>On-screen Show (16:9)</PresentationFormat>
  <Paragraphs>204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IESBA_Powerpoint_template_GREEN RIBBON_WIDESCREEN</vt:lpstr>
      <vt:lpstr>The Singapore Framework</vt:lpstr>
      <vt:lpstr>Agenda</vt:lpstr>
      <vt:lpstr>Context</vt:lpstr>
      <vt:lpstr>Who issues ethical-related standards (audits)?</vt:lpstr>
      <vt:lpstr>Extent of impact on profession depends on types of audit</vt:lpstr>
      <vt:lpstr>Primary authority Standards direct impact profession</vt:lpstr>
      <vt:lpstr>Secondary authorities  Standards indirect &amp; limited impact profession</vt:lpstr>
      <vt:lpstr>Approach to standards setting -  IESBA Code plus</vt:lpstr>
      <vt:lpstr>Ethics - Regulatory requirements for audits </vt:lpstr>
      <vt:lpstr>Where is Singapore vis-à-vis IESBA Code? -  New Code closer alignment</vt:lpstr>
      <vt:lpstr>New Code more closely mirrors IESBA Code now</vt:lpstr>
      <vt:lpstr>Rotation -  consistent with IESBA but modifications by other authorities </vt:lpstr>
      <vt:lpstr>Public Interest Entity (PIE) -  Additional prescriptions</vt:lpstr>
      <vt:lpstr>Non-audit Services Fees (for PIE) -  Communications with TCWG</vt:lpstr>
      <vt:lpstr>Communication – successor &amp; existing auditors</vt:lpstr>
      <vt:lpstr>Learnings?  </vt:lpstr>
      <vt:lpstr>Learnings?</vt:lpstr>
      <vt:lpstr>Learnings?</vt:lpstr>
      <vt:lpstr>Standards setting approach -  Singaporean way forward?</vt:lpstr>
      <vt:lpstr>Reconstitution of member body Ethics Committee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AICPA/IESBA Convergence</dc:title>
  <dc:creator>Ken Siong</dc:creator>
  <cp:lastModifiedBy>Windows User</cp:lastModifiedBy>
  <cp:revision>52</cp:revision>
  <cp:lastPrinted>2014-10-12T16:25:58Z</cp:lastPrinted>
  <dcterms:created xsi:type="dcterms:W3CDTF">2014-12-17T22:06:58Z</dcterms:created>
  <dcterms:modified xsi:type="dcterms:W3CDTF">2015-04-12T15:40:06Z</dcterms:modified>
</cp:coreProperties>
</file>