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37"/>
  </p:notesMasterIdLst>
  <p:handoutMasterIdLst>
    <p:handoutMasterId r:id="rId38"/>
  </p:handoutMasterIdLst>
  <p:sldIdLst>
    <p:sldId id="270" r:id="rId2"/>
    <p:sldId id="271" r:id="rId3"/>
    <p:sldId id="308" r:id="rId4"/>
    <p:sldId id="287" r:id="rId5"/>
    <p:sldId id="272" r:id="rId6"/>
    <p:sldId id="273" r:id="rId7"/>
    <p:sldId id="292" r:id="rId8"/>
    <p:sldId id="276" r:id="rId9"/>
    <p:sldId id="288" r:id="rId10"/>
    <p:sldId id="289" r:id="rId11"/>
    <p:sldId id="305" r:id="rId12"/>
    <p:sldId id="306" r:id="rId13"/>
    <p:sldId id="290" r:id="rId14"/>
    <p:sldId id="275" r:id="rId15"/>
    <p:sldId id="294" r:id="rId16"/>
    <p:sldId id="293" r:id="rId17"/>
    <p:sldId id="278" r:id="rId18"/>
    <p:sldId id="279" r:id="rId19"/>
    <p:sldId id="280" r:id="rId20"/>
    <p:sldId id="295" r:id="rId21"/>
    <p:sldId id="281" r:id="rId22"/>
    <p:sldId id="282" r:id="rId23"/>
    <p:sldId id="309" r:id="rId24"/>
    <p:sldId id="310" r:id="rId25"/>
    <p:sldId id="311" r:id="rId26"/>
    <p:sldId id="297" r:id="rId27"/>
    <p:sldId id="298" r:id="rId28"/>
    <p:sldId id="299" r:id="rId29"/>
    <p:sldId id="301" r:id="rId30"/>
    <p:sldId id="300" r:id="rId31"/>
    <p:sldId id="283" r:id="rId32"/>
    <p:sldId id="302" r:id="rId33"/>
    <p:sldId id="303" r:id="rId34"/>
    <p:sldId id="284" r:id="rId35"/>
    <p:sldId id="286" r:id="rId36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13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528" y="77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9201B8A-EAE1-4EA5-AC99-585F2FDB78C8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247F893-89A7-4BA4-8982-CB4EF2C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91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2275" y="704850"/>
            <a:ext cx="6272213" cy="35274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715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2275" y="704850"/>
            <a:ext cx="6272213" cy="35274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766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April 13 - 15, 2015</a:t>
            </a:r>
          </a:p>
        </p:txBody>
      </p:sp>
    </p:spTree>
    <p:extLst>
      <p:ext uri="{BB962C8B-B14F-4D97-AF65-F5344CB8AC3E}">
        <p14:creationId xmlns:p14="http://schemas.microsoft.com/office/powerpoint/2010/main" val="16247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Simplified since CP</a:t>
            </a:r>
          </a:p>
          <a:p>
            <a:r>
              <a:rPr lang="en-US" dirty="0" smtClean="0">
                <a:latin typeface="Arial" charset="0"/>
              </a:rPr>
              <a:t>Balance between</a:t>
            </a:r>
          </a:p>
          <a:p>
            <a:pPr lvl="1"/>
            <a:r>
              <a:rPr lang="en-US" dirty="0" smtClean="0">
                <a:latin typeface="Arial" charset="0"/>
              </a:rPr>
              <a:t>Reducing repetition </a:t>
            </a:r>
          </a:p>
          <a:p>
            <a:pPr lvl="1"/>
            <a:r>
              <a:rPr lang="en-US" dirty="0" smtClean="0">
                <a:latin typeface="Arial" charset="0"/>
              </a:rPr>
              <a:t>Having relevant material together</a:t>
            </a:r>
          </a:p>
          <a:p>
            <a:r>
              <a:rPr lang="en-US" dirty="0" smtClean="0">
                <a:latin typeface="Arial" charset="0"/>
              </a:rPr>
              <a:t>Sub-sections with common themes grouped into sections</a:t>
            </a:r>
          </a:p>
          <a:p>
            <a:pPr lvl="1"/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ommon core requirements and application material grouped </a:t>
            </a:r>
          </a:p>
          <a:p>
            <a:pPr lvl="1"/>
            <a:r>
              <a:rPr lang="en-US" dirty="0" smtClean="0">
                <a:latin typeface="Arial" charset="0"/>
              </a:rPr>
              <a:t>Visible electronically when accessing sub-section material</a:t>
            </a:r>
          </a:p>
          <a:p>
            <a:pPr lvl="1"/>
            <a:endParaRPr lang="en-US" dirty="0" smtClean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4958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5-A Part I C p6 and App 2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sz="3200" dirty="0" smtClean="0"/>
              <a:t>Proposed Structure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9962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Parts</a:t>
            </a:r>
          </a:p>
          <a:p>
            <a:pPr lvl="1"/>
            <a:r>
              <a:rPr lang="en-US" dirty="0" smtClean="0">
                <a:latin typeface="Arial" charset="0"/>
              </a:rPr>
              <a:t>A Fundamental Principles and Conceptual Framework,</a:t>
            </a:r>
          </a:p>
          <a:p>
            <a:pPr lvl="1"/>
            <a:r>
              <a:rPr lang="en-US" dirty="0" smtClean="0">
                <a:latin typeface="Arial" charset="0"/>
              </a:rPr>
              <a:t>B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PAIB</a:t>
            </a:r>
          </a:p>
          <a:p>
            <a:pPr lvl="1"/>
            <a:r>
              <a:rPr lang="en-US" dirty="0" smtClean="0">
                <a:latin typeface="Arial" charset="0"/>
              </a:rPr>
              <a:t>C PAPP </a:t>
            </a:r>
          </a:p>
          <a:p>
            <a:pPr lvl="2"/>
            <a:r>
              <a:rPr lang="en-US" dirty="0" smtClean="0">
                <a:latin typeface="Arial" charset="0"/>
              </a:rPr>
              <a:t>C1 – Application to PAPP</a:t>
            </a:r>
          </a:p>
          <a:p>
            <a:pPr lvl="2"/>
            <a:r>
              <a:rPr lang="en-US" dirty="0" smtClean="0">
                <a:latin typeface="Arial" charset="0"/>
              </a:rPr>
              <a:t>C2 – Independence – Audit &amp; Review Engagements</a:t>
            </a:r>
          </a:p>
          <a:p>
            <a:pPr lvl="2"/>
            <a:r>
              <a:rPr lang="en-US" dirty="0" smtClean="0">
                <a:latin typeface="Arial" charset="0"/>
              </a:rPr>
              <a:t>C3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 Independence – Other Assurance Engagements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3434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5-A Part I C p6 and App 2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sz="3200" dirty="0" smtClean="0"/>
              <a:t>Proposed Structure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763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Sections – typically end in 0</a:t>
            </a:r>
          </a:p>
          <a:p>
            <a:pPr lvl="1"/>
            <a:r>
              <a:rPr lang="en-US" dirty="0" smtClean="0">
                <a:latin typeface="Arial" charset="0"/>
              </a:rPr>
              <a:t>Terms used</a:t>
            </a:r>
          </a:p>
          <a:p>
            <a:pPr lvl="1"/>
            <a:r>
              <a:rPr lang="en-US" dirty="0" smtClean="0">
                <a:latin typeface="Arial" charset="0"/>
              </a:rPr>
              <a:t>Core requirements </a:t>
            </a:r>
            <a:r>
              <a:rPr lang="en-US" dirty="0">
                <a:latin typeface="Arial" charset="0"/>
              </a:rPr>
              <a:t>and related application material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dirty="0" smtClean="0">
                <a:latin typeface="Arial" charset="0"/>
              </a:rPr>
              <a:t>If no sub-section, section includes specific requirements and related application material</a:t>
            </a:r>
          </a:p>
          <a:p>
            <a:r>
              <a:rPr lang="en-US" dirty="0" smtClean="0">
                <a:latin typeface="Arial" charset="0"/>
              </a:rPr>
              <a:t>Sub-sections – typically end 1, 2, 3 …</a:t>
            </a:r>
          </a:p>
          <a:p>
            <a:pPr lvl="1"/>
            <a:r>
              <a:rPr lang="en-US" dirty="0" smtClean="0">
                <a:latin typeface="Arial" charset="0"/>
              </a:rPr>
              <a:t>Specific </a:t>
            </a:r>
            <a:r>
              <a:rPr lang="en-US" dirty="0">
                <a:latin typeface="Arial" charset="0"/>
              </a:rPr>
              <a:t>requirements and </a:t>
            </a:r>
            <a:r>
              <a:rPr lang="en-US" dirty="0" smtClean="0">
                <a:latin typeface="Arial" charset="0"/>
              </a:rPr>
              <a:t>related </a:t>
            </a:r>
            <a:r>
              <a:rPr lang="en-US" dirty="0">
                <a:latin typeface="Arial" charset="0"/>
              </a:rPr>
              <a:t>application material</a:t>
            </a:r>
          </a:p>
          <a:p>
            <a:pPr lvl="1"/>
            <a:endParaRPr lang="en-US" dirty="0" smtClean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2672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5-A Part I C p6 and App 2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sz="3200" dirty="0" smtClean="0"/>
              <a:t>Proposed Structure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2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Step-back to determine compliance with fundamental principles</a:t>
            </a:r>
          </a:p>
          <a:p>
            <a:r>
              <a:rPr lang="en-US" dirty="0" smtClean="0">
                <a:latin typeface="Arial" charset="0"/>
              </a:rPr>
              <a:t>Evaluate new information</a:t>
            </a:r>
          </a:p>
          <a:p>
            <a:r>
              <a:rPr lang="en-US" dirty="0" smtClean="0">
                <a:latin typeface="Arial" charset="0"/>
              </a:rPr>
              <a:t>Implicit in exercising professional judgment in applying conceptual framework</a:t>
            </a:r>
          </a:p>
          <a:p>
            <a:r>
              <a:rPr lang="en-US" dirty="0" smtClean="0">
                <a:latin typeface="Arial" charset="0"/>
              </a:rPr>
              <a:t>Core requirement</a:t>
            </a:r>
          </a:p>
          <a:p>
            <a:r>
              <a:rPr lang="en-US" dirty="0" smtClean="0">
                <a:latin typeface="Arial" charset="0"/>
              </a:rPr>
              <a:t>Coordinate response with Safeguards TF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052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5-A Part I C p6 -7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sz="3200" dirty="0" smtClean="0"/>
              <a:t>Stepping-back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8725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534400" cy="3132766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Reinforce </a:t>
            </a:r>
            <a:r>
              <a:rPr lang="en-US" dirty="0">
                <a:latin typeface="Arial" charset="0"/>
              </a:rPr>
              <a:t>integrated, principles-based approach</a:t>
            </a:r>
          </a:p>
          <a:p>
            <a:r>
              <a:rPr lang="en-US" dirty="0" smtClean="0">
                <a:latin typeface="Arial" charset="0"/>
              </a:rPr>
              <a:t>Rebranding more than improving visibility of the Code</a:t>
            </a: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Some support for independence standards</a:t>
            </a:r>
          </a:p>
          <a:p>
            <a:pPr lvl="1"/>
            <a:r>
              <a:rPr lang="en-US" dirty="0">
                <a:latin typeface="Arial" charset="0"/>
              </a:rPr>
              <a:t>Maintain connection with fundamental principles and conceptual framework</a:t>
            </a:r>
          </a:p>
          <a:p>
            <a:endParaRPr lang="en-US" dirty="0" smtClean="0">
              <a:latin typeface="Arial" charset="0"/>
            </a:endParaRPr>
          </a:p>
          <a:p>
            <a:pPr marL="347472" lvl="1" indent="0">
              <a:buNone/>
            </a:pP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5-A Part I C p7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Rebranding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1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534400" cy="3132766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Differing </a:t>
            </a:r>
            <a:r>
              <a:rPr lang="en-US" dirty="0">
                <a:latin typeface="Arial" charset="0"/>
              </a:rPr>
              <a:t>views on “Standards” for principles-based approach</a:t>
            </a:r>
          </a:p>
          <a:p>
            <a:pPr lvl="1"/>
            <a:r>
              <a:rPr lang="en-US" dirty="0" smtClean="0">
                <a:latin typeface="Arial" charset="0"/>
              </a:rPr>
              <a:t>Reinforces </a:t>
            </a:r>
            <a:r>
              <a:rPr lang="en-US" dirty="0">
                <a:latin typeface="Arial" charset="0"/>
              </a:rPr>
              <a:t>requirement to comply with fundamental principles</a:t>
            </a:r>
          </a:p>
          <a:p>
            <a:pPr lvl="1"/>
            <a:r>
              <a:rPr lang="en-US" dirty="0">
                <a:latin typeface="Arial" charset="0"/>
              </a:rPr>
              <a:t>Detracts from principles-based nature particularly for extant Part A</a:t>
            </a:r>
            <a:endParaRPr lang="en-US" dirty="0" smtClean="0">
              <a:latin typeface="Arial" charset="0"/>
            </a:endParaRPr>
          </a:p>
          <a:p>
            <a:pPr lvl="1"/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3528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</a:t>
            </a:r>
            <a:r>
              <a:rPr lang="en-US" dirty="0"/>
              <a:t>5-A Part I C p8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Rebranding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7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534400" cy="3132766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Maintain </a:t>
            </a:r>
            <a:r>
              <a:rPr lang="en-US" dirty="0">
                <a:latin typeface="Arial" charset="0"/>
              </a:rPr>
              <a:t>complete Code more aligned with “standards”</a:t>
            </a:r>
          </a:p>
          <a:p>
            <a:pPr lvl="1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Independence sub-part within PAPP part</a:t>
            </a:r>
          </a:p>
          <a:p>
            <a:r>
              <a:rPr lang="en-US" dirty="0" smtClean="0">
                <a:latin typeface="Arial" charset="0"/>
              </a:rPr>
              <a:t>International Code of Ethics Standards for Professional Accountants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429000" cy="228600"/>
          </a:xfrm>
        </p:spPr>
        <p:txBody>
          <a:bodyPr/>
          <a:lstStyle/>
          <a:p>
            <a:r>
              <a:rPr lang="en-US" dirty="0"/>
              <a:t>Structure of the Code – 5-A Part I C </a:t>
            </a:r>
            <a:r>
              <a:rPr lang="en-US" dirty="0" smtClean="0"/>
              <a:t>p9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848600" cy="40005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Rebranding the Code – Proposals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05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Support for distinguishing requirements</a:t>
            </a:r>
          </a:p>
          <a:p>
            <a:r>
              <a:rPr lang="en-US" dirty="0">
                <a:latin typeface="Arial" charset="0"/>
              </a:rPr>
              <a:t>Some advocate further improvement</a:t>
            </a:r>
          </a:p>
          <a:p>
            <a:pPr lvl="1"/>
            <a:r>
              <a:rPr lang="en-US" dirty="0">
                <a:latin typeface="Arial" charset="0"/>
              </a:rPr>
              <a:t>Locate guidance </a:t>
            </a:r>
            <a:r>
              <a:rPr lang="en-US" dirty="0" smtClean="0">
                <a:latin typeface="Arial" charset="0"/>
              </a:rPr>
              <a:t>closer to </a:t>
            </a:r>
            <a:r>
              <a:rPr lang="en-US" dirty="0">
                <a:latin typeface="Arial" charset="0"/>
              </a:rPr>
              <a:t>requirements</a:t>
            </a:r>
          </a:p>
          <a:p>
            <a:pPr lvl="1"/>
            <a:r>
              <a:rPr lang="en-US" dirty="0">
                <a:latin typeface="Arial" charset="0"/>
              </a:rPr>
              <a:t>Avoid </a:t>
            </a:r>
            <a:r>
              <a:rPr lang="en-US" dirty="0" smtClean="0">
                <a:latin typeface="Arial" charset="0"/>
              </a:rPr>
              <a:t>separation </a:t>
            </a:r>
            <a:r>
              <a:rPr lang="en-US" dirty="0">
                <a:latin typeface="Arial" charset="0"/>
              </a:rPr>
              <a:t>that impedes readability</a:t>
            </a:r>
          </a:p>
          <a:p>
            <a:pPr lvl="1"/>
            <a:r>
              <a:rPr lang="en-US" dirty="0">
                <a:latin typeface="Arial" charset="0"/>
              </a:rPr>
              <a:t>Manage the risk that requirements may be read without reference to </a:t>
            </a:r>
            <a:r>
              <a:rPr lang="en-US" dirty="0" smtClean="0">
                <a:latin typeface="Arial" charset="0"/>
              </a:rPr>
              <a:t>guidance</a:t>
            </a:r>
          </a:p>
          <a:p>
            <a:r>
              <a:rPr lang="en-US" dirty="0" smtClean="0">
                <a:latin typeface="Arial" charset="0"/>
              </a:rPr>
              <a:t>No reduction in requirements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429000" cy="228600"/>
          </a:xfrm>
        </p:spPr>
        <p:txBody>
          <a:bodyPr/>
          <a:lstStyle/>
          <a:p>
            <a:r>
              <a:rPr lang="en-US" dirty="0"/>
              <a:t>Structure of the Code – 5-A Part I C p9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/>
              <a:t>Distinguishing </a:t>
            </a:r>
            <a:r>
              <a:rPr lang="en-US" sz="3200" dirty="0" smtClean="0"/>
              <a:t>Requirements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06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4191000" cy="3276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Changes proposed by task force</a:t>
            </a:r>
          </a:p>
          <a:p>
            <a:pPr lvl="1"/>
            <a:r>
              <a:rPr lang="en-US" dirty="0">
                <a:latin typeface="Arial" charset="0"/>
              </a:rPr>
              <a:t>Guidance adjacent and clearly linked to requirements</a:t>
            </a:r>
          </a:p>
          <a:p>
            <a:pPr lvl="1"/>
            <a:r>
              <a:rPr lang="en-US" dirty="0">
                <a:latin typeface="Arial" charset="0"/>
              </a:rPr>
              <a:t>Label paragraphs with "R" or "</a:t>
            </a:r>
            <a:r>
              <a:rPr lang="en-US" dirty="0" smtClean="0">
                <a:latin typeface="Arial" charset="0"/>
              </a:rPr>
              <a:t>A“</a:t>
            </a:r>
          </a:p>
          <a:p>
            <a:r>
              <a:rPr lang="en-US" dirty="0" smtClean="0">
                <a:latin typeface="Arial" charset="0"/>
              </a:rPr>
              <a:t>Consider use of bold text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Code – 5-A Part I C </a:t>
            </a:r>
            <a:r>
              <a:rPr lang="en-US" dirty="0" smtClean="0"/>
              <a:t>p9 - 11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/>
              <a:t>Distinguishing </a:t>
            </a:r>
            <a:r>
              <a:rPr lang="en-US" sz="3200" dirty="0" smtClean="0"/>
              <a:t>Requirements</a:t>
            </a:r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276350"/>
            <a:ext cx="3048000" cy="3104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900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Support for</a:t>
            </a:r>
          </a:p>
          <a:p>
            <a:pPr lvl="1"/>
            <a:r>
              <a:rPr lang="en-US" dirty="0">
                <a:latin typeface="Arial" charset="0"/>
              </a:rPr>
              <a:t>Reducing use of passive voice</a:t>
            </a:r>
          </a:p>
          <a:p>
            <a:pPr lvl="1"/>
            <a:r>
              <a:rPr lang="en-US" dirty="0">
                <a:latin typeface="Arial" charset="0"/>
              </a:rPr>
              <a:t>Requiring firm policies and procedures</a:t>
            </a:r>
          </a:p>
          <a:p>
            <a:pPr lvl="1"/>
            <a:r>
              <a:rPr lang="en-US" dirty="0">
                <a:latin typeface="Arial" charset="0"/>
              </a:rPr>
              <a:t>Alignment with ISQC </a:t>
            </a:r>
            <a:r>
              <a:rPr lang="en-US" dirty="0" smtClean="0">
                <a:latin typeface="Arial" charset="0"/>
              </a:rPr>
              <a:t>1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Retain </a:t>
            </a:r>
            <a:r>
              <a:rPr lang="en-US" dirty="0">
                <a:latin typeface="Arial" charset="0"/>
              </a:rPr>
              <a:t>individual as well as firm responsibility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657600" cy="228600"/>
          </a:xfrm>
        </p:spPr>
        <p:txBody>
          <a:bodyPr/>
          <a:lstStyle/>
          <a:p>
            <a:r>
              <a:rPr lang="en-US" dirty="0"/>
              <a:t>Structure of the Code – 5-A Part I C </a:t>
            </a:r>
            <a:r>
              <a:rPr lang="en-US" dirty="0" smtClean="0"/>
              <a:t>p11 - 13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/>
              <a:t>Responsibility</a:t>
            </a:r>
          </a:p>
        </p:txBody>
      </p:sp>
    </p:spTree>
    <p:extLst>
      <p:ext uri="{BB962C8B-B14F-4D97-AF65-F5344CB8AC3E}">
        <p14:creationId xmlns:p14="http://schemas.microsoft.com/office/powerpoint/2010/main" val="303838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Enhance </a:t>
            </a:r>
            <a:r>
              <a:rPr lang="en-US" dirty="0">
                <a:latin typeface="Arial" charset="0"/>
              </a:rPr>
              <a:t>understandability</a:t>
            </a:r>
          </a:p>
          <a:p>
            <a:pPr lvl="1"/>
            <a:r>
              <a:rPr lang="en-US" dirty="0" smtClean="0">
                <a:latin typeface="Arial" charset="0"/>
              </a:rPr>
              <a:t>Facilitate </a:t>
            </a:r>
            <a:r>
              <a:rPr lang="en-US" dirty="0">
                <a:latin typeface="Arial" charset="0"/>
              </a:rPr>
              <a:t>compliance and </a:t>
            </a:r>
            <a:r>
              <a:rPr lang="en-US" dirty="0" smtClean="0">
                <a:latin typeface="Arial" charset="0"/>
              </a:rPr>
              <a:t>enforcement</a:t>
            </a:r>
          </a:p>
          <a:p>
            <a:r>
              <a:rPr lang="en-US" dirty="0" smtClean="0">
                <a:latin typeface="Arial" charset="0"/>
              </a:rPr>
              <a:t>Improve usability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Facilitate adoption, effective implementation 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and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consistent application</a:t>
            </a:r>
          </a:p>
          <a:p>
            <a:r>
              <a:rPr lang="en-US" dirty="0">
                <a:latin typeface="Arial" charset="0"/>
              </a:rPr>
              <a:t>Consultation Paper comment period closed February 2015</a:t>
            </a:r>
          </a:p>
          <a:p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Initial proposals presented to CAG March 2015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Structure of the Code – 5-A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205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Task force </a:t>
            </a:r>
            <a:r>
              <a:rPr lang="en-US" dirty="0" smtClean="0">
                <a:latin typeface="Arial" charset="0"/>
              </a:rPr>
              <a:t>liaising </a:t>
            </a:r>
            <a:r>
              <a:rPr lang="en-US" dirty="0">
                <a:latin typeface="Arial" charset="0"/>
              </a:rPr>
              <a:t>with IAASB</a:t>
            </a:r>
          </a:p>
          <a:p>
            <a:r>
              <a:rPr lang="en-US" dirty="0" smtClean="0">
                <a:latin typeface="Arial" charset="0"/>
              </a:rPr>
              <a:t>ISQC </a:t>
            </a:r>
            <a:r>
              <a:rPr lang="en-US" dirty="0">
                <a:latin typeface="Arial" charset="0"/>
              </a:rPr>
              <a:t>1 Working </a:t>
            </a:r>
            <a:r>
              <a:rPr lang="en-US" dirty="0" smtClean="0">
                <a:latin typeface="Arial" charset="0"/>
              </a:rPr>
              <a:t>Group considering revisions to ISQC 1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ISQC 1 </a:t>
            </a:r>
          </a:p>
          <a:p>
            <a:pPr lvl="1"/>
            <a:r>
              <a:rPr lang="en-US" dirty="0" smtClean="0">
                <a:latin typeface="Arial" charset="0"/>
              </a:rPr>
              <a:t>Requires </a:t>
            </a:r>
            <a:r>
              <a:rPr lang="en-US" dirty="0">
                <a:latin typeface="Arial" charset="0"/>
              </a:rPr>
              <a:t>policies and procedures</a:t>
            </a:r>
            <a:r>
              <a:rPr lang="en-US" dirty="0" smtClean="0">
                <a:latin typeface="Arial" charset="0"/>
              </a:rPr>
              <a:t> to enable compliance with the Code</a:t>
            </a:r>
          </a:p>
          <a:p>
            <a:pPr lvl="1"/>
            <a:r>
              <a:rPr lang="en-US" dirty="0" smtClean="0">
                <a:latin typeface="Arial" charset="0"/>
              </a:rPr>
              <a:t>Requires policies and procedures to address breaches</a:t>
            </a:r>
          </a:p>
          <a:p>
            <a:pPr lvl="1"/>
            <a:r>
              <a:rPr lang="en-US" dirty="0" smtClean="0">
                <a:latin typeface="Arial" charset="0"/>
              </a:rPr>
              <a:t>Assigns specific responsibilities for quality within a firm and for monitoring quality control processes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657600" cy="228600"/>
          </a:xfrm>
        </p:spPr>
        <p:txBody>
          <a:bodyPr/>
          <a:lstStyle/>
          <a:p>
            <a:r>
              <a:rPr lang="en-US" dirty="0"/>
              <a:t>Structure of the Code – 5-A Part I C </a:t>
            </a:r>
            <a:r>
              <a:rPr lang="en-US" dirty="0" smtClean="0"/>
              <a:t>p11 - 13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Responsibility – Liaison with IAASB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9648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Widespread support for reversing the order</a:t>
            </a:r>
          </a:p>
          <a:p>
            <a:pPr lvl="1"/>
            <a:r>
              <a:rPr lang="en-US" dirty="0">
                <a:latin typeface="Arial" charset="0"/>
              </a:rPr>
              <a:t>But a few expressed </a:t>
            </a:r>
            <a:r>
              <a:rPr lang="en-US" dirty="0" smtClean="0">
                <a:latin typeface="Arial" charset="0"/>
              </a:rPr>
              <a:t>concern</a:t>
            </a:r>
          </a:p>
          <a:p>
            <a:pPr lvl="1"/>
            <a:r>
              <a:rPr lang="en-US" dirty="0" smtClean="0">
                <a:latin typeface="Arial" charset="0"/>
              </a:rPr>
              <a:t>Few suggested creating separate codes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Benefits to reordering</a:t>
            </a:r>
          </a:p>
          <a:p>
            <a:pPr lvl="1"/>
            <a:r>
              <a:rPr lang="en-US" dirty="0" smtClean="0">
                <a:latin typeface="Arial" charset="0"/>
              </a:rPr>
              <a:t>May </a:t>
            </a:r>
            <a:r>
              <a:rPr lang="en-US" dirty="0">
                <a:latin typeface="Arial" charset="0"/>
              </a:rPr>
              <a:t>be less of an issue in an electronic Code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657600" cy="228600"/>
          </a:xfrm>
        </p:spPr>
        <p:txBody>
          <a:bodyPr/>
          <a:lstStyle/>
          <a:p>
            <a:r>
              <a:rPr lang="en-US" dirty="0"/>
              <a:t>Structure of the Code – 5-A Part I C </a:t>
            </a:r>
            <a:r>
              <a:rPr lang="en-US" dirty="0" smtClean="0"/>
              <a:t>p14 - 15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/>
              <a:t>Reordering Parts B and C</a:t>
            </a:r>
          </a:p>
        </p:txBody>
      </p:sp>
    </p:spTree>
    <p:extLst>
      <p:ext uri="{BB962C8B-B14F-4D97-AF65-F5344CB8AC3E}">
        <p14:creationId xmlns:p14="http://schemas.microsoft.com/office/powerpoint/2010/main" val="394398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Concern about </a:t>
            </a:r>
            <a:r>
              <a:rPr lang="en-US" dirty="0">
                <a:latin typeface="Arial" charset="0"/>
              </a:rPr>
              <a:t>the risk of inadvertent changes in meaning, unintended consequences</a:t>
            </a:r>
          </a:p>
          <a:p>
            <a:r>
              <a:rPr lang="en-US" dirty="0">
                <a:latin typeface="Arial" charset="0"/>
              </a:rPr>
              <a:t>Task force plans to manage the risk</a:t>
            </a:r>
          </a:p>
          <a:p>
            <a:pPr lvl="1"/>
            <a:r>
              <a:rPr lang="en-US" dirty="0" smtClean="0">
                <a:latin typeface="Arial" charset="0"/>
              </a:rPr>
              <a:t>Side by side mapping table </a:t>
            </a:r>
            <a:r>
              <a:rPr lang="en-US" dirty="0">
                <a:latin typeface="Arial" charset="0"/>
              </a:rPr>
              <a:t>to facilitate comparison</a:t>
            </a:r>
          </a:p>
          <a:p>
            <a:pPr lvl="1"/>
            <a:r>
              <a:rPr lang="en-US" dirty="0">
                <a:latin typeface="Arial" charset="0"/>
              </a:rPr>
              <a:t>Encourage early stakeholder engagement</a:t>
            </a:r>
          </a:p>
          <a:p>
            <a:pPr lvl="1"/>
            <a:r>
              <a:rPr lang="en-US" dirty="0">
                <a:latin typeface="Arial" charset="0"/>
              </a:rPr>
              <a:t>Follow due process; plan 120-day ED exposure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r>
              <a:rPr lang="en-US" dirty="0"/>
              <a:t>Structure of the Code – 5-A Part I C </a:t>
            </a:r>
            <a:r>
              <a:rPr lang="en-US" dirty="0" smtClean="0"/>
              <a:t>p15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/>
              <a:t>Unintended </a:t>
            </a:r>
            <a:r>
              <a:rPr lang="en-US" sz="3200" dirty="0" smtClean="0"/>
              <a:t>Changes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4837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352800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Structure as proposed by the TF in the agenda items</a:t>
            </a:r>
          </a:p>
          <a:p>
            <a:pPr lvl="1"/>
            <a:r>
              <a:rPr lang="en-US" sz="1800" dirty="0" smtClean="0">
                <a:latin typeface="Arial" charset="0"/>
              </a:rPr>
              <a:t>Parts (Parts B &amp; C reordered), sections, sub-sections</a:t>
            </a:r>
          </a:p>
          <a:p>
            <a:pPr lvl="1"/>
            <a:r>
              <a:rPr lang="en-US" sz="1800" dirty="0" smtClean="0">
                <a:latin typeface="Arial" charset="0"/>
              </a:rPr>
              <a:t>Scope, core and specific requirements (with better title)</a:t>
            </a:r>
          </a:p>
          <a:p>
            <a:pPr lvl="1"/>
            <a:r>
              <a:rPr lang="en-US" sz="1800" dirty="0" smtClean="0">
                <a:latin typeface="Arial" charset="0"/>
              </a:rPr>
              <a:t>Numbering and alignment of application material with requirements</a:t>
            </a:r>
          </a:p>
          <a:p>
            <a:r>
              <a:rPr lang="en-US" dirty="0" smtClean="0">
                <a:latin typeface="Arial" charset="0"/>
              </a:rPr>
              <a:t>"Stepping </a:t>
            </a:r>
            <a:r>
              <a:rPr lang="en-US" dirty="0">
                <a:latin typeface="Arial" charset="0"/>
              </a:rPr>
              <a:t>back” </a:t>
            </a:r>
            <a:r>
              <a:rPr lang="en-US" dirty="0" smtClean="0">
                <a:latin typeface="Arial" charset="0"/>
              </a:rPr>
              <a:t>referred </a:t>
            </a:r>
            <a:r>
              <a:rPr lang="en-US" dirty="0">
                <a:latin typeface="Arial" charset="0"/>
              </a:rPr>
              <a:t>to the Safeguards </a:t>
            </a:r>
            <a:r>
              <a:rPr lang="en-US" dirty="0" smtClean="0">
                <a:latin typeface="Arial" charset="0"/>
              </a:rPr>
              <a:t>TF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Responsibility to be deferred and coordinated with IAASB</a:t>
            </a:r>
          </a:p>
          <a:p>
            <a:r>
              <a:rPr lang="en-US" dirty="0" smtClean="0">
                <a:latin typeface="Arial" charset="0"/>
              </a:rPr>
              <a:t>Mapping to help manage risk of unintended changes</a:t>
            </a:r>
          </a:p>
          <a:p>
            <a:r>
              <a:rPr lang="en-US" dirty="0" smtClean="0">
                <a:latin typeface="Arial" charset="0"/>
              </a:rPr>
              <a:t>Outreach to encourage early engagement of stakeholders</a:t>
            </a:r>
          </a:p>
          <a:p>
            <a:pPr lvl="1"/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sz="3200" dirty="0" smtClean="0"/>
              <a:t>Decision </a:t>
            </a:r>
            <a:r>
              <a:rPr lang="en-US" sz="3200" dirty="0" smtClean="0"/>
              <a:t>summary from yesterday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3101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86200" cy="304800"/>
          </a:xfrm>
        </p:spPr>
        <p:txBody>
          <a:bodyPr/>
          <a:lstStyle/>
          <a:p>
            <a:r>
              <a:rPr lang="en-US" dirty="0"/>
              <a:t>Structure of the Code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20000" cy="400050"/>
          </a:xfrm>
        </p:spPr>
        <p:txBody>
          <a:bodyPr/>
          <a:lstStyle/>
          <a:p>
            <a:r>
              <a:rPr lang="en-US" sz="3200" dirty="0"/>
              <a:t>Distinguishing Requirements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381001" y="1352550"/>
          <a:ext cx="83820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1849"/>
                <a:gridCol w="4200151"/>
              </a:tblGrid>
              <a:tr h="436782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Example 1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Example 2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418">
                <a:tc>
                  <a:txBody>
                    <a:bodyPr/>
                    <a:lstStyle/>
                    <a:p>
                      <a:pPr marL="347345" marR="0" indent="-347345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R400.1 </a:t>
                      </a: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			Requirement</a:t>
                      </a:r>
                    </a:p>
                    <a:p>
                      <a:pPr marL="347345" marR="0" indent="-347345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400.1 A1			Guidance paragraph</a:t>
                      </a:r>
                    </a:p>
                    <a:p>
                      <a:pPr marL="347345" marR="0" indent="-347345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400.1 A2			Guidance paragraph</a:t>
                      </a:r>
                    </a:p>
                    <a:p>
                      <a:pPr marL="347345" marR="0" indent="-347345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R400.2</a:t>
                      </a: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			Requirement</a:t>
                      </a:r>
                    </a:p>
                    <a:p>
                      <a:pPr marL="347345" marR="0" indent="-347345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400.2 A1			Guidance paragraph</a:t>
                      </a:r>
                    </a:p>
                    <a:p>
                      <a:pPr marL="347345" marR="0" indent="-347345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R400.3</a:t>
                      </a: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			Requirement</a:t>
                      </a:r>
                    </a:p>
                    <a:p>
                      <a:pPr marL="347345" marR="0" indent="-347345" algn="just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400.3 A1			Guidance paragraph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7345" marR="0" indent="-347345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400.1 R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			</a:t>
                      </a: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Requirement</a:t>
                      </a:r>
                    </a:p>
                    <a:p>
                      <a:pPr marL="347345" marR="0" indent="-347345" algn="just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400.1 A1			Guidance paragraph</a:t>
                      </a:r>
                    </a:p>
                    <a:p>
                      <a:pPr marL="347345" marR="0" indent="-347345" algn="just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400.1 A2			Guidance paragraph</a:t>
                      </a:r>
                    </a:p>
                    <a:p>
                      <a:pPr marL="347345" marR="0" indent="-347345" algn="just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400.2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R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			Requirement</a:t>
                      </a:r>
                    </a:p>
                    <a:p>
                      <a:pPr marL="347345" marR="0" indent="-347345" algn="just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400.2 A1			Guidance paragraph</a:t>
                      </a:r>
                    </a:p>
                    <a:p>
                      <a:pPr marL="347345" marR="0" indent="-347345" algn="just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400.3 R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			Requirement</a:t>
                      </a:r>
                    </a:p>
                    <a:p>
                      <a:pPr marL="347345" marR="0" indent="-347345" algn="just" defTabSz="4572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02970" algn="l"/>
                        </a:tabLst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400.3 A1			Guidance paragraph</a:t>
                      </a:r>
                      <a:endParaRPr lang="en-US" sz="180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53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1885950"/>
            <a:ext cx="6477000" cy="1219200"/>
          </a:xfrm>
        </p:spPr>
        <p:txBody>
          <a:bodyPr anchor="ctr" anchorCtr="0"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Other Matters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Raised by Respondents</a:t>
            </a: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2807211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No separate section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Mixed views on changing current approach</a:t>
            </a:r>
          </a:p>
          <a:p>
            <a:r>
              <a:rPr lang="en-US" dirty="0" smtClean="0">
                <a:latin typeface="Arial" charset="0"/>
              </a:rPr>
              <a:t>Avoid repetition detrimental to readability</a:t>
            </a:r>
          </a:p>
          <a:p>
            <a:r>
              <a:rPr lang="en-US" dirty="0" smtClean="0">
                <a:latin typeface="Arial" charset="0"/>
              </a:rPr>
              <a:t>TF proposes to maintain current approach</a:t>
            </a:r>
          </a:p>
          <a:p>
            <a:r>
              <a:rPr lang="en-US" dirty="0" smtClean="0">
                <a:latin typeface="Arial" charset="0"/>
              </a:rPr>
              <a:t>Consider referring to “audits and reviews” in </a:t>
            </a:r>
            <a:r>
              <a:rPr lang="en-US" dirty="0">
                <a:latin typeface="Arial" charset="0"/>
              </a:rPr>
              <a:t>jurisdictions where reviews common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r>
              <a:rPr lang="en-US" dirty="0"/>
              <a:t>Structure of the Code – 5-A Part I </a:t>
            </a:r>
            <a:r>
              <a:rPr lang="en-US" dirty="0" smtClean="0"/>
              <a:t>D p16 - 17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Audit Includes Audit and Review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170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Blue, bold and underline distracting</a:t>
            </a:r>
          </a:p>
          <a:p>
            <a:r>
              <a:rPr lang="en-US" dirty="0" smtClean="0">
                <a:latin typeface="Arial" charset="0"/>
              </a:rPr>
              <a:t>Alternative options suggested</a:t>
            </a:r>
          </a:p>
          <a:p>
            <a:r>
              <a:rPr lang="en-US" dirty="0" smtClean="0">
                <a:latin typeface="Arial" charset="0"/>
              </a:rPr>
              <a:t>TF proposals</a:t>
            </a:r>
          </a:p>
          <a:p>
            <a:pPr lvl="1"/>
            <a:r>
              <a:rPr lang="en-US" dirty="0" smtClean="0">
                <a:latin typeface="Arial" charset="0"/>
              </a:rPr>
              <a:t>Normal electronic highlighting</a:t>
            </a:r>
          </a:p>
          <a:p>
            <a:pPr lvl="1"/>
            <a:r>
              <a:rPr lang="en-US" dirty="0" smtClean="0">
                <a:latin typeface="Arial" charset="0"/>
              </a:rPr>
              <a:t>No highlighting for paper copy</a:t>
            </a:r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r>
              <a:rPr lang="en-US" dirty="0"/>
              <a:t>Structure of the Code – 5-A Part I </a:t>
            </a:r>
            <a:r>
              <a:rPr lang="en-US" dirty="0" smtClean="0"/>
              <a:t>D p18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Highlighting Definitions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580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Combined glossary suggested</a:t>
            </a:r>
          </a:p>
          <a:p>
            <a:pPr lvl="1"/>
            <a:r>
              <a:rPr lang="en-US" dirty="0" smtClean="0">
                <a:latin typeface="Arial" charset="0"/>
              </a:rPr>
              <a:t>Definitions</a:t>
            </a:r>
          </a:p>
          <a:p>
            <a:pPr lvl="1"/>
            <a:r>
              <a:rPr lang="en-US" dirty="0" smtClean="0">
                <a:latin typeface="Arial" charset="0"/>
              </a:rPr>
              <a:t>Descriptions</a:t>
            </a:r>
          </a:p>
          <a:p>
            <a:r>
              <a:rPr lang="en-US" dirty="0" smtClean="0">
                <a:latin typeface="Arial" charset="0"/>
              </a:rPr>
              <a:t>TF proposals</a:t>
            </a:r>
          </a:p>
          <a:p>
            <a:pPr lvl="1"/>
            <a:r>
              <a:rPr lang="en-US" dirty="0" smtClean="0">
                <a:latin typeface="Arial" charset="0"/>
              </a:rPr>
              <a:t>A combined glossary at the end of the Code</a:t>
            </a:r>
          </a:p>
          <a:p>
            <a:pPr lvl="1"/>
            <a:r>
              <a:rPr lang="en-US" dirty="0" smtClean="0">
                <a:latin typeface="Arial" charset="0"/>
              </a:rPr>
              <a:t>Fewer “Terms Used” components</a:t>
            </a:r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r>
              <a:rPr lang="en-US" dirty="0"/>
              <a:t>Structure of the Code – 5-A Part I </a:t>
            </a:r>
            <a:r>
              <a:rPr lang="en-US" dirty="0" smtClean="0"/>
              <a:t>D p19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Definitions and descriptions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681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Delineating </a:t>
            </a:r>
            <a:r>
              <a:rPr lang="en-US" dirty="0">
                <a:latin typeface="Arial" charset="0"/>
              </a:rPr>
              <a:t>PIE requirements – electronic Code will facilitate navigation</a:t>
            </a:r>
          </a:p>
          <a:p>
            <a:r>
              <a:rPr lang="en-US" dirty="0">
                <a:latin typeface="Arial" charset="0"/>
              </a:rPr>
              <a:t>Use of language – widespread support</a:t>
            </a:r>
          </a:p>
          <a:p>
            <a:r>
              <a:rPr lang="en-US" dirty="0" smtClean="0">
                <a:latin typeface="Arial" charset="0"/>
              </a:rPr>
              <a:t>Numbering </a:t>
            </a:r>
            <a:r>
              <a:rPr lang="en-US" dirty="0">
                <a:latin typeface="Arial" charset="0"/>
              </a:rPr>
              <a:t>conventions – use of "R" and "A"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Code– 5-A Part I D p16 -19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Other Matters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9621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Understand input received from CP respondents</a:t>
            </a:r>
          </a:p>
          <a:p>
            <a:r>
              <a:rPr lang="en-US" dirty="0" smtClean="0">
                <a:latin typeface="Arial" charset="0"/>
              </a:rPr>
              <a:t>Agree on approach to address input received</a:t>
            </a:r>
          </a:p>
          <a:p>
            <a:r>
              <a:rPr lang="en-US" dirty="0" smtClean="0">
                <a:latin typeface="Arial" charset="0"/>
              </a:rPr>
              <a:t>Primarily, agree on structure</a:t>
            </a:r>
          </a:p>
          <a:p>
            <a:pPr lvl="1"/>
            <a:r>
              <a:rPr lang="en-US" dirty="0" smtClean="0">
                <a:latin typeface="Arial" charset="0"/>
              </a:rPr>
              <a:t>Comments on wording are welcome and will be considered in the next draft</a:t>
            </a:r>
          </a:p>
          <a:p>
            <a:pPr lvl="1"/>
            <a:r>
              <a:rPr lang="en-US" dirty="0" smtClean="0">
                <a:latin typeface="Arial" charset="0"/>
              </a:rPr>
              <a:t>Headings to be considered in light of structure and wording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Structure of the Code – 5-A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Objectives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25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143000" y="1885950"/>
            <a:ext cx="6858000" cy="1219200"/>
          </a:xfrm>
        </p:spPr>
        <p:txBody>
          <a:bodyPr anchor="ctr" anchorCtr="0"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Other Developments since CP</a:t>
            </a:r>
          </a:p>
        </p:txBody>
      </p:sp>
    </p:spTree>
    <p:extLst>
      <p:ext uri="{BB962C8B-B14F-4D97-AF65-F5344CB8AC3E}">
        <p14:creationId xmlns:p14="http://schemas.microsoft.com/office/powerpoint/2010/main" val="32909690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S.290 “Firm” includes “network firm”</a:t>
            </a:r>
          </a:p>
          <a:p>
            <a:r>
              <a:rPr lang="en-US" dirty="0" smtClean="0">
                <a:latin typeface="Arial" charset="0"/>
              </a:rPr>
              <a:t>Proposal:</a:t>
            </a:r>
          </a:p>
          <a:p>
            <a:pPr lvl="1"/>
            <a:r>
              <a:rPr lang="en-US" dirty="0" smtClean="0">
                <a:latin typeface="Arial" charset="0"/>
              </a:rPr>
              <a:t>Remove dual meaning</a:t>
            </a:r>
          </a:p>
          <a:p>
            <a:pPr lvl="1"/>
            <a:r>
              <a:rPr lang="en-US" dirty="0" smtClean="0">
                <a:latin typeface="Arial" charset="0"/>
              </a:rPr>
              <a:t>Network to be used when relevant to considering relationships or circumstances that may create threat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114800" cy="228600"/>
          </a:xfrm>
        </p:spPr>
        <p:txBody>
          <a:bodyPr/>
          <a:lstStyle/>
          <a:p>
            <a:r>
              <a:rPr lang="en-US" dirty="0"/>
              <a:t>Structure of the Code– 5-A Part I D </a:t>
            </a:r>
            <a:r>
              <a:rPr lang="en-US" dirty="0" smtClean="0"/>
              <a:t>p19 - 20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Firm Includes Network Firm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440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143000" y="2114550"/>
            <a:ext cx="6858000" cy="762000"/>
          </a:xfrm>
        </p:spPr>
        <p:txBody>
          <a:bodyPr anchor="ctr" anchorCtr="0"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Post-CP Draft Restructured Code</a:t>
            </a:r>
          </a:p>
        </p:txBody>
      </p:sp>
    </p:spTree>
    <p:extLst>
      <p:ext uri="{BB962C8B-B14F-4D97-AF65-F5344CB8AC3E}">
        <p14:creationId xmlns:p14="http://schemas.microsoft.com/office/powerpoint/2010/main" val="13236885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 lvl="1"/>
            <a:r>
              <a:rPr lang="en-US" dirty="0"/>
              <a:t>“</a:t>
            </a:r>
            <a:r>
              <a:rPr lang="en-US" dirty="0" smtClean="0"/>
              <a:t>Scope” and </a:t>
            </a:r>
            <a:r>
              <a:rPr lang="en-US" dirty="0"/>
              <a:t>“Core </a:t>
            </a:r>
            <a:r>
              <a:rPr lang="en-US" dirty="0" smtClean="0"/>
              <a:t>requirements” replace “Purpose</a:t>
            </a:r>
            <a:r>
              <a:rPr lang="en-US" dirty="0"/>
              <a:t>” </a:t>
            </a:r>
            <a:endParaRPr lang="en-US" dirty="0" smtClean="0"/>
          </a:p>
          <a:p>
            <a:pPr lvl="1"/>
            <a:r>
              <a:rPr lang="en-US" dirty="0" smtClean="0"/>
              <a:t>“</a:t>
            </a:r>
            <a:r>
              <a:rPr lang="en-US" dirty="0"/>
              <a:t>Application material” </a:t>
            </a:r>
            <a:r>
              <a:rPr lang="en-US" dirty="0" smtClean="0"/>
              <a:t>located adjacent to </a:t>
            </a:r>
            <a:r>
              <a:rPr lang="en-US" dirty="0"/>
              <a:t>“</a:t>
            </a:r>
            <a:r>
              <a:rPr lang="en-US" dirty="0" smtClean="0"/>
              <a:t>Requirements”</a:t>
            </a:r>
            <a:endParaRPr lang="en-US" dirty="0"/>
          </a:p>
          <a:p>
            <a:pPr lvl="1"/>
            <a:r>
              <a:rPr lang="en-US" dirty="0" smtClean="0"/>
              <a:t>“</a:t>
            </a:r>
            <a:r>
              <a:rPr lang="en-US" dirty="0"/>
              <a:t>R” and “A” to distinguish </a:t>
            </a:r>
            <a:r>
              <a:rPr lang="en-US" dirty="0" smtClean="0"/>
              <a:t>requirements </a:t>
            </a:r>
            <a:r>
              <a:rPr lang="en-US" dirty="0"/>
              <a:t>and </a:t>
            </a:r>
            <a:r>
              <a:rPr lang="en-US" dirty="0" smtClean="0"/>
              <a:t>guidance</a:t>
            </a:r>
            <a:endParaRPr lang="en-US" dirty="0"/>
          </a:p>
          <a:p>
            <a:pPr lvl="1"/>
            <a:r>
              <a:rPr lang="en-US" dirty="0"/>
              <a:t>Realigned </a:t>
            </a:r>
            <a:r>
              <a:rPr lang="en-US" dirty="0" smtClean="0"/>
              <a:t>grouping </a:t>
            </a:r>
            <a:r>
              <a:rPr lang="en-US" dirty="0"/>
              <a:t>of </a:t>
            </a:r>
            <a:r>
              <a:rPr lang="en-US" dirty="0" smtClean="0"/>
              <a:t>sections</a:t>
            </a:r>
            <a:endParaRPr lang="en-US" dirty="0"/>
          </a:p>
          <a:p>
            <a:pPr lvl="1"/>
            <a:r>
              <a:rPr lang="en-US" dirty="0" smtClean="0"/>
              <a:t>Fewer “Terms </a:t>
            </a:r>
            <a:r>
              <a:rPr lang="en-US" dirty="0"/>
              <a:t>Used” paragraphs </a:t>
            </a:r>
            <a:endParaRPr lang="en-US" dirty="0" smtClean="0"/>
          </a:p>
          <a:p>
            <a:pPr lvl="1"/>
            <a:r>
              <a:rPr lang="en-US" dirty="0" smtClean="0"/>
              <a:t>Numbering starts </a:t>
            </a:r>
            <a:r>
              <a:rPr lang="en-US" dirty="0"/>
              <a:t>at “.</a:t>
            </a:r>
            <a:r>
              <a:rPr lang="en-US" dirty="0" smtClean="0"/>
              <a:t>1”</a:t>
            </a:r>
            <a:endParaRPr lang="en-US" dirty="0"/>
          </a:p>
          <a:p>
            <a:pPr lvl="1"/>
            <a:r>
              <a:rPr lang="en-US" dirty="0" smtClean="0"/>
              <a:t>“</a:t>
            </a:r>
            <a:r>
              <a:rPr lang="en-US" dirty="0"/>
              <a:t>Firm” no longer includes “network firm.”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</a:t>
            </a:r>
            <a:r>
              <a:rPr lang="en-US" dirty="0"/>
              <a:t>5-A Part I D </a:t>
            </a:r>
            <a:r>
              <a:rPr lang="en-US" dirty="0" smtClean="0"/>
              <a:t>p20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Overview </a:t>
            </a:r>
            <a:r>
              <a:rPr lang="en-US" sz="3200" smtClean="0"/>
              <a:t>of changes since CP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7403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276351"/>
            <a:ext cx="8382000" cy="31432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2015-June/July</a:t>
            </a:r>
            <a:r>
              <a:rPr lang="en-US" dirty="0">
                <a:latin typeface="Arial" charset="0"/>
              </a:rPr>
              <a:t>	– IESBA 		– draft ED part 1</a:t>
            </a:r>
          </a:p>
          <a:p>
            <a:r>
              <a:rPr lang="en-US" dirty="0">
                <a:latin typeface="Arial" charset="0"/>
              </a:rPr>
              <a:t>2015-September 	– CAG / IESBA	– draft ED parts 1-2</a:t>
            </a:r>
          </a:p>
          <a:p>
            <a:r>
              <a:rPr lang="en-US" dirty="0">
                <a:latin typeface="Arial" charset="0"/>
              </a:rPr>
              <a:t>2015-December 	– IESBA 		– approve ED</a:t>
            </a:r>
          </a:p>
          <a:p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2017-early in the year			– approve Code</a:t>
            </a:r>
          </a:p>
          <a:p>
            <a:r>
              <a:rPr lang="en-US" dirty="0">
                <a:latin typeface="Arial" charset="0"/>
              </a:rPr>
              <a:t>2018-January 				– Code effective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Forward timeline (tentative</a:t>
            </a:r>
            <a:r>
              <a:rPr lang="en-US" sz="3200" dirty="0" smtClean="0"/>
              <a:t>) </a:t>
            </a:r>
            <a:endParaRPr lang="en-US" sz="3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46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1885950"/>
            <a:ext cx="6477000" cy="1219200"/>
          </a:xfrm>
        </p:spPr>
        <p:txBody>
          <a:bodyPr anchor="ctr" anchorCtr="0"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Respondents’ Significant Comments on CP</a:t>
            </a:r>
          </a:p>
        </p:txBody>
      </p:sp>
    </p:spTree>
    <p:extLst>
      <p:ext uri="{BB962C8B-B14F-4D97-AF65-F5344CB8AC3E}">
        <p14:creationId xmlns:p14="http://schemas.microsoft.com/office/powerpoint/2010/main" val="366538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2766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</a:t>
            </a:r>
            <a:r>
              <a:rPr lang="en-US" dirty="0"/>
              <a:t> </a:t>
            </a:r>
            <a:r>
              <a:rPr lang="en-US" dirty="0" smtClean="0"/>
              <a:t>– 5-A Part I 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20000" cy="400050"/>
          </a:xfrm>
        </p:spPr>
        <p:txBody>
          <a:bodyPr/>
          <a:lstStyle/>
          <a:p>
            <a:r>
              <a:rPr lang="en-US" sz="3200" dirty="0" smtClean="0"/>
              <a:t>Stakeholders providing input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274684"/>
              </p:ext>
            </p:extLst>
          </p:nvPr>
        </p:nvGraphicFramePr>
        <p:xfrm>
          <a:off x="381000" y="1581150"/>
          <a:ext cx="7696200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8200"/>
                <a:gridCol w="3048000"/>
              </a:tblGrid>
              <a:tr h="2946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Regulators and Public Authorities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8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National Standards Setters 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2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IFAC Member Bodies 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29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Firms 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7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Professional Organizations 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8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Individuals and Others 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2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(including some collective</a:t>
                      </a:r>
                      <a:r>
                        <a:rPr lang="en-US" sz="1800" b="1" kern="1200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input</a:t>
                      </a:r>
                      <a:r>
                        <a:rPr lang="en-US" sz="1800" b="1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485900" algn="dec"/>
                        </a:tabLs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	56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88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Widespread support for the project; useful advice</a:t>
            </a:r>
          </a:p>
          <a:p>
            <a:r>
              <a:rPr lang="en-US" dirty="0">
                <a:latin typeface="Arial" charset="0"/>
              </a:rPr>
              <a:t>Many support the proposed timetable but some favor a longer time-frame due to concerns</a:t>
            </a:r>
          </a:p>
          <a:p>
            <a:pPr lvl="1"/>
            <a:r>
              <a:rPr lang="en-US" dirty="0">
                <a:latin typeface="Arial" charset="0"/>
              </a:rPr>
              <a:t>risk of inadvertent changes in meaning</a:t>
            </a:r>
          </a:p>
          <a:p>
            <a:pPr lvl="1"/>
            <a:r>
              <a:rPr lang="en-US" dirty="0">
                <a:latin typeface="Arial" charset="0"/>
              </a:rPr>
              <a:t>also consider EU reforms and </a:t>
            </a:r>
            <a:r>
              <a:rPr lang="en-US" dirty="0" smtClean="0">
                <a:latin typeface="Arial" charset="0"/>
              </a:rPr>
              <a:t>translation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2766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5-A Part I A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Overview of i</a:t>
            </a:r>
            <a:r>
              <a:rPr lang="en-US" sz="3200" dirty="0" smtClean="0">
                <a:solidFill>
                  <a:srgbClr val="FFFFFF"/>
                </a:solidFill>
              </a:rPr>
              <a:t>nput </a:t>
            </a:r>
            <a:r>
              <a:rPr lang="en-US" sz="3200" dirty="0">
                <a:solidFill>
                  <a:srgbClr val="FFFFFF"/>
                </a:solidFill>
              </a:rPr>
              <a:t>r</a:t>
            </a:r>
            <a:r>
              <a:rPr lang="en-US" sz="3200" dirty="0" smtClean="0">
                <a:solidFill>
                  <a:srgbClr val="FFFFFF"/>
                </a:solidFill>
              </a:rPr>
              <a:t>eceived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863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Important </a:t>
            </a:r>
            <a:r>
              <a:rPr lang="en-US" dirty="0">
                <a:latin typeface="Arial" charset="0"/>
              </a:rPr>
              <a:t>to address safeguards</a:t>
            </a:r>
          </a:p>
          <a:p>
            <a:r>
              <a:rPr lang="en-US" dirty="0">
                <a:latin typeface="Arial" charset="0"/>
              </a:rPr>
              <a:t>Responses shared with safeguards TF</a:t>
            </a:r>
          </a:p>
          <a:p>
            <a:r>
              <a:rPr lang="en-US" dirty="0">
                <a:latin typeface="Arial" charset="0"/>
              </a:rPr>
              <a:t>Co-ordination</a:t>
            </a:r>
          </a:p>
          <a:p>
            <a:pPr lvl="1"/>
            <a:r>
              <a:rPr lang="en-US" dirty="0">
                <a:latin typeface="Arial" charset="0"/>
                <a:cs typeface="ＭＳ Ｐゴシック" charset="0"/>
              </a:rPr>
              <a:t>Two concurrent EDs in format and language of draft restructured Code (RSC) </a:t>
            </a:r>
          </a:p>
          <a:p>
            <a:pPr lvl="1"/>
            <a:r>
              <a:rPr lang="en-US" dirty="0">
                <a:latin typeface="Arial" charset="0"/>
                <a:cs typeface="ＭＳ Ｐゴシック" charset="0"/>
              </a:rPr>
              <a:t>120-day comment period</a:t>
            </a:r>
          </a:p>
          <a:p>
            <a:pPr lvl="1"/>
            <a:r>
              <a:rPr lang="en-US" dirty="0">
                <a:latin typeface="Arial" charset="0"/>
                <a:cs typeface="ＭＳ Ｐゴシック" charset="0"/>
              </a:rPr>
              <a:t>Safeguards TF </a:t>
            </a:r>
            <a:r>
              <a:rPr lang="en-US" dirty="0" smtClean="0">
                <a:latin typeface="Arial" charset="0"/>
                <a:cs typeface="ＭＳ Ｐゴシック" charset="0"/>
              </a:rPr>
              <a:t>considering presentation options</a:t>
            </a:r>
            <a:endParaRPr lang="en-US" dirty="0">
              <a:latin typeface="Arial" charset="0"/>
              <a:cs typeface="ＭＳ Ｐゴシック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2766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5-A Part I B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Safeguards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5270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Emphasize without excessive repetition</a:t>
            </a:r>
          </a:p>
          <a:p>
            <a:r>
              <a:rPr lang="en-US" dirty="0" smtClean="0">
                <a:latin typeface="Arial" charset="0"/>
              </a:rPr>
              <a:t>Purpose </a:t>
            </a:r>
            <a:r>
              <a:rPr lang="en-US" dirty="0">
                <a:latin typeface="Arial" charset="0"/>
              </a:rPr>
              <a:t>provided a reminder of fundamental principles, conceptual framework, threats</a:t>
            </a:r>
          </a:p>
          <a:p>
            <a:pPr lvl="1"/>
            <a:r>
              <a:rPr lang="en-US" dirty="0">
                <a:latin typeface="Arial" charset="0"/>
              </a:rPr>
              <a:t>Requirement at the beginning of independence</a:t>
            </a:r>
          </a:p>
          <a:p>
            <a:r>
              <a:rPr lang="en-US" dirty="0">
                <a:latin typeface="Arial" charset="0"/>
              </a:rPr>
              <a:t>Some want more than the purpose paragraphs</a:t>
            </a:r>
          </a:p>
          <a:p>
            <a:pPr lvl="1"/>
            <a:r>
              <a:rPr lang="en-US" dirty="0">
                <a:latin typeface="Arial" charset="0"/>
              </a:rPr>
              <a:t>More prominent core requirement / </a:t>
            </a:r>
            <a:r>
              <a:rPr lang="en-US" dirty="0" smtClean="0">
                <a:latin typeface="Arial" charset="0"/>
              </a:rPr>
              <a:t>objectives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5-A Part I C p4 - 6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sz="3200" dirty="0" smtClean="0"/>
              <a:t>Fundamental Principles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762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Changes proposed by task force</a:t>
            </a:r>
          </a:p>
          <a:p>
            <a:pPr lvl="1"/>
            <a:r>
              <a:rPr lang="en-US" dirty="0">
                <a:latin typeface="Arial" charset="0"/>
              </a:rPr>
              <a:t>Scope sets out the subject matter addressed</a:t>
            </a:r>
          </a:p>
          <a:p>
            <a:pPr lvl="1"/>
            <a:r>
              <a:rPr lang="en-US" dirty="0">
                <a:latin typeface="Arial" charset="0"/>
              </a:rPr>
              <a:t>Core requirement:  compliance with fundamental principles, conceptual framework</a:t>
            </a:r>
          </a:p>
          <a:p>
            <a:pPr lvl="1"/>
            <a:r>
              <a:rPr lang="en-US" dirty="0">
                <a:latin typeface="Arial" charset="0"/>
              </a:rPr>
              <a:t>Related guidance on threats that may exist</a:t>
            </a:r>
          </a:p>
          <a:p>
            <a:pPr lvl="1"/>
            <a:r>
              <a:rPr lang="en-US" dirty="0">
                <a:latin typeface="Arial" charset="0"/>
              </a:rPr>
              <a:t>Specific requirements:  specific to the </a:t>
            </a:r>
            <a:r>
              <a:rPr lang="en-US" dirty="0" smtClean="0">
                <a:latin typeface="Arial" charset="0"/>
              </a:rPr>
              <a:t>topic</a:t>
            </a:r>
          </a:p>
          <a:p>
            <a:pPr lvl="1"/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 smtClean="0"/>
              <a:t>Structure of the Code – 5-A Part I C p4 - 6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sz="3200" dirty="0" smtClean="0"/>
              <a:t>Fundamental Principles - Proposals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925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4042015 IESBA - Structure - Don Thomson_draft 1" id="{05828D31-17F9-40C8-8B99-979CA3D06691}" vid="{8228DAAA-5973-4E8B-AE9A-0B72767F3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14042015 IESBA - Structure - Don Thomson_draft 1</Template>
  <TotalTime>514</TotalTime>
  <Words>1323</Words>
  <Application>Microsoft Office PowerPoint</Application>
  <PresentationFormat>On-screen Show (16:9)</PresentationFormat>
  <Paragraphs>244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ＭＳ Ｐゴシック</vt:lpstr>
      <vt:lpstr>ＭＳ Ｐゴシック</vt:lpstr>
      <vt:lpstr>Arial</vt:lpstr>
      <vt:lpstr>Bauer Bodoni Std</vt:lpstr>
      <vt:lpstr>Calibri</vt:lpstr>
      <vt:lpstr>Times New Roman</vt:lpstr>
      <vt:lpstr>ヒラギノ角ゴ Pro W3</vt:lpstr>
      <vt:lpstr>IESBA_Powerpoint_template_GREEN RIBBON_WIDESCREEN</vt:lpstr>
      <vt:lpstr>Structure of the Code</vt:lpstr>
      <vt:lpstr>Background</vt:lpstr>
      <vt:lpstr>Objectives</vt:lpstr>
      <vt:lpstr>PowerPoint Presentation</vt:lpstr>
      <vt:lpstr>Stakeholders providing input</vt:lpstr>
      <vt:lpstr>Overview of input received </vt:lpstr>
      <vt:lpstr>Safeguards</vt:lpstr>
      <vt:lpstr>Fundamental Principles</vt:lpstr>
      <vt:lpstr>Fundamental Principles - Proposals</vt:lpstr>
      <vt:lpstr>Proposed Structure</vt:lpstr>
      <vt:lpstr>Proposed Structure</vt:lpstr>
      <vt:lpstr>Proposed Structure</vt:lpstr>
      <vt:lpstr>Stepping-back</vt:lpstr>
      <vt:lpstr>Rebranding the Code</vt:lpstr>
      <vt:lpstr>Rebranding the Code</vt:lpstr>
      <vt:lpstr>Rebranding the Code – Proposals</vt:lpstr>
      <vt:lpstr>Distinguishing Requirements</vt:lpstr>
      <vt:lpstr>Distinguishing Requirements</vt:lpstr>
      <vt:lpstr>Responsibility</vt:lpstr>
      <vt:lpstr>Responsibility – Liaison with IAASB</vt:lpstr>
      <vt:lpstr>Reordering Parts B and C</vt:lpstr>
      <vt:lpstr>Unintended Changes</vt:lpstr>
      <vt:lpstr>Decision summary from yesterday</vt:lpstr>
      <vt:lpstr>Distinguishing Requirements</vt:lpstr>
      <vt:lpstr>PowerPoint Presentation</vt:lpstr>
      <vt:lpstr>Audit Includes Audit and Review</vt:lpstr>
      <vt:lpstr>Highlighting Definitions</vt:lpstr>
      <vt:lpstr>Definitions and descriptions</vt:lpstr>
      <vt:lpstr>Other Matters</vt:lpstr>
      <vt:lpstr>PowerPoint Presentation</vt:lpstr>
      <vt:lpstr>Firm Includes Network Firm</vt:lpstr>
      <vt:lpstr>PowerPoint Presentation</vt:lpstr>
      <vt:lpstr>Overview of changes since CP</vt:lpstr>
      <vt:lpstr>Forward timeline (tentative)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Code</dc:title>
  <dc:creator>Louisa Stevens</dc:creator>
  <cp:lastModifiedBy>Louisa Stevens</cp:lastModifiedBy>
  <cp:revision>14</cp:revision>
  <cp:lastPrinted>2011-09-27T17:54:21Z</cp:lastPrinted>
  <dcterms:created xsi:type="dcterms:W3CDTF">2015-04-02T02:13:05Z</dcterms:created>
  <dcterms:modified xsi:type="dcterms:W3CDTF">2015-04-15T12:09:15Z</dcterms:modified>
</cp:coreProperties>
</file>